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doc" ContentType="application/msword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4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30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31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32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handoutMasterIdLst>
    <p:handoutMasterId r:id="rId53"/>
  </p:handoutMasterIdLst>
  <p:sldIdLst>
    <p:sldId id="381" r:id="rId2"/>
    <p:sldId id="372" r:id="rId3"/>
    <p:sldId id="359" r:id="rId4"/>
    <p:sldId id="386" r:id="rId5"/>
    <p:sldId id="388" r:id="rId6"/>
    <p:sldId id="361" r:id="rId7"/>
    <p:sldId id="387" r:id="rId8"/>
    <p:sldId id="362" r:id="rId9"/>
    <p:sldId id="363" r:id="rId10"/>
    <p:sldId id="364" r:id="rId11"/>
    <p:sldId id="373" r:id="rId12"/>
    <p:sldId id="382" r:id="rId13"/>
    <p:sldId id="261" r:id="rId14"/>
    <p:sldId id="340" r:id="rId15"/>
    <p:sldId id="353" r:id="rId16"/>
    <p:sldId id="341" r:id="rId17"/>
    <p:sldId id="343" r:id="rId18"/>
    <p:sldId id="264" r:id="rId19"/>
    <p:sldId id="342" r:id="rId20"/>
    <p:sldId id="274" r:id="rId21"/>
    <p:sldId id="354" r:id="rId22"/>
    <p:sldId id="374" r:id="rId23"/>
    <p:sldId id="327" r:id="rId24"/>
    <p:sldId id="295" r:id="rId25"/>
    <p:sldId id="284" r:id="rId26"/>
    <p:sldId id="357" r:id="rId27"/>
    <p:sldId id="285" r:id="rId28"/>
    <p:sldId id="280" r:id="rId29"/>
    <p:sldId id="375" r:id="rId30"/>
    <p:sldId id="334" r:id="rId31"/>
    <p:sldId id="278" r:id="rId32"/>
    <p:sldId id="275" r:id="rId33"/>
    <p:sldId id="279" r:id="rId34"/>
    <p:sldId id="330" r:id="rId35"/>
    <p:sldId id="277" r:id="rId36"/>
    <p:sldId id="319" r:id="rId37"/>
    <p:sldId id="356" r:id="rId38"/>
    <p:sldId id="376" r:id="rId39"/>
    <p:sldId id="365" r:id="rId40"/>
    <p:sldId id="366" r:id="rId41"/>
    <p:sldId id="367" r:id="rId42"/>
    <p:sldId id="380" r:id="rId43"/>
    <p:sldId id="368" r:id="rId44"/>
    <p:sldId id="378" r:id="rId45"/>
    <p:sldId id="379" r:id="rId46"/>
    <p:sldId id="384" r:id="rId47"/>
    <p:sldId id="369" r:id="rId48"/>
    <p:sldId id="370" r:id="rId49"/>
    <p:sldId id="371" r:id="rId50"/>
    <p:sldId id="385" r:id="rId51"/>
  </p:sldIdLst>
  <p:sldSz cx="9144000" cy="5143500" type="screen16x9"/>
  <p:notesSz cx="6669088" cy="9885363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 Narrow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 Narrow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 Narrow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 Narrow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 Narrow" pitchFamily="34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 Narrow" pitchFamily="34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 Narrow" pitchFamily="34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 Narrow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FF"/>
    <a:srgbClr val="990033"/>
    <a:srgbClr val="00A7E2"/>
    <a:srgbClr val="58A670"/>
    <a:srgbClr val="458358"/>
    <a:srgbClr val="9DB0B1"/>
    <a:srgbClr val="004992"/>
    <a:srgbClr val="009900"/>
    <a:srgbClr val="0066FF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971" autoAdjust="0"/>
    <p:restoredTop sz="78131" autoAdjust="0"/>
  </p:normalViewPr>
  <p:slideViewPr>
    <p:cSldViewPr>
      <p:cViewPr varScale="1">
        <p:scale>
          <a:sx n="67" d="100"/>
          <a:sy n="67" d="100"/>
        </p:scale>
        <p:origin x="-726" y="-9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2802" y="-84"/>
      </p:cViewPr>
      <p:guideLst>
        <p:guide orient="horz" pos="3113"/>
        <p:guide pos="210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0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888845" cy="493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39" tIns="46019" rIns="92039" bIns="46019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8753" y="1"/>
            <a:ext cx="2888845" cy="493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39" tIns="46019" rIns="92039" bIns="46019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90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88565"/>
            <a:ext cx="2888845" cy="495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39" tIns="46019" rIns="92039" bIns="46019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90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8753" y="9388565"/>
            <a:ext cx="2888845" cy="495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39" tIns="46019" rIns="92039" bIns="46019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</a:defRPr>
            </a:lvl1pPr>
          </a:lstStyle>
          <a:p>
            <a:pPr>
              <a:defRPr/>
            </a:pPr>
            <a:fld id="{01CA9455-630E-49DD-8B34-E8F403B3518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49673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888845" cy="493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39" tIns="46019" rIns="92039" bIns="46019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8753" y="1"/>
            <a:ext cx="2888845" cy="493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39" tIns="46019" rIns="92039" bIns="46019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99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9688" y="741363"/>
            <a:ext cx="6589712" cy="37068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66313" y="4695049"/>
            <a:ext cx="5336463" cy="4448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39" tIns="46019" rIns="92039" bIns="460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88565"/>
            <a:ext cx="2888845" cy="495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39" tIns="46019" rIns="92039" bIns="46019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8753" y="9388565"/>
            <a:ext cx="2888845" cy="495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39" tIns="46019" rIns="92039" bIns="46019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</a:defRPr>
            </a:lvl1pPr>
          </a:lstStyle>
          <a:p>
            <a:pPr>
              <a:defRPr/>
            </a:pPr>
            <a:fld id="{B4735AD6-04AA-48A4-9CDC-B7E335D5F14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66677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C1208F-D0B9-408C-B69D-FD8B6CEBE45D}" type="slidenum">
              <a:rPr lang="fr-FR" smtClean="0"/>
              <a:pPr/>
              <a:t>1</a:t>
            </a:fld>
            <a:endParaRPr lang="fr-FR" dirty="0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688" y="741363"/>
            <a:ext cx="6589712" cy="3706812"/>
          </a:xfrm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s-ES_tradnl" noProof="0" dirty="0" smtClean="0"/>
              <a:t>Namur ocupa un</a:t>
            </a:r>
            <a:r>
              <a:rPr lang="es-ES_tradnl" baseline="0" noProof="0" dirty="0" smtClean="0"/>
              <a:t> sitio</a:t>
            </a:r>
            <a:r>
              <a:rPr lang="es-ES_tradnl" noProof="0" dirty="0" smtClean="0"/>
              <a:t> central en </a:t>
            </a:r>
            <a:r>
              <a:rPr lang="es-ES_tradnl" b="1" noProof="0" dirty="0" smtClean="0"/>
              <a:t>Europa.</a:t>
            </a:r>
            <a:endParaRPr lang="es-ES_tradnl" b="0" noProof="0" dirty="0" smtClean="0"/>
          </a:p>
          <a:p>
            <a:pPr eaLnBrk="1" hangingPunct="1"/>
            <a:endParaRPr lang="es-ES_tradnl" b="0" noProof="0" dirty="0" smtClean="0"/>
          </a:p>
          <a:p>
            <a:pPr eaLnBrk="1" hangingPunct="1"/>
            <a:r>
              <a:rPr lang="es-ES_tradnl" b="0" noProof="0" dirty="0" smtClean="0"/>
              <a:t>Namur es la capital de la </a:t>
            </a:r>
            <a:r>
              <a:rPr lang="es-ES_tradnl" b="1" noProof="0" dirty="0" smtClean="0"/>
              <a:t>Valonia</a:t>
            </a:r>
            <a:r>
              <a:rPr lang="es-ES_tradnl" b="0" noProof="0" dirty="0" smtClean="0"/>
              <a:t>.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016B15-8F0A-4A61-A131-8D26F086ABC3}" type="slidenum">
              <a:rPr lang="fr-FR" smtClean="0"/>
              <a:pPr/>
              <a:t>10</a:t>
            </a:fld>
            <a:endParaRPr lang="fr-FR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688" y="741363"/>
            <a:ext cx="6589712" cy="3706812"/>
          </a:xfrm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s-ES_tradnl" noProof="0" dirty="0" smtClean="0"/>
              <a:t>La p</a:t>
            </a:r>
            <a:r>
              <a:rPr lang="es-ES_tradnl" noProof="0" dirty="0" smtClean="0">
                <a:latin typeface="Arial"/>
                <a:cs typeface="Arial"/>
              </a:rPr>
              <a:t>á</a:t>
            </a:r>
            <a:r>
              <a:rPr lang="es-ES_tradnl" noProof="0" dirty="0" smtClean="0"/>
              <a:t>gina</a:t>
            </a:r>
            <a:r>
              <a:rPr lang="es-ES_tradnl" baseline="0" noProof="0" dirty="0" smtClean="0"/>
              <a:t> web</a:t>
            </a:r>
            <a:r>
              <a:rPr lang="es-ES_tradnl" b="1" u="none" noProof="0" dirty="0" smtClean="0"/>
              <a:t> www.namur.be</a:t>
            </a:r>
            <a:r>
              <a:rPr lang="es-ES_tradnl" noProof="0" dirty="0" smtClean="0"/>
              <a:t> directamente da acceso a :</a:t>
            </a:r>
          </a:p>
          <a:p>
            <a:pPr eaLnBrk="1" hangingPunct="1"/>
            <a:endParaRPr lang="es-ES_tradnl" noProof="0" dirty="0" smtClean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_tradnl" noProof="0" dirty="0" smtClean="0"/>
              <a:t>- Todas las oficinas</a:t>
            </a:r>
            <a:r>
              <a:rPr lang="es-ES_tradnl" baseline="0" noProof="0" dirty="0" smtClean="0"/>
              <a:t> </a:t>
            </a:r>
            <a:r>
              <a:rPr lang="es-ES_tradnl" noProof="0" dirty="0" smtClean="0"/>
              <a:t>de WBI (Valonia Bruselas International) en el mundo : İ</a:t>
            </a:r>
            <a:r>
              <a:rPr lang="es-ES_tradnl" baseline="0" noProof="0" dirty="0" smtClean="0"/>
              <a:t> etapas</a:t>
            </a:r>
            <a:r>
              <a:rPr lang="es-ES_tradnl" noProof="0" dirty="0" smtClean="0"/>
              <a:t> ineludibles !</a:t>
            </a:r>
          </a:p>
          <a:p>
            <a:pPr eaLnBrk="1" hangingPunct="1"/>
            <a:r>
              <a:rPr lang="es-ES_tradnl" noProof="0" dirty="0" smtClean="0"/>
              <a:t>- Numerosos ex-namurenses en el mundo (la "</a:t>
            </a:r>
            <a:r>
              <a:rPr lang="es-ES_tradnl" i="1" noProof="0" dirty="0" smtClean="0"/>
              <a:t>diáspora</a:t>
            </a:r>
            <a:r>
              <a:rPr lang="es-ES_tradnl" noProof="0" dirty="0" smtClean="0"/>
              <a:t>" namurense)</a:t>
            </a:r>
          </a:p>
          <a:p>
            <a:pPr eaLnBrk="1" hangingPunct="1"/>
            <a:r>
              <a:rPr lang="es-ES_tradnl" noProof="0" dirty="0" smtClean="0"/>
              <a:t>- Contactos útiles en el mundo (es decir en lugares donde Namur es conocido).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C1208F-D0B9-408C-B69D-FD8B6CEBE45D}" type="slidenum">
              <a:rPr lang="fr-FR" smtClean="0"/>
              <a:pPr/>
              <a:t>11</a:t>
            </a:fld>
            <a:endParaRPr lang="fr-FR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688" y="741363"/>
            <a:ext cx="6589712" cy="3706812"/>
          </a:xfrm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s-ES_tradnl" b="1" noProof="0" dirty="0" smtClean="0"/>
              <a:t>Plan</a:t>
            </a:r>
            <a:r>
              <a:rPr lang="es-ES_tradnl" b="1" baseline="0" noProof="0" dirty="0" smtClean="0"/>
              <a:t> del PowerPoint</a:t>
            </a:r>
          </a:p>
          <a:p>
            <a:pPr eaLnBrk="1" hangingPunct="1"/>
            <a:endParaRPr lang="es-ES_tradnl" baseline="0" noProof="0" dirty="0" smtClean="0"/>
          </a:p>
          <a:p>
            <a:pPr eaLnBrk="1" hangingPunct="1"/>
            <a:endParaRPr lang="es-ES_tradnl" baseline="0" noProof="0" dirty="0" smtClean="0"/>
          </a:p>
          <a:p>
            <a:pPr eaLnBrk="1" hangingPunct="1"/>
            <a:r>
              <a:rPr lang="es-ES_tradnl" u="sng" baseline="0" noProof="0" dirty="0" smtClean="0"/>
              <a:t>2) Zoom sobre Namur</a:t>
            </a:r>
            <a:r>
              <a:rPr lang="es-ES_tradnl" baseline="0" noProof="0" dirty="0" smtClean="0"/>
              <a:t> : </a:t>
            </a:r>
            <a:r>
              <a:rPr lang="es-ES_tradnl" noProof="0" dirty="0" smtClean="0"/>
              <a:t>Namur ocupa un</a:t>
            </a:r>
            <a:r>
              <a:rPr lang="es-ES_tradnl" baseline="0" noProof="0" dirty="0" smtClean="0"/>
              <a:t> sitio </a:t>
            </a:r>
            <a:r>
              <a:rPr lang="es-ES_tradnl" noProof="0" dirty="0" smtClean="0"/>
              <a:t>central en</a:t>
            </a:r>
            <a:r>
              <a:rPr lang="es-ES_tradnl" b="0" noProof="0" dirty="0" smtClean="0"/>
              <a:t> Valonia.</a:t>
            </a:r>
          </a:p>
          <a:p>
            <a:pPr eaLnBrk="1" hangingPunct="1"/>
            <a:endParaRPr lang="es-ES_tradnl" b="0" noProof="0" dirty="0" smtClean="0"/>
          </a:p>
          <a:p>
            <a:pPr eaLnBrk="1" hangingPunct="1"/>
            <a:r>
              <a:rPr lang="es-ES_tradnl" b="0" noProof="0" dirty="0" smtClean="0"/>
              <a:t>Namur es la capital de la </a:t>
            </a:r>
            <a:r>
              <a:rPr lang="es-ES_tradnl" b="1" noProof="0" dirty="0" smtClean="0"/>
              <a:t>Valonia</a:t>
            </a:r>
            <a:r>
              <a:rPr lang="es-ES_tradnl" b="0" noProof="0" dirty="0" smtClean="0"/>
              <a:t>.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9688" y="741363"/>
            <a:ext cx="6589712" cy="3706812"/>
          </a:xfrm>
          <a:ln/>
        </p:spPr>
      </p:sp>
      <p:sp>
        <p:nvSpPr>
          <p:cNvPr id="69635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s-ES_tradnl" noProof="0" dirty="0" smtClean="0"/>
              <a:t>Es la</a:t>
            </a:r>
            <a:r>
              <a:rPr lang="es-ES_tradnl" baseline="0" noProof="0" dirty="0" smtClean="0"/>
              <a:t> </a:t>
            </a:r>
            <a:r>
              <a:rPr lang="es-ES_tradnl" noProof="0" dirty="0" smtClean="0"/>
              <a:t>atracción turística de Namur que va a mostrarnos el camino...</a:t>
            </a:r>
          </a:p>
          <a:p>
            <a:endParaRPr lang="es-ES_tradnl" noProof="0" dirty="0" smtClean="0"/>
          </a:p>
          <a:p>
            <a:r>
              <a:rPr lang="es-ES_tradnl" noProof="0" dirty="0" smtClean="0"/>
              <a:t>A la</a:t>
            </a:r>
            <a:r>
              <a:rPr lang="es-ES_tradnl" baseline="0" noProof="0" dirty="0" smtClean="0"/>
              <a:t> izquierda</a:t>
            </a:r>
            <a:r>
              <a:rPr lang="es-ES_tradnl" noProof="0" dirty="0" smtClean="0"/>
              <a:t> : la confluencia del Mosa et del Sambre, y la “Citadelle” (ciudadela)</a:t>
            </a:r>
          </a:p>
          <a:p>
            <a:endParaRPr lang="es-ES_tradnl" noProof="0" dirty="0" smtClean="0"/>
          </a:p>
          <a:p>
            <a:r>
              <a:rPr lang="es-ES_tradnl" noProof="0" dirty="0" smtClean="0"/>
              <a:t>A la derecha : la Place du Vieux marché (plaza)</a:t>
            </a:r>
          </a:p>
        </p:txBody>
      </p:sp>
      <p:sp>
        <p:nvSpPr>
          <p:cNvPr id="69636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E3A422-909A-43E2-BF00-AFE5C8DC02BF}" type="slidenum">
              <a:rPr lang="fr-FR" smtClean="0"/>
              <a:pPr/>
              <a:t>12</a:t>
            </a:fld>
            <a:endParaRPr lang="fr-FR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0D92F2-631A-4DAC-ACBB-F7443375FFB7}" type="slidenum">
              <a:rPr lang="fr-FR" smtClean="0"/>
              <a:pPr/>
              <a:t>13</a:t>
            </a:fld>
            <a:endParaRPr lang="fr-FR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688" y="741363"/>
            <a:ext cx="6589712" cy="3706812"/>
          </a:xfrm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s-ES_tradnl" noProof="0" dirty="0" smtClean="0"/>
              <a:t>Namur es fácilmente</a:t>
            </a:r>
            <a:r>
              <a:rPr lang="es-ES_tradnl" baseline="0" noProof="0" dirty="0" smtClean="0"/>
              <a:t> </a:t>
            </a:r>
            <a:r>
              <a:rPr lang="es-ES_tradnl" noProof="0" dirty="0" smtClean="0"/>
              <a:t>accesible desde :</a:t>
            </a:r>
          </a:p>
          <a:p>
            <a:pPr eaLnBrk="1" hangingPunct="1"/>
            <a:endParaRPr lang="es-ES_tradnl" noProof="0" dirty="0" smtClean="0"/>
          </a:p>
          <a:p>
            <a:pPr eaLnBrk="1" hangingPunct="1"/>
            <a:r>
              <a:rPr lang="es-ES_tradnl" noProof="0" dirty="0" smtClean="0"/>
              <a:t>- </a:t>
            </a:r>
            <a:r>
              <a:rPr lang="es-ES_tradnl" b="1" noProof="0" dirty="0" smtClean="0"/>
              <a:t>Bruselas</a:t>
            </a:r>
            <a:r>
              <a:rPr lang="es-ES_tradnl" noProof="0" dirty="0" smtClean="0"/>
              <a:t> 		(50' por tren o autopista)</a:t>
            </a:r>
          </a:p>
          <a:p>
            <a:pPr eaLnBrk="1" hangingPunct="1"/>
            <a:endParaRPr lang="es-ES_tradnl" noProof="0" dirty="0" smtClean="0"/>
          </a:p>
          <a:p>
            <a:pPr eaLnBrk="1" hangingPunct="1"/>
            <a:r>
              <a:rPr lang="es-ES_tradnl" noProof="0" dirty="0" smtClean="0"/>
              <a:t>- Par</a:t>
            </a:r>
            <a:r>
              <a:rPr lang="es-ES_tradnl" noProof="0" dirty="0" smtClean="0">
                <a:latin typeface="Arial"/>
                <a:cs typeface="Arial"/>
              </a:rPr>
              <a:t>í</a:t>
            </a:r>
            <a:r>
              <a:rPr lang="es-ES_tradnl" noProof="0" dirty="0" smtClean="0"/>
              <a:t>s 		(320 km por autopista </a:t>
            </a:r>
            <a:r>
              <a:rPr lang="es-ES_tradnl" u="sng" noProof="0" dirty="0" smtClean="0"/>
              <a:t>o</a:t>
            </a:r>
            <a:r>
              <a:rPr lang="es-ES_tradnl" noProof="0" dirty="0" smtClean="0"/>
              <a:t> un enlace TGV)</a:t>
            </a:r>
          </a:p>
          <a:p>
            <a:pPr eaLnBrk="1" hangingPunct="1"/>
            <a:r>
              <a:rPr lang="es-ES_tradnl" noProof="0" dirty="0" smtClean="0"/>
              <a:t>- Londres		(2h50 por Eurostar hasta Bruselas)</a:t>
            </a:r>
          </a:p>
          <a:p>
            <a:pPr eaLnBrk="1" hangingPunct="1"/>
            <a:r>
              <a:rPr lang="es-ES_tradnl" noProof="0" dirty="0" smtClean="0"/>
              <a:t>- Ámsterdam		(1h30 por Thalys hasta Bruselas)</a:t>
            </a:r>
          </a:p>
          <a:p>
            <a:pPr eaLnBrk="1" hangingPunct="1"/>
            <a:r>
              <a:rPr lang="es-ES_tradnl" noProof="0" dirty="0" smtClean="0"/>
              <a:t>- Colonia		(1h30 por tren IC vía Lieja)</a:t>
            </a:r>
          </a:p>
          <a:p>
            <a:pPr eaLnBrk="1" hangingPunct="1"/>
            <a:r>
              <a:rPr lang="es-ES_tradnl" noProof="0" dirty="0" smtClean="0"/>
              <a:t>- Luxemburgo 	(1h30 por autopista </a:t>
            </a:r>
            <a:r>
              <a:rPr lang="es-ES_tradnl" u="sng" noProof="0" dirty="0" smtClean="0"/>
              <a:t>o</a:t>
            </a:r>
            <a:r>
              <a:rPr lang="es-ES_tradnl" noProof="0" dirty="0" smtClean="0"/>
              <a:t> tren IC)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073C74-6288-45C3-807F-476BE2C62E39}" type="slidenum">
              <a:rPr lang="fr-FR" smtClean="0"/>
              <a:pPr/>
              <a:t>14</a:t>
            </a:fld>
            <a:endParaRPr lang="fr-FR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688" y="741363"/>
            <a:ext cx="6589712" cy="3706812"/>
          </a:xfrm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s-ES_tradnl" noProof="0" dirty="0" smtClean="0"/>
              <a:t>Bélgica es un reino (monarquía constitucional) : nuestros soberanos son el Rey Albert II y la Reina Paola .</a:t>
            </a:r>
          </a:p>
          <a:p>
            <a:endParaRPr lang="es-ES_tradnl" noProof="0" dirty="0" smtClean="0"/>
          </a:p>
          <a:p>
            <a:r>
              <a:rPr lang="es-ES_tradnl" noProof="0" dirty="0" smtClean="0"/>
              <a:t>Población de Bélgica :  11 millones</a:t>
            </a:r>
          </a:p>
          <a:p>
            <a:r>
              <a:rPr lang="es-ES_tradnl" noProof="0" dirty="0" smtClean="0"/>
              <a:t>Superficie de Bélgica :  32.000 km²</a:t>
            </a:r>
            <a:endParaRPr lang="fr-BE" dirty="0" smtClean="0"/>
          </a:p>
          <a:p>
            <a:pPr eaLnBrk="1" hangingPunct="1"/>
            <a:endParaRPr lang="fr-FR" dirty="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073C74-6288-45C3-807F-476BE2C62E39}" type="slidenum">
              <a:rPr lang="fr-FR" smtClean="0"/>
              <a:pPr/>
              <a:t>15</a:t>
            </a:fld>
            <a:endParaRPr lang="fr-FR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688" y="741363"/>
            <a:ext cx="6589712" cy="3706812"/>
          </a:xfrm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BE" dirty="0" smtClean="0"/>
          </a:p>
          <a:p>
            <a:r>
              <a:rPr lang="es-ES_tradnl" noProof="0" dirty="0" smtClean="0"/>
              <a:t>Bélgica es un Estado federal dividido en </a:t>
            </a:r>
            <a:r>
              <a:rPr lang="es-ES_tradnl" b="1" noProof="0" dirty="0" smtClean="0"/>
              <a:t>3 regiones </a:t>
            </a:r>
            <a:r>
              <a:rPr lang="es-ES_tradnl" noProof="0" dirty="0" smtClean="0"/>
              <a:t>:</a:t>
            </a:r>
          </a:p>
          <a:p>
            <a:endParaRPr lang="es-ES_tradnl" noProof="0" dirty="0" smtClean="0"/>
          </a:p>
          <a:p>
            <a:r>
              <a:rPr lang="es-ES_tradnl" noProof="0" dirty="0" smtClean="0"/>
              <a:t>	- Flandes (Región flamenca - </a:t>
            </a:r>
            <a:r>
              <a:rPr lang="es-ES_tradnl" i="1" noProof="0" dirty="0" smtClean="0"/>
              <a:t>Vlaams Gewest</a:t>
            </a:r>
            <a:r>
              <a:rPr lang="es-ES_tradnl" noProof="0" dirty="0" smtClean="0"/>
              <a:t>)</a:t>
            </a:r>
          </a:p>
          <a:p>
            <a:r>
              <a:rPr lang="es-ES_tradnl" noProof="0" dirty="0" smtClean="0"/>
              <a:t>	- </a:t>
            </a:r>
            <a:r>
              <a:rPr lang="es-ES_tradnl" b="0" i="0" u="sng" noProof="0" dirty="0" smtClean="0"/>
              <a:t>Valonia</a:t>
            </a:r>
            <a:r>
              <a:rPr lang="es-ES_tradnl" i="0" noProof="0" dirty="0" smtClean="0"/>
              <a:t> (Región</a:t>
            </a:r>
            <a:r>
              <a:rPr lang="es-ES_tradnl" noProof="0" dirty="0" smtClean="0"/>
              <a:t> valona) : </a:t>
            </a:r>
            <a:r>
              <a:rPr lang="es-ES_tradnl" noProof="0" dirty="0" smtClean="0">
                <a:latin typeface="Arial"/>
                <a:cs typeface="Arial"/>
              </a:rPr>
              <a:t>¡ </a:t>
            </a:r>
            <a:r>
              <a:rPr lang="es-ES_tradnl" b="0" noProof="0" dirty="0" smtClean="0"/>
              <a:t>Namur es la </a:t>
            </a:r>
            <a:r>
              <a:rPr lang="es-ES_tradnl" b="0" u="sng" noProof="0" dirty="0" smtClean="0"/>
              <a:t>capital</a:t>
            </a:r>
            <a:r>
              <a:rPr lang="es-ES_tradnl" b="0" noProof="0" dirty="0" smtClean="0"/>
              <a:t> !</a:t>
            </a:r>
          </a:p>
          <a:p>
            <a:r>
              <a:rPr lang="es-ES_tradnl" noProof="0" dirty="0" smtClean="0"/>
              <a:t>	- Región de Bruselas Capital</a:t>
            </a:r>
          </a:p>
          <a:p>
            <a:endParaRPr lang="es-ES_tradnl" noProof="0" dirty="0" smtClean="0"/>
          </a:p>
          <a:p>
            <a:pPr defTabSz="873069" eaLnBrk="1" hangingPunct="1">
              <a:defRPr/>
            </a:pPr>
            <a:r>
              <a:rPr lang="es-ES_tradnl" noProof="0" dirty="0" smtClean="0"/>
              <a:t>Población de la Valonia :  3,5 millones</a:t>
            </a:r>
          </a:p>
          <a:p>
            <a:pPr eaLnBrk="1" hangingPunct="1"/>
            <a:endParaRPr lang="es-ES_tradnl" b="0" noProof="0" dirty="0" smtClean="0"/>
          </a:p>
          <a:p>
            <a:pPr eaLnBrk="1" hangingPunct="1"/>
            <a:endParaRPr lang="es-ES_tradnl" noProof="0" dirty="0" smtClean="0"/>
          </a:p>
          <a:p>
            <a:pPr eaLnBrk="1" hangingPunct="1"/>
            <a:endParaRPr lang="es-ES_tradnl" noProof="0" dirty="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464436-CD84-4472-936D-4DCCAB08A73F}" type="slidenum">
              <a:rPr lang="fr-FR" smtClean="0"/>
              <a:pPr/>
              <a:t>16</a:t>
            </a:fld>
            <a:endParaRPr lang="fr-FR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688" y="741363"/>
            <a:ext cx="6589712" cy="3706812"/>
          </a:xfrm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s-ES_tradnl" noProof="0" dirty="0" smtClean="0"/>
              <a:t>Bélgica federal también est</a:t>
            </a:r>
            <a:r>
              <a:rPr lang="es-ES_tradnl" noProof="0" dirty="0" smtClean="0">
                <a:latin typeface="Arial"/>
                <a:cs typeface="Arial"/>
              </a:rPr>
              <a:t>á</a:t>
            </a:r>
            <a:r>
              <a:rPr lang="es-ES_tradnl" noProof="0" dirty="0" smtClean="0"/>
              <a:t> dividida</a:t>
            </a:r>
            <a:r>
              <a:rPr lang="es-ES_tradnl" baseline="0" noProof="0" dirty="0" smtClean="0"/>
              <a:t> </a:t>
            </a:r>
            <a:r>
              <a:rPr lang="es-ES_tradnl" noProof="0" dirty="0" smtClean="0"/>
              <a:t>en </a:t>
            </a:r>
            <a:r>
              <a:rPr lang="es-ES_tradnl" b="1" u="sng" noProof="0" dirty="0" smtClean="0"/>
              <a:t>3 comunidades</a:t>
            </a:r>
            <a:r>
              <a:rPr lang="es-ES_tradnl" noProof="0" dirty="0" smtClean="0"/>
              <a:t> :</a:t>
            </a:r>
          </a:p>
          <a:p>
            <a:endParaRPr lang="es-ES_tradnl" noProof="0" dirty="0" smtClean="0"/>
          </a:p>
          <a:p>
            <a:r>
              <a:rPr lang="es-ES_tradnl" noProof="0" dirty="0" smtClean="0"/>
              <a:t>- Comunidad flamenca (Región flamenca + Bruselas) </a:t>
            </a:r>
          </a:p>
          <a:p>
            <a:pPr defTabSz="873069">
              <a:defRPr/>
            </a:pPr>
            <a:r>
              <a:rPr lang="es-ES_tradnl" noProof="0" dirty="0" smtClean="0"/>
              <a:t>- Comunidad germanófono : 2 grupos de municipios en la frontera</a:t>
            </a:r>
            <a:r>
              <a:rPr lang="es-ES_tradnl" baseline="0" noProof="0" dirty="0" smtClean="0"/>
              <a:t> alemana</a:t>
            </a:r>
            <a:endParaRPr lang="es-ES_tradnl" noProof="0" dirty="0" smtClean="0"/>
          </a:p>
          <a:p>
            <a:r>
              <a:rPr lang="es-ES_tradnl" noProof="0" dirty="0" smtClean="0"/>
              <a:t>- Federación Valonia Bruselas (antiguamente: Comunidad francesa de Bélgica)</a:t>
            </a:r>
          </a:p>
          <a:p>
            <a:pPr eaLnBrk="1" hangingPunct="1"/>
            <a:endParaRPr lang="fr-BE" dirty="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9C6751-251B-49B5-AF63-133C7A9EA746}" type="slidenum">
              <a:rPr lang="fr-FR" smtClean="0"/>
              <a:pPr/>
              <a:t>17</a:t>
            </a:fld>
            <a:endParaRPr lang="fr-FR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688" y="741363"/>
            <a:ext cx="6589712" cy="3706812"/>
          </a:xfrm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s-ES_tradnl" noProof="0" dirty="0" smtClean="0"/>
              <a:t>Namur es a la vez el nombre de una </a:t>
            </a:r>
            <a:r>
              <a:rPr lang="es-ES_tradnl" b="0" u="sng" noProof="0" dirty="0" smtClean="0"/>
              <a:t>ciudad</a:t>
            </a:r>
            <a:r>
              <a:rPr lang="es-ES_tradnl" b="0" noProof="0" dirty="0" smtClean="0"/>
              <a:t> </a:t>
            </a:r>
          </a:p>
          <a:p>
            <a:pPr eaLnBrk="1" hangingPunct="1"/>
            <a:r>
              <a:rPr lang="es-ES_tradnl" noProof="0" dirty="0" smtClean="0"/>
              <a:t>et de</a:t>
            </a:r>
            <a:r>
              <a:rPr lang="es-ES_tradnl" baseline="0" noProof="0" dirty="0" smtClean="0"/>
              <a:t> </a:t>
            </a:r>
            <a:r>
              <a:rPr lang="es-ES_tradnl" noProof="0" dirty="0" smtClean="0"/>
              <a:t>una </a:t>
            </a:r>
            <a:r>
              <a:rPr lang="es-ES_tradnl" b="0" u="sng" noProof="0" dirty="0" smtClean="0"/>
              <a:t>provincia</a:t>
            </a:r>
            <a:r>
              <a:rPr lang="es-ES_tradnl" b="0" noProof="0" dirty="0" smtClean="0"/>
              <a:t> atravesada</a:t>
            </a:r>
            <a:r>
              <a:rPr lang="es-ES_tradnl" noProof="0" dirty="0" smtClean="0"/>
              <a:t> por 2 ríos:</a:t>
            </a:r>
          </a:p>
          <a:p>
            <a:pPr eaLnBrk="1" hangingPunct="1"/>
            <a:r>
              <a:rPr lang="es-ES_tradnl" noProof="0" dirty="0" smtClean="0"/>
              <a:t>	- el Mosa</a:t>
            </a:r>
          </a:p>
          <a:p>
            <a:pPr eaLnBrk="1" hangingPunct="1"/>
            <a:r>
              <a:rPr lang="es-ES_tradnl" noProof="0" dirty="0" smtClean="0"/>
              <a:t>	-</a:t>
            </a:r>
            <a:r>
              <a:rPr lang="es-ES_tradnl" baseline="0" noProof="0" dirty="0" smtClean="0"/>
              <a:t> el Sambre</a:t>
            </a:r>
          </a:p>
          <a:p>
            <a:pPr eaLnBrk="1" hangingPunct="1"/>
            <a:r>
              <a:rPr lang="es-ES_tradnl" baseline="0" noProof="0" dirty="0" smtClean="0"/>
              <a:t>et </a:t>
            </a:r>
            <a:r>
              <a:rPr lang="es-ES_tradnl" noProof="0" dirty="0" smtClean="0"/>
              <a:t>bordeada por :</a:t>
            </a:r>
          </a:p>
          <a:p>
            <a:pPr eaLnBrk="1" hangingPunct="1"/>
            <a:r>
              <a:rPr lang="es-ES_tradnl" noProof="0" dirty="0" smtClean="0"/>
              <a:t>	- Francia</a:t>
            </a:r>
            <a:r>
              <a:rPr lang="es-ES_tradnl" baseline="0" noProof="0" dirty="0" smtClean="0"/>
              <a:t> en el </a:t>
            </a:r>
            <a:r>
              <a:rPr lang="es-ES_tradnl" noProof="0" dirty="0" smtClean="0"/>
              <a:t>sur</a:t>
            </a:r>
          </a:p>
          <a:p>
            <a:pPr eaLnBrk="1" hangingPunct="1"/>
            <a:r>
              <a:rPr lang="es-ES_tradnl" noProof="0" dirty="0" smtClean="0"/>
              <a:t>	- otras provincias valonas : Henao, Brabante valón, Lieja y Luxemburgo.</a:t>
            </a:r>
          </a:p>
          <a:p>
            <a:pPr eaLnBrk="1" hangingPunct="1"/>
            <a:endParaRPr lang="es-ES_tradnl" noProof="0" dirty="0" smtClean="0"/>
          </a:p>
          <a:p>
            <a:pPr eaLnBrk="1" hangingPunct="1"/>
            <a:r>
              <a:rPr lang="es-ES_tradnl" noProof="0" dirty="0" smtClean="0"/>
              <a:t>Población de la provincia : 465.000 hab.</a:t>
            </a:r>
          </a:p>
          <a:p>
            <a:pPr eaLnBrk="1" hangingPunct="1"/>
            <a:r>
              <a:rPr lang="es-ES_tradnl" noProof="0" dirty="0" smtClean="0"/>
              <a:t>Superficie de la provincia : 3.666 km² 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FD7C28-CE9A-4A67-B4E3-43D4D22F6BA7}" type="slidenum">
              <a:rPr lang="fr-FR" smtClean="0"/>
              <a:pPr/>
              <a:t>18</a:t>
            </a:fld>
            <a:endParaRPr lang="fr-FR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688" y="741363"/>
            <a:ext cx="6589712" cy="3706812"/>
          </a:xfrm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s-ES_tradnl" noProof="0" dirty="0" smtClean="0"/>
              <a:t>Población de Namur (la ciudad) : 111.000 hab. en 2012</a:t>
            </a:r>
          </a:p>
          <a:p>
            <a:pPr eaLnBrk="1" hangingPunct="1"/>
            <a:r>
              <a:rPr lang="es-ES_tradnl" noProof="0" dirty="0" smtClean="0"/>
              <a:t>Superficie de Namur (la ciudad) : 175 km²</a:t>
            </a:r>
          </a:p>
          <a:p>
            <a:pPr eaLnBrk="1" hangingPunct="1"/>
            <a:endParaRPr lang="es-ES_tradnl" noProof="0" dirty="0" smtClean="0"/>
          </a:p>
          <a:p>
            <a:pPr eaLnBrk="1" hangingPunct="1"/>
            <a:r>
              <a:rPr lang="es-ES_tradnl" noProof="0" dirty="0" smtClean="0"/>
              <a:t>Cruce de </a:t>
            </a:r>
            <a:r>
              <a:rPr lang="es-ES_tradnl" u="sng" noProof="0" dirty="0" smtClean="0"/>
              <a:t>2 </a:t>
            </a:r>
            <a:r>
              <a:rPr lang="es-ES_tradnl" b="0" u="sng" noProof="0" dirty="0" smtClean="0"/>
              <a:t>autopistas</a:t>
            </a:r>
            <a:r>
              <a:rPr lang="es-ES_tradnl" noProof="0" dirty="0" smtClean="0"/>
              <a:t> : </a:t>
            </a:r>
          </a:p>
          <a:p>
            <a:pPr eaLnBrk="1" hangingPunct="1"/>
            <a:r>
              <a:rPr lang="es-ES_tradnl" noProof="0" dirty="0" smtClean="0"/>
              <a:t>-  E 42 (Par</a:t>
            </a:r>
            <a:r>
              <a:rPr lang="es-ES_tradnl" noProof="0" dirty="0" smtClean="0">
                <a:latin typeface="Arial"/>
                <a:cs typeface="Arial"/>
              </a:rPr>
              <a:t>í</a:t>
            </a:r>
            <a:r>
              <a:rPr lang="es-ES_tradnl" noProof="0" dirty="0" smtClean="0"/>
              <a:t>s-Mons-Lieja-Colonia) </a:t>
            </a:r>
          </a:p>
          <a:p>
            <a:pPr eaLnBrk="1" hangingPunct="1"/>
            <a:r>
              <a:rPr lang="es-ES_tradnl" noProof="0" dirty="0" smtClean="0"/>
              <a:t>-  E 411 (Bruselas-Arlon-Luxemburgo)</a:t>
            </a:r>
          </a:p>
          <a:p>
            <a:pPr eaLnBrk="1" hangingPunct="1"/>
            <a:endParaRPr lang="es-ES_tradnl" noProof="0" dirty="0" smtClean="0"/>
          </a:p>
          <a:p>
            <a:pPr eaLnBrk="1" hangingPunct="1"/>
            <a:r>
              <a:rPr lang="es-ES_tradnl" noProof="0" dirty="0" smtClean="0"/>
              <a:t>Confluencia de </a:t>
            </a:r>
            <a:r>
              <a:rPr lang="es-ES_tradnl" b="0" u="sng" noProof="0" dirty="0" smtClean="0"/>
              <a:t>2 ríos</a:t>
            </a:r>
            <a:r>
              <a:rPr lang="es-ES_tradnl" noProof="0" dirty="0" smtClean="0"/>
              <a:t> :</a:t>
            </a:r>
          </a:p>
          <a:p>
            <a:pPr eaLnBrk="1" hangingPunct="1"/>
            <a:r>
              <a:rPr lang="es-ES_tradnl" noProof="0" dirty="0" smtClean="0"/>
              <a:t>-  el Mosa</a:t>
            </a:r>
          </a:p>
          <a:p>
            <a:pPr eaLnBrk="1" hangingPunct="1"/>
            <a:r>
              <a:rPr lang="es-ES_tradnl" noProof="0" dirty="0" smtClean="0"/>
              <a:t>-  el Sambre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B66A12-9536-448A-8B0F-92EBA2CB2CC3}" type="slidenum">
              <a:rPr lang="fr-FR" smtClean="0"/>
              <a:pPr/>
              <a:t>19</a:t>
            </a:fld>
            <a:endParaRPr lang="fr-FR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688" y="741363"/>
            <a:ext cx="6589712" cy="3706812"/>
          </a:xfrm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s-ES_tradnl" noProof="0" dirty="0" smtClean="0"/>
              <a:t>Namur es una importante cruce de </a:t>
            </a:r>
            <a:r>
              <a:rPr lang="es-ES_tradnl" b="0" u="sng" noProof="0" dirty="0" smtClean="0"/>
              <a:t>líneas ferroviarias</a:t>
            </a:r>
            <a:r>
              <a:rPr lang="es-ES_tradnl" noProof="0" dirty="0" smtClean="0"/>
              <a:t> :</a:t>
            </a:r>
          </a:p>
          <a:p>
            <a:pPr eaLnBrk="1" hangingPunct="1"/>
            <a:r>
              <a:rPr lang="es-ES_tradnl" noProof="0" dirty="0" smtClean="0"/>
              <a:t>la estación de Namur es la 2</a:t>
            </a:r>
            <a:r>
              <a:rPr lang="es-ES_tradnl" baseline="30000" noProof="0" dirty="0" smtClean="0"/>
              <a:t>a</a:t>
            </a:r>
            <a:r>
              <a:rPr lang="es-ES_tradnl" noProof="0" dirty="0" smtClean="0"/>
              <a:t> de Bélgica para el trafico de pasajeros.</a:t>
            </a:r>
          </a:p>
          <a:p>
            <a:pPr eaLnBrk="1" hangingPunct="1"/>
            <a:endParaRPr lang="es-ES_tradnl" noProof="0" dirty="0" smtClean="0"/>
          </a:p>
          <a:p>
            <a:pPr eaLnBrk="1" hangingPunct="1"/>
            <a:r>
              <a:rPr lang="es-ES_tradnl" noProof="0" dirty="0" smtClean="0"/>
              <a:t>Se distingue 2 elementos importantes en la topografía namurense :</a:t>
            </a:r>
          </a:p>
          <a:p>
            <a:pPr eaLnBrk="1" hangingPunct="1"/>
            <a:r>
              <a:rPr lang="es-ES_tradnl" noProof="0" dirty="0" smtClean="0"/>
              <a:t>- la </a:t>
            </a:r>
            <a:r>
              <a:rPr lang="es-ES_tradnl" b="1" u="sng" noProof="0" dirty="0" smtClean="0"/>
              <a:t>bolsa/el</a:t>
            </a:r>
            <a:r>
              <a:rPr lang="es-ES_tradnl" b="1" u="sng" baseline="0" noProof="0" dirty="0" smtClean="0"/>
              <a:t> corro</a:t>
            </a:r>
            <a:r>
              <a:rPr lang="es-ES_tradnl" noProof="0" dirty="0" smtClean="0"/>
              <a:t>, centro de la ciudad rodeada de colinas (de</a:t>
            </a:r>
            <a:r>
              <a:rPr lang="es-ES_tradnl" baseline="0" noProof="0" dirty="0" smtClean="0"/>
              <a:t> donde</a:t>
            </a:r>
            <a:r>
              <a:rPr lang="es-ES_tradnl" noProof="0" dirty="0" smtClean="0"/>
              <a:t> su nombre), </a:t>
            </a:r>
          </a:p>
          <a:p>
            <a:pPr eaLnBrk="1" hangingPunct="1"/>
            <a:r>
              <a:rPr lang="es-ES_tradnl" noProof="0" dirty="0" smtClean="0"/>
              <a:t>  cerca de</a:t>
            </a:r>
            <a:r>
              <a:rPr lang="es-ES_tradnl" baseline="0" noProof="0" dirty="0" smtClean="0"/>
              <a:t> la</a:t>
            </a:r>
            <a:r>
              <a:rPr lang="es-ES_tradnl" noProof="0" dirty="0" smtClean="0"/>
              <a:t> confluencia del Mosa et del Sambre </a:t>
            </a:r>
          </a:p>
          <a:p>
            <a:pPr eaLnBrk="1" hangingPunct="1"/>
            <a:r>
              <a:rPr lang="es-ES_tradnl" baseline="0" noProof="0" dirty="0" smtClean="0"/>
              <a:t>  donde</a:t>
            </a:r>
            <a:r>
              <a:rPr lang="es-ES_tradnl" noProof="0" dirty="0" smtClean="0"/>
              <a:t> se </a:t>
            </a:r>
            <a:r>
              <a:rPr lang="es-ES_tradnl" noProof="0" dirty="0" err="1" smtClean="0"/>
              <a:t>situ</a:t>
            </a:r>
            <a:r>
              <a:rPr lang="es-ES_tradnl" noProof="0" dirty="0" err="1" smtClean="0">
                <a:latin typeface="Arial"/>
                <a:cs typeface="Arial"/>
              </a:rPr>
              <a:t>a</a:t>
            </a:r>
            <a:r>
              <a:rPr lang="es-ES_tradnl" noProof="0" dirty="0" smtClean="0"/>
              <a:t> el "origen" de Namur </a:t>
            </a:r>
          </a:p>
          <a:p>
            <a:pPr eaLnBrk="1" hangingPunct="1"/>
            <a:r>
              <a:rPr lang="es-ES_tradnl" noProof="0" dirty="0" smtClean="0"/>
              <a:t>- la </a:t>
            </a:r>
            <a:r>
              <a:rPr lang="es-ES_tradnl" b="1" u="sng" noProof="0" dirty="0" smtClean="0"/>
              <a:t>ciudadela</a:t>
            </a:r>
            <a:r>
              <a:rPr lang="es-ES_tradnl" noProof="0" dirty="0" smtClean="0"/>
              <a:t>, sitio y monumento histórico</a:t>
            </a:r>
            <a:r>
              <a:rPr lang="es-ES_tradnl" baseline="0" noProof="0" dirty="0" smtClean="0"/>
              <a:t> </a:t>
            </a:r>
            <a:r>
              <a:rPr lang="es-ES_tradnl" noProof="0" dirty="0" smtClean="0"/>
              <a:t>destacando la confluencia, </a:t>
            </a:r>
          </a:p>
          <a:p>
            <a:pPr eaLnBrk="1" hangingPunct="1"/>
            <a:r>
              <a:rPr lang="es-ES_tradnl" noProof="0" dirty="0" smtClean="0"/>
              <a:t>  una de</a:t>
            </a:r>
            <a:r>
              <a:rPr lang="es-ES_tradnl" baseline="0" noProof="0" dirty="0" smtClean="0"/>
              <a:t> las</a:t>
            </a:r>
            <a:r>
              <a:rPr lang="es-ES_tradnl" noProof="0" dirty="0" smtClean="0"/>
              <a:t> m</a:t>
            </a:r>
            <a:r>
              <a:rPr lang="es-ES_tradnl" noProof="0" dirty="0" smtClean="0">
                <a:latin typeface="Arial"/>
                <a:cs typeface="Arial"/>
              </a:rPr>
              <a:t>á</a:t>
            </a:r>
            <a:r>
              <a:rPr lang="es-ES_tradnl" noProof="0" dirty="0" smtClean="0"/>
              <a:t>s grandes de</a:t>
            </a:r>
            <a:r>
              <a:rPr lang="es-ES_tradnl" baseline="0" noProof="0" dirty="0" smtClean="0"/>
              <a:t> </a:t>
            </a:r>
            <a:r>
              <a:rPr lang="es-ES_tradnl" noProof="0" dirty="0" smtClean="0"/>
              <a:t>Europa (</a:t>
            </a:r>
            <a:r>
              <a:rPr lang="es-ES_tradnl" noProof="0" dirty="0" smtClean="0">
                <a:latin typeface="Arial"/>
                <a:cs typeface="Arial"/>
              </a:rPr>
              <a:t>¡ </a:t>
            </a:r>
            <a:r>
              <a:rPr lang="es-ES_tradnl" noProof="0" dirty="0" smtClean="0"/>
              <a:t>red de subterráneos</a:t>
            </a:r>
            <a:r>
              <a:rPr lang="es-ES_tradnl" baseline="0" noProof="0" dirty="0" smtClean="0"/>
              <a:t> </a:t>
            </a:r>
            <a:r>
              <a:rPr lang="es-ES_tradnl" noProof="0" dirty="0" smtClean="0"/>
              <a:t>!).</a:t>
            </a:r>
          </a:p>
          <a:p>
            <a:pPr eaLnBrk="1" hangingPunct="1"/>
            <a:endParaRPr lang="es-ES_tradnl" noProof="0" dirty="0" smtClean="0"/>
          </a:p>
          <a:p>
            <a:pPr eaLnBrk="1" hangingPunct="1"/>
            <a:r>
              <a:rPr lang="es-ES_tradnl" noProof="0" dirty="0" smtClean="0">
                <a:sym typeface="Wingdings" pitchFamily="2" charset="2"/>
              </a:rPr>
              <a:t> Flecha </a:t>
            </a:r>
            <a:r>
              <a:rPr lang="es-ES_tradnl" i="0" noProof="0" dirty="0" smtClean="0">
                <a:sym typeface="Wingdings" pitchFamily="2" charset="2"/>
              </a:rPr>
              <a:t>amarilla</a:t>
            </a:r>
            <a:r>
              <a:rPr lang="es-ES_tradnl" noProof="0" dirty="0" smtClean="0">
                <a:sym typeface="Wingdings" pitchFamily="2" charset="2"/>
              </a:rPr>
              <a:t> : </a:t>
            </a:r>
          </a:p>
          <a:p>
            <a:pPr eaLnBrk="1" hangingPunct="1"/>
            <a:r>
              <a:rPr lang="es-ES_tradnl" b="0" noProof="0" dirty="0" smtClean="0">
                <a:sym typeface="Wingdings" pitchFamily="2" charset="2"/>
              </a:rPr>
              <a:t>el</a:t>
            </a:r>
            <a:r>
              <a:rPr lang="es-ES_tradnl" b="1" noProof="0" dirty="0" smtClean="0">
                <a:sym typeface="Wingdings" pitchFamily="2" charset="2"/>
              </a:rPr>
              <a:t> </a:t>
            </a:r>
            <a:r>
              <a:rPr lang="es-ES_tradnl" b="0" u="sng" noProof="0" dirty="0" smtClean="0">
                <a:sym typeface="Wingdings" pitchFamily="2" charset="2"/>
              </a:rPr>
              <a:t>punto de vista</a:t>
            </a:r>
            <a:r>
              <a:rPr lang="es-ES_tradnl" noProof="0" dirty="0" smtClean="0">
                <a:sym typeface="Wingdings" pitchFamily="2" charset="2"/>
              </a:rPr>
              <a:t> de</a:t>
            </a:r>
            <a:r>
              <a:rPr lang="es-ES_tradnl" baseline="0" noProof="0" dirty="0" smtClean="0">
                <a:sym typeface="Wingdings" pitchFamily="2" charset="2"/>
              </a:rPr>
              <a:t> la</a:t>
            </a:r>
            <a:r>
              <a:rPr lang="es-ES_tradnl" noProof="0" dirty="0" smtClean="0">
                <a:sym typeface="Wingdings" pitchFamily="2" charset="2"/>
              </a:rPr>
              <a:t> confluencia (donde todo empez</a:t>
            </a:r>
            <a:r>
              <a:rPr lang="es-ES_tradnl" noProof="0" dirty="0" smtClean="0">
                <a:latin typeface="Arial"/>
                <a:cs typeface="Arial"/>
                <a:sym typeface="Wingdings" pitchFamily="2" charset="2"/>
              </a:rPr>
              <a:t>ó</a:t>
            </a:r>
            <a:r>
              <a:rPr lang="es-ES_tradnl" noProof="0" dirty="0" smtClean="0">
                <a:sym typeface="Wingdings" pitchFamily="2" charset="2"/>
              </a:rPr>
              <a:t>...)</a:t>
            </a:r>
          </a:p>
          <a:p>
            <a:pPr eaLnBrk="1" hangingPunct="1"/>
            <a:r>
              <a:rPr lang="es-ES_tradnl" noProof="0" dirty="0" smtClean="0">
                <a:sym typeface="Wingdings" pitchFamily="2" charset="2"/>
              </a:rPr>
              <a:t>ofrece una imagen característica de Namur (ver diapositiva siguiente).</a:t>
            </a:r>
            <a:endParaRPr lang="es-ES_tradnl" noProof="0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C1208F-D0B9-408C-B69D-FD8B6CEBE45D}" type="slidenum">
              <a:rPr lang="fr-FR" smtClean="0"/>
              <a:pPr/>
              <a:t>2</a:t>
            </a:fld>
            <a:endParaRPr lang="fr-FR" dirty="0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688" y="741363"/>
            <a:ext cx="6589712" cy="3706812"/>
          </a:xfrm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s-ES_tradnl" b="1" noProof="0" dirty="0" smtClean="0"/>
              <a:t>Plan</a:t>
            </a:r>
            <a:r>
              <a:rPr lang="es-ES_tradnl" b="1" baseline="0" noProof="0" dirty="0" smtClean="0"/>
              <a:t> del PowerPoint</a:t>
            </a:r>
          </a:p>
          <a:p>
            <a:pPr eaLnBrk="1" hangingPunct="1"/>
            <a:endParaRPr lang="es-ES_tradnl" b="0" baseline="0" noProof="0" dirty="0" smtClean="0"/>
          </a:p>
          <a:p>
            <a:pPr eaLnBrk="1" hangingPunct="1"/>
            <a:endParaRPr lang="es-ES_tradnl" b="0" baseline="0" noProof="0" dirty="0" smtClean="0"/>
          </a:p>
          <a:p>
            <a:pPr eaLnBrk="1" hangingPunct="1"/>
            <a:r>
              <a:rPr lang="es-ES_tradnl" b="0" u="sng" baseline="0" noProof="0" dirty="0" smtClean="0"/>
              <a:t>1) El mundo en la cabeza</a:t>
            </a:r>
            <a:r>
              <a:rPr lang="es-ES_tradnl" b="0" baseline="0" noProof="0" dirty="0" smtClean="0"/>
              <a:t> : las relaciones internacionales de Namur</a:t>
            </a:r>
          </a:p>
          <a:p>
            <a:pPr eaLnBrk="1" hangingPunct="1"/>
            <a:endParaRPr lang="fr-BE" b="0" baseline="0" dirty="0" smtClean="0"/>
          </a:p>
          <a:p>
            <a:pPr eaLnBrk="1" hangingPunct="1"/>
            <a:endParaRPr lang="fr-FR" b="0" dirty="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7F9C71-6B92-480F-81CE-83DA07FEA9C7}" type="slidenum">
              <a:rPr lang="fr-FR" smtClean="0"/>
              <a:pPr/>
              <a:t>20</a:t>
            </a:fld>
            <a:endParaRPr lang="fr-FR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688" y="741363"/>
            <a:ext cx="6589712" cy="3706812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fr-BE" dirty="0" smtClean="0">
                <a:sym typeface="Wingdings" pitchFamily="2" charset="2"/>
              </a:rPr>
              <a:t> </a:t>
            </a:r>
            <a:r>
              <a:rPr lang="es-ES_tradnl" noProof="0" dirty="0" smtClean="0">
                <a:sym typeface="Wingdings" pitchFamily="2" charset="2"/>
              </a:rPr>
              <a:t>Por su forma aguda, los namurenses llaman de</a:t>
            </a:r>
            <a:r>
              <a:rPr lang="es-ES_tradnl" baseline="0" noProof="0" dirty="0" smtClean="0">
                <a:sym typeface="Wingdings" pitchFamily="2" charset="2"/>
              </a:rPr>
              <a:t> buena gana</a:t>
            </a:r>
            <a:r>
              <a:rPr lang="es-ES_tradnl" noProof="0" dirty="0" smtClean="0">
                <a:sym typeface="Wingdings" pitchFamily="2" charset="2"/>
              </a:rPr>
              <a:t> la confluencia </a:t>
            </a:r>
          </a:p>
          <a:p>
            <a:pPr eaLnBrk="1" hangingPunct="1"/>
            <a:r>
              <a:rPr lang="es-ES_tradnl" noProof="0" dirty="0" smtClean="0">
                <a:sym typeface="Wingdings" pitchFamily="2" charset="2"/>
              </a:rPr>
              <a:t>    el</a:t>
            </a:r>
            <a:r>
              <a:rPr lang="es-ES_tradnl" noProof="0" dirty="0" smtClean="0"/>
              <a:t> "</a:t>
            </a:r>
            <a:r>
              <a:rPr lang="es-ES_tradnl" b="1" u="sng" noProof="0" dirty="0" smtClean="0"/>
              <a:t>Grognon</a:t>
            </a:r>
            <a:r>
              <a:rPr lang="es-ES_tradnl" noProof="0" dirty="0" smtClean="0"/>
              <a:t>" (de “groin“ (jeta): morro</a:t>
            </a:r>
            <a:r>
              <a:rPr lang="es-ES_tradnl" baseline="0" noProof="0" dirty="0" smtClean="0"/>
              <a:t> </a:t>
            </a:r>
            <a:r>
              <a:rPr lang="es-ES_tradnl" noProof="0" dirty="0" smtClean="0"/>
              <a:t>del jabalí).</a:t>
            </a:r>
          </a:p>
          <a:p>
            <a:pPr eaLnBrk="1" hangingPunct="1"/>
            <a:endParaRPr lang="es-ES_tradnl" noProof="0" dirty="0" smtClean="0"/>
          </a:p>
          <a:p>
            <a:pPr eaLnBrk="1" hangingPunct="1"/>
            <a:r>
              <a:rPr lang="es-ES_tradnl" noProof="0" dirty="0" smtClean="0"/>
              <a:t>El Grognon es el corazón histórico de Namur : </a:t>
            </a:r>
          </a:p>
          <a:p>
            <a:pPr eaLnBrk="1" hangingPunct="1"/>
            <a:r>
              <a:rPr lang="es-ES_tradnl" noProof="0" dirty="0" smtClean="0"/>
              <a:t>la ciudad progresivamente se creó alrededor de este lugar,</a:t>
            </a:r>
          </a:p>
          <a:p>
            <a:pPr eaLnBrk="1" hangingPunct="1"/>
            <a:r>
              <a:rPr lang="es-ES_tradnl" noProof="0" dirty="0" smtClean="0"/>
              <a:t>escalando la ciudadela y en atravesando los 2 ríos.</a:t>
            </a:r>
          </a:p>
          <a:p>
            <a:pPr eaLnBrk="1" hangingPunct="1"/>
            <a:endParaRPr lang="es-ES_tradnl" noProof="0" dirty="0" smtClean="0"/>
          </a:p>
          <a:p>
            <a:pPr eaLnBrk="1" hangingPunct="1"/>
            <a:r>
              <a:rPr lang="es-ES_tradnl" noProof="0" dirty="0" smtClean="0"/>
              <a:t>Este</a:t>
            </a:r>
            <a:r>
              <a:rPr lang="es-ES_tradnl" baseline="0" noProof="0" dirty="0" smtClean="0"/>
              <a:t> barrio </a:t>
            </a:r>
            <a:r>
              <a:rPr lang="es-ES_tradnl" noProof="0" dirty="0" smtClean="0"/>
              <a:t>de Namur fuertemente evolucion</a:t>
            </a:r>
            <a:r>
              <a:rPr lang="es-ES_tradnl" noProof="0" dirty="0" smtClean="0">
                <a:latin typeface="Arial"/>
                <a:cs typeface="Arial"/>
              </a:rPr>
              <a:t>ó</a:t>
            </a:r>
            <a:r>
              <a:rPr lang="es-ES_tradnl" noProof="0" dirty="0" smtClean="0"/>
              <a:t> durante</a:t>
            </a:r>
            <a:r>
              <a:rPr lang="es-ES_tradnl" baseline="0" noProof="0" dirty="0" smtClean="0"/>
              <a:t> </a:t>
            </a:r>
            <a:r>
              <a:rPr lang="es-ES_tradnl" noProof="0" dirty="0" smtClean="0"/>
              <a:t>siglos.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7F9C71-6B92-480F-81CE-83DA07FEA9C7}" type="slidenum">
              <a:rPr lang="fr-FR" smtClean="0"/>
              <a:pPr/>
              <a:t>21</a:t>
            </a:fld>
            <a:endParaRPr lang="fr-FR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688" y="741363"/>
            <a:ext cx="6589712" cy="3706812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_tradnl" noProof="0" dirty="0" smtClean="0"/>
          </a:p>
          <a:p>
            <a:pPr eaLnBrk="1" hangingPunct="1"/>
            <a:r>
              <a:rPr lang="es-ES_tradnl" noProof="0" dirty="0" smtClean="0"/>
              <a:t>Vista actual de</a:t>
            </a:r>
            <a:r>
              <a:rPr lang="es-ES_tradnl" baseline="0" noProof="0" dirty="0" smtClean="0"/>
              <a:t> la </a:t>
            </a:r>
            <a:r>
              <a:rPr lang="es-ES_tradnl" noProof="0" dirty="0" smtClean="0"/>
              <a:t> confluencia.</a:t>
            </a:r>
          </a:p>
          <a:p>
            <a:pPr eaLnBrk="1" hangingPunct="1"/>
            <a:endParaRPr lang="es-ES_tradnl" noProof="0" dirty="0" smtClean="0"/>
          </a:p>
          <a:p>
            <a:pPr eaLnBrk="1" hangingPunct="1"/>
            <a:r>
              <a:rPr lang="es-ES_tradnl" noProof="0" dirty="0" smtClean="0"/>
              <a:t>El esquema de estructura para el desarrollo de Namur </a:t>
            </a:r>
          </a:p>
          <a:p>
            <a:pPr eaLnBrk="1" hangingPunct="1"/>
            <a:r>
              <a:rPr lang="es-ES_tradnl" noProof="0" dirty="0" smtClean="0"/>
              <a:t>preve une pasarela de peatones sobre el Mosa,</a:t>
            </a:r>
          </a:p>
          <a:p>
            <a:pPr eaLnBrk="1" hangingPunct="1"/>
            <a:r>
              <a:rPr lang="es-ES_tradnl" noProof="0" dirty="0" smtClean="0"/>
              <a:t>De la </a:t>
            </a:r>
            <a:r>
              <a:rPr lang="es-ES_tradnl" b="0" noProof="0" dirty="0" smtClean="0"/>
              <a:t>que</a:t>
            </a:r>
            <a:r>
              <a:rPr lang="es-ES_tradnl" noProof="0" dirty="0" smtClean="0"/>
              <a:t> se ve</a:t>
            </a:r>
            <a:r>
              <a:rPr lang="es-ES_tradnl" baseline="0" noProof="0" dirty="0" smtClean="0"/>
              <a:t> aquí</a:t>
            </a:r>
            <a:r>
              <a:rPr lang="es-ES_tradnl" noProof="0" dirty="0" smtClean="0"/>
              <a:t> 2 emplazamientos posibles.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C1208F-D0B9-408C-B69D-FD8B6CEBE45D}" type="slidenum">
              <a:rPr lang="fr-FR" smtClean="0"/>
              <a:pPr/>
              <a:t>22</a:t>
            </a:fld>
            <a:endParaRPr lang="fr-FR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688" y="741363"/>
            <a:ext cx="6589712" cy="3706812"/>
          </a:xfrm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s-ES_tradnl" b="1" noProof="0" dirty="0" smtClean="0"/>
              <a:t>Plan del PowerPoint</a:t>
            </a:r>
          </a:p>
          <a:p>
            <a:pPr eaLnBrk="1" hangingPunct="1"/>
            <a:endParaRPr lang="es-ES_tradnl" noProof="0" dirty="0" smtClean="0"/>
          </a:p>
          <a:p>
            <a:pPr eaLnBrk="1" hangingPunct="1"/>
            <a:endParaRPr lang="es-ES_tradnl" noProof="0" dirty="0" smtClean="0"/>
          </a:p>
          <a:p>
            <a:pPr eaLnBrk="1" hangingPunct="1"/>
            <a:r>
              <a:rPr lang="es-ES_tradnl" u="sng" noProof="0" dirty="0" smtClean="0"/>
              <a:t>3) </a:t>
            </a:r>
            <a:r>
              <a:rPr lang="es-ES_tradnl" u="sng" noProof="0" dirty="0" smtClean="0">
                <a:latin typeface="Arial"/>
                <a:cs typeface="Arial"/>
              </a:rPr>
              <a:t>¡ </a:t>
            </a:r>
            <a:r>
              <a:rPr lang="es-ES_tradnl" u="sng" noProof="0" dirty="0" smtClean="0"/>
              <a:t>Bienvenidos</a:t>
            </a:r>
            <a:r>
              <a:rPr lang="es-ES_tradnl" u="sng" baseline="0" noProof="0" dirty="0" smtClean="0"/>
              <a:t> a</a:t>
            </a:r>
            <a:r>
              <a:rPr lang="es-ES_tradnl" u="sng" noProof="0" dirty="0" smtClean="0"/>
              <a:t> Namur !</a:t>
            </a:r>
            <a:r>
              <a:rPr lang="es-ES_tradnl" noProof="0" dirty="0" smtClean="0"/>
              <a:t>  -  Presentación de Namur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9688" y="741363"/>
            <a:ext cx="6589712" cy="3706812"/>
          </a:xfrm>
          <a:ln/>
        </p:spPr>
      </p:sp>
      <p:sp>
        <p:nvSpPr>
          <p:cNvPr id="52227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s-ES_tradnl" noProof="0" dirty="0" smtClean="0"/>
              <a:t>A la</a:t>
            </a:r>
            <a:r>
              <a:rPr lang="es-ES_tradnl" baseline="0" noProof="0" dirty="0" smtClean="0"/>
              <a:t> izquierda</a:t>
            </a:r>
            <a:r>
              <a:rPr lang="es-ES_tradnl" noProof="0" dirty="0" smtClean="0"/>
              <a:t> : la Place </a:t>
            </a:r>
            <a:r>
              <a:rPr lang="es-ES_tradnl" i="0" noProof="0" dirty="0" smtClean="0"/>
              <a:t>d'Armes (plaza)</a:t>
            </a:r>
            <a:r>
              <a:rPr lang="es-ES_tradnl" baseline="0" noProof="0" dirty="0" smtClean="0"/>
              <a:t> y le Palais des Congrès (el Palacio de congresos).</a:t>
            </a:r>
          </a:p>
          <a:p>
            <a:endParaRPr lang="es-ES_tradnl" baseline="0" noProof="0" dirty="0" smtClean="0"/>
          </a:p>
          <a:p>
            <a:r>
              <a:rPr lang="es-ES_tradnl" baseline="0" noProof="0" dirty="0" smtClean="0"/>
              <a:t>A la derecha : le Pont </a:t>
            </a:r>
            <a:r>
              <a:rPr lang="es-ES_tradnl" i="0" baseline="0" noProof="0" dirty="0" smtClean="0"/>
              <a:t>de l'Evêché (puente) sobre el Sambre</a:t>
            </a:r>
          </a:p>
          <a:p>
            <a:endParaRPr lang="fr-BE" i="0" dirty="0" smtClean="0"/>
          </a:p>
          <a:p>
            <a:endParaRPr lang="fr-BE" dirty="0" smtClean="0"/>
          </a:p>
        </p:txBody>
      </p:sp>
      <p:sp>
        <p:nvSpPr>
          <p:cNvPr id="52228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6209B4-5122-49DA-AC8B-B25EA45FED12}" type="slidenum">
              <a:rPr lang="fr-FR" smtClean="0"/>
              <a:pPr/>
              <a:t>23</a:t>
            </a:fld>
            <a:endParaRPr lang="fr-FR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A94E14-01D8-49E6-A03A-2B111B7F4583}" type="slidenum">
              <a:rPr lang="fr-FR" smtClean="0"/>
              <a:pPr/>
              <a:t>24</a:t>
            </a:fld>
            <a:endParaRPr lang="fr-FR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688" y="741363"/>
            <a:ext cx="6589712" cy="3706812"/>
          </a:xfrm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7616" y="4733383"/>
            <a:ext cx="5336463" cy="4448183"/>
          </a:xfrm>
          <a:noFill/>
          <a:ln/>
        </p:spPr>
        <p:txBody>
          <a:bodyPr/>
          <a:lstStyle/>
          <a:p>
            <a:pPr eaLnBrk="1" hangingPunct="1"/>
            <a:r>
              <a:rPr lang="es-ES_tradnl" noProof="0" dirty="0" smtClean="0"/>
              <a:t>- El ayuntamiento de Namur</a:t>
            </a:r>
          </a:p>
          <a:p>
            <a:pPr eaLnBrk="1" hangingPunct="1"/>
            <a:endParaRPr lang="es-ES_tradnl" noProof="0" dirty="0" smtClean="0"/>
          </a:p>
          <a:p>
            <a:pPr eaLnBrk="1" hangingPunct="1"/>
            <a:r>
              <a:rPr lang="es-ES_tradnl" noProof="0" dirty="0" smtClean="0"/>
              <a:t>-</a:t>
            </a:r>
            <a:r>
              <a:rPr lang="es-ES_tradnl" baseline="0" noProof="0" dirty="0" smtClean="0"/>
              <a:t> El colegio municipal</a:t>
            </a:r>
            <a:r>
              <a:rPr lang="es-ES_tradnl" noProof="0" dirty="0" smtClean="0"/>
              <a:t>: el alcalde Maxime PREVOT rodeado de</a:t>
            </a:r>
            <a:r>
              <a:rPr lang="es-ES_tradnl" baseline="0" noProof="0" dirty="0" smtClean="0"/>
              <a:t> los</a:t>
            </a:r>
            <a:r>
              <a:rPr lang="es-ES_tradnl" noProof="0" dirty="0" smtClean="0"/>
              <a:t> 10 regidores (Mayo de 2012).</a:t>
            </a:r>
          </a:p>
          <a:p>
            <a:pPr eaLnBrk="1" hangingPunct="1"/>
            <a:endParaRPr lang="es-ES_tradnl" noProof="0" dirty="0" smtClean="0"/>
          </a:p>
          <a:p>
            <a:pPr eaLnBrk="1" hangingPunct="1"/>
            <a:r>
              <a:rPr lang="es-ES_tradnl" noProof="0" dirty="0" smtClean="0"/>
              <a:t>- Algunas cifras…</a:t>
            </a:r>
          </a:p>
          <a:p>
            <a:pPr eaLnBrk="1" hangingPunct="1"/>
            <a:endParaRPr lang="fr-FR" dirty="0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B1C5E4-D559-4C3A-8B44-57A34B7D72A8}" type="slidenum">
              <a:rPr lang="fr-FR" smtClean="0"/>
              <a:pPr/>
              <a:t>25</a:t>
            </a:fld>
            <a:endParaRPr lang="fr-FR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688" y="741363"/>
            <a:ext cx="6589712" cy="3706812"/>
          </a:xfrm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s-ES_tradnl" noProof="0" dirty="0" smtClean="0"/>
              <a:t>Nombrada "Capital de la Región valona" (hoy “Valonia") </a:t>
            </a:r>
          </a:p>
          <a:p>
            <a:pPr eaLnBrk="1" hangingPunct="1"/>
            <a:r>
              <a:rPr lang="es-ES_tradnl" noProof="0" dirty="0" smtClean="0"/>
              <a:t>por el decreto del </a:t>
            </a:r>
            <a:r>
              <a:rPr lang="es-ES_tradnl" b="0" u="sng" noProof="0" dirty="0" smtClean="0"/>
              <a:t>11 de diciembre</a:t>
            </a:r>
            <a:r>
              <a:rPr lang="es-ES_tradnl" b="0" u="sng" baseline="0" noProof="0" dirty="0" smtClean="0"/>
              <a:t> de </a:t>
            </a:r>
            <a:r>
              <a:rPr lang="es-ES_tradnl" b="0" u="sng" noProof="0" dirty="0" smtClean="0"/>
              <a:t>1986</a:t>
            </a:r>
            <a:r>
              <a:rPr lang="es-ES_tradnl" noProof="0" dirty="0" smtClean="0"/>
              <a:t>, Namur alberga :</a:t>
            </a:r>
          </a:p>
          <a:p>
            <a:pPr eaLnBrk="1" hangingPunct="1"/>
            <a:endParaRPr lang="es-ES_tradnl" noProof="0" dirty="0" smtClean="0"/>
          </a:p>
          <a:p>
            <a:pPr eaLnBrk="1" hangingPunct="1"/>
            <a:r>
              <a:rPr lang="es-ES_tradnl" noProof="0" dirty="0" smtClean="0"/>
              <a:t>- el </a:t>
            </a:r>
            <a:r>
              <a:rPr lang="es-ES_tradnl" b="0" u="sng" noProof="0" dirty="0" smtClean="0"/>
              <a:t>Gobierno valón</a:t>
            </a:r>
            <a:r>
              <a:rPr lang="es-ES_tradnl" noProof="0" dirty="0" smtClean="0"/>
              <a:t> en su "Elysette" </a:t>
            </a:r>
          </a:p>
          <a:p>
            <a:pPr eaLnBrk="1" hangingPunct="1"/>
            <a:r>
              <a:rPr lang="es-ES_tradnl" noProof="0" dirty="0" smtClean="0"/>
              <a:t>  (1 ministro-presidente + 8 ministros)</a:t>
            </a:r>
          </a:p>
          <a:p>
            <a:pPr eaLnBrk="1" hangingPunct="1"/>
            <a:endParaRPr lang="es-ES_tradnl" noProof="0" dirty="0" smtClean="0"/>
          </a:p>
          <a:p>
            <a:pPr eaLnBrk="1" hangingPunct="1"/>
            <a:r>
              <a:rPr lang="es-ES_tradnl" noProof="0" dirty="0" smtClean="0"/>
              <a:t>- el </a:t>
            </a:r>
            <a:r>
              <a:rPr lang="es-ES_tradnl" b="0" u="sng" noProof="0" dirty="0" smtClean="0"/>
              <a:t>Parlamento valón</a:t>
            </a:r>
            <a:r>
              <a:rPr lang="es-ES_tradnl" noProof="0" dirty="0" smtClean="0"/>
              <a:t> ocupando el antiguo hospicio Saint</a:t>
            </a:r>
            <a:r>
              <a:rPr lang="es-ES_tradnl" baseline="0" noProof="0" dirty="0" smtClean="0"/>
              <a:t>-</a:t>
            </a:r>
            <a:r>
              <a:rPr lang="es-ES_tradnl" noProof="0" dirty="0" smtClean="0"/>
              <a:t>Gilles </a:t>
            </a:r>
          </a:p>
          <a:p>
            <a:pPr eaLnBrk="1" hangingPunct="1"/>
            <a:r>
              <a:rPr lang="es-ES_tradnl" noProof="0" dirty="0" smtClean="0"/>
              <a:t>  (75 diputados valones elegidos por una legislatura de 5 años)</a:t>
            </a:r>
          </a:p>
          <a:p>
            <a:pPr eaLnBrk="1" hangingPunct="1"/>
            <a:endParaRPr lang="es-ES_tradnl" noProof="0" dirty="0" smtClean="0"/>
          </a:p>
          <a:p>
            <a:pPr eaLnBrk="1" hangingPunct="1"/>
            <a:r>
              <a:rPr lang="es-ES_tradnl" noProof="0" dirty="0" smtClean="0"/>
              <a:t>- el </a:t>
            </a:r>
            <a:r>
              <a:rPr lang="es-ES_tradnl" b="0" u="sng" noProof="0" dirty="0" smtClean="0"/>
              <a:t>SPW (Servicio Publico de Valonia)</a:t>
            </a:r>
            <a:r>
              <a:rPr lang="es-ES_tradnl" noProof="0" dirty="0" smtClean="0"/>
              <a:t> agrupando la</a:t>
            </a:r>
            <a:r>
              <a:rPr lang="es-ES_tradnl" baseline="0" noProof="0" dirty="0" smtClean="0"/>
              <a:t> </a:t>
            </a:r>
            <a:r>
              <a:rPr lang="es-ES_tradnl" noProof="0" dirty="0" smtClean="0"/>
              <a:t>administración  valona </a:t>
            </a:r>
          </a:p>
          <a:p>
            <a:pPr eaLnBrk="1" hangingPunct="1"/>
            <a:r>
              <a:rPr lang="es-ES_tradnl" noProof="0" dirty="0" smtClean="0"/>
              <a:t>  (4.000 funcionarios y 215.000 m²), especialmente en</a:t>
            </a:r>
            <a:r>
              <a:rPr lang="es-ES_tradnl" baseline="0" noProof="0" dirty="0" smtClean="0"/>
              <a:t> edificios históricos bien reformados</a:t>
            </a:r>
            <a:r>
              <a:rPr lang="es-ES_tradnl" noProof="0" dirty="0" smtClean="0"/>
              <a:t>.</a:t>
            </a:r>
          </a:p>
          <a:p>
            <a:pPr eaLnBrk="1" hangingPunct="1"/>
            <a:endParaRPr lang="fr-BE" dirty="0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5BF3A3-7D45-404B-887B-27D8132FFC6B}" type="slidenum">
              <a:rPr lang="fr-FR" smtClean="0"/>
              <a:pPr/>
              <a:t>26</a:t>
            </a:fld>
            <a:endParaRPr lang="fr-FR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688" y="741363"/>
            <a:ext cx="6589712" cy="3706812"/>
          </a:xfrm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s-ES_tradnl" noProof="0" dirty="0" smtClean="0"/>
              <a:t>Así como es necesario, una capital aloja los lugares simbólicos del </a:t>
            </a:r>
            <a:r>
              <a:rPr lang="es-ES_tradnl" b="0" u="sng" noProof="0" dirty="0" smtClean="0"/>
              <a:t>Poder</a:t>
            </a:r>
            <a:r>
              <a:rPr lang="es-ES_tradnl" noProof="0" dirty="0" smtClean="0"/>
              <a:t> :</a:t>
            </a:r>
          </a:p>
          <a:p>
            <a:pPr eaLnBrk="1" hangingPunct="1"/>
            <a:endParaRPr lang="es-ES_tradnl" noProof="0" dirty="0" smtClean="0"/>
          </a:p>
          <a:p>
            <a:pPr eaLnBrk="1" hangingPunct="1"/>
            <a:r>
              <a:rPr lang="es-ES_tradnl" noProof="0" dirty="0" smtClean="0"/>
              <a:t>- </a:t>
            </a:r>
            <a:r>
              <a:rPr lang="es-ES_tradnl" u="sng" noProof="0" dirty="0" smtClean="0"/>
              <a:t>poder municipal</a:t>
            </a:r>
            <a:r>
              <a:rPr lang="es-ES_tradnl" noProof="0" dirty="0" smtClean="0"/>
              <a:t> : la atalaya, monumento clasificado en la lista del </a:t>
            </a:r>
            <a:r>
              <a:rPr lang="es-ES_tradnl" u="sng" noProof="0" dirty="0" smtClean="0"/>
              <a:t>Patrimonio mundial de la</a:t>
            </a:r>
            <a:r>
              <a:rPr lang="es-ES_tradnl" u="sng" baseline="0" noProof="0" dirty="0" smtClean="0"/>
              <a:t> </a:t>
            </a:r>
            <a:r>
              <a:rPr lang="es-ES_tradnl" u="sng" noProof="0" dirty="0" smtClean="0"/>
              <a:t>UNESCO</a:t>
            </a:r>
          </a:p>
          <a:p>
            <a:pPr eaLnBrk="1" hangingPunct="1"/>
            <a:r>
              <a:rPr lang="es-ES_tradnl" noProof="0" dirty="0" smtClean="0"/>
              <a:t>-</a:t>
            </a:r>
            <a:r>
              <a:rPr lang="es-ES_tradnl" u="sng" noProof="0" dirty="0" smtClean="0"/>
              <a:t> poder regional</a:t>
            </a:r>
            <a:r>
              <a:rPr lang="es-ES_tradnl" noProof="0" dirty="0" smtClean="0"/>
              <a:t> : las implantaciones valonas (Gobierno, Parlamento, administración - SPW)</a:t>
            </a:r>
          </a:p>
          <a:p>
            <a:pPr defTabSz="873069" eaLnBrk="1" hangingPunct="1">
              <a:defRPr/>
            </a:pPr>
            <a:r>
              <a:rPr lang="es-ES_tradnl" noProof="0" dirty="0" smtClean="0"/>
              <a:t>- </a:t>
            </a:r>
            <a:r>
              <a:rPr lang="es-ES_tradnl" u="sng" noProof="0" dirty="0" smtClean="0"/>
              <a:t>poder judicial</a:t>
            </a:r>
            <a:r>
              <a:rPr lang="es-ES_tradnl" noProof="0" dirty="0" smtClean="0"/>
              <a:t> : el Palacio de Justicia (maqueta del futuro edificio)</a:t>
            </a:r>
          </a:p>
          <a:p>
            <a:pPr eaLnBrk="1" hangingPunct="1"/>
            <a:r>
              <a:rPr lang="es-ES_tradnl" noProof="0" dirty="0" smtClean="0"/>
              <a:t>- </a:t>
            </a:r>
            <a:r>
              <a:rPr lang="es-ES_tradnl" u="sng" noProof="0" dirty="0" smtClean="0"/>
              <a:t>poder provincial</a:t>
            </a:r>
            <a:r>
              <a:rPr lang="es-ES_tradnl" noProof="0" dirty="0" smtClean="0"/>
              <a:t> : el Palacio provincial</a:t>
            </a:r>
          </a:p>
          <a:p>
            <a:pPr eaLnBrk="1" hangingPunct="1"/>
            <a:r>
              <a:rPr lang="es-ES_tradnl" noProof="0" dirty="0" smtClean="0"/>
              <a:t>-</a:t>
            </a:r>
            <a:r>
              <a:rPr lang="es-ES_tradnl" u="sng" noProof="0" dirty="0" smtClean="0"/>
              <a:t> poder religioso</a:t>
            </a:r>
            <a:r>
              <a:rPr lang="es-ES_tradnl" noProof="0" dirty="0" smtClean="0"/>
              <a:t> : la catedral Saint</a:t>
            </a:r>
            <a:r>
              <a:rPr lang="es-ES_tradnl" baseline="0" noProof="0" dirty="0" smtClean="0"/>
              <a:t>-</a:t>
            </a:r>
            <a:r>
              <a:rPr lang="es-ES_tradnl" noProof="0" dirty="0" err="1" smtClean="0"/>
              <a:t>Aubain</a:t>
            </a:r>
            <a:endParaRPr lang="es-ES_tradnl" noProof="0" dirty="0" smtClean="0"/>
          </a:p>
          <a:p>
            <a:pPr eaLnBrk="1" hangingPunct="1"/>
            <a:r>
              <a:rPr lang="es-ES_tradnl" noProof="0" dirty="0" smtClean="0"/>
              <a:t>- </a:t>
            </a:r>
            <a:r>
              <a:rPr lang="es-ES_tradnl" u="sng" noProof="0" dirty="0" smtClean="0"/>
              <a:t>poder militar</a:t>
            </a:r>
            <a:r>
              <a:rPr lang="es-ES_tradnl" noProof="0" dirty="0" smtClean="0"/>
              <a:t> : el Mando provincial</a:t>
            </a:r>
          </a:p>
          <a:p>
            <a:pPr eaLnBrk="1" hangingPunct="1"/>
            <a:r>
              <a:rPr lang="es-ES_tradnl" noProof="0" dirty="0" smtClean="0"/>
              <a:t>- </a:t>
            </a:r>
            <a:r>
              <a:rPr lang="es-ES_tradnl" u="sng" noProof="0" dirty="0" smtClean="0"/>
              <a:t>el poder… del saber</a:t>
            </a:r>
            <a:r>
              <a:rPr lang="es-ES_tradnl" noProof="0" dirty="0" smtClean="0"/>
              <a:t> : las Universidades</a:t>
            </a:r>
            <a:r>
              <a:rPr lang="es-ES_tradnl" baseline="0" noProof="0" dirty="0" smtClean="0"/>
              <a:t> </a:t>
            </a:r>
            <a:r>
              <a:rPr lang="es-ES_tradnl" noProof="0" dirty="0" smtClean="0"/>
              <a:t>Notre-Dame de la Paix</a:t>
            </a:r>
          </a:p>
          <a:p>
            <a:pPr eaLnBrk="1" hangingPunct="1"/>
            <a:endParaRPr lang="fr-BE" dirty="0" smtClean="0"/>
          </a:p>
          <a:p>
            <a:pPr eaLnBrk="1" hangingPunct="1"/>
            <a:endParaRPr lang="fr-FR" dirty="0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C64F59-C69A-4199-B2B0-C61BEF2E3A4E}" type="slidenum">
              <a:rPr lang="fr-FR" smtClean="0"/>
              <a:pPr/>
              <a:t>27</a:t>
            </a:fld>
            <a:endParaRPr lang="fr-FR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688" y="741363"/>
            <a:ext cx="6589712" cy="3706812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s-ES_tradnl" noProof="0" dirty="0" smtClean="0"/>
              <a:t>Cada 3r fin de semana de septiembre, se celebra en Namur las </a:t>
            </a:r>
            <a:r>
              <a:rPr lang="es-ES_tradnl" b="1" noProof="0" dirty="0" smtClean="0"/>
              <a:t>Fiestas de Valonia</a:t>
            </a:r>
            <a:r>
              <a:rPr lang="es-ES_tradnl" noProof="0" dirty="0" smtClean="0"/>
              <a:t>, </a:t>
            </a:r>
          </a:p>
          <a:p>
            <a:pPr eaLnBrk="1" hangingPunct="1"/>
            <a:r>
              <a:rPr lang="es-ES_tradnl" noProof="0" dirty="0" smtClean="0"/>
              <a:t>en cierto</a:t>
            </a:r>
            <a:r>
              <a:rPr lang="es-ES_tradnl" baseline="0" noProof="0" dirty="0" smtClean="0"/>
              <a:t> modo </a:t>
            </a:r>
            <a:r>
              <a:rPr lang="es-ES_tradnl" noProof="0" dirty="0" smtClean="0"/>
              <a:t>la fiesta "nacional" valona.</a:t>
            </a:r>
          </a:p>
          <a:p>
            <a:pPr eaLnBrk="1" hangingPunct="1"/>
            <a:endParaRPr lang="es-ES_tradnl" noProof="0" dirty="0" smtClean="0"/>
          </a:p>
          <a:p>
            <a:pPr eaLnBrk="1" hangingPunct="1"/>
            <a:r>
              <a:rPr lang="es-ES_tradnl" noProof="0" dirty="0" smtClean="0"/>
              <a:t>Estos días de fiestas populares también</a:t>
            </a:r>
            <a:r>
              <a:rPr lang="es-ES_tradnl" baseline="0" noProof="0" dirty="0" smtClean="0"/>
              <a:t> </a:t>
            </a:r>
            <a:r>
              <a:rPr lang="es-ES_tradnl" noProof="0" dirty="0" smtClean="0"/>
              <a:t>son marcadas por manifestaciones oficiales :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_tradnl" noProof="0" dirty="0" smtClean="0"/>
              <a:t>- recuerdo del namurense </a:t>
            </a:r>
            <a:r>
              <a:rPr lang="es-ES_tradnl" b="0" u="sng" noProof="0" dirty="0" smtClean="0"/>
              <a:t>François BOVESSE</a:t>
            </a:r>
            <a:r>
              <a:rPr lang="es-ES_tradnl" noProof="0" dirty="0" smtClean="0"/>
              <a:t>, gran hombre político belga y militante valón</a:t>
            </a:r>
          </a:p>
          <a:p>
            <a:pPr eaLnBrk="1" hangingPunct="1"/>
            <a:r>
              <a:rPr lang="es-ES_tradnl" noProof="0" dirty="0" smtClean="0"/>
              <a:t>- </a:t>
            </a:r>
            <a:r>
              <a:rPr lang="es-ES_tradnl" b="0" u="sng" noProof="0" dirty="0" smtClean="0"/>
              <a:t>discursos</a:t>
            </a:r>
            <a:r>
              <a:rPr lang="es-ES_tradnl" noProof="0" dirty="0" smtClean="0"/>
              <a:t> (Región, Ciudad, Provincia) </a:t>
            </a:r>
          </a:p>
          <a:p>
            <a:pPr eaLnBrk="1" hangingPunct="1"/>
            <a:r>
              <a:rPr lang="es-ES_tradnl" noProof="0" dirty="0" smtClean="0"/>
              <a:t>- acogida de</a:t>
            </a:r>
            <a:r>
              <a:rPr lang="es-ES_tradnl" baseline="0" noProof="0" dirty="0" smtClean="0"/>
              <a:t> los</a:t>
            </a:r>
            <a:r>
              <a:rPr lang="es-ES_tradnl" noProof="0" dirty="0" smtClean="0"/>
              <a:t> </a:t>
            </a:r>
            <a:r>
              <a:rPr lang="es-ES_tradnl" b="0" u="sng" noProof="0" dirty="0" smtClean="0"/>
              <a:t>Embajadores</a:t>
            </a:r>
          </a:p>
          <a:p>
            <a:pPr eaLnBrk="1" hangingPunct="1"/>
            <a:r>
              <a:rPr lang="es-ES_tradnl" noProof="0" dirty="0" smtClean="0"/>
              <a:t>-</a:t>
            </a:r>
            <a:r>
              <a:rPr lang="es-ES_tradnl" baseline="0" noProof="0" dirty="0" smtClean="0"/>
              <a:t> ceremonia patriótica en el </a:t>
            </a:r>
            <a:r>
              <a:rPr lang="es-ES_tradnl" u="sng" baseline="0" noProof="0" dirty="0" smtClean="0"/>
              <a:t>cementerio de Namur</a:t>
            </a:r>
            <a:r>
              <a:rPr lang="es-ES_tradnl" baseline="0" noProof="0" dirty="0" smtClean="0"/>
              <a:t>.</a:t>
            </a:r>
            <a:endParaRPr lang="es-ES_tradnl" noProof="0" dirty="0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4E54DC-0CB1-4926-A7EE-1D65D52958CF}" type="slidenum">
              <a:rPr lang="fr-FR" smtClean="0"/>
              <a:pPr/>
              <a:t>28</a:t>
            </a:fld>
            <a:endParaRPr lang="fr-FR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688" y="741363"/>
            <a:ext cx="6589712" cy="3706812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s-ES" noProof="0" dirty="0" smtClean="0">
                <a:latin typeface="Arial"/>
                <a:cs typeface="Arial"/>
              </a:rPr>
              <a:t>¡ </a:t>
            </a:r>
            <a:r>
              <a:rPr lang="es-ES" noProof="0" dirty="0" smtClean="0"/>
              <a:t>Presentamos</a:t>
            </a:r>
            <a:r>
              <a:rPr lang="es-ES" baseline="0" noProof="0" dirty="0" smtClean="0"/>
              <a:t> algunas figuras históricas y celebradas namurenses !</a:t>
            </a:r>
          </a:p>
          <a:p>
            <a:pPr eaLnBrk="1" hangingPunct="1"/>
            <a:endParaRPr lang="es-ES" baseline="0" noProof="0" dirty="0" smtClean="0"/>
          </a:p>
          <a:p>
            <a:pPr eaLnBrk="1" hangingPunct="1"/>
            <a:r>
              <a:rPr lang="es-ES" b="0" noProof="0" dirty="0" smtClean="0"/>
              <a:t>El </a:t>
            </a:r>
            <a:r>
              <a:rPr lang="es-ES" b="0" u="sng" noProof="0" dirty="0" smtClean="0"/>
              <a:t>Comte de Namur Jean 1er</a:t>
            </a:r>
            <a:r>
              <a:rPr lang="es-ES" noProof="0" dirty="0" smtClean="0"/>
              <a:t> (Siglo</a:t>
            </a:r>
            <a:r>
              <a:rPr lang="es-ES" baseline="0" noProof="0" dirty="0" smtClean="0"/>
              <a:t> </a:t>
            </a:r>
            <a:r>
              <a:rPr lang="es-ES" noProof="0" dirty="0" smtClean="0"/>
              <a:t>XIII) : fue el</a:t>
            </a:r>
            <a:r>
              <a:rPr lang="es-ES" baseline="0" noProof="0" dirty="0" smtClean="0"/>
              <a:t> conde</a:t>
            </a:r>
            <a:r>
              <a:rPr lang="es-ES" noProof="0" dirty="0" smtClean="0"/>
              <a:t> de Namur desde 1305 hasta 1330 y llev</a:t>
            </a:r>
            <a:r>
              <a:rPr lang="es-ES" noProof="0" dirty="0" smtClean="0">
                <a:latin typeface="Arial"/>
                <a:cs typeface="Arial"/>
              </a:rPr>
              <a:t>ó</a:t>
            </a:r>
            <a:r>
              <a:rPr lang="es-ES" noProof="0" dirty="0" smtClean="0"/>
              <a:t> una cruzada hacia Jerusalén.</a:t>
            </a:r>
          </a:p>
          <a:p>
            <a:pPr eaLnBrk="1" hangingPunct="1"/>
            <a:endParaRPr lang="es-ES" noProof="0" dirty="0" smtClean="0"/>
          </a:p>
          <a:p>
            <a:pPr eaLnBrk="1" hangingPunct="1"/>
            <a:r>
              <a:rPr lang="es-ES" b="0" u="sng" noProof="0" dirty="0" smtClean="0"/>
              <a:t>Blanche de Namur</a:t>
            </a:r>
            <a:r>
              <a:rPr lang="es-ES" noProof="0" dirty="0" smtClean="0"/>
              <a:t>, hija del conde Jean 1</a:t>
            </a:r>
            <a:r>
              <a:rPr lang="es-ES" baseline="30000" noProof="0" dirty="0" smtClean="0"/>
              <a:t>er</a:t>
            </a:r>
            <a:r>
              <a:rPr lang="es-ES" noProof="0" dirty="0" smtClean="0"/>
              <a:t> y de Marie d’Artois, se hizo reina de Suecia (Siglo XIV).</a:t>
            </a:r>
          </a:p>
          <a:p>
            <a:pPr eaLnBrk="1" hangingPunct="1"/>
            <a:r>
              <a:rPr lang="es-ES" noProof="0" dirty="0" smtClean="0"/>
              <a:t>Allí es siempre popular,</a:t>
            </a:r>
            <a:r>
              <a:rPr lang="es-ES" baseline="0" noProof="0" dirty="0" smtClean="0"/>
              <a:t> especialmente en</a:t>
            </a:r>
            <a:r>
              <a:rPr lang="es-ES" noProof="0" dirty="0" smtClean="0"/>
              <a:t> las letras de</a:t>
            </a:r>
            <a:r>
              <a:rPr lang="es-ES" baseline="0" noProof="0" dirty="0" smtClean="0"/>
              <a:t> </a:t>
            </a:r>
            <a:r>
              <a:rPr lang="es-ES" noProof="0" dirty="0" smtClean="0"/>
              <a:t>una canción</a:t>
            </a:r>
            <a:r>
              <a:rPr lang="es-ES" baseline="0" noProof="0" dirty="0" smtClean="0"/>
              <a:t> de cura</a:t>
            </a:r>
            <a:r>
              <a:rPr lang="es-ES" noProof="0" dirty="0" smtClean="0"/>
              <a:t>,</a:t>
            </a:r>
            <a:r>
              <a:rPr lang="es-ES" baseline="0" noProof="0" dirty="0" smtClean="0"/>
              <a:t> pero...</a:t>
            </a:r>
          </a:p>
          <a:p>
            <a:pPr eaLnBrk="1" hangingPunct="1"/>
            <a:r>
              <a:rPr lang="es-ES" baseline="0" noProof="0" dirty="0" smtClean="0"/>
              <a:t>En Bélgica,  </a:t>
            </a:r>
            <a:r>
              <a:rPr lang="es-ES" baseline="0" noProof="0" dirty="0" smtClean="0">
                <a:latin typeface="Arial"/>
                <a:cs typeface="Arial"/>
              </a:rPr>
              <a:t>¡</a:t>
            </a:r>
            <a:r>
              <a:rPr lang="es-ES" baseline="0" noProof="0" dirty="0" smtClean="0"/>
              <a:t> también dio su nombre a una excelente cerveza blanca !</a:t>
            </a:r>
            <a:endParaRPr lang="es-ES" noProof="0" dirty="0" smtClean="0"/>
          </a:p>
          <a:p>
            <a:pPr eaLnBrk="1" hangingPunct="1"/>
            <a:endParaRPr lang="es-ES" noProof="0" dirty="0" smtClean="0"/>
          </a:p>
          <a:p>
            <a:pPr eaLnBrk="1" hangingPunct="1"/>
            <a:r>
              <a:rPr lang="es-ES" b="0" noProof="0" dirty="0" smtClean="0"/>
              <a:t>El</a:t>
            </a:r>
            <a:r>
              <a:rPr lang="es-ES" b="1" noProof="0" dirty="0" smtClean="0"/>
              <a:t> </a:t>
            </a:r>
            <a:r>
              <a:rPr lang="es-ES" b="0" u="sng" noProof="0" dirty="0" smtClean="0"/>
              <a:t>Maréchal de VAUBAN</a:t>
            </a:r>
            <a:r>
              <a:rPr lang="es-ES" noProof="0" dirty="0" smtClean="0"/>
              <a:t>, arquitecto militar de Louis XIV (siglo XVII) que conocía la ciudadela "como</a:t>
            </a:r>
            <a:r>
              <a:rPr lang="es-ES" baseline="0" noProof="0" dirty="0" smtClean="0"/>
              <a:t> la palma de la mano</a:t>
            </a:r>
            <a:r>
              <a:rPr lang="es-ES" noProof="0" dirty="0" smtClean="0"/>
              <a:t>". </a:t>
            </a:r>
          </a:p>
          <a:p>
            <a:pPr eaLnBrk="1" hangingPunct="1"/>
            <a:r>
              <a:rPr lang="es-ES" noProof="0" dirty="0" smtClean="0"/>
              <a:t>Era un hombre a caras múltiples : ingeniero, militar, urbanista, ingeniero en hidrología, economista, estadístico, agrónomo, pensador político. </a:t>
            </a:r>
          </a:p>
          <a:p>
            <a:pPr eaLnBrk="1" hangingPunct="1"/>
            <a:r>
              <a:rPr lang="es-ES" noProof="0" dirty="0" smtClean="0"/>
              <a:t>Concibió y mejor</a:t>
            </a:r>
            <a:r>
              <a:rPr lang="es-ES" noProof="0" dirty="0" smtClean="0">
                <a:latin typeface="Arial"/>
                <a:cs typeface="Arial"/>
              </a:rPr>
              <a:t>ó</a:t>
            </a:r>
            <a:r>
              <a:rPr lang="es-ES" noProof="0" dirty="0" smtClean="0"/>
              <a:t> centenas de plazas fuertes y ciudadelas en Europa, y su influencia hasta se encuentra en la ciudadela de Quebec.</a:t>
            </a:r>
          </a:p>
          <a:p>
            <a:pPr eaLnBrk="1" hangingPunct="1"/>
            <a:endParaRPr lang="es-ES" noProof="0" dirty="0" smtClean="0"/>
          </a:p>
          <a:p>
            <a:pPr eaLnBrk="1" hangingPunct="1"/>
            <a:r>
              <a:rPr lang="es-ES" noProof="0" dirty="0" smtClean="0"/>
              <a:t>En</a:t>
            </a:r>
            <a:r>
              <a:rPr lang="es-ES" baseline="0" noProof="0" dirty="0" smtClean="0"/>
              <a:t> el siglo</a:t>
            </a:r>
            <a:r>
              <a:rPr lang="es-ES" noProof="0" dirty="0" smtClean="0"/>
              <a:t> XIX, el pintor y grabador </a:t>
            </a:r>
            <a:r>
              <a:rPr lang="es-ES" b="0" u="sng" noProof="0" dirty="0" smtClean="0"/>
              <a:t>Félicien ROPS</a:t>
            </a:r>
            <a:r>
              <a:rPr lang="es-ES" noProof="0" dirty="0" smtClean="0"/>
              <a:t> compartió su tiempo entre Paris y Mettet</a:t>
            </a:r>
            <a:r>
              <a:rPr lang="es-ES" baseline="0" noProof="0" dirty="0" smtClean="0"/>
              <a:t> (cerca de Namur).</a:t>
            </a:r>
          </a:p>
          <a:p>
            <a:pPr eaLnBrk="1" hangingPunct="1"/>
            <a:r>
              <a:rPr lang="es-ES" baseline="0" noProof="0" dirty="0" smtClean="0"/>
              <a:t>Dio su nombre a un museo namurense muy famoso.   </a:t>
            </a:r>
          </a:p>
          <a:p>
            <a:pPr eaLnBrk="1" hangingPunct="1"/>
            <a:endParaRPr lang="es-ES" noProof="0" dirty="0" smtClean="0"/>
          </a:p>
          <a:p>
            <a:pPr eaLnBrk="1" hangingPunct="1"/>
            <a:r>
              <a:rPr lang="es-ES" noProof="0" dirty="0" smtClean="0"/>
              <a:t>Hoy, el deporte para los jóvenes es un florón namurense,</a:t>
            </a:r>
          </a:p>
          <a:p>
            <a:pPr eaLnBrk="1" hangingPunct="1"/>
            <a:r>
              <a:rPr lang="es-ES" b="0" u="none" noProof="0" dirty="0" smtClean="0"/>
              <a:t>y </a:t>
            </a:r>
            <a:r>
              <a:rPr lang="es-ES" b="0" u="sng" noProof="0" dirty="0" smtClean="0"/>
              <a:t>2 actores de cinema</a:t>
            </a:r>
            <a:r>
              <a:rPr lang="es-ES" noProof="0" dirty="0" smtClean="0"/>
              <a:t> muy famosos cuentan entre las celebridades </a:t>
            </a:r>
            <a:r>
              <a:rPr lang="es-ES" i="1" noProof="0" dirty="0" smtClean="0"/>
              <a:t>people</a:t>
            </a:r>
            <a:r>
              <a:rPr lang="es-ES" noProof="0" dirty="0" smtClean="0"/>
              <a:t> de Namur.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C1208F-D0B9-408C-B69D-FD8B6CEBE45D}" type="slidenum">
              <a:rPr lang="fr-FR" smtClean="0"/>
              <a:pPr/>
              <a:t>29</a:t>
            </a:fld>
            <a:endParaRPr lang="fr-FR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688" y="741363"/>
            <a:ext cx="6589712" cy="3706812"/>
          </a:xfrm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s-ES_tradnl" b="1" noProof="0" dirty="0" smtClean="0"/>
              <a:t>Plan del PowerPoint</a:t>
            </a:r>
          </a:p>
          <a:p>
            <a:pPr eaLnBrk="1" hangingPunct="1"/>
            <a:endParaRPr lang="es-ES_tradnl" b="1" noProof="0" dirty="0" smtClean="0"/>
          </a:p>
          <a:p>
            <a:pPr eaLnBrk="1" hangingPunct="1"/>
            <a:endParaRPr lang="es-ES_tradnl" b="1" noProof="0" dirty="0" smtClean="0"/>
          </a:p>
          <a:p>
            <a:pPr eaLnBrk="1" hangingPunct="1"/>
            <a:r>
              <a:rPr lang="es-ES_tradnl" b="0" u="sng" noProof="0" dirty="0" smtClean="0"/>
              <a:t>4)</a:t>
            </a:r>
            <a:r>
              <a:rPr lang="es-ES_tradnl" b="0" u="sng" baseline="0" noProof="0" dirty="0" smtClean="0"/>
              <a:t> Emprender en Namur</a:t>
            </a:r>
            <a:r>
              <a:rPr lang="es-ES_tradnl" b="0" baseline="0" noProof="0" dirty="0" smtClean="0"/>
              <a:t> : Namur ofrece a los candidatos inversores un clima </a:t>
            </a:r>
            <a:r>
              <a:rPr lang="es-ES_tradnl" b="0" i="1" baseline="0" noProof="0" dirty="0" smtClean="0"/>
              <a:t>business</a:t>
            </a:r>
            <a:r>
              <a:rPr lang="es-ES_tradnl" b="0" baseline="0" noProof="0" dirty="0" smtClean="0"/>
              <a:t> particularmente.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9688" y="741363"/>
            <a:ext cx="6589712" cy="3706812"/>
          </a:xfrm>
          <a:ln/>
        </p:spPr>
      </p:sp>
      <p:sp>
        <p:nvSpPr>
          <p:cNvPr id="72707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s-ES_tradnl" noProof="0" dirty="0" smtClean="0"/>
              <a:t>Namur, capital de Valonia, asume su papel</a:t>
            </a:r>
          </a:p>
          <a:p>
            <a:r>
              <a:rPr lang="es-ES_tradnl" noProof="0" dirty="0" smtClean="0"/>
              <a:t>especialmente a través de una estrategia de relaciones internacionales.</a:t>
            </a:r>
          </a:p>
          <a:p>
            <a:endParaRPr lang="es-ES_tradnl" noProof="0" dirty="0" smtClean="0"/>
          </a:p>
          <a:p>
            <a:r>
              <a:rPr lang="es-ES_tradnl" noProof="0" dirty="0" smtClean="0"/>
              <a:t>A la izquierda: le "banco de</a:t>
            </a:r>
            <a:r>
              <a:rPr lang="es-ES_tradnl" baseline="0" noProof="0" dirty="0" smtClean="0"/>
              <a:t> los</a:t>
            </a:r>
            <a:r>
              <a:rPr lang="es-ES_tradnl" noProof="0" dirty="0" smtClean="0"/>
              <a:t> Belgas" en Quebec, ofrecido por</a:t>
            </a:r>
            <a:r>
              <a:rPr lang="es-ES_tradnl" baseline="0" noProof="0" dirty="0" smtClean="0"/>
              <a:t> Namur.</a:t>
            </a:r>
          </a:p>
          <a:p>
            <a:endParaRPr lang="es-ES_tradnl" baseline="0" noProof="0" dirty="0" smtClean="0"/>
          </a:p>
          <a:p>
            <a:r>
              <a:rPr lang="es-ES_tradnl" baseline="0" noProof="0" dirty="0" smtClean="0"/>
              <a:t>A la derecha: el alcalde de Namur en la asamblea general de la AIMF</a:t>
            </a:r>
          </a:p>
          <a:p>
            <a:r>
              <a:rPr lang="es-ES_tradnl" baseline="0" noProof="0" dirty="0" smtClean="0"/>
              <a:t>               (Asociación Internacional de los Alcaldes Francófonos) en Lausana en 2010.</a:t>
            </a:r>
          </a:p>
          <a:p>
            <a:endParaRPr lang="fr-BE" baseline="0" dirty="0" smtClean="0"/>
          </a:p>
        </p:txBody>
      </p:sp>
      <p:sp>
        <p:nvSpPr>
          <p:cNvPr id="72708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F60F6C-CDD8-4FFF-AEF3-1C01BC9F4AF9}" type="slidenum">
              <a:rPr lang="fr-FR" smtClean="0"/>
              <a:pPr/>
              <a:t>3</a:t>
            </a:fld>
            <a:endParaRPr lang="fr-FR" dirty="0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9688" y="741363"/>
            <a:ext cx="6589712" cy="3706812"/>
          </a:xfrm>
          <a:ln/>
        </p:spPr>
      </p:sp>
      <p:sp>
        <p:nvSpPr>
          <p:cNvPr id="62467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s-ES_tradnl" noProof="0" dirty="0" smtClean="0"/>
              <a:t>A la</a:t>
            </a:r>
            <a:r>
              <a:rPr lang="es-ES_tradnl" baseline="0" noProof="0" dirty="0" smtClean="0"/>
              <a:t> izquierda</a:t>
            </a:r>
            <a:r>
              <a:rPr lang="es-ES_tradnl" noProof="0" dirty="0" smtClean="0"/>
              <a:t> : la química y sus aplicaciones</a:t>
            </a:r>
          </a:p>
          <a:p>
            <a:endParaRPr lang="es-ES_tradnl" noProof="0" dirty="0" smtClean="0"/>
          </a:p>
          <a:p>
            <a:r>
              <a:rPr lang="es-ES_tradnl" noProof="0" dirty="0" smtClean="0"/>
              <a:t>A la</a:t>
            </a:r>
            <a:r>
              <a:rPr lang="es-ES_tradnl" baseline="0" noProof="0" dirty="0" smtClean="0"/>
              <a:t> derecha</a:t>
            </a:r>
            <a:r>
              <a:rPr lang="es-ES_tradnl" noProof="0" dirty="0" smtClean="0"/>
              <a:t> : las TIC (Tecnologías de la</a:t>
            </a:r>
            <a:r>
              <a:rPr lang="es-ES_tradnl" baseline="0" noProof="0" dirty="0" smtClean="0"/>
              <a:t> </a:t>
            </a:r>
            <a:r>
              <a:rPr lang="es-ES_tradnl" noProof="0" dirty="0" smtClean="0"/>
              <a:t>Información y</a:t>
            </a:r>
            <a:r>
              <a:rPr lang="es-ES_tradnl" baseline="0" noProof="0" dirty="0" smtClean="0"/>
              <a:t> </a:t>
            </a:r>
            <a:r>
              <a:rPr lang="es-ES_tradnl" noProof="0" dirty="0" smtClean="0"/>
              <a:t>de la Comunicación)</a:t>
            </a:r>
          </a:p>
        </p:txBody>
      </p:sp>
      <p:sp>
        <p:nvSpPr>
          <p:cNvPr id="62468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A4B8E8-E09B-4988-808B-9D63CD56851E}" type="slidenum">
              <a:rPr lang="fr-FR" smtClean="0"/>
              <a:pPr/>
              <a:t>30</a:t>
            </a:fld>
            <a:endParaRPr lang="fr-FR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C88B46-C65B-466B-9066-D1FA594AA78B}" type="slidenum">
              <a:rPr lang="fr-FR" smtClean="0"/>
              <a:pPr/>
              <a:t>31</a:t>
            </a:fld>
            <a:endParaRPr lang="fr-FR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688" y="741363"/>
            <a:ext cx="6589712" cy="3706812"/>
          </a:xfrm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s-ES_tradnl" noProof="0" dirty="0" smtClean="0"/>
              <a:t>La economía namurense presente 2 características esenciales :   </a:t>
            </a:r>
            <a:endParaRPr lang="es-ES_tradnl" altLang="fr-FR" b="1" noProof="0" dirty="0" smtClean="0"/>
          </a:p>
          <a:p>
            <a:pPr eaLnBrk="1" hangingPunct="1">
              <a:spcBef>
                <a:spcPct val="0"/>
              </a:spcBef>
            </a:pPr>
            <a:r>
              <a:rPr lang="es-ES_tradnl" noProof="0" dirty="0" smtClean="0"/>
              <a:t>- El 96 % de</a:t>
            </a:r>
            <a:r>
              <a:rPr lang="es-ES_tradnl" baseline="0" noProof="0" dirty="0" smtClean="0"/>
              <a:t> las</a:t>
            </a:r>
            <a:r>
              <a:rPr lang="es-ES_tradnl" noProof="0" dirty="0" smtClean="0"/>
              <a:t> empresas son </a:t>
            </a:r>
            <a:r>
              <a:rPr lang="es-ES_tradnl" b="0" u="sng" noProof="0" dirty="0" smtClean="0"/>
              <a:t>PYME</a:t>
            </a:r>
            <a:r>
              <a:rPr lang="es-ES_tradnl" noProof="0" dirty="0" smtClean="0"/>
              <a:t> (personal &lt; 50) </a:t>
            </a:r>
            <a:endParaRPr lang="es-ES_tradnl" altLang="fr-FR" b="1" noProof="0" dirty="0" smtClean="0"/>
          </a:p>
          <a:p>
            <a:pPr eaLnBrk="1" hangingPunct="1">
              <a:spcBef>
                <a:spcPct val="0"/>
              </a:spcBef>
            </a:pPr>
            <a:r>
              <a:rPr lang="es-ES_tradnl" noProof="0" dirty="0" smtClean="0"/>
              <a:t>- El 75 % del</a:t>
            </a:r>
            <a:r>
              <a:rPr lang="es-ES_tradnl" baseline="0" noProof="0" dirty="0" smtClean="0"/>
              <a:t> </a:t>
            </a:r>
            <a:r>
              <a:rPr lang="es-ES_tradnl" noProof="0" dirty="0" smtClean="0"/>
              <a:t>empleo es en el </a:t>
            </a:r>
            <a:r>
              <a:rPr lang="es-ES_tradnl" b="0" u="sng" noProof="0" dirty="0" smtClean="0"/>
              <a:t>sector terciario</a:t>
            </a:r>
            <a:r>
              <a:rPr lang="es-ES_tradnl" noProof="0" dirty="0" smtClean="0"/>
              <a:t> (servicios).</a:t>
            </a:r>
          </a:p>
          <a:p>
            <a:pPr eaLnBrk="1" hangingPunct="1">
              <a:spcBef>
                <a:spcPct val="0"/>
              </a:spcBef>
            </a:pPr>
            <a:endParaRPr lang="es-ES_tradnl" noProof="0" dirty="0" smtClean="0"/>
          </a:p>
          <a:p>
            <a:pPr eaLnBrk="1" hangingPunct="1">
              <a:spcBef>
                <a:spcPct val="0"/>
              </a:spcBef>
            </a:pPr>
            <a:r>
              <a:rPr lang="es-ES_tradnl" noProof="0" dirty="0" smtClean="0"/>
              <a:t>Le</a:t>
            </a:r>
            <a:r>
              <a:rPr lang="es-ES_tradnl" b="0" u="sng" noProof="0" dirty="0" smtClean="0"/>
              <a:t> sector secundario</a:t>
            </a:r>
            <a:r>
              <a:rPr lang="es-ES_tradnl" noProof="0" dirty="0" smtClean="0"/>
              <a:t> (manufacturero) también</a:t>
            </a:r>
            <a:r>
              <a:rPr lang="es-ES_tradnl" baseline="0" noProof="0" dirty="0" smtClean="0"/>
              <a:t> es</a:t>
            </a:r>
            <a:r>
              <a:rPr lang="es-ES_tradnl" noProof="0" dirty="0" smtClean="0"/>
              <a:t> bien presente : </a:t>
            </a:r>
          </a:p>
          <a:p>
            <a:pPr defTabSz="873069" eaLnBrk="1" hangingPunct="1">
              <a:spcBef>
                <a:spcPct val="0"/>
              </a:spcBef>
              <a:defRPr/>
            </a:pPr>
            <a:r>
              <a:rPr lang="es-ES_tradnl" noProof="0" dirty="0" smtClean="0"/>
              <a:t>- Informático y TIC</a:t>
            </a:r>
          </a:p>
          <a:p>
            <a:pPr defTabSz="873069" eaLnBrk="1" hangingPunct="1">
              <a:spcBef>
                <a:spcPct val="0"/>
              </a:spcBef>
              <a:defRPr/>
            </a:pPr>
            <a:r>
              <a:rPr lang="es-ES_tradnl" noProof="0" dirty="0" smtClean="0"/>
              <a:t>- industria agroalimentaria</a:t>
            </a:r>
          </a:p>
          <a:p>
            <a:pPr eaLnBrk="1" hangingPunct="1">
              <a:spcBef>
                <a:spcPct val="0"/>
              </a:spcBef>
            </a:pPr>
            <a:r>
              <a:rPr lang="es-ES_tradnl" noProof="0" dirty="0" smtClean="0"/>
              <a:t>- canteras (piedras, mármol)</a:t>
            </a:r>
          </a:p>
          <a:p>
            <a:pPr eaLnBrk="1" hangingPunct="1">
              <a:spcBef>
                <a:spcPct val="0"/>
              </a:spcBef>
            </a:pPr>
            <a:r>
              <a:rPr lang="es-ES_tradnl" noProof="0" dirty="0" smtClean="0"/>
              <a:t>- materiales de construcción</a:t>
            </a:r>
          </a:p>
          <a:p>
            <a:pPr eaLnBrk="1" hangingPunct="1">
              <a:spcBef>
                <a:spcPct val="0"/>
              </a:spcBef>
            </a:pPr>
            <a:r>
              <a:rPr lang="es-ES_tradnl" noProof="0" dirty="0" smtClean="0"/>
              <a:t>- mecánica y construcciones metálicas (espacialmente</a:t>
            </a:r>
            <a:r>
              <a:rPr lang="es-ES_tradnl" baseline="0" noProof="0" dirty="0" smtClean="0"/>
              <a:t> </a:t>
            </a:r>
            <a:r>
              <a:rPr lang="es-ES_tradnl" noProof="0" dirty="0" smtClean="0"/>
              <a:t>un astillero)</a:t>
            </a:r>
          </a:p>
          <a:p>
            <a:pPr eaLnBrk="1" hangingPunct="1">
              <a:spcBef>
                <a:spcPct val="0"/>
              </a:spcBef>
            </a:pPr>
            <a:r>
              <a:rPr lang="es-ES_tradnl" noProof="0" dirty="0" smtClean="0"/>
              <a:t>- química y particularmente el vidrio plato.</a:t>
            </a:r>
          </a:p>
          <a:p>
            <a:pPr eaLnBrk="1" hangingPunct="1">
              <a:spcBef>
                <a:spcPct val="0"/>
              </a:spcBef>
            </a:pPr>
            <a:endParaRPr lang="es-ES_tradnl" noProof="0" dirty="0" smtClean="0"/>
          </a:p>
          <a:p>
            <a:pPr eaLnBrk="1" hangingPunct="1">
              <a:spcBef>
                <a:spcPct val="0"/>
              </a:spcBef>
            </a:pPr>
            <a:r>
              <a:rPr lang="es-ES_tradnl" noProof="0" dirty="0" smtClean="0"/>
              <a:t>Podemos</a:t>
            </a:r>
            <a:r>
              <a:rPr lang="es-ES_tradnl" baseline="0" noProof="0" dirty="0" smtClean="0"/>
              <a:t> citar algunas</a:t>
            </a:r>
            <a:r>
              <a:rPr lang="es-ES_tradnl" noProof="0" dirty="0" smtClean="0"/>
              <a:t> </a:t>
            </a:r>
            <a:r>
              <a:rPr lang="es-ES_tradnl" b="0" u="sng" noProof="0" dirty="0" smtClean="0"/>
              <a:t>empresas</a:t>
            </a:r>
            <a:r>
              <a:rPr lang="es-ES_tradnl" u="none" noProof="0" dirty="0" smtClean="0"/>
              <a:t> namurenses muy conocidas </a:t>
            </a:r>
            <a:r>
              <a:rPr lang="es-ES_tradnl" noProof="0" dirty="0" smtClean="0"/>
              <a:t>:</a:t>
            </a:r>
          </a:p>
          <a:p>
            <a:pPr eaLnBrk="1" hangingPunct="1">
              <a:spcBef>
                <a:spcPct val="0"/>
              </a:spcBef>
            </a:pPr>
            <a:endParaRPr lang="es-ES_tradnl" noProof="0" dirty="0" smtClean="0"/>
          </a:p>
          <a:p>
            <a:pPr defTabSz="873069" eaLnBrk="1" hangingPunct="1">
              <a:spcBef>
                <a:spcPct val="0"/>
              </a:spcBef>
              <a:defRPr/>
            </a:pPr>
            <a:r>
              <a:rPr lang="es-ES_tradnl" noProof="0" dirty="0" smtClean="0"/>
              <a:t>- en Namur : Alcatel y Siemens (TIC), Bister (productos</a:t>
            </a:r>
            <a:r>
              <a:rPr lang="es-ES_tradnl" baseline="0" noProof="0" dirty="0" smtClean="0"/>
              <a:t> alimentarios</a:t>
            </a:r>
            <a:r>
              <a:rPr lang="es-ES_tradnl" noProof="0" dirty="0" smtClean="0"/>
              <a:t>), etc.</a:t>
            </a:r>
            <a:endParaRPr lang="es-ES_tradnl" altLang="fr-FR" b="1" noProof="0" dirty="0" smtClean="0"/>
          </a:p>
          <a:p>
            <a:pPr eaLnBrk="1" hangingPunct="1">
              <a:spcBef>
                <a:spcPct val="0"/>
              </a:spcBef>
            </a:pPr>
            <a:r>
              <a:rPr lang="es-ES_tradnl" noProof="0" dirty="0" smtClean="0"/>
              <a:t>- en periferia de Namur : Kraft Foods y Materne (productos alimentarios), Lhoist, Gralex y Carmeuse (canteras), </a:t>
            </a:r>
          </a:p>
          <a:p>
            <a:pPr eaLnBrk="1" hangingPunct="1">
              <a:spcBef>
                <a:spcPct val="0"/>
              </a:spcBef>
            </a:pPr>
            <a:r>
              <a:rPr lang="es-ES_tradnl" noProof="0" dirty="0" smtClean="0"/>
              <a:t>	Atelier Sambre-et-Meuse (astillero), Solvay (química), Glaverbel y St-Gobain (vidrio), </a:t>
            </a:r>
          </a:p>
          <a:p>
            <a:pPr eaLnBrk="1" hangingPunct="1">
              <a:spcBef>
                <a:spcPct val="0"/>
              </a:spcBef>
            </a:pPr>
            <a:r>
              <a:rPr lang="es-ES_tradnl" noProof="0" dirty="0" smtClean="0"/>
              <a:t>	AIB-</a:t>
            </a:r>
            <a:r>
              <a:rPr lang="es-ES_tradnl" noProof="0" dirty="0" err="1" smtClean="0"/>
              <a:t>Vinçotte</a:t>
            </a:r>
            <a:r>
              <a:rPr lang="es-ES_tradnl" noProof="0" dirty="0" smtClean="0"/>
              <a:t> (inspección y certificación), GlaxoSmithKline (biomédico), Nanocyl (nano materiales), etc.</a:t>
            </a:r>
          </a:p>
          <a:p>
            <a:pPr eaLnBrk="1" hangingPunct="1">
              <a:spcBef>
                <a:spcPct val="0"/>
              </a:spcBef>
            </a:pPr>
            <a:endParaRPr lang="es-ES_tradnl" noProof="0" dirty="0" smtClean="0"/>
          </a:p>
          <a:p>
            <a:pPr eaLnBrk="1" hangingPunct="1">
              <a:spcBef>
                <a:spcPct val="0"/>
              </a:spcBef>
            </a:pPr>
            <a:r>
              <a:rPr lang="es-ES_tradnl" noProof="0" dirty="0" smtClean="0"/>
              <a:t>Recordemos que las cristales del Kennedy Center en Washington DC y de la Douma (Parlamento) en Moscú</a:t>
            </a:r>
          </a:p>
          <a:p>
            <a:pPr eaLnBrk="1" hangingPunct="1">
              <a:spcBef>
                <a:spcPct val="0"/>
              </a:spcBef>
            </a:pPr>
            <a:r>
              <a:rPr lang="es-ES_tradnl" noProof="0" dirty="0" smtClean="0"/>
              <a:t>provienen de nuestros cristalerías, mientras que mucho m</a:t>
            </a:r>
            <a:r>
              <a:rPr lang="es-ES_tradnl" noProof="0" dirty="0" smtClean="0">
                <a:latin typeface="Arial"/>
                <a:cs typeface="Arial"/>
              </a:rPr>
              <a:t>á</a:t>
            </a:r>
            <a:r>
              <a:rPr lang="es-ES_tradnl" noProof="0" dirty="0" smtClean="0"/>
              <a:t>s temprano</a:t>
            </a:r>
            <a:r>
              <a:rPr lang="es-ES_tradnl" baseline="0" noProof="0" dirty="0" smtClean="0"/>
              <a:t> </a:t>
            </a:r>
            <a:r>
              <a:rPr lang="es-ES_tradnl" noProof="0" dirty="0" smtClean="0"/>
              <a:t>los mármoles y piedras de Valonia </a:t>
            </a:r>
          </a:p>
          <a:p>
            <a:pPr eaLnBrk="1" hangingPunct="1">
              <a:spcBef>
                <a:spcPct val="0"/>
              </a:spcBef>
            </a:pPr>
            <a:r>
              <a:rPr lang="es-ES_tradnl" noProof="0" dirty="0" smtClean="0"/>
              <a:t>Sirvieron para la decoración del Palacio de Versalles.</a:t>
            </a:r>
          </a:p>
          <a:p>
            <a:pPr eaLnBrk="1" hangingPunct="1">
              <a:spcBef>
                <a:spcPct val="0"/>
              </a:spcBef>
            </a:pPr>
            <a:endParaRPr lang="es-ES_tradnl" noProof="0" dirty="0" smtClean="0"/>
          </a:p>
          <a:p>
            <a:pPr eaLnBrk="1" hangingPunct="1">
              <a:spcBef>
                <a:spcPct val="0"/>
              </a:spcBef>
            </a:pPr>
            <a:endParaRPr lang="es-ES_tradnl" noProof="0" dirty="0" smtClean="0"/>
          </a:p>
          <a:p>
            <a:pPr eaLnBrk="1" hangingPunct="1">
              <a:spcBef>
                <a:spcPct val="0"/>
              </a:spcBef>
            </a:pPr>
            <a:endParaRPr lang="es-ES_tradnl" b="1" noProof="0" dirty="0" smtClean="0"/>
          </a:p>
          <a:p>
            <a:pPr eaLnBrk="1" hangingPunct="1">
              <a:spcBef>
                <a:spcPct val="0"/>
              </a:spcBef>
            </a:pPr>
            <a:endParaRPr lang="es-ES_tradnl" noProof="0" dirty="0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7EA477-83A5-431C-9BD7-99AC58FAAF31}" type="slidenum">
              <a:rPr lang="fr-FR" smtClean="0"/>
              <a:pPr/>
              <a:t>32</a:t>
            </a:fld>
            <a:endParaRPr lang="fr-FR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688" y="741363"/>
            <a:ext cx="6589712" cy="3706812"/>
          </a:xfrm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6313" y="4695049"/>
            <a:ext cx="5336463" cy="4684316"/>
          </a:xfrm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s-ES_tradnl" noProof="0" dirty="0" smtClean="0"/>
              <a:t>El </a:t>
            </a:r>
            <a:r>
              <a:rPr lang="es-ES_tradnl" b="0" u="sng" noProof="0" dirty="0" smtClean="0"/>
              <a:t>BEP</a:t>
            </a:r>
            <a:r>
              <a:rPr lang="es-ES_tradnl" noProof="0" dirty="0" smtClean="0"/>
              <a:t> (Oficina económica de la Provincia) les ofrece numerosos </a:t>
            </a:r>
            <a:r>
              <a:rPr lang="es-ES_tradnl" b="0" u="sng" noProof="0" dirty="0" smtClean="0"/>
              <a:t>servicios</a:t>
            </a:r>
            <a:r>
              <a:rPr lang="es-ES_tradnl" noProof="0" dirty="0" smtClean="0"/>
              <a:t> a</a:t>
            </a:r>
            <a:r>
              <a:rPr lang="es-ES_tradnl" baseline="0" noProof="0" dirty="0" smtClean="0"/>
              <a:t> las</a:t>
            </a:r>
            <a:r>
              <a:rPr lang="es-ES_tradnl" noProof="0" dirty="0" smtClean="0"/>
              <a:t> empresas y</a:t>
            </a:r>
            <a:r>
              <a:rPr lang="es-ES_tradnl" baseline="0" noProof="0" dirty="0" smtClean="0"/>
              <a:t> a las</a:t>
            </a:r>
            <a:r>
              <a:rPr lang="es-ES_tradnl" noProof="0" dirty="0" smtClean="0"/>
              <a:t> municipales, </a:t>
            </a:r>
          </a:p>
          <a:p>
            <a:pPr eaLnBrk="1" hangingPunct="1">
              <a:spcBef>
                <a:spcPct val="0"/>
              </a:spcBef>
            </a:pPr>
            <a:r>
              <a:rPr lang="es-ES_tradnl" noProof="0" dirty="0" smtClean="0"/>
              <a:t>y gestiona </a:t>
            </a:r>
            <a:r>
              <a:rPr lang="es-ES_tradnl" b="0" u="sng" noProof="0" dirty="0" smtClean="0"/>
              <a:t>28 parques de</a:t>
            </a:r>
            <a:r>
              <a:rPr lang="es-ES_tradnl" b="0" u="sng" baseline="0" noProof="0" dirty="0" smtClean="0"/>
              <a:t> </a:t>
            </a:r>
            <a:r>
              <a:rPr lang="es-ES_tradnl" b="0" u="sng" noProof="0" dirty="0" smtClean="0"/>
              <a:t>actividades económicas </a:t>
            </a:r>
            <a:r>
              <a:rPr lang="es-ES_tradnl" noProof="0" dirty="0" smtClean="0"/>
              <a:t>dotadas particularmente de hall-albergue, edificios equipados </a:t>
            </a:r>
          </a:p>
          <a:p>
            <a:pPr eaLnBrk="1" hangingPunct="1">
              <a:spcBef>
                <a:spcPct val="0"/>
              </a:spcBef>
            </a:pPr>
            <a:r>
              <a:rPr lang="es-ES_tradnl" noProof="0" dirty="0" smtClean="0"/>
              <a:t>para acoger jóvenes empresas que están emprendiendo</a:t>
            </a:r>
            <a:r>
              <a:rPr lang="es-ES_tradnl" baseline="0" noProof="0" dirty="0" smtClean="0"/>
              <a:t> un negocio</a:t>
            </a:r>
            <a:r>
              <a:rPr lang="es-ES_tradnl" noProof="0" dirty="0" smtClean="0"/>
              <a:t>.</a:t>
            </a:r>
          </a:p>
          <a:p>
            <a:pPr eaLnBrk="1" hangingPunct="1">
              <a:spcBef>
                <a:spcPct val="0"/>
              </a:spcBef>
            </a:pPr>
            <a:endParaRPr lang="es-ES_tradnl" noProof="0" dirty="0" smtClean="0"/>
          </a:p>
          <a:p>
            <a:pPr eaLnBrk="1" hangingPunct="1">
              <a:spcBef>
                <a:spcPct val="0"/>
              </a:spcBef>
            </a:pPr>
            <a:r>
              <a:rPr lang="es-ES_tradnl" noProof="0" dirty="0" smtClean="0"/>
              <a:t>En periferia de Namur, cerca de los ejes autopistas, también gestiona el </a:t>
            </a:r>
            <a:r>
              <a:rPr lang="es-ES_tradnl" b="0" u="sng" noProof="0" dirty="0" smtClean="0"/>
              <a:t>parque científico CREALYS</a:t>
            </a:r>
            <a:r>
              <a:rPr lang="es-ES_tradnl" noProof="0" dirty="0" smtClean="0"/>
              <a:t>  </a:t>
            </a:r>
          </a:p>
          <a:p>
            <a:pPr eaLnBrk="1" hangingPunct="1">
              <a:spcBef>
                <a:spcPct val="0"/>
              </a:spcBef>
            </a:pPr>
            <a:r>
              <a:rPr lang="es-ES_tradnl" noProof="0" dirty="0" smtClean="0"/>
              <a:t>que cuenta hoy une treintena de</a:t>
            </a:r>
            <a:r>
              <a:rPr lang="es-ES_tradnl" baseline="0" noProof="0" dirty="0" smtClean="0"/>
              <a:t> empresas</a:t>
            </a:r>
            <a:r>
              <a:rPr lang="es-ES_tradnl" noProof="0" dirty="0" smtClean="0"/>
              <a:t> para m</a:t>
            </a:r>
            <a:r>
              <a:rPr lang="lv-LV" noProof="0" dirty="0" smtClean="0">
                <a:latin typeface="Arial"/>
                <a:cs typeface="Arial"/>
              </a:rPr>
              <a:t>á</a:t>
            </a:r>
            <a:r>
              <a:rPr lang="fr-BE" noProof="0" dirty="0" smtClean="0">
                <a:latin typeface="Arial"/>
                <a:cs typeface="Arial"/>
              </a:rPr>
              <a:t>s</a:t>
            </a:r>
            <a:r>
              <a:rPr lang="es-ES_tradnl" noProof="0" dirty="0" smtClean="0"/>
              <a:t> de 1.000 empleados en total.</a:t>
            </a:r>
          </a:p>
          <a:p>
            <a:pPr eaLnBrk="1" hangingPunct="1">
              <a:spcBef>
                <a:spcPct val="0"/>
              </a:spcBef>
            </a:pPr>
            <a:r>
              <a:rPr lang="es-ES_tradnl" noProof="0" dirty="0" smtClean="0"/>
              <a:t>El nuevo </a:t>
            </a:r>
            <a:r>
              <a:rPr lang="es-ES_tradnl" b="0" u="sng" noProof="0" dirty="0" smtClean="0"/>
              <a:t>parque </a:t>
            </a:r>
            <a:r>
              <a:rPr lang="es-ES_tradnl" b="0" i="1" u="sng" noProof="0" dirty="0" smtClean="0"/>
              <a:t>ecolys</a:t>
            </a:r>
            <a:r>
              <a:rPr lang="es-ES_tradnl" noProof="0" dirty="0" smtClean="0"/>
              <a:t> </a:t>
            </a:r>
            <a:r>
              <a:rPr lang="es-ES_tradnl" baseline="0" noProof="0" dirty="0" smtClean="0"/>
              <a:t> pronto </a:t>
            </a:r>
            <a:r>
              <a:rPr lang="es-ES_tradnl" noProof="0" dirty="0" smtClean="0"/>
              <a:t>acogerá empresas en el sector de la construcción sostenible.</a:t>
            </a:r>
          </a:p>
          <a:p>
            <a:pPr eaLnBrk="1" hangingPunct="1">
              <a:spcBef>
                <a:spcPct val="0"/>
              </a:spcBef>
            </a:pPr>
            <a:endParaRPr lang="es-ES_tradnl" noProof="0" dirty="0" smtClean="0"/>
          </a:p>
          <a:p>
            <a:pPr eaLnBrk="1" hangingPunct="1">
              <a:spcBef>
                <a:spcPct val="0"/>
              </a:spcBef>
            </a:pPr>
            <a:r>
              <a:rPr lang="es-ES_tradnl" noProof="0" dirty="0" smtClean="0"/>
              <a:t>Namur Congrès garantiza la promoción de Namur (ciudad y provincia) como lugar de congreso, de seminario, </a:t>
            </a:r>
          </a:p>
          <a:p>
            <a:pPr eaLnBrk="1" hangingPunct="1">
              <a:spcBef>
                <a:spcPct val="0"/>
              </a:spcBef>
            </a:pPr>
            <a:r>
              <a:rPr lang="es-ES_tradnl" noProof="0" dirty="0" smtClean="0"/>
              <a:t>De</a:t>
            </a:r>
            <a:r>
              <a:rPr lang="es-ES_tradnl" baseline="0" noProof="0" dirty="0" smtClean="0"/>
              <a:t> </a:t>
            </a:r>
            <a:r>
              <a:rPr lang="es-ES_tradnl" noProof="0" dirty="0" smtClean="0"/>
              <a:t>exposiciones y de turismo de</a:t>
            </a:r>
            <a:r>
              <a:rPr lang="es-ES_tradnl" baseline="0" noProof="0" dirty="0" smtClean="0"/>
              <a:t> negocio</a:t>
            </a:r>
            <a:r>
              <a:rPr lang="es-ES_tradnl" noProof="0" dirty="0" smtClean="0"/>
              <a:t>.</a:t>
            </a:r>
          </a:p>
          <a:p>
            <a:pPr eaLnBrk="1" hangingPunct="1">
              <a:spcBef>
                <a:spcPct val="0"/>
              </a:spcBef>
            </a:pPr>
            <a:r>
              <a:rPr lang="es-ES_tradnl" noProof="0" dirty="0" smtClean="0"/>
              <a:t>En este sector MICE,</a:t>
            </a:r>
            <a:r>
              <a:rPr lang="es-ES_tradnl" baseline="0" noProof="0" dirty="0" smtClean="0"/>
              <a:t> </a:t>
            </a:r>
            <a:r>
              <a:rPr lang="es-ES_tradnl" noProof="0" dirty="0" smtClean="0"/>
              <a:t>Namur cuenta</a:t>
            </a:r>
            <a:r>
              <a:rPr lang="es-ES_tradnl" baseline="0" noProof="0" dirty="0" smtClean="0"/>
              <a:t> espacialmente</a:t>
            </a:r>
            <a:r>
              <a:rPr lang="es-ES_tradnl" b="0" u="sng" noProof="0" dirty="0" smtClean="0"/>
              <a:t> 2 infraestructuras importantes</a:t>
            </a:r>
            <a:r>
              <a:rPr lang="es-ES_tradnl" noProof="0" dirty="0" smtClean="0"/>
              <a:t> : Namur Expo y el Palacio  congresos.</a:t>
            </a:r>
          </a:p>
          <a:p>
            <a:pPr eaLnBrk="1" hangingPunct="1">
              <a:spcBef>
                <a:spcPct val="0"/>
              </a:spcBef>
            </a:pPr>
            <a:endParaRPr lang="es-ES_tradnl" noProof="0" dirty="0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381016-19BD-42E9-BC3E-32EE81DFB386}" type="slidenum">
              <a:rPr lang="fr-FR" smtClean="0"/>
              <a:pPr/>
              <a:t>33</a:t>
            </a:fld>
            <a:endParaRPr lang="fr-FR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688" y="741363"/>
            <a:ext cx="6589712" cy="3706812"/>
          </a:xfrm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6313" y="4695049"/>
            <a:ext cx="5336463" cy="4684316"/>
          </a:xfrm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s-ES_tradnl" b="0" u="sng" noProof="0" dirty="0" smtClean="0"/>
              <a:t>4 sectores tecnológicos</a:t>
            </a:r>
            <a:r>
              <a:rPr lang="es-ES_tradnl" noProof="0" dirty="0" smtClean="0"/>
              <a:t> son prioritarios en la Provincia de Namur :</a:t>
            </a:r>
          </a:p>
          <a:p>
            <a:pPr eaLnBrk="1" hangingPunct="1">
              <a:spcBef>
                <a:spcPct val="0"/>
              </a:spcBef>
            </a:pPr>
            <a:r>
              <a:rPr lang="es-ES_tradnl" noProof="0" dirty="0" smtClean="0"/>
              <a:t>	- las biotecnologías (salud e industria</a:t>
            </a:r>
            <a:r>
              <a:rPr lang="es-ES_tradnl" baseline="0" noProof="0" dirty="0" smtClean="0"/>
              <a:t> agroalimentaria</a:t>
            </a:r>
            <a:r>
              <a:rPr lang="es-ES_tradnl" noProof="0" dirty="0" smtClean="0"/>
              <a:t>)</a:t>
            </a:r>
          </a:p>
          <a:p>
            <a:pPr eaLnBrk="1" hangingPunct="1">
              <a:spcBef>
                <a:spcPct val="0"/>
              </a:spcBef>
            </a:pPr>
            <a:r>
              <a:rPr lang="es-ES_tradnl" noProof="0" dirty="0" smtClean="0"/>
              <a:t>	- las nano tecnologías</a:t>
            </a:r>
          </a:p>
          <a:p>
            <a:pPr eaLnBrk="1" hangingPunct="1">
              <a:spcBef>
                <a:spcPct val="0"/>
              </a:spcBef>
            </a:pPr>
            <a:r>
              <a:rPr lang="es-ES_tradnl" noProof="0" dirty="0" smtClean="0"/>
              <a:t>	- las tecnologías medioambiental</a:t>
            </a:r>
          </a:p>
          <a:p>
            <a:pPr eaLnBrk="1" hangingPunct="1">
              <a:spcBef>
                <a:spcPct val="0"/>
              </a:spcBef>
            </a:pPr>
            <a:r>
              <a:rPr lang="es-ES_tradnl" noProof="0" dirty="0" smtClean="0"/>
              <a:t>	- las tecnologías de la información y de la comunicación (TIC).      </a:t>
            </a:r>
          </a:p>
          <a:p>
            <a:pPr eaLnBrk="1" hangingPunct="1">
              <a:spcBef>
                <a:spcPct val="0"/>
              </a:spcBef>
            </a:pPr>
            <a:endParaRPr lang="es-ES_tradnl" noProof="0" dirty="0" smtClean="0"/>
          </a:p>
          <a:p>
            <a:pPr eaLnBrk="1" hangingPunct="1">
              <a:spcBef>
                <a:spcPct val="0"/>
              </a:spcBef>
            </a:pPr>
            <a:r>
              <a:rPr lang="es-ES_tradnl" noProof="0" dirty="0" smtClean="0"/>
              <a:t>Estos sectores se</a:t>
            </a:r>
            <a:r>
              <a:rPr lang="es-ES_tradnl" baseline="0" noProof="0" dirty="0" smtClean="0"/>
              <a:t> </a:t>
            </a:r>
            <a:r>
              <a:rPr lang="es-ES_tradnl" noProof="0" dirty="0" smtClean="0"/>
              <a:t>apoyan sobre el valor y las</a:t>
            </a:r>
            <a:r>
              <a:rPr lang="es-ES_tradnl" baseline="0" noProof="0" dirty="0" smtClean="0"/>
              <a:t> peritajes</a:t>
            </a:r>
            <a:r>
              <a:rPr lang="es-ES_tradnl" noProof="0" dirty="0" smtClean="0"/>
              <a:t> reconocidas de</a:t>
            </a:r>
            <a:r>
              <a:rPr lang="es-ES_tradnl" baseline="0" noProof="0" dirty="0" smtClean="0"/>
              <a:t> las</a:t>
            </a:r>
            <a:r>
              <a:rPr lang="es-ES_tradnl" noProof="0" dirty="0" smtClean="0"/>
              <a:t> 2 universidades y de</a:t>
            </a:r>
            <a:r>
              <a:rPr lang="es-ES_tradnl" baseline="0" noProof="0" dirty="0" smtClean="0"/>
              <a:t> los</a:t>
            </a:r>
            <a:r>
              <a:rPr lang="es-ES_tradnl" noProof="0" dirty="0" smtClean="0"/>
              <a:t> centros de investigación. </a:t>
            </a:r>
          </a:p>
          <a:p>
            <a:pPr eaLnBrk="1" hangingPunct="1">
              <a:spcBef>
                <a:spcPct val="0"/>
              </a:spcBef>
            </a:pPr>
            <a:endParaRPr lang="es-ES_tradnl" noProof="0" dirty="0" smtClean="0"/>
          </a:p>
          <a:p>
            <a:pPr eaLnBrk="1" hangingPunct="1">
              <a:spcBef>
                <a:spcPct val="0"/>
              </a:spcBef>
            </a:pPr>
            <a:r>
              <a:rPr lang="es-ES_tradnl" altLang="fr-FR" noProof="0" dirty="0" smtClean="0"/>
              <a:t>1) </a:t>
            </a:r>
            <a:r>
              <a:rPr lang="es-ES_tradnl" b="0" u="sng" noProof="0" dirty="0" smtClean="0"/>
              <a:t>La</a:t>
            </a:r>
            <a:r>
              <a:rPr lang="es-ES_tradnl" b="0" u="sng" baseline="0" noProof="0" dirty="0" smtClean="0"/>
              <a:t> </a:t>
            </a:r>
            <a:r>
              <a:rPr lang="es-ES_tradnl" b="0" u="sng" noProof="0" dirty="0" smtClean="0"/>
              <a:t>Universidad de Namur</a:t>
            </a:r>
            <a:r>
              <a:rPr lang="es-ES_tradnl" noProof="0" dirty="0" smtClean="0"/>
              <a:t> (FUNDP) dio</a:t>
            </a:r>
            <a:r>
              <a:rPr lang="es-ES_tradnl" baseline="0" noProof="0" dirty="0" smtClean="0"/>
              <a:t> origen</a:t>
            </a:r>
            <a:r>
              <a:rPr lang="es-ES_tradnl" noProof="0" dirty="0" smtClean="0"/>
              <a:t> a numerosos spin-off en las TIC </a:t>
            </a:r>
          </a:p>
          <a:p>
            <a:pPr eaLnBrk="1" hangingPunct="1">
              <a:spcBef>
                <a:spcPct val="0"/>
              </a:spcBef>
            </a:pPr>
            <a:r>
              <a:rPr lang="es-ES_tradnl" noProof="0" dirty="0" smtClean="0"/>
              <a:t>y m</a:t>
            </a:r>
            <a:r>
              <a:rPr lang="es-ES_tradnl" noProof="0" dirty="0" smtClean="0">
                <a:latin typeface="Arial"/>
                <a:cs typeface="Arial"/>
              </a:rPr>
              <a:t>ás</a:t>
            </a:r>
            <a:r>
              <a:rPr lang="es-ES_tradnl" noProof="0" dirty="0" smtClean="0"/>
              <a:t> recientemente en nano tecnologías con Nanocyl.</a:t>
            </a:r>
          </a:p>
          <a:p>
            <a:pPr eaLnBrk="1" hangingPunct="1">
              <a:spcBef>
                <a:spcPct val="0"/>
              </a:spcBef>
            </a:pPr>
            <a:endParaRPr lang="es-ES_tradnl" noProof="0" dirty="0" smtClean="0"/>
          </a:p>
          <a:p>
            <a:pPr eaLnBrk="1" hangingPunct="1">
              <a:spcBef>
                <a:spcPct val="0"/>
              </a:spcBef>
            </a:pPr>
            <a:r>
              <a:rPr lang="es-ES_tradnl" noProof="0" dirty="0" smtClean="0"/>
              <a:t>2) </a:t>
            </a:r>
            <a:r>
              <a:rPr lang="es-ES_tradnl" b="0" u="sng" noProof="0" dirty="0" smtClean="0"/>
              <a:t>Gembloux Agro-Bio Tech</a:t>
            </a:r>
            <a:r>
              <a:rPr lang="es-ES_tradnl" u="none" noProof="0" dirty="0" smtClean="0"/>
              <a:t> </a:t>
            </a:r>
            <a:r>
              <a:rPr lang="es-ES_tradnl" noProof="0" dirty="0" smtClean="0"/>
              <a:t>(ex-Facultad Universitaria de</a:t>
            </a:r>
            <a:r>
              <a:rPr lang="es-ES_tradnl" baseline="0" noProof="0" dirty="0" smtClean="0"/>
              <a:t> las</a:t>
            </a:r>
            <a:r>
              <a:rPr lang="es-ES_tradnl" noProof="0" dirty="0" smtClean="0"/>
              <a:t> Ciencias agronómicas de Gembloux)  </a:t>
            </a:r>
          </a:p>
          <a:p>
            <a:pPr eaLnBrk="1" hangingPunct="1">
              <a:spcBef>
                <a:spcPct val="0"/>
              </a:spcBef>
            </a:pPr>
            <a:r>
              <a:rPr lang="es-ES_tradnl" noProof="0" dirty="0" smtClean="0"/>
              <a:t>es el motor del desarrollo agrícola y agroalimentario en Valonia, </a:t>
            </a:r>
          </a:p>
          <a:p>
            <a:pPr eaLnBrk="1" hangingPunct="1">
              <a:spcBef>
                <a:spcPct val="0"/>
              </a:spcBef>
            </a:pPr>
            <a:r>
              <a:rPr lang="es-ES_tradnl" noProof="0" dirty="0" smtClean="0"/>
              <a:t>Al lado del Centro de investigaciones agronómicas de la Región valona (CRA-W).  </a:t>
            </a:r>
          </a:p>
          <a:p>
            <a:pPr eaLnBrk="1" hangingPunct="1">
              <a:spcBef>
                <a:spcPct val="0"/>
              </a:spcBef>
            </a:pPr>
            <a:endParaRPr lang="es-ES_tradnl" noProof="0" dirty="0" smtClean="0"/>
          </a:p>
          <a:p>
            <a:pPr defTabSz="873069" eaLnBrk="1" hangingPunct="1">
              <a:spcBef>
                <a:spcPct val="0"/>
              </a:spcBef>
              <a:defRPr/>
            </a:pPr>
            <a:r>
              <a:rPr lang="es-ES_tradnl" noProof="0" dirty="0" smtClean="0"/>
              <a:t>3) Ciney es un otro polo agroalimentario, especializado en la ganadería bovina : se</a:t>
            </a:r>
            <a:r>
              <a:rPr lang="es-ES_tradnl" baseline="0" noProof="0" dirty="0" smtClean="0"/>
              <a:t> encuentra</a:t>
            </a:r>
            <a:r>
              <a:rPr lang="es-ES_tradnl" noProof="0" dirty="0" smtClean="0"/>
              <a:t> especialmente el Centro de zootecnia, </a:t>
            </a:r>
          </a:p>
          <a:p>
            <a:pPr defTabSz="873069" eaLnBrk="1" hangingPunct="1">
              <a:spcBef>
                <a:spcPct val="0"/>
              </a:spcBef>
              <a:defRPr/>
            </a:pPr>
            <a:r>
              <a:rPr lang="es-ES_tradnl" noProof="0" dirty="0" smtClean="0"/>
              <a:t>De</a:t>
            </a:r>
            <a:r>
              <a:rPr lang="es-ES_tradnl" baseline="0" noProof="0" dirty="0" smtClean="0"/>
              <a:t> donde</a:t>
            </a:r>
            <a:r>
              <a:rPr lang="es-ES_tradnl" noProof="0" dirty="0" smtClean="0"/>
              <a:t> resultante la famosa raza </a:t>
            </a:r>
            <a:r>
              <a:rPr lang="es-ES_tradnl" b="0" u="sng" noProof="0" dirty="0" smtClean="0"/>
              <a:t>Blanc-Bleu-Belge </a:t>
            </a:r>
            <a:r>
              <a:rPr lang="es-ES_tradnl" b="0" i="0" u="none" noProof="0" dirty="0" smtClean="0"/>
              <a:t>(Blanco-Azul-Belga)</a:t>
            </a:r>
            <a:r>
              <a:rPr lang="es-ES_tradnl" i="0" u="none" noProof="0" dirty="0" smtClean="0"/>
              <a:t>, </a:t>
            </a:r>
            <a:r>
              <a:rPr lang="es-ES_tradnl" noProof="0" dirty="0" smtClean="0"/>
              <a:t>así como el  m</a:t>
            </a:r>
            <a:r>
              <a:rPr lang="es-ES_tradnl" noProof="0" dirty="0" smtClean="0">
                <a:latin typeface="Arial"/>
                <a:cs typeface="Arial"/>
              </a:rPr>
              <a:t>ás </a:t>
            </a:r>
            <a:r>
              <a:rPr lang="es-ES_tradnl" noProof="0" dirty="0" smtClean="0"/>
              <a:t>grande mercado bovino cubierto en Europa.</a:t>
            </a:r>
          </a:p>
          <a:p>
            <a:pPr eaLnBrk="1" hangingPunct="1">
              <a:spcBef>
                <a:spcPct val="0"/>
              </a:spcBef>
            </a:pPr>
            <a:endParaRPr lang="es-ES_tradnl" noProof="0" dirty="0" smtClean="0"/>
          </a:p>
          <a:p>
            <a:pPr eaLnBrk="1" hangingPunct="1">
              <a:spcBef>
                <a:spcPct val="0"/>
              </a:spcBef>
            </a:pPr>
            <a:r>
              <a:rPr lang="es-ES_tradnl" noProof="0" dirty="0" smtClean="0"/>
              <a:t>4) El </a:t>
            </a:r>
            <a:r>
              <a:rPr lang="es-ES_tradnl" i="1" noProof="0" dirty="0" smtClean="0"/>
              <a:t>cluster </a:t>
            </a:r>
            <a:r>
              <a:rPr lang="es-ES_tradnl" i="0" u="sng" noProof="0" dirty="0" smtClean="0"/>
              <a:t>TIC Infopole</a:t>
            </a:r>
            <a:r>
              <a:rPr lang="es-ES_tradnl" i="0" noProof="0" dirty="0" smtClean="0"/>
              <a:t>,</a:t>
            </a:r>
            <a:r>
              <a:rPr lang="es-ES_tradnl" noProof="0" dirty="0" smtClean="0"/>
              <a:t> implantado desde</a:t>
            </a:r>
            <a:r>
              <a:rPr lang="es-ES_tradnl" baseline="0" noProof="0" dirty="0" smtClean="0"/>
              <a:t> hace</a:t>
            </a:r>
            <a:r>
              <a:rPr lang="es-ES_tradnl" noProof="0" dirty="0" smtClean="0"/>
              <a:t> tiempo en Namur</a:t>
            </a:r>
            <a:r>
              <a:rPr lang="es-ES_tradnl" sz="1200" noProof="0" dirty="0" smtClean="0"/>
              <a:t>, y</a:t>
            </a:r>
            <a:r>
              <a:rPr lang="es-ES_tradnl" sz="1200" baseline="0" noProof="0" dirty="0" smtClean="0"/>
              <a:t> el</a:t>
            </a:r>
            <a:r>
              <a:rPr lang="es-ES_tradnl" sz="1200" noProof="0" dirty="0" smtClean="0"/>
              <a:t> </a:t>
            </a:r>
            <a:r>
              <a:rPr lang="es-ES_tradnl" altLang="fr-FR" sz="1200" noProof="0" dirty="0" smtClean="0">
                <a:solidFill>
                  <a:srgbClr val="002060"/>
                </a:solidFill>
                <a:sym typeface="Zapf Dingbats" pitchFamily="82" charset="2"/>
              </a:rPr>
              <a:t>centro excelente multidisciplinar </a:t>
            </a:r>
          </a:p>
          <a:p>
            <a:pPr eaLnBrk="1" hangingPunct="1">
              <a:spcBef>
                <a:spcPct val="0"/>
              </a:spcBef>
            </a:pPr>
            <a:r>
              <a:rPr lang="es-ES_tradnl" altLang="fr-FR" sz="1200" noProof="0" dirty="0" smtClean="0">
                <a:solidFill>
                  <a:srgbClr val="002060"/>
                </a:solidFill>
                <a:sym typeface="Zapf Dingbats" pitchFamily="82" charset="2"/>
              </a:rPr>
              <a:t>en ciencias de la vida </a:t>
            </a:r>
            <a:r>
              <a:rPr lang="es-ES_tradnl" sz="1200" u="sng" noProof="0" dirty="0" smtClean="0"/>
              <a:t>Narilis</a:t>
            </a:r>
            <a:r>
              <a:rPr lang="es-ES_tradnl" sz="1200" noProof="0" dirty="0" smtClean="0"/>
              <a:t>, recientemente creada en</a:t>
            </a:r>
            <a:r>
              <a:rPr lang="es-ES_tradnl" sz="1200" baseline="0" noProof="0" dirty="0" smtClean="0"/>
              <a:t> las</a:t>
            </a:r>
            <a:r>
              <a:rPr lang="es-ES_tradnl" sz="1200" noProof="0" dirty="0" smtClean="0"/>
              <a:t> FUNDP (Universidad de Namur), tienen una reputación internacional</a:t>
            </a:r>
          </a:p>
          <a:p>
            <a:pPr eaLnBrk="1" hangingPunct="1">
              <a:spcBef>
                <a:spcPct val="0"/>
              </a:spcBef>
            </a:pPr>
            <a:endParaRPr lang="es-ES_tradnl" noProof="0" dirty="0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9688" y="741363"/>
            <a:ext cx="6589712" cy="3706812"/>
          </a:xfrm>
          <a:ln/>
        </p:spPr>
      </p:sp>
      <p:sp>
        <p:nvSpPr>
          <p:cNvPr id="69635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s-ES_tradnl" noProof="0" dirty="0" smtClean="0"/>
              <a:t>La economía... </a:t>
            </a:r>
            <a:r>
              <a:rPr lang="es-ES_tradnl" noProof="0" dirty="0" smtClean="0">
                <a:latin typeface="Arial"/>
                <a:cs typeface="Arial"/>
              </a:rPr>
              <a:t>¡ También es</a:t>
            </a:r>
            <a:r>
              <a:rPr lang="es-ES_tradnl" baseline="0" noProof="0" dirty="0" smtClean="0">
                <a:latin typeface="Arial" charset="0"/>
                <a:cs typeface="+mn-cs"/>
              </a:rPr>
              <a:t> el</a:t>
            </a:r>
            <a:r>
              <a:rPr lang="es-ES_tradnl" noProof="0" dirty="0" smtClean="0"/>
              <a:t> turismo !</a:t>
            </a:r>
          </a:p>
          <a:p>
            <a:endParaRPr lang="fr-BE" dirty="0" smtClean="0"/>
          </a:p>
        </p:txBody>
      </p:sp>
      <p:sp>
        <p:nvSpPr>
          <p:cNvPr id="69636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E3A422-909A-43E2-BF00-AFE5C8DC02BF}" type="slidenum">
              <a:rPr lang="fr-FR" smtClean="0"/>
              <a:pPr/>
              <a:t>34</a:t>
            </a:fld>
            <a:endParaRPr lang="fr-FR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3FA69E-58BC-44BC-9B07-689D220F98E2}" type="slidenum">
              <a:rPr lang="fr-FR" smtClean="0"/>
              <a:pPr/>
              <a:t>35</a:t>
            </a:fld>
            <a:endParaRPr lang="fr-FR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688" y="741363"/>
            <a:ext cx="6589712" cy="3706812"/>
          </a:xfrm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s-ES_tradnl" noProof="0" dirty="0" smtClean="0"/>
              <a:t>La provincia de Namur es famosa como tierra de turismo y de ocio : </a:t>
            </a:r>
          </a:p>
          <a:p>
            <a:pPr eaLnBrk="1" hangingPunct="1">
              <a:spcBef>
                <a:spcPct val="0"/>
              </a:spcBef>
            </a:pPr>
            <a:r>
              <a:rPr lang="es-ES_tradnl" noProof="0" dirty="0" smtClean="0"/>
              <a:t>irrigada por el Mosa y sus afluentes, es apodada el "</a:t>
            </a:r>
            <a:r>
              <a:rPr lang="es-ES_tradnl" b="0" u="sng" noProof="0" dirty="0" smtClean="0"/>
              <a:t>País de</a:t>
            </a:r>
            <a:r>
              <a:rPr lang="es-ES_tradnl" b="0" u="sng" baseline="0" noProof="0" dirty="0" smtClean="0"/>
              <a:t> los</a:t>
            </a:r>
            <a:r>
              <a:rPr lang="es-ES_tradnl" b="0" u="sng" noProof="0" dirty="0" smtClean="0"/>
              <a:t> valles</a:t>
            </a:r>
            <a:r>
              <a:rPr lang="es-ES_tradnl" noProof="0" dirty="0" smtClean="0"/>
              <a:t>".</a:t>
            </a:r>
          </a:p>
          <a:p>
            <a:pPr eaLnBrk="1" hangingPunct="1">
              <a:spcBef>
                <a:spcPct val="0"/>
              </a:spcBef>
            </a:pPr>
            <a:r>
              <a:rPr lang="es-ES_tradnl" noProof="0" dirty="0" smtClean="0"/>
              <a:t>     </a:t>
            </a:r>
            <a:endParaRPr lang="es-ES_tradnl" altLang="fr-FR" b="1" noProof="0" dirty="0" smtClean="0"/>
          </a:p>
          <a:p>
            <a:pPr eaLnBrk="1" hangingPunct="1">
              <a:spcBef>
                <a:spcPct val="0"/>
              </a:spcBef>
            </a:pPr>
            <a:r>
              <a:rPr lang="es-ES_tradnl" noProof="0" dirty="0" smtClean="0"/>
              <a:t>Con la</a:t>
            </a:r>
            <a:r>
              <a:rPr lang="es-ES_tradnl" baseline="0" noProof="0" dirty="0" smtClean="0"/>
              <a:t> </a:t>
            </a:r>
            <a:r>
              <a:rPr lang="es-ES_tradnl" noProof="0" dirty="0" smtClean="0"/>
              <a:t>ayuda de la Federación del Turismo de la Provincia de Namur (FTPN), </a:t>
            </a:r>
          </a:p>
          <a:p>
            <a:pPr eaLnBrk="1" hangingPunct="1">
              <a:spcBef>
                <a:spcPct val="0"/>
              </a:spcBef>
            </a:pPr>
            <a:r>
              <a:rPr lang="es-ES_tradnl" noProof="0" dirty="0" smtClean="0"/>
              <a:t>la Maison du Tourisme du Pays de Namur (Casa del turismo del</a:t>
            </a:r>
            <a:r>
              <a:rPr lang="es-ES_tradnl" baseline="0" noProof="0" dirty="0" smtClean="0"/>
              <a:t> País de Namur) </a:t>
            </a:r>
            <a:r>
              <a:rPr lang="es-ES_tradnl" noProof="0" dirty="0" smtClean="0"/>
              <a:t>garantiza la promoción de</a:t>
            </a:r>
            <a:r>
              <a:rPr lang="es-ES_tradnl" baseline="0" noProof="0" dirty="0" smtClean="0"/>
              <a:t> las</a:t>
            </a:r>
            <a:r>
              <a:rPr lang="es-ES_tradnl" noProof="0" dirty="0" smtClean="0"/>
              <a:t> atracciones turísticas en Namur </a:t>
            </a:r>
          </a:p>
          <a:p>
            <a:pPr eaLnBrk="1" hangingPunct="1">
              <a:spcBef>
                <a:spcPct val="0"/>
              </a:spcBef>
            </a:pPr>
            <a:r>
              <a:rPr lang="es-ES_tradnl" noProof="0" dirty="0" smtClean="0"/>
              <a:t>y en 9 municipales vecinas.</a:t>
            </a:r>
          </a:p>
          <a:p>
            <a:pPr eaLnBrk="1" hangingPunct="1">
              <a:spcBef>
                <a:spcPct val="0"/>
              </a:spcBef>
            </a:pPr>
            <a:endParaRPr lang="es-ES_tradnl" noProof="0" dirty="0" smtClean="0"/>
          </a:p>
          <a:p>
            <a:pPr eaLnBrk="1" hangingPunct="1">
              <a:spcBef>
                <a:spcPct val="0"/>
              </a:spcBef>
            </a:pPr>
            <a:r>
              <a:rPr lang="es-ES_tradnl" noProof="0" dirty="0" smtClean="0"/>
              <a:t>La provincia de Namur cuenta 7 Casa del turismo.																																														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C5BF8C5-DD92-4271-AE94-D48C161C22C6}" type="slidenum">
              <a:rPr lang="fr-FR" smtClean="0"/>
              <a:pPr/>
              <a:t>36</a:t>
            </a:fld>
            <a:endParaRPr lang="fr-FR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688" y="741363"/>
            <a:ext cx="6589712" cy="3706812"/>
          </a:xfrm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s-ES_tradnl" noProof="0" dirty="0" smtClean="0"/>
              <a:t>La majestuosa ciudadela que defendió la ciudad – mal que bien... – también</a:t>
            </a:r>
            <a:r>
              <a:rPr lang="es-ES_tradnl" baseline="0" noProof="0" dirty="0" smtClean="0"/>
              <a:t> a</a:t>
            </a:r>
            <a:r>
              <a:rPr lang="es-ES_tradnl" noProof="0" dirty="0" smtClean="0"/>
              <a:t>firma Namur </a:t>
            </a:r>
          </a:p>
          <a:p>
            <a:pPr eaLnBrk="1" hangingPunct="1">
              <a:spcBef>
                <a:spcPct val="0"/>
              </a:spcBef>
            </a:pPr>
            <a:r>
              <a:rPr lang="es-ES_tradnl" noProof="0" dirty="0" smtClean="0"/>
              <a:t>en su estatuto de "</a:t>
            </a:r>
            <a:r>
              <a:rPr lang="es-ES_tradnl" b="0" u="sng" noProof="0" dirty="0" smtClean="0"/>
              <a:t>puerta de entrada de las</a:t>
            </a:r>
            <a:r>
              <a:rPr lang="es-ES_tradnl" b="0" u="sng" baseline="0" noProof="0" dirty="0" smtClean="0"/>
              <a:t> </a:t>
            </a:r>
            <a:r>
              <a:rPr lang="es-ES_tradnl" b="0" u="sng" noProof="0" dirty="0" smtClean="0"/>
              <a:t>Ardenas</a:t>
            </a:r>
            <a:r>
              <a:rPr lang="es-ES_tradnl" noProof="0" dirty="0" smtClean="0"/>
              <a:t>", según la</a:t>
            </a:r>
            <a:r>
              <a:rPr lang="es-ES_tradnl" baseline="0" noProof="0" dirty="0" smtClean="0"/>
              <a:t> denominación</a:t>
            </a:r>
            <a:r>
              <a:rPr lang="es-ES_tradnl" noProof="0" dirty="0" smtClean="0"/>
              <a:t> corriente.</a:t>
            </a:r>
          </a:p>
          <a:p>
            <a:pPr eaLnBrk="1" hangingPunct="1">
              <a:spcBef>
                <a:spcPct val="0"/>
              </a:spcBef>
            </a:pPr>
            <a:endParaRPr lang="fr-FR" dirty="0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C5BF8C5-DD92-4271-AE94-D48C161C22C6}" type="slidenum">
              <a:rPr lang="fr-FR" smtClean="0"/>
              <a:pPr/>
              <a:t>37</a:t>
            </a:fld>
            <a:endParaRPr lang="fr-FR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688" y="741363"/>
            <a:ext cx="6589712" cy="3706812"/>
          </a:xfrm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s-ES_tradnl" noProof="0" dirty="0" smtClean="0"/>
              <a:t>La calidad de vida es una ventaja reconocida</a:t>
            </a:r>
            <a:r>
              <a:rPr lang="es-ES_tradnl" baseline="0" noProof="0" dirty="0" smtClean="0"/>
              <a:t> </a:t>
            </a:r>
            <a:r>
              <a:rPr lang="es-ES_tradnl" noProof="0" dirty="0" smtClean="0"/>
              <a:t>de la región namurense.</a:t>
            </a:r>
          </a:p>
          <a:p>
            <a:pPr eaLnBrk="1" hangingPunct="1">
              <a:spcBef>
                <a:spcPct val="0"/>
              </a:spcBef>
            </a:pPr>
            <a:r>
              <a:rPr lang="es-ES_tradnl" noProof="0" dirty="0" smtClean="0"/>
              <a:t>Se manifesta tan</a:t>
            </a:r>
            <a:r>
              <a:rPr lang="es-ES_tradnl" baseline="0" noProof="0" dirty="0" smtClean="0"/>
              <a:t> </a:t>
            </a:r>
            <a:r>
              <a:rPr lang="es-ES_tradnl" noProof="0" dirty="0" smtClean="0"/>
              <a:t>bien en los barrios peatonales en la</a:t>
            </a:r>
            <a:r>
              <a:rPr lang="es-ES_tradnl" baseline="0" noProof="0" dirty="0" smtClean="0"/>
              <a:t> ciudad</a:t>
            </a:r>
            <a:r>
              <a:rPr lang="es-ES_tradnl" noProof="0" dirty="0" smtClean="0"/>
              <a:t> como en los campos </a:t>
            </a:r>
          </a:p>
          <a:p>
            <a:pPr eaLnBrk="1" hangingPunct="1">
              <a:spcBef>
                <a:spcPct val="0"/>
              </a:spcBef>
            </a:pPr>
            <a:r>
              <a:rPr lang="es-ES_tradnl" noProof="0" dirty="0" smtClean="0"/>
              <a:t>donde varios pueblos cerca de Namur son clasificados entre los “</a:t>
            </a:r>
            <a:r>
              <a:rPr lang="es-ES_tradnl" b="0" u="sng" noProof="0" dirty="0" smtClean="0"/>
              <a:t>m</a:t>
            </a:r>
            <a:r>
              <a:rPr lang="es-ES_tradnl" b="0" u="sng" noProof="0" dirty="0" smtClean="0">
                <a:latin typeface="Arial"/>
                <a:cs typeface="Arial"/>
              </a:rPr>
              <a:t>ás</a:t>
            </a:r>
            <a:r>
              <a:rPr lang="es-ES_tradnl" b="0" u="sng" noProof="0" dirty="0" smtClean="0"/>
              <a:t> bellos pueblos de Valonia</a:t>
            </a:r>
            <a:r>
              <a:rPr lang="es-ES_tradnl" noProof="0" dirty="0" smtClean="0"/>
              <a:t>". </a:t>
            </a:r>
          </a:p>
          <a:p>
            <a:pPr eaLnBrk="1" hangingPunct="1">
              <a:spcBef>
                <a:spcPct val="0"/>
              </a:spcBef>
            </a:pPr>
            <a:endParaRPr lang="es-ES_tradnl" noProof="0" dirty="0" smtClean="0"/>
          </a:p>
          <a:p>
            <a:pPr eaLnBrk="1" hangingPunct="1">
              <a:spcBef>
                <a:spcPct val="0"/>
              </a:spcBef>
            </a:pPr>
            <a:r>
              <a:rPr lang="es-ES_tradnl" u="none" noProof="0" dirty="0" smtClean="0"/>
              <a:t>El </a:t>
            </a:r>
            <a:r>
              <a:rPr lang="es-ES_tradnl" u="sng" noProof="0" dirty="0" smtClean="0"/>
              <a:t>patrimonio arquitectural</a:t>
            </a:r>
            <a:r>
              <a:rPr lang="es-ES_tradnl" noProof="0" dirty="0" smtClean="0"/>
              <a:t> atrae numerosos turistas, en la</a:t>
            </a:r>
            <a:r>
              <a:rPr lang="es-ES_tradnl" baseline="0" noProof="0" dirty="0" smtClean="0"/>
              <a:t> ciudad</a:t>
            </a:r>
            <a:r>
              <a:rPr lang="es-ES_tradnl" noProof="0" dirty="0" smtClean="0"/>
              <a:t> como en la provincia.     </a:t>
            </a:r>
          </a:p>
          <a:p>
            <a:pPr eaLnBrk="1" hangingPunct="1">
              <a:spcBef>
                <a:spcPct val="0"/>
              </a:spcBef>
            </a:pPr>
            <a:endParaRPr lang="es-ES_tradnl" altLang="fr-FR" noProof="0" dirty="0" smtClean="0"/>
          </a:p>
          <a:p>
            <a:pPr eaLnBrk="1" hangingPunct="1">
              <a:spcBef>
                <a:spcPct val="0"/>
              </a:spcBef>
            </a:pPr>
            <a:r>
              <a:rPr lang="es-ES_tradnl" noProof="0" dirty="0" smtClean="0"/>
              <a:t>El </a:t>
            </a:r>
            <a:r>
              <a:rPr lang="es-ES_tradnl" u="sng" noProof="0" dirty="0" smtClean="0"/>
              <a:t>folklore y las tradiciones</a:t>
            </a:r>
            <a:r>
              <a:rPr lang="es-ES_tradnl" noProof="0" dirty="0" smtClean="0"/>
              <a:t> son muy vivos en Namur y por</a:t>
            </a:r>
            <a:r>
              <a:rPr lang="es-ES_tradnl" baseline="0" noProof="0" dirty="0" smtClean="0"/>
              <a:t> todas partes</a:t>
            </a:r>
            <a:r>
              <a:rPr lang="es-ES_tradnl" noProof="0" dirty="0" smtClean="0"/>
              <a:t> en la provincia.</a:t>
            </a:r>
          </a:p>
          <a:p>
            <a:pPr eaLnBrk="1" hangingPunct="1">
              <a:spcBef>
                <a:spcPct val="0"/>
              </a:spcBef>
            </a:pPr>
            <a:r>
              <a:rPr lang="es-ES_tradnl" noProof="0" dirty="0" smtClean="0"/>
              <a:t> </a:t>
            </a:r>
          </a:p>
          <a:p>
            <a:pPr eaLnBrk="1" hangingPunct="1">
              <a:spcBef>
                <a:spcPct val="0"/>
              </a:spcBef>
            </a:pPr>
            <a:r>
              <a:rPr lang="es-ES_tradnl" noProof="0" dirty="0" smtClean="0"/>
              <a:t>La </a:t>
            </a:r>
            <a:r>
              <a:rPr lang="es-ES_tradnl" u="sng" noProof="0" dirty="0" smtClean="0"/>
              <a:t>gastronomía</a:t>
            </a:r>
            <a:r>
              <a:rPr lang="es-ES_tradnl" noProof="0" dirty="0" smtClean="0"/>
              <a:t> y los productos de</a:t>
            </a:r>
            <a:r>
              <a:rPr lang="es-ES_tradnl" baseline="0" noProof="0" dirty="0" smtClean="0"/>
              <a:t> la</a:t>
            </a:r>
            <a:r>
              <a:rPr lang="es-ES_tradnl" noProof="0" dirty="0" smtClean="0"/>
              <a:t> región namurense regularmente son</a:t>
            </a:r>
            <a:r>
              <a:rPr lang="es-ES_tradnl" baseline="0" noProof="0" dirty="0" smtClean="0"/>
              <a:t> puestos</a:t>
            </a:r>
            <a:r>
              <a:rPr lang="es-ES_tradnl" noProof="0" dirty="0" smtClean="0"/>
              <a:t> en</a:t>
            </a:r>
            <a:r>
              <a:rPr lang="es-ES_tradnl" baseline="0" noProof="0" dirty="0" smtClean="0"/>
              <a:t> el</a:t>
            </a:r>
            <a:r>
              <a:rPr lang="es-ES_tradnl" noProof="0" dirty="0" smtClean="0"/>
              <a:t> honor.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C1208F-D0B9-408C-B69D-FD8B6CEBE45D}" type="slidenum">
              <a:rPr lang="fr-FR" smtClean="0"/>
              <a:pPr/>
              <a:t>38</a:t>
            </a:fld>
            <a:endParaRPr lang="fr-FR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688" y="741363"/>
            <a:ext cx="6589712" cy="3706812"/>
          </a:xfrm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s-ES_tradnl" b="1" noProof="0" dirty="0" smtClean="0"/>
              <a:t>Plan del PowerPoint</a:t>
            </a:r>
          </a:p>
          <a:p>
            <a:pPr eaLnBrk="1" hangingPunct="1"/>
            <a:endParaRPr lang="es-ES_tradnl" noProof="0" dirty="0" smtClean="0"/>
          </a:p>
          <a:p>
            <a:pPr eaLnBrk="1" hangingPunct="1"/>
            <a:endParaRPr lang="es-ES_tradnl" noProof="0" dirty="0" smtClean="0"/>
          </a:p>
          <a:p>
            <a:pPr eaLnBrk="1" hangingPunct="1"/>
            <a:r>
              <a:rPr lang="es-ES_tradnl" u="sng" noProof="0" dirty="0" smtClean="0"/>
              <a:t>5) Vivir</a:t>
            </a:r>
            <a:r>
              <a:rPr lang="es-ES_tradnl" u="sng" baseline="0" noProof="0" dirty="0" smtClean="0"/>
              <a:t> en</a:t>
            </a:r>
            <a:r>
              <a:rPr lang="es-ES_tradnl" u="sng" noProof="0" dirty="0" smtClean="0"/>
              <a:t> Namur</a:t>
            </a:r>
            <a:r>
              <a:rPr lang="es-ES_tradnl" u="none" noProof="0" dirty="0" smtClean="0"/>
              <a:t> </a:t>
            </a:r>
            <a:r>
              <a:rPr lang="es-ES_tradnl" noProof="0" dirty="0" smtClean="0"/>
              <a:t>: No queda m</a:t>
            </a:r>
            <a:r>
              <a:rPr lang="es-ES_tradnl" noProof="0" dirty="0" smtClean="0">
                <a:latin typeface="Arial"/>
                <a:cs typeface="Arial"/>
              </a:rPr>
              <a:t>ás que comprobar</a:t>
            </a:r>
            <a:r>
              <a:rPr lang="es-ES_tradnl" noProof="0" dirty="0" smtClean="0"/>
              <a:t>... </a:t>
            </a:r>
            <a:r>
              <a:rPr lang="es-ES_tradnl" noProof="0" dirty="0" smtClean="0">
                <a:latin typeface="Arial"/>
                <a:cs typeface="Arial"/>
              </a:rPr>
              <a:t>¡ </a:t>
            </a:r>
            <a:r>
              <a:rPr lang="es-ES_tradnl" noProof="0" dirty="0" smtClean="0"/>
              <a:t>que</a:t>
            </a:r>
            <a:r>
              <a:rPr lang="es-ES_tradnl" baseline="0" noProof="0" dirty="0" smtClean="0"/>
              <a:t> se vive</a:t>
            </a:r>
            <a:r>
              <a:rPr lang="es-ES_tradnl" noProof="0" dirty="0" smtClean="0"/>
              <a:t> bien en Namur !</a:t>
            </a:r>
            <a:endParaRPr lang="es-ES_tradnl" b="0" noProof="0" dirty="0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9688" y="741363"/>
            <a:ext cx="6589712" cy="3706812"/>
          </a:xfrm>
          <a:ln/>
        </p:spPr>
      </p:sp>
      <p:sp>
        <p:nvSpPr>
          <p:cNvPr id="57347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s-ES_tradnl" noProof="0" dirty="0" smtClean="0"/>
              <a:t>A la</a:t>
            </a:r>
            <a:r>
              <a:rPr lang="es-ES_tradnl" baseline="0" noProof="0" dirty="0" smtClean="0"/>
              <a:t> izquierda</a:t>
            </a:r>
            <a:r>
              <a:rPr lang="es-ES_tradnl" noProof="0" dirty="0" smtClean="0"/>
              <a:t> : el Théâtre Royal (Teatro</a:t>
            </a:r>
            <a:r>
              <a:rPr lang="es-ES_tradnl" baseline="0" noProof="0" dirty="0" smtClean="0"/>
              <a:t> </a:t>
            </a:r>
            <a:r>
              <a:rPr lang="es-ES_tradnl" noProof="0" dirty="0" smtClean="0"/>
              <a:t>Real) de Namur</a:t>
            </a:r>
          </a:p>
          <a:p>
            <a:endParaRPr lang="es-ES_tradnl" noProof="0" dirty="0" smtClean="0"/>
          </a:p>
          <a:p>
            <a:r>
              <a:rPr lang="es-ES_tradnl" noProof="0" dirty="0" smtClean="0"/>
              <a:t>A la</a:t>
            </a:r>
            <a:r>
              <a:rPr lang="es-ES_tradnl" baseline="0" noProof="0" dirty="0" smtClean="0"/>
              <a:t> derecha</a:t>
            </a:r>
            <a:r>
              <a:rPr lang="es-ES_tradnl" noProof="0" dirty="0" smtClean="0"/>
              <a:t> : el Mosa, el puente de Jambes</a:t>
            </a:r>
            <a:r>
              <a:rPr lang="es-ES_tradnl" baseline="0" noProof="0" dirty="0" smtClean="0"/>
              <a:t> y la Ciudadela</a:t>
            </a:r>
          </a:p>
          <a:p>
            <a:endParaRPr lang="fr-BE" dirty="0" smtClean="0"/>
          </a:p>
        </p:txBody>
      </p:sp>
      <p:sp>
        <p:nvSpPr>
          <p:cNvPr id="57348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8F88BD-B735-438D-907F-A5C26677BC28}" type="slidenum">
              <a:rPr lang="fr-FR" smtClean="0"/>
              <a:pPr/>
              <a:t>39</a:t>
            </a:fld>
            <a:endParaRPr lang="fr-FR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93C55AE-2A5D-4B41-8C64-77A8FEF6912A}" type="slidenum">
              <a:rPr lang="fr-FR" smtClean="0"/>
              <a:pPr/>
              <a:t>4</a:t>
            </a:fld>
            <a:endParaRPr lang="fr-FR" dirty="0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688" y="741363"/>
            <a:ext cx="6589712" cy="3706812"/>
          </a:xfrm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s-ES_tradnl" noProof="0" dirty="0" smtClean="0"/>
              <a:t>La Ciudad de Namur concluyó </a:t>
            </a:r>
            <a:r>
              <a:rPr lang="es-ES_tradnl" b="1" noProof="0" dirty="0" smtClean="0"/>
              <a:t>7 acuerdos</a:t>
            </a:r>
            <a:r>
              <a:rPr lang="es-ES_tradnl" b="1" baseline="0" noProof="0" dirty="0" smtClean="0"/>
              <a:t> </a:t>
            </a:r>
            <a:r>
              <a:rPr lang="es-ES_tradnl" b="1" noProof="0" dirty="0" smtClean="0"/>
              <a:t>de cooperación intermunicipal</a:t>
            </a:r>
            <a:r>
              <a:rPr lang="es-ES_tradnl" noProof="0" dirty="0" smtClean="0"/>
              <a:t>, con :</a:t>
            </a:r>
          </a:p>
          <a:p>
            <a:pPr eaLnBrk="1" hangingPunct="1"/>
            <a:endParaRPr lang="es-ES_tradnl" noProof="0" dirty="0" smtClean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_tradnl" noProof="0" dirty="0" smtClean="0"/>
              <a:t>- Bourg-en-</a:t>
            </a:r>
            <a:r>
              <a:rPr lang="es-ES_tradnl" noProof="0" dirty="0" err="1" smtClean="0"/>
              <a:t>Bresse</a:t>
            </a:r>
            <a:r>
              <a:rPr lang="es-ES_tradnl" noProof="0" dirty="0" smtClean="0"/>
              <a:t> (Francia)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_tradnl" noProof="0" dirty="0" smtClean="0"/>
              <a:t>- Cluj-Napoca (Rumania)</a:t>
            </a:r>
          </a:p>
          <a:p>
            <a:pPr eaLnBrk="1" hangingPunct="1"/>
            <a:r>
              <a:rPr lang="es-ES_tradnl" noProof="0" dirty="0" smtClean="0"/>
              <a:t>- </a:t>
            </a:r>
            <a:r>
              <a:rPr lang="es-ES" b="0" dirty="0" smtClean="0">
                <a:effectLst/>
              </a:rPr>
              <a:t>Huế</a:t>
            </a:r>
            <a:r>
              <a:rPr lang="es-ES_tradnl" noProof="0" dirty="0" smtClean="0"/>
              <a:t> (Vietnam)</a:t>
            </a:r>
          </a:p>
          <a:p>
            <a:pPr eaLnBrk="1" hangingPunct="1"/>
            <a:r>
              <a:rPr lang="es-ES_tradnl" noProof="0" dirty="0" smtClean="0"/>
              <a:t>- Koroliov (Rusia)</a:t>
            </a:r>
          </a:p>
          <a:p>
            <a:pPr eaLnBrk="1" hangingPunct="1"/>
            <a:r>
              <a:rPr lang="es-ES_tradnl" noProof="0" dirty="0" smtClean="0"/>
              <a:t>- Pécs (Hungría)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_tradnl" noProof="0" dirty="0" smtClean="0"/>
              <a:t>- Quebec (Canadá)</a:t>
            </a:r>
          </a:p>
          <a:p>
            <a:pPr eaLnBrk="1" hangingPunct="1"/>
            <a:r>
              <a:rPr lang="es-ES_tradnl" noProof="0" dirty="0" smtClean="0"/>
              <a:t>- Tierp (Suecia).</a:t>
            </a:r>
          </a:p>
          <a:p>
            <a:pPr eaLnBrk="1" hangingPunct="1"/>
            <a:endParaRPr lang="es-ES_tradnl" noProof="0" dirty="0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163A22-90EA-4D80-A704-CDE7755F2EA7}" type="slidenum">
              <a:rPr lang="fr-FR" smtClean="0"/>
              <a:pPr/>
              <a:t>40</a:t>
            </a:fld>
            <a:endParaRPr lang="fr-FR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688" y="741363"/>
            <a:ext cx="6589712" cy="3706812"/>
          </a:xfrm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s-ES_tradnl" noProof="0" dirty="0" smtClean="0"/>
              <a:t>Los habitantes de Namur y los visitadores aprecian mucho el </a:t>
            </a:r>
            <a:r>
              <a:rPr lang="es-ES_tradnl" b="0" u="sng" noProof="0" dirty="0" smtClean="0"/>
              <a:t>centro</a:t>
            </a:r>
            <a:r>
              <a:rPr lang="es-ES_tradnl" b="0" u="sng" baseline="0" noProof="0" dirty="0" smtClean="0"/>
              <a:t> urbano</a:t>
            </a:r>
            <a:r>
              <a:rPr lang="es-ES_tradnl" b="0" u="sng" noProof="0" dirty="0" smtClean="0"/>
              <a:t> peatonal</a:t>
            </a:r>
            <a:r>
              <a:rPr lang="es-ES_tradnl" noProof="0" dirty="0" smtClean="0"/>
              <a:t>,</a:t>
            </a:r>
          </a:p>
          <a:p>
            <a:pPr eaLnBrk="1" hangingPunct="1"/>
            <a:endParaRPr lang="es-ES_tradnl" noProof="0" dirty="0" smtClean="0"/>
          </a:p>
          <a:p>
            <a:pPr eaLnBrk="1" hangingPunct="1"/>
            <a:r>
              <a:rPr lang="es-ES_tradnl" noProof="0" dirty="0" smtClean="0"/>
              <a:t>Pero también...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163A22-90EA-4D80-A704-CDE7755F2EA7}" type="slidenum">
              <a:rPr lang="fr-FR" smtClean="0"/>
              <a:pPr/>
              <a:t>41</a:t>
            </a:fld>
            <a:endParaRPr lang="fr-FR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688" y="741363"/>
            <a:ext cx="6589712" cy="3706812"/>
          </a:xfrm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s-ES_tradnl" noProof="0" dirty="0" smtClean="0"/>
              <a:t>...  Namur también</a:t>
            </a:r>
            <a:r>
              <a:rPr lang="es-ES_tradnl" baseline="0" noProof="0" dirty="0" smtClean="0"/>
              <a:t> es </a:t>
            </a:r>
            <a:r>
              <a:rPr lang="es-ES_tradnl" noProof="0" dirty="0" smtClean="0"/>
              <a:t>una</a:t>
            </a:r>
            <a:r>
              <a:rPr lang="es-ES_tradnl" b="0" u="none" noProof="0" dirty="0" smtClean="0"/>
              <a:t> </a:t>
            </a:r>
            <a:r>
              <a:rPr lang="es-ES_tradnl" b="0" u="sng" noProof="0" dirty="0" smtClean="0"/>
              <a:t>ciudad</a:t>
            </a:r>
            <a:r>
              <a:rPr lang="es-ES_tradnl" b="0" u="sng" baseline="0" noProof="0" dirty="0" smtClean="0"/>
              <a:t> </a:t>
            </a:r>
            <a:r>
              <a:rPr lang="es-ES_tradnl" b="0" u="sng" noProof="0" dirty="0" smtClean="0"/>
              <a:t> muy "verde"</a:t>
            </a:r>
            <a:r>
              <a:rPr lang="es-ES_tradnl" noProof="0" dirty="0" smtClean="0"/>
              <a:t> : las fotos lo muestran bien. </a:t>
            </a:r>
          </a:p>
          <a:p>
            <a:pPr eaLnBrk="1" hangingPunct="1"/>
            <a:endParaRPr lang="es-ES_tradnl" noProof="0" dirty="0" smtClean="0"/>
          </a:p>
          <a:p>
            <a:pPr eaLnBrk="1" hangingPunct="1"/>
            <a:r>
              <a:rPr lang="es-ES_tradnl" noProof="0" dirty="0" smtClean="0"/>
              <a:t>Se encuentra sobre el territorio namurense bosques, prados y campos cultivados, </a:t>
            </a:r>
          </a:p>
          <a:p>
            <a:pPr eaLnBrk="1" hangingPunct="1"/>
            <a:r>
              <a:rPr lang="es-ES_tradnl" noProof="0" dirty="0" smtClean="0"/>
              <a:t>y por</a:t>
            </a:r>
            <a:r>
              <a:rPr lang="es-ES_tradnl" baseline="0" noProof="0" dirty="0" smtClean="0"/>
              <a:t> supuesto</a:t>
            </a:r>
            <a:r>
              <a:rPr lang="es-ES_tradnl" noProof="0" dirty="0" smtClean="0"/>
              <a:t> los 2 ríos con las 2 islas sobre el Mosa y los famosos peñascos del Néviau.</a:t>
            </a:r>
          </a:p>
          <a:p>
            <a:pPr eaLnBrk="1" hangingPunct="1"/>
            <a:endParaRPr lang="es-ES_tradnl" noProof="0" dirty="0" smtClean="0"/>
          </a:p>
          <a:p>
            <a:pPr eaLnBrk="1" hangingPunct="1"/>
            <a:r>
              <a:rPr lang="es-ES_tradnl" noProof="0" dirty="0" smtClean="0">
                <a:latin typeface="Arial"/>
                <a:cs typeface="Arial"/>
              </a:rPr>
              <a:t>¡ </a:t>
            </a:r>
            <a:r>
              <a:rPr lang="es-ES_tradnl" noProof="0" dirty="0" smtClean="0"/>
              <a:t>No olvidemos la famosa fresa de Wépion !</a:t>
            </a:r>
          </a:p>
          <a:p>
            <a:pPr eaLnBrk="1" hangingPunct="1"/>
            <a:endParaRPr lang="fr-FR" dirty="0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163A22-90EA-4D80-A704-CDE7755F2EA7}" type="slidenum">
              <a:rPr lang="fr-FR" smtClean="0"/>
              <a:pPr/>
              <a:t>42</a:t>
            </a:fld>
            <a:endParaRPr lang="fr-FR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688" y="741363"/>
            <a:ext cx="6589712" cy="3706812"/>
          </a:xfrm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s-ES_tradnl" noProof="0" dirty="0" smtClean="0"/>
              <a:t>Iniciativa original y de calidad : Namur "verde" se dot</a:t>
            </a:r>
            <a:r>
              <a:rPr lang="es-ES_tradnl" noProof="0" dirty="0" smtClean="0">
                <a:latin typeface="Arial"/>
                <a:cs typeface="Arial"/>
              </a:rPr>
              <a:t>ó</a:t>
            </a:r>
            <a:r>
              <a:rPr lang="es-ES_tradnl" noProof="0" dirty="0" smtClean="0"/>
              <a:t> de </a:t>
            </a:r>
            <a:r>
              <a:rPr lang="es-ES_tradnl" u="sng" noProof="0" dirty="0" smtClean="0"/>
              <a:t>5 jardines</a:t>
            </a:r>
            <a:r>
              <a:rPr lang="es-ES_tradnl" u="sng" baseline="0" noProof="0" dirty="0" smtClean="0"/>
              <a:t> temáticos</a:t>
            </a:r>
            <a:r>
              <a:rPr lang="es-ES_tradnl" baseline="0" noProof="0" dirty="0" smtClean="0"/>
              <a:t>.</a:t>
            </a:r>
            <a:endParaRPr lang="es-ES_tradnl" noProof="0" dirty="0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163A22-90EA-4D80-A704-CDE7755F2EA7}" type="slidenum">
              <a:rPr lang="fr-FR" smtClean="0"/>
              <a:pPr/>
              <a:t>43</a:t>
            </a:fld>
            <a:endParaRPr lang="fr-FR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688" y="741363"/>
            <a:ext cx="6589712" cy="3706812"/>
          </a:xfrm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s-ES_tradnl" noProof="0" dirty="0" smtClean="0"/>
              <a:t>Un </a:t>
            </a:r>
            <a:r>
              <a:rPr lang="es-ES_tradnl" u="sng" noProof="0" dirty="0" smtClean="0"/>
              <a:t>esquema de estructura</a:t>
            </a:r>
            <a:r>
              <a:rPr lang="es-ES_tradnl" noProof="0" dirty="0" smtClean="0"/>
              <a:t> ha</a:t>
            </a:r>
            <a:r>
              <a:rPr lang="es-ES_tradnl" baseline="0" noProof="0" dirty="0" smtClean="0"/>
              <a:t> sido</a:t>
            </a:r>
            <a:r>
              <a:rPr lang="es-ES_tradnl" noProof="0" dirty="0" smtClean="0"/>
              <a:t> adoptado en 2012 para guiar el desarrollo de la ciudad hasta 2020.</a:t>
            </a:r>
          </a:p>
          <a:p>
            <a:pPr eaLnBrk="1" hangingPunct="1"/>
            <a:endParaRPr lang="es-ES_tradnl" noProof="0" dirty="0" smtClean="0"/>
          </a:p>
          <a:p>
            <a:pPr eaLnBrk="1" hangingPunct="1"/>
            <a:r>
              <a:rPr lang="es-ES_tradnl" noProof="0" dirty="0" smtClean="0"/>
              <a:t>Todo est</a:t>
            </a:r>
            <a:r>
              <a:rPr lang="es-ES_tradnl" noProof="0" dirty="0" smtClean="0">
                <a:latin typeface="Arial"/>
                <a:cs typeface="Arial"/>
              </a:rPr>
              <a:t>á</a:t>
            </a:r>
            <a:r>
              <a:rPr lang="es-ES_tradnl" noProof="0" dirty="0" smtClean="0"/>
              <a:t> allí : zonas de desarrollo, núcleos suburbanos, ejes de penetración, circulación local, etc.</a:t>
            </a: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054DCE-7168-4092-8E52-43F75A223A80}" type="slidenum">
              <a:rPr lang="fr-FR" smtClean="0"/>
              <a:pPr/>
              <a:t>44</a:t>
            </a:fld>
            <a:endParaRPr lang="fr-FR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688" y="741363"/>
            <a:ext cx="6589712" cy="3706812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s-ES_tradnl" noProof="0" dirty="0" smtClean="0"/>
              <a:t>Nuestras </a:t>
            </a:r>
            <a:r>
              <a:rPr lang="es-ES_tradnl" b="0" u="sng" noProof="0" dirty="0" smtClean="0"/>
              <a:t>2 instituciones universitarias</a:t>
            </a:r>
            <a:r>
              <a:rPr lang="es-ES_tradnl" noProof="0" dirty="0" smtClean="0"/>
              <a:t> son</a:t>
            </a:r>
            <a:r>
              <a:rPr lang="es-ES_tradnl" baseline="0" noProof="0" dirty="0" smtClean="0"/>
              <a:t> </a:t>
            </a:r>
            <a:r>
              <a:rPr lang="es-ES_tradnl" noProof="0" dirty="0" smtClean="0"/>
              <a:t>relativamente pequeñas, pero gozan de</a:t>
            </a:r>
            <a:r>
              <a:rPr lang="es-ES_tradnl" baseline="0" noProof="0" dirty="0" smtClean="0"/>
              <a:t> une</a:t>
            </a:r>
            <a:r>
              <a:rPr lang="es-ES_tradnl" noProof="0" dirty="0" smtClean="0"/>
              <a:t> reputación excelente </a:t>
            </a:r>
          </a:p>
          <a:p>
            <a:pPr eaLnBrk="1" hangingPunct="1">
              <a:spcBef>
                <a:spcPct val="0"/>
              </a:spcBef>
            </a:pPr>
            <a:r>
              <a:rPr lang="es-ES_tradnl" noProof="0" dirty="0" smtClean="0"/>
              <a:t>en Bélgica y al extranjero. </a:t>
            </a:r>
          </a:p>
          <a:p>
            <a:pPr eaLnBrk="1" hangingPunct="1">
              <a:spcBef>
                <a:spcPct val="0"/>
              </a:spcBef>
            </a:pPr>
            <a:r>
              <a:rPr lang="es-ES_tradnl" noProof="0" dirty="0" smtClean="0"/>
              <a:t>Los campos excelentes son múltiples...</a:t>
            </a:r>
          </a:p>
          <a:p>
            <a:pPr eaLnBrk="1" hangingPunct="1">
              <a:spcBef>
                <a:spcPct val="0"/>
              </a:spcBef>
            </a:pPr>
            <a:endParaRPr lang="es-ES_tradnl" noProof="0" dirty="0" smtClean="0"/>
          </a:p>
          <a:p>
            <a:pPr eaLnBrk="1" hangingPunct="1">
              <a:spcBef>
                <a:spcPct val="0"/>
              </a:spcBef>
            </a:pPr>
            <a:r>
              <a:rPr lang="es-ES_tradnl" b="0" u="sng" noProof="0" dirty="0" smtClean="0"/>
              <a:t>4 “altas escuelas” </a:t>
            </a:r>
            <a:r>
              <a:rPr lang="es-ES_tradnl" noProof="0" dirty="0" smtClean="0"/>
              <a:t>ofrecen</a:t>
            </a:r>
            <a:r>
              <a:rPr lang="es-ES_tradnl" baseline="0" noProof="0" dirty="0" smtClean="0"/>
              <a:t> </a:t>
            </a:r>
            <a:r>
              <a:rPr lang="es-ES_tradnl" noProof="0" dirty="0" smtClean="0"/>
              <a:t>des formaciones variadas (bachilleratos) : informática, marketing, relaciones publicas, </a:t>
            </a:r>
          </a:p>
          <a:p>
            <a:pPr eaLnBrk="1" hangingPunct="1">
              <a:spcBef>
                <a:spcPct val="0"/>
              </a:spcBef>
            </a:pPr>
            <a:r>
              <a:rPr lang="es-ES_tradnl" noProof="0" dirty="0" smtClean="0"/>
              <a:t>secretaría, contabilidad, fiscalidad, asistencia a enfermos,</a:t>
            </a:r>
            <a:r>
              <a:rPr lang="es-ES_tradnl" baseline="0" noProof="0" dirty="0" smtClean="0"/>
              <a:t> </a:t>
            </a:r>
            <a:r>
              <a:rPr lang="es-ES_tradnl" noProof="0" dirty="0" smtClean="0"/>
              <a:t>social, pedagogía, gestión hotelera, agroalimentaria, etc.</a:t>
            </a:r>
          </a:p>
          <a:p>
            <a:pPr eaLnBrk="1" hangingPunct="1">
              <a:spcBef>
                <a:spcPct val="0"/>
              </a:spcBef>
            </a:pPr>
            <a:endParaRPr lang="es-ES_tradnl" noProof="0" dirty="0" smtClean="0"/>
          </a:p>
          <a:p>
            <a:pPr eaLnBrk="1" hangingPunct="1">
              <a:spcBef>
                <a:spcPct val="0"/>
              </a:spcBef>
            </a:pPr>
            <a:r>
              <a:rPr lang="es-ES_tradnl" noProof="0" dirty="0" smtClean="0"/>
              <a:t>Una </a:t>
            </a:r>
            <a:r>
              <a:rPr lang="es-ES_tradnl" b="0" noProof="0" dirty="0" smtClean="0"/>
              <a:t>plataforma</a:t>
            </a:r>
            <a:r>
              <a:rPr lang="es-ES_tradnl" noProof="0" dirty="0" smtClean="0"/>
              <a:t> "Ville - Enseignement supérieur“ (Ciudad</a:t>
            </a:r>
            <a:r>
              <a:rPr lang="es-ES_tradnl" baseline="0" noProof="0" dirty="0" smtClean="0"/>
              <a:t> – Enseñanza superiora)</a:t>
            </a:r>
            <a:r>
              <a:rPr lang="es-ES_tradnl" noProof="0" dirty="0" smtClean="0"/>
              <a:t>, nombrada </a:t>
            </a:r>
            <a:r>
              <a:rPr lang="es-ES_tradnl" b="0" u="sng" noProof="0" dirty="0" smtClean="0"/>
              <a:t>Vil'Sup</a:t>
            </a:r>
            <a:r>
              <a:rPr lang="es-ES_tradnl" noProof="0" dirty="0" smtClean="0"/>
              <a:t>, fue organizada</a:t>
            </a:r>
          </a:p>
          <a:p>
            <a:pPr eaLnBrk="1" hangingPunct="1">
              <a:spcBef>
                <a:spcPct val="0"/>
              </a:spcBef>
            </a:pPr>
            <a:r>
              <a:rPr lang="es-ES_tradnl" noProof="0" dirty="0" smtClean="0"/>
              <a:t> para explotar las sinergias posibles entre la Ciudad y las universidades y “altas escuelas” namurenses.</a:t>
            </a:r>
          </a:p>
          <a:p>
            <a:pPr eaLnBrk="1" hangingPunct="1">
              <a:spcBef>
                <a:spcPct val="0"/>
              </a:spcBef>
            </a:pPr>
            <a:endParaRPr lang="es-ES_tradnl" noProof="0" dirty="0" smtClean="0"/>
          </a:p>
          <a:p>
            <a:pPr eaLnBrk="1" hangingPunct="1"/>
            <a:endParaRPr lang="fr-FR" dirty="0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40FB56E-8E44-403C-9089-6B73561F2DB0}" type="slidenum">
              <a:rPr lang="fr-FR" smtClean="0"/>
              <a:pPr/>
              <a:t>45</a:t>
            </a:fld>
            <a:endParaRPr lang="fr-FR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688" y="741363"/>
            <a:ext cx="6589712" cy="3706812"/>
          </a:xfrm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s-ES_tradnl" noProof="0" dirty="0" smtClean="0"/>
              <a:t>A través toda una red de</a:t>
            </a:r>
            <a:r>
              <a:rPr lang="es-ES_tradnl" baseline="0" noProof="0" dirty="0" smtClean="0"/>
              <a:t> </a:t>
            </a:r>
            <a:r>
              <a:rPr lang="es-ES_tradnl" noProof="0" dirty="0" smtClean="0"/>
              <a:t>instituciones, numerosas formaciones son ofrecida a</a:t>
            </a:r>
            <a:r>
              <a:rPr lang="es-ES_tradnl" baseline="0" noProof="0" dirty="0" smtClean="0"/>
              <a:t> las</a:t>
            </a:r>
            <a:r>
              <a:rPr lang="es-ES_tradnl" noProof="0" dirty="0" smtClean="0"/>
              <a:t> personas </a:t>
            </a:r>
          </a:p>
          <a:p>
            <a:pPr eaLnBrk="1" hangingPunct="1"/>
            <a:r>
              <a:rPr lang="es-ES_tradnl" noProof="0" dirty="0" smtClean="0"/>
              <a:t>en búsqueda de</a:t>
            </a:r>
            <a:r>
              <a:rPr lang="es-ES_tradnl" baseline="0" noProof="0" dirty="0" smtClean="0"/>
              <a:t> </a:t>
            </a:r>
            <a:r>
              <a:rPr lang="es-ES_tradnl" noProof="0" dirty="0" smtClean="0"/>
              <a:t>empleo, a</a:t>
            </a:r>
            <a:r>
              <a:rPr lang="es-ES_tradnl" baseline="0" noProof="0" dirty="0" smtClean="0"/>
              <a:t> niveles diversos </a:t>
            </a:r>
            <a:r>
              <a:rPr lang="es-ES_tradnl" noProof="0" dirty="0" smtClean="0"/>
              <a:t>de competencia.</a:t>
            </a:r>
          </a:p>
          <a:p>
            <a:pPr eaLnBrk="1" hangingPunct="1"/>
            <a:endParaRPr lang="es-ES_tradnl" noProof="0" dirty="0" smtClean="0"/>
          </a:p>
          <a:p>
            <a:pPr eaLnBrk="1" hangingPunct="1"/>
            <a:r>
              <a:rPr lang="es-ES_tradnl" noProof="0" dirty="0" smtClean="0"/>
              <a:t>Por otro lado, la</a:t>
            </a:r>
            <a:r>
              <a:rPr lang="es-ES_tradnl" baseline="0" noProof="0" dirty="0" smtClean="0"/>
              <a:t> </a:t>
            </a:r>
            <a:r>
              <a:rPr lang="es-ES_tradnl" u="sng" noProof="0" dirty="0" smtClean="0"/>
              <a:t>Universidad de</a:t>
            </a:r>
            <a:r>
              <a:rPr lang="es-ES_tradnl" u="sng" baseline="0" noProof="0" dirty="0" smtClean="0"/>
              <a:t> la</a:t>
            </a:r>
            <a:r>
              <a:rPr lang="es-ES_tradnl" u="sng" noProof="0" dirty="0" smtClean="0"/>
              <a:t> 3</a:t>
            </a:r>
            <a:r>
              <a:rPr lang="es-ES_tradnl" u="sng" baseline="30000" noProof="0" dirty="0" smtClean="0"/>
              <a:t>a</a:t>
            </a:r>
            <a:r>
              <a:rPr lang="es-ES_tradnl" u="sng" noProof="0" dirty="0" smtClean="0"/>
              <a:t> cama</a:t>
            </a:r>
            <a:r>
              <a:rPr lang="es-ES_tradnl" noProof="0" dirty="0" smtClean="0"/>
              <a:t>, destacada en la</a:t>
            </a:r>
            <a:r>
              <a:rPr lang="es-ES_tradnl" baseline="0" noProof="0" dirty="0" smtClean="0"/>
              <a:t> </a:t>
            </a:r>
            <a:r>
              <a:rPr lang="es-ES_tradnl" noProof="0" dirty="0" smtClean="0"/>
              <a:t>Universidad de Namur (FUNDP), </a:t>
            </a:r>
          </a:p>
          <a:p>
            <a:pPr eaLnBrk="1" hangingPunct="1"/>
            <a:r>
              <a:rPr lang="es-ES_tradnl" noProof="0" dirty="0" smtClean="0"/>
              <a:t>cuenta m</a:t>
            </a:r>
            <a:r>
              <a:rPr lang="es-ES_tradnl" noProof="0" dirty="0" smtClean="0">
                <a:latin typeface="Arial"/>
                <a:cs typeface="Arial"/>
              </a:rPr>
              <a:t>ás</a:t>
            </a:r>
            <a:r>
              <a:rPr lang="es-ES_tradnl" noProof="0" dirty="0" smtClean="0"/>
              <a:t> de 4.000 “estudiantes" quienes pueden interesarse a una centena de disciplines.</a:t>
            </a: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40FB56E-8E44-403C-9089-6B73561F2DB0}" type="slidenum">
              <a:rPr lang="fr-FR" smtClean="0"/>
              <a:pPr/>
              <a:t>46</a:t>
            </a:fld>
            <a:endParaRPr lang="fr-FR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688" y="741363"/>
            <a:ext cx="6589712" cy="3706812"/>
          </a:xfrm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0CD4A38-A52B-4E1C-BD77-73102992850F}" type="slidenum">
              <a:rPr lang="fr-FR" smtClean="0"/>
              <a:pPr/>
              <a:t>47</a:t>
            </a:fld>
            <a:endParaRPr lang="fr-FR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688" y="741363"/>
            <a:ext cx="6589712" cy="3706812"/>
          </a:xfrm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s-ES_tradnl" noProof="0" dirty="0" smtClean="0"/>
              <a:t>Las actividades culturales son numerosas</a:t>
            </a:r>
            <a:r>
              <a:rPr lang="es-ES_tradnl" baseline="0" noProof="0" dirty="0" smtClean="0"/>
              <a:t> : nos</a:t>
            </a:r>
            <a:r>
              <a:rPr lang="es-ES_tradnl" noProof="0" dirty="0" smtClean="0"/>
              <a:t> contentaremos aquí</a:t>
            </a:r>
          </a:p>
          <a:p>
            <a:pPr eaLnBrk="1" hangingPunct="1"/>
            <a:r>
              <a:rPr lang="es-ES_tradnl" noProof="0" dirty="0" smtClean="0"/>
              <a:t>con presentar algunas actividades “</a:t>
            </a:r>
            <a:r>
              <a:rPr lang="es-ES_tradnl" noProof="0" dirty="0" smtClean="0"/>
              <a:t>faras</a:t>
            </a:r>
            <a:r>
              <a:rPr lang="es-ES_tradnl" noProof="0" dirty="0" smtClean="0"/>
              <a:t>" que contribuyen a la notoriedad internacional de Namur.</a:t>
            </a:r>
          </a:p>
          <a:p>
            <a:pPr eaLnBrk="1" hangingPunct="1"/>
            <a:endParaRPr lang="es-ES_tradnl" noProof="0" dirty="0" smtClean="0"/>
          </a:p>
          <a:p>
            <a:pPr eaLnBrk="1" hangingPunct="1"/>
            <a:r>
              <a:rPr lang="es-ES_tradnl" b="0" noProof="0" dirty="0" smtClean="0"/>
              <a:t>El</a:t>
            </a:r>
            <a:r>
              <a:rPr lang="es-ES_tradnl" b="1" noProof="0" dirty="0" smtClean="0"/>
              <a:t> </a:t>
            </a:r>
            <a:r>
              <a:rPr lang="es-ES_tradnl" b="0" u="sng" noProof="0" dirty="0" smtClean="0"/>
              <a:t>canto coral</a:t>
            </a:r>
            <a:r>
              <a:rPr lang="es-ES_tradnl" noProof="0" dirty="0" smtClean="0"/>
              <a:t> es </a:t>
            </a:r>
            <a:r>
              <a:rPr lang="es-ES_tradnl" noProof="0" dirty="0" smtClean="0"/>
              <a:t>el </a:t>
            </a:r>
            <a:r>
              <a:rPr lang="es-ES_tradnl" noProof="0" dirty="0" smtClean="0"/>
              <a:t>"florón" artístico de Namur, especialmente</a:t>
            </a:r>
            <a:r>
              <a:rPr lang="es-ES_tradnl" baseline="0" noProof="0" dirty="0" smtClean="0"/>
              <a:t> con </a:t>
            </a:r>
            <a:r>
              <a:rPr lang="es-ES_tradnl" baseline="0" noProof="0" dirty="0" smtClean="0"/>
              <a:t>el</a:t>
            </a:r>
            <a:r>
              <a:rPr lang="es-ES_tradnl" noProof="0" dirty="0" smtClean="0"/>
              <a:t> </a:t>
            </a:r>
            <a:r>
              <a:rPr lang="es-ES_tradnl" noProof="0" dirty="0" smtClean="0"/>
              <a:t>Coro</a:t>
            </a:r>
            <a:r>
              <a:rPr lang="es-ES_tradnl" baseline="0" noProof="0" dirty="0" smtClean="0"/>
              <a:t> </a:t>
            </a:r>
            <a:r>
              <a:rPr lang="es-ES_tradnl" noProof="0" dirty="0" smtClean="0"/>
              <a:t>de cama</a:t>
            </a:r>
            <a:r>
              <a:rPr lang="es-ES_tradnl" baseline="0" noProof="0" dirty="0" smtClean="0"/>
              <a:t> </a:t>
            </a:r>
            <a:r>
              <a:rPr lang="es-ES_tradnl" noProof="0" dirty="0" smtClean="0"/>
              <a:t>de Namur </a:t>
            </a:r>
          </a:p>
          <a:p>
            <a:pPr eaLnBrk="1" hangingPunct="1"/>
            <a:r>
              <a:rPr lang="es-ES_tradnl" noProof="0" dirty="0" smtClean="0"/>
              <a:t>y su orquesta Les Agrémens, los ambos mundialmente conocidos, pero con también numerosas corales de</a:t>
            </a:r>
            <a:r>
              <a:rPr lang="es-ES_tradnl" baseline="0" noProof="0" dirty="0" smtClean="0"/>
              <a:t> aficionados</a:t>
            </a:r>
            <a:r>
              <a:rPr lang="es-ES_tradnl" noProof="0" dirty="0" smtClean="0"/>
              <a:t>. </a:t>
            </a:r>
          </a:p>
          <a:p>
            <a:pPr eaLnBrk="1" hangingPunct="1"/>
            <a:r>
              <a:rPr lang="es-ES_tradnl" noProof="0" dirty="0" smtClean="0"/>
              <a:t>Para recogida, </a:t>
            </a:r>
            <a:r>
              <a:rPr lang="es-ES_tradnl" noProof="0" smtClean="0"/>
              <a:t>Namur </a:t>
            </a:r>
            <a:r>
              <a:rPr lang="es-ES_tradnl" noProof="0" smtClean="0"/>
              <a:t>acogió  </a:t>
            </a:r>
            <a:r>
              <a:rPr lang="es-ES_tradnl" noProof="0" dirty="0" smtClean="0"/>
              <a:t>ya 2 veces el famoso concentración de corales "Europa Cantat" : en 1967 y</a:t>
            </a:r>
            <a:r>
              <a:rPr lang="es-ES_tradnl" baseline="0" noProof="0" dirty="0" smtClean="0"/>
              <a:t> en</a:t>
            </a:r>
            <a:r>
              <a:rPr lang="es-ES_tradnl" noProof="0" dirty="0" smtClean="0"/>
              <a:t> 1982.</a:t>
            </a:r>
          </a:p>
          <a:p>
            <a:pPr eaLnBrk="1" hangingPunct="1"/>
            <a:endParaRPr lang="es-ES_tradnl" noProof="0" dirty="0" smtClean="0"/>
          </a:p>
          <a:p>
            <a:pPr eaLnBrk="1" hangingPunct="1"/>
            <a:r>
              <a:rPr lang="es-ES_tradnl" noProof="0" dirty="0" smtClean="0"/>
              <a:t>Otros puntos de referencia :</a:t>
            </a:r>
          </a:p>
          <a:p>
            <a:pPr eaLnBrk="1" hangingPunct="1"/>
            <a:r>
              <a:rPr lang="es-ES_tradnl" noProof="0" dirty="0" smtClean="0"/>
              <a:t>- la poesía francesa y internacional</a:t>
            </a:r>
          </a:p>
          <a:p>
            <a:pPr eaLnBrk="1" hangingPunct="1"/>
            <a:r>
              <a:rPr lang="es-ES_tradnl" noProof="0" dirty="0" smtClean="0"/>
              <a:t>- el Théâtre royal de Namur</a:t>
            </a:r>
          </a:p>
          <a:p>
            <a:pPr eaLnBrk="1" hangingPunct="1"/>
            <a:r>
              <a:rPr lang="es-ES_tradnl" noProof="0" dirty="0" smtClean="0"/>
              <a:t>- el museo Félicien Rops</a:t>
            </a:r>
          </a:p>
          <a:p>
            <a:pPr eaLnBrk="1" hangingPunct="1"/>
            <a:r>
              <a:rPr lang="es-ES_tradnl" noProof="0" dirty="0" smtClean="0"/>
              <a:t>- el Museo de Groesbeeck de Croix</a:t>
            </a:r>
          </a:p>
          <a:p>
            <a:pPr eaLnBrk="1" hangingPunct="1"/>
            <a:r>
              <a:rPr lang="es-ES_tradnl" noProof="0" dirty="0" smtClean="0"/>
              <a:t>- le Museo</a:t>
            </a:r>
            <a:r>
              <a:rPr lang="es-ES_tradnl" baseline="0" noProof="0" dirty="0" smtClean="0"/>
              <a:t> de los artes antiguos du Namurense</a:t>
            </a:r>
          </a:p>
          <a:p>
            <a:pPr eaLnBrk="1" hangingPunct="1"/>
            <a:r>
              <a:rPr lang="es-ES_tradnl" baseline="0" noProof="0" dirty="0" smtClean="0"/>
              <a:t>  alojando por ejemplo el “Tesoro del Prieuré d'Oignies”.</a:t>
            </a:r>
          </a:p>
          <a:p>
            <a:pPr eaLnBrk="1" hangingPunct="1"/>
            <a:r>
              <a:rPr lang="es-ES_tradnl" noProof="0" dirty="0" smtClean="0"/>
              <a:t>	</a:t>
            </a:r>
          </a:p>
          <a:p>
            <a:pPr eaLnBrk="1" hangingPunct="1"/>
            <a:endParaRPr lang="es-ES_tradnl" noProof="0" dirty="0" smtClean="0"/>
          </a:p>
          <a:p>
            <a:pPr eaLnBrk="1" hangingPunct="1"/>
            <a:endParaRPr lang="es-ES_tradnl" noProof="0" dirty="0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F98F7C-334F-424D-BE38-8F714C5F8B82}" type="slidenum">
              <a:rPr lang="fr-FR" smtClean="0"/>
              <a:pPr/>
              <a:t>48</a:t>
            </a:fld>
            <a:endParaRPr lang="fr-FR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688" y="741363"/>
            <a:ext cx="6589712" cy="3706812"/>
          </a:xfrm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7616" y="4664382"/>
            <a:ext cx="5336463" cy="4448184"/>
          </a:xfrm>
          <a:noFill/>
          <a:ln/>
        </p:spPr>
        <p:txBody>
          <a:bodyPr/>
          <a:lstStyle/>
          <a:p>
            <a:pPr eaLnBrk="1" hangingPunct="1"/>
            <a:r>
              <a:rPr lang="es-ES_tradnl" noProof="0" dirty="0" smtClean="0"/>
              <a:t>Namur cuenta varios festivales a alcance internacional</a:t>
            </a:r>
          </a:p>
          <a:p>
            <a:pPr eaLnBrk="1" hangingPunct="1"/>
            <a:r>
              <a:rPr lang="es-ES_tradnl" noProof="0" dirty="0" smtClean="0"/>
              <a:t>y la película es sin ningún duda el</a:t>
            </a:r>
            <a:r>
              <a:rPr lang="es-ES_tradnl" baseline="0" noProof="0" dirty="0" smtClean="0"/>
              <a:t> otro</a:t>
            </a:r>
            <a:r>
              <a:rPr lang="es-ES_tradnl" noProof="0" dirty="0" smtClean="0"/>
              <a:t> "florón"</a:t>
            </a:r>
            <a:r>
              <a:rPr lang="es-ES_tradnl" baseline="0" noProof="0" dirty="0" smtClean="0"/>
              <a:t> cultural namurense</a:t>
            </a:r>
            <a:r>
              <a:rPr lang="es-ES_tradnl" noProof="0" dirty="0" smtClean="0"/>
              <a:t>.</a:t>
            </a: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736C149-F958-4B62-A562-E12DF24DE503}" type="slidenum">
              <a:rPr lang="fr-FR" smtClean="0"/>
              <a:pPr/>
              <a:t>49</a:t>
            </a:fld>
            <a:endParaRPr lang="fr-FR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688" y="741363"/>
            <a:ext cx="6589712" cy="3706812"/>
          </a:xfrm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s-ES_tradnl" noProof="0" dirty="0" smtClean="0"/>
              <a:t>El principal “deporte" en Namur, es... </a:t>
            </a:r>
            <a:r>
              <a:rPr lang="es-ES_tradnl" noProof="0" dirty="0" smtClean="0">
                <a:latin typeface="Arial"/>
                <a:cs typeface="Arial"/>
              </a:rPr>
              <a:t>¡</a:t>
            </a:r>
            <a:r>
              <a:rPr lang="es-ES_tradnl" noProof="0" dirty="0" smtClean="0"/>
              <a:t> el ocio ! </a:t>
            </a:r>
            <a:r>
              <a:rPr lang="es-ES_tradnl" sz="1300" noProof="0" dirty="0" smtClean="0"/>
              <a:t> </a:t>
            </a:r>
            <a:r>
              <a:rPr lang="es-ES_tradnl" sz="1800" noProof="0" dirty="0" smtClean="0">
                <a:sym typeface="Wingdings" pitchFamily="2" charset="2"/>
              </a:rPr>
              <a:t></a:t>
            </a:r>
            <a:endParaRPr lang="es-ES_tradnl" sz="1800" noProof="0" dirty="0" smtClean="0"/>
          </a:p>
          <a:p>
            <a:pPr eaLnBrk="1" hangingPunct="1"/>
            <a:r>
              <a:rPr lang="es-ES_tradnl" noProof="0" dirty="0" smtClean="0"/>
              <a:t>Los restaurantes y cafés son numerosos en el centre</a:t>
            </a:r>
            <a:r>
              <a:rPr lang="es-ES_tradnl" baseline="0" noProof="0" dirty="0" smtClean="0"/>
              <a:t> urbano </a:t>
            </a:r>
            <a:r>
              <a:rPr lang="es-ES_tradnl" noProof="0" dirty="0" smtClean="0"/>
              <a:t>peatonal </a:t>
            </a:r>
          </a:p>
          <a:p>
            <a:pPr eaLnBrk="1" hangingPunct="1"/>
            <a:r>
              <a:rPr lang="es-ES_tradnl" noProof="0" dirty="0" smtClean="0"/>
              <a:t>y durante</a:t>
            </a:r>
            <a:r>
              <a:rPr lang="es-ES_tradnl" baseline="0" noProof="0" dirty="0" smtClean="0"/>
              <a:t> el</a:t>
            </a:r>
            <a:r>
              <a:rPr lang="es-ES_tradnl" noProof="0" dirty="0" smtClean="0"/>
              <a:t> estado </a:t>
            </a:r>
            <a:r>
              <a:rPr lang="es-ES_tradnl" noProof="0" dirty="0" smtClean="0"/>
              <a:t>ofrecen </a:t>
            </a:r>
            <a:r>
              <a:rPr lang="es-ES_tradnl" noProof="0" dirty="0" smtClean="0"/>
              <a:t>terrazas donde es</a:t>
            </a:r>
            <a:r>
              <a:rPr lang="es-ES_tradnl" baseline="0" noProof="0" dirty="0" smtClean="0"/>
              <a:t> bien</a:t>
            </a:r>
            <a:r>
              <a:rPr lang="es-ES_tradnl" noProof="0" dirty="0" smtClean="0"/>
              <a:t> probar la calidad de vida namurense.</a:t>
            </a:r>
          </a:p>
          <a:p>
            <a:pPr eaLnBrk="1" hangingPunct="1"/>
            <a:endParaRPr lang="es-ES_tradnl" noProof="0" dirty="0" smtClean="0"/>
          </a:p>
          <a:p>
            <a:pPr eaLnBrk="1" hangingPunct="1"/>
            <a:r>
              <a:rPr lang="es-ES_tradnl" noProof="0" dirty="0" smtClean="0"/>
              <a:t>M</a:t>
            </a:r>
            <a:r>
              <a:rPr lang="es-ES_tradnl" noProof="0" dirty="0" smtClean="0">
                <a:latin typeface="Arial"/>
                <a:cs typeface="Arial"/>
              </a:rPr>
              <a:t>ás aun cuando</a:t>
            </a:r>
            <a:r>
              <a:rPr lang="es-ES_tradnl" noProof="0" dirty="0" smtClean="0"/>
              <a:t> </a:t>
            </a:r>
            <a:r>
              <a:rPr lang="es-ES_tradnl" u="sng" noProof="0" dirty="0" smtClean="0"/>
              <a:t>“hacer las compras" en Namur</a:t>
            </a:r>
            <a:r>
              <a:rPr lang="es-ES_tradnl" noProof="0" dirty="0" smtClean="0"/>
              <a:t> es un placer que atrae Namurenses y numerosos compradores de</a:t>
            </a:r>
            <a:r>
              <a:rPr lang="es-ES_tradnl" baseline="0" noProof="0" dirty="0" smtClean="0"/>
              <a:t> las</a:t>
            </a:r>
            <a:r>
              <a:rPr lang="es-ES_tradnl" noProof="0" dirty="0" smtClean="0"/>
              <a:t> otras</a:t>
            </a:r>
            <a:r>
              <a:rPr lang="es-ES_tradnl" baseline="0" noProof="0" dirty="0" smtClean="0"/>
              <a:t> ciudades</a:t>
            </a:r>
            <a:r>
              <a:rPr lang="es-ES_tradnl" noProof="0" dirty="0" smtClean="0"/>
              <a:t> valonas !</a:t>
            </a:r>
          </a:p>
          <a:p>
            <a:pPr eaLnBrk="1" hangingPunct="1"/>
            <a:r>
              <a:rPr lang="es-ES_tradnl" noProof="0" dirty="0" smtClean="0"/>
              <a:t>De su lado, el </a:t>
            </a:r>
            <a:r>
              <a:rPr lang="es-ES_tradnl" u="sng" noProof="0" dirty="0" smtClean="0"/>
              <a:t>Casino de Namur</a:t>
            </a:r>
            <a:r>
              <a:rPr lang="es-ES_tradnl" noProof="0" dirty="0" smtClean="0"/>
              <a:t> llena</a:t>
            </a:r>
            <a:r>
              <a:rPr lang="es-ES_tradnl" baseline="0" noProof="0" dirty="0" smtClean="0"/>
              <a:t> de combustible</a:t>
            </a:r>
            <a:r>
              <a:rPr lang="es-ES_tradnl" noProof="0" dirty="0" smtClean="0"/>
              <a:t> a jugadores 7 días a</a:t>
            </a:r>
            <a:r>
              <a:rPr lang="es-ES_tradnl" baseline="0" noProof="0" dirty="0" smtClean="0"/>
              <a:t> la semana</a:t>
            </a:r>
            <a:r>
              <a:rPr lang="es-ES_tradnl" noProof="0" dirty="0" smtClean="0"/>
              <a:t>,  24 horas de 24.</a:t>
            </a:r>
          </a:p>
          <a:p>
            <a:pPr eaLnBrk="1" hangingPunct="1"/>
            <a:endParaRPr lang="es-ES_tradnl" noProof="0" dirty="0" smtClean="0"/>
          </a:p>
          <a:p>
            <a:pPr eaLnBrk="1" hangingPunct="1"/>
            <a:r>
              <a:rPr lang="es-ES_tradnl" noProof="0" dirty="0" smtClean="0"/>
              <a:t>Pero todos los "verdaderos" deportes son presentes en Namur y en</a:t>
            </a:r>
            <a:r>
              <a:rPr lang="es-ES_tradnl" baseline="0" noProof="0" dirty="0" smtClean="0"/>
              <a:t> los</a:t>
            </a:r>
            <a:r>
              <a:rPr lang="es-ES_tradnl" noProof="0" dirty="0" smtClean="0"/>
              <a:t> alrededores.</a:t>
            </a:r>
          </a:p>
          <a:p>
            <a:pPr eaLnBrk="1" hangingPunct="1">
              <a:spcBef>
                <a:spcPct val="0"/>
              </a:spcBef>
            </a:pPr>
            <a:r>
              <a:rPr lang="es-ES_tradnl" altLang="fr-FR" noProof="0" dirty="0" smtClean="0"/>
              <a:t>Los aficionados</a:t>
            </a:r>
            <a:r>
              <a:rPr lang="es-ES_tradnl" altLang="fr-FR" baseline="0" noProof="0" dirty="0" smtClean="0"/>
              <a:t> solo tienen</a:t>
            </a:r>
            <a:r>
              <a:rPr lang="es-ES_tradnl" altLang="fr-FR" noProof="0" dirty="0" smtClean="0"/>
              <a:t> la confusión de la elección:</a:t>
            </a:r>
          </a:p>
          <a:p>
            <a:pPr eaLnBrk="1" hangingPunct="1">
              <a:spcBef>
                <a:spcPct val="0"/>
              </a:spcBef>
            </a:pPr>
            <a:r>
              <a:rPr lang="es-ES_tradnl" altLang="fr-FR" noProof="0" dirty="0" smtClean="0"/>
              <a:t>Kayak/</a:t>
            </a:r>
            <a:r>
              <a:rPr lang="es-ES_tradnl" altLang="fr-FR" noProof="0" dirty="0" err="1" smtClean="0"/>
              <a:t>piragüa</a:t>
            </a:r>
            <a:r>
              <a:rPr lang="es-ES_tradnl" altLang="fr-FR" noProof="0" dirty="0" smtClean="0"/>
              <a:t>, </a:t>
            </a:r>
            <a:r>
              <a:rPr lang="es-ES_tradnl" altLang="fr-FR" noProof="0" dirty="0" smtClean="0"/>
              <a:t>pr</a:t>
            </a:r>
            <a:r>
              <a:rPr lang="es-ES_tradnl" altLang="fr-FR" noProof="0" dirty="0" smtClean="0">
                <a:latin typeface="Arial"/>
                <a:cs typeface="Arial"/>
              </a:rPr>
              <a:t>á</a:t>
            </a:r>
            <a:r>
              <a:rPr lang="es-ES_tradnl" altLang="fr-FR" noProof="0" dirty="0" smtClean="0"/>
              <a:t>ctica de la vela, esquí acuático, escalada, golf, tenis, equitación, deportes de</a:t>
            </a:r>
            <a:r>
              <a:rPr lang="es-ES_tradnl" altLang="fr-FR" baseline="0" noProof="0" dirty="0" smtClean="0"/>
              <a:t> e</a:t>
            </a:r>
            <a:r>
              <a:rPr lang="es-ES_tradnl" altLang="fr-FR" noProof="0" dirty="0" smtClean="0"/>
              <a:t>quipo, etc. </a:t>
            </a:r>
          </a:p>
          <a:p>
            <a:pPr eaLnBrk="1" hangingPunct="1">
              <a:spcBef>
                <a:spcPct val="0"/>
              </a:spcBef>
            </a:pPr>
            <a:endParaRPr lang="es-ES_tradnl" altLang="fr-FR" noProof="0" dirty="0" smtClean="0"/>
          </a:p>
          <a:p>
            <a:pPr eaLnBrk="1" hangingPunct="1">
              <a:spcBef>
                <a:spcPct val="0"/>
              </a:spcBef>
            </a:pPr>
            <a:r>
              <a:rPr lang="es-ES_tradnl" altLang="fr-FR" noProof="0" dirty="0" smtClean="0"/>
              <a:t>Y al lado de numerosos senderos de senderismo pedestre, </a:t>
            </a:r>
            <a:r>
              <a:rPr lang="es-ES_tradnl" altLang="fr-FR" noProof="0" dirty="0" smtClean="0"/>
              <a:t>el </a:t>
            </a:r>
            <a:r>
              <a:rPr lang="es-ES_tradnl" altLang="fr-FR" noProof="0" dirty="0" smtClean="0"/>
              <a:t>Red RAVeL </a:t>
            </a:r>
            <a:r>
              <a:rPr lang="es-ES_tradnl" altLang="fr-FR" noProof="0" dirty="0" smtClean="0"/>
              <a:t>les </a:t>
            </a:r>
            <a:endParaRPr lang="es-ES_tradnl" altLang="fr-FR" noProof="0" dirty="0" smtClean="0"/>
          </a:p>
          <a:p>
            <a:pPr eaLnBrk="1" hangingPunct="1">
              <a:spcBef>
                <a:spcPct val="0"/>
              </a:spcBef>
            </a:pPr>
            <a:r>
              <a:rPr lang="es-ES_tradnl" altLang="fr-FR" noProof="0" dirty="0" smtClean="0"/>
              <a:t>ofrece a</a:t>
            </a:r>
            <a:r>
              <a:rPr lang="es-ES_tradnl" altLang="fr-FR" baseline="0" noProof="0" dirty="0" smtClean="0"/>
              <a:t> los</a:t>
            </a:r>
            <a:r>
              <a:rPr lang="es-ES_tradnl" altLang="fr-FR" noProof="0" dirty="0" smtClean="0"/>
              <a:t> </a:t>
            </a:r>
            <a:r>
              <a:rPr lang="es-ES_tradnl" altLang="fr-FR" noProof="0" dirty="0" smtClean="0"/>
              <a:t>ciclistas </a:t>
            </a:r>
            <a:r>
              <a:rPr lang="es-ES_tradnl" altLang="fr-FR" noProof="0" dirty="0" smtClean="0"/>
              <a:t>magníficos </a:t>
            </a:r>
            <a:r>
              <a:rPr lang="es-ES_tradnl" altLang="fr-FR" noProof="0" dirty="0" smtClean="0"/>
              <a:t>recorridos </a:t>
            </a:r>
            <a:r>
              <a:rPr lang="es-ES_tradnl" altLang="fr-FR" noProof="0" dirty="0" smtClean="0"/>
              <a:t>en la provincia. </a:t>
            </a:r>
          </a:p>
          <a:p>
            <a:pPr eaLnBrk="1" hangingPunct="1">
              <a:spcBef>
                <a:spcPct val="0"/>
              </a:spcBef>
            </a:pPr>
            <a:endParaRPr lang="es-ES_tradnl" altLang="fr-FR" noProof="0" dirty="0" smtClean="0"/>
          </a:p>
          <a:p>
            <a:pPr eaLnBrk="1" hangingPunct="1">
              <a:spcBef>
                <a:spcPct val="0"/>
              </a:spcBef>
            </a:pPr>
            <a:r>
              <a:rPr lang="es-ES_tradnl" altLang="fr-FR" noProof="0" dirty="0" smtClean="0"/>
              <a:t>El puerto de ocio de Namur se hizo una etapa mucho apreciada,</a:t>
            </a:r>
          </a:p>
          <a:p>
            <a:pPr eaLnBrk="1" hangingPunct="1">
              <a:spcBef>
                <a:spcPct val="0"/>
              </a:spcBef>
            </a:pPr>
            <a:r>
              <a:rPr lang="es-ES_tradnl" altLang="fr-FR" noProof="0" dirty="0" smtClean="0"/>
              <a:t>Sabiendo</a:t>
            </a:r>
            <a:r>
              <a:rPr lang="es-ES_tradnl" altLang="fr-FR" baseline="0" noProof="0" dirty="0" smtClean="0"/>
              <a:t> que</a:t>
            </a:r>
            <a:r>
              <a:rPr lang="es-ES_tradnl" altLang="fr-FR" noProof="0" dirty="0" smtClean="0"/>
              <a:t> es posible de navegar así desde</a:t>
            </a:r>
            <a:r>
              <a:rPr lang="es-ES_tradnl" altLang="fr-FR" baseline="0" noProof="0" dirty="0" smtClean="0"/>
              <a:t> la Holanda hasta la Mediterránea.</a:t>
            </a:r>
            <a:endParaRPr lang="es-ES_tradnl" altLang="fr-FR" noProof="0" dirty="0" smtClean="0"/>
          </a:p>
          <a:p>
            <a:pPr eaLnBrk="1" hangingPunct="1"/>
            <a:endParaRPr lang="es-ES_tradnl" noProof="0" dirty="0" smtClean="0"/>
          </a:p>
          <a:p>
            <a:pPr eaLnBrk="1" hangingPunct="1"/>
            <a:endParaRPr lang="es-ES_tradnl" noProof="0" dirty="0" smtClean="0"/>
          </a:p>
          <a:p>
            <a:pPr eaLnBrk="1" hangingPunct="1"/>
            <a:endParaRPr lang="es-ES_tradnl" noProof="0" dirty="0" smtClean="0"/>
          </a:p>
          <a:p>
            <a:pPr eaLnBrk="1" hangingPunct="1"/>
            <a:endParaRPr lang="es-ES_tradnl" noProof="0" dirty="0" smtClean="0"/>
          </a:p>
          <a:p>
            <a:pPr eaLnBrk="1" hangingPunct="1"/>
            <a:endParaRPr lang="es-ES_tradnl" noProof="0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93C55AE-2A5D-4B41-8C64-77A8FEF6912A}" type="slidenum">
              <a:rPr lang="fr-FR" smtClean="0"/>
              <a:pPr/>
              <a:t>5</a:t>
            </a:fld>
            <a:endParaRPr lang="fr-FR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688" y="741363"/>
            <a:ext cx="6589712" cy="3706812"/>
          </a:xfrm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s-ES_tradnl" noProof="0" dirty="0" smtClean="0"/>
              <a:t>La Ciudad de Namur concluyó </a:t>
            </a:r>
            <a:r>
              <a:rPr lang="es-ES_tradnl" b="1" noProof="0" dirty="0" smtClean="0"/>
              <a:t>7 acuerdos</a:t>
            </a:r>
            <a:r>
              <a:rPr lang="es-ES_tradnl" b="1" baseline="0" noProof="0" dirty="0" smtClean="0"/>
              <a:t> </a:t>
            </a:r>
            <a:r>
              <a:rPr lang="es-ES_tradnl" b="1" noProof="0" dirty="0" smtClean="0"/>
              <a:t>de cooperación intermunicipal</a:t>
            </a:r>
            <a:r>
              <a:rPr lang="es-ES_tradnl" noProof="0" dirty="0" smtClean="0"/>
              <a:t>, con :</a:t>
            </a:r>
          </a:p>
          <a:p>
            <a:pPr eaLnBrk="1" hangingPunct="1"/>
            <a:endParaRPr lang="es-ES_tradnl" noProof="0" dirty="0" smtClean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_tradnl" noProof="0" dirty="0" smtClean="0"/>
              <a:t>- Bourg-en-</a:t>
            </a:r>
            <a:r>
              <a:rPr lang="es-ES_tradnl" noProof="0" dirty="0" err="1" smtClean="0"/>
              <a:t>Bresse</a:t>
            </a:r>
            <a:r>
              <a:rPr lang="es-ES_tradnl" noProof="0" dirty="0" smtClean="0"/>
              <a:t> (Francia)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_tradnl" noProof="0" dirty="0" smtClean="0"/>
              <a:t>- Cluj-Napoca (Rumania)</a:t>
            </a:r>
          </a:p>
          <a:p>
            <a:pPr eaLnBrk="1" hangingPunct="1"/>
            <a:r>
              <a:rPr lang="es-ES_tradnl" noProof="0" dirty="0" smtClean="0"/>
              <a:t>- </a:t>
            </a:r>
            <a:r>
              <a:rPr lang="es-ES" b="0" dirty="0" smtClean="0">
                <a:effectLst/>
              </a:rPr>
              <a:t>Huế</a:t>
            </a:r>
            <a:r>
              <a:rPr lang="es-ES_tradnl" noProof="0" dirty="0" smtClean="0"/>
              <a:t> (Vietnam)</a:t>
            </a:r>
          </a:p>
          <a:p>
            <a:pPr eaLnBrk="1" hangingPunct="1"/>
            <a:r>
              <a:rPr lang="es-ES_tradnl" noProof="0" dirty="0" smtClean="0"/>
              <a:t>- Koroliov (Rusia)</a:t>
            </a:r>
          </a:p>
          <a:p>
            <a:pPr eaLnBrk="1" hangingPunct="1"/>
            <a:r>
              <a:rPr lang="es-ES_tradnl" noProof="0" dirty="0" smtClean="0"/>
              <a:t>- Pécs (Hungría)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_tradnl" noProof="0" dirty="0" smtClean="0"/>
              <a:t>- Quebec (Canadá)</a:t>
            </a:r>
          </a:p>
          <a:p>
            <a:pPr eaLnBrk="1" hangingPunct="1"/>
            <a:r>
              <a:rPr lang="es-ES_tradnl" noProof="0" dirty="0" smtClean="0"/>
              <a:t>- Tierp (Suecia).</a:t>
            </a: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C1208F-D0B9-408C-B69D-FD8B6CEBE45D}" type="slidenum">
              <a:rPr lang="fr-FR" smtClean="0"/>
              <a:pPr/>
              <a:t>50</a:t>
            </a:fld>
            <a:endParaRPr lang="fr-FR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688" y="741363"/>
            <a:ext cx="6589712" cy="3706812"/>
          </a:xfrm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s-ES_tradnl" b="0" noProof="0" dirty="0" smtClean="0"/>
              <a:t>Gracias por </a:t>
            </a:r>
            <a:r>
              <a:rPr lang="es-ES_tradnl" b="0" noProof="0" dirty="0" smtClean="0"/>
              <a:t>sus </a:t>
            </a:r>
            <a:r>
              <a:rPr lang="es-ES_tradnl" b="0" noProof="0" dirty="0" smtClean="0"/>
              <a:t>atención</a:t>
            </a:r>
          </a:p>
          <a:p>
            <a:pPr eaLnBrk="1" hangingPunct="1"/>
            <a:endParaRPr lang="es-ES_tradnl" b="0" noProof="0" dirty="0" smtClean="0"/>
          </a:p>
          <a:p>
            <a:pPr eaLnBrk="1" hangingPunct="1"/>
            <a:r>
              <a:rPr lang="es-ES_tradnl" sz="1800" b="0" noProof="0" dirty="0" smtClean="0"/>
              <a:t>y</a:t>
            </a:r>
            <a:r>
              <a:rPr lang="fr-BE" sz="1800" b="0" dirty="0" smtClean="0"/>
              <a:t>... </a:t>
            </a:r>
            <a:r>
              <a:rPr lang="fr-BE" sz="1800" b="1" dirty="0" smtClean="0"/>
              <a:t>Vive </a:t>
            </a:r>
            <a:r>
              <a:rPr lang="fr-BE" sz="1800" b="1" dirty="0" err="1" smtClean="0"/>
              <a:t>Nameur</a:t>
            </a:r>
            <a:r>
              <a:rPr lang="fr-BE" sz="1800" b="1" dirty="0" smtClean="0"/>
              <a:t> po </a:t>
            </a:r>
            <a:r>
              <a:rPr lang="fr-BE" sz="1800" b="1" dirty="0" err="1" smtClean="0"/>
              <a:t>tot</a:t>
            </a:r>
            <a:r>
              <a:rPr lang="fr-BE" sz="1800" b="1" dirty="0" smtClean="0"/>
              <a:t> !</a:t>
            </a:r>
            <a:r>
              <a:rPr lang="fr-BE" sz="1800" b="0" dirty="0" smtClean="0"/>
              <a:t>     </a:t>
            </a:r>
            <a:r>
              <a:rPr lang="fr-BE" sz="1800" b="0" dirty="0" smtClean="0">
                <a:sym typeface="Wingdings"/>
              </a:rPr>
              <a:t></a:t>
            </a:r>
            <a:endParaRPr lang="fr-FR" sz="1800" b="0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93C55AE-2A5D-4B41-8C64-77A8FEF6912A}" type="slidenum">
              <a:rPr lang="fr-FR" smtClean="0"/>
              <a:pPr/>
              <a:t>6</a:t>
            </a:fld>
            <a:endParaRPr lang="fr-FR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688" y="741363"/>
            <a:ext cx="6589712" cy="3706812"/>
          </a:xfrm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s-ES_tradnl" noProof="0" dirty="0" smtClean="0"/>
              <a:t>Namur mantiene</a:t>
            </a:r>
            <a:r>
              <a:rPr lang="es-ES_tradnl" baseline="0" noProof="0" dirty="0" smtClean="0"/>
              <a:t> </a:t>
            </a:r>
            <a:r>
              <a:rPr lang="es-ES_tradnl" noProof="0" dirty="0" smtClean="0"/>
              <a:t>relaciones con sus ciudades</a:t>
            </a:r>
            <a:r>
              <a:rPr lang="es-ES_tradnl" baseline="0" noProof="0" dirty="0" smtClean="0"/>
              <a:t> </a:t>
            </a:r>
            <a:r>
              <a:rPr lang="es-ES_tradnl" noProof="0" dirty="0" smtClean="0"/>
              <a:t>”primas" en</a:t>
            </a:r>
            <a:r>
              <a:rPr lang="es-ES_tradnl" baseline="0" noProof="0" dirty="0" smtClean="0"/>
              <a:t> el</a:t>
            </a:r>
            <a:r>
              <a:rPr lang="es-ES_tradnl" noProof="0" dirty="0" smtClean="0"/>
              <a:t> mundo,</a:t>
            </a:r>
          </a:p>
          <a:p>
            <a:pPr eaLnBrk="1" hangingPunct="1"/>
            <a:r>
              <a:rPr lang="es-ES_tradnl" baseline="0" noProof="0" dirty="0" smtClean="0"/>
              <a:t>fundadas por namurenses expatriados en el siglo 19:</a:t>
            </a:r>
          </a:p>
          <a:p>
            <a:pPr eaLnBrk="1" hangingPunct="1"/>
            <a:endParaRPr lang="es-ES_tradnl" baseline="0" noProof="0" dirty="0" smtClean="0"/>
          </a:p>
          <a:p>
            <a:pPr eaLnBrk="1" hangingPunct="1"/>
            <a:r>
              <a:rPr lang="es-ES_tradnl" baseline="0" noProof="0" dirty="0" smtClean="0"/>
              <a:t>- Namur en Quebec (Canadá)</a:t>
            </a:r>
          </a:p>
          <a:p>
            <a:pPr eaLnBrk="1" hangingPunct="1"/>
            <a:r>
              <a:rPr lang="es-ES_tradnl" baseline="0" noProof="0" dirty="0" smtClean="0"/>
              <a:t>- Namur en </a:t>
            </a:r>
            <a:r>
              <a:rPr lang="es-ES_tradnl" baseline="0" noProof="0" smtClean="0"/>
              <a:t>Wisconsin ().</a:t>
            </a:r>
            <a:endParaRPr lang="es-ES_tradnl" baseline="0" noProof="0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93C55AE-2A5D-4B41-8C64-77A8FEF6912A}" type="slidenum">
              <a:rPr lang="fr-FR" smtClean="0"/>
              <a:pPr/>
              <a:t>7</a:t>
            </a:fld>
            <a:endParaRPr lang="fr-FR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688" y="741363"/>
            <a:ext cx="6589712" cy="3706812"/>
          </a:xfrm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s-ES" noProof="0" dirty="0" smtClean="0"/>
              <a:t>Namur mantiene relaciones con otras ciudades en el mundo, </a:t>
            </a:r>
          </a:p>
          <a:p>
            <a:pPr eaLnBrk="1" hangingPunct="1"/>
            <a:r>
              <a:rPr lang="es-ES" noProof="0" dirty="0" smtClean="0"/>
              <a:t>especialmente en el ámbito de la francofonía.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93C55AE-2A5D-4B41-8C64-77A8FEF6912A}" type="slidenum">
              <a:rPr lang="fr-FR" smtClean="0"/>
              <a:pPr/>
              <a:t>8</a:t>
            </a:fld>
            <a:endParaRPr lang="fr-FR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688" y="741363"/>
            <a:ext cx="6589712" cy="3706812"/>
          </a:xfrm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s-ES_tradnl" baseline="0" noProof="0" dirty="0" smtClean="0"/>
              <a:t>2 otras ciudades son consideradas para un acuerdo de cooperación intermunicipal :</a:t>
            </a:r>
          </a:p>
          <a:p>
            <a:pPr eaLnBrk="1" hangingPunct="1"/>
            <a:r>
              <a:rPr lang="es-ES_tradnl" baseline="0" noProof="0" dirty="0" smtClean="0"/>
              <a:t>- Bilbao (España)</a:t>
            </a:r>
          </a:p>
          <a:p>
            <a:pPr eaLnBrk="1" hangingPunct="1"/>
            <a:r>
              <a:rPr lang="es-ES_tradnl" baseline="0" noProof="0" dirty="0" smtClean="0"/>
              <a:t>- Victoria (Malta).</a:t>
            </a:r>
          </a:p>
          <a:p>
            <a:pPr eaLnBrk="1" hangingPunct="1"/>
            <a:endParaRPr lang="es-ES_tradnl" baseline="0" noProof="0" dirty="0" smtClean="0"/>
          </a:p>
          <a:p>
            <a:pPr eaLnBrk="1" hangingPunct="1"/>
            <a:r>
              <a:rPr lang="es-ES_tradnl" baseline="0" noProof="0" dirty="0" smtClean="0"/>
              <a:t>Otras ciudades han estado unidas con Namur,</a:t>
            </a:r>
          </a:p>
          <a:p>
            <a:pPr eaLnBrk="1" hangingPunct="1"/>
            <a:r>
              <a:rPr lang="es-ES_tradnl" baseline="0" noProof="0" dirty="0" smtClean="0"/>
              <a:t>pero desgraciadamente las relaciones se atenuaron...</a:t>
            </a:r>
            <a:endParaRPr lang="es-ES_tradnl" noProof="0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62B2ED-1841-4404-A660-FC0AF689B4B2}" type="slidenum">
              <a:rPr lang="fr-FR" smtClean="0"/>
              <a:pPr/>
              <a:t>9</a:t>
            </a:fld>
            <a:endParaRPr lang="fr-FR" smtClean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688" y="741363"/>
            <a:ext cx="6589712" cy="3706812"/>
          </a:xfrm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s-ES_tradnl" noProof="0" dirty="0" smtClean="0"/>
              <a:t>La Ciudad de Namur es afiliada a varias redes internacionales, especialmente :</a:t>
            </a:r>
          </a:p>
          <a:p>
            <a:pPr eaLnBrk="1" hangingPunct="1"/>
            <a:r>
              <a:rPr lang="es-ES_tradnl" noProof="0" dirty="0" smtClean="0"/>
              <a:t>- la muy activa </a:t>
            </a:r>
            <a:r>
              <a:rPr lang="es-ES_tradnl" b="1" noProof="0" dirty="0" smtClean="0"/>
              <a:t>AIMF</a:t>
            </a:r>
            <a:r>
              <a:rPr lang="es-ES_tradnl" noProof="0" dirty="0" smtClean="0"/>
              <a:t> (Asociación International de</a:t>
            </a:r>
            <a:r>
              <a:rPr lang="es-ES_tradnl" baseline="0" noProof="0" dirty="0" smtClean="0"/>
              <a:t> los</a:t>
            </a:r>
            <a:r>
              <a:rPr lang="es-ES_tradnl" noProof="0" dirty="0" smtClean="0"/>
              <a:t> Alcaldes Francófonos)</a:t>
            </a:r>
          </a:p>
          <a:p>
            <a:pPr eaLnBrk="1" hangingPunct="1"/>
            <a:r>
              <a:rPr lang="es-ES_tradnl" noProof="0" dirty="0" smtClean="0"/>
              <a:t>- una red concerniendo la </a:t>
            </a:r>
            <a:r>
              <a:rPr lang="es-ES_tradnl" b="1" noProof="0" dirty="0" smtClean="0"/>
              <a:t>juventud</a:t>
            </a:r>
            <a:r>
              <a:rPr lang="es-ES_tradnl" noProof="0" dirty="0" smtClean="0"/>
              <a:t>, </a:t>
            </a:r>
            <a:r>
              <a:rPr lang="es-ES_tradnl" i="1" noProof="0" dirty="0" smtClean="0"/>
              <a:t>Cities for Children</a:t>
            </a:r>
            <a:r>
              <a:rPr lang="es-ES_tradnl" noProof="0" dirty="0" smtClean="0"/>
              <a:t> , destacado en Stuttgart (Alemana).</a:t>
            </a:r>
          </a:p>
          <a:p>
            <a:pPr eaLnBrk="1" hangingPunct="1"/>
            <a:endParaRPr lang="es-ES_tradnl" noProof="0" dirty="0" smtClean="0"/>
          </a:p>
          <a:p>
            <a:pPr eaLnBrk="1" hangingPunct="1"/>
            <a:r>
              <a:rPr lang="es-ES_tradnl" noProof="0" dirty="0" smtClean="0"/>
              <a:t>El </a:t>
            </a:r>
            <a:r>
              <a:rPr lang="es-ES_tradnl" b="1" noProof="0" dirty="0" smtClean="0"/>
              <a:t>BEP</a:t>
            </a:r>
            <a:r>
              <a:rPr lang="es-ES_tradnl" noProof="0" dirty="0" smtClean="0"/>
              <a:t> (Oficina Económica de la Provincia de Namur) así</a:t>
            </a:r>
            <a:r>
              <a:rPr lang="es-ES_tradnl" baseline="0" noProof="0" dirty="0" smtClean="0"/>
              <a:t> como </a:t>
            </a:r>
            <a:r>
              <a:rPr lang="es-ES_tradnl" noProof="0" dirty="0" smtClean="0"/>
              <a:t>las </a:t>
            </a:r>
            <a:r>
              <a:rPr lang="es-ES_tradnl" b="1" noProof="0" dirty="0" smtClean="0"/>
              <a:t>universidades</a:t>
            </a:r>
            <a:r>
              <a:rPr lang="es-ES_tradnl" noProof="0" dirty="0" smtClean="0"/>
              <a:t> y </a:t>
            </a:r>
            <a:r>
              <a:rPr lang="es-ES_tradnl" b="1" noProof="0" dirty="0" smtClean="0">
                <a:solidFill>
                  <a:srgbClr val="FF0000"/>
                </a:solidFill>
              </a:rPr>
              <a:t>“altas escuelas” </a:t>
            </a:r>
            <a:r>
              <a:rPr lang="es-ES_tradnl" noProof="0" dirty="0" smtClean="0"/>
              <a:t>se</a:t>
            </a:r>
            <a:r>
              <a:rPr lang="es-ES_tradnl" baseline="0" noProof="0" dirty="0" smtClean="0"/>
              <a:t> apresuran</a:t>
            </a:r>
            <a:r>
              <a:rPr lang="es-ES_tradnl" noProof="0" dirty="0" smtClean="0"/>
              <a:t> en numerosas redes, </a:t>
            </a:r>
          </a:p>
          <a:p>
            <a:pPr eaLnBrk="1" hangingPunct="1"/>
            <a:r>
              <a:rPr lang="es-ES_tradnl" noProof="0" dirty="0" smtClean="0"/>
              <a:t>y las asociaciones namurenses están también muy  “abiertas al mundo".</a:t>
            </a:r>
          </a:p>
          <a:p>
            <a:pPr eaLnBrk="1" hangingPunct="1"/>
            <a:endParaRPr lang="es-ES_tradnl" noProof="0" dirty="0" smtClean="0"/>
          </a:p>
          <a:p>
            <a:pPr eaLnBrk="1" hangingPunct="1"/>
            <a:r>
              <a:rPr lang="es-ES_tradnl" noProof="0" dirty="0" smtClean="0"/>
              <a:t>La asociación Hospital Sin Frontera está destacada en Namur.</a:t>
            </a:r>
          </a:p>
          <a:p>
            <a:pPr eaLnBrk="1" hangingPunct="1"/>
            <a:endParaRPr lang="es-ES_tradnl" noProof="0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2"/>
          <p:cNvSpPr>
            <a:spLocks noGrp="1"/>
          </p:cNvSpPr>
          <p:nvPr>
            <p:ph type="sldNum" sz="quarter" idx="4"/>
          </p:nvPr>
        </p:nvSpPr>
        <p:spPr>
          <a:xfrm>
            <a:off x="7010400" y="0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1">
                <a:solidFill>
                  <a:srgbClr val="FF0000"/>
                </a:solidFill>
              </a:defRPr>
            </a:lvl1pPr>
          </a:lstStyle>
          <a:p>
            <a:fld id="{E9C6B818-7290-4771-9CFB-B94F380E1CC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2"/>
          <p:cNvSpPr>
            <a:spLocks noGrp="1"/>
          </p:cNvSpPr>
          <p:nvPr>
            <p:ph type="sldNum" sz="quarter" idx="4"/>
          </p:nvPr>
        </p:nvSpPr>
        <p:spPr>
          <a:xfrm>
            <a:off x="7010400" y="0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1">
                <a:solidFill>
                  <a:srgbClr val="FF0000"/>
                </a:solidFill>
              </a:defRPr>
            </a:lvl1pPr>
          </a:lstStyle>
          <a:p>
            <a:fld id="{E9C6B818-7290-4771-9CFB-B94F380E1CC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0"/>
            <a:ext cx="2133600" cy="27027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5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4"/>
          </p:nvPr>
        </p:nvSpPr>
        <p:spPr>
          <a:xfrm>
            <a:off x="7010400" y="0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1">
                <a:solidFill>
                  <a:srgbClr val="FF0000"/>
                </a:solidFill>
              </a:defRPr>
            </a:lvl1pPr>
          </a:lstStyle>
          <a:p>
            <a:fld id="{E9C6B818-7290-4771-9CFB-B94F380E1CC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75" r:id="rId1"/>
    <p:sldLayoutId id="2147484368" r:id="rId2"/>
    <p:sldLayoutId id="2147484374" r:id="rId3"/>
  </p:sldLayoutIdLst>
  <p:transition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5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13" Type="http://schemas.openxmlformats.org/officeDocument/2006/relationships/image" Target="../media/image67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12" Type="http://schemas.openxmlformats.org/officeDocument/2006/relationships/image" Target="../media/image66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jpeg"/><Relationship Id="rId11" Type="http://schemas.openxmlformats.org/officeDocument/2006/relationships/image" Target="../media/image65.png"/><Relationship Id="rId5" Type="http://schemas.openxmlformats.org/officeDocument/2006/relationships/image" Target="../media/image60.jpeg"/><Relationship Id="rId15" Type="http://schemas.openxmlformats.org/officeDocument/2006/relationships/image" Target="../media/image69.png"/><Relationship Id="rId10" Type="http://schemas.openxmlformats.org/officeDocument/2006/relationships/image" Target="../media/image2.png"/><Relationship Id="rId4" Type="http://schemas.openxmlformats.org/officeDocument/2006/relationships/image" Target="../media/image59.jpeg"/><Relationship Id="rId9" Type="http://schemas.openxmlformats.org/officeDocument/2006/relationships/image" Target="../media/image64.jpeg"/><Relationship Id="rId14" Type="http://schemas.openxmlformats.org/officeDocument/2006/relationships/image" Target="../media/image6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jpeg"/><Relationship Id="rId5" Type="http://schemas.openxmlformats.org/officeDocument/2006/relationships/image" Target="../media/image2.png"/><Relationship Id="rId4" Type="http://schemas.openxmlformats.org/officeDocument/2006/relationships/image" Target="../media/image7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71.png"/><Relationship Id="rId7" Type="http://schemas.openxmlformats.org/officeDocument/2006/relationships/image" Target="../media/image7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jpeg"/><Relationship Id="rId5" Type="http://schemas.openxmlformats.org/officeDocument/2006/relationships/image" Target="../media/image76.png"/><Relationship Id="rId4" Type="http://schemas.openxmlformats.org/officeDocument/2006/relationships/image" Target="../media/image75.jpeg"/><Relationship Id="rId9" Type="http://schemas.openxmlformats.org/officeDocument/2006/relationships/image" Target="../media/image7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9.jpeg"/><Relationship Id="rId4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9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95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13" Type="http://schemas.openxmlformats.org/officeDocument/2006/relationships/image" Target="../media/image102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6.png"/><Relationship Id="rId12" Type="http://schemas.openxmlformats.org/officeDocument/2006/relationships/image" Target="../media/image101.jpeg"/><Relationship Id="rId2" Type="http://schemas.openxmlformats.org/officeDocument/2006/relationships/vmlDrawing" Target="../drawings/vmlDrawing1.vml"/><Relationship Id="rId1" Type="http://schemas.openxmlformats.org/officeDocument/2006/relationships/themeOverride" Target="../theme/themeOverride2.x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100.jpeg"/><Relationship Id="rId5" Type="http://schemas.openxmlformats.org/officeDocument/2006/relationships/image" Target="../media/image2.png"/><Relationship Id="rId10" Type="http://schemas.openxmlformats.org/officeDocument/2006/relationships/image" Target="../media/image99.jpeg"/><Relationship Id="rId4" Type="http://schemas.openxmlformats.org/officeDocument/2006/relationships/notesSlide" Target="../notesSlides/notesSlide25.xml"/><Relationship Id="rId9" Type="http://schemas.openxmlformats.org/officeDocument/2006/relationships/image" Target="../media/image98.jpeg"/><Relationship Id="rId14" Type="http://schemas.openxmlformats.org/officeDocument/2006/relationships/image" Target="../media/image103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13" Type="http://schemas.openxmlformats.org/officeDocument/2006/relationships/image" Target="../media/image114.jpeg"/><Relationship Id="rId3" Type="http://schemas.openxmlformats.org/officeDocument/2006/relationships/image" Target="../media/image104.jpeg"/><Relationship Id="rId7" Type="http://schemas.openxmlformats.org/officeDocument/2006/relationships/image" Target="../media/image108.jpeg"/><Relationship Id="rId12" Type="http://schemas.openxmlformats.org/officeDocument/2006/relationships/image" Target="../media/image11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7.jpeg"/><Relationship Id="rId11" Type="http://schemas.openxmlformats.org/officeDocument/2006/relationships/image" Target="../media/image112.png"/><Relationship Id="rId5" Type="http://schemas.openxmlformats.org/officeDocument/2006/relationships/image" Target="../media/image106.jpeg"/><Relationship Id="rId10" Type="http://schemas.openxmlformats.org/officeDocument/2006/relationships/image" Target="../media/image111.jpeg"/><Relationship Id="rId4" Type="http://schemas.openxmlformats.org/officeDocument/2006/relationships/image" Target="../media/image105.jpeg"/><Relationship Id="rId9" Type="http://schemas.openxmlformats.org/officeDocument/2006/relationships/image" Target="../media/image110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eg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117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16.jpeg"/><Relationship Id="rId11" Type="http://schemas.openxmlformats.org/officeDocument/2006/relationships/image" Target="http://fetes.de.wallonie.be/fetes2006.gif" TargetMode="External"/><Relationship Id="rId5" Type="http://schemas.openxmlformats.org/officeDocument/2006/relationships/image" Target="http://fc05.deviantart.com/fs24/i/2007/325/f/d/le_Coq_2_by_tatice.png" TargetMode="External"/><Relationship Id="rId10" Type="http://schemas.openxmlformats.org/officeDocument/2006/relationships/image" Target="../media/image120.gif"/><Relationship Id="rId4" Type="http://schemas.openxmlformats.org/officeDocument/2006/relationships/image" Target="../media/image115.png"/><Relationship Id="rId9" Type="http://schemas.openxmlformats.org/officeDocument/2006/relationships/image" Target="../media/image11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jpeg"/><Relationship Id="rId3" Type="http://schemas.openxmlformats.org/officeDocument/2006/relationships/image" Target="../media/image121.jpeg"/><Relationship Id="rId7" Type="http://schemas.openxmlformats.org/officeDocument/2006/relationships/image" Target="../media/image12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4.jpeg"/><Relationship Id="rId11" Type="http://schemas.openxmlformats.org/officeDocument/2006/relationships/image" Target="../media/image129.png"/><Relationship Id="rId5" Type="http://schemas.openxmlformats.org/officeDocument/2006/relationships/image" Target="../media/image123.jpeg"/><Relationship Id="rId10" Type="http://schemas.openxmlformats.org/officeDocument/2006/relationships/image" Target="../media/image128.png"/><Relationship Id="rId4" Type="http://schemas.openxmlformats.org/officeDocument/2006/relationships/image" Target="../media/image122.jpeg"/><Relationship Id="rId9" Type="http://schemas.openxmlformats.org/officeDocument/2006/relationships/image" Target="../media/image12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13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8.png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13" Type="http://schemas.openxmlformats.org/officeDocument/2006/relationships/image" Target="../media/image139.jpeg"/><Relationship Id="rId18" Type="http://schemas.openxmlformats.org/officeDocument/2006/relationships/image" Target="../media/image144.jpeg"/><Relationship Id="rId3" Type="http://schemas.openxmlformats.org/officeDocument/2006/relationships/notesSlide" Target="../notesSlides/notesSlide31.xml"/><Relationship Id="rId21" Type="http://schemas.openxmlformats.org/officeDocument/2006/relationships/image" Target="../media/image147.jpeg"/><Relationship Id="rId7" Type="http://schemas.openxmlformats.org/officeDocument/2006/relationships/image" Target="../media/image135.jpeg"/><Relationship Id="rId12" Type="http://schemas.openxmlformats.org/officeDocument/2006/relationships/image" Target="../media/image138.jpeg"/><Relationship Id="rId17" Type="http://schemas.openxmlformats.org/officeDocument/2006/relationships/image" Target="../media/image143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42.jpeg"/><Relationship Id="rId20" Type="http://schemas.openxmlformats.org/officeDocument/2006/relationships/image" Target="../media/image146.jpeg"/><Relationship Id="rId1" Type="http://schemas.openxmlformats.org/officeDocument/2006/relationships/themeOverride" Target="../theme/themeOverride5.xml"/><Relationship Id="rId6" Type="http://schemas.openxmlformats.org/officeDocument/2006/relationships/image" Target="http://www.alcatel.be/images/imgcom/jv-gilat-ses_2.gif" TargetMode="External"/><Relationship Id="rId11" Type="http://schemas.openxmlformats.org/officeDocument/2006/relationships/image" Target="http://www.materne.be/SharedMaterne/img/imgshare/topic_3_2.gif" TargetMode="External"/><Relationship Id="rId5" Type="http://schemas.openxmlformats.org/officeDocument/2006/relationships/image" Target="../media/image134.png"/><Relationship Id="rId15" Type="http://schemas.openxmlformats.org/officeDocument/2006/relationships/image" Target="../media/image141.png"/><Relationship Id="rId23" Type="http://schemas.openxmlformats.org/officeDocument/2006/relationships/image" Target="../media/image149.jpeg"/><Relationship Id="rId10" Type="http://schemas.openxmlformats.org/officeDocument/2006/relationships/image" Target="../media/image137.png"/><Relationship Id="rId19" Type="http://schemas.openxmlformats.org/officeDocument/2006/relationships/image" Target="../media/image145.jpeg"/><Relationship Id="rId4" Type="http://schemas.openxmlformats.org/officeDocument/2006/relationships/image" Target="../media/image133.jpeg"/><Relationship Id="rId9" Type="http://schemas.openxmlformats.org/officeDocument/2006/relationships/image" Target="http://www.kraft.com/art/logo.gif" TargetMode="External"/><Relationship Id="rId14" Type="http://schemas.openxmlformats.org/officeDocument/2006/relationships/image" Target="../media/image140.png"/><Relationship Id="rId22" Type="http://schemas.openxmlformats.org/officeDocument/2006/relationships/image" Target="../media/image148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13" Type="http://schemas.openxmlformats.org/officeDocument/2006/relationships/image" Target="../media/image156.png"/><Relationship Id="rId18" Type="http://schemas.openxmlformats.org/officeDocument/2006/relationships/image" Target="../media/image161.jpeg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2.bin"/><Relationship Id="rId12" Type="http://schemas.openxmlformats.org/officeDocument/2006/relationships/image" Target="../media/image155.png"/><Relationship Id="rId17" Type="http://schemas.openxmlformats.org/officeDocument/2006/relationships/image" Target="../media/image160.jpeg"/><Relationship Id="rId2" Type="http://schemas.openxmlformats.org/officeDocument/2006/relationships/vmlDrawing" Target="../drawings/vmlDrawing2.vml"/><Relationship Id="rId16" Type="http://schemas.openxmlformats.org/officeDocument/2006/relationships/image" Target="../media/image159.jpeg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152.png"/><Relationship Id="rId11" Type="http://schemas.openxmlformats.org/officeDocument/2006/relationships/image" Target="../media/image154.jpeg"/><Relationship Id="rId5" Type="http://schemas.openxmlformats.org/officeDocument/2006/relationships/image" Target="../media/image151.jpeg"/><Relationship Id="rId15" Type="http://schemas.openxmlformats.org/officeDocument/2006/relationships/image" Target="../media/image158.jpeg"/><Relationship Id="rId10" Type="http://schemas.openxmlformats.org/officeDocument/2006/relationships/image" Target="../media/image153.jpeg"/><Relationship Id="rId4" Type="http://schemas.openxmlformats.org/officeDocument/2006/relationships/notesSlide" Target="../notesSlides/notesSlide32.xml"/><Relationship Id="rId9" Type="http://schemas.openxmlformats.org/officeDocument/2006/relationships/image" Target="../media/image33.png"/><Relationship Id="rId14" Type="http://schemas.openxmlformats.org/officeDocument/2006/relationships/image" Target="../media/image157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jpeg"/><Relationship Id="rId13" Type="http://schemas.openxmlformats.org/officeDocument/2006/relationships/image" Target="../media/image170.jpeg"/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165.png"/><Relationship Id="rId12" Type="http://schemas.openxmlformats.org/officeDocument/2006/relationships/image" Target="../media/image169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164.png"/><Relationship Id="rId11" Type="http://schemas.openxmlformats.org/officeDocument/2006/relationships/image" Target="../media/image168.jpeg"/><Relationship Id="rId5" Type="http://schemas.openxmlformats.org/officeDocument/2006/relationships/image" Target="../media/image163.jpeg"/><Relationship Id="rId10" Type="http://schemas.openxmlformats.org/officeDocument/2006/relationships/image" Target="../media/image167.jpeg"/><Relationship Id="rId4" Type="http://schemas.openxmlformats.org/officeDocument/2006/relationships/image" Target="../media/image162.png"/><Relationship Id="rId9" Type="http://schemas.openxmlformats.org/officeDocument/2006/relationships/image" Target="../media/image3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57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png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3.bin"/><Relationship Id="rId12" Type="http://schemas.openxmlformats.org/officeDocument/2006/relationships/image" Target="../media/image176.jpeg"/><Relationship Id="rId2" Type="http://schemas.openxmlformats.org/officeDocument/2006/relationships/vmlDrawing" Target="../drawings/vmlDrawing3.v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173.png"/><Relationship Id="rId11" Type="http://schemas.openxmlformats.org/officeDocument/2006/relationships/image" Target="../media/image175.jpeg"/><Relationship Id="rId5" Type="http://schemas.openxmlformats.org/officeDocument/2006/relationships/image" Target="../media/image172.jpeg"/><Relationship Id="rId10" Type="http://schemas.openxmlformats.org/officeDocument/2006/relationships/image" Target="../media/image152.png"/><Relationship Id="rId4" Type="http://schemas.openxmlformats.org/officeDocument/2006/relationships/notesSlide" Target="../notesSlides/notesSlide35.xml"/><Relationship Id="rId9" Type="http://schemas.openxmlformats.org/officeDocument/2006/relationships/image" Target="../media/image17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7" Type="http://schemas.openxmlformats.org/officeDocument/2006/relationships/image" Target="../media/image18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0.png"/><Relationship Id="rId5" Type="http://schemas.openxmlformats.org/officeDocument/2006/relationships/image" Target="../media/image179.jpeg"/><Relationship Id="rId4" Type="http://schemas.openxmlformats.org/officeDocument/2006/relationships/image" Target="../media/image178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jpeg"/><Relationship Id="rId3" Type="http://schemas.openxmlformats.org/officeDocument/2006/relationships/image" Target="../media/image177.jpeg"/><Relationship Id="rId7" Type="http://schemas.openxmlformats.org/officeDocument/2006/relationships/image" Target="../media/image185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4.jpeg"/><Relationship Id="rId11" Type="http://schemas.openxmlformats.org/officeDocument/2006/relationships/image" Target="../media/image189.jpeg"/><Relationship Id="rId5" Type="http://schemas.openxmlformats.org/officeDocument/2006/relationships/image" Target="../media/image183.jpeg"/><Relationship Id="rId10" Type="http://schemas.openxmlformats.org/officeDocument/2006/relationships/image" Target="../media/image188.jpeg"/><Relationship Id="rId4" Type="http://schemas.openxmlformats.org/officeDocument/2006/relationships/image" Target="../media/image182.jpeg"/><Relationship Id="rId9" Type="http://schemas.openxmlformats.org/officeDocument/2006/relationships/image" Target="../media/image18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9.xml"/><Relationship Id="rId5" Type="http://schemas.openxmlformats.org/officeDocument/2006/relationships/image" Target="../media/image190.jpeg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9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4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9.jpeg"/><Relationship Id="rId3" Type="http://schemas.openxmlformats.org/officeDocument/2006/relationships/image" Target="../media/image193.jpeg"/><Relationship Id="rId7" Type="http://schemas.openxmlformats.org/officeDocument/2006/relationships/image" Target="../media/image198.jpeg"/><Relationship Id="rId12" Type="http://schemas.openxmlformats.org/officeDocument/2006/relationships/image" Target="../media/image203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7.png"/><Relationship Id="rId11" Type="http://schemas.openxmlformats.org/officeDocument/2006/relationships/image" Target="../media/image202.jpeg"/><Relationship Id="rId5" Type="http://schemas.openxmlformats.org/officeDocument/2006/relationships/image" Target="../media/image196.png"/><Relationship Id="rId10" Type="http://schemas.openxmlformats.org/officeDocument/2006/relationships/image" Target="../media/image201.jpeg"/><Relationship Id="rId4" Type="http://schemas.openxmlformats.org/officeDocument/2006/relationships/image" Target="../media/image195.jpeg"/><Relationship Id="rId9" Type="http://schemas.openxmlformats.org/officeDocument/2006/relationships/image" Target="../media/image200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9.jpeg"/><Relationship Id="rId3" Type="http://schemas.openxmlformats.org/officeDocument/2006/relationships/image" Target="../media/image204.jpeg"/><Relationship Id="rId7" Type="http://schemas.openxmlformats.org/officeDocument/2006/relationships/image" Target="../media/image208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7.jpeg"/><Relationship Id="rId5" Type="http://schemas.openxmlformats.org/officeDocument/2006/relationships/image" Target="../media/image206.jpeg"/><Relationship Id="rId4" Type="http://schemas.openxmlformats.org/officeDocument/2006/relationships/image" Target="../media/image205.jpeg"/><Relationship Id="rId9" Type="http://schemas.openxmlformats.org/officeDocument/2006/relationships/image" Target="../media/image21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eg"/><Relationship Id="rId7" Type="http://schemas.openxmlformats.org/officeDocument/2006/relationships/image" Target="../media/image215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4.jpeg"/><Relationship Id="rId5" Type="http://schemas.openxmlformats.org/officeDocument/2006/relationships/image" Target="../media/image213.jpeg"/><Relationship Id="rId4" Type="http://schemas.openxmlformats.org/officeDocument/2006/relationships/image" Target="../media/image212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jpeg"/><Relationship Id="rId3" Type="http://schemas.openxmlformats.org/officeDocument/2006/relationships/image" Target="../media/image216.jpeg"/><Relationship Id="rId7" Type="http://schemas.openxmlformats.org/officeDocument/2006/relationships/image" Target="../media/image219.jpeg"/><Relationship Id="rId12" Type="http://schemas.openxmlformats.org/officeDocument/2006/relationships/image" Target="../media/image22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11" Type="http://schemas.openxmlformats.org/officeDocument/2006/relationships/image" Target="../media/image222.png"/><Relationship Id="rId5" Type="http://schemas.openxmlformats.org/officeDocument/2006/relationships/image" Target="../media/image218.jpeg"/><Relationship Id="rId10" Type="http://schemas.openxmlformats.org/officeDocument/2006/relationships/image" Target="../media/image221.jpeg"/><Relationship Id="rId4" Type="http://schemas.openxmlformats.org/officeDocument/2006/relationships/image" Target="../media/image217.png"/><Relationship Id="rId9" Type="http://schemas.openxmlformats.org/officeDocument/2006/relationships/image" Target="cid:image003.jpg@01CCA83D.B35CDA20" TargetMode="Externa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9.png"/><Relationship Id="rId3" Type="http://schemas.openxmlformats.org/officeDocument/2006/relationships/image" Target="../media/image224.png"/><Relationship Id="rId7" Type="http://schemas.openxmlformats.org/officeDocument/2006/relationships/image" Target="../media/image228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7.png"/><Relationship Id="rId5" Type="http://schemas.openxmlformats.org/officeDocument/2006/relationships/image" Target="../media/image226.png"/><Relationship Id="rId10" Type="http://schemas.openxmlformats.org/officeDocument/2006/relationships/image" Target="../media/image231.jpeg"/><Relationship Id="rId4" Type="http://schemas.openxmlformats.org/officeDocument/2006/relationships/image" Target="../media/image225.jpeg"/><Relationship Id="rId9" Type="http://schemas.openxmlformats.org/officeDocument/2006/relationships/image" Target="../media/image23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6.jpeg"/><Relationship Id="rId13" Type="http://schemas.openxmlformats.org/officeDocument/2006/relationships/image" Target="../media/image241.gif"/><Relationship Id="rId3" Type="http://schemas.openxmlformats.org/officeDocument/2006/relationships/notesSlide" Target="../notesSlides/notesSlide47.xml"/><Relationship Id="rId7" Type="http://schemas.openxmlformats.org/officeDocument/2006/relationships/image" Target="../media/image233.wmf"/><Relationship Id="rId12" Type="http://schemas.openxmlformats.org/officeDocument/2006/relationships/image" Target="../media/image240.jpe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244.jpeg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Document_Microsoft_Word_97_-_20031.doc"/><Relationship Id="rId11" Type="http://schemas.openxmlformats.org/officeDocument/2006/relationships/image" Target="../media/image239.jpeg"/><Relationship Id="rId5" Type="http://schemas.openxmlformats.org/officeDocument/2006/relationships/image" Target="../media/image235.jpeg"/><Relationship Id="rId15" Type="http://schemas.openxmlformats.org/officeDocument/2006/relationships/image" Target="../media/image243.jpeg"/><Relationship Id="rId10" Type="http://schemas.openxmlformats.org/officeDocument/2006/relationships/image" Target="../media/image238.jpeg"/><Relationship Id="rId4" Type="http://schemas.openxmlformats.org/officeDocument/2006/relationships/image" Target="../media/image234.jpeg"/><Relationship Id="rId9" Type="http://schemas.openxmlformats.org/officeDocument/2006/relationships/image" Target="../media/image237.jpeg"/><Relationship Id="rId14" Type="http://schemas.openxmlformats.org/officeDocument/2006/relationships/image" Target="../media/image242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0.png"/><Relationship Id="rId3" Type="http://schemas.openxmlformats.org/officeDocument/2006/relationships/image" Target="../media/image245.png"/><Relationship Id="rId7" Type="http://schemas.openxmlformats.org/officeDocument/2006/relationships/image" Target="../media/image249.jpeg"/><Relationship Id="rId12" Type="http://schemas.openxmlformats.org/officeDocument/2006/relationships/image" Target="../media/image254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8.jpeg"/><Relationship Id="rId11" Type="http://schemas.openxmlformats.org/officeDocument/2006/relationships/image" Target="../media/image253.jpeg"/><Relationship Id="rId5" Type="http://schemas.openxmlformats.org/officeDocument/2006/relationships/image" Target="../media/image247.jpeg"/><Relationship Id="rId10" Type="http://schemas.openxmlformats.org/officeDocument/2006/relationships/image" Target="../media/image252.jpeg"/><Relationship Id="rId4" Type="http://schemas.openxmlformats.org/officeDocument/2006/relationships/image" Target="../media/image246.jpeg"/><Relationship Id="rId9" Type="http://schemas.openxmlformats.org/officeDocument/2006/relationships/image" Target="../media/image251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0.jpeg"/><Relationship Id="rId13" Type="http://schemas.openxmlformats.org/officeDocument/2006/relationships/image" Target="../media/image264.jpeg"/><Relationship Id="rId3" Type="http://schemas.openxmlformats.org/officeDocument/2006/relationships/image" Target="../media/image255.jpeg"/><Relationship Id="rId7" Type="http://schemas.openxmlformats.org/officeDocument/2006/relationships/image" Target="../media/image259.jpeg"/><Relationship Id="rId12" Type="http://schemas.openxmlformats.org/officeDocument/2006/relationships/image" Target="../media/image26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8.jpeg"/><Relationship Id="rId11" Type="http://schemas.openxmlformats.org/officeDocument/2006/relationships/image" Target="../media/image262.jpeg"/><Relationship Id="rId5" Type="http://schemas.openxmlformats.org/officeDocument/2006/relationships/image" Target="../media/image257.jpeg"/><Relationship Id="rId15" Type="http://schemas.openxmlformats.org/officeDocument/2006/relationships/image" Target="../media/image266.jpeg"/><Relationship Id="rId10" Type="http://schemas.openxmlformats.org/officeDocument/2006/relationships/hyperlink" Target="http://www.casinodenamur.be/site_fr/news.html" TargetMode="External"/><Relationship Id="rId4" Type="http://schemas.openxmlformats.org/officeDocument/2006/relationships/image" Target="../media/image256.png"/><Relationship Id="rId9" Type="http://schemas.openxmlformats.org/officeDocument/2006/relationships/image" Target="../media/image261.jpeg"/><Relationship Id="rId14" Type="http://schemas.openxmlformats.org/officeDocument/2006/relationships/image" Target="../media/image26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jpeg"/><Relationship Id="rId3" Type="http://schemas.openxmlformats.org/officeDocument/2006/relationships/image" Target="../media/image9.png"/><Relationship Id="rId7" Type="http://schemas.openxmlformats.org/officeDocument/2006/relationships/image" Target="../media/image14.jpeg"/><Relationship Id="rId12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2.png"/><Relationship Id="rId5" Type="http://schemas.openxmlformats.org/officeDocument/2006/relationships/image" Target="../media/image11.jpeg"/><Relationship Id="rId15" Type="http://schemas.openxmlformats.org/officeDocument/2006/relationships/image" Target="../media/image20.jpe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http://upload.wikimedia.org/wikipedia/commons/7/7f/Coat_of_Arms_of_Korolyov_%28Moscow_oblast%29.png" TargetMode="External"/><Relationship Id="rId14" Type="http://schemas.openxmlformats.org/officeDocument/2006/relationships/image" Target="../media/image19.gi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image" Target="../media/image24.jpe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11" Type="http://schemas.openxmlformats.org/officeDocument/2006/relationships/image" Target="../media/image28.png"/><Relationship Id="rId5" Type="http://schemas.openxmlformats.org/officeDocument/2006/relationships/image" Target="../media/image23.jpeg"/><Relationship Id="rId10" Type="http://schemas.openxmlformats.org/officeDocument/2006/relationships/image" Target="../media/image27.png"/><Relationship Id="rId4" Type="http://schemas.openxmlformats.org/officeDocument/2006/relationships/image" Target="../media/image10.png"/><Relationship Id="rId9" Type="http://schemas.openxmlformats.org/officeDocument/2006/relationships/image" Target="../media/image26.jpeg"/><Relationship Id="rId1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9.png"/><Relationship Id="rId18" Type="http://schemas.openxmlformats.org/officeDocument/2006/relationships/image" Target="../media/image44.png"/><Relationship Id="rId3" Type="http://schemas.openxmlformats.org/officeDocument/2006/relationships/image" Target="../media/image9.png"/><Relationship Id="rId21" Type="http://schemas.openxmlformats.org/officeDocument/2006/relationships/image" Target="../media/image47.png"/><Relationship Id="rId7" Type="http://schemas.openxmlformats.org/officeDocument/2006/relationships/image" Target="../media/image33.png"/><Relationship Id="rId12" Type="http://schemas.openxmlformats.org/officeDocument/2006/relationships/image" Target="../media/image38.jpeg"/><Relationship Id="rId17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2.png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37.gif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23" Type="http://schemas.openxmlformats.org/officeDocument/2006/relationships/image" Target="../media/image49.png"/><Relationship Id="rId10" Type="http://schemas.openxmlformats.org/officeDocument/2006/relationships/image" Target="../media/image36.jpeg"/><Relationship Id="rId19" Type="http://schemas.openxmlformats.org/officeDocument/2006/relationships/image" Target="../media/image45.png"/><Relationship Id="rId4" Type="http://schemas.openxmlformats.org/officeDocument/2006/relationships/image" Target="../media/image10.png"/><Relationship Id="rId9" Type="http://schemas.openxmlformats.org/officeDocument/2006/relationships/image" Target="../media/image35.jpeg"/><Relationship Id="rId14" Type="http://schemas.openxmlformats.org/officeDocument/2006/relationships/image" Target="../media/image40.png"/><Relationship Id="rId22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rrowheads="1"/>
          </p:cNvPicPr>
          <p:nvPr/>
        </p:nvPicPr>
        <p:blipFill>
          <a:blip r:embed="rId3" cstate="print"/>
          <a:srcRect l="9508" r="9508" b="4533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7"/>
          <p:cNvSpPr>
            <a:spLocks/>
          </p:cNvSpPr>
          <p:nvPr/>
        </p:nvSpPr>
        <p:spPr>
          <a:xfrm>
            <a:off x="288032" y="891000"/>
            <a:ext cx="2987824" cy="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sx="104000" sy="104000" algn="t" rotWithShape="0">
              <a:prstClr val="black"/>
            </a:outerShdw>
          </a:effectLst>
        </p:spPr>
        <p:txBody>
          <a:bodyPr wrap="square" lIns="0" tIns="0" rIns="0" bIns="0" anchor="ctr" anchorCtr="1">
            <a:no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fr-BE" sz="7200" b="0" dirty="0" smtClean="0">
                <a:ln w="50800"/>
                <a:solidFill>
                  <a:schemeClr val="bg1"/>
                </a:solidFill>
                <a:latin typeface="Letter Gothic Std" pitchFamily="49" charset="0"/>
                <a:ea typeface="Kozuka Gothic Pro R" pitchFamily="34" charset="-128"/>
                <a:cs typeface="Gisha" pitchFamily="34" charset="-79"/>
                <a:sym typeface="Webdings"/>
              </a:rPr>
              <a:t>Namur</a:t>
            </a:r>
            <a:endParaRPr lang="fr-FR" sz="7200" b="0" dirty="0">
              <a:solidFill>
                <a:schemeClr val="bg1"/>
              </a:solidFill>
              <a:latin typeface="Letter Gothic Std" pitchFamily="49" charset="0"/>
              <a:ea typeface="Kozuka Gothic Pro R" pitchFamily="34" charset="-128"/>
              <a:cs typeface="Gisha" pitchFamily="34" charset="-79"/>
            </a:endParaRPr>
          </a:p>
        </p:txBody>
      </p:sp>
      <p:grpSp>
        <p:nvGrpSpPr>
          <p:cNvPr id="11" name="Groupe 10"/>
          <p:cNvGrpSpPr/>
          <p:nvPr/>
        </p:nvGrpSpPr>
        <p:grpSpPr>
          <a:xfrm>
            <a:off x="0" y="4806004"/>
            <a:ext cx="9144000" cy="351011"/>
            <a:chOff x="0" y="6299984"/>
            <a:chExt cx="9144000" cy="558016"/>
          </a:xfr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</a:gradFill>
        </p:grpSpPr>
        <p:sp>
          <p:nvSpPr>
            <p:cNvPr id="7" name="Text Box 20"/>
            <p:cNvSpPr txBox="1">
              <a:spLocks noChangeArrowheads="1"/>
            </p:cNvSpPr>
            <p:nvPr/>
          </p:nvSpPr>
          <p:spPr bwMode="auto">
            <a:xfrm>
              <a:off x="0" y="6300000"/>
              <a:ext cx="9144000" cy="558000"/>
            </a:xfrm>
            <a:prstGeom prst="rect">
              <a:avLst/>
            </a:prstGeom>
            <a:grpFill/>
            <a:ln w="9525" algn="in">
              <a:noFill/>
              <a:miter lim="800000"/>
              <a:headEnd/>
              <a:tailEnd/>
            </a:ln>
            <a:effectLst/>
          </p:spPr>
          <p:txBody>
            <a:bodyPr wrap="square" lIns="0" tIns="72000" rIns="0" bIns="0" anchor="ctr" anchorCtr="0">
              <a:noAutofit/>
            </a:bodyPr>
            <a:lstStyle/>
            <a:p>
              <a:pPr algn="ctr">
                <a:spcBef>
                  <a:spcPts val="600"/>
                </a:spcBef>
              </a:pPr>
              <a:r>
                <a:rPr lang="es-ES_tradnl" sz="2000" dirty="0" smtClean="0">
                  <a:solidFill>
                    <a:srgbClr val="002060"/>
                  </a:solidFill>
                  <a:latin typeface="Papyrus" pitchFamily="66" charset="0"/>
                </a:rPr>
                <a:t>Comisaria </a:t>
              </a:r>
              <a:r>
                <a:rPr lang="es-ES_tradnl" sz="1600" dirty="0" smtClean="0">
                  <a:solidFill>
                    <a:srgbClr val="002060"/>
                  </a:solidFill>
                  <a:latin typeface="Papyrus" pitchFamily="66" charset="0"/>
                </a:rPr>
                <a:t>de las</a:t>
              </a:r>
              <a:r>
                <a:rPr lang="es-ES_tradnl" sz="2000" dirty="0" smtClean="0">
                  <a:solidFill>
                    <a:srgbClr val="002060"/>
                  </a:solidFill>
                  <a:latin typeface="Papyrus" pitchFamily="66" charset="0"/>
                </a:rPr>
                <a:t> Relaciones  Internacionales  </a:t>
              </a:r>
              <a:r>
                <a:rPr lang="fr-FR" sz="1600" noProof="1" smtClean="0">
                  <a:solidFill>
                    <a:srgbClr val="FF0000"/>
                  </a:solidFill>
                  <a:latin typeface="Webdings" pitchFamily="18" charset="2"/>
                </a:rPr>
                <a:t>þ</a:t>
              </a:r>
              <a:r>
                <a:rPr lang="fr-FR" sz="1600" noProof="1" smtClean="0">
                  <a:solidFill>
                    <a:srgbClr val="00FF00"/>
                  </a:solidFill>
                  <a:latin typeface="Webdings" pitchFamily="18" charset="2"/>
                </a:rPr>
                <a:t>ü</a:t>
              </a:r>
              <a:r>
                <a:rPr lang="fr-FR" sz="1600" noProof="1" smtClean="0">
                  <a:solidFill>
                    <a:srgbClr val="3366FF"/>
                  </a:solidFill>
                  <a:latin typeface="Webdings" pitchFamily="18" charset="2"/>
                </a:rPr>
                <a:t>ý</a:t>
              </a:r>
              <a:r>
                <a:rPr lang="fr-CH" sz="2000" dirty="0" smtClean="0">
                  <a:solidFill>
                    <a:srgbClr val="002060"/>
                  </a:solidFill>
                  <a:latin typeface="Papyrus" pitchFamily="66" charset="0"/>
                </a:rPr>
                <a:t>  2013</a:t>
              </a:r>
            </a:p>
          </p:txBody>
        </p:sp>
        <p:pic>
          <p:nvPicPr>
            <p:cNvPr id="13" name="Picture 35" descr="Wallonie"/>
            <p:cNvPicPr preferRelativeResize="0">
              <a:picLocks noChangeAspect="1" noChangeArrowheads="1"/>
            </p:cNvPicPr>
            <p:nvPr/>
          </p:nvPicPr>
          <p:blipFill>
            <a:blip r:embed="rId4" cstate="print">
              <a:lum bright="6000"/>
            </a:blip>
            <a:srcRect l="13858" t="1889" r="18898" b="1889"/>
            <a:stretch>
              <a:fillRect/>
            </a:stretch>
          </p:blipFill>
          <p:spPr bwMode="auto">
            <a:xfrm>
              <a:off x="468000" y="6299987"/>
              <a:ext cx="468000" cy="55799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" name="Image 9" descr="Logo vert.jpg"/>
            <p:cNvPicPr preferRelativeResize="0">
              <a:picLocks noChangeAspect="1"/>
            </p:cNvPicPr>
            <p:nvPr/>
          </p:nvPicPr>
          <p:blipFill>
            <a:blip r:embed="rId5" cstate="print">
              <a:lum bright="10000" contrast="10000"/>
            </a:blip>
            <a:stretch>
              <a:fillRect/>
            </a:stretch>
          </p:blipFill>
          <p:spPr>
            <a:xfrm>
              <a:off x="0" y="6299987"/>
              <a:ext cx="468000" cy="55799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7108" name="Picture 4" descr="http://www.librairie-brillat-savarin.be/wp-content/uploads/2010/08/drapeau-belgique.jpg"/>
            <p:cNvPicPr>
              <a:picLocks noChangeAspect="1" noChangeArrowheads="1"/>
            </p:cNvPicPr>
            <p:nvPr/>
          </p:nvPicPr>
          <p:blipFill>
            <a:blip r:embed="rId6" cstate="print">
              <a:lum bright="15000" contrast="5000"/>
            </a:blip>
            <a:srcRect/>
            <a:stretch>
              <a:fillRect/>
            </a:stretch>
          </p:blipFill>
          <p:spPr bwMode="auto">
            <a:xfrm>
              <a:off x="8208000" y="6299984"/>
              <a:ext cx="468000" cy="55799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2296" name="Picture 8" descr="http://europa.eu/abc/symbols/emblem/images/europ_flag/jaune.jpg"/>
            <p:cNvPicPr>
              <a:picLocks noChangeAspect="1" noChangeArrowheads="1"/>
            </p:cNvPicPr>
            <p:nvPr/>
          </p:nvPicPr>
          <p:blipFill>
            <a:blip r:embed="rId7" cstate="print">
              <a:lum bright="15000"/>
            </a:blip>
            <a:srcRect l="21116" t="7534" r="21116" b="7534"/>
            <a:stretch>
              <a:fillRect/>
            </a:stretch>
          </p:blipFill>
          <p:spPr bwMode="auto">
            <a:xfrm>
              <a:off x="8676000" y="6299985"/>
              <a:ext cx="468000" cy="55799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0" name="Ellipse 19"/>
          <p:cNvSpPr>
            <a:spLocks noChangeAspect="1"/>
          </p:cNvSpPr>
          <p:nvPr/>
        </p:nvSpPr>
        <p:spPr bwMode="auto">
          <a:xfrm>
            <a:off x="4464000" y="2619000"/>
            <a:ext cx="180000" cy="13500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fr-FR" dirty="0">
              <a:solidFill>
                <a:schemeClr val="bg1"/>
              </a:solidFill>
            </a:endParaRPr>
          </a:p>
        </p:txBody>
      </p:sp>
      <p:cxnSp>
        <p:nvCxnSpPr>
          <p:cNvPr id="15" name="Forme 14"/>
          <p:cNvCxnSpPr>
            <a:stCxn id="18" idx="3"/>
          </p:cNvCxnSpPr>
          <p:nvPr/>
        </p:nvCxnSpPr>
        <p:spPr bwMode="auto">
          <a:xfrm>
            <a:off x="3275856" y="1161000"/>
            <a:ext cx="1296144" cy="1410750"/>
          </a:xfrm>
          <a:prstGeom prst="curvedConnector2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5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5639" y="1579662"/>
            <a:ext cx="5310187" cy="1856185"/>
          </a:xfrm>
          <a:prstGeom prst="rect">
            <a:avLst/>
          </a:prstGeom>
          <a:noFill/>
          <a:ln w="19050">
            <a:solidFill>
              <a:srgbClr val="CC9900"/>
            </a:solidFill>
            <a:miter lim="800000"/>
            <a:headEnd/>
            <a:tailEnd/>
          </a:ln>
        </p:spPr>
      </p:pic>
      <p:sp>
        <p:nvSpPr>
          <p:cNvPr id="37890" name="Line 2"/>
          <p:cNvSpPr>
            <a:spLocks noChangeShapeType="1"/>
          </p:cNvSpPr>
          <p:nvPr/>
        </p:nvSpPr>
        <p:spPr bwMode="auto">
          <a:xfrm>
            <a:off x="0" y="944166"/>
            <a:ext cx="9144000" cy="0"/>
          </a:xfrm>
          <a:prstGeom prst="line">
            <a:avLst/>
          </a:prstGeom>
          <a:noFill/>
          <a:ln w="38100">
            <a:gradFill flip="none" rotWithShape="1"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0" scaled="0"/>
              <a:tileRect/>
            </a:gra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pic>
        <p:nvPicPr>
          <p:cNvPr id="6963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088" y="3267075"/>
            <a:ext cx="1800225" cy="1215629"/>
          </a:xfrm>
          <a:prstGeom prst="rect">
            <a:avLst/>
          </a:prstGeom>
          <a:noFill/>
          <a:ln w="19050">
            <a:solidFill>
              <a:srgbClr val="996600"/>
            </a:solidFill>
            <a:miter lim="800000"/>
            <a:headEnd/>
            <a:tailEnd/>
          </a:ln>
          <a:effectLst>
            <a:outerShdw blurRad="63500" dist="63500" dir="2700000" sx="102000" sy="102000" algn="tl" rotWithShape="0">
              <a:srgbClr val="1C1C1C"/>
            </a:outerShdw>
          </a:effectLst>
        </p:spPr>
      </p:pic>
      <p:pic>
        <p:nvPicPr>
          <p:cNvPr id="69640" name="Picture 8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3664" y="3267075"/>
            <a:ext cx="1800225" cy="1214438"/>
          </a:xfrm>
          <a:prstGeom prst="rect">
            <a:avLst/>
          </a:prstGeom>
          <a:noFill/>
          <a:ln w="19050">
            <a:solidFill>
              <a:srgbClr val="996600"/>
            </a:solidFill>
            <a:miter lim="800000"/>
            <a:headEnd/>
            <a:tailEnd/>
          </a:ln>
          <a:effectLst>
            <a:outerShdw blurRad="63500" dist="63500" dir="2700000" sx="102000" sy="102000" algn="tl" rotWithShape="0">
              <a:srgbClr val="1C1C1C"/>
            </a:outerShdw>
          </a:effectLst>
        </p:spPr>
      </p:pic>
      <p:pic>
        <p:nvPicPr>
          <p:cNvPr id="69642" name="Picture 10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08401" y="3267075"/>
            <a:ext cx="1800225" cy="1214438"/>
          </a:xfrm>
          <a:prstGeom prst="rect">
            <a:avLst/>
          </a:prstGeom>
          <a:noFill/>
          <a:ln w="19050">
            <a:solidFill>
              <a:srgbClr val="996600"/>
            </a:solidFill>
            <a:miter lim="800000"/>
            <a:headEnd/>
            <a:tailEnd/>
          </a:ln>
          <a:effectLst>
            <a:outerShdw blurRad="63500" dist="63500" dir="2700000" sx="102000" sy="102000" algn="tl" rotWithShape="0">
              <a:srgbClr val="1C1C1C"/>
            </a:outerShdw>
          </a:effectLst>
        </p:spPr>
      </p:pic>
      <p:sp>
        <p:nvSpPr>
          <p:cNvPr id="69644" name="Text Box 12"/>
          <p:cNvSpPr txBox="1">
            <a:spLocks noChangeArrowheads="1"/>
          </p:cNvSpPr>
          <p:nvPr/>
        </p:nvSpPr>
        <p:spPr bwMode="auto">
          <a:xfrm>
            <a:off x="830263" y="4542346"/>
            <a:ext cx="17970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BE">
                <a:solidFill>
                  <a:srgbClr val="002060"/>
                </a:solidFill>
                <a:latin typeface="Letter Gothic Std" pitchFamily="49" charset="0"/>
              </a:rPr>
              <a:t>WBI</a:t>
            </a:r>
            <a:endParaRPr lang="fr-FR">
              <a:solidFill>
                <a:srgbClr val="002060"/>
              </a:solidFill>
              <a:latin typeface="Letter Gothic Std" pitchFamily="49" charset="0"/>
            </a:endParaRPr>
          </a:p>
        </p:txBody>
      </p:sp>
      <p:sp>
        <p:nvSpPr>
          <p:cNvPr id="69645" name="Text Box 13"/>
          <p:cNvSpPr txBox="1">
            <a:spLocks noChangeArrowheads="1"/>
          </p:cNvSpPr>
          <p:nvPr/>
        </p:nvSpPr>
        <p:spPr bwMode="auto">
          <a:xfrm>
            <a:off x="3708401" y="4542346"/>
            <a:ext cx="18002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_tradnl" dirty="0" smtClean="0">
                <a:solidFill>
                  <a:srgbClr val="002060"/>
                </a:solidFill>
                <a:latin typeface="Letter Gothic Std" pitchFamily="49" charset="0"/>
              </a:rPr>
              <a:t>Diáspora</a:t>
            </a:r>
            <a:endParaRPr lang="es-ES_tradnl" dirty="0">
              <a:solidFill>
                <a:srgbClr val="002060"/>
              </a:solidFill>
              <a:latin typeface="Letter Gothic Std" pitchFamily="49" charset="0"/>
            </a:endParaRPr>
          </a:p>
        </p:txBody>
      </p:sp>
      <p:sp>
        <p:nvSpPr>
          <p:cNvPr id="69646" name="Text Box 14"/>
          <p:cNvSpPr txBox="1">
            <a:spLocks noChangeArrowheads="1"/>
          </p:cNvSpPr>
          <p:nvPr/>
        </p:nvSpPr>
        <p:spPr bwMode="auto">
          <a:xfrm>
            <a:off x="6444208" y="4542346"/>
            <a:ext cx="19431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_tradnl" dirty="0" smtClean="0">
                <a:solidFill>
                  <a:srgbClr val="002060"/>
                </a:solidFill>
                <a:latin typeface="Letter Gothic Std" pitchFamily="49" charset="0"/>
              </a:rPr>
              <a:t>Contactos</a:t>
            </a:r>
            <a:endParaRPr lang="es-ES_tradnl" dirty="0">
              <a:solidFill>
                <a:srgbClr val="002060"/>
              </a:solidFill>
              <a:latin typeface="Letter Gothic Std" pitchFamily="49" charset="0"/>
            </a:endParaRPr>
          </a:p>
        </p:txBody>
      </p:sp>
      <p:sp>
        <p:nvSpPr>
          <p:cNvPr id="69650" name="AutoShape 18"/>
          <p:cNvSpPr>
            <a:spLocks noChangeAspect="1" noChangeArrowheads="1"/>
          </p:cNvSpPr>
          <p:nvPr/>
        </p:nvSpPr>
        <p:spPr bwMode="auto">
          <a:xfrm rot="3044582">
            <a:off x="5838032" y="2085975"/>
            <a:ext cx="2257425" cy="1204912"/>
          </a:xfrm>
          <a:prstGeom prst="curvedDownArrow">
            <a:avLst>
              <a:gd name="adj1" fmla="val 52331"/>
              <a:gd name="adj2" fmla="val 87743"/>
              <a:gd name="adj3" fmla="val 33083"/>
            </a:avLst>
          </a:prstGeom>
          <a:solidFill>
            <a:srgbClr val="CC9900"/>
          </a:solidFill>
          <a:ln w="9525">
            <a:solidFill>
              <a:srgbClr val="CC9900"/>
            </a:solidFill>
            <a:miter lim="800000"/>
            <a:headEnd/>
            <a:tailEnd/>
          </a:ln>
        </p:spPr>
        <p:txBody>
          <a:bodyPr lIns="36576" tIns="36576" rIns="36576" bIns="36576"/>
          <a:lstStyle/>
          <a:p>
            <a:endParaRPr lang="fr-FR"/>
          </a:p>
        </p:txBody>
      </p:sp>
      <p:sp>
        <p:nvSpPr>
          <p:cNvPr id="69653" name="AutoShape 21"/>
          <p:cNvSpPr>
            <a:spLocks noChangeArrowheads="1"/>
          </p:cNvSpPr>
          <p:nvPr/>
        </p:nvSpPr>
        <p:spPr bwMode="auto">
          <a:xfrm rot="7920625">
            <a:off x="922933" y="1848738"/>
            <a:ext cx="2308622" cy="1576388"/>
          </a:xfrm>
          <a:prstGeom prst="curvedUpArrow">
            <a:avLst>
              <a:gd name="adj1" fmla="val 39053"/>
              <a:gd name="adj2" fmla="val 78107"/>
              <a:gd name="adj3" fmla="val 33333"/>
            </a:avLst>
          </a:prstGeom>
          <a:solidFill>
            <a:srgbClr val="660066"/>
          </a:solidFill>
          <a:ln w="9525">
            <a:solidFill>
              <a:srgbClr val="660066"/>
            </a:solidFill>
            <a:miter lim="800000"/>
            <a:headEnd/>
            <a:tailEnd/>
          </a:ln>
        </p:spPr>
        <p:txBody>
          <a:bodyPr lIns="36576" tIns="36576" rIns="36576" bIns="36576"/>
          <a:lstStyle/>
          <a:p>
            <a:endParaRPr lang="fr-FR"/>
          </a:p>
        </p:txBody>
      </p:sp>
      <p:sp>
        <p:nvSpPr>
          <p:cNvPr id="69654" name="AutoShape 22"/>
          <p:cNvSpPr>
            <a:spLocks noChangeArrowheads="1"/>
          </p:cNvSpPr>
          <p:nvPr/>
        </p:nvSpPr>
        <p:spPr bwMode="auto">
          <a:xfrm>
            <a:off x="4067175" y="2139554"/>
            <a:ext cx="1079500" cy="1674019"/>
          </a:xfrm>
          <a:prstGeom prst="downArrow">
            <a:avLst>
              <a:gd name="adj1" fmla="val 50000"/>
              <a:gd name="adj2" fmla="val 51691"/>
            </a:avLst>
          </a:prstGeom>
          <a:solidFill>
            <a:srgbClr val="0066FF"/>
          </a:solidFill>
          <a:ln w="9525" algn="in">
            <a:solidFill>
              <a:srgbClr val="0066FF"/>
            </a:solidFill>
            <a:miter lim="800000"/>
            <a:headEnd/>
            <a:tailEnd/>
          </a:ln>
        </p:spPr>
        <p:txBody>
          <a:bodyPr lIns="36576" tIns="36576" rIns="36576" bIns="36576"/>
          <a:lstStyle/>
          <a:p>
            <a:endParaRPr lang="fr-FR"/>
          </a:p>
        </p:txBody>
      </p:sp>
      <p:sp>
        <p:nvSpPr>
          <p:cNvPr id="69655" name="Text Box 23"/>
          <p:cNvSpPr txBox="1">
            <a:spLocks noChangeArrowheads="1"/>
          </p:cNvSpPr>
          <p:nvPr/>
        </p:nvSpPr>
        <p:spPr bwMode="auto">
          <a:xfrm>
            <a:off x="0" y="1113588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12700">
              <a:bevelT w="57150" h="38100" prst="hardEdge"/>
              <a:contourClr>
                <a:srgbClr val="002060"/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fr-BE" sz="280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etter Gothic Std" pitchFamily="49" charset="0"/>
              </a:rPr>
              <a:t>www.</a:t>
            </a:r>
            <a:r>
              <a:rPr lang="fr-BE" altLang="fr-FR" sz="280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etter Gothic Std" pitchFamily="49" charset="0"/>
                <a:cs typeface="Arial" pitchFamily="34" charset="0"/>
              </a:rPr>
              <a:t>namur</a:t>
            </a:r>
            <a:r>
              <a:rPr lang="fr-BE" sz="280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etter Gothic Std" pitchFamily="49" charset="0"/>
              </a:rPr>
              <a:t>.be</a:t>
            </a:r>
            <a:endParaRPr lang="fr-FR" sz="2800">
              <a:ln w="18415" cmpd="sng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Letter Gothic Std" pitchFamily="49" charset="0"/>
            </a:endParaRPr>
          </a:p>
        </p:txBody>
      </p:sp>
      <p:pic>
        <p:nvPicPr>
          <p:cNvPr id="37903" name="Picture 30" descr="347596562_5f19e22378"/>
          <p:cNvPicPr preferRelativeResize="0">
            <a:picLocks noChangeArrowheads="1"/>
          </p:cNvPicPr>
          <p:nvPr/>
        </p:nvPicPr>
        <p:blipFill>
          <a:blip r:embed="rId7" cstate="print">
            <a:lum bright="25000"/>
          </a:blip>
          <a:srcRect l="8722" t="10176" r="8722" b="8722"/>
          <a:stretch>
            <a:fillRect/>
          </a:stretch>
        </p:blipFill>
        <p:spPr bwMode="auto">
          <a:xfrm>
            <a:off x="0" y="0"/>
            <a:ext cx="1258888" cy="93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Espace réservé du numéro de diapositive 1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C6B818-7290-4771-9CFB-B94F380E1CC8}" type="slidenum">
              <a:rPr lang="fr-FR" smtClean="0"/>
              <a:pPr/>
              <a:t>10</a:t>
            </a:fld>
            <a:endParaRPr lang="fr-FR"/>
          </a:p>
        </p:txBody>
      </p:sp>
      <p:sp>
        <p:nvSpPr>
          <p:cNvPr id="21" name="Rectangle 6"/>
          <p:cNvSpPr>
            <a:spLocks noChangeArrowheads="1"/>
          </p:cNvSpPr>
          <p:nvPr/>
        </p:nvSpPr>
        <p:spPr bwMode="auto">
          <a:xfrm>
            <a:off x="1" y="138872"/>
            <a:ext cx="9143999" cy="73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60000" tIns="118800" rIns="360000" bIns="118800" anchor="ctr">
            <a:spAutoFit/>
          </a:bodyPr>
          <a:lstStyle/>
          <a:p>
            <a:pPr algn="ctr"/>
            <a:r>
              <a:rPr lang="es-ES_tradnl" altLang="fr-FR" sz="3200" cap="small" dirty="0" smtClean="0">
                <a:ln w="18415" cmpd="sng">
                  <a:noFill/>
                  <a:prstDash val="solid"/>
                </a:ln>
                <a:solidFill>
                  <a:srgbClr val="002060"/>
                </a:solidFill>
                <a:latin typeface="Letter Gothic Std" pitchFamily="49" charset="0"/>
                <a:cs typeface="Arial" pitchFamily="34" charset="0"/>
              </a:rPr>
              <a:t>Namur en el mundo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96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6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69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69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9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44" grpId="0"/>
      <p:bldP spid="69645" grpId="0"/>
      <p:bldP spid="69650" grpId="0" animBg="1"/>
      <p:bldP spid="69653" grpId="0" animBg="1"/>
      <p:bldP spid="69654" grpId="0" animBg="1"/>
      <p:bldP spid="6965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/>
          <p:cNvPicPr>
            <a:picLocks noChangeArrowheads="1"/>
          </p:cNvPicPr>
          <p:nvPr/>
        </p:nvPicPr>
        <p:blipFill>
          <a:blip r:embed="rId3" cstate="print"/>
          <a:srcRect l="9508" r="9508" b="4533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e 8"/>
          <p:cNvGrpSpPr>
            <a:grpSpLocks noChangeAspect="1"/>
          </p:cNvGrpSpPr>
          <p:nvPr/>
        </p:nvGrpSpPr>
        <p:grpSpPr>
          <a:xfrm>
            <a:off x="864001" y="1977684"/>
            <a:ext cx="1956097" cy="972108"/>
            <a:chOff x="0" y="0"/>
            <a:chExt cx="9144000" cy="6857999"/>
          </a:xfrm>
          <a:effectLst/>
        </p:grpSpPr>
        <p:pic>
          <p:nvPicPr>
            <p:cNvPr id="10" name="Image 9" descr="Namur agglo.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9144000" cy="6857999"/>
            </a:xfrm>
            <a:prstGeom prst="rect">
              <a:avLst/>
            </a:prstGeom>
            <a:solidFill>
              <a:srgbClr val="E6E6FF"/>
            </a:solidFill>
            <a:ln w="12700">
              <a:solidFill>
                <a:srgbClr val="00B050"/>
              </a:solidFill>
            </a:ln>
            <a:effectLst/>
          </p:spPr>
        </p:pic>
        <p:sp>
          <p:nvSpPr>
            <p:cNvPr id="11" name="Oval 5"/>
            <p:cNvSpPr>
              <a:spLocks noChangeArrowheads="1"/>
            </p:cNvSpPr>
            <p:nvPr/>
          </p:nvSpPr>
          <p:spPr bwMode="auto">
            <a:xfrm>
              <a:off x="1979613" y="836613"/>
              <a:ext cx="5688012" cy="4752975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 w="38100">
              <a:solidFill>
                <a:srgbClr val="FFFF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3" name="Line 8"/>
            <p:cNvSpPr>
              <a:spLocks noChangeShapeType="1"/>
            </p:cNvSpPr>
            <p:nvPr/>
          </p:nvSpPr>
          <p:spPr bwMode="auto">
            <a:xfrm flipH="1" flipV="1">
              <a:off x="4139902" y="36513"/>
              <a:ext cx="3600450" cy="6767512"/>
            </a:xfrm>
            <a:prstGeom prst="line">
              <a:avLst/>
            </a:prstGeom>
            <a:noFill/>
            <a:ln w="88900" cmpd="dbl">
              <a:solidFill>
                <a:srgbClr val="99FF33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" name="Line 10"/>
            <p:cNvSpPr>
              <a:spLocks noChangeShapeType="1"/>
            </p:cNvSpPr>
            <p:nvPr/>
          </p:nvSpPr>
          <p:spPr bwMode="auto">
            <a:xfrm flipH="1">
              <a:off x="0" y="765175"/>
              <a:ext cx="9144000" cy="863600"/>
            </a:xfrm>
            <a:prstGeom prst="line">
              <a:avLst/>
            </a:prstGeom>
            <a:noFill/>
            <a:ln w="63500" cmpd="dbl">
              <a:solidFill>
                <a:srgbClr val="99FF33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" name="Line 19"/>
            <p:cNvSpPr>
              <a:spLocks noChangeShapeType="1"/>
            </p:cNvSpPr>
            <p:nvPr/>
          </p:nvSpPr>
          <p:spPr bwMode="auto">
            <a:xfrm flipH="1">
              <a:off x="2987824" y="3429000"/>
              <a:ext cx="1584176" cy="1656184"/>
            </a:xfrm>
            <a:prstGeom prst="line">
              <a:avLst/>
            </a:prstGeom>
            <a:noFill/>
            <a:ln w="38100" cap="rnd">
              <a:solidFill>
                <a:srgbClr val="FFFFFF"/>
              </a:solidFill>
              <a:prstDash val="sysDash"/>
              <a:round/>
              <a:headEnd/>
              <a:tailEnd type="triangle" w="lg" len="lg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" name="Text Box 21"/>
            <p:cNvSpPr txBox="1">
              <a:spLocks noChangeArrowheads="1"/>
            </p:cNvSpPr>
            <p:nvPr/>
          </p:nvSpPr>
          <p:spPr bwMode="auto">
            <a:xfrm>
              <a:off x="3275858" y="2492895"/>
              <a:ext cx="1871660" cy="32569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rIns="0">
              <a:spAutoFit/>
            </a:bodyPr>
            <a:lstStyle/>
            <a:p>
              <a:pPr>
                <a:spcBef>
                  <a:spcPct val="50000"/>
                </a:spcBef>
              </a:pPr>
              <a:endParaRPr lang="fr-FR" sz="24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17" name="Freeform 35"/>
            <p:cNvSpPr>
              <a:spLocks/>
            </p:cNvSpPr>
            <p:nvPr/>
          </p:nvSpPr>
          <p:spPr bwMode="auto">
            <a:xfrm>
              <a:off x="0" y="3276600"/>
              <a:ext cx="4824413" cy="971550"/>
            </a:xfrm>
            <a:custGeom>
              <a:avLst/>
              <a:gdLst>
                <a:gd name="T0" fmla="*/ 2147483647 w 2404"/>
                <a:gd name="T1" fmla="*/ 2147483647 h 568"/>
                <a:gd name="T2" fmla="*/ 2147483647 w 2404"/>
                <a:gd name="T3" fmla="*/ 2147483647 h 568"/>
                <a:gd name="T4" fmla="*/ 2147483647 w 2404"/>
                <a:gd name="T5" fmla="*/ 2147483647 h 568"/>
                <a:gd name="T6" fmla="*/ 2147483647 w 2404"/>
                <a:gd name="T7" fmla="*/ 0 h 568"/>
                <a:gd name="T8" fmla="*/ 2147483647 w 2404"/>
                <a:gd name="T9" fmla="*/ 2147483647 h 568"/>
                <a:gd name="T10" fmla="*/ 2147483647 w 2404"/>
                <a:gd name="T11" fmla="*/ 2147483647 h 568"/>
                <a:gd name="T12" fmla="*/ 2147483647 w 2404"/>
                <a:gd name="T13" fmla="*/ 2147483647 h 568"/>
                <a:gd name="T14" fmla="*/ 2147483647 w 2404"/>
                <a:gd name="T15" fmla="*/ 2147483647 h 568"/>
                <a:gd name="T16" fmla="*/ 2147483647 w 2404"/>
                <a:gd name="T17" fmla="*/ 2147483647 h 568"/>
                <a:gd name="T18" fmla="*/ 2147483647 w 2404"/>
                <a:gd name="T19" fmla="*/ 2147483647 h 568"/>
                <a:gd name="T20" fmla="*/ 2147483647 w 2404"/>
                <a:gd name="T21" fmla="*/ 2147483647 h 568"/>
                <a:gd name="T22" fmla="*/ 2147483647 w 2404"/>
                <a:gd name="T23" fmla="*/ 2147483647 h 568"/>
                <a:gd name="T24" fmla="*/ 2147483647 w 2404"/>
                <a:gd name="T25" fmla="*/ 2147483647 h 568"/>
                <a:gd name="T26" fmla="*/ 2147483647 w 2404"/>
                <a:gd name="T27" fmla="*/ 2147483647 h 568"/>
                <a:gd name="T28" fmla="*/ 2147483647 w 2404"/>
                <a:gd name="T29" fmla="*/ 2147483647 h 568"/>
                <a:gd name="T30" fmla="*/ 2147483647 w 2404"/>
                <a:gd name="T31" fmla="*/ 2147483647 h 568"/>
                <a:gd name="T32" fmla="*/ 2147483647 w 2404"/>
                <a:gd name="T33" fmla="*/ 2147483647 h 568"/>
                <a:gd name="T34" fmla="*/ 2147483647 w 2404"/>
                <a:gd name="T35" fmla="*/ 2147483647 h 568"/>
                <a:gd name="T36" fmla="*/ 2147483647 w 2404"/>
                <a:gd name="T37" fmla="*/ 2147483647 h 568"/>
                <a:gd name="T38" fmla="*/ 2147483647 w 2404"/>
                <a:gd name="T39" fmla="*/ 2147483647 h 568"/>
                <a:gd name="T40" fmla="*/ 2147483647 w 2404"/>
                <a:gd name="T41" fmla="*/ 2147483647 h 568"/>
                <a:gd name="T42" fmla="*/ 2147483647 w 2404"/>
                <a:gd name="T43" fmla="*/ 2147483647 h 568"/>
                <a:gd name="T44" fmla="*/ 2147483647 w 2404"/>
                <a:gd name="T45" fmla="*/ 2147483647 h 568"/>
                <a:gd name="T46" fmla="*/ 2147483647 w 2404"/>
                <a:gd name="T47" fmla="*/ 2147483647 h 568"/>
                <a:gd name="T48" fmla="*/ 2147483647 w 2404"/>
                <a:gd name="T49" fmla="*/ 2147483647 h 568"/>
                <a:gd name="T50" fmla="*/ 2147483647 w 2404"/>
                <a:gd name="T51" fmla="*/ 2147483647 h 568"/>
                <a:gd name="T52" fmla="*/ 2147483647 w 2404"/>
                <a:gd name="T53" fmla="*/ 2147483647 h 568"/>
                <a:gd name="T54" fmla="*/ 2147483647 w 2404"/>
                <a:gd name="T55" fmla="*/ 2147483647 h 568"/>
                <a:gd name="T56" fmla="*/ 2147483647 w 2404"/>
                <a:gd name="T57" fmla="*/ 2147483647 h 568"/>
                <a:gd name="T58" fmla="*/ 2147483647 w 2404"/>
                <a:gd name="T59" fmla="*/ 2147483647 h 568"/>
                <a:gd name="T60" fmla="*/ 2147483647 w 2404"/>
                <a:gd name="T61" fmla="*/ 2147483647 h 568"/>
                <a:gd name="T62" fmla="*/ 2147483647 w 2404"/>
                <a:gd name="T63" fmla="*/ 2147483647 h 568"/>
                <a:gd name="T64" fmla="*/ 2147483647 w 2404"/>
                <a:gd name="T65" fmla="*/ 2147483647 h 568"/>
                <a:gd name="T66" fmla="*/ 0 w 2404"/>
                <a:gd name="T67" fmla="*/ 2147483647 h 56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404"/>
                <a:gd name="T103" fmla="*/ 0 h 568"/>
                <a:gd name="T104" fmla="*/ 2404 w 2404"/>
                <a:gd name="T105" fmla="*/ 568 h 56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404" h="568">
                  <a:moveTo>
                    <a:pt x="2404" y="140"/>
                  </a:moveTo>
                  <a:cubicBezTo>
                    <a:pt x="2365" y="137"/>
                    <a:pt x="2326" y="139"/>
                    <a:pt x="2288" y="132"/>
                  </a:cubicBezTo>
                  <a:cubicBezTo>
                    <a:pt x="2279" y="130"/>
                    <a:pt x="2258" y="93"/>
                    <a:pt x="2256" y="90"/>
                  </a:cubicBezTo>
                  <a:cubicBezTo>
                    <a:pt x="2240" y="70"/>
                    <a:pt x="2164" y="8"/>
                    <a:pt x="2140" y="0"/>
                  </a:cubicBezTo>
                  <a:cubicBezTo>
                    <a:pt x="2096" y="3"/>
                    <a:pt x="2052" y="1"/>
                    <a:pt x="2009" y="8"/>
                  </a:cubicBezTo>
                  <a:cubicBezTo>
                    <a:pt x="1984" y="12"/>
                    <a:pt x="1986" y="68"/>
                    <a:pt x="1984" y="74"/>
                  </a:cubicBezTo>
                  <a:cubicBezTo>
                    <a:pt x="1978" y="91"/>
                    <a:pt x="1965" y="106"/>
                    <a:pt x="1959" y="123"/>
                  </a:cubicBezTo>
                  <a:cubicBezTo>
                    <a:pt x="1967" y="201"/>
                    <a:pt x="1967" y="216"/>
                    <a:pt x="2017" y="263"/>
                  </a:cubicBezTo>
                  <a:cubicBezTo>
                    <a:pt x="2013" y="288"/>
                    <a:pt x="2018" y="319"/>
                    <a:pt x="2000" y="337"/>
                  </a:cubicBezTo>
                  <a:cubicBezTo>
                    <a:pt x="1982" y="355"/>
                    <a:pt x="1926" y="362"/>
                    <a:pt x="1926" y="362"/>
                  </a:cubicBezTo>
                  <a:cubicBezTo>
                    <a:pt x="1921" y="361"/>
                    <a:pt x="1849" y="359"/>
                    <a:pt x="1828" y="346"/>
                  </a:cubicBezTo>
                  <a:cubicBezTo>
                    <a:pt x="1773" y="312"/>
                    <a:pt x="1853" y="343"/>
                    <a:pt x="1787" y="321"/>
                  </a:cubicBezTo>
                  <a:cubicBezTo>
                    <a:pt x="1781" y="315"/>
                    <a:pt x="1777" y="308"/>
                    <a:pt x="1770" y="304"/>
                  </a:cubicBezTo>
                  <a:cubicBezTo>
                    <a:pt x="1755" y="296"/>
                    <a:pt x="1721" y="288"/>
                    <a:pt x="1721" y="288"/>
                  </a:cubicBezTo>
                  <a:cubicBezTo>
                    <a:pt x="1666" y="291"/>
                    <a:pt x="1611" y="288"/>
                    <a:pt x="1556" y="296"/>
                  </a:cubicBezTo>
                  <a:cubicBezTo>
                    <a:pt x="1541" y="298"/>
                    <a:pt x="1534" y="318"/>
                    <a:pt x="1523" y="329"/>
                  </a:cubicBezTo>
                  <a:cubicBezTo>
                    <a:pt x="1486" y="366"/>
                    <a:pt x="1450" y="435"/>
                    <a:pt x="1400" y="452"/>
                  </a:cubicBezTo>
                  <a:cubicBezTo>
                    <a:pt x="1363" y="489"/>
                    <a:pt x="1313" y="468"/>
                    <a:pt x="1268" y="452"/>
                  </a:cubicBezTo>
                  <a:cubicBezTo>
                    <a:pt x="1244" y="429"/>
                    <a:pt x="1233" y="413"/>
                    <a:pt x="1202" y="403"/>
                  </a:cubicBezTo>
                  <a:cubicBezTo>
                    <a:pt x="1157" y="373"/>
                    <a:pt x="1130" y="379"/>
                    <a:pt x="1079" y="395"/>
                  </a:cubicBezTo>
                  <a:cubicBezTo>
                    <a:pt x="1076" y="403"/>
                    <a:pt x="1072" y="411"/>
                    <a:pt x="1071" y="420"/>
                  </a:cubicBezTo>
                  <a:cubicBezTo>
                    <a:pt x="1067" y="450"/>
                    <a:pt x="1069" y="481"/>
                    <a:pt x="1062" y="510"/>
                  </a:cubicBezTo>
                  <a:cubicBezTo>
                    <a:pt x="1054" y="543"/>
                    <a:pt x="984" y="557"/>
                    <a:pt x="955" y="568"/>
                  </a:cubicBezTo>
                  <a:cubicBezTo>
                    <a:pt x="944" y="565"/>
                    <a:pt x="932" y="566"/>
                    <a:pt x="923" y="559"/>
                  </a:cubicBezTo>
                  <a:cubicBezTo>
                    <a:pt x="918" y="555"/>
                    <a:pt x="910" y="515"/>
                    <a:pt x="906" y="510"/>
                  </a:cubicBezTo>
                  <a:cubicBezTo>
                    <a:pt x="896" y="498"/>
                    <a:pt x="871" y="490"/>
                    <a:pt x="857" y="485"/>
                  </a:cubicBezTo>
                  <a:cubicBezTo>
                    <a:pt x="648" y="496"/>
                    <a:pt x="725" y="457"/>
                    <a:pt x="651" y="535"/>
                  </a:cubicBezTo>
                  <a:cubicBezTo>
                    <a:pt x="522" y="527"/>
                    <a:pt x="534" y="545"/>
                    <a:pt x="470" y="477"/>
                  </a:cubicBezTo>
                  <a:cubicBezTo>
                    <a:pt x="453" y="422"/>
                    <a:pt x="405" y="404"/>
                    <a:pt x="371" y="362"/>
                  </a:cubicBezTo>
                  <a:cubicBezTo>
                    <a:pt x="348" y="333"/>
                    <a:pt x="365" y="338"/>
                    <a:pt x="330" y="321"/>
                  </a:cubicBezTo>
                  <a:cubicBezTo>
                    <a:pt x="269" y="292"/>
                    <a:pt x="341" y="334"/>
                    <a:pt x="281" y="304"/>
                  </a:cubicBezTo>
                  <a:cubicBezTo>
                    <a:pt x="249" y="288"/>
                    <a:pt x="222" y="254"/>
                    <a:pt x="198" y="230"/>
                  </a:cubicBezTo>
                  <a:cubicBezTo>
                    <a:pt x="192" y="224"/>
                    <a:pt x="182" y="226"/>
                    <a:pt x="174" y="222"/>
                  </a:cubicBezTo>
                  <a:cubicBezTo>
                    <a:pt x="96" y="184"/>
                    <a:pt x="93" y="183"/>
                    <a:pt x="0" y="183"/>
                  </a:cubicBezTo>
                </a:path>
              </a:pathLst>
            </a:custGeom>
            <a:noFill/>
            <a:ln w="50800" cap="flat">
              <a:solidFill>
                <a:srgbClr val="99CC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8" name="Forme libre 17"/>
            <p:cNvSpPr>
              <a:spLocks/>
            </p:cNvSpPr>
            <p:nvPr/>
          </p:nvSpPr>
          <p:spPr bwMode="auto">
            <a:xfrm>
              <a:off x="4587875" y="2411413"/>
              <a:ext cx="4556125" cy="4427537"/>
            </a:xfrm>
            <a:custGeom>
              <a:avLst/>
              <a:gdLst>
                <a:gd name="T0" fmla="*/ 451742 w 4499844"/>
                <a:gd name="T1" fmla="*/ 4722177 h 4413955"/>
                <a:gd name="T2" fmla="*/ 451742 w 4499844"/>
                <a:gd name="T3" fmla="*/ 4550454 h 4413955"/>
                <a:gd name="T4" fmla="*/ 499112 w 4499844"/>
                <a:gd name="T5" fmla="*/ 4440067 h 4413955"/>
                <a:gd name="T6" fmla="*/ 546485 w 4499844"/>
                <a:gd name="T7" fmla="*/ 4366486 h 4413955"/>
                <a:gd name="T8" fmla="*/ 609650 w 4499844"/>
                <a:gd name="T9" fmla="*/ 4207028 h 4413955"/>
                <a:gd name="T10" fmla="*/ 546485 w 4499844"/>
                <a:gd name="T11" fmla="*/ 4059852 h 4413955"/>
                <a:gd name="T12" fmla="*/ 404370 w 4499844"/>
                <a:gd name="T13" fmla="*/ 4023041 h 4413955"/>
                <a:gd name="T14" fmla="*/ 230672 w 4499844"/>
                <a:gd name="T15" fmla="*/ 3973987 h 4413955"/>
                <a:gd name="T16" fmla="*/ 467533 w 4499844"/>
                <a:gd name="T17" fmla="*/ 3863594 h 4413955"/>
                <a:gd name="T18" fmla="*/ 625437 w 4499844"/>
                <a:gd name="T19" fmla="*/ 3765475 h 4413955"/>
                <a:gd name="T20" fmla="*/ 672811 w 4499844"/>
                <a:gd name="T21" fmla="*/ 3618293 h 4413955"/>
                <a:gd name="T22" fmla="*/ 735978 w 4499844"/>
                <a:gd name="T23" fmla="*/ 3409784 h 4413955"/>
                <a:gd name="T24" fmla="*/ 767558 w 4499844"/>
                <a:gd name="T25" fmla="*/ 3250326 h 4413955"/>
                <a:gd name="T26" fmla="*/ 783345 w 4499844"/>
                <a:gd name="T27" fmla="*/ 2943702 h 4413955"/>
                <a:gd name="T28" fmla="*/ 735978 w 4499844"/>
                <a:gd name="T29" fmla="*/ 2796516 h 4413955"/>
                <a:gd name="T30" fmla="*/ 688604 w 4499844"/>
                <a:gd name="T31" fmla="*/ 2686126 h 4413955"/>
                <a:gd name="T32" fmla="*/ 609650 w 4499844"/>
                <a:gd name="T33" fmla="*/ 2624801 h 4413955"/>
                <a:gd name="T34" fmla="*/ 499112 w 4499844"/>
                <a:gd name="T35" fmla="*/ 2489876 h 4413955"/>
                <a:gd name="T36" fmla="*/ 372787 w 4499844"/>
                <a:gd name="T37" fmla="*/ 2404020 h 4413955"/>
                <a:gd name="T38" fmla="*/ 262253 w 4499844"/>
                <a:gd name="T39" fmla="*/ 2305897 h 4413955"/>
                <a:gd name="T40" fmla="*/ 135927 w 4499844"/>
                <a:gd name="T41" fmla="*/ 2207774 h 4413955"/>
                <a:gd name="T42" fmla="*/ 72768 w 4499844"/>
                <a:gd name="T43" fmla="*/ 1962471 h 4413955"/>
                <a:gd name="T44" fmla="*/ 9603 w 4499844"/>
                <a:gd name="T45" fmla="*/ 1901141 h 4413955"/>
                <a:gd name="T46" fmla="*/ 72768 w 4499844"/>
                <a:gd name="T47" fmla="*/ 1435061 h 4413955"/>
                <a:gd name="T48" fmla="*/ 167514 w 4499844"/>
                <a:gd name="T49" fmla="*/ 1336934 h 4413955"/>
                <a:gd name="T50" fmla="*/ 262253 w 4499844"/>
                <a:gd name="T51" fmla="*/ 1238815 h 4413955"/>
                <a:gd name="T52" fmla="*/ 404370 w 4499844"/>
                <a:gd name="T53" fmla="*/ 1165220 h 4413955"/>
                <a:gd name="T54" fmla="*/ 546485 w 4499844"/>
                <a:gd name="T55" fmla="*/ 1091625 h 4413955"/>
                <a:gd name="T56" fmla="*/ 751768 w 4499844"/>
                <a:gd name="T57" fmla="*/ 1042560 h 4413955"/>
                <a:gd name="T58" fmla="*/ 925460 w 4499844"/>
                <a:gd name="T59" fmla="*/ 1005766 h 4413955"/>
                <a:gd name="T60" fmla="*/ 1225485 w 4499844"/>
                <a:gd name="T61" fmla="*/ 1005766 h 4413955"/>
                <a:gd name="T62" fmla="*/ 1336021 w 4499844"/>
                <a:gd name="T63" fmla="*/ 1030294 h 4413955"/>
                <a:gd name="T64" fmla="*/ 1936062 w 4499844"/>
                <a:gd name="T65" fmla="*/ 1042560 h 4413955"/>
                <a:gd name="T66" fmla="*/ 2030809 w 4499844"/>
                <a:gd name="T67" fmla="*/ 993498 h 4413955"/>
                <a:gd name="T68" fmla="*/ 2172922 w 4499844"/>
                <a:gd name="T69" fmla="*/ 932172 h 4413955"/>
                <a:gd name="T70" fmla="*/ 2346619 w 4499844"/>
                <a:gd name="T71" fmla="*/ 821786 h 4413955"/>
                <a:gd name="T72" fmla="*/ 2472942 w 4499844"/>
                <a:gd name="T73" fmla="*/ 735927 h 4413955"/>
                <a:gd name="T74" fmla="*/ 2615061 w 4499844"/>
                <a:gd name="T75" fmla="*/ 662338 h 4413955"/>
                <a:gd name="T76" fmla="*/ 2694006 w 4499844"/>
                <a:gd name="T77" fmla="*/ 613273 h 4413955"/>
                <a:gd name="T78" fmla="*/ 2788749 w 4499844"/>
                <a:gd name="T79" fmla="*/ 576477 h 4413955"/>
                <a:gd name="T80" fmla="*/ 3009821 w 4499844"/>
                <a:gd name="T81" fmla="*/ 527412 h 4413955"/>
                <a:gd name="T82" fmla="*/ 3815137 w 4499844"/>
                <a:gd name="T83" fmla="*/ 588743 h 4413955"/>
                <a:gd name="T84" fmla="*/ 3909881 w 4499844"/>
                <a:gd name="T85" fmla="*/ 625537 h 4413955"/>
                <a:gd name="T86" fmla="*/ 4051993 w 4499844"/>
                <a:gd name="T87" fmla="*/ 686869 h 4413955"/>
                <a:gd name="T88" fmla="*/ 4146737 w 4499844"/>
                <a:gd name="T89" fmla="*/ 735927 h 4413955"/>
                <a:gd name="T90" fmla="*/ 4241487 w 4499844"/>
                <a:gd name="T91" fmla="*/ 846315 h 4413955"/>
                <a:gd name="T92" fmla="*/ 4383598 w 4499844"/>
                <a:gd name="T93" fmla="*/ 907646 h 4413955"/>
                <a:gd name="T94" fmla="*/ 4557291 w 4499844"/>
                <a:gd name="T95" fmla="*/ 956702 h 4413955"/>
                <a:gd name="T96" fmla="*/ 4809944 w 4499844"/>
                <a:gd name="T97" fmla="*/ 932172 h 4413955"/>
                <a:gd name="T98" fmla="*/ 4936265 w 4499844"/>
                <a:gd name="T99" fmla="*/ 846315 h 4413955"/>
                <a:gd name="T100" fmla="*/ 5046802 w 4499844"/>
                <a:gd name="T101" fmla="*/ 760460 h 4413955"/>
                <a:gd name="T102" fmla="*/ 5157327 w 4499844"/>
                <a:gd name="T103" fmla="*/ 613273 h 4413955"/>
                <a:gd name="T104" fmla="*/ 5157327 w 4499844"/>
                <a:gd name="T105" fmla="*/ 539684 h 4413955"/>
                <a:gd name="T106" fmla="*/ 5331041 w 4499844"/>
                <a:gd name="T107" fmla="*/ 367965 h 4413955"/>
                <a:gd name="T108" fmla="*/ 5552104 w 4499844"/>
                <a:gd name="T109" fmla="*/ 208511 h 4413955"/>
                <a:gd name="T110" fmla="*/ 5725785 w 4499844"/>
                <a:gd name="T111" fmla="*/ 122654 h 4413955"/>
                <a:gd name="T112" fmla="*/ 5867913 w 4499844"/>
                <a:gd name="T113" fmla="*/ 85857 h 4413955"/>
                <a:gd name="T114" fmla="*/ 5978450 w 4499844"/>
                <a:gd name="T115" fmla="*/ 61326 h 4413955"/>
                <a:gd name="T116" fmla="*/ 6167918 w 4499844"/>
                <a:gd name="T117" fmla="*/ 12265 h 4413955"/>
                <a:gd name="T118" fmla="*/ 6294259 w 4499844"/>
                <a:gd name="T119" fmla="*/ 0 h 441395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4499844"/>
                <a:gd name="T181" fmla="*/ 0 h 4413955"/>
                <a:gd name="T182" fmla="*/ 4499844 w 4499844"/>
                <a:gd name="T183" fmla="*/ 4413955 h 441395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4499844" h="4413955">
                  <a:moveTo>
                    <a:pt x="345532" y="4413955"/>
                  </a:moveTo>
                  <a:lnTo>
                    <a:pt x="322955" y="4346222"/>
                  </a:lnTo>
                  <a:lnTo>
                    <a:pt x="311666" y="4312355"/>
                  </a:lnTo>
                  <a:cubicBezTo>
                    <a:pt x="315429" y="4270963"/>
                    <a:pt x="315732" y="4229109"/>
                    <a:pt x="322955" y="4188178"/>
                  </a:cubicBezTo>
                  <a:cubicBezTo>
                    <a:pt x="327091" y="4164741"/>
                    <a:pt x="338006" y="4143022"/>
                    <a:pt x="345532" y="4120444"/>
                  </a:cubicBezTo>
                  <a:lnTo>
                    <a:pt x="356821" y="4086578"/>
                  </a:lnTo>
                  <a:cubicBezTo>
                    <a:pt x="360584" y="4075289"/>
                    <a:pt x="361509" y="4062612"/>
                    <a:pt x="368110" y="4052711"/>
                  </a:cubicBezTo>
                  <a:lnTo>
                    <a:pt x="390688" y="4018844"/>
                  </a:lnTo>
                  <a:cubicBezTo>
                    <a:pt x="407749" y="3950602"/>
                    <a:pt x="397072" y="3988405"/>
                    <a:pt x="424555" y="3905955"/>
                  </a:cubicBezTo>
                  <a:lnTo>
                    <a:pt x="435844" y="3872089"/>
                  </a:lnTo>
                  <a:cubicBezTo>
                    <a:pt x="432081" y="3834459"/>
                    <a:pt x="436514" y="3795077"/>
                    <a:pt x="424555" y="3759200"/>
                  </a:cubicBezTo>
                  <a:cubicBezTo>
                    <a:pt x="420264" y="3746329"/>
                    <a:pt x="403086" y="3742132"/>
                    <a:pt x="390688" y="3736622"/>
                  </a:cubicBezTo>
                  <a:cubicBezTo>
                    <a:pt x="368940" y="3726956"/>
                    <a:pt x="345533" y="3721570"/>
                    <a:pt x="322955" y="3714044"/>
                  </a:cubicBezTo>
                  <a:cubicBezTo>
                    <a:pt x="311666" y="3710281"/>
                    <a:pt x="300915" y="3704069"/>
                    <a:pt x="289088" y="3702755"/>
                  </a:cubicBezTo>
                  <a:lnTo>
                    <a:pt x="187488" y="3691467"/>
                  </a:lnTo>
                  <a:cubicBezTo>
                    <a:pt x="179962" y="3680178"/>
                    <a:pt x="167141" y="3670983"/>
                    <a:pt x="164910" y="3657600"/>
                  </a:cubicBezTo>
                  <a:cubicBezTo>
                    <a:pt x="162954" y="3645862"/>
                    <a:pt x="167785" y="3632147"/>
                    <a:pt x="176199" y="3623733"/>
                  </a:cubicBezTo>
                  <a:cubicBezTo>
                    <a:pt x="235724" y="3564208"/>
                    <a:pt x="256519" y="3581909"/>
                    <a:pt x="334244" y="3556000"/>
                  </a:cubicBezTo>
                  <a:lnTo>
                    <a:pt x="401977" y="3533422"/>
                  </a:lnTo>
                  <a:cubicBezTo>
                    <a:pt x="417029" y="3510844"/>
                    <a:pt x="438551" y="3491431"/>
                    <a:pt x="447132" y="3465689"/>
                  </a:cubicBezTo>
                  <a:cubicBezTo>
                    <a:pt x="472545" y="3389449"/>
                    <a:pt x="443219" y="3483296"/>
                    <a:pt x="469710" y="3364089"/>
                  </a:cubicBezTo>
                  <a:cubicBezTo>
                    <a:pt x="472291" y="3352473"/>
                    <a:pt x="477236" y="3341511"/>
                    <a:pt x="480999" y="3330222"/>
                  </a:cubicBezTo>
                  <a:cubicBezTo>
                    <a:pt x="488950" y="3274569"/>
                    <a:pt x="489061" y="3254431"/>
                    <a:pt x="503577" y="3206044"/>
                  </a:cubicBezTo>
                  <a:cubicBezTo>
                    <a:pt x="510416" y="3183249"/>
                    <a:pt x="518629" y="3160889"/>
                    <a:pt x="526155" y="3138311"/>
                  </a:cubicBezTo>
                  <a:lnTo>
                    <a:pt x="537444" y="3104444"/>
                  </a:lnTo>
                  <a:cubicBezTo>
                    <a:pt x="541207" y="3066814"/>
                    <a:pt x="542515" y="3028858"/>
                    <a:pt x="548732" y="2991555"/>
                  </a:cubicBezTo>
                  <a:cubicBezTo>
                    <a:pt x="553833" y="2960947"/>
                    <a:pt x="571310" y="2901244"/>
                    <a:pt x="571310" y="2901244"/>
                  </a:cubicBezTo>
                  <a:cubicBezTo>
                    <a:pt x="567547" y="2837274"/>
                    <a:pt x="568309" y="2772876"/>
                    <a:pt x="560021" y="2709333"/>
                  </a:cubicBezTo>
                  <a:cubicBezTo>
                    <a:pt x="556943" y="2685734"/>
                    <a:pt x="541357" y="2665075"/>
                    <a:pt x="537444" y="2641600"/>
                  </a:cubicBezTo>
                  <a:cubicBezTo>
                    <a:pt x="533681" y="2619022"/>
                    <a:pt x="531706" y="2596073"/>
                    <a:pt x="526155" y="2573867"/>
                  </a:cubicBezTo>
                  <a:cubicBezTo>
                    <a:pt x="520383" y="2550778"/>
                    <a:pt x="511103" y="2528711"/>
                    <a:pt x="503577" y="2506133"/>
                  </a:cubicBezTo>
                  <a:cubicBezTo>
                    <a:pt x="499814" y="2494844"/>
                    <a:pt x="502189" y="2478868"/>
                    <a:pt x="492288" y="2472267"/>
                  </a:cubicBezTo>
                  <a:lnTo>
                    <a:pt x="458421" y="2449689"/>
                  </a:lnTo>
                  <a:cubicBezTo>
                    <a:pt x="450895" y="2438400"/>
                    <a:pt x="441354" y="2428220"/>
                    <a:pt x="435844" y="2415822"/>
                  </a:cubicBezTo>
                  <a:cubicBezTo>
                    <a:pt x="417960" y="2375582"/>
                    <a:pt x="421345" y="2344879"/>
                    <a:pt x="390688" y="2314222"/>
                  </a:cubicBezTo>
                  <a:cubicBezTo>
                    <a:pt x="381094" y="2304628"/>
                    <a:pt x="368110" y="2299170"/>
                    <a:pt x="356821" y="2291644"/>
                  </a:cubicBezTo>
                  <a:cubicBezTo>
                    <a:pt x="349295" y="2280355"/>
                    <a:pt x="344454" y="2266712"/>
                    <a:pt x="334244" y="2257778"/>
                  </a:cubicBezTo>
                  <a:cubicBezTo>
                    <a:pt x="313823" y="2239909"/>
                    <a:pt x="266510" y="2212622"/>
                    <a:pt x="266510" y="2212622"/>
                  </a:cubicBezTo>
                  <a:cubicBezTo>
                    <a:pt x="206301" y="2122308"/>
                    <a:pt x="285325" y="2231437"/>
                    <a:pt x="210066" y="2156178"/>
                  </a:cubicBezTo>
                  <a:cubicBezTo>
                    <a:pt x="200472" y="2146584"/>
                    <a:pt x="196174" y="2132734"/>
                    <a:pt x="187488" y="2122311"/>
                  </a:cubicBezTo>
                  <a:cubicBezTo>
                    <a:pt x="177267" y="2110046"/>
                    <a:pt x="163842" y="2100709"/>
                    <a:pt x="153621" y="2088444"/>
                  </a:cubicBezTo>
                  <a:cubicBezTo>
                    <a:pt x="106584" y="2032000"/>
                    <a:pt x="159267" y="2073393"/>
                    <a:pt x="97177" y="2032000"/>
                  </a:cubicBezTo>
                  <a:cubicBezTo>
                    <a:pt x="68888" y="1989566"/>
                    <a:pt x="70285" y="2000975"/>
                    <a:pt x="63310" y="1941689"/>
                  </a:cubicBezTo>
                  <a:cubicBezTo>
                    <a:pt x="58016" y="1896687"/>
                    <a:pt x="58010" y="1851137"/>
                    <a:pt x="52021" y="1806222"/>
                  </a:cubicBezTo>
                  <a:cubicBezTo>
                    <a:pt x="50448" y="1794427"/>
                    <a:pt x="48166" y="1781647"/>
                    <a:pt x="40732" y="1772355"/>
                  </a:cubicBezTo>
                  <a:cubicBezTo>
                    <a:pt x="32257" y="1761761"/>
                    <a:pt x="18155" y="1757304"/>
                    <a:pt x="6866" y="1749778"/>
                  </a:cubicBezTo>
                  <a:cubicBezTo>
                    <a:pt x="9410" y="1681084"/>
                    <a:pt x="0" y="1496495"/>
                    <a:pt x="29444" y="1388533"/>
                  </a:cubicBezTo>
                  <a:cubicBezTo>
                    <a:pt x="35706" y="1365573"/>
                    <a:pt x="44495" y="1343378"/>
                    <a:pt x="52021" y="1320800"/>
                  </a:cubicBezTo>
                  <a:cubicBezTo>
                    <a:pt x="61202" y="1293255"/>
                    <a:pt x="64004" y="1274951"/>
                    <a:pt x="85888" y="1253067"/>
                  </a:cubicBezTo>
                  <a:cubicBezTo>
                    <a:pt x="95482" y="1243473"/>
                    <a:pt x="108466" y="1238015"/>
                    <a:pt x="119755" y="1230489"/>
                  </a:cubicBezTo>
                  <a:cubicBezTo>
                    <a:pt x="128936" y="1202946"/>
                    <a:pt x="131739" y="1184637"/>
                    <a:pt x="153621" y="1162755"/>
                  </a:cubicBezTo>
                  <a:cubicBezTo>
                    <a:pt x="163215" y="1153161"/>
                    <a:pt x="177065" y="1148864"/>
                    <a:pt x="187488" y="1140178"/>
                  </a:cubicBezTo>
                  <a:cubicBezTo>
                    <a:pt x="224937" y="1108971"/>
                    <a:pt x="213180" y="1104754"/>
                    <a:pt x="255221" y="1083733"/>
                  </a:cubicBezTo>
                  <a:cubicBezTo>
                    <a:pt x="265864" y="1078411"/>
                    <a:pt x="278686" y="1078223"/>
                    <a:pt x="289088" y="1072444"/>
                  </a:cubicBezTo>
                  <a:cubicBezTo>
                    <a:pt x="312808" y="1059266"/>
                    <a:pt x="334243" y="1042341"/>
                    <a:pt x="356821" y="1027289"/>
                  </a:cubicBezTo>
                  <a:cubicBezTo>
                    <a:pt x="368110" y="1019763"/>
                    <a:pt x="377817" y="1009002"/>
                    <a:pt x="390688" y="1004711"/>
                  </a:cubicBezTo>
                  <a:cubicBezTo>
                    <a:pt x="551642" y="951059"/>
                    <a:pt x="384155" y="1004965"/>
                    <a:pt x="503577" y="970844"/>
                  </a:cubicBezTo>
                  <a:cubicBezTo>
                    <a:pt x="515019" y="967575"/>
                    <a:pt x="525900" y="962441"/>
                    <a:pt x="537444" y="959555"/>
                  </a:cubicBezTo>
                  <a:cubicBezTo>
                    <a:pt x="556058" y="954902"/>
                    <a:pt x="575377" y="953315"/>
                    <a:pt x="593888" y="948267"/>
                  </a:cubicBezTo>
                  <a:cubicBezTo>
                    <a:pt x="616848" y="942005"/>
                    <a:pt x="639043" y="933215"/>
                    <a:pt x="661621" y="925689"/>
                  </a:cubicBezTo>
                  <a:lnTo>
                    <a:pt x="695488" y="914400"/>
                  </a:lnTo>
                  <a:cubicBezTo>
                    <a:pt x="755695" y="918163"/>
                    <a:pt x="816117" y="919374"/>
                    <a:pt x="876110" y="925689"/>
                  </a:cubicBezTo>
                  <a:cubicBezTo>
                    <a:pt x="887944" y="926935"/>
                    <a:pt x="898535" y="933709"/>
                    <a:pt x="909977" y="936978"/>
                  </a:cubicBezTo>
                  <a:cubicBezTo>
                    <a:pt x="924895" y="941240"/>
                    <a:pt x="939828" y="945716"/>
                    <a:pt x="955132" y="948267"/>
                  </a:cubicBezTo>
                  <a:cubicBezTo>
                    <a:pt x="1003052" y="956253"/>
                    <a:pt x="1114874" y="966498"/>
                    <a:pt x="1158332" y="970844"/>
                  </a:cubicBezTo>
                  <a:cubicBezTo>
                    <a:pt x="1233591" y="967081"/>
                    <a:pt x="1309972" y="973034"/>
                    <a:pt x="1384110" y="959555"/>
                  </a:cubicBezTo>
                  <a:cubicBezTo>
                    <a:pt x="1397459" y="957128"/>
                    <a:pt x="1395399" y="933215"/>
                    <a:pt x="1406688" y="925689"/>
                  </a:cubicBezTo>
                  <a:cubicBezTo>
                    <a:pt x="1419598" y="917083"/>
                    <a:pt x="1436983" y="918858"/>
                    <a:pt x="1451844" y="914400"/>
                  </a:cubicBezTo>
                  <a:cubicBezTo>
                    <a:pt x="1474639" y="907561"/>
                    <a:pt x="1519577" y="891822"/>
                    <a:pt x="1519577" y="891822"/>
                  </a:cubicBezTo>
                  <a:cubicBezTo>
                    <a:pt x="1530866" y="880533"/>
                    <a:pt x="1540842" y="867757"/>
                    <a:pt x="1553444" y="857955"/>
                  </a:cubicBezTo>
                  <a:cubicBezTo>
                    <a:pt x="1574863" y="841296"/>
                    <a:pt x="1621177" y="812800"/>
                    <a:pt x="1621177" y="812800"/>
                  </a:cubicBezTo>
                  <a:cubicBezTo>
                    <a:pt x="1681383" y="722491"/>
                    <a:pt x="1602365" y="831611"/>
                    <a:pt x="1677621" y="756355"/>
                  </a:cubicBezTo>
                  <a:cubicBezTo>
                    <a:pt x="1687215" y="746761"/>
                    <a:pt x="1689988" y="731423"/>
                    <a:pt x="1700199" y="722489"/>
                  </a:cubicBezTo>
                  <a:cubicBezTo>
                    <a:pt x="1720620" y="704620"/>
                    <a:pt x="1745354" y="692385"/>
                    <a:pt x="1767932" y="677333"/>
                  </a:cubicBezTo>
                  <a:cubicBezTo>
                    <a:pt x="1811699" y="648155"/>
                    <a:pt x="1788928" y="659045"/>
                    <a:pt x="1835666" y="643467"/>
                  </a:cubicBezTo>
                  <a:cubicBezTo>
                    <a:pt x="1846955" y="632178"/>
                    <a:pt x="1856249" y="618456"/>
                    <a:pt x="1869532" y="609600"/>
                  </a:cubicBezTo>
                  <a:cubicBezTo>
                    <a:pt x="1879433" y="602999"/>
                    <a:pt x="1894107" y="605745"/>
                    <a:pt x="1903399" y="598311"/>
                  </a:cubicBezTo>
                  <a:cubicBezTo>
                    <a:pt x="1913994" y="589835"/>
                    <a:pt x="1915382" y="572920"/>
                    <a:pt x="1925977" y="564444"/>
                  </a:cubicBezTo>
                  <a:cubicBezTo>
                    <a:pt x="1935269" y="557010"/>
                    <a:pt x="1949201" y="558477"/>
                    <a:pt x="1959844" y="553155"/>
                  </a:cubicBezTo>
                  <a:cubicBezTo>
                    <a:pt x="1971979" y="547088"/>
                    <a:pt x="1981575" y="536645"/>
                    <a:pt x="1993710" y="530578"/>
                  </a:cubicBezTo>
                  <a:cubicBezTo>
                    <a:pt x="2011754" y="521556"/>
                    <a:pt x="2055853" y="512823"/>
                    <a:pt x="2072732" y="508000"/>
                  </a:cubicBezTo>
                  <a:cubicBezTo>
                    <a:pt x="2186088" y="475612"/>
                    <a:pt x="2010605" y="520710"/>
                    <a:pt x="2151755" y="485422"/>
                  </a:cubicBezTo>
                  <a:cubicBezTo>
                    <a:pt x="2309799" y="489185"/>
                    <a:pt x="2468107" y="486850"/>
                    <a:pt x="2625888" y="496711"/>
                  </a:cubicBezTo>
                  <a:cubicBezTo>
                    <a:pt x="2692459" y="500872"/>
                    <a:pt x="2681819" y="519033"/>
                    <a:pt x="2727488" y="541867"/>
                  </a:cubicBezTo>
                  <a:cubicBezTo>
                    <a:pt x="2738131" y="547189"/>
                    <a:pt x="2750066" y="549392"/>
                    <a:pt x="2761355" y="553155"/>
                  </a:cubicBezTo>
                  <a:cubicBezTo>
                    <a:pt x="2772644" y="560681"/>
                    <a:pt x="2783086" y="569665"/>
                    <a:pt x="2795221" y="575733"/>
                  </a:cubicBezTo>
                  <a:cubicBezTo>
                    <a:pt x="2805864" y="581055"/>
                    <a:pt x="2818686" y="581243"/>
                    <a:pt x="2829088" y="587022"/>
                  </a:cubicBezTo>
                  <a:cubicBezTo>
                    <a:pt x="2852808" y="600200"/>
                    <a:pt x="2874243" y="617126"/>
                    <a:pt x="2896821" y="632178"/>
                  </a:cubicBezTo>
                  <a:lnTo>
                    <a:pt x="2930688" y="654755"/>
                  </a:lnTo>
                  <a:lnTo>
                    <a:pt x="2964555" y="677333"/>
                  </a:lnTo>
                  <a:lnTo>
                    <a:pt x="3009710" y="745067"/>
                  </a:lnTo>
                  <a:cubicBezTo>
                    <a:pt x="3017236" y="756356"/>
                    <a:pt x="3019417" y="774643"/>
                    <a:pt x="3032288" y="778933"/>
                  </a:cubicBezTo>
                  <a:lnTo>
                    <a:pt x="3066155" y="790222"/>
                  </a:lnTo>
                  <a:lnTo>
                    <a:pt x="3133888" y="835378"/>
                  </a:lnTo>
                  <a:cubicBezTo>
                    <a:pt x="3145177" y="842904"/>
                    <a:pt x="3154884" y="853664"/>
                    <a:pt x="3167755" y="857955"/>
                  </a:cubicBezTo>
                  <a:cubicBezTo>
                    <a:pt x="3219824" y="875312"/>
                    <a:pt x="3189953" y="866910"/>
                    <a:pt x="3258066" y="880533"/>
                  </a:cubicBezTo>
                  <a:cubicBezTo>
                    <a:pt x="3306984" y="876770"/>
                    <a:pt x="3356137" y="875330"/>
                    <a:pt x="3404821" y="869244"/>
                  </a:cubicBezTo>
                  <a:cubicBezTo>
                    <a:pt x="3416629" y="867768"/>
                    <a:pt x="3429396" y="865389"/>
                    <a:pt x="3438688" y="857955"/>
                  </a:cubicBezTo>
                  <a:cubicBezTo>
                    <a:pt x="3449282" y="849480"/>
                    <a:pt x="3451055" y="833023"/>
                    <a:pt x="3461266" y="824089"/>
                  </a:cubicBezTo>
                  <a:cubicBezTo>
                    <a:pt x="3481687" y="806220"/>
                    <a:pt x="3528999" y="778933"/>
                    <a:pt x="3528999" y="778933"/>
                  </a:cubicBezTo>
                  <a:cubicBezTo>
                    <a:pt x="3532762" y="767644"/>
                    <a:pt x="3531874" y="753481"/>
                    <a:pt x="3540288" y="745067"/>
                  </a:cubicBezTo>
                  <a:cubicBezTo>
                    <a:pt x="3559475" y="725880"/>
                    <a:pt x="3608021" y="699911"/>
                    <a:pt x="3608021" y="699911"/>
                  </a:cubicBezTo>
                  <a:cubicBezTo>
                    <a:pt x="3627891" y="640301"/>
                    <a:pt x="3612709" y="675946"/>
                    <a:pt x="3664466" y="598311"/>
                  </a:cubicBezTo>
                  <a:lnTo>
                    <a:pt x="3687044" y="564444"/>
                  </a:lnTo>
                  <a:cubicBezTo>
                    <a:pt x="3690807" y="553155"/>
                    <a:pt x="3698332" y="542477"/>
                    <a:pt x="3698332" y="530578"/>
                  </a:cubicBezTo>
                  <a:cubicBezTo>
                    <a:pt x="3698332" y="518678"/>
                    <a:pt x="3683281" y="508000"/>
                    <a:pt x="3687044" y="496711"/>
                  </a:cubicBezTo>
                  <a:cubicBezTo>
                    <a:pt x="3700547" y="456202"/>
                    <a:pt x="3736845" y="424332"/>
                    <a:pt x="3766066" y="395111"/>
                  </a:cubicBezTo>
                  <a:cubicBezTo>
                    <a:pt x="3788043" y="329179"/>
                    <a:pt x="3760159" y="389729"/>
                    <a:pt x="3811221" y="338667"/>
                  </a:cubicBezTo>
                  <a:cubicBezTo>
                    <a:pt x="3879086" y="270802"/>
                    <a:pt x="3759309" y="331882"/>
                    <a:pt x="3901532" y="237067"/>
                  </a:cubicBezTo>
                  <a:lnTo>
                    <a:pt x="3969266" y="191911"/>
                  </a:lnTo>
                  <a:cubicBezTo>
                    <a:pt x="3976792" y="180622"/>
                    <a:pt x="3982250" y="167638"/>
                    <a:pt x="3991844" y="158044"/>
                  </a:cubicBezTo>
                  <a:cubicBezTo>
                    <a:pt x="4018677" y="131211"/>
                    <a:pt x="4059912" y="124066"/>
                    <a:pt x="4093444" y="112889"/>
                  </a:cubicBezTo>
                  <a:lnTo>
                    <a:pt x="4127310" y="101600"/>
                  </a:lnTo>
                  <a:lnTo>
                    <a:pt x="4195044" y="79022"/>
                  </a:lnTo>
                  <a:cubicBezTo>
                    <a:pt x="4206333" y="75259"/>
                    <a:pt x="4217366" y="70619"/>
                    <a:pt x="4228910" y="67733"/>
                  </a:cubicBezTo>
                  <a:cubicBezTo>
                    <a:pt x="4243962" y="63970"/>
                    <a:pt x="4259205" y="60902"/>
                    <a:pt x="4274066" y="56444"/>
                  </a:cubicBezTo>
                  <a:cubicBezTo>
                    <a:pt x="4296861" y="49606"/>
                    <a:pt x="4319221" y="41393"/>
                    <a:pt x="4341799" y="33867"/>
                  </a:cubicBezTo>
                  <a:lnTo>
                    <a:pt x="4409532" y="11289"/>
                  </a:lnTo>
                  <a:cubicBezTo>
                    <a:pt x="4420821" y="7526"/>
                    <a:pt x="4431499" y="0"/>
                    <a:pt x="4443399" y="0"/>
                  </a:cubicBezTo>
                  <a:lnTo>
                    <a:pt x="4499844" y="0"/>
                  </a:lnTo>
                </a:path>
              </a:pathLst>
            </a:custGeom>
            <a:noFill/>
            <a:ln w="50800" cap="flat" cmpd="sng" algn="ctr">
              <a:solidFill>
                <a:srgbClr val="99CC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0" name="Rectangle à coins arrondis 19"/>
            <p:cNvSpPr/>
            <p:nvPr/>
          </p:nvSpPr>
          <p:spPr bwMode="auto">
            <a:xfrm>
              <a:off x="3600000" y="36000"/>
              <a:ext cx="1368000" cy="306467"/>
            </a:xfrm>
            <a:prstGeom prst="roundRect">
              <a:avLst/>
            </a:prstGeom>
            <a:solidFill>
              <a:srgbClr val="009900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36000" tIns="0" rIns="36000" bIns="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Rectangle à coins arrondis 20"/>
            <p:cNvSpPr/>
            <p:nvPr/>
          </p:nvSpPr>
          <p:spPr bwMode="auto">
            <a:xfrm>
              <a:off x="6480000" y="6227533"/>
              <a:ext cx="1800000" cy="612934"/>
            </a:xfrm>
            <a:prstGeom prst="roundRect">
              <a:avLst/>
            </a:prstGeom>
            <a:solidFill>
              <a:srgbClr val="009900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36000" tIns="0" rIns="36000" bIns="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Rectangle à coins arrondis 21"/>
            <p:cNvSpPr/>
            <p:nvPr/>
          </p:nvSpPr>
          <p:spPr bwMode="auto">
            <a:xfrm>
              <a:off x="8172000" y="484277"/>
              <a:ext cx="972000" cy="612934"/>
            </a:xfrm>
            <a:prstGeom prst="roundRect">
              <a:avLst/>
            </a:prstGeom>
            <a:solidFill>
              <a:srgbClr val="009900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36000" tIns="0" rIns="36000" bIns="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eaLnBrk="1" latinLnBrk="0" hangingPunct="1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endParaRPr lang="fr-FR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Rectangle à coins arrondis 22"/>
            <p:cNvSpPr/>
            <p:nvPr/>
          </p:nvSpPr>
          <p:spPr bwMode="auto">
            <a:xfrm>
              <a:off x="0" y="1132277"/>
              <a:ext cx="1008000" cy="612934"/>
            </a:xfrm>
            <a:prstGeom prst="roundRect">
              <a:avLst/>
            </a:prstGeom>
            <a:solidFill>
              <a:srgbClr val="009900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36000" tIns="0" rIns="36000" bIns="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Ellipse 23"/>
            <p:cNvSpPr/>
            <p:nvPr/>
          </p:nvSpPr>
          <p:spPr bwMode="auto">
            <a:xfrm>
              <a:off x="0" y="3429000"/>
              <a:ext cx="1152128" cy="432048"/>
            </a:xfrm>
            <a:prstGeom prst="ellipse">
              <a:avLst/>
            </a:prstGeom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ln w="38100">
              <a:solidFill>
                <a:srgbClr val="002060"/>
              </a:solidFill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Ellipse 24"/>
            <p:cNvSpPr/>
            <p:nvPr/>
          </p:nvSpPr>
          <p:spPr bwMode="auto">
            <a:xfrm>
              <a:off x="7991872" y="2204864"/>
              <a:ext cx="1152128" cy="432048"/>
            </a:xfrm>
            <a:prstGeom prst="ellipse">
              <a:avLst/>
            </a:prstGeom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ln w="38100">
              <a:solidFill>
                <a:srgbClr val="002060"/>
              </a:solidFill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7" name="ZoneTexte 26"/>
          <p:cNvSpPr txBox="1"/>
          <p:nvPr/>
        </p:nvSpPr>
        <p:spPr>
          <a:xfrm>
            <a:off x="3851920" y="1043899"/>
            <a:ext cx="4464496" cy="2769989"/>
          </a:xfrm>
          <a:prstGeom prst="rect">
            <a:avLst/>
          </a:prstGeom>
          <a:solidFill>
            <a:schemeClr val="bg1"/>
          </a:solidFill>
          <a:effectLst>
            <a:outerShdw blurRad="50800" dist="76200" dir="2400000" sx="101000" sy="101000" algn="tl" rotWithShape="0">
              <a:prstClr val="black">
                <a:alpha val="67000"/>
              </a:prstClr>
            </a:outerShdw>
          </a:effectLst>
        </p:spPr>
        <p:txBody>
          <a:bodyPr wrap="square" lIns="72000" tIns="0" rIns="72000" bIns="0" anchor="t" anchorCtr="0">
            <a:spAutoFit/>
          </a:bodyPr>
          <a:lstStyle/>
          <a:p>
            <a:pPr marL="454025" indent="-454025">
              <a:lnSpc>
                <a:spcPct val="150000"/>
              </a:lnSpc>
              <a:buClr>
                <a:srgbClr val="002060"/>
              </a:buClr>
              <a:buFont typeface="+mj-lt"/>
              <a:buAutoNum type="arabicPeriod"/>
            </a:pPr>
            <a:r>
              <a:rPr lang="es-ES_tradnl" sz="2400" cap="small" dirty="0" smtClean="0">
                <a:ln w="50800"/>
                <a:solidFill>
                  <a:srgbClr val="9DB0B1"/>
                </a:solidFill>
                <a:latin typeface="Letter Gothic Std" pitchFamily="49" charset="0"/>
                <a:ea typeface="Adobe Gothic Std B" pitchFamily="34" charset="-128"/>
                <a:cs typeface="Arial" pitchFamily="34" charset="0"/>
                <a:sym typeface="Webdings"/>
              </a:rPr>
              <a:t>El mundo en la cabeza...</a:t>
            </a:r>
          </a:p>
          <a:p>
            <a:pPr marL="454025" indent="-454025">
              <a:lnSpc>
                <a:spcPct val="150000"/>
              </a:lnSpc>
              <a:buClr>
                <a:srgbClr val="002060"/>
              </a:buClr>
              <a:buFont typeface="+mj-lt"/>
              <a:buAutoNum type="arabicPeriod"/>
            </a:pPr>
            <a:r>
              <a:rPr lang="es-ES_tradnl" sz="2400" cap="small" dirty="0" smtClean="0">
                <a:ln w="50800"/>
                <a:solidFill>
                  <a:srgbClr val="002060"/>
                </a:solidFill>
                <a:latin typeface="Letter Gothic Std" pitchFamily="49" charset="0"/>
                <a:ea typeface="Adobe Gothic Std B" pitchFamily="34" charset="-128"/>
                <a:cs typeface="Arial" pitchFamily="34" charset="0"/>
                <a:sym typeface="Webdings"/>
              </a:rPr>
              <a:t>Zoom sobre Namur</a:t>
            </a:r>
          </a:p>
          <a:p>
            <a:pPr marL="454025" indent="-454025">
              <a:lnSpc>
                <a:spcPct val="150000"/>
              </a:lnSpc>
              <a:buClr>
                <a:srgbClr val="002060"/>
              </a:buClr>
              <a:buFont typeface="+mj-lt"/>
              <a:buAutoNum type="arabicPeriod"/>
            </a:pPr>
            <a:r>
              <a:rPr lang="es-ES_tradnl" sz="2400" cap="small" dirty="0" smtClean="0">
                <a:ln w="50800"/>
                <a:solidFill>
                  <a:srgbClr val="9DB0B1"/>
                </a:solidFill>
                <a:latin typeface="Arial"/>
                <a:ea typeface="Adobe Gothic Std B" pitchFamily="34" charset="-128"/>
                <a:cs typeface="Arial"/>
                <a:sym typeface="Webdings"/>
              </a:rPr>
              <a:t>¡ </a:t>
            </a:r>
            <a:r>
              <a:rPr lang="es-ES_tradnl" sz="2400" cap="small" dirty="0" smtClean="0">
                <a:ln w="50800"/>
                <a:solidFill>
                  <a:srgbClr val="9DB0B1"/>
                </a:solidFill>
                <a:latin typeface="Letter Gothic Std" pitchFamily="49" charset="0"/>
                <a:ea typeface="Adobe Gothic Std B" pitchFamily="34" charset="-128"/>
                <a:cs typeface="Arial" pitchFamily="34" charset="0"/>
                <a:sym typeface="Webdings"/>
              </a:rPr>
              <a:t>Bienvenidos a Namur !</a:t>
            </a:r>
          </a:p>
          <a:p>
            <a:pPr marL="454025" indent="-454025">
              <a:lnSpc>
                <a:spcPct val="150000"/>
              </a:lnSpc>
              <a:buClr>
                <a:srgbClr val="002060"/>
              </a:buClr>
              <a:buFont typeface="+mj-lt"/>
              <a:buAutoNum type="arabicPeriod"/>
            </a:pPr>
            <a:r>
              <a:rPr lang="es-ES_tradnl" sz="2400" cap="small" dirty="0" smtClean="0">
                <a:ln w="50800"/>
                <a:solidFill>
                  <a:srgbClr val="9DB0B1"/>
                </a:solidFill>
                <a:latin typeface="Letter Gothic Std" pitchFamily="49" charset="0"/>
                <a:ea typeface="Adobe Gothic Std B" pitchFamily="34" charset="-128"/>
                <a:cs typeface="Arial" pitchFamily="34" charset="0"/>
                <a:sym typeface="Webdings"/>
              </a:rPr>
              <a:t>Emprender en Namur</a:t>
            </a:r>
          </a:p>
          <a:p>
            <a:pPr marL="454025" indent="-454025">
              <a:lnSpc>
                <a:spcPct val="150000"/>
              </a:lnSpc>
              <a:buClr>
                <a:srgbClr val="002060"/>
              </a:buClr>
              <a:buFont typeface="+mj-lt"/>
              <a:buAutoNum type="arabicPeriod"/>
            </a:pPr>
            <a:r>
              <a:rPr lang="es-ES_tradnl" sz="2400" cap="small" dirty="0" smtClean="0">
                <a:ln w="50800"/>
                <a:solidFill>
                  <a:srgbClr val="9DB0B1"/>
                </a:solidFill>
                <a:latin typeface="Letter Gothic Std" pitchFamily="49" charset="0"/>
                <a:ea typeface="Adobe Gothic Std B" pitchFamily="34" charset="-128"/>
                <a:cs typeface="Arial" pitchFamily="34" charset="0"/>
                <a:sym typeface="Webdings"/>
              </a:rPr>
              <a:t>Vivir en Namur</a:t>
            </a:r>
          </a:p>
        </p:txBody>
      </p:sp>
      <p:sp>
        <p:nvSpPr>
          <p:cNvPr id="33" name="Rectangle 32"/>
          <p:cNvSpPr>
            <a:spLocks/>
          </p:cNvSpPr>
          <p:nvPr/>
        </p:nvSpPr>
        <p:spPr>
          <a:xfrm>
            <a:off x="288032" y="891000"/>
            <a:ext cx="2987824" cy="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sx="104000" sy="104000" algn="t" rotWithShape="0">
              <a:prstClr val="black"/>
            </a:outerShdw>
          </a:effectLst>
        </p:spPr>
        <p:txBody>
          <a:bodyPr wrap="square" lIns="0" tIns="0" rIns="0" bIns="0" anchor="ctr" anchorCtr="1">
            <a:no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fr-BE" sz="7200" b="0" smtClean="0">
                <a:ln w="50800"/>
                <a:solidFill>
                  <a:schemeClr val="bg1"/>
                </a:solidFill>
                <a:latin typeface="Letter Gothic Std" pitchFamily="49" charset="0"/>
                <a:ea typeface="Kozuka Gothic Pro R" pitchFamily="34" charset="-128"/>
                <a:cs typeface="Gisha" pitchFamily="34" charset="-79"/>
                <a:sym typeface="Webdings"/>
              </a:rPr>
              <a:t>Namur</a:t>
            </a:r>
            <a:endParaRPr lang="fr-FR" sz="7200" b="0">
              <a:solidFill>
                <a:schemeClr val="bg1"/>
              </a:solidFill>
              <a:latin typeface="Letter Gothic Std" pitchFamily="49" charset="0"/>
              <a:ea typeface="Kozuka Gothic Pro R" pitchFamily="34" charset="-128"/>
              <a:cs typeface="Gisha" pitchFamily="34" charset="-79"/>
            </a:endParaRPr>
          </a:p>
        </p:txBody>
      </p:sp>
      <p:cxnSp>
        <p:nvCxnSpPr>
          <p:cNvPr id="34" name="Connecteur en angle 33"/>
          <p:cNvCxnSpPr/>
          <p:nvPr/>
        </p:nvCxnSpPr>
        <p:spPr bwMode="auto">
          <a:xfrm>
            <a:off x="3127446" y="1324429"/>
            <a:ext cx="618662" cy="573507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sp>
        <p:nvSpPr>
          <p:cNvPr id="28" name="Espace réservé du numéro de diapositive 2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C6B818-7290-4771-9CFB-B94F380E1CC8}" type="slidenum">
              <a:rPr lang="fr-FR" smtClean="0"/>
              <a:pPr/>
              <a:t>11</a:t>
            </a:fld>
            <a:endParaRPr lang="fr-FR"/>
          </a:p>
        </p:txBody>
      </p:sp>
      <p:sp>
        <p:nvSpPr>
          <p:cNvPr id="29" name="Text Box 20"/>
          <p:cNvSpPr txBox="1">
            <a:spLocks noChangeArrowheads="1"/>
          </p:cNvSpPr>
          <p:nvPr/>
        </p:nvSpPr>
        <p:spPr bwMode="auto">
          <a:xfrm>
            <a:off x="0" y="4806000"/>
            <a:ext cx="9144000" cy="351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  <a:ln w="9525" algn="in">
            <a:noFill/>
            <a:miter lim="800000"/>
            <a:headEnd/>
            <a:tailEnd/>
          </a:ln>
          <a:effectLst/>
        </p:spPr>
        <p:txBody>
          <a:bodyPr wrap="square" lIns="0" tIns="72000" rIns="0" bIns="0" anchor="ctr" anchorCtr="0">
            <a:noAutofit/>
          </a:bodyPr>
          <a:lstStyle/>
          <a:p>
            <a:pPr algn="ctr">
              <a:spcBef>
                <a:spcPts val="600"/>
              </a:spcBef>
            </a:pPr>
            <a:r>
              <a:rPr lang="es-ES_tradnl" sz="2000" dirty="0" smtClean="0">
                <a:solidFill>
                  <a:srgbClr val="002060"/>
                </a:solidFill>
                <a:latin typeface="Papyrus" pitchFamily="66" charset="0"/>
              </a:rPr>
              <a:t>Comisaria </a:t>
            </a:r>
            <a:r>
              <a:rPr lang="es-ES_tradnl" sz="1600" dirty="0" smtClean="0">
                <a:solidFill>
                  <a:srgbClr val="002060"/>
                </a:solidFill>
                <a:latin typeface="Papyrus" pitchFamily="66" charset="0"/>
              </a:rPr>
              <a:t>de las</a:t>
            </a:r>
            <a:r>
              <a:rPr lang="es-ES_tradnl" sz="2000" dirty="0" smtClean="0">
                <a:solidFill>
                  <a:srgbClr val="002060"/>
                </a:solidFill>
                <a:latin typeface="Papyrus" pitchFamily="66" charset="0"/>
              </a:rPr>
              <a:t> Relaciones  Internacionales  </a:t>
            </a:r>
            <a:r>
              <a:rPr lang="fr-FR" sz="1600" noProof="1" smtClean="0">
                <a:solidFill>
                  <a:srgbClr val="FF0000"/>
                </a:solidFill>
                <a:latin typeface="Webdings" pitchFamily="18" charset="2"/>
              </a:rPr>
              <a:t>þ</a:t>
            </a:r>
            <a:r>
              <a:rPr lang="fr-FR" sz="1600" noProof="1" smtClean="0">
                <a:solidFill>
                  <a:srgbClr val="00FF00"/>
                </a:solidFill>
                <a:latin typeface="Webdings" pitchFamily="18" charset="2"/>
              </a:rPr>
              <a:t>ü</a:t>
            </a:r>
            <a:r>
              <a:rPr lang="fr-FR" sz="1600" noProof="1" smtClean="0">
                <a:solidFill>
                  <a:srgbClr val="3366FF"/>
                </a:solidFill>
                <a:latin typeface="Webdings" pitchFamily="18" charset="2"/>
              </a:rPr>
              <a:t>ý</a:t>
            </a:r>
            <a:r>
              <a:rPr lang="fr-CH" sz="2000" dirty="0" smtClean="0">
                <a:solidFill>
                  <a:srgbClr val="002060"/>
                </a:solidFill>
                <a:latin typeface="Papyrus" pitchFamily="66" charset="0"/>
              </a:rPr>
              <a:t>  2013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4" name="Picture 4" descr="http://www.ville.namur.be/files/blogs/66/8004.JPG"/>
          <p:cNvPicPr>
            <a:picLocks noChangeArrowheads="1"/>
          </p:cNvPicPr>
          <p:nvPr/>
        </p:nvPicPr>
        <p:blipFill>
          <a:blip r:embed="rId3" cstate="print">
            <a:lum bright="5000" contrast="-5000"/>
          </a:blip>
          <a:srcRect l="1181" r="10039"/>
          <a:stretch>
            <a:fillRect/>
          </a:stretch>
        </p:blipFill>
        <p:spPr bwMode="auto">
          <a:xfrm>
            <a:off x="4607994" y="2619000"/>
            <a:ext cx="4536000" cy="2538000"/>
          </a:xfrm>
          <a:prstGeom prst="rect">
            <a:avLst/>
          </a:prstGeom>
          <a:noFill/>
        </p:spPr>
      </p:pic>
      <p:pic>
        <p:nvPicPr>
          <p:cNvPr id="138242" name="Picture 2" descr="http://static.panoramio.com/photos/original/58021777.jpg"/>
          <p:cNvPicPr>
            <a:picLocks noChangeArrowheads="1"/>
          </p:cNvPicPr>
          <p:nvPr/>
        </p:nvPicPr>
        <p:blipFill>
          <a:blip r:embed="rId4" cstate="print">
            <a:lum bright="-3000" contrast="15000"/>
          </a:blip>
          <a:srcRect l="4618"/>
          <a:stretch>
            <a:fillRect/>
          </a:stretch>
        </p:blipFill>
        <p:spPr bwMode="auto">
          <a:xfrm>
            <a:off x="0" y="2619000"/>
            <a:ext cx="4543200" cy="2538000"/>
          </a:xfrm>
          <a:prstGeom prst="rect">
            <a:avLst/>
          </a:prstGeom>
          <a:noFill/>
        </p:spPr>
      </p:pic>
      <p:cxnSp>
        <p:nvCxnSpPr>
          <p:cNvPr id="11" name="Connecteur droit 10"/>
          <p:cNvCxnSpPr/>
          <p:nvPr/>
        </p:nvCxnSpPr>
        <p:spPr bwMode="auto">
          <a:xfrm>
            <a:off x="4572000" y="2619000"/>
            <a:ext cx="0" cy="253800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Connecteur droit 11"/>
          <p:cNvCxnSpPr/>
          <p:nvPr/>
        </p:nvCxnSpPr>
        <p:spPr bwMode="auto">
          <a:xfrm>
            <a:off x="0" y="2592000"/>
            <a:ext cx="9144000" cy="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Ellipse 7"/>
          <p:cNvSpPr>
            <a:spLocks noChangeAspect="1"/>
          </p:cNvSpPr>
          <p:nvPr/>
        </p:nvSpPr>
        <p:spPr bwMode="auto">
          <a:xfrm>
            <a:off x="144000" y="0"/>
            <a:ext cx="1080000" cy="81000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C6B818-7290-4771-9CFB-B94F380E1CC8}" type="slidenum">
              <a:rPr lang="fr-FR" smtClean="0"/>
              <a:pPr/>
              <a:t>12</a:t>
            </a:fld>
            <a:endParaRPr lang="fr-FR"/>
          </a:p>
        </p:txBody>
      </p:sp>
      <p:pic>
        <p:nvPicPr>
          <p:cNvPr id="33794" name="Picture 2"/>
          <p:cNvPicPr>
            <a:picLocks noChangeArrowheads="1"/>
          </p:cNvPicPr>
          <p:nvPr/>
        </p:nvPicPr>
        <p:blipFill>
          <a:blip r:embed="rId5" cstate="print"/>
          <a:srcRect l="16048" t="6889" r="17432" b="48228"/>
          <a:stretch>
            <a:fillRect/>
          </a:stretch>
        </p:blipFill>
        <p:spPr bwMode="auto">
          <a:xfrm>
            <a:off x="0" y="-20538"/>
            <a:ext cx="9144000" cy="243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" name="Groupe 16"/>
          <p:cNvGrpSpPr/>
          <p:nvPr/>
        </p:nvGrpSpPr>
        <p:grpSpPr>
          <a:xfrm>
            <a:off x="252000" y="60462"/>
            <a:ext cx="864000" cy="648000"/>
            <a:chOff x="252000" y="80616"/>
            <a:chExt cx="864000" cy="864000"/>
          </a:xfrm>
        </p:grpSpPr>
        <p:sp>
          <p:nvSpPr>
            <p:cNvPr id="9" name="Ellipse 8"/>
            <p:cNvSpPr>
              <a:spLocks noChangeAspect="1"/>
            </p:cNvSpPr>
            <p:nvPr/>
          </p:nvSpPr>
          <p:spPr bwMode="auto">
            <a:xfrm>
              <a:off x="252000" y="80616"/>
              <a:ext cx="864000" cy="864000"/>
            </a:xfrm>
            <a:prstGeom prst="ellips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Ellipse 9"/>
            <p:cNvSpPr>
              <a:spLocks noChangeAspect="1"/>
            </p:cNvSpPr>
            <p:nvPr/>
          </p:nvSpPr>
          <p:spPr bwMode="auto">
            <a:xfrm>
              <a:off x="360000" y="188616"/>
              <a:ext cx="648000" cy="648000"/>
            </a:xfrm>
            <a:prstGeom prst="ellips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Ellipse 13"/>
            <p:cNvSpPr>
              <a:spLocks noChangeAspect="1"/>
            </p:cNvSpPr>
            <p:nvPr/>
          </p:nvSpPr>
          <p:spPr bwMode="auto">
            <a:xfrm>
              <a:off x="468000" y="296616"/>
              <a:ext cx="432000" cy="432000"/>
            </a:xfrm>
            <a:prstGeom prst="ellips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Ellipse 14"/>
            <p:cNvSpPr>
              <a:spLocks noChangeAspect="1"/>
            </p:cNvSpPr>
            <p:nvPr/>
          </p:nvSpPr>
          <p:spPr bwMode="auto">
            <a:xfrm>
              <a:off x="576000" y="404616"/>
              <a:ext cx="216000" cy="216000"/>
            </a:xfrm>
            <a:prstGeom prst="ellips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85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385" decel="100000"/>
                                        <p:tgtEl>
                                          <p:spTgt spid="1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2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3" dur="385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4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5" dur="385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6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Image 41" descr="Belgique.jpg"/>
          <p:cNvPicPr preferRelativeResize="0"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3943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5" name="Line 7"/>
          <p:cNvSpPr>
            <a:spLocks noChangeShapeType="1"/>
          </p:cNvSpPr>
          <p:nvPr/>
        </p:nvSpPr>
        <p:spPr bwMode="auto">
          <a:xfrm flipH="1">
            <a:off x="2195514" y="2571750"/>
            <a:ext cx="2376487" cy="1403747"/>
          </a:xfrm>
          <a:prstGeom prst="line">
            <a:avLst/>
          </a:prstGeom>
          <a:noFill/>
          <a:ln w="38100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2090020" y="3135764"/>
            <a:ext cx="4657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8000" rIns="18000">
            <a:spAutoFit/>
          </a:bodyPr>
          <a:lstStyle/>
          <a:p>
            <a:pPr>
              <a:spcBef>
                <a:spcPct val="50000"/>
              </a:spcBef>
            </a:pPr>
            <a:r>
              <a:rPr lang="fr-BE" smtClean="0">
                <a:solidFill>
                  <a:schemeClr val="bg1"/>
                </a:solidFill>
                <a:latin typeface="Letter Gothic Std" pitchFamily="49" charset="0"/>
              </a:rPr>
              <a:t>3h</a:t>
            </a:r>
            <a:endParaRPr lang="fr-BE">
              <a:solidFill>
                <a:schemeClr val="bg1"/>
              </a:solidFill>
              <a:latin typeface="Letter Gothic Std" pitchFamily="49" charset="0"/>
            </a:endParaRPr>
          </a:p>
        </p:txBody>
      </p:sp>
      <p:sp>
        <p:nvSpPr>
          <p:cNvPr id="7181" name="Line 13"/>
          <p:cNvSpPr>
            <a:spLocks noChangeShapeType="1"/>
          </p:cNvSpPr>
          <p:nvPr/>
        </p:nvSpPr>
        <p:spPr bwMode="auto">
          <a:xfrm>
            <a:off x="4140200" y="2268000"/>
            <a:ext cx="468000" cy="351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3996382" y="2379679"/>
            <a:ext cx="50361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8000" rIns="18000">
            <a:spAutoFit/>
          </a:bodyPr>
          <a:lstStyle/>
          <a:p>
            <a:pPr>
              <a:spcBef>
                <a:spcPct val="50000"/>
              </a:spcBef>
            </a:pPr>
            <a:r>
              <a:rPr lang="fr-BE" sz="2000">
                <a:solidFill>
                  <a:schemeClr val="bg1"/>
                </a:solidFill>
                <a:latin typeface="Letter Gothic Std" pitchFamily="49" charset="0"/>
              </a:rPr>
              <a:t>50'</a:t>
            </a:r>
            <a:endParaRPr lang="fr-FR" sz="2000">
              <a:solidFill>
                <a:schemeClr val="bg1"/>
              </a:solidFill>
              <a:latin typeface="Letter Gothic Std" pitchFamily="49" charset="0"/>
            </a:endParaRPr>
          </a:p>
        </p:txBody>
      </p:sp>
      <p:pic>
        <p:nvPicPr>
          <p:cNvPr id="15367" name="Picture 15" descr="atomium"/>
          <p:cNvPicPr preferRelativeResize="0">
            <a:picLocks noChangeAspect="1" noChangeArrowheads="1"/>
          </p:cNvPicPr>
          <p:nvPr/>
        </p:nvPicPr>
        <p:blipFill>
          <a:blip r:embed="rId4" cstate="print"/>
          <a:srcRect l="5522" r="5522"/>
          <a:stretch>
            <a:fillRect/>
          </a:stretch>
        </p:blipFill>
        <p:spPr bwMode="auto">
          <a:xfrm>
            <a:off x="3060000" y="1296000"/>
            <a:ext cx="848568" cy="810000"/>
          </a:xfrm>
          <a:prstGeom prst="rect">
            <a:avLst/>
          </a:prstGeom>
          <a:noFill/>
          <a:ln w="50800" cmpd="thinThick">
            <a:solidFill>
              <a:schemeClr val="bg1"/>
            </a:solidFill>
            <a:miter lim="800000"/>
            <a:headEnd/>
            <a:tailEnd/>
          </a:ln>
          <a:effectLst>
            <a:outerShdw blurRad="63500" dist="63500" dir="2700000" sx="102000" sy="102000" algn="tl" rotWithShape="0">
              <a:srgbClr val="333333"/>
            </a:outerShdw>
          </a:effectLst>
        </p:spPr>
      </p:pic>
      <p:pic>
        <p:nvPicPr>
          <p:cNvPr id="14344" name="Picture 18" descr="La-tour-eiffel-vue-depuis-la-seine-1"/>
          <p:cNvPicPr preferRelativeResize="0">
            <a:picLocks noChangeAspect="1" noChangeArrowheads="1"/>
          </p:cNvPicPr>
          <p:nvPr/>
        </p:nvPicPr>
        <p:blipFill>
          <a:blip r:embed="rId5" cstate="print">
            <a:lum contrast="4000"/>
          </a:blip>
          <a:srcRect r="8128"/>
          <a:stretch>
            <a:fillRect/>
          </a:stretch>
        </p:blipFill>
        <p:spPr bwMode="auto">
          <a:xfrm>
            <a:off x="1044001" y="3213000"/>
            <a:ext cx="848571" cy="810000"/>
          </a:xfrm>
          <a:prstGeom prst="rect">
            <a:avLst/>
          </a:prstGeom>
          <a:noFill/>
          <a:ln w="50800" cmpd="thinThick">
            <a:solidFill>
              <a:schemeClr val="bg1"/>
            </a:solidFill>
            <a:miter lim="800000"/>
            <a:headEnd/>
            <a:tailEnd/>
          </a:ln>
          <a:effectLst>
            <a:outerShdw blurRad="63500" dist="63500" dir="2700000" sx="102000" sy="102000" algn="tl" rotWithShape="0">
              <a:srgbClr val="333333"/>
            </a:outerShdw>
          </a:effectLst>
        </p:spPr>
      </p:pic>
      <p:pic>
        <p:nvPicPr>
          <p:cNvPr id="14345" name="Picture 22" descr="pont-luxembourg-ville"/>
          <p:cNvPicPr preferRelativeResize="0">
            <a:picLocks noChangeAspect="1" noChangeArrowheads="1"/>
          </p:cNvPicPr>
          <p:nvPr/>
        </p:nvPicPr>
        <p:blipFill>
          <a:blip r:embed="rId6" cstate="print">
            <a:lum bright="6000" contrast="4000"/>
          </a:blip>
          <a:srcRect l="3049" t="4108" r="3049" b="4108"/>
          <a:stretch>
            <a:fillRect/>
          </a:stretch>
        </p:blipFill>
        <p:spPr bwMode="auto">
          <a:xfrm>
            <a:off x="5724248" y="3483000"/>
            <a:ext cx="1080000" cy="636426"/>
          </a:xfrm>
          <a:prstGeom prst="rect">
            <a:avLst/>
          </a:prstGeom>
          <a:noFill/>
          <a:ln w="50800" cmpd="thinThick">
            <a:solidFill>
              <a:schemeClr val="bg1"/>
            </a:solidFill>
            <a:miter lim="800000"/>
            <a:headEnd/>
            <a:tailEnd/>
          </a:ln>
          <a:effectLst>
            <a:outerShdw blurRad="63500" dist="63500" dir="2700000" sx="102000" sy="102000" algn="tl" rotWithShape="0">
              <a:srgbClr val="333333"/>
            </a:outerShdw>
          </a:effectLst>
        </p:spPr>
      </p:pic>
      <p:sp>
        <p:nvSpPr>
          <p:cNvPr id="7191" name="Line 23"/>
          <p:cNvSpPr>
            <a:spLocks noChangeShapeType="1"/>
          </p:cNvSpPr>
          <p:nvPr/>
        </p:nvSpPr>
        <p:spPr bwMode="auto">
          <a:xfrm>
            <a:off x="4572000" y="2571750"/>
            <a:ext cx="1152128" cy="756084"/>
          </a:xfrm>
          <a:prstGeom prst="line">
            <a:avLst/>
          </a:prstGeom>
          <a:noFill/>
          <a:ln w="38100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192" name="Text Box 24"/>
          <p:cNvSpPr txBox="1">
            <a:spLocks noChangeArrowheads="1"/>
          </p:cNvSpPr>
          <p:nvPr/>
        </p:nvSpPr>
        <p:spPr bwMode="auto">
          <a:xfrm>
            <a:off x="6156176" y="2970000"/>
            <a:ext cx="7187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8000" rIns="180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BE">
                <a:solidFill>
                  <a:schemeClr val="bg1"/>
                </a:solidFill>
                <a:latin typeface="Letter Gothic Std" pitchFamily="49" charset="0"/>
              </a:rPr>
              <a:t>1h30</a:t>
            </a:r>
            <a:endParaRPr lang="fr-FR">
              <a:solidFill>
                <a:schemeClr val="bg1"/>
              </a:solidFill>
              <a:latin typeface="Letter Gothic Std" pitchFamily="49" charset="0"/>
            </a:endParaRPr>
          </a:p>
        </p:txBody>
      </p:sp>
      <p:cxnSp>
        <p:nvCxnSpPr>
          <p:cNvPr id="14350" name="Connecteur droit 15"/>
          <p:cNvCxnSpPr>
            <a:cxnSpLocks noChangeShapeType="1"/>
          </p:cNvCxnSpPr>
          <p:nvPr/>
        </p:nvCxnSpPr>
        <p:spPr bwMode="auto">
          <a:xfrm>
            <a:off x="179388" y="1600200"/>
            <a:ext cx="2736850" cy="863204"/>
          </a:xfrm>
          <a:prstGeom prst="line">
            <a:avLst/>
          </a:prstGeom>
          <a:noFill/>
          <a:ln w="38100" algn="ctr">
            <a:solidFill>
              <a:schemeClr val="bg1"/>
            </a:solidFill>
            <a:prstDash val="sysDot"/>
            <a:round/>
            <a:headEnd/>
            <a:tailEnd/>
          </a:ln>
        </p:spPr>
      </p:cxnSp>
      <p:pic>
        <p:nvPicPr>
          <p:cNvPr id="14349" name="Picture 15" descr="C:\Users\NEW\Desktop\Luc (maison)\Mes images\Voyages LA\2010-08 London\Parlement, Big Ben, Westminster\DSC01511.JPG"/>
          <p:cNvPicPr>
            <a:picLocks noChangeAspect="1" noChangeArrowheads="1"/>
          </p:cNvPicPr>
          <p:nvPr/>
        </p:nvPicPr>
        <p:blipFill>
          <a:blip r:embed="rId7" cstate="print">
            <a:lum bright="22000" contrast="4000"/>
          </a:blip>
          <a:srcRect l="7382"/>
          <a:stretch>
            <a:fillRect/>
          </a:stretch>
        </p:blipFill>
        <p:spPr bwMode="auto">
          <a:xfrm>
            <a:off x="72000" y="540000"/>
            <a:ext cx="848568" cy="810000"/>
          </a:xfrm>
          <a:prstGeom prst="rect">
            <a:avLst/>
          </a:prstGeom>
          <a:noFill/>
          <a:ln w="50800" cmpd="thinThick">
            <a:solidFill>
              <a:schemeClr val="bg1"/>
            </a:solidFill>
            <a:miter lim="800000"/>
            <a:headEnd/>
            <a:tailEnd/>
          </a:ln>
          <a:effectLst>
            <a:outerShdw blurRad="63500" dist="63500" dir="2700000" sx="102000" sy="102000" algn="tl" rotWithShape="0">
              <a:srgbClr val="333333"/>
            </a:outerShdw>
          </a:effectLst>
        </p:spPr>
      </p:pic>
      <p:pic>
        <p:nvPicPr>
          <p:cNvPr id="2" name="Picture 19" descr="http://www.tourisme-amsterdam.com/wp-content/uploads/d%C3%A9couverte-damsterdam-s%C3%A9jour-%C3%A0-amsterdam-week-end.jpg"/>
          <p:cNvPicPr>
            <a:picLocks noChangeArrowheads="1"/>
          </p:cNvPicPr>
          <p:nvPr/>
        </p:nvPicPr>
        <p:blipFill>
          <a:blip r:embed="rId8" cstate="print">
            <a:lum bright="20000" contrast="4000"/>
          </a:blip>
          <a:srcRect l="5103" t="1697" r="1134" b="11705"/>
          <a:stretch>
            <a:fillRect/>
          </a:stretch>
        </p:blipFill>
        <p:spPr bwMode="auto">
          <a:xfrm>
            <a:off x="4644008" y="54000"/>
            <a:ext cx="1152000" cy="571253"/>
          </a:xfrm>
          <a:prstGeom prst="rect">
            <a:avLst/>
          </a:prstGeom>
          <a:noFill/>
          <a:ln w="50800" cmpd="thinThick">
            <a:solidFill>
              <a:schemeClr val="bg1"/>
            </a:solidFill>
            <a:miter lim="800000"/>
            <a:headEnd/>
            <a:tailEnd/>
          </a:ln>
          <a:effectLst>
            <a:outerShdw blurRad="63500" dist="63500" dir="2700000" sx="102000" sy="102000" algn="tl" rotWithShape="0">
              <a:srgbClr val="333333"/>
            </a:outerShdw>
          </a:effectLst>
        </p:spPr>
      </p:pic>
      <p:sp>
        <p:nvSpPr>
          <p:cNvPr id="26" name="Line 13"/>
          <p:cNvSpPr>
            <a:spLocks noChangeShapeType="1"/>
          </p:cNvSpPr>
          <p:nvPr/>
        </p:nvSpPr>
        <p:spPr bwMode="auto">
          <a:xfrm flipV="1">
            <a:off x="2916239" y="2247900"/>
            <a:ext cx="1150937" cy="215504"/>
          </a:xfrm>
          <a:prstGeom prst="line">
            <a:avLst/>
          </a:prstGeom>
          <a:noFill/>
          <a:ln w="38100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7" name="Text Box 14"/>
          <p:cNvSpPr txBox="1">
            <a:spLocks noChangeArrowheads="1"/>
          </p:cNvSpPr>
          <p:nvPr/>
        </p:nvSpPr>
        <p:spPr bwMode="auto">
          <a:xfrm>
            <a:off x="1080001" y="837000"/>
            <a:ext cx="64735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8000" rIns="180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BE">
                <a:solidFill>
                  <a:schemeClr val="bg1"/>
                </a:solidFill>
                <a:latin typeface="Letter Gothic Std" pitchFamily="49" charset="0"/>
              </a:rPr>
              <a:t>2h50</a:t>
            </a:r>
            <a:endParaRPr lang="fr-FR">
              <a:solidFill>
                <a:schemeClr val="bg1"/>
              </a:solidFill>
              <a:latin typeface="Letter Gothic Std" pitchFamily="49" charset="0"/>
            </a:endParaRPr>
          </a:p>
        </p:txBody>
      </p:sp>
      <p:pic>
        <p:nvPicPr>
          <p:cNvPr id="14353" name="Picture 21" descr="http://t2.gstatic.com/images?q=tbn:ANd9GcRy6B-SjT_M7hU7_oar6kx9u5azeZ3BP-9Mko1UUMHa8vAdU4ub"/>
          <p:cNvPicPr>
            <a:picLocks noChangeAspect="1" noChangeArrowheads="1"/>
          </p:cNvPicPr>
          <p:nvPr/>
        </p:nvPicPr>
        <p:blipFill>
          <a:blip r:embed="rId9" cstate="print">
            <a:lum bright="6000" contrast="4000"/>
          </a:blip>
          <a:srcRect l="4131" r="8261" b="20616"/>
          <a:stretch>
            <a:fillRect/>
          </a:stretch>
        </p:blipFill>
        <p:spPr bwMode="auto">
          <a:xfrm>
            <a:off x="6660233" y="1383618"/>
            <a:ext cx="849705" cy="810000"/>
          </a:xfrm>
          <a:prstGeom prst="rect">
            <a:avLst/>
          </a:prstGeom>
          <a:noFill/>
          <a:ln w="50800" cmpd="thinThick">
            <a:solidFill>
              <a:schemeClr val="bg1"/>
            </a:solidFill>
            <a:miter lim="800000"/>
            <a:headEnd/>
            <a:tailEnd/>
          </a:ln>
          <a:effectLst>
            <a:outerShdw blurRad="63500" dist="63500" dir="2700000" sx="102000" sy="102000" algn="tl" rotWithShape="0">
              <a:srgbClr val="333333"/>
            </a:outerShdw>
          </a:effectLst>
        </p:spPr>
      </p:pic>
      <p:sp>
        <p:nvSpPr>
          <p:cNvPr id="31" name="Line 23"/>
          <p:cNvSpPr>
            <a:spLocks noChangeShapeType="1"/>
          </p:cNvSpPr>
          <p:nvPr/>
        </p:nvSpPr>
        <p:spPr bwMode="auto">
          <a:xfrm flipV="1">
            <a:off x="4572001" y="2247714"/>
            <a:ext cx="1872207" cy="324035"/>
          </a:xfrm>
          <a:prstGeom prst="line">
            <a:avLst/>
          </a:prstGeom>
          <a:noFill/>
          <a:ln w="38100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2" name="Text Box 14"/>
          <p:cNvSpPr txBox="1">
            <a:spLocks noChangeArrowheads="1"/>
          </p:cNvSpPr>
          <p:nvPr/>
        </p:nvSpPr>
        <p:spPr bwMode="auto">
          <a:xfrm>
            <a:off x="6084168" y="1869673"/>
            <a:ext cx="5760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lIns="18000" rIns="1800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fr-BE" sz="1200" spc="10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  <a:ea typeface="Adobe Gothic Std B" pitchFamily="34" charset="-128"/>
                <a:cs typeface="Calibri" pitchFamily="34" charset="0"/>
              </a:rPr>
              <a:t>Köln</a:t>
            </a:r>
            <a:endParaRPr lang="fr-FR" sz="1200" b="0" spc="100">
              <a:solidFill>
                <a:schemeClr val="bg1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Arial Rounded MT Bold" pitchFamily="34" charset="0"/>
              <a:ea typeface="Adobe Gothic Std B" pitchFamily="34" charset="-128"/>
              <a:cs typeface="Calibri" pitchFamily="34" charset="0"/>
            </a:endParaRPr>
          </a:p>
        </p:txBody>
      </p:sp>
      <p:sp>
        <p:nvSpPr>
          <p:cNvPr id="33" name="Line 23"/>
          <p:cNvSpPr>
            <a:spLocks noChangeShapeType="1"/>
          </p:cNvSpPr>
          <p:nvPr/>
        </p:nvSpPr>
        <p:spPr bwMode="auto">
          <a:xfrm flipV="1">
            <a:off x="4140200" y="844154"/>
            <a:ext cx="431800" cy="1348978"/>
          </a:xfrm>
          <a:prstGeom prst="line">
            <a:avLst/>
          </a:prstGeom>
          <a:noFill/>
          <a:ln w="38100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4" name="Text Box 24"/>
          <p:cNvSpPr txBox="1">
            <a:spLocks noChangeArrowheads="1"/>
          </p:cNvSpPr>
          <p:nvPr/>
        </p:nvSpPr>
        <p:spPr bwMode="auto">
          <a:xfrm>
            <a:off x="5219626" y="864000"/>
            <a:ext cx="7205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8000" rIns="180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BE" dirty="0">
                <a:solidFill>
                  <a:schemeClr val="bg1"/>
                </a:solidFill>
                <a:latin typeface="Letter Gothic Std" pitchFamily="49" charset="0"/>
              </a:rPr>
              <a:t>1h30</a:t>
            </a:r>
            <a:endParaRPr lang="fr-FR" dirty="0">
              <a:solidFill>
                <a:schemeClr val="bg1"/>
              </a:solidFill>
              <a:latin typeface="Letter Gothic Std" pitchFamily="49" charset="0"/>
            </a:endParaRPr>
          </a:p>
        </p:txBody>
      </p:sp>
      <p:sp>
        <p:nvSpPr>
          <p:cNvPr id="35" name="Text Box 24"/>
          <p:cNvSpPr txBox="1">
            <a:spLocks noChangeArrowheads="1"/>
          </p:cNvSpPr>
          <p:nvPr/>
        </p:nvSpPr>
        <p:spPr bwMode="auto">
          <a:xfrm>
            <a:off x="7093124" y="2295000"/>
            <a:ext cx="7192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8000" rIns="180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BE" dirty="0">
                <a:solidFill>
                  <a:schemeClr val="bg1"/>
                </a:solidFill>
                <a:latin typeface="Letter Gothic Std" pitchFamily="49" charset="0"/>
              </a:rPr>
              <a:t>1h30</a:t>
            </a:r>
            <a:endParaRPr lang="fr-FR" dirty="0">
              <a:solidFill>
                <a:schemeClr val="bg1"/>
              </a:solidFill>
              <a:latin typeface="Letter Gothic Std" pitchFamily="49" charset="0"/>
            </a:endParaRPr>
          </a:p>
        </p:txBody>
      </p:sp>
      <p:pic>
        <p:nvPicPr>
          <p:cNvPr id="36" name="Picture 35" descr="Wallonie"/>
          <p:cNvPicPr preferRelativeResize="0">
            <a:picLocks noChangeAspect="1" noChangeArrowheads="1"/>
          </p:cNvPicPr>
          <p:nvPr/>
        </p:nvPicPr>
        <p:blipFill>
          <a:blip r:embed="rId10" cstate="print">
            <a:lum bright="6000"/>
          </a:blip>
          <a:srcRect l="13858" t="1889" r="18898" b="1889"/>
          <a:stretch>
            <a:fillRect/>
          </a:stretch>
        </p:blipFill>
        <p:spPr bwMode="auto">
          <a:xfrm>
            <a:off x="4572000" y="2592000"/>
            <a:ext cx="432000" cy="3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6200" dir="2700000" sx="102000" sy="102000" algn="tl" rotWithShape="0">
              <a:srgbClr val="1C1C1C"/>
            </a:outerShdw>
          </a:effectLst>
        </p:spPr>
      </p:pic>
      <p:pic>
        <p:nvPicPr>
          <p:cNvPr id="30" name="Picture 12" descr="Drapeau de la France"/>
          <p:cNvPicPr preferRelativeResize="0"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088000" y="3550638"/>
            <a:ext cx="468000" cy="26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63500" dir="2700000" sx="105000" sy="105000" algn="tl" rotWithShape="0">
              <a:srgbClr val="333333"/>
            </a:outerShdw>
          </a:effectLst>
        </p:spPr>
      </p:pic>
      <p:pic>
        <p:nvPicPr>
          <p:cNvPr id="38" name="Picture 14" descr="drapeau du Royaume-Uni"/>
          <p:cNvPicPr preferRelativeResize="0"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093632" y="1181250"/>
            <a:ext cx="468000" cy="26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63500" dir="2700000" sx="105000" sy="105000" algn="tl" rotWithShape="0">
              <a:srgbClr val="333333"/>
            </a:outerShdw>
          </a:effectLst>
        </p:spPr>
      </p:pic>
      <p:pic>
        <p:nvPicPr>
          <p:cNvPr id="39" name="Picture 18" descr="http://wwwedu.ge.ch/co/colombieres/Sic/Thullen/05_06/703Bsite/filipe/CoupeMonde.html"/>
          <p:cNvPicPr preferRelativeResize="0"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716016" y="918000"/>
            <a:ext cx="468000" cy="26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63500" dir="2700000" sx="105000" sy="105000" algn="tl" rotWithShape="0">
              <a:srgbClr val="333333"/>
            </a:outerShdw>
          </a:effectLst>
        </p:spPr>
      </p:pic>
      <p:pic>
        <p:nvPicPr>
          <p:cNvPr id="40" name="Picture 16" descr="http://chabala.wordpress.com/tag/russie/"/>
          <p:cNvPicPr preferRelativeResize="0"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624280" y="2322000"/>
            <a:ext cx="468000" cy="26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63500" dir="2700000" sx="105000" sy="105000" algn="tl" rotWithShape="0">
              <a:srgbClr val="333333"/>
            </a:outerShdw>
          </a:effectLst>
        </p:spPr>
      </p:pic>
      <p:pic>
        <p:nvPicPr>
          <p:cNvPr id="41" name="Picture 20" descr="http://wwwedu.ge.ch/co/colombieres/Sic/Thullen/05_06/703Bsite/filipe/CoupeMonde.html"/>
          <p:cNvPicPr preferRelativeResize="0">
            <a:picLocks noChangeAspect="1" noChangeArrowheads="1"/>
          </p:cNvPicPr>
          <p:nvPr/>
        </p:nvPicPr>
        <p:blipFill>
          <a:blip r:embed="rId13" cstate="print">
            <a:lum bright="6000"/>
          </a:blip>
          <a:srcRect/>
          <a:stretch>
            <a:fillRect/>
          </a:stretch>
        </p:blipFill>
        <p:spPr bwMode="auto">
          <a:xfrm>
            <a:off x="5688000" y="2943000"/>
            <a:ext cx="468000" cy="26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6200" dir="2700000" sx="102000" sy="102000" algn="tl" rotWithShape="0">
              <a:srgbClr val="1C1C1C"/>
            </a:outerShdw>
          </a:effectLst>
        </p:spPr>
      </p:pic>
      <p:pic>
        <p:nvPicPr>
          <p:cNvPr id="92166" name="Picture 6"/>
          <p:cNvPicPr>
            <a:picLocks noChangeAspect="1" noChangeArrowheads="1"/>
          </p:cNvPicPr>
          <p:nvPr/>
        </p:nvPicPr>
        <p:blipFill>
          <a:blip r:embed="rId15" cstate="print">
            <a:lum/>
          </a:blip>
          <a:srcRect l="8999" r="8999" b="10499"/>
          <a:stretch>
            <a:fillRect/>
          </a:stretch>
        </p:blipFill>
        <p:spPr bwMode="auto">
          <a:xfrm>
            <a:off x="6295958" y="2085699"/>
            <a:ext cx="259160" cy="18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8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456000" y="2193708"/>
            <a:ext cx="468000" cy="26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63500" dir="2700000" sx="105000" sy="105000" algn="tl" rotWithShape="0">
              <a:srgbClr val="333333"/>
            </a:outerShdw>
          </a:effectLst>
        </p:spPr>
      </p:pic>
      <p:sp>
        <p:nvSpPr>
          <p:cNvPr id="37" name="Espace réservé du numéro de diapositive 3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C6B818-7290-4771-9CFB-B94F380E1CC8}" type="slidenum">
              <a:rPr lang="fr-FR" smtClean="0"/>
              <a:pPr/>
              <a:t>13</a:t>
            </a:fld>
            <a:endParaRPr lang="fr-FR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4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7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5" grpId="0" animBg="1"/>
      <p:bldP spid="7176" grpId="0" autoUpdateAnimBg="0"/>
      <p:bldP spid="7181" grpId="0" animBg="1"/>
      <p:bldP spid="7182" grpId="0" autoUpdateAnimBg="0"/>
      <p:bldP spid="7191" grpId="0" animBg="1"/>
      <p:bldP spid="7192" grpId="0" autoUpdateAnimBg="0"/>
      <p:bldP spid="26" grpId="0" animBg="1"/>
      <p:bldP spid="27" grpId="0" autoUpdateAnimBg="0"/>
      <p:bldP spid="31" grpId="0" animBg="1"/>
      <p:bldP spid="33" grpId="0" animBg="1"/>
      <p:bldP spid="34" grpId="0" autoUpdateAnimBg="0"/>
      <p:bldP spid="35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5156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02" name="Picture 18" descr="http://t3.gstatic.com/images?q=tbn:ANd9GcQ1S9O3ihftfh4VMIVMCIhFyidx7B5IrMxO3qHAEDaKdIZNfIIg"/>
          <p:cNvPicPr>
            <a:picLocks noChangeAspect="1" noChangeArrowheads="1"/>
          </p:cNvPicPr>
          <p:nvPr/>
        </p:nvPicPr>
        <p:blipFill>
          <a:blip r:embed="rId4" cstate="print">
            <a:lum bright="10000" contrast="6000"/>
          </a:blip>
          <a:srcRect l="3705" t="3837" r="4446" b="4796"/>
          <a:stretch>
            <a:fillRect/>
          </a:stretch>
        </p:blipFill>
        <p:spPr bwMode="auto">
          <a:xfrm>
            <a:off x="683569" y="1599642"/>
            <a:ext cx="2980261" cy="1674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6200" dir="2700000" sx="102000" sy="102000" algn="tl" rotWithShape="0">
              <a:srgbClr val="1C1C1C"/>
            </a:outerShdw>
          </a:effectLst>
        </p:spPr>
      </p:pic>
      <p:sp useBgFill="1">
        <p:nvSpPr>
          <p:cNvPr id="18" name="Rectangle 22"/>
          <p:cNvSpPr>
            <a:spLocks noChangeArrowheads="1"/>
          </p:cNvSpPr>
          <p:nvPr/>
        </p:nvSpPr>
        <p:spPr bwMode="auto">
          <a:xfrm>
            <a:off x="0" y="621000"/>
            <a:ext cx="2699792" cy="459000"/>
          </a:xfrm>
          <a:prstGeom prst="rect">
            <a:avLst/>
          </a:prstGeom>
          <a:ln w="38100">
            <a:noFill/>
            <a:miter lim="800000"/>
            <a:headEnd/>
            <a:tailEnd/>
          </a:ln>
        </p:spPr>
        <p:txBody>
          <a:bodyPr lIns="36000" tIns="0" rIns="36000" bIns="0" anchor="ctr" anchorCtr="1"/>
          <a:lstStyle/>
          <a:p>
            <a:pPr algn="ctr" defTabSz="3276600" eaLnBrk="0" hangingPunct="0">
              <a:tabLst>
                <a:tab pos="5654675" algn="r"/>
              </a:tabLst>
              <a:defRPr/>
            </a:pPr>
            <a:r>
              <a:rPr lang="es-ES_tradnl" sz="2000" dirty="0" smtClean="0">
                <a:solidFill>
                  <a:srgbClr val="002060"/>
                </a:solidFill>
                <a:latin typeface="Letter Gothic Std" pitchFamily="49" charset="0"/>
              </a:rPr>
              <a:t>Bélgica</a:t>
            </a:r>
          </a:p>
          <a:p>
            <a:pPr algn="ctr" defTabSz="3276600" eaLnBrk="0" hangingPunct="0">
              <a:tabLst>
                <a:tab pos="5654675" algn="r"/>
              </a:tabLst>
              <a:defRPr/>
            </a:pPr>
            <a:r>
              <a:rPr lang="es-ES_tradnl" sz="1600" dirty="0" smtClean="0">
                <a:solidFill>
                  <a:srgbClr val="002060"/>
                </a:solidFill>
                <a:latin typeface="Letter Gothic Std" pitchFamily="49" charset="0"/>
              </a:rPr>
              <a:t>Pob.11 M - </a:t>
            </a:r>
            <a:r>
              <a:rPr lang="es-ES_tradnl" altLang="fr-FR" sz="1600" dirty="0" smtClean="0">
                <a:solidFill>
                  <a:srgbClr val="002060"/>
                </a:solidFill>
                <a:latin typeface="Letter Gothic Std" pitchFamily="49" charset="0"/>
              </a:rPr>
              <a:t>32.000 km²</a:t>
            </a:r>
            <a:endParaRPr lang="es-ES_tradnl" altLang="fr-FR" sz="1600" dirty="0">
              <a:solidFill>
                <a:srgbClr val="002060"/>
              </a:solidFill>
              <a:latin typeface="Letter Gothic Std" pitchFamily="49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C6B818-7290-4771-9CFB-B94F380E1CC8}" type="slidenum">
              <a:rPr lang="fr-FR" smtClean="0"/>
              <a:pPr/>
              <a:t>14</a:t>
            </a:fld>
            <a:endParaRPr lang="fr-FR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9144001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12" name="Oval 20"/>
          <p:cNvSpPr>
            <a:spLocks noChangeArrowheads="1"/>
          </p:cNvSpPr>
          <p:nvPr/>
        </p:nvSpPr>
        <p:spPr bwMode="auto">
          <a:xfrm>
            <a:off x="4032000" y="1579500"/>
            <a:ext cx="324000" cy="216000"/>
          </a:xfrm>
          <a:prstGeom prst="ellipse">
            <a:avLst/>
          </a:prstGeom>
          <a:solidFill>
            <a:schemeClr val="accent1">
              <a:alpha val="0"/>
            </a:schemeClr>
          </a:solidFill>
          <a:ln w="31750">
            <a:solidFill>
              <a:srgbClr val="FF0000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5" name="Légende encadrée 1 24"/>
          <p:cNvSpPr>
            <a:spLocks/>
          </p:cNvSpPr>
          <p:nvPr/>
        </p:nvSpPr>
        <p:spPr bwMode="auto">
          <a:xfrm>
            <a:off x="0" y="621000"/>
            <a:ext cx="2700000" cy="459000"/>
          </a:xfrm>
          <a:prstGeom prst="borderCallout1">
            <a:avLst>
              <a:gd name="adj1" fmla="val 100189"/>
              <a:gd name="adj2" fmla="val 49093"/>
              <a:gd name="adj3" fmla="val 348596"/>
              <a:gd name="adj4" fmla="val 67900"/>
            </a:avLst>
          </a:prstGeom>
          <a:solidFill>
            <a:srgbClr val="F5FAFF"/>
          </a:solidFill>
          <a:ln w="38100">
            <a:noFill/>
            <a:miter lim="800000"/>
            <a:headEnd/>
            <a:tailEnd/>
          </a:ln>
        </p:spPr>
        <p:txBody>
          <a:bodyPr lIns="36000" tIns="0" rIns="36000" bIns="0" anchor="ctr" anchorCtr="1"/>
          <a:lstStyle/>
          <a:p>
            <a:pPr algn="ctr" defTabSz="3276600" eaLnBrk="0" hangingPunct="0">
              <a:tabLst>
                <a:tab pos="5654675" algn="r"/>
              </a:tabLst>
              <a:defRPr/>
            </a:pPr>
            <a:r>
              <a:rPr lang="es-ES_tradnl" altLang="fr-FR" sz="2400" dirty="0" smtClean="0">
                <a:solidFill>
                  <a:srgbClr val="002060"/>
                </a:solidFill>
                <a:latin typeface="Letter Gothic Std" pitchFamily="49" charset="0"/>
              </a:rPr>
              <a:t>3 regiones</a:t>
            </a:r>
            <a:endParaRPr lang="es-ES_tradnl" sz="2400" dirty="0">
              <a:solidFill>
                <a:srgbClr val="002060"/>
              </a:solidFill>
              <a:latin typeface="Letter Gothic Std" pitchFamily="49" charset="0"/>
            </a:endParaRPr>
          </a:p>
        </p:txBody>
      </p:sp>
      <p:grpSp>
        <p:nvGrpSpPr>
          <p:cNvPr id="43" name="Groupe 42"/>
          <p:cNvGrpSpPr/>
          <p:nvPr/>
        </p:nvGrpSpPr>
        <p:grpSpPr>
          <a:xfrm>
            <a:off x="1859979" y="1296000"/>
            <a:ext cx="2088032" cy="405000"/>
            <a:chOff x="2375968" y="2564904"/>
            <a:chExt cx="2088032" cy="540000"/>
          </a:xfrm>
        </p:grpSpPr>
        <p:pic>
          <p:nvPicPr>
            <p:cNvPr id="8228" name="Picture 36" descr="Bruxelles_iris_1"/>
            <p:cNvPicPr preferRelativeResize="0">
              <a:picLocks noChangeAspect="1" noChangeArrowheads="1"/>
            </p:cNvPicPr>
            <p:nvPr/>
          </p:nvPicPr>
          <p:blipFill>
            <a:blip r:embed="rId4" cstate="print">
              <a:lum bright="6000"/>
            </a:blip>
            <a:srcRect l="10078" t="10078" r="10078" b="10078"/>
            <a:stretch>
              <a:fillRect/>
            </a:stretch>
          </p:blipFill>
          <p:spPr bwMode="auto">
            <a:xfrm>
              <a:off x="3924000" y="2564904"/>
              <a:ext cx="540000" cy="5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 useBgFill="1">
          <p:nvSpPr>
            <p:cNvPr id="16" name="Rectangle 22"/>
            <p:cNvSpPr>
              <a:spLocks noChangeArrowheads="1"/>
            </p:cNvSpPr>
            <p:nvPr/>
          </p:nvSpPr>
          <p:spPr bwMode="auto">
            <a:xfrm>
              <a:off x="2375968" y="2564904"/>
              <a:ext cx="1548296" cy="540000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</p:spPr>
          <p:txBody>
            <a:bodyPr lIns="36000" tIns="0" rIns="36000" bIns="36000" anchor="ctr" anchorCtr="1"/>
            <a:lstStyle/>
            <a:p>
              <a:pPr algn="ctr" defTabSz="3276600" eaLnBrk="0" hangingPunct="0">
                <a:tabLst>
                  <a:tab pos="5654675" algn="r"/>
                </a:tabLst>
                <a:defRPr/>
              </a:pPr>
              <a:r>
                <a:rPr lang="es-ES_tradnl" sz="2000" dirty="0" smtClean="0">
                  <a:solidFill>
                    <a:srgbClr val="002060"/>
                  </a:solidFill>
                  <a:latin typeface="Letter Gothic Std" pitchFamily="49" charset="0"/>
                </a:rPr>
                <a:t>Bruselas</a:t>
              </a:r>
            </a:p>
            <a:p>
              <a:pPr algn="ctr" defTabSz="3276600" eaLnBrk="0" hangingPunct="0">
                <a:tabLst>
                  <a:tab pos="5654675" algn="r"/>
                </a:tabLst>
                <a:defRPr/>
              </a:pPr>
              <a:r>
                <a:rPr lang="es-ES_tradnl" sz="1600" dirty="0" smtClean="0">
                  <a:solidFill>
                    <a:srgbClr val="002060"/>
                  </a:solidFill>
                  <a:latin typeface="Letter Gothic Std" pitchFamily="49" charset="0"/>
                </a:rPr>
                <a:t>Capital</a:t>
              </a:r>
              <a:endParaRPr lang="es-ES_tradnl" altLang="fr-FR" sz="1600" dirty="0">
                <a:solidFill>
                  <a:srgbClr val="002060"/>
                </a:solidFill>
                <a:latin typeface="Letter Gothic Std" pitchFamily="49" charset="0"/>
              </a:endParaRPr>
            </a:p>
          </p:txBody>
        </p:sp>
      </p:grpSp>
      <p:cxnSp>
        <p:nvCxnSpPr>
          <p:cNvPr id="19" name="Connecteur droit 18"/>
          <p:cNvCxnSpPr/>
          <p:nvPr/>
        </p:nvCxnSpPr>
        <p:spPr bwMode="auto">
          <a:xfrm>
            <a:off x="1620000" y="1836000"/>
            <a:ext cx="5544000" cy="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Connecteur droit 23"/>
          <p:cNvCxnSpPr/>
          <p:nvPr/>
        </p:nvCxnSpPr>
        <p:spPr bwMode="auto">
          <a:xfrm flipV="1">
            <a:off x="827584" y="1761660"/>
            <a:ext cx="324000" cy="18900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Connecteur droit 28"/>
          <p:cNvCxnSpPr/>
          <p:nvPr/>
        </p:nvCxnSpPr>
        <p:spPr bwMode="auto">
          <a:xfrm>
            <a:off x="7164344" y="1923678"/>
            <a:ext cx="431992" cy="108012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Connecteur droit 30"/>
          <p:cNvCxnSpPr/>
          <p:nvPr/>
        </p:nvCxnSpPr>
        <p:spPr bwMode="auto">
          <a:xfrm flipV="1">
            <a:off x="7596392" y="1923678"/>
            <a:ext cx="71952" cy="108012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Connecteur droit 35"/>
          <p:cNvCxnSpPr/>
          <p:nvPr/>
        </p:nvCxnSpPr>
        <p:spPr bwMode="auto">
          <a:xfrm>
            <a:off x="1187624" y="1761642"/>
            <a:ext cx="288032" cy="10803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grpSp>
        <p:nvGrpSpPr>
          <p:cNvPr id="45" name="Groupe 44"/>
          <p:cNvGrpSpPr/>
          <p:nvPr/>
        </p:nvGrpSpPr>
        <p:grpSpPr>
          <a:xfrm>
            <a:off x="4788024" y="2760818"/>
            <a:ext cx="1944216" cy="405001"/>
            <a:chOff x="5076000" y="3708000"/>
            <a:chExt cx="1944216" cy="540001"/>
          </a:xfrm>
        </p:grpSpPr>
        <p:pic>
          <p:nvPicPr>
            <p:cNvPr id="46" name="Picture 35" descr="Wallonie"/>
            <p:cNvPicPr preferRelativeResize="0">
              <a:picLocks noChangeAspect="1" noChangeArrowheads="1"/>
            </p:cNvPicPr>
            <p:nvPr/>
          </p:nvPicPr>
          <p:blipFill>
            <a:blip r:embed="rId5" cstate="print">
              <a:lum bright="6000"/>
            </a:blip>
            <a:srcRect l="13858" t="1889" r="18898" b="1889"/>
            <a:stretch>
              <a:fillRect/>
            </a:stretch>
          </p:blipFill>
          <p:spPr bwMode="auto">
            <a:xfrm>
              <a:off x="5076000" y="3708000"/>
              <a:ext cx="540000" cy="5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 useBgFill="1">
          <p:nvSpPr>
            <p:cNvPr id="47" name="Rectangle 22"/>
            <p:cNvSpPr>
              <a:spLocks noChangeArrowheads="1"/>
            </p:cNvSpPr>
            <p:nvPr/>
          </p:nvSpPr>
          <p:spPr bwMode="auto">
            <a:xfrm>
              <a:off x="5616264" y="3708001"/>
              <a:ext cx="1403952" cy="540000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</p:spPr>
          <p:txBody>
            <a:bodyPr lIns="36000" tIns="36000" rIns="36000" bIns="36000" anchor="ctr" anchorCtr="1"/>
            <a:lstStyle/>
            <a:p>
              <a:pPr algn="ctr" defTabSz="3276600" eaLnBrk="0" hangingPunct="0">
                <a:tabLst>
                  <a:tab pos="5654675" algn="r"/>
                </a:tabLst>
                <a:defRPr/>
              </a:pPr>
              <a:r>
                <a:rPr lang="es-ES_tradnl" sz="2000" dirty="0" smtClean="0">
                  <a:solidFill>
                    <a:srgbClr val="002060"/>
                  </a:solidFill>
                  <a:latin typeface="Letter Gothic Std" pitchFamily="49" charset="0"/>
                </a:rPr>
                <a:t>Valonia</a:t>
              </a:r>
            </a:p>
            <a:p>
              <a:pPr algn="ctr" defTabSz="3276600" eaLnBrk="0" hangingPunct="0">
                <a:lnSpc>
                  <a:spcPts val="1800"/>
                </a:lnSpc>
                <a:tabLst>
                  <a:tab pos="5654675" algn="r"/>
                </a:tabLst>
                <a:defRPr/>
              </a:pPr>
              <a:r>
                <a:rPr lang="es-ES_tradnl" sz="1600" dirty="0" smtClean="0">
                  <a:solidFill>
                    <a:srgbClr val="002060"/>
                  </a:solidFill>
                  <a:latin typeface="Letter Gothic Std" pitchFamily="49" charset="0"/>
                </a:rPr>
                <a:t>Pob.3,5 M</a:t>
              </a:r>
              <a:endParaRPr lang="es-ES_tradnl" altLang="fr-FR" sz="1600" dirty="0">
                <a:solidFill>
                  <a:srgbClr val="002060"/>
                </a:solidFill>
                <a:latin typeface="Letter Gothic Std" pitchFamily="49" charset="0"/>
              </a:endParaRPr>
            </a:p>
          </p:txBody>
        </p:sp>
      </p:grpSp>
      <p:grpSp>
        <p:nvGrpSpPr>
          <p:cNvPr id="20" name="Groupe 19"/>
          <p:cNvGrpSpPr/>
          <p:nvPr/>
        </p:nvGrpSpPr>
        <p:grpSpPr>
          <a:xfrm>
            <a:off x="3959992" y="681540"/>
            <a:ext cx="1764136" cy="405000"/>
            <a:chOff x="3635896" y="1124744"/>
            <a:chExt cx="1764136" cy="540000"/>
          </a:xfrm>
        </p:grpSpPr>
        <p:sp useBgFill="1">
          <p:nvSpPr>
            <p:cNvPr id="21" name="Rectangle 22"/>
            <p:cNvSpPr>
              <a:spLocks noChangeArrowheads="1"/>
            </p:cNvSpPr>
            <p:nvPr/>
          </p:nvSpPr>
          <p:spPr bwMode="auto">
            <a:xfrm>
              <a:off x="3635896" y="1124744"/>
              <a:ext cx="1224000" cy="540000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</p:spPr>
          <p:txBody>
            <a:bodyPr lIns="36000" tIns="0" rIns="36000" bIns="0" anchor="ctr" anchorCtr="1"/>
            <a:lstStyle/>
            <a:p>
              <a:pPr algn="ctr" defTabSz="3276600" eaLnBrk="0" hangingPunct="0">
                <a:tabLst>
                  <a:tab pos="5654675" algn="r"/>
                </a:tabLst>
                <a:defRPr/>
              </a:pPr>
              <a:r>
                <a:rPr lang="es-ES_tradnl" sz="2000" dirty="0" smtClean="0">
                  <a:solidFill>
                    <a:srgbClr val="002060"/>
                  </a:solidFill>
                  <a:latin typeface="Letter Gothic Std" pitchFamily="49" charset="0"/>
                </a:rPr>
                <a:t>Flandes</a:t>
              </a:r>
              <a:endParaRPr lang="es-ES_tradnl" altLang="fr-FR" b="0" dirty="0">
                <a:solidFill>
                  <a:srgbClr val="002060"/>
                </a:solidFill>
                <a:latin typeface="Letter Gothic Std" pitchFamily="49" charset="0"/>
              </a:endParaRPr>
            </a:p>
          </p:txBody>
        </p:sp>
        <p:pic>
          <p:nvPicPr>
            <p:cNvPr id="22" name="Picture 31" descr="LOGO%2520VLAAMS%2520GEWEST"/>
            <p:cNvPicPr preferRelativeResize="0">
              <a:picLocks noChangeAspect="1" noChangeArrowheads="1"/>
            </p:cNvPicPr>
            <p:nvPr/>
          </p:nvPicPr>
          <p:blipFill>
            <a:blip r:embed="rId6" cstate="print">
              <a:lum bright="6000"/>
            </a:blip>
            <a:srcRect/>
            <a:stretch>
              <a:fillRect/>
            </a:stretch>
          </p:blipFill>
          <p:spPr bwMode="auto">
            <a:xfrm>
              <a:off x="4860032" y="1124744"/>
              <a:ext cx="540000" cy="5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C6B818-7290-4771-9CFB-B94F380E1CC8}" type="slidenum">
              <a:rPr lang="fr-FR" smtClean="0"/>
              <a:pPr/>
              <a:t>15</a:t>
            </a:fld>
            <a:endParaRPr lang="fr-FR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8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12" grpId="0" animBg="1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9144001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30" name="Ellipse 22"/>
          <p:cNvSpPr>
            <a:spLocks noChangeArrowheads="1"/>
          </p:cNvSpPr>
          <p:nvPr/>
        </p:nvSpPr>
        <p:spPr bwMode="auto">
          <a:xfrm rot="-2439519">
            <a:off x="7704000" y="1971000"/>
            <a:ext cx="576000" cy="540000"/>
          </a:xfrm>
          <a:prstGeom prst="ellipse">
            <a:avLst/>
          </a:prstGeom>
          <a:noFill/>
          <a:ln w="25400" algn="ctr">
            <a:solidFill>
              <a:srgbClr val="CCECFF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7431" name="Ellipse 23"/>
          <p:cNvSpPr>
            <a:spLocks noChangeArrowheads="1"/>
          </p:cNvSpPr>
          <p:nvPr/>
        </p:nvSpPr>
        <p:spPr bwMode="auto">
          <a:xfrm rot="2100000">
            <a:off x="7960252" y="2506004"/>
            <a:ext cx="578158" cy="907844"/>
          </a:xfrm>
          <a:prstGeom prst="ellipse">
            <a:avLst/>
          </a:prstGeom>
          <a:noFill/>
          <a:ln w="25400" algn="ctr">
            <a:solidFill>
              <a:srgbClr val="CCECFF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9" name="Double flèche verticale 28"/>
          <p:cNvSpPr>
            <a:spLocks noChangeArrowheads="1"/>
          </p:cNvSpPr>
          <p:nvPr/>
        </p:nvSpPr>
        <p:spPr bwMode="auto">
          <a:xfrm rot="19080000">
            <a:off x="4572132" y="1447598"/>
            <a:ext cx="401638" cy="1458000"/>
          </a:xfrm>
          <a:prstGeom prst="upDownArrow">
            <a:avLst>
              <a:gd name="adj1" fmla="val 46063"/>
              <a:gd name="adj2" fmla="val 50000"/>
            </a:avLst>
          </a:prstGeom>
          <a:noFill/>
          <a:ln w="25400" algn="ctr">
            <a:solidFill>
              <a:srgbClr val="CCECFF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grpSp>
        <p:nvGrpSpPr>
          <p:cNvPr id="54" name="Groupe 53"/>
          <p:cNvGrpSpPr/>
          <p:nvPr/>
        </p:nvGrpSpPr>
        <p:grpSpPr>
          <a:xfrm>
            <a:off x="6588002" y="3250557"/>
            <a:ext cx="2556001" cy="707886"/>
            <a:chOff x="6911804" y="4271188"/>
            <a:chExt cx="2232196" cy="943848"/>
          </a:xfrm>
          <a:blipFill>
            <a:blip r:embed="rId4"/>
            <a:tile tx="0" ty="0" sx="100000" sy="100000" flip="none" algn="tl"/>
          </a:blipFill>
        </p:grpSpPr>
        <p:sp useBgFill="1">
          <p:nvSpPr>
            <p:cNvPr id="19" name="Rectangle 18"/>
            <p:cNvSpPr/>
            <p:nvPr/>
          </p:nvSpPr>
          <p:spPr>
            <a:xfrm>
              <a:off x="7452000" y="4271188"/>
              <a:ext cx="1692000" cy="943848"/>
            </a:xfrm>
            <a:prstGeom prst="rect">
              <a:avLst/>
            </a:prstGeom>
            <a:ln w="19050">
              <a:noFill/>
            </a:ln>
          </p:spPr>
          <p:txBody>
            <a:bodyPr wrap="square" lIns="0" rIns="0" anchor="ctr" anchorCtr="1">
              <a:spAutoFit/>
            </a:bodyPr>
            <a:lstStyle/>
            <a:p>
              <a:pPr>
                <a:defRPr/>
              </a:pPr>
              <a:r>
                <a:rPr lang="es-ES_tradnl" sz="2000" dirty="0" smtClean="0">
                  <a:solidFill>
                    <a:srgbClr val="002060"/>
                  </a:solidFill>
                  <a:latin typeface="Letter Gothic Std" pitchFamily="49" charset="0"/>
                  <a:cs typeface="Arial" pitchFamily="34" charset="0"/>
                </a:rPr>
                <a:t>Comunidad germanófona</a:t>
              </a:r>
            </a:p>
          </p:txBody>
        </p:sp>
        <p:pic>
          <p:nvPicPr>
            <p:cNvPr id="17429" name="Picture 22" descr="http://drapeaux.d.r.pic.centerblog.net/ewfpd3hp.png"/>
            <p:cNvPicPr preferRelativeResize="0">
              <a:picLocks noChangeAspect="1" noChangeArrowheads="1"/>
            </p:cNvPicPr>
            <p:nvPr/>
          </p:nvPicPr>
          <p:blipFill>
            <a:blip r:embed="rId5" cstate="print">
              <a:lum bright="6000"/>
            </a:blip>
            <a:srcRect l="18073" t="3830" r="19717" b="5107"/>
            <a:stretch>
              <a:fillRect/>
            </a:stretch>
          </p:blipFill>
          <p:spPr bwMode="auto">
            <a:xfrm>
              <a:off x="6911804" y="4437112"/>
              <a:ext cx="534469" cy="61200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</p:pic>
      </p:grpSp>
      <p:cxnSp>
        <p:nvCxnSpPr>
          <p:cNvPr id="23" name="Connecteur droit 22"/>
          <p:cNvCxnSpPr/>
          <p:nvPr/>
        </p:nvCxnSpPr>
        <p:spPr bwMode="auto">
          <a:xfrm>
            <a:off x="1620000" y="1836000"/>
            <a:ext cx="5544000" cy="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Connecteur droit 23"/>
          <p:cNvCxnSpPr/>
          <p:nvPr/>
        </p:nvCxnSpPr>
        <p:spPr bwMode="auto">
          <a:xfrm flipV="1">
            <a:off x="827584" y="1761660"/>
            <a:ext cx="324000" cy="18900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Connecteur droit 24"/>
          <p:cNvCxnSpPr/>
          <p:nvPr/>
        </p:nvCxnSpPr>
        <p:spPr bwMode="auto">
          <a:xfrm>
            <a:off x="1187624" y="1761642"/>
            <a:ext cx="288032" cy="10803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Connecteur droit 25"/>
          <p:cNvCxnSpPr/>
          <p:nvPr/>
        </p:nvCxnSpPr>
        <p:spPr bwMode="auto">
          <a:xfrm>
            <a:off x="7164344" y="1923678"/>
            <a:ext cx="431992" cy="108012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Connecteur droit 26"/>
          <p:cNvCxnSpPr/>
          <p:nvPr/>
        </p:nvCxnSpPr>
        <p:spPr bwMode="auto">
          <a:xfrm flipV="1">
            <a:off x="7596392" y="1923678"/>
            <a:ext cx="71952" cy="108012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8" name="Oval 20"/>
          <p:cNvSpPr>
            <a:spLocks noChangeArrowheads="1"/>
          </p:cNvSpPr>
          <p:nvPr/>
        </p:nvSpPr>
        <p:spPr bwMode="auto">
          <a:xfrm>
            <a:off x="4032000" y="1579500"/>
            <a:ext cx="324000" cy="216000"/>
          </a:xfrm>
          <a:prstGeom prst="ellipse">
            <a:avLst/>
          </a:prstGeom>
          <a:solidFill>
            <a:schemeClr val="accent1">
              <a:alpha val="0"/>
            </a:schemeClr>
          </a:solidFill>
          <a:ln w="31750">
            <a:solidFill>
              <a:srgbClr val="FF0000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pic>
        <p:nvPicPr>
          <p:cNvPr id="35" name="Picture 31" descr="LOGO%2520VLAAMS%2520GEWEST"/>
          <p:cNvPicPr preferRelativeResize="0">
            <a:picLocks noChangeAspect="1" noChangeArrowheads="1"/>
          </p:cNvPicPr>
          <p:nvPr/>
        </p:nvPicPr>
        <p:blipFill>
          <a:blip r:embed="rId6" cstate="print">
            <a:lum bright="6000"/>
          </a:blip>
          <a:srcRect/>
          <a:stretch>
            <a:fillRect/>
          </a:stretch>
        </p:blipFill>
        <p:spPr bwMode="auto">
          <a:xfrm>
            <a:off x="5184128" y="681540"/>
            <a:ext cx="540000" cy="405000"/>
          </a:xfrm>
          <a:prstGeom prst="rect">
            <a:avLst/>
          </a:prstGeom>
          <a:gradFill>
            <a:gsLst>
              <a:gs pos="0">
                <a:schemeClr val="accent1">
                  <a:shade val="30000"/>
                  <a:satMod val="115000"/>
                  <a:alpha val="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</p:pic>
      <p:pic>
        <p:nvPicPr>
          <p:cNvPr id="20482" name="Picture 2" descr="http://upload.wikimedia.org/wikipedia/commons/0/04/Logo-federation-wallonie-bruxelles.jpg"/>
          <p:cNvPicPr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56000" y="1944000"/>
            <a:ext cx="864000" cy="648000"/>
          </a:xfrm>
          <a:prstGeom prst="rect">
            <a:avLst/>
          </a:prstGeom>
          <a:noFill/>
          <a:ln w="31750">
            <a:solidFill>
              <a:schemeClr val="bg2">
                <a:lumMod val="20000"/>
                <a:lumOff val="80000"/>
              </a:schemeClr>
            </a:solidFill>
          </a:ln>
        </p:spPr>
      </p:pic>
      <p:cxnSp>
        <p:nvCxnSpPr>
          <p:cNvPr id="31" name="Connecteur droit 30"/>
          <p:cNvCxnSpPr>
            <a:stCxn id="17430" idx="3"/>
            <a:endCxn id="17431" idx="2"/>
          </p:cNvCxnSpPr>
          <p:nvPr/>
        </p:nvCxnSpPr>
        <p:spPr bwMode="auto">
          <a:xfrm>
            <a:off x="8003371" y="2485348"/>
            <a:ext cx="9160" cy="350222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accent3">
                <a:lumMod val="9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30" name="Espace réservé du numéro de diapositive 2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C6B818-7290-4771-9CFB-B94F380E1CC8}" type="slidenum">
              <a:rPr lang="fr-FR" smtClean="0"/>
              <a:pPr/>
              <a:t>16</a:t>
            </a:fld>
            <a:endParaRPr lang="fr-FR"/>
          </a:p>
        </p:txBody>
      </p:sp>
      <p:sp>
        <p:nvSpPr>
          <p:cNvPr id="32" name="Légende encadrée 1 31"/>
          <p:cNvSpPr>
            <a:spLocks/>
          </p:cNvSpPr>
          <p:nvPr/>
        </p:nvSpPr>
        <p:spPr bwMode="auto">
          <a:xfrm>
            <a:off x="0" y="621000"/>
            <a:ext cx="2700000" cy="459000"/>
          </a:xfrm>
          <a:prstGeom prst="borderCallout1">
            <a:avLst>
              <a:gd name="adj1" fmla="val 100189"/>
              <a:gd name="adj2" fmla="val 49093"/>
              <a:gd name="adj3" fmla="val 348596"/>
              <a:gd name="adj4" fmla="val 67900"/>
            </a:avLst>
          </a:prstGeom>
          <a:solidFill>
            <a:srgbClr val="F5FAFF"/>
          </a:solidFill>
          <a:ln w="38100">
            <a:noFill/>
            <a:miter lim="800000"/>
            <a:headEnd/>
            <a:tailEnd/>
          </a:ln>
        </p:spPr>
        <p:txBody>
          <a:bodyPr lIns="36000" tIns="0" rIns="36000" bIns="0" anchor="ctr" anchorCtr="1"/>
          <a:lstStyle/>
          <a:p>
            <a:pPr algn="ctr" defTabSz="3276600" eaLnBrk="0" hangingPunct="0">
              <a:tabLst>
                <a:tab pos="5654675" algn="r"/>
              </a:tabLst>
              <a:defRPr/>
            </a:pPr>
            <a:r>
              <a:rPr lang="es-ES_tradnl" altLang="fr-FR" sz="2400" dirty="0" smtClean="0">
                <a:solidFill>
                  <a:srgbClr val="002060"/>
                </a:solidFill>
                <a:latin typeface="Letter Gothic Std" pitchFamily="49" charset="0"/>
              </a:rPr>
              <a:t>3 comunidades</a:t>
            </a:r>
            <a:endParaRPr lang="es-ES_tradnl" sz="2400" dirty="0">
              <a:solidFill>
                <a:srgbClr val="002060"/>
              </a:solidFill>
              <a:latin typeface="Letter Gothic Std" pitchFamily="49" charset="0"/>
            </a:endParaRPr>
          </a:p>
        </p:txBody>
      </p:sp>
      <p:sp useBgFill="1">
        <p:nvSpPr>
          <p:cNvPr id="37" name="Rectangle 22"/>
          <p:cNvSpPr>
            <a:spLocks noChangeArrowheads="1"/>
          </p:cNvSpPr>
          <p:nvPr/>
        </p:nvSpPr>
        <p:spPr bwMode="auto">
          <a:xfrm>
            <a:off x="3959992" y="681540"/>
            <a:ext cx="1224000" cy="4050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lIns="36000" tIns="0" rIns="36000" bIns="0" anchor="ctr" anchorCtr="1"/>
          <a:lstStyle/>
          <a:p>
            <a:pPr algn="ctr" defTabSz="3276600" eaLnBrk="0" hangingPunct="0">
              <a:tabLst>
                <a:tab pos="5654675" algn="r"/>
              </a:tabLst>
              <a:defRPr/>
            </a:pPr>
            <a:r>
              <a:rPr lang="es-ES_tradnl" sz="2000" dirty="0" smtClean="0">
                <a:solidFill>
                  <a:srgbClr val="002060"/>
                </a:solidFill>
                <a:latin typeface="Letter Gothic Std" pitchFamily="49" charset="0"/>
              </a:rPr>
              <a:t>Flandes</a:t>
            </a:r>
            <a:endParaRPr lang="es-ES_tradnl" altLang="fr-FR" b="0" dirty="0">
              <a:solidFill>
                <a:srgbClr val="002060"/>
              </a:solidFill>
              <a:latin typeface="Letter Gothic Std" pitchFamily="49" charset="0"/>
            </a:endParaRPr>
          </a:p>
        </p:txBody>
      </p:sp>
      <p:grpSp>
        <p:nvGrpSpPr>
          <p:cNvPr id="38" name="Groupe 37"/>
          <p:cNvGrpSpPr/>
          <p:nvPr/>
        </p:nvGrpSpPr>
        <p:grpSpPr>
          <a:xfrm>
            <a:off x="4464000" y="2760816"/>
            <a:ext cx="1908264" cy="405000"/>
            <a:chOff x="5076000" y="3708000"/>
            <a:chExt cx="1908264" cy="540000"/>
          </a:xfrm>
        </p:grpSpPr>
        <p:pic>
          <p:nvPicPr>
            <p:cNvPr id="39" name="Picture 35" descr="Wallonie"/>
            <p:cNvPicPr preferRelativeResize="0">
              <a:picLocks noChangeAspect="1" noChangeArrowheads="1"/>
            </p:cNvPicPr>
            <p:nvPr/>
          </p:nvPicPr>
          <p:blipFill>
            <a:blip r:embed="rId8" cstate="print">
              <a:lum bright="6000"/>
            </a:blip>
            <a:srcRect l="13858" t="1889" r="18898" b="1889"/>
            <a:stretch>
              <a:fillRect/>
            </a:stretch>
          </p:blipFill>
          <p:spPr bwMode="auto">
            <a:xfrm>
              <a:off x="5076000" y="3708000"/>
              <a:ext cx="540000" cy="5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 useBgFill="1">
          <p:nvSpPr>
            <p:cNvPr id="41" name="Rectangle 22"/>
            <p:cNvSpPr>
              <a:spLocks noChangeArrowheads="1"/>
            </p:cNvSpPr>
            <p:nvPr/>
          </p:nvSpPr>
          <p:spPr bwMode="auto">
            <a:xfrm>
              <a:off x="5616264" y="3708000"/>
              <a:ext cx="1368000" cy="540000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</p:spPr>
          <p:txBody>
            <a:bodyPr lIns="36000" tIns="36000" rIns="36000" bIns="36000" anchor="ctr" anchorCtr="1"/>
            <a:lstStyle/>
            <a:p>
              <a:pPr algn="ctr" defTabSz="3276600" eaLnBrk="0" hangingPunct="0">
                <a:tabLst>
                  <a:tab pos="5654675" algn="r"/>
                </a:tabLst>
                <a:defRPr/>
              </a:pPr>
              <a:r>
                <a:rPr lang="es-ES_tradnl" sz="2000" dirty="0" smtClean="0">
                  <a:solidFill>
                    <a:srgbClr val="002060"/>
                  </a:solidFill>
                  <a:latin typeface="Letter Gothic Std" pitchFamily="49" charset="0"/>
                </a:rPr>
                <a:t>Valonia</a:t>
              </a:r>
            </a:p>
            <a:p>
              <a:pPr algn="ctr" defTabSz="3276600" eaLnBrk="0" hangingPunct="0">
                <a:lnSpc>
                  <a:spcPts val="1800"/>
                </a:lnSpc>
                <a:tabLst>
                  <a:tab pos="5654675" algn="r"/>
                </a:tabLst>
                <a:defRPr/>
              </a:pPr>
              <a:r>
                <a:rPr lang="es-ES_tradnl" sz="1600" dirty="0" smtClean="0">
                  <a:solidFill>
                    <a:srgbClr val="002060"/>
                  </a:solidFill>
                  <a:latin typeface="Letter Gothic Std" pitchFamily="49" charset="0"/>
                </a:rPr>
                <a:t>Pop.3,5 M</a:t>
              </a:r>
              <a:endParaRPr lang="es-ES_tradnl" altLang="fr-FR" sz="1600" dirty="0">
                <a:solidFill>
                  <a:srgbClr val="002060"/>
                </a:solidFill>
                <a:latin typeface="Letter Gothic Std" pitchFamily="49" charset="0"/>
              </a:endParaRPr>
            </a:p>
          </p:txBody>
        </p:sp>
      </p:grpSp>
      <p:grpSp>
        <p:nvGrpSpPr>
          <p:cNvPr id="42" name="Groupe 41"/>
          <p:cNvGrpSpPr/>
          <p:nvPr/>
        </p:nvGrpSpPr>
        <p:grpSpPr>
          <a:xfrm>
            <a:off x="1799968" y="1296000"/>
            <a:ext cx="2088032" cy="405000"/>
            <a:chOff x="2375968" y="2564904"/>
            <a:chExt cx="2088032" cy="540000"/>
          </a:xfrm>
        </p:grpSpPr>
        <p:pic>
          <p:nvPicPr>
            <p:cNvPr id="43" name="Picture 36" descr="Bruxelles_iris_1"/>
            <p:cNvPicPr preferRelativeResize="0">
              <a:picLocks noChangeAspect="1" noChangeArrowheads="1"/>
            </p:cNvPicPr>
            <p:nvPr/>
          </p:nvPicPr>
          <p:blipFill>
            <a:blip r:embed="rId9" cstate="print">
              <a:lum bright="6000"/>
            </a:blip>
            <a:srcRect l="10078" t="10078" r="10078" b="10078"/>
            <a:stretch>
              <a:fillRect/>
            </a:stretch>
          </p:blipFill>
          <p:spPr bwMode="auto">
            <a:xfrm>
              <a:off x="3924000" y="2564904"/>
              <a:ext cx="540000" cy="5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 useBgFill="1">
          <p:nvSpPr>
            <p:cNvPr id="44" name="Rectangle 22"/>
            <p:cNvSpPr>
              <a:spLocks noChangeArrowheads="1"/>
            </p:cNvSpPr>
            <p:nvPr/>
          </p:nvSpPr>
          <p:spPr bwMode="auto">
            <a:xfrm>
              <a:off x="2375968" y="2564904"/>
              <a:ext cx="1548296" cy="540000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</p:spPr>
          <p:txBody>
            <a:bodyPr lIns="36000" tIns="0" rIns="36000" bIns="36000" anchor="ctr" anchorCtr="1"/>
            <a:lstStyle/>
            <a:p>
              <a:pPr algn="ctr" defTabSz="3276600" eaLnBrk="0" hangingPunct="0">
                <a:tabLst>
                  <a:tab pos="5654675" algn="r"/>
                </a:tabLst>
                <a:defRPr/>
              </a:pPr>
              <a:r>
                <a:rPr lang="es-ES_tradnl" sz="2000" dirty="0" smtClean="0">
                  <a:solidFill>
                    <a:srgbClr val="002060"/>
                  </a:solidFill>
                  <a:latin typeface="Letter Gothic Std" pitchFamily="49" charset="0"/>
                </a:rPr>
                <a:t>Bruselas</a:t>
              </a:r>
            </a:p>
            <a:p>
              <a:pPr algn="ctr" defTabSz="3276600" eaLnBrk="0" hangingPunct="0">
                <a:tabLst>
                  <a:tab pos="5654675" algn="r"/>
                </a:tabLst>
                <a:defRPr/>
              </a:pPr>
              <a:r>
                <a:rPr lang="es-ES_tradnl" sz="1600" dirty="0" smtClean="0">
                  <a:solidFill>
                    <a:srgbClr val="002060"/>
                  </a:solidFill>
                  <a:latin typeface="Letter Gothic Std" pitchFamily="49" charset="0"/>
                </a:rPr>
                <a:t>Capital</a:t>
              </a:r>
              <a:endParaRPr lang="es-ES_tradnl" altLang="fr-FR" sz="1600" dirty="0">
                <a:solidFill>
                  <a:srgbClr val="002060"/>
                </a:solidFill>
                <a:latin typeface="Letter Gothic Std" pitchFamily="49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7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 26" descr="Provinc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sp>
        <p:nvSpPr>
          <p:cNvPr id="9226" name="Line 10"/>
          <p:cNvSpPr>
            <a:spLocks noChangeShapeType="1"/>
          </p:cNvSpPr>
          <p:nvPr/>
        </p:nvSpPr>
        <p:spPr bwMode="auto">
          <a:xfrm flipV="1">
            <a:off x="1331640" y="1761660"/>
            <a:ext cx="6480448" cy="593601"/>
          </a:xfrm>
          <a:prstGeom prst="line">
            <a:avLst/>
          </a:prstGeom>
          <a:noFill/>
          <a:ln w="38100" cap="rnd">
            <a:solidFill>
              <a:srgbClr val="FFFFFF"/>
            </a:solidFill>
            <a:prstDash val="sysDash"/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fr-FR"/>
          </a:p>
        </p:txBody>
      </p:sp>
      <p:sp>
        <p:nvSpPr>
          <p:cNvPr id="9227" name="Text Box 11"/>
          <p:cNvSpPr txBox="1">
            <a:spLocks noChangeArrowheads="1"/>
          </p:cNvSpPr>
          <p:nvPr/>
        </p:nvSpPr>
        <p:spPr bwMode="auto">
          <a:xfrm rot="-420000">
            <a:off x="3750041" y="1758987"/>
            <a:ext cx="101739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BE" sz="2000">
                <a:solidFill>
                  <a:srgbClr val="FFFFFF"/>
                </a:solidFill>
                <a:latin typeface="Letter Gothic Std" pitchFamily="49" charset="0"/>
              </a:rPr>
              <a:t>80 km</a:t>
            </a:r>
            <a:endParaRPr lang="fr-FR" sz="2000">
              <a:solidFill>
                <a:srgbClr val="FFFFFF"/>
              </a:solidFill>
              <a:latin typeface="Letter Gothic Std" pitchFamily="49" charset="0"/>
            </a:endParaRPr>
          </a:p>
        </p:txBody>
      </p:sp>
      <p:sp>
        <p:nvSpPr>
          <p:cNvPr id="17414" name="Text Box 13"/>
          <p:cNvSpPr txBox="1">
            <a:spLocks noChangeArrowheads="1"/>
          </p:cNvSpPr>
          <p:nvPr/>
        </p:nvSpPr>
        <p:spPr bwMode="auto">
          <a:xfrm>
            <a:off x="323528" y="1514469"/>
            <a:ext cx="1224136" cy="32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8000" tIns="10800" rIns="18000" bIns="10800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000" dirty="0" smtClean="0">
                <a:solidFill>
                  <a:schemeClr val="bg1"/>
                </a:solidFill>
                <a:latin typeface="Letter Gothic Std" pitchFamily="49" charset="0"/>
              </a:rPr>
              <a:t>Henao</a:t>
            </a:r>
            <a:endParaRPr lang="es-ES" sz="2000" dirty="0">
              <a:solidFill>
                <a:schemeClr val="bg1"/>
              </a:solidFill>
              <a:latin typeface="Letter Gothic Std" pitchFamily="49" charset="0"/>
            </a:endParaRPr>
          </a:p>
        </p:txBody>
      </p:sp>
      <p:sp>
        <p:nvSpPr>
          <p:cNvPr id="17415" name="Text Box 14"/>
          <p:cNvSpPr txBox="1">
            <a:spLocks noChangeArrowheads="1"/>
          </p:cNvSpPr>
          <p:nvPr/>
        </p:nvSpPr>
        <p:spPr bwMode="auto">
          <a:xfrm>
            <a:off x="6660233" y="163860"/>
            <a:ext cx="936625" cy="32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000" tIns="10800" rIns="18000" bIns="10800"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2000" dirty="0" smtClean="0">
                <a:solidFill>
                  <a:schemeClr val="bg1"/>
                </a:solidFill>
                <a:latin typeface="Letter Gothic Std" pitchFamily="49" charset="0"/>
              </a:rPr>
              <a:t>Lieja</a:t>
            </a:r>
            <a:endParaRPr lang="es-ES_tradnl" sz="2000" dirty="0">
              <a:solidFill>
                <a:schemeClr val="bg1"/>
              </a:solidFill>
              <a:latin typeface="Letter Gothic Std" pitchFamily="49" charset="0"/>
            </a:endParaRPr>
          </a:p>
        </p:txBody>
      </p:sp>
      <p:sp>
        <p:nvSpPr>
          <p:cNvPr id="17416" name="Text Box 15"/>
          <p:cNvSpPr txBox="1">
            <a:spLocks noChangeArrowheads="1"/>
          </p:cNvSpPr>
          <p:nvPr/>
        </p:nvSpPr>
        <p:spPr bwMode="auto">
          <a:xfrm>
            <a:off x="7092281" y="3435846"/>
            <a:ext cx="1656407" cy="63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10800" rIns="0" bIns="10800"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2000" dirty="0" smtClean="0">
                <a:solidFill>
                  <a:schemeClr val="bg1"/>
                </a:solidFill>
                <a:latin typeface="Letter Gothic Std" pitchFamily="49" charset="0"/>
              </a:rPr>
              <a:t>Luxemburgo (prov.)</a:t>
            </a:r>
            <a:endParaRPr lang="es-ES_tradnl" sz="2000" dirty="0">
              <a:solidFill>
                <a:schemeClr val="bg1"/>
              </a:solidFill>
              <a:latin typeface="Letter Gothic Std" pitchFamily="49" charset="0"/>
            </a:endParaRPr>
          </a:p>
        </p:txBody>
      </p:sp>
      <p:sp>
        <p:nvSpPr>
          <p:cNvPr id="17417" name="Text Box 16"/>
          <p:cNvSpPr txBox="1">
            <a:spLocks noChangeArrowheads="1"/>
          </p:cNvSpPr>
          <p:nvPr/>
        </p:nvSpPr>
        <p:spPr bwMode="auto">
          <a:xfrm>
            <a:off x="1259632" y="164319"/>
            <a:ext cx="2160240" cy="32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10800" rIns="0" bIns="10800"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2000" dirty="0" smtClean="0">
                <a:solidFill>
                  <a:schemeClr val="bg1"/>
                </a:solidFill>
                <a:latin typeface="Letter Gothic Std" pitchFamily="49" charset="0"/>
              </a:rPr>
              <a:t>Brabante valón</a:t>
            </a:r>
            <a:endParaRPr lang="es-ES_tradnl" sz="2000" dirty="0">
              <a:solidFill>
                <a:schemeClr val="bg1"/>
              </a:solidFill>
              <a:latin typeface="Letter Gothic Std" pitchFamily="49" charset="0"/>
            </a:endParaRPr>
          </a:p>
        </p:txBody>
      </p:sp>
      <p:pic>
        <p:nvPicPr>
          <p:cNvPr id="17418" name="Picture 18" descr="Drapeau de la France"/>
          <p:cNvPicPr preferRelativeResize="0"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4004" y="4455000"/>
            <a:ext cx="719471" cy="4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39" name="Freeform 23"/>
          <p:cNvSpPr>
            <a:spLocks/>
          </p:cNvSpPr>
          <p:nvPr/>
        </p:nvSpPr>
        <p:spPr bwMode="auto">
          <a:xfrm>
            <a:off x="1258888" y="86916"/>
            <a:ext cx="6697662" cy="4969669"/>
          </a:xfrm>
          <a:custGeom>
            <a:avLst/>
            <a:gdLst>
              <a:gd name="T0" fmla="*/ 2147483647 w 3289"/>
              <a:gd name="T1" fmla="*/ 2147483647 h 3931"/>
              <a:gd name="T2" fmla="*/ 2147483647 w 3289"/>
              <a:gd name="T3" fmla="*/ 2147483647 h 3931"/>
              <a:gd name="T4" fmla="*/ 2147483647 w 3289"/>
              <a:gd name="T5" fmla="*/ 2147483647 h 3931"/>
              <a:gd name="T6" fmla="*/ 2147483647 w 3289"/>
              <a:gd name="T7" fmla="*/ 2147483647 h 3931"/>
              <a:gd name="T8" fmla="*/ 2147483647 w 3289"/>
              <a:gd name="T9" fmla="*/ 2147483647 h 3931"/>
              <a:gd name="T10" fmla="*/ 2147483647 w 3289"/>
              <a:gd name="T11" fmla="*/ 2147483647 h 3931"/>
              <a:gd name="T12" fmla="*/ 2147483647 w 3289"/>
              <a:gd name="T13" fmla="*/ 2147483647 h 3931"/>
              <a:gd name="T14" fmla="*/ 2147483647 w 3289"/>
              <a:gd name="T15" fmla="*/ 2147483647 h 3931"/>
              <a:gd name="T16" fmla="*/ 2147483647 w 3289"/>
              <a:gd name="T17" fmla="*/ 2147483647 h 3931"/>
              <a:gd name="T18" fmla="*/ 2147483647 w 3289"/>
              <a:gd name="T19" fmla="*/ 2147483647 h 3931"/>
              <a:gd name="T20" fmla="*/ 2147483647 w 3289"/>
              <a:gd name="T21" fmla="*/ 2147483647 h 3931"/>
              <a:gd name="T22" fmla="*/ 2147483647 w 3289"/>
              <a:gd name="T23" fmla="*/ 2147483647 h 3931"/>
              <a:gd name="T24" fmla="*/ 2147483647 w 3289"/>
              <a:gd name="T25" fmla="*/ 2147483647 h 3931"/>
              <a:gd name="T26" fmla="*/ 2147483647 w 3289"/>
              <a:gd name="T27" fmla="*/ 2147483647 h 3931"/>
              <a:gd name="T28" fmla="*/ 2147483647 w 3289"/>
              <a:gd name="T29" fmla="*/ 2147483647 h 3931"/>
              <a:gd name="T30" fmla="*/ 2147483647 w 3289"/>
              <a:gd name="T31" fmla="*/ 2147483647 h 3931"/>
              <a:gd name="T32" fmla="*/ 2147483647 w 3289"/>
              <a:gd name="T33" fmla="*/ 2147483647 h 3931"/>
              <a:gd name="T34" fmla="*/ 2147483647 w 3289"/>
              <a:gd name="T35" fmla="*/ 2147483647 h 3931"/>
              <a:gd name="T36" fmla="*/ 2147483647 w 3289"/>
              <a:gd name="T37" fmla="*/ 2147483647 h 3931"/>
              <a:gd name="T38" fmla="*/ 2147483647 w 3289"/>
              <a:gd name="T39" fmla="*/ 2147483647 h 3931"/>
              <a:gd name="T40" fmla="*/ 2147483647 w 3289"/>
              <a:gd name="T41" fmla="*/ 2147483647 h 3931"/>
              <a:gd name="T42" fmla="*/ 2147483647 w 3289"/>
              <a:gd name="T43" fmla="*/ 2147483647 h 3931"/>
              <a:gd name="T44" fmla="*/ 2147483647 w 3289"/>
              <a:gd name="T45" fmla="*/ 2147483647 h 3931"/>
              <a:gd name="T46" fmla="*/ 2147483647 w 3289"/>
              <a:gd name="T47" fmla="*/ 2147483647 h 3931"/>
              <a:gd name="T48" fmla="*/ 2147483647 w 3289"/>
              <a:gd name="T49" fmla="*/ 0 h 3931"/>
              <a:gd name="T50" fmla="*/ 2147483647 w 3289"/>
              <a:gd name="T51" fmla="*/ 2147483647 h 3931"/>
              <a:gd name="T52" fmla="*/ 2147483647 w 3289"/>
              <a:gd name="T53" fmla="*/ 2147483647 h 3931"/>
              <a:gd name="T54" fmla="*/ 2147483647 w 3289"/>
              <a:gd name="T55" fmla="*/ 2147483647 h 3931"/>
              <a:gd name="T56" fmla="*/ 2147483647 w 3289"/>
              <a:gd name="T57" fmla="*/ 2147483647 h 3931"/>
              <a:gd name="T58" fmla="*/ 2147483647 w 3289"/>
              <a:gd name="T59" fmla="*/ 2147483647 h 3931"/>
              <a:gd name="T60" fmla="*/ 2147483647 w 3289"/>
              <a:gd name="T61" fmla="*/ 2147483647 h 3931"/>
              <a:gd name="T62" fmla="*/ 2147483647 w 3289"/>
              <a:gd name="T63" fmla="*/ 2147483647 h 3931"/>
              <a:gd name="T64" fmla="*/ 2147483647 w 3289"/>
              <a:gd name="T65" fmla="*/ 2147483647 h 3931"/>
              <a:gd name="T66" fmla="*/ 2147483647 w 3289"/>
              <a:gd name="T67" fmla="*/ 2147483647 h 3931"/>
              <a:gd name="T68" fmla="*/ 2147483647 w 3289"/>
              <a:gd name="T69" fmla="*/ 2147483647 h 3931"/>
              <a:gd name="T70" fmla="*/ 2147483647 w 3289"/>
              <a:gd name="T71" fmla="*/ 2147483647 h 3931"/>
              <a:gd name="T72" fmla="*/ 2147483647 w 3289"/>
              <a:gd name="T73" fmla="*/ 2147483647 h 3931"/>
              <a:gd name="T74" fmla="*/ 2147483647 w 3289"/>
              <a:gd name="T75" fmla="*/ 2147483647 h 3931"/>
              <a:gd name="T76" fmla="*/ 0 w 3289"/>
              <a:gd name="T77" fmla="*/ 2147483647 h 3931"/>
              <a:gd name="T78" fmla="*/ 2147483647 w 3289"/>
              <a:gd name="T79" fmla="*/ 2147483647 h 3931"/>
              <a:gd name="T80" fmla="*/ 2147483647 w 3289"/>
              <a:gd name="T81" fmla="*/ 2147483647 h 3931"/>
              <a:gd name="T82" fmla="*/ 2147483647 w 3289"/>
              <a:gd name="T83" fmla="*/ 2147483647 h 3931"/>
              <a:gd name="T84" fmla="*/ 2147483647 w 3289"/>
              <a:gd name="T85" fmla="*/ 2147483647 h 3931"/>
              <a:gd name="T86" fmla="*/ 2147483647 w 3289"/>
              <a:gd name="T87" fmla="*/ 2147483647 h 3931"/>
              <a:gd name="T88" fmla="*/ 2147483647 w 3289"/>
              <a:gd name="T89" fmla="*/ 2147483647 h 3931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3289"/>
              <a:gd name="T136" fmla="*/ 0 h 3931"/>
              <a:gd name="T137" fmla="*/ 3289 w 3289"/>
              <a:gd name="T138" fmla="*/ 3931 h 3931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3289" h="3931">
                <a:moveTo>
                  <a:pt x="2023" y="3931"/>
                </a:moveTo>
                <a:cubicBezTo>
                  <a:pt x="2026" y="3920"/>
                  <a:pt x="2024" y="3907"/>
                  <a:pt x="2031" y="3899"/>
                </a:cubicBezTo>
                <a:cubicBezTo>
                  <a:pt x="2036" y="3893"/>
                  <a:pt x="2053" y="3900"/>
                  <a:pt x="2055" y="3892"/>
                </a:cubicBezTo>
                <a:cubicBezTo>
                  <a:pt x="2064" y="3854"/>
                  <a:pt x="2058" y="3814"/>
                  <a:pt x="2062" y="3775"/>
                </a:cubicBezTo>
                <a:cubicBezTo>
                  <a:pt x="2069" y="3705"/>
                  <a:pt x="2137" y="3706"/>
                  <a:pt x="2187" y="3674"/>
                </a:cubicBezTo>
                <a:cubicBezTo>
                  <a:pt x="2217" y="3626"/>
                  <a:pt x="2199" y="3614"/>
                  <a:pt x="2249" y="3588"/>
                </a:cubicBezTo>
                <a:cubicBezTo>
                  <a:pt x="2276" y="3549"/>
                  <a:pt x="2294" y="3555"/>
                  <a:pt x="2257" y="3518"/>
                </a:cubicBezTo>
                <a:cubicBezTo>
                  <a:pt x="2262" y="3500"/>
                  <a:pt x="2260" y="3479"/>
                  <a:pt x="2272" y="3464"/>
                </a:cubicBezTo>
                <a:cubicBezTo>
                  <a:pt x="2293" y="3438"/>
                  <a:pt x="2338" y="3435"/>
                  <a:pt x="2366" y="3417"/>
                </a:cubicBezTo>
                <a:cubicBezTo>
                  <a:pt x="2378" y="3382"/>
                  <a:pt x="2393" y="3379"/>
                  <a:pt x="2428" y="3370"/>
                </a:cubicBezTo>
                <a:cubicBezTo>
                  <a:pt x="2442" y="3331"/>
                  <a:pt x="2420" y="3341"/>
                  <a:pt x="2397" y="3308"/>
                </a:cubicBezTo>
                <a:cubicBezTo>
                  <a:pt x="2386" y="3191"/>
                  <a:pt x="2394" y="3227"/>
                  <a:pt x="2327" y="3160"/>
                </a:cubicBezTo>
                <a:cubicBezTo>
                  <a:pt x="2308" y="3105"/>
                  <a:pt x="2319" y="3109"/>
                  <a:pt x="2265" y="3090"/>
                </a:cubicBezTo>
                <a:cubicBezTo>
                  <a:pt x="2198" y="3113"/>
                  <a:pt x="2234" y="3108"/>
                  <a:pt x="2156" y="3098"/>
                </a:cubicBezTo>
                <a:cubicBezTo>
                  <a:pt x="2105" y="3081"/>
                  <a:pt x="2139" y="3070"/>
                  <a:pt x="2117" y="3028"/>
                </a:cubicBezTo>
                <a:cubicBezTo>
                  <a:pt x="2112" y="3018"/>
                  <a:pt x="2101" y="3012"/>
                  <a:pt x="2093" y="3004"/>
                </a:cubicBezTo>
                <a:cubicBezTo>
                  <a:pt x="2080" y="2961"/>
                  <a:pt x="2053" y="2929"/>
                  <a:pt x="2039" y="2888"/>
                </a:cubicBezTo>
                <a:cubicBezTo>
                  <a:pt x="2128" y="2826"/>
                  <a:pt x="2000" y="2912"/>
                  <a:pt x="2086" y="2864"/>
                </a:cubicBezTo>
                <a:cubicBezTo>
                  <a:pt x="2167" y="2819"/>
                  <a:pt x="2102" y="2843"/>
                  <a:pt x="2156" y="2825"/>
                </a:cubicBezTo>
                <a:cubicBezTo>
                  <a:pt x="2164" y="2817"/>
                  <a:pt x="2170" y="2807"/>
                  <a:pt x="2179" y="2802"/>
                </a:cubicBezTo>
                <a:cubicBezTo>
                  <a:pt x="2193" y="2794"/>
                  <a:pt x="2226" y="2786"/>
                  <a:pt x="2226" y="2786"/>
                </a:cubicBezTo>
                <a:cubicBezTo>
                  <a:pt x="2242" y="2740"/>
                  <a:pt x="2242" y="2692"/>
                  <a:pt x="2257" y="2646"/>
                </a:cubicBezTo>
                <a:cubicBezTo>
                  <a:pt x="2263" y="2566"/>
                  <a:pt x="2245" y="2524"/>
                  <a:pt x="2319" y="2498"/>
                </a:cubicBezTo>
                <a:cubicBezTo>
                  <a:pt x="2331" y="2535"/>
                  <a:pt x="2339" y="2527"/>
                  <a:pt x="2374" y="2537"/>
                </a:cubicBezTo>
                <a:cubicBezTo>
                  <a:pt x="2485" y="2535"/>
                  <a:pt x="2597" y="2535"/>
                  <a:pt x="2708" y="2530"/>
                </a:cubicBezTo>
                <a:cubicBezTo>
                  <a:pt x="2723" y="2529"/>
                  <a:pt x="2778" y="2509"/>
                  <a:pt x="2786" y="2506"/>
                </a:cubicBezTo>
                <a:cubicBezTo>
                  <a:pt x="2820" y="2494"/>
                  <a:pt x="2859" y="2501"/>
                  <a:pt x="2895" y="2498"/>
                </a:cubicBezTo>
                <a:cubicBezTo>
                  <a:pt x="2887" y="2444"/>
                  <a:pt x="2879" y="2442"/>
                  <a:pt x="2864" y="2397"/>
                </a:cubicBezTo>
                <a:cubicBezTo>
                  <a:pt x="2869" y="2389"/>
                  <a:pt x="2871" y="2378"/>
                  <a:pt x="2880" y="2374"/>
                </a:cubicBezTo>
                <a:cubicBezTo>
                  <a:pt x="2950" y="2343"/>
                  <a:pt x="2925" y="2393"/>
                  <a:pt x="2942" y="2343"/>
                </a:cubicBezTo>
                <a:cubicBezTo>
                  <a:pt x="2935" y="2291"/>
                  <a:pt x="2938" y="2277"/>
                  <a:pt x="2903" y="2242"/>
                </a:cubicBezTo>
                <a:cubicBezTo>
                  <a:pt x="2889" y="2200"/>
                  <a:pt x="2908" y="2207"/>
                  <a:pt x="2926" y="2171"/>
                </a:cubicBezTo>
                <a:cubicBezTo>
                  <a:pt x="2930" y="2164"/>
                  <a:pt x="2942" y="2148"/>
                  <a:pt x="2934" y="2148"/>
                </a:cubicBezTo>
                <a:cubicBezTo>
                  <a:pt x="2933" y="2148"/>
                  <a:pt x="2899" y="2212"/>
                  <a:pt x="2895" y="2218"/>
                </a:cubicBezTo>
                <a:cubicBezTo>
                  <a:pt x="2841" y="2135"/>
                  <a:pt x="2923" y="2255"/>
                  <a:pt x="2856" y="2179"/>
                </a:cubicBezTo>
                <a:cubicBezTo>
                  <a:pt x="2844" y="2165"/>
                  <a:pt x="2825" y="2133"/>
                  <a:pt x="2825" y="2133"/>
                </a:cubicBezTo>
                <a:cubicBezTo>
                  <a:pt x="2821" y="2108"/>
                  <a:pt x="2823" y="2081"/>
                  <a:pt x="2802" y="2063"/>
                </a:cubicBezTo>
                <a:cubicBezTo>
                  <a:pt x="2788" y="2050"/>
                  <a:pt x="2755" y="2031"/>
                  <a:pt x="2755" y="2031"/>
                </a:cubicBezTo>
                <a:cubicBezTo>
                  <a:pt x="2752" y="2023"/>
                  <a:pt x="2744" y="2016"/>
                  <a:pt x="2747" y="2008"/>
                </a:cubicBezTo>
                <a:cubicBezTo>
                  <a:pt x="2758" y="1982"/>
                  <a:pt x="2798" y="2000"/>
                  <a:pt x="2747" y="1985"/>
                </a:cubicBezTo>
                <a:cubicBezTo>
                  <a:pt x="2777" y="1965"/>
                  <a:pt x="2810" y="1930"/>
                  <a:pt x="2841" y="1915"/>
                </a:cubicBezTo>
                <a:cubicBezTo>
                  <a:pt x="2891" y="1891"/>
                  <a:pt x="2950" y="1889"/>
                  <a:pt x="3004" y="1883"/>
                </a:cubicBezTo>
                <a:cubicBezTo>
                  <a:pt x="3070" y="1851"/>
                  <a:pt x="3030" y="1851"/>
                  <a:pt x="3066" y="1798"/>
                </a:cubicBezTo>
                <a:cubicBezTo>
                  <a:pt x="3077" y="1782"/>
                  <a:pt x="3087" y="1767"/>
                  <a:pt x="3098" y="1751"/>
                </a:cubicBezTo>
                <a:cubicBezTo>
                  <a:pt x="3100" y="1749"/>
                  <a:pt x="3162" y="1722"/>
                  <a:pt x="3168" y="1720"/>
                </a:cubicBezTo>
                <a:cubicBezTo>
                  <a:pt x="3221" y="1684"/>
                  <a:pt x="3196" y="1695"/>
                  <a:pt x="3238" y="1681"/>
                </a:cubicBezTo>
                <a:cubicBezTo>
                  <a:pt x="3271" y="1631"/>
                  <a:pt x="3289" y="1538"/>
                  <a:pt x="3222" y="1518"/>
                </a:cubicBezTo>
                <a:cubicBezTo>
                  <a:pt x="3194" y="1536"/>
                  <a:pt x="3196" y="1554"/>
                  <a:pt x="3168" y="1572"/>
                </a:cubicBezTo>
                <a:cubicBezTo>
                  <a:pt x="3111" y="1553"/>
                  <a:pt x="3139" y="1500"/>
                  <a:pt x="3183" y="1487"/>
                </a:cubicBezTo>
                <a:cubicBezTo>
                  <a:pt x="3191" y="1482"/>
                  <a:pt x="3198" y="1475"/>
                  <a:pt x="3207" y="1471"/>
                </a:cubicBezTo>
                <a:cubicBezTo>
                  <a:pt x="3222" y="1464"/>
                  <a:pt x="3253" y="1455"/>
                  <a:pt x="3253" y="1455"/>
                </a:cubicBezTo>
                <a:cubicBezTo>
                  <a:pt x="3272" y="1427"/>
                  <a:pt x="3280" y="1418"/>
                  <a:pt x="3269" y="1385"/>
                </a:cubicBezTo>
                <a:cubicBezTo>
                  <a:pt x="3257" y="1158"/>
                  <a:pt x="3282" y="1220"/>
                  <a:pt x="3028" y="1230"/>
                </a:cubicBezTo>
                <a:cubicBezTo>
                  <a:pt x="3020" y="1235"/>
                  <a:pt x="3013" y="1244"/>
                  <a:pt x="3004" y="1245"/>
                </a:cubicBezTo>
                <a:cubicBezTo>
                  <a:pt x="2931" y="1253"/>
                  <a:pt x="2983" y="1187"/>
                  <a:pt x="2934" y="1160"/>
                </a:cubicBezTo>
                <a:cubicBezTo>
                  <a:pt x="2920" y="1152"/>
                  <a:pt x="2903" y="1149"/>
                  <a:pt x="2887" y="1144"/>
                </a:cubicBezTo>
                <a:cubicBezTo>
                  <a:pt x="2879" y="1141"/>
                  <a:pt x="2864" y="1136"/>
                  <a:pt x="2864" y="1136"/>
                </a:cubicBezTo>
                <a:cubicBezTo>
                  <a:pt x="2856" y="1128"/>
                  <a:pt x="2849" y="1120"/>
                  <a:pt x="2841" y="1113"/>
                </a:cubicBezTo>
                <a:cubicBezTo>
                  <a:pt x="2834" y="1107"/>
                  <a:pt x="2820" y="1106"/>
                  <a:pt x="2817" y="1097"/>
                </a:cubicBezTo>
                <a:cubicBezTo>
                  <a:pt x="2814" y="1087"/>
                  <a:pt x="2828" y="1048"/>
                  <a:pt x="2833" y="1035"/>
                </a:cubicBezTo>
                <a:cubicBezTo>
                  <a:pt x="2811" y="970"/>
                  <a:pt x="2798" y="880"/>
                  <a:pt x="2740" y="840"/>
                </a:cubicBezTo>
                <a:cubicBezTo>
                  <a:pt x="2725" y="797"/>
                  <a:pt x="2732" y="790"/>
                  <a:pt x="2685" y="802"/>
                </a:cubicBezTo>
                <a:cubicBezTo>
                  <a:pt x="2649" y="797"/>
                  <a:pt x="2618" y="782"/>
                  <a:pt x="2584" y="794"/>
                </a:cubicBezTo>
                <a:cubicBezTo>
                  <a:pt x="2575" y="780"/>
                  <a:pt x="2560" y="731"/>
                  <a:pt x="2545" y="724"/>
                </a:cubicBezTo>
                <a:cubicBezTo>
                  <a:pt x="2526" y="714"/>
                  <a:pt x="2504" y="713"/>
                  <a:pt x="2483" y="708"/>
                </a:cubicBezTo>
                <a:cubicBezTo>
                  <a:pt x="2480" y="687"/>
                  <a:pt x="2487" y="663"/>
                  <a:pt x="2475" y="646"/>
                </a:cubicBezTo>
                <a:cubicBezTo>
                  <a:pt x="2468" y="635"/>
                  <a:pt x="2448" y="645"/>
                  <a:pt x="2436" y="638"/>
                </a:cubicBezTo>
                <a:cubicBezTo>
                  <a:pt x="2419" y="628"/>
                  <a:pt x="2406" y="574"/>
                  <a:pt x="2397" y="568"/>
                </a:cubicBezTo>
                <a:cubicBezTo>
                  <a:pt x="2392" y="565"/>
                  <a:pt x="2342" y="549"/>
                  <a:pt x="2327" y="545"/>
                </a:cubicBezTo>
                <a:cubicBezTo>
                  <a:pt x="2311" y="540"/>
                  <a:pt x="2280" y="529"/>
                  <a:pt x="2280" y="529"/>
                </a:cubicBezTo>
                <a:cubicBezTo>
                  <a:pt x="2242" y="470"/>
                  <a:pt x="2276" y="407"/>
                  <a:pt x="2210" y="366"/>
                </a:cubicBezTo>
                <a:cubicBezTo>
                  <a:pt x="2195" y="342"/>
                  <a:pt x="2191" y="307"/>
                  <a:pt x="2179" y="288"/>
                </a:cubicBezTo>
                <a:cubicBezTo>
                  <a:pt x="2177" y="284"/>
                  <a:pt x="2135" y="259"/>
                  <a:pt x="2132" y="257"/>
                </a:cubicBezTo>
                <a:cubicBezTo>
                  <a:pt x="2107" y="217"/>
                  <a:pt x="2077" y="150"/>
                  <a:pt x="2039" y="124"/>
                </a:cubicBezTo>
                <a:cubicBezTo>
                  <a:pt x="2056" y="42"/>
                  <a:pt x="2059" y="17"/>
                  <a:pt x="1977" y="0"/>
                </a:cubicBezTo>
                <a:cubicBezTo>
                  <a:pt x="1956" y="3"/>
                  <a:pt x="1934" y="0"/>
                  <a:pt x="1914" y="8"/>
                </a:cubicBezTo>
                <a:cubicBezTo>
                  <a:pt x="1849" y="34"/>
                  <a:pt x="1952" y="31"/>
                  <a:pt x="1876" y="47"/>
                </a:cubicBezTo>
                <a:cubicBezTo>
                  <a:pt x="1848" y="53"/>
                  <a:pt x="1819" y="52"/>
                  <a:pt x="1790" y="54"/>
                </a:cubicBezTo>
                <a:cubicBezTo>
                  <a:pt x="1764" y="59"/>
                  <a:pt x="1738" y="65"/>
                  <a:pt x="1712" y="70"/>
                </a:cubicBezTo>
                <a:cubicBezTo>
                  <a:pt x="1703" y="72"/>
                  <a:pt x="1704" y="88"/>
                  <a:pt x="1696" y="93"/>
                </a:cubicBezTo>
                <a:cubicBezTo>
                  <a:pt x="1682" y="102"/>
                  <a:pt x="1666" y="108"/>
                  <a:pt x="1650" y="109"/>
                </a:cubicBezTo>
                <a:cubicBezTo>
                  <a:pt x="1598" y="112"/>
                  <a:pt x="1546" y="114"/>
                  <a:pt x="1494" y="117"/>
                </a:cubicBezTo>
                <a:cubicBezTo>
                  <a:pt x="1454" y="129"/>
                  <a:pt x="1476" y="120"/>
                  <a:pt x="1424" y="155"/>
                </a:cubicBezTo>
                <a:cubicBezTo>
                  <a:pt x="1416" y="160"/>
                  <a:pt x="1401" y="171"/>
                  <a:pt x="1401" y="171"/>
                </a:cubicBezTo>
                <a:cubicBezTo>
                  <a:pt x="1396" y="179"/>
                  <a:pt x="1392" y="188"/>
                  <a:pt x="1385" y="194"/>
                </a:cubicBezTo>
                <a:cubicBezTo>
                  <a:pt x="1371" y="206"/>
                  <a:pt x="1338" y="226"/>
                  <a:pt x="1338" y="226"/>
                </a:cubicBezTo>
                <a:cubicBezTo>
                  <a:pt x="1313" y="142"/>
                  <a:pt x="1359" y="151"/>
                  <a:pt x="1253" y="163"/>
                </a:cubicBezTo>
                <a:cubicBezTo>
                  <a:pt x="1250" y="176"/>
                  <a:pt x="1257" y="197"/>
                  <a:pt x="1245" y="202"/>
                </a:cubicBezTo>
                <a:cubicBezTo>
                  <a:pt x="1195" y="224"/>
                  <a:pt x="1185" y="197"/>
                  <a:pt x="1167" y="171"/>
                </a:cubicBezTo>
                <a:cubicBezTo>
                  <a:pt x="1121" y="178"/>
                  <a:pt x="1099" y="172"/>
                  <a:pt x="1074" y="210"/>
                </a:cubicBezTo>
                <a:cubicBezTo>
                  <a:pt x="1087" y="258"/>
                  <a:pt x="1098" y="238"/>
                  <a:pt x="1113" y="280"/>
                </a:cubicBezTo>
                <a:cubicBezTo>
                  <a:pt x="1099" y="373"/>
                  <a:pt x="1127" y="369"/>
                  <a:pt x="1027" y="358"/>
                </a:cubicBezTo>
                <a:cubicBezTo>
                  <a:pt x="963" y="336"/>
                  <a:pt x="960" y="331"/>
                  <a:pt x="848" y="358"/>
                </a:cubicBezTo>
                <a:cubicBezTo>
                  <a:pt x="830" y="362"/>
                  <a:pt x="838" y="394"/>
                  <a:pt x="832" y="412"/>
                </a:cubicBezTo>
                <a:cubicBezTo>
                  <a:pt x="835" y="454"/>
                  <a:pt x="844" y="495"/>
                  <a:pt x="840" y="537"/>
                </a:cubicBezTo>
                <a:cubicBezTo>
                  <a:pt x="839" y="546"/>
                  <a:pt x="823" y="545"/>
                  <a:pt x="817" y="552"/>
                </a:cubicBezTo>
                <a:cubicBezTo>
                  <a:pt x="812" y="559"/>
                  <a:pt x="812" y="568"/>
                  <a:pt x="809" y="576"/>
                </a:cubicBezTo>
                <a:cubicBezTo>
                  <a:pt x="820" y="698"/>
                  <a:pt x="806" y="644"/>
                  <a:pt x="856" y="716"/>
                </a:cubicBezTo>
                <a:cubicBezTo>
                  <a:pt x="853" y="737"/>
                  <a:pt x="846" y="757"/>
                  <a:pt x="848" y="778"/>
                </a:cubicBezTo>
                <a:cubicBezTo>
                  <a:pt x="849" y="788"/>
                  <a:pt x="863" y="792"/>
                  <a:pt x="864" y="802"/>
                </a:cubicBezTo>
                <a:cubicBezTo>
                  <a:pt x="868" y="844"/>
                  <a:pt x="859" y="862"/>
                  <a:pt x="848" y="895"/>
                </a:cubicBezTo>
                <a:cubicBezTo>
                  <a:pt x="851" y="918"/>
                  <a:pt x="849" y="943"/>
                  <a:pt x="856" y="965"/>
                </a:cubicBezTo>
                <a:cubicBezTo>
                  <a:pt x="864" y="990"/>
                  <a:pt x="926" y="1004"/>
                  <a:pt x="926" y="1004"/>
                </a:cubicBezTo>
                <a:cubicBezTo>
                  <a:pt x="938" y="1039"/>
                  <a:pt x="930" y="1070"/>
                  <a:pt x="918" y="1105"/>
                </a:cubicBezTo>
                <a:cubicBezTo>
                  <a:pt x="943" y="1178"/>
                  <a:pt x="897" y="1066"/>
                  <a:pt x="965" y="1136"/>
                </a:cubicBezTo>
                <a:cubicBezTo>
                  <a:pt x="986" y="1158"/>
                  <a:pt x="935" y="1167"/>
                  <a:pt x="934" y="1167"/>
                </a:cubicBezTo>
                <a:cubicBezTo>
                  <a:pt x="877" y="1253"/>
                  <a:pt x="918" y="1175"/>
                  <a:pt x="895" y="1315"/>
                </a:cubicBezTo>
                <a:cubicBezTo>
                  <a:pt x="890" y="1345"/>
                  <a:pt x="873" y="1379"/>
                  <a:pt x="864" y="1409"/>
                </a:cubicBezTo>
                <a:cubicBezTo>
                  <a:pt x="875" y="1446"/>
                  <a:pt x="873" y="1465"/>
                  <a:pt x="840" y="1487"/>
                </a:cubicBezTo>
                <a:cubicBezTo>
                  <a:pt x="686" y="1480"/>
                  <a:pt x="691" y="1496"/>
                  <a:pt x="599" y="1432"/>
                </a:cubicBezTo>
                <a:cubicBezTo>
                  <a:pt x="578" y="1435"/>
                  <a:pt x="557" y="1435"/>
                  <a:pt x="537" y="1440"/>
                </a:cubicBezTo>
                <a:cubicBezTo>
                  <a:pt x="495" y="1451"/>
                  <a:pt x="500" y="1522"/>
                  <a:pt x="467" y="1549"/>
                </a:cubicBezTo>
                <a:cubicBezTo>
                  <a:pt x="429" y="1580"/>
                  <a:pt x="369" y="1561"/>
                  <a:pt x="319" y="1564"/>
                </a:cubicBezTo>
                <a:cubicBezTo>
                  <a:pt x="287" y="1612"/>
                  <a:pt x="226" y="1620"/>
                  <a:pt x="171" y="1627"/>
                </a:cubicBezTo>
                <a:cubicBezTo>
                  <a:pt x="101" y="1648"/>
                  <a:pt x="200" y="1616"/>
                  <a:pt x="124" y="1650"/>
                </a:cubicBezTo>
                <a:cubicBezTo>
                  <a:pt x="38" y="1689"/>
                  <a:pt x="108" y="1646"/>
                  <a:pt x="54" y="1681"/>
                </a:cubicBezTo>
                <a:cubicBezTo>
                  <a:pt x="32" y="1714"/>
                  <a:pt x="20" y="1743"/>
                  <a:pt x="0" y="1775"/>
                </a:cubicBezTo>
                <a:cubicBezTo>
                  <a:pt x="9" y="1793"/>
                  <a:pt x="12" y="1813"/>
                  <a:pt x="23" y="1829"/>
                </a:cubicBezTo>
                <a:cubicBezTo>
                  <a:pt x="59" y="1883"/>
                  <a:pt x="34" y="1822"/>
                  <a:pt x="62" y="1876"/>
                </a:cubicBezTo>
                <a:cubicBezTo>
                  <a:pt x="73" y="1898"/>
                  <a:pt x="85" y="1946"/>
                  <a:pt x="85" y="1946"/>
                </a:cubicBezTo>
                <a:cubicBezTo>
                  <a:pt x="111" y="1937"/>
                  <a:pt x="137" y="1931"/>
                  <a:pt x="163" y="1922"/>
                </a:cubicBezTo>
                <a:cubicBezTo>
                  <a:pt x="198" y="1887"/>
                  <a:pt x="205" y="1890"/>
                  <a:pt x="256" y="1899"/>
                </a:cubicBezTo>
                <a:cubicBezTo>
                  <a:pt x="293" y="1953"/>
                  <a:pt x="282" y="1928"/>
                  <a:pt x="295" y="1969"/>
                </a:cubicBezTo>
                <a:cubicBezTo>
                  <a:pt x="294" y="1978"/>
                  <a:pt x="291" y="2049"/>
                  <a:pt x="280" y="2070"/>
                </a:cubicBezTo>
                <a:cubicBezTo>
                  <a:pt x="272" y="2087"/>
                  <a:pt x="249" y="2117"/>
                  <a:pt x="249" y="2117"/>
                </a:cubicBezTo>
                <a:cubicBezTo>
                  <a:pt x="246" y="2135"/>
                  <a:pt x="249" y="2155"/>
                  <a:pt x="241" y="2171"/>
                </a:cubicBezTo>
                <a:cubicBezTo>
                  <a:pt x="237" y="2178"/>
                  <a:pt x="223" y="2172"/>
                  <a:pt x="218" y="2179"/>
                </a:cubicBezTo>
                <a:cubicBezTo>
                  <a:pt x="208" y="2193"/>
                  <a:pt x="207" y="2210"/>
                  <a:pt x="202" y="2226"/>
                </a:cubicBezTo>
                <a:cubicBezTo>
                  <a:pt x="199" y="2234"/>
                  <a:pt x="194" y="2249"/>
                  <a:pt x="194" y="2249"/>
                </a:cubicBezTo>
                <a:cubicBezTo>
                  <a:pt x="204" y="2265"/>
                  <a:pt x="215" y="2280"/>
                  <a:pt x="225" y="2296"/>
                </a:cubicBezTo>
                <a:cubicBezTo>
                  <a:pt x="230" y="2304"/>
                  <a:pt x="241" y="2319"/>
                  <a:pt x="241" y="2319"/>
                </a:cubicBezTo>
                <a:cubicBezTo>
                  <a:pt x="252" y="2353"/>
                  <a:pt x="253" y="2387"/>
                  <a:pt x="264" y="2421"/>
                </a:cubicBezTo>
                <a:cubicBezTo>
                  <a:pt x="277" y="2888"/>
                  <a:pt x="247" y="2597"/>
                  <a:pt x="295" y="2755"/>
                </a:cubicBezTo>
                <a:cubicBezTo>
                  <a:pt x="302" y="2816"/>
                  <a:pt x="295" y="2833"/>
                  <a:pt x="342" y="2864"/>
                </a:cubicBezTo>
                <a:cubicBezTo>
                  <a:pt x="361" y="2921"/>
                  <a:pt x="354" y="2979"/>
                  <a:pt x="373" y="3035"/>
                </a:cubicBezTo>
                <a:cubicBezTo>
                  <a:pt x="379" y="3095"/>
                  <a:pt x="387" y="3135"/>
                  <a:pt x="397" y="3191"/>
                </a:cubicBezTo>
                <a:cubicBezTo>
                  <a:pt x="394" y="3214"/>
                  <a:pt x="389" y="3261"/>
                  <a:pt x="389" y="3261"/>
                </a:cubicBezTo>
              </a:path>
            </a:pathLst>
          </a:custGeom>
          <a:noFill/>
          <a:ln w="38100" cap="flat">
            <a:solidFill>
              <a:srgbClr val="FFFF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1" name="Forme libre 20"/>
          <p:cNvSpPr/>
          <p:nvPr/>
        </p:nvSpPr>
        <p:spPr bwMode="auto">
          <a:xfrm>
            <a:off x="4289613" y="1129553"/>
            <a:ext cx="719971" cy="1986803"/>
          </a:xfrm>
          <a:custGeom>
            <a:avLst/>
            <a:gdLst>
              <a:gd name="connsiteX0" fmla="*/ 416859 w 719971"/>
              <a:gd name="connsiteY0" fmla="*/ 0 h 2649070"/>
              <a:gd name="connsiteX1" fmla="*/ 403412 w 719971"/>
              <a:gd name="connsiteY1" fmla="*/ 40341 h 2649070"/>
              <a:gd name="connsiteX2" fmla="*/ 376517 w 719971"/>
              <a:gd name="connsiteY2" fmla="*/ 80682 h 2649070"/>
              <a:gd name="connsiteX3" fmla="*/ 416859 w 719971"/>
              <a:gd name="connsiteY3" fmla="*/ 242047 h 2649070"/>
              <a:gd name="connsiteX4" fmla="*/ 457200 w 719971"/>
              <a:gd name="connsiteY4" fmla="*/ 255494 h 2649070"/>
              <a:gd name="connsiteX5" fmla="*/ 470647 w 719971"/>
              <a:gd name="connsiteY5" fmla="*/ 510988 h 2649070"/>
              <a:gd name="connsiteX6" fmla="*/ 443753 w 719971"/>
              <a:gd name="connsiteY6" fmla="*/ 551329 h 2649070"/>
              <a:gd name="connsiteX7" fmla="*/ 403412 w 719971"/>
              <a:gd name="connsiteY7" fmla="*/ 564776 h 2649070"/>
              <a:gd name="connsiteX8" fmla="*/ 376517 w 719971"/>
              <a:gd name="connsiteY8" fmla="*/ 591670 h 2649070"/>
              <a:gd name="connsiteX9" fmla="*/ 389964 w 719971"/>
              <a:gd name="connsiteY9" fmla="*/ 645458 h 2649070"/>
              <a:gd name="connsiteX10" fmla="*/ 457200 w 719971"/>
              <a:gd name="connsiteY10" fmla="*/ 699247 h 2649070"/>
              <a:gd name="connsiteX11" fmla="*/ 457200 w 719971"/>
              <a:gd name="connsiteY11" fmla="*/ 927847 h 2649070"/>
              <a:gd name="connsiteX12" fmla="*/ 484094 w 719971"/>
              <a:gd name="connsiteY12" fmla="*/ 1008529 h 2649070"/>
              <a:gd name="connsiteX13" fmla="*/ 497541 w 719971"/>
              <a:gd name="connsiteY13" fmla="*/ 1129553 h 2649070"/>
              <a:gd name="connsiteX14" fmla="*/ 510988 w 719971"/>
              <a:gd name="connsiteY14" fmla="*/ 1169894 h 2649070"/>
              <a:gd name="connsiteX15" fmla="*/ 551329 w 719971"/>
              <a:gd name="connsiteY15" fmla="*/ 1183341 h 2649070"/>
              <a:gd name="connsiteX16" fmla="*/ 578223 w 719971"/>
              <a:gd name="connsiteY16" fmla="*/ 1223682 h 2649070"/>
              <a:gd name="connsiteX17" fmla="*/ 618564 w 719971"/>
              <a:gd name="connsiteY17" fmla="*/ 1398494 h 2649070"/>
              <a:gd name="connsiteX18" fmla="*/ 645459 w 719971"/>
              <a:gd name="connsiteY18" fmla="*/ 1425388 h 2649070"/>
              <a:gd name="connsiteX19" fmla="*/ 685800 w 719971"/>
              <a:gd name="connsiteY19" fmla="*/ 1573305 h 2649070"/>
              <a:gd name="connsiteX20" fmla="*/ 685800 w 719971"/>
              <a:gd name="connsiteY20" fmla="*/ 1573305 h 2649070"/>
              <a:gd name="connsiteX21" fmla="*/ 712694 w 719971"/>
              <a:gd name="connsiteY21" fmla="*/ 1667435 h 2649070"/>
              <a:gd name="connsiteX22" fmla="*/ 699247 w 719971"/>
              <a:gd name="connsiteY22" fmla="*/ 1775011 h 2649070"/>
              <a:gd name="connsiteX23" fmla="*/ 618564 w 719971"/>
              <a:gd name="connsiteY23" fmla="*/ 1801905 h 2649070"/>
              <a:gd name="connsiteX24" fmla="*/ 537882 w 719971"/>
              <a:gd name="connsiteY24" fmla="*/ 1761564 h 2649070"/>
              <a:gd name="connsiteX25" fmla="*/ 524435 w 719971"/>
              <a:gd name="connsiteY25" fmla="*/ 1801905 h 2649070"/>
              <a:gd name="connsiteX26" fmla="*/ 470647 w 719971"/>
              <a:gd name="connsiteY26" fmla="*/ 1963270 h 2649070"/>
              <a:gd name="connsiteX27" fmla="*/ 430306 w 719971"/>
              <a:gd name="connsiteY27" fmla="*/ 1976717 h 2649070"/>
              <a:gd name="connsiteX28" fmla="*/ 389964 w 719971"/>
              <a:gd name="connsiteY28" fmla="*/ 2043953 h 2649070"/>
              <a:gd name="connsiteX29" fmla="*/ 349623 w 719971"/>
              <a:gd name="connsiteY29" fmla="*/ 2030505 h 2649070"/>
              <a:gd name="connsiteX30" fmla="*/ 322729 w 719971"/>
              <a:gd name="connsiteY30" fmla="*/ 1990164 h 2649070"/>
              <a:gd name="connsiteX31" fmla="*/ 282388 w 719971"/>
              <a:gd name="connsiteY31" fmla="*/ 1976717 h 2649070"/>
              <a:gd name="connsiteX32" fmla="*/ 242047 w 719971"/>
              <a:gd name="connsiteY32" fmla="*/ 1949823 h 2649070"/>
              <a:gd name="connsiteX33" fmla="*/ 188259 w 719971"/>
              <a:gd name="connsiteY33" fmla="*/ 1963270 h 2649070"/>
              <a:gd name="connsiteX34" fmla="*/ 147917 w 719971"/>
              <a:gd name="connsiteY34" fmla="*/ 1976717 h 2649070"/>
              <a:gd name="connsiteX35" fmla="*/ 121023 w 719971"/>
              <a:gd name="connsiteY35" fmla="*/ 2057400 h 2649070"/>
              <a:gd name="connsiteX36" fmla="*/ 107576 w 719971"/>
              <a:gd name="connsiteY36" fmla="*/ 2097741 h 2649070"/>
              <a:gd name="connsiteX37" fmla="*/ 121023 w 719971"/>
              <a:gd name="connsiteY37" fmla="*/ 2205317 h 2649070"/>
              <a:gd name="connsiteX38" fmla="*/ 134470 w 719971"/>
              <a:gd name="connsiteY38" fmla="*/ 2245658 h 2649070"/>
              <a:gd name="connsiteX39" fmla="*/ 121023 w 719971"/>
              <a:gd name="connsiteY39" fmla="*/ 2474258 h 2649070"/>
              <a:gd name="connsiteX40" fmla="*/ 107576 w 719971"/>
              <a:gd name="connsiteY40" fmla="*/ 2514600 h 2649070"/>
              <a:gd name="connsiteX41" fmla="*/ 53788 w 719971"/>
              <a:gd name="connsiteY41" fmla="*/ 2595282 h 2649070"/>
              <a:gd name="connsiteX42" fmla="*/ 0 w 719971"/>
              <a:gd name="connsiteY42" fmla="*/ 2649070 h 2649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719971" h="2649070">
                <a:moveTo>
                  <a:pt x="416859" y="0"/>
                </a:moveTo>
                <a:cubicBezTo>
                  <a:pt x="412377" y="13447"/>
                  <a:pt x="409751" y="27663"/>
                  <a:pt x="403412" y="40341"/>
                </a:cubicBezTo>
                <a:cubicBezTo>
                  <a:pt x="396184" y="54796"/>
                  <a:pt x="377757" y="64568"/>
                  <a:pt x="376517" y="80682"/>
                </a:cubicBezTo>
                <a:cubicBezTo>
                  <a:pt x="372489" y="133036"/>
                  <a:pt x="363383" y="209962"/>
                  <a:pt x="416859" y="242047"/>
                </a:cubicBezTo>
                <a:cubicBezTo>
                  <a:pt x="429013" y="249340"/>
                  <a:pt x="443753" y="251012"/>
                  <a:pt x="457200" y="255494"/>
                </a:cubicBezTo>
                <a:cubicBezTo>
                  <a:pt x="495604" y="370706"/>
                  <a:pt x="500640" y="351026"/>
                  <a:pt x="470647" y="510988"/>
                </a:cubicBezTo>
                <a:cubicBezTo>
                  <a:pt x="467669" y="526872"/>
                  <a:pt x="456373" y="541233"/>
                  <a:pt x="443753" y="551329"/>
                </a:cubicBezTo>
                <a:cubicBezTo>
                  <a:pt x="432685" y="560184"/>
                  <a:pt x="416859" y="560294"/>
                  <a:pt x="403412" y="564776"/>
                </a:cubicBezTo>
                <a:cubicBezTo>
                  <a:pt x="394447" y="573741"/>
                  <a:pt x="378601" y="579164"/>
                  <a:pt x="376517" y="591670"/>
                </a:cubicBezTo>
                <a:cubicBezTo>
                  <a:pt x="373479" y="609900"/>
                  <a:pt x="381699" y="628928"/>
                  <a:pt x="389964" y="645458"/>
                </a:cubicBezTo>
                <a:cubicBezTo>
                  <a:pt x="399545" y="664619"/>
                  <a:pt x="442947" y="689745"/>
                  <a:pt x="457200" y="699247"/>
                </a:cubicBezTo>
                <a:cubicBezTo>
                  <a:pt x="439620" y="804724"/>
                  <a:pt x="434009" y="796430"/>
                  <a:pt x="457200" y="927847"/>
                </a:cubicBezTo>
                <a:cubicBezTo>
                  <a:pt x="462127" y="955764"/>
                  <a:pt x="484094" y="1008529"/>
                  <a:pt x="484094" y="1008529"/>
                </a:cubicBezTo>
                <a:cubicBezTo>
                  <a:pt x="488576" y="1048870"/>
                  <a:pt x="490868" y="1089516"/>
                  <a:pt x="497541" y="1129553"/>
                </a:cubicBezTo>
                <a:cubicBezTo>
                  <a:pt x="499871" y="1143535"/>
                  <a:pt x="500965" y="1159871"/>
                  <a:pt x="510988" y="1169894"/>
                </a:cubicBezTo>
                <a:cubicBezTo>
                  <a:pt x="521011" y="1179917"/>
                  <a:pt x="537882" y="1178859"/>
                  <a:pt x="551329" y="1183341"/>
                </a:cubicBezTo>
                <a:cubicBezTo>
                  <a:pt x="560294" y="1196788"/>
                  <a:pt x="573579" y="1208202"/>
                  <a:pt x="578223" y="1223682"/>
                </a:cubicBezTo>
                <a:cubicBezTo>
                  <a:pt x="587732" y="1255378"/>
                  <a:pt x="588756" y="1368687"/>
                  <a:pt x="618564" y="1398494"/>
                </a:cubicBezTo>
                <a:lnTo>
                  <a:pt x="645459" y="1425388"/>
                </a:lnTo>
                <a:cubicBezTo>
                  <a:pt x="664466" y="1520421"/>
                  <a:pt x="651678" y="1470940"/>
                  <a:pt x="685800" y="1573305"/>
                </a:cubicBezTo>
                <a:lnTo>
                  <a:pt x="685800" y="1573305"/>
                </a:lnTo>
                <a:cubicBezTo>
                  <a:pt x="702685" y="1640845"/>
                  <a:pt x="693403" y="1609561"/>
                  <a:pt x="712694" y="1667435"/>
                </a:cubicBezTo>
                <a:cubicBezTo>
                  <a:pt x="708212" y="1703294"/>
                  <a:pt x="719971" y="1745406"/>
                  <a:pt x="699247" y="1775011"/>
                </a:cubicBezTo>
                <a:cubicBezTo>
                  <a:pt x="682990" y="1798235"/>
                  <a:pt x="618564" y="1801905"/>
                  <a:pt x="618564" y="1801905"/>
                </a:cubicBezTo>
                <a:cubicBezTo>
                  <a:pt x="611770" y="1797376"/>
                  <a:pt x="553789" y="1753611"/>
                  <a:pt x="537882" y="1761564"/>
                </a:cubicBezTo>
                <a:cubicBezTo>
                  <a:pt x="525204" y="1767903"/>
                  <a:pt x="528917" y="1788458"/>
                  <a:pt x="524435" y="1801905"/>
                </a:cubicBezTo>
                <a:cubicBezTo>
                  <a:pt x="513185" y="1914401"/>
                  <a:pt x="547104" y="1925041"/>
                  <a:pt x="470647" y="1963270"/>
                </a:cubicBezTo>
                <a:cubicBezTo>
                  <a:pt x="457969" y="1969609"/>
                  <a:pt x="443753" y="1972235"/>
                  <a:pt x="430306" y="1976717"/>
                </a:cubicBezTo>
                <a:cubicBezTo>
                  <a:pt x="424642" y="1993708"/>
                  <a:pt x="416334" y="2038679"/>
                  <a:pt x="389964" y="2043953"/>
                </a:cubicBezTo>
                <a:cubicBezTo>
                  <a:pt x="376065" y="2046733"/>
                  <a:pt x="363070" y="2034988"/>
                  <a:pt x="349623" y="2030505"/>
                </a:cubicBezTo>
                <a:cubicBezTo>
                  <a:pt x="340658" y="2017058"/>
                  <a:pt x="335349" y="2000260"/>
                  <a:pt x="322729" y="1990164"/>
                </a:cubicBezTo>
                <a:cubicBezTo>
                  <a:pt x="311661" y="1981309"/>
                  <a:pt x="295066" y="1983056"/>
                  <a:pt x="282388" y="1976717"/>
                </a:cubicBezTo>
                <a:cubicBezTo>
                  <a:pt x="267933" y="1969489"/>
                  <a:pt x="255494" y="1958788"/>
                  <a:pt x="242047" y="1949823"/>
                </a:cubicBezTo>
                <a:cubicBezTo>
                  <a:pt x="224118" y="1954305"/>
                  <a:pt x="206029" y="1958193"/>
                  <a:pt x="188259" y="1963270"/>
                </a:cubicBezTo>
                <a:cubicBezTo>
                  <a:pt x="174630" y="1967164"/>
                  <a:pt x="156156" y="1965183"/>
                  <a:pt x="147917" y="1976717"/>
                </a:cubicBezTo>
                <a:cubicBezTo>
                  <a:pt x="131439" y="1999786"/>
                  <a:pt x="129988" y="2030506"/>
                  <a:pt x="121023" y="2057400"/>
                </a:cubicBezTo>
                <a:lnTo>
                  <a:pt x="107576" y="2097741"/>
                </a:lnTo>
                <a:cubicBezTo>
                  <a:pt x="112058" y="2133600"/>
                  <a:pt x="114558" y="2169762"/>
                  <a:pt x="121023" y="2205317"/>
                </a:cubicBezTo>
                <a:cubicBezTo>
                  <a:pt x="123559" y="2219263"/>
                  <a:pt x="134470" y="2231484"/>
                  <a:pt x="134470" y="2245658"/>
                </a:cubicBezTo>
                <a:cubicBezTo>
                  <a:pt x="134470" y="2321990"/>
                  <a:pt x="128618" y="2398305"/>
                  <a:pt x="121023" y="2474258"/>
                </a:cubicBezTo>
                <a:cubicBezTo>
                  <a:pt x="119613" y="2488362"/>
                  <a:pt x="114460" y="2502209"/>
                  <a:pt x="107576" y="2514600"/>
                </a:cubicBezTo>
                <a:cubicBezTo>
                  <a:pt x="91879" y="2542855"/>
                  <a:pt x="80682" y="2577353"/>
                  <a:pt x="53788" y="2595282"/>
                </a:cubicBezTo>
                <a:cubicBezTo>
                  <a:pt x="5108" y="2627736"/>
                  <a:pt x="20675" y="2607721"/>
                  <a:pt x="0" y="2649070"/>
                </a:cubicBezTo>
              </a:path>
            </a:pathLst>
          </a:custGeom>
          <a:noFill/>
          <a:ln w="50800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22" name="Forme libre 21"/>
          <p:cNvSpPr/>
          <p:nvPr/>
        </p:nvSpPr>
        <p:spPr bwMode="auto">
          <a:xfrm>
            <a:off x="4706471" y="784680"/>
            <a:ext cx="2084294" cy="354959"/>
          </a:xfrm>
          <a:custGeom>
            <a:avLst/>
            <a:gdLst>
              <a:gd name="connsiteX0" fmla="*/ 0 w 2084294"/>
              <a:gd name="connsiteY0" fmla="*/ 473279 h 473279"/>
              <a:gd name="connsiteX1" fmla="*/ 147917 w 2084294"/>
              <a:gd name="connsiteY1" fmla="*/ 432937 h 473279"/>
              <a:gd name="connsiteX2" fmla="*/ 188258 w 2084294"/>
              <a:gd name="connsiteY2" fmla="*/ 419490 h 473279"/>
              <a:gd name="connsiteX3" fmla="*/ 349623 w 2084294"/>
              <a:gd name="connsiteY3" fmla="*/ 432937 h 473279"/>
              <a:gd name="connsiteX4" fmla="*/ 376517 w 2084294"/>
              <a:gd name="connsiteY4" fmla="*/ 392596 h 473279"/>
              <a:gd name="connsiteX5" fmla="*/ 457200 w 2084294"/>
              <a:gd name="connsiteY5" fmla="*/ 365702 h 473279"/>
              <a:gd name="connsiteX6" fmla="*/ 753035 w 2084294"/>
              <a:gd name="connsiteY6" fmla="*/ 338808 h 473279"/>
              <a:gd name="connsiteX7" fmla="*/ 860611 w 2084294"/>
              <a:gd name="connsiteY7" fmla="*/ 325361 h 473279"/>
              <a:gd name="connsiteX8" fmla="*/ 914400 w 2084294"/>
              <a:gd name="connsiteY8" fmla="*/ 258126 h 473279"/>
              <a:gd name="connsiteX9" fmla="*/ 954741 w 2084294"/>
              <a:gd name="connsiteY9" fmla="*/ 244679 h 473279"/>
              <a:gd name="connsiteX10" fmla="*/ 1035423 w 2084294"/>
              <a:gd name="connsiteY10" fmla="*/ 204337 h 473279"/>
              <a:gd name="connsiteX11" fmla="*/ 1196788 w 2084294"/>
              <a:gd name="connsiteY11" fmla="*/ 217785 h 473279"/>
              <a:gd name="connsiteX12" fmla="*/ 1304364 w 2084294"/>
              <a:gd name="connsiteY12" fmla="*/ 231232 h 473279"/>
              <a:gd name="connsiteX13" fmla="*/ 1438835 w 2084294"/>
              <a:gd name="connsiteY13" fmla="*/ 204337 h 473279"/>
              <a:gd name="connsiteX14" fmla="*/ 1559858 w 2084294"/>
              <a:gd name="connsiteY14" fmla="*/ 137102 h 473279"/>
              <a:gd name="connsiteX15" fmla="*/ 1586753 w 2084294"/>
              <a:gd name="connsiteY15" fmla="*/ 110208 h 473279"/>
              <a:gd name="connsiteX16" fmla="*/ 1667435 w 2084294"/>
              <a:gd name="connsiteY16" fmla="*/ 83314 h 473279"/>
              <a:gd name="connsiteX17" fmla="*/ 1707776 w 2084294"/>
              <a:gd name="connsiteY17" fmla="*/ 56420 h 473279"/>
              <a:gd name="connsiteX18" fmla="*/ 1748117 w 2084294"/>
              <a:gd name="connsiteY18" fmla="*/ 42973 h 473279"/>
              <a:gd name="connsiteX19" fmla="*/ 1949823 w 2084294"/>
              <a:gd name="connsiteY19" fmla="*/ 2632 h 473279"/>
              <a:gd name="connsiteX20" fmla="*/ 2084294 w 2084294"/>
              <a:gd name="connsiteY20" fmla="*/ 2632 h 473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084294" h="473279">
                <a:moveTo>
                  <a:pt x="0" y="473279"/>
                </a:moveTo>
                <a:cubicBezTo>
                  <a:pt x="95036" y="454272"/>
                  <a:pt x="45549" y="467060"/>
                  <a:pt x="147917" y="432937"/>
                </a:cubicBezTo>
                <a:lnTo>
                  <a:pt x="188258" y="419490"/>
                </a:lnTo>
                <a:cubicBezTo>
                  <a:pt x="294807" y="455007"/>
                  <a:pt x="240978" y="451046"/>
                  <a:pt x="349623" y="432937"/>
                </a:cubicBezTo>
                <a:cubicBezTo>
                  <a:pt x="358588" y="419490"/>
                  <a:pt x="362812" y="401161"/>
                  <a:pt x="376517" y="392596"/>
                </a:cubicBezTo>
                <a:cubicBezTo>
                  <a:pt x="400557" y="377571"/>
                  <a:pt x="457200" y="365702"/>
                  <a:pt x="457200" y="365702"/>
                </a:cubicBezTo>
                <a:cubicBezTo>
                  <a:pt x="535594" y="248111"/>
                  <a:pt x="458450" y="338808"/>
                  <a:pt x="753035" y="338808"/>
                </a:cubicBezTo>
                <a:cubicBezTo>
                  <a:pt x="789173" y="338808"/>
                  <a:pt x="824752" y="329843"/>
                  <a:pt x="860611" y="325361"/>
                </a:cubicBezTo>
                <a:cubicBezTo>
                  <a:pt x="872828" y="307036"/>
                  <a:pt x="893108" y="270901"/>
                  <a:pt x="914400" y="258126"/>
                </a:cubicBezTo>
                <a:cubicBezTo>
                  <a:pt x="926554" y="250833"/>
                  <a:pt x="942063" y="251018"/>
                  <a:pt x="954741" y="244679"/>
                </a:cubicBezTo>
                <a:cubicBezTo>
                  <a:pt x="1059019" y="192540"/>
                  <a:pt x="934018" y="238141"/>
                  <a:pt x="1035423" y="204337"/>
                </a:cubicBezTo>
                <a:lnTo>
                  <a:pt x="1196788" y="217785"/>
                </a:lnTo>
                <a:cubicBezTo>
                  <a:pt x="1232746" y="221381"/>
                  <a:pt x="1268226" y="231232"/>
                  <a:pt x="1304364" y="231232"/>
                </a:cubicBezTo>
                <a:cubicBezTo>
                  <a:pt x="1330787" y="231232"/>
                  <a:pt x="1407731" y="213224"/>
                  <a:pt x="1438835" y="204337"/>
                </a:cubicBezTo>
                <a:cubicBezTo>
                  <a:pt x="1486183" y="190809"/>
                  <a:pt x="1521328" y="175630"/>
                  <a:pt x="1559858" y="137102"/>
                </a:cubicBezTo>
                <a:cubicBezTo>
                  <a:pt x="1568823" y="128137"/>
                  <a:pt x="1575413" y="115878"/>
                  <a:pt x="1586753" y="110208"/>
                </a:cubicBezTo>
                <a:cubicBezTo>
                  <a:pt x="1612109" y="97530"/>
                  <a:pt x="1643847" y="99039"/>
                  <a:pt x="1667435" y="83314"/>
                </a:cubicBezTo>
                <a:cubicBezTo>
                  <a:pt x="1680882" y="74349"/>
                  <a:pt x="1693321" y="63648"/>
                  <a:pt x="1707776" y="56420"/>
                </a:cubicBezTo>
                <a:cubicBezTo>
                  <a:pt x="1720454" y="50081"/>
                  <a:pt x="1734442" y="46703"/>
                  <a:pt x="1748117" y="42973"/>
                </a:cubicBezTo>
                <a:cubicBezTo>
                  <a:pt x="1811855" y="25590"/>
                  <a:pt x="1883061" y="6559"/>
                  <a:pt x="1949823" y="2632"/>
                </a:cubicBezTo>
                <a:cubicBezTo>
                  <a:pt x="1994569" y="0"/>
                  <a:pt x="2039470" y="2632"/>
                  <a:pt x="2084294" y="2632"/>
                </a:cubicBezTo>
              </a:path>
            </a:pathLst>
          </a:custGeom>
          <a:noFill/>
          <a:ln w="50800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fr-FR" smtClean="0"/>
          </a:p>
        </p:txBody>
      </p:sp>
      <p:sp>
        <p:nvSpPr>
          <p:cNvPr id="9228" name="Text Box 12"/>
          <p:cNvSpPr txBox="1">
            <a:spLocks noChangeArrowheads="1"/>
          </p:cNvSpPr>
          <p:nvPr/>
        </p:nvSpPr>
        <p:spPr bwMode="auto">
          <a:xfrm>
            <a:off x="3635896" y="4214769"/>
            <a:ext cx="1872208" cy="32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8000" tIns="10800" rIns="18000" bIns="10800">
            <a:spAutoFit/>
          </a:bodyPr>
          <a:lstStyle/>
          <a:p>
            <a:pPr algn="ctr"/>
            <a:r>
              <a:rPr lang="fr-BE" sz="2000">
                <a:solidFill>
                  <a:schemeClr val="bg1"/>
                </a:solidFill>
                <a:latin typeface="Letter Gothic Std" pitchFamily="49" charset="0"/>
              </a:rPr>
              <a:t>465.000 hab.</a:t>
            </a:r>
            <a:endParaRPr lang="fr-FR" sz="2000">
              <a:solidFill>
                <a:schemeClr val="bg1"/>
              </a:solidFill>
              <a:latin typeface="Letter Gothic Std" pitchFamily="49" charset="0"/>
            </a:endParaRPr>
          </a:p>
        </p:txBody>
      </p:sp>
      <p:sp>
        <p:nvSpPr>
          <p:cNvPr id="29" name="Ellipse 28"/>
          <p:cNvSpPr/>
          <p:nvPr/>
        </p:nvSpPr>
        <p:spPr bwMode="auto">
          <a:xfrm>
            <a:off x="3635896" y="3111810"/>
            <a:ext cx="1152128" cy="324036"/>
          </a:xfrm>
          <a:prstGeom prst="ellipse">
            <a:avLst/>
          </a:prstGeo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 w="38100">
            <a:solidFill>
              <a:srgbClr val="002060"/>
            </a:solidFill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Text Box 36"/>
          <p:cNvSpPr txBox="1">
            <a:spLocks noChangeArrowheads="1"/>
          </p:cNvSpPr>
          <p:nvPr/>
        </p:nvSpPr>
        <p:spPr bwMode="auto">
          <a:xfrm>
            <a:off x="3779912" y="3166398"/>
            <a:ext cx="8640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6000" tIns="0" rIns="36000" bIns="0" anchor="ctr" anchorCtr="1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ES_tradnl" sz="1600" dirty="0" smtClean="0">
                <a:solidFill>
                  <a:srgbClr val="002060"/>
                </a:solidFill>
                <a:latin typeface="Letter Gothic Std" pitchFamily="49" charset="0"/>
              </a:rPr>
              <a:t>Mosa</a:t>
            </a:r>
            <a:endParaRPr lang="es-ES_tradnl" sz="1600" dirty="0">
              <a:solidFill>
                <a:srgbClr val="002060"/>
              </a:solidFill>
              <a:latin typeface="Letter Gothic Std" pitchFamily="49" charset="0"/>
            </a:endParaRPr>
          </a:p>
        </p:txBody>
      </p:sp>
      <p:sp>
        <p:nvSpPr>
          <p:cNvPr id="30" name="Espace réservé du numéro de diapositive 29"/>
          <p:cNvSpPr>
            <a:spLocks noGrp="1"/>
          </p:cNvSpPr>
          <p:nvPr>
            <p:ph type="sldNum" sz="quarter" idx="4"/>
          </p:nvPr>
        </p:nvSpPr>
        <p:spPr>
          <a:xfrm>
            <a:off x="7010400" y="-20538"/>
            <a:ext cx="2133600" cy="273844"/>
          </a:xfrm>
        </p:spPr>
        <p:txBody>
          <a:bodyPr/>
          <a:lstStyle/>
          <a:p>
            <a:fld id="{E9C6B818-7290-4771-9CFB-B94F380E1CC8}" type="slidenum">
              <a:rPr lang="fr-FR" smtClean="0"/>
              <a:pPr/>
              <a:t>17</a:t>
            </a:fld>
            <a:endParaRPr lang="fr-FR"/>
          </a:p>
        </p:txBody>
      </p:sp>
      <p:sp>
        <p:nvSpPr>
          <p:cNvPr id="31" name="Forme libre 30"/>
          <p:cNvSpPr/>
          <p:nvPr/>
        </p:nvSpPr>
        <p:spPr bwMode="auto">
          <a:xfrm>
            <a:off x="7430264" y="256220"/>
            <a:ext cx="1692000" cy="378780"/>
          </a:xfrm>
          <a:custGeom>
            <a:avLst/>
            <a:gdLst>
              <a:gd name="connsiteX0" fmla="*/ 9114 w 1668580"/>
              <a:gd name="connsiteY0" fmla="*/ 505040 h 505040"/>
              <a:gd name="connsiteX1" fmla="*/ 54269 w 1668580"/>
              <a:gd name="connsiteY1" fmla="*/ 493751 h 505040"/>
              <a:gd name="connsiteX2" fmla="*/ 110714 w 1668580"/>
              <a:gd name="connsiteY2" fmla="*/ 448595 h 505040"/>
              <a:gd name="connsiteX3" fmla="*/ 144580 w 1668580"/>
              <a:gd name="connsiteY3" fmla="*/ 426017 h 505040"/>
              <a:gd name="connsiteX4" fmla="*/ 212314 w 1668580"/>
              <a:gd name="connsiteY4" fmla="*/ 403440 h 505040"/>
              <a:gd name="connsiteX5" fmla="*/ 246180 w 1668580"/>
              <a:gd name="connsiteY5" fmla="*/ 392151 h 505040"/>
              <a:gd name="connsiteX6" fmla="*/ 347780 w 1668580"/>
              <a:gd name="connsiteY6" fmla="*/ 369573 h 505040"/>
              <a:gd name="connsiteX7" fmla="*/ 381647 w 1668580"/>
              <a:gd name="connsiteY7" fmla="*/ 346995 h 505040"/>
              <a:gd name="connsiteX8" fmla="*/ 449380 w 1668580"/>
              <a:gd name="connsiteY8" fmla="*/ 324417 h 505040"/>
              <a:gd name="connsiteX9" fmla="*/ 483247 w 1668580"/>
              <a:gd name="connsiteY9" fmla="*/ 301840 h 505040"/>
              <a:gd name="connsiteX10" fmla="*/ 550980 w 1668580"/>
              <a:gd name="connsiteY10" fmla="*/ 279262 h 505040"/>
              <a:gd name="connsiteX11" fmla="*/ 584847 w 1668580"/>
              <a:gd name="connsiteY11" fmla="*/ 267973 h 505040"/>
              <a:gd name="connsiteX12" fmla="*/ 652580 w 1668580"/>
              <a:gd name="connsiteY12" fmla="*/ 256684 h 505040"/>
              <a:gd name="connsiteX13" fmla="*/ 686447 w 1668580"/>
              <a:gd name="connsiteY13" fmla="*/ 245395 h 505040"/>
              <a:gd name="connsiteX14" fmla="*/ 776758 w 1668580"/>
              <a:gd name="connsiteY14" fmla="*/ 222817 h 505040"/>
              <a:gd name="connsiteX15" fmla="*/ 810625 w 1668580"/>
              <a:gd name="connsiteY15" fmla="*/ 200240 h 505040"/>
              <a:gd name="connsiteX16" fmla="*/ 878358 w 1668580"/>
              <a:gd name="connsiteY16" fmla="*/ 177662 h 505040"/>
              <a:gd name="connsiteX17" fmla="*/ 912225 w 1668580"/>
              <a:gd name="connsiteY17" fmla="*/ 143795 h 505040"/>
              <a:gd name="connsiteX18" fmla="*/ 968669 w 1668580"/>
              <a:gd name="connsiteY18" fmla="*/ 87351 h 505040"/>
              <a:gd name="connsiteX19" fmla="*/ 1160580 w 1668580"/>
              <a:gd name="connsiteY19" fmla="*/ 64773 h 505040"/>
              <a:gd name="connsiteX20" fmla="*/ 1239603 w 1668580"/>
              <a:gd name="connsiteY20" fmla="*/ 53484 h 505040"/>
              <a:gd name="connsiteX21" fmla="*/ 1296047 w 1668580"/>
              <a:gd name="connsiteY21" fmla="*/ 42195 h 505040"/>
              <a:gd name="connsiteX22" fmla="*/ 1521825 w 1668580"/>
              <a:gd name="connsiteY22" fmla="*/ 30906 h 505040"/>
              <a:gd name="connsiteX23" fmla="*/ 1668580 w 1668580"/>
              <a:gd name="connsiteY23" fmla="*/ 8329 h 505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668580" h="505040">
                <a:moveTo>
                  <a:pt x="9114" y="505040"/>
                </a:moveTo>
                <a:cubicBezTo>
                  <a:pt x="24166" y="501277"/>
                  <a:pt x="41360" y="502357"/>
                  <a:pt x="54269" y="493751"/>
                </a:cubicBezTo>
                <a:cubicBezTo>
                  <a:pt x="156392" y="425668"/>
                  <a:pt x="0" y="485500"/>
                  <a:pt x="110714" y="448595"/>
                </a:cubicBezTo>
                <a:cubicBezTo>
                  <a:pt x="122003" y="441069"/>
                  <a:pt x="132182" y="431527"/>
                  <a:pt x="144580" y="426017"/>
                </a:cubicBezTo>
                <a:cubicBezTo>
                  <a:pt x="166328" y="416351"/>
                  <a:pt x="189736" y="410966"/>
                  <a:pt x="212314" y="403440"/>
                </a:cubicBezTo>
                <a:cubicBezTo>
                  <a:pt x="223603" y="399677"/>
                  <a:pt x="234512" y="394485"/>
                  <a:pt x="246180" y="392151"/>
                </a:cubicBezTo>
                <a:cubicBezTo>
                  <a:pt x="317839" y="377819"/>
                  <a:pt x="284010" y="385516"/>
                  <a:pt x="347780" y="369573"/>
                </a:cubicBezTo>
                <a:cubicBezTo>
                  <a:pt x="359069" y="362047"/>
                  <a:pt x="369249" y="352505"/>
                  <a:pt x="381647" y="346995"/>
                </a:cubicBezTo>
                <a:cubicBezTo>
                  <a:pt x="403395" y="337329"/>
                  <a:pt x="429578" y="337618"/>
                  <a:pt x="449380" y="324417"/>
                </a:cubicBezTo>
                <a:cubicBezTo>
                  <a:pt x="460669" y="316891"/>
                  <a:pt x="470849" y="307350"/>
                  <a:pt x="483247" y="301840"/>
                </a:cubicBezTo>
                <a:cubicBezTo>
                  <a:pt x="504995" y="292174"/>
                  <a:pt x="528402" y="286788"/>
                  <a:pt x="550980" y="279262"/>
                </a:cubicBezTo>
                <a:cubicBezTo>
                  <a:pt x="562269" y="275499"/>
                  <a:pt x="573109" y="269929"/>
                  <a:pt x="584847" y="267973"/>
                </a:cubicBezTo>
                <a:cubicBezTo>
                  <a:pt x="607425" y="264210"/>
                  <a:pt x="630236" y="261649"/>
                  <a:pt x="652580" y="256684"/>
                </a:cubicBezTo>
                <a:cubicBezTo>
                  <a:pt x="664196" y="254103"/>
                  <a:pt x="674903" y="248281"/>
                  <a:pt x="686447" y="245395"/>
                </a:cubicBezTo>
                <a:cubicBezTo>
                  <a:pt x="712214" y="238953"/>
                  <a:pt x="750951" y="235720"/>
                  <a:pt x="776758" y="222817"/>
                </a:cubicBezTo>
                <a:cubicBezTo>
                  <a:pt x="788893" y="216749"/>
                  <a:pt x="798227" y="205750"/>
                  <a:pt x="810625" y="200240"/>
                </a:cubicBezTo>
                <a:cubicBezTo>
                  <a:pt x="832373" y="190574"/>
                  <a:pt x="878358" y="177662"/>
                  <a:pt x="878358" y="177662"/>
                </a:cubicBezTo>
                <a:cubicBezTo>
                  <a:pt x="889647" y="166373"/>
                  <a:pt x="902004" y="156060"/>
                  <a:pt x="912225" y="143795"/>
                </a:cubicBezTo>
                <a:cubicBezTo>
                  <a:pt x="944478" y="105092"/>
                  <a:pt x="921366" y="111003"/>
                  <a:pt x="968669" y="87351"/>
                </a:cubicBezTo>
                <a:cubicBezTo>
                  <a:pt x="1020315" y="61527"/>
                  <a:pt x="1134142" y="67291"/>
                  <a:pt x="1160580" y="64773"/>
                </a:cubicBezTo>
                <a:cubicBezTo>
                  <a:pt x="1187069" y="62250"/>
                  <a:pt x="1213357" y="57858"/>
                  <a:pt x="1239603" y="53484"/>
                </a:cubicBezTo>
                <a:cubicBezTo>
                  <a:pt x="1258529" y="50330"/>
                  <a:pt x="1276921" y="43725"/>
                  <a:pt x="1296047" y="42195"/>
                </a:cubicBezTo>
                <a:cubicBezTo>
                  <a:pt x="1371160" y="36186"/>
                  <a:pt x="1446566" y="34669"/>
                  <a:pt x="1521825" y="30906"/>
                </a:cubicBezTo>
                <a:cubicBezTo>
                  <a:pt x="1614547" y="0"/>
                  <a:pt x="1565759" y="8329"/>
                  <a:pt x="1668580" y="8329"/>
                </a:cubicBezTo>
              </a:path>
            </a:pathLst>
          </a:custGeom>
          <a:noFill/>
          <a:ln w="50800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28" name="Ellipse 27"/>
          <p:cNvSpPr/>
          <p:nvPr/>
        </p:nvSpPr>
        <p:spPr bwMode="auto">
          <a:xfrm>
            <a:off x="6588224" y="627534"/>
            <a:ext cx="1152128" cy="324036"/>
          </a:xfrm>
          <a:prstGeom prst="ellipse">
            <a:avLst/>
          </a:prstGeo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 w="38100">
            <a:solidFill>
              <a:srgbClr val="002060"/>
            </a:solidFill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Text Box 36"/>
          <p:cNvSpPr txBox="1">
            <a:spLocks noChangeArrowheads="1"/>
          </p:cNvSpPr>
          <p:nvPr/>
        </p:nvSpPr>
        <p:spPr bwMode="auto">
          <a:xfrm>
            <a:off x="6768000" y="650763"/>
            <a:ext cx="8640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6000" tIns="0" rIns="36000" bIns="0" anchor="ctr" anchorCtr="1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ES_tradnl" sz="1600" dirty="0" smtClean="0">
                <a:solidFill>
                  <a:srgbClr val="002060"/>
                </a:solidFill>
                <a:latin typeface="Letter Gothic Std" pitchFamily="49" charset="0"/>
              </a:rPr>
              <a:t>Mosa</a:t>
            </a:r>
            <a:endParaRPr lang="es-ES_tradnl" sz="1600" dirty="0">
              <a:solidFill>
                <a:srgbClr val="002060"/>
              </a:solidFill>
              <a:latin typeface="Letter Gothic Std" pitchFamily="49" charset="0"/>
            </a:endParaRPr>
          </a:p>
        </p:txBody>
      </p:sp>
      <p:sp>
        <p:nvSpPr>
          <p:cNvPr id="33" name="Forme libre 32"/>
          <p:cNvSpPr/>
          <p:nvPr/>
        </p:nvSpPr>
        <p:spPr bwMode="auto">
          <a:xfrm>
            <a:off x="33867" y="762000"/>
            <a:ext cx="4651022" cy="821267"/>
          </a:xfrm>
          <a:custGeom>
            <a:avLst/>
            <a:gdLst>
              <a:gd name="connsiteX0" fmla="*/ 4651022 w 4651022"/>
              <a:gd name="connsiteY0" fmla="*/ 519289 h 1095022"/>
              <a:gd name="connsiteX1" fmla="*/ 4549422 w 4651022"/>
              <a:gd name="connsiteY1" fmla="*/ 474133 h 1095022"/>
              <a:gd name="connsiteX2" fmla="*/ 4538133 w 4651022"/>
              <a:gd name="connsiteY2" fmla="*/ 440267 h 1095022"/>
              <a:gd name="connsiteX3" fmla="*/ 4504266 w 4651022"/>
              <a:gd name="connsiteY3" fmla="*/ 428978 h 1095022"/>
              <a:gd name="connsiteX4" fmla="*/ 4436533 w 4651022"/>
              <a:gd name="connsiteY4" fmla="*/ 395111 h 1095022"/>
              <a:gd name="connsiteX5" fmla="*/ 4301066 w 4651022"/>
              <a:gd name="connsiteY5" fmla="*/ 417689 h 1095022"/>
              <a:gd name="connsiteX6" fmla="*/ 4233333 w 4651022"/>
              <a:gd name="connsiteY6" fmla="*/ 451556 h 1095022"/>
              <a:gd name="connsiteX7" fmla="*/ 4109155 w 4651022"/>
              <a:gd name="connsiteY7" fmla="*/ 462844 h 1095022"/>
              <a:gd name="connsiteX8" fmla="*/ 4075289 w 4651022"/>
              <a:gd name="connsiteY8" fmla="*/ 485422 h 1095022"/>
              <a:gd name="connsiteX9" fmla="*/ 4018844 w 4651022"/>
              <a:gd name="connsiteY9" fmla="*/ 564444 h 1095022"/>
              <a:gd name="connsiteX10" fmla="*/ 3894666 w 4651022"/>
              <a:gd name="connsiteY10" fmla="*/ 575733 h 1095022"/>
              <a:gd name="connsiteX11" fmla="*/ 3747911 w 4651022"/>
              <a:gd name="connsiteY11" fmla="*/ 609600 h 1095022"/>
              <a:gd name="connsiteX12" fmla="*/ 3714044 w 4651022"/>
              <a:gd name="connsiteY12" fmla="*/ 598311 h 1095022"/>
              <a:gd name="connsiteX13" fmla="*/ 3680177 w 4651022"/>
              <a:gd name="connsiteY13" fmla="*/ 575733 h 1095022"/>
              <a:gd name="connsiteX14" fmla="*/ 3635022 w 4651022"/>
              <a:gd name="connsiteY14" fmla="*/ 587022 h 1095022"/>
              <a:gd name="connsiteX15" fmla="*/ 3510844 w 4651022"/>
              <a:gd name="connsiteY15" fmla="*/ 620889 h 1095022"/>
              <a:gd name="connsiteX16" fmla="*/ 3499555 w 4651022"/>
              <a:gd name="connsiteY16" fmla="*/ 587022 h 1095022"/>
              <a:gd name="connsiteX17" fmla="*/ 3465689 w 4651022"/>
              <a:gd name="connsiteY17" fmla="*/ 575733 h 1095022"/>
              <a:gd name="connsiteX18" fmla="*/ 3397955 w 4651022"/>
              <a:gd name="connsiteY18" fmla="*/ 598311 h 1095022"/>
              <a:gd name="connsiteX19" fmla="*/ 3341511 w 4651022"/>
              <a:gd name="connsiteY19" fmla="*/ 609600 h 1095022"/>
              <a:gd name="connsiteX20" fmla="*/ 3285066 w 4651022"/>
              <a:gd name="connsiteY20" fmla="*/ 598311 h 1095022"/>
              <a:gd name="connsiteX21" fmla="*/ 3228622 w 4651022"/>
              <a:gd name="connsiteY21" fmla="*/ 541867 h 1095022"/>
              <a:gd name="connsiteX22" fmla="*/ 3138311 w 4651022"/>
              <a:gd name="connsiteY22" fmla="*/ 508000 h 1095022"/>
              <a:gd name="connsiteX23" fmla="*/ 2912533 w 4651022"/>
              <a:gd name="connsiteY23" fmla="*/ 530578 h 1095022"/>
              <a:gd name="connsiteX24" fmla="*/ 2844800 w 4651022"/>
              <a:gd name="connsiteY24" fmla="*/ 553156 h 1095022"/>
              <a:gd name="connsiteX25" fmla="*/ 2810933 w 4651022"/>
              <a:gd name="connsiteY25" fmla="*/ 564444 h 1095022"/>
              <a:gd name="connsiteX26" fmla="*/ 2777066 w 4651022"/>
              <a:gd name="connsiteY26" fmla="*/ 587022 h 1095022"/>
              <a:gd name="connsiteX27" fmla="*/ 2743200 w 4651022"/>
              <a:gd name="connsiteY27" fmla="*/ 598311 h 1095022"/>
              <a:gd name="connsiteX28" fmla="*/ 2731911 w 4651022"/>
              <a:gd name="connsiteY28" fmla="*/ 666044 h 1095022"/>
              <a:gd name="connsiteX29" fmla="*/ 2720622 w 4651022"/>
              <a:gd name="connsiteY29" fmla="*/ 699911 h 1095022"/>
              <a:gd name="connsiteX30" fmla="*/ 2709333 w 4651022"/>
              <a:gd name="connsiteY30" fmla="*/ 790222 h 1095022"/>
              <a:gd name="connsiteX31" fmla="*/ 2709333 w 4651022"/>
              <a:gd name="connsiteY31" fmla="*/ 993422 h 1095022"/>
              <a:gd name="connsiteX32" fmla="*/ 2619022 w 4651022"/>
              <a:gd name="connsiteY32" fmla="*/ 1072444 h 1095022"/>
              <a:gd name="connsiteX33" fmla="*/ 2585155 w 4651022"/>
              <a:gd name="connsiteY33" fmla="*/ 1095022 h 1095022"/>
              <a:gd name="connsiteX34" fmla="*/ 2472266 w 4651022"/>
              <a:gd name="connsiteY34" fmla="*/ 1083733 h 1095022"/>
              <a:gd name="connsiteX35" fmla="*/ 2111022 w 4651022"/>
              <a:gd name="connsiteY35" fmla="*/ 1061156 h 1095022"/>
              <a:gd name="connsiteX36" fmla="*/ 1907822 w 4651022"/>
              <a:gd name="connsiteY36" fmla="*/ 1038578 h 1095022"/>
              <a:gd name="connsiteX37" fmla="*/ 1862666 w 4651022"/>
              <a:gd name="connsiteY37" fmla="*/ 1027289 h 1095022"/>
              <a:gd name="connsiteX38" fmla="*/ 1794933 w 4651022"/>
              <a:gd name="connsiteY38" fmla="*/ 1004711 h 1095022"/>
              <a:gd name="connsiteX39" fmla="*/ 1761066 w 4651022"/>
              <a:gd name="connsiteY39" fmla="*/ 993422 h 1095022"/>
              <a:gd name="connsiteX40" fmla="*/ 1693333 w 4651022"/>
              <a:gd name="connsiteY40" fmla="*/ 970844 h 1095022"/>
              <a:gd name="connsiteX41" fmla="*/ 1569155 w 4651022"/>
              <a:gd name="connsiteY41" fmla="*/ 959556 h 1095022"/>
              <a:gd name="connsiteX42" fmla="*/ 1467555 w 4651022"/>
              <a:gd name="connsiteY42" fmla="*/ 936978 h 1095022"/>
              <a:gd name="connsiteX43" fmla="*/ 1399822 w 4651022"/>
              <a:gd name="connsiteY43" fmla="*/ 880533 h 1095022"/>
              <a:gd name="connsiteX44" fmla="*/ 1377244 w 4651022"/>
              <a:gd name="connsiteY44" fmla="*/ 846667 h 1095022"/>
              <a:gd name="connsiteX45" fmla="*/ 1343377 w 4651022"/>
              <a:gd name="connsiteY45" fmla="*/ 824089 h 1095022"/>
              <a:gd name="connsiteX46" fmla="*/ 1320800 w 4651022"/>
              <a:gd name="connsiteY46" fmla="*/ 790222 h 1095022"/>
              <a:gd name="connsiteX47" fmla="*/ 1253066 w 4651022"/>
              <a:gd name="connsiteY47" fmla="*/ 767644 h 1095022"/>
              <a:gd name="connsiteX48" fmla="*/ 1219200 w 4651022"/>
              <a:gd name="connsiteY48" fmla="*/ 496711 h 1095022"/>
              <a:gd name="connsiteX49" fmla="*/ 1196622 w 4651022"/>
              <a:gd name="connsiteY49" fmla="*/ 428978 h 1095022"/>
              <a:gd name="connsiteX50" fmla="*/ 1162755 w 4651022"/>
              <a:gd name="connsiteY50" fmla="*/ 248356 h 1095022"/>
              <a:gd name="connsiteX51" fmla="*/ 1140177 w 4651022"/>
              <a:gd name="connsiteY51" fmla="*/ 214489 h 1095022"/>
              <a:gd name="connsiteX52" fmla="*/ 1117600 w 4651022"/>
              <a:gd name="connsiteY52" fmla="*/ 146756 h 1095022"/>
              <a:gd name="connsiteX53" fmla="*/ 1061155 w 4651022"/>
              <a:gd name="connsiteY53" fmla="*/ 45156 h 1095022"/>
              <a:gd name="connsiteX54" fmla="*/ 993422 w 4651022"/>
              <a:gd name="connsiteY54" fmla="*/ 22578 h 1095022"/>
              <a:gd name="connsiteX55" fmla="*/ 959555 w 4651022"/>
              <a:gd name="connsiteY55" fmla="*/ 11289 h 1095022"/>
              <a:gd name="connsiteX56" fmla="*/ 914400 w 4651022"/>
              <a:gd name="connsiteY56" fmla="*/ 0 h 1095022"/>
              <a:gd name="connsiteX57" fmla="*/ 598311 w 4651022"/>
              <a:gd name="connsiteY57" fmla="*/ 22578 h 1095022"/>
              <a:gd name="connsiteX58" fmla="*/ 553155 w 4651022"/>
              <a:gd name="connsiteY58" fmla="*/ 33867 h 1095022"/>
              <a:gd name="connsiteX59" fmla="*/ 440266 w 4651022"/>
              <a:gd name="connsiteY59" fmla="*/ 56444 h 1095022"/>
              <a:gd name="connsiteX60" fmla="*/ 0 w 4651022"/>
              <a:gd name="connsiteY60" fmla="*/ 45156 h 1095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4651022" h="1095022">
                <a:moveTo>
                  <a:pt x="4651022" y="519289"/>
                </a:moveTo>
                <a:cubicBezTo>
                  <a:pt x="4570418" y="492420"/>
                  <a:pt x="4603091" y="509912"/>
                  <a:pt x="4549422" y="474133"/>
                </a:cubicBezTo>
                <a:cubicBezTo>
                  <a:pt x="4545659" y="462844"/>
                  <a:pt x="4546547" y="448681"/>
                  <a:pt x="4538133" y="440267"/>
                </a:cubicBezTo>
                <a:cubicBezTo>
                  <a:pt x="4529719" y="431853"/>
                  <a:pt x="4514909" y="434300"/>
                  <a:pt x="4504266" y="428978"/>
                </a:cubicBezTo>
                <a:cubicBezTo>
                  <a:pt x="4416731" y="385210"/>
                  <a:pt x="4521659" y="423486"/>
                  <a:pt x="4436533" y="395111"/>
                </a:cubicBezTo>
                <a:cubicBezTo>
                  <a:pt x="4416620" y="397600"/>
                  <a:pt x="4331778" y="404527"/>
                  <a:pt x="4301066" y="417689"/>
                </a:cubicBezTo>
                <a:cubicBezTo>
                  <a:pt x="4256351" y="436853"/>
                  <a:pt x="4280903" y="444761"/>
                  <a:pt x="4233333" y="451556"/>
                </a:cubicBezTo>
                <a:cubicBezTo>
                  <a:pt x="4192187" y="457434"/>
                  <a:pt x="4150548" y="459081"/>
                  <a:pt x="4109155" y="462844"/>
                </a:cubicBezTo>
                <a:cubicBezTo>
                  <a:pt x="4097866" y="470370"/>
                  <a:pt x="4082480" y="473917"/>
                  <a:pt x="4075289" y="485422"/>
                </a:cubicBezTo>
                <a:cubicBezTo>
                  <a:pt x="4038396" y="544452"/>
                  <a:pt x="4080565" y="555627"/>
                  <a:pt x="4018844" y="564444"/>
                </a:cubicBezTo>
                <a:cubicBezTo>
                  <a:pt x="3977698" y="570322"/>
                  <a:pt x="3936059" y="571970"/>
                  <a:pt x="3894666" y="575733"/>
                </a:cubicBezTo>
                <a:cubicBezTo>
                  <a:pt x="3804794" y="635649"/>
                  <a:pt x="3853795" y="624727"/>
                  <a:pt x="3747911" y="609600"/>
                </a:cubicBezTo>
                <a:cubicBezTo>
                  <a:pt x="3736622" y="605837"/>
                  <a:pt x="3724687" y="603633"/>
                  <a:pt x="3714044" y="598311"/>
                </a:cubicBezTo>
                <a:cubicBezTo>
                  <a:pt x="3701909" y="592243"/>
                  <a:pt x="3693608" y="577652"/>
                  <a:pt x="3680177" y="575733"/>
                </a:cubicBezTo>
                <a:cubicBezTo>
                  <a:pt x="3664818" y="573539"/>
                  <a:pt x="3650074" y="583259"/>
                  <a:pt x="3635022" y="587022"/>
                </a:cubicBezTo>
                <a:cubicBezTo>
                  <a:pt x="3551324" y="642821"/>
                  <a:pt x="3593897" y="637500"/>
                  <a:pt x="3510844" y="620889"/>
                </a:cubicBezTo>
                <a:cubicBezTo>
                  <a:pt x="3507081" y="609600"/>
                  <a:pt x="3507969" y="595436"/>
                  <a:pt x="3499555" y="587022"/>
                </a:cubicBezTo>
                <a:cubicBezTo>
                  <a:pt x="3491141" y="578608"/>
                  <a:pt x="3477516" y="574419"/>
                  <a:pt x="3465689" y="575733"/>
                </a:cubicBezTo>
                <a:cubicBezTo>
                  <a:pt x="3442035" y="578361"/>
                  <a:pt x="3421292" y="593643"/>
                  <a:pt x="3397955" y="598311"/>
                </a:cubicBezTo>
                <a:lnTo>
                  <a:pt x="3341511" y="609600"/>
                </a:lnTo>
                <a:cubicBezTo>
                  <a:pt x="3322696" y="605837"/>
                  <a:pt x="3303032" y="605048"/>
                  <a:pt x="3285066" y="598311"/>
                </a:cubicBezTo>
                <a:cubicBezTo>
                  <a:pt x="3236903" y="580250"/>
                  <a:pt x="3261735" y="574979"/>
                  <a:pt x="3228622" y="541867"/>
                </a:cubicBezTo>
                <a:cubicBezTo>
                  <a:pt x="3199553" y="512798"/>
                  <a:pt x="3178697" y="516077"/>
                  <a:pt x="3138311" y="508000"/>
                </a:cubicBezTo>
                <a:cubicBezTo>
                  <a:pt x="3099465" y="510988"/>
                  <a:pt x="2967215" y="517959"/>
                  <a:pt x="2912533" y="530578"/>
                </a:cubicBezTo>
                <a:cubicBezTo>
                  <a:pt x="2889343" y="535929"/>
                  <a:pt x="2867378" y="545630"/>
                  <a:pt x="2844800" y="553156"/>
                </a:cubicBezTo>
                <a:lnTo>
                  <a:pt x="2810933" y="564444"/>
                </a:lnTo>
                <a:cubicBezTo>
                  <a:pt x="2799644" y="571970"/>
                  <a:pt x="2789201" y="580954"/>
                  <a:pt x="2777066" y="587022"/>
                </a:cubicBezTo>
                <a:cubicBezTo>
                  <a:pt x="2766423" y="592344"/>
                  <a:pt x="2749104" y="587979"/>
                  <a:pt x="2743200" y="598311"/>
                </a:cubicBezTo>
                <a:cubicBezTo>
                  <a:pt x="2731844" y="618184"/>
                  <a:pt x="2736876" y="643700"/>
                  <a:pt x="2731911" y="666044"/>
                </a:cubicBezTo>
                <a:cubicBezTo>
                  <a:pt x="2729330" y="677660"/>
                  <a:pt x="2724385" y="688622"/>
                  <a:pt x="2720622" y="699911"/>
                </a:cubicBezTo>
                <a:cubicBezTo>
                  <a:pt x="2716859" y="730015"/>
                  <a:pt x="2709333" y="759884"/>
                  <a:pt x="2709333" y="790222"/>
                </a:cubicBezTo>
                <a:cubicBezTo>
                  <a:pt x="2709333" y="888235"/>
                  <a:pt x="2735269" y="906969"/>
                  <a:pt x="2709333" y="993422"/>
                </a:cubicBezTo>
                <a:cubicBezTo>
                  <a:pt x="2697574" y="1032620"/>
                  <a:pt x="2646304" y="1054256"/>
                  <a:pt x="2619022" y="1072444"/>
                </a:cubicBezTo>
                <a:lnTo>
                  <a:pt x="2585155" y="1095022"/>
                </a:lnTo>
                <a:cubicBezTo>
                  <a:pt x="2547525" y="1091259"/>
                  <a:pt x="2510018" y="1085954"/>
                  <a:pt x="2472266" y="1083733"/>
                </a:cubicBezTo>
                <a:cubicBezTo>
                  <a:pt x="2092908" y="1061418"/>
                  <a:pt x="2317242" y="1086932"/>
                  <a:pt x="2111022" y="1061156"/>
                </a:cubicBezTo>
                <a:cubicBezTo>
                  <a:pt x="2017038" y="1029828"/>
                  <a:pt x="2119694" y="1060881"/>
                  <a:pt x="1907822" y="1038578"/>
                </a:cubicBezTo>
                <a:cubicBezTo>
                  <a:pt x="1892392" y="1036954"/>
                  <a:pt x="1877527" y="1031747"/>
                  <a:pt x="1862666" y="1027289"/>
                </a:cubicBezTo>
                <a:cubicBezTo>
                  <a:pt x="1839871" y="1020450"/>
                  <a:pt x="1817511" y="1012237"/>
                  <a:pt x="1794933" y="1004711"/>
                </a:cubicBezTo>
                <a:lnTo>
                  <a:pt x="1761066" y="993422"/>
                </a:lnTo>
                <a:cubicBezTo>
                  <a:pt x="1761064" y="993421"/>
                  <a:pt x="1693335" y="970844"/>
                  <a:pt x="1693333" y="970844"/>
                </a:cubicBezTo>
                <a:lnTo>
                  <a:pt x="1569155" y="959556"/>
                </a:lnTo>
                <a:cubicBezTo>
                  <a:pt x="1559110" y="957547"/>
                  <a:pt x="1481504" y="942956"/>
                  <a:pt x="1467555" y="936978"/>
                </a:cubicBezTo>
                <a:cubicBezTo>
                  <a:pt x="1444534" y="927112"/>
                  <a:pt x="1414890" y="898614"/>
                  <a:pt x="1399822" y="880533"/>
                </a:cubicBezTo>
                <a:cubicBezTo>
                  <a:pt x="1391136" y="870110"/>
                  <a:pt x="1386838" y="856261"/>
                  <a:pt x="1377244" y="846667"/>
                </a:cubicBezTo>
                <a:cubicBezTo>
                  <a:pt x="1367650" y="837073"/>
                  <a:pt x="1354666" y="831615"/>
                  <a:pt x="1343377" y="824089"/>
                </a:cubicBezTo>
                <a:cubicBezTo>
                  <a:pt x="1335851" y="812800"/>
                  <a:pt x="1332305" y="797413"/>
                  <a:pt x="1320800" y="790222"/>
                </a:cubicBezTo>
                <a:cubicBezTo>
                  <a:pt x="1300618" y="777608"/>
                  <a:pt x="1253066" y="767644"/>
                  <a:pt x="1253066" y="767644"/>
                </a:cubicBezTo>
                <a:cubicBezTo>
                  <a:pt x="1183331" y="663041"/>
                  <a:pt x="1250229" y="775973"/>
                  <a:pt x="1219200" y="496711"/>
                </a:cubicBezTo>
                <a:cubicBezTo>
                  <a:pt x="1216572" y="473058"/>
                  <a:pt x="1196622" y="428978"/>
                  <a:pt x="1196622" y="428978"/>
                </a:cubicBezTo>
                <a:cubicBezTo>
                  <a:pt x="1192649" y="389253"/>
                  <a:pt x="1191197" y="291020"/>
                  <a:pt x="1162755" y="248356"/>
                </a:cubicBezTo>
                <a:lnTo>
                  <a:pt x="1140177" y="214489"/>
                </a:lnTo>
                <a:lnTo>
                  <a:pt x="1117600" y="146756"/>
                </a:lnTo>
                <a:cubicBezTo>
                  <a:pt x="1107660" y="116936"/>
                  <a:pt x="1090268" y="54861"/>
                  <a:pt x="1061155" y="45156"/>
                </a:cubicBezTo>
                <a:lnTo>
                  <a:pt x="993422" y="22578"/>
                </a:lnTo>
                <a:cubicBezTo>
                  <a:pt x="982133" y="18815"/>
                  <a:pt x="971099" y="14175"/>
                  <a:pt x="959555" y="11289"/>
                </a:cubicBezTo>
                <a:lnTo>
                  <a:pt x="914400" y="0"/>
                </a:lnTo>
                <a:cubicBezTo>
                  <a:pt x="804760" y="5482"/>
                  <a:pt x="704436" y="4890"/>
                  <a:pt x="598311" y="22578"/>
                </a:cubicBezTo>
                <a:cubicBezTo>
                  <a:pt x="583007" y="25129"/>
                  <a:pt x="568326" y="30616"/>
                  <a:pt x="553155" y="33867"/>
                </a:cubicBezTo>
                <a:cubicBezTo>
                  <a:pt x="515632" y="41907"/>
                  <a:pt x="440266" y="56444"/>
                  <a:pt x="440266" y="56444"/>
                </a:cubicBezTo>
                <a:cubicBezTo>
                  <a:pt x="60223" y="44185"/>
                  <a:pt x="207023" y="45156"/>
                  <a:pt x="0" y="45156"/>
                </a:cubicBezTo>
              </a:path>
            </a:pathLst>
          </a:custGeom>
          <a:noFill/>
          <a:ln w="50800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26" name="Ellipse 25"/>
          <p:cNvSpPr/>
          <p:nvPr/>
        </p:nvSpPr>
        <p:spPr bwMode="auto">
          <a:xfrm>
            <a:off x="1763688" y="1383618"/>
            <a:ext cx="1152128" cy="324036"/>
          </a:xfrm>
          <a:prstGeom prst="ellipse">
            <a:avLst/>
          </a:prstGeo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 w="38100">
            <a:solidFill>
              <a:srgbClr val="002060"/>
            </a:solidFill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Text Box 37"/>
          <p:cNvSpPr txBox="1">
            <a:spLocks noChangeArrowheads="1"/>
          </p:cNvSpPr>
          <p:nvPr/>
        </p:nvSpPr>
        <p:spPr bwMode="auto">
          <a:xfrm>
            <a:off x="1835696" y="1427223"/>
            <a:ext cx="9720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6000" tIns="0" rIns="36000" bIns="0" anchor="ctr" anchorCtr="1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fr-BE" sz="1600">
                <a:solidFill>
                  <a:srgbClr val="002060"/>
                </a:solidFill>
                <a:latin typeface="Letter Gothic Std" pitchFamily="49" charset="0"/>
              </a:rPr>
              <a:t>Sambre</a:t>
            </a:r>
            <a:endParaRPr lang="fr-FR" sz="1600">
              <a:solidFill>
                <a:srgbClr val="002060"/>
              </a:solidFill>
              <a:latin typeface="Letter Gothic Std" pitchFamily="49" charset="0"/>
            </a:endParaRPr>
          </a:p>
        </p:txBody>
      </p:sp>
      <p:sp>
        <p:nvSpPr>
          <p:cNvPr id="34" name="Forme libre 33"/>
          <p:cNvSpPr/>
          <p:nvPr/>
        </p:nvSpPr>
        <p:spPr bwMode="auto">
          <a:xfrm>
            <a:off x="2995276" y="3400522"/>
            <a:ext cx="1192902" cy="1721812"/>
          </a:xfrm>
          <a:custGeom>
            <a:avLst/>
            <a:gdLst>
              <a:gd name="connsiteX0" fmla="*/ 865524 w 1192902"/>
              <a:gd name="connsiteY0" fmla="*/ 15393 h 2295749"/>
              <a:gd name="connsiteX1" fmla="*/ 865524 w 1192902"/>
              <a:gd name="connsiteY1" fmla="*/ 162149 h 2295749"/>
              <a:gd name="connsiteX2" fmla="*/ 854235 w 1192902"/>
              <a:gd name="connsiteY2" fmla="*/ 286327 h 2295749"/>
              <a:gd name="connsiteX3" fmla="*/ 831657 w 1192902"/>
              <a:gd name="connsiteY3" fmla="*/ 478238 h 2295749"/>
              <a:gd name="connsiteX4" fmla="*/ 820368 w 1192902"/>
              <a:gd name="connsiteY4" fmla="*/ 602415 h 2295749"/>
              <a:gd name="connsiteX5" fmla="*/ 775213 w 1192902"/>
              <a:gd name="connsiteY5" fmla="*/ 670149 h 2295749"/>
              <a:gd name="connsiteX6" fmla="*/ 752635 w 1192902"/>
              <a:gd name="connsiteY6" fmla="*/ 704015 h 2295749"/>
              <a:gd name="connsiteX7" fmla="*/ 538146 w 1192902"/>
              <a:gd name="connsiteY7" fmla="*/ 737882 h 2295749"/>
              <a:gd name="connsiteX8" fmla="*/ 504280 w 1192902"/>
              <a:gd name="connsiteY8" fmla="*/ 771749 h 2295749"/>
              <a:gd name="connsiteX9" fmla="*/ 470413 w 1192902"/>
              <a:gd name="connsiteY9" fmla="*/ 794327 h 2295749"/>
              <a:gd name="connsiteX10" fmla="*/ 447835 w 1192902"/>
              <a:gd name="connsiteY10" fmla="*/ 828193 h 2295749"/>
              <a:gd name="connsiteX11" fmla="*/ 425257 w 1192902"/>
              <a:gd name="connsiteY11" fmla="*/ 929793 h 2295749"/>
              <a:gd name="connsiteX12" fmla="*/ 368813 w 1192902"/>
              <a:gd name="connsiteY12" fmla="*/ 997527 h 2295749"/>
              <a:gd name="connsiteX13" fmla="*/ 334946 w 1192902"/>
              <a:gd name="connsiteY13" fmla="*/ 1065260 h 2295749"/>
              <a:gd name="connsiteX14" fmla="*/ 301080 w 1192902"/>
              <a:gd name="connsiteY14" fmla="*/ 1076549 h 2295749"/>
              <a:gd name="connsiteX15" fmla="*/ 222057 w 1192902"/>
              <a:gd name="connsiteY15" fmla="*/ 1099127 h 2295749"/>
              <a:gd name="connsiteX16" fmla="*/ 188191 w 1192902"/>
              <a:gd name="connsiteY16" fmla="*/ 1166860 h 2295749"/>
              <a:gd name="connsiteX17" fmla="*/ 154324 w 1192902"/>
              <a:gd name="connsiteY17" fmla="*/ 1200727 h 2295749"/>
              <a:gd name="connsiteX18" fmla="*/ 97880 w 1192902"/>
              <a:gd name="connsiteY18" fmla="*/ 1245882 h 2295749"/>
              <a:gd name="connsiteX19" fmla="*/ 64013 w 1192902"/>
              <a:gd name="connsiteY19" fmla="*/ 1347482 h 2295749"/>
              <a:gd name="connsiteX20" fmla="*/ 30146 w 1192902"/>
              <a:gd name="connsiteY20" fmla="*/ 1358771 h 2295749"/>
              <a:gd name="connsiteX21" fmla="*/ 18857 w 1192902"/>
              <a:gd name="connsiteY21" fmla="*/ 1471660 h 2295749"/>
              <a:gd name="connsiteX22" fmla="*/ 41435 w 1192902"/>
              <a:gd name="connsiteY22" fmla="*/ 1539393 h 2295749"/>
              <a:gd name="connsiteX23" fmla="*/ 86591 w 1192902"/>
              <a:gd name="connsiteY23" fmla="*/ 1607127 h 2295749"/>
              <a:gd name="connsiteX24" fmla="*/ 109168 w 1192902"/>
              <a:gd name="connsiteY24" fmla="*/ 1674860 h 2295749"/>
              <a:gd name="connsiteX25" fmla="*/ 143035 w 1192902"/>
              <a:gd name="connsiteY25" fmla="*/ 1697438 h 2295749"/>
              <a:gd name="connsiteX26" fmla="*/ 210768 w 1192902"/>
              <a:gd name="connsiteY26" fmla="*/ 1720015 h 2295749"/>
              <a:gd name="connsiteX27" fmla="*/ 244635 w 1192902"/>
              <a:gd name="connsiteY27" fmla="*/ 1742593 h 2295749"/>
              <a:gd name="connsiteX28" fmla="*/ 301080 w 1192902"/>
              <a:gd name="connsiteY28" fmla="*/ 1799038 h 2295749"/>
              <a:gd name="connsiteX29" fmla="*/ 368813 w 1192902"/>
              <a:gd name="connsiteY29" fmla="*/ 1821615 h 2295749"/>
              <a:gd name="connsiteX30" fmla="*/ 402680 w 1192902"/>
              <a:gd name="connsiteY30" fmla="*/ 1832904 h 2295749"/>
              <a:gd name="connsiteX31" fmla="*/ 504280 w 1192902"/>
              <a:gd name="connsiteY31" fmla="*/ 1855482 h 2295749"/>
              <a:gd name="connsiteX32" fmla="*/ 538146 w 1192902"/>
              <a:gd name="connsiteY32" fmla="*/ 1878060 h 2295749"/>
              <a:gd name="connsiteX33" fmla="*/ 572013 w 1192902"/>
              <a:gd name="connsiteY33" fmla="*/ 1889349 h 2295749"/>
              <a:gd name="connsiteX34" fmla="*/ 594591 w 1192902"/>
              <a:gd name="connsiteY34" fmla="*/ 1923215 h 2295749"/>
              <a:gd name="connsiteX35" fmla="*/ 605880 w 1192902"/>
              <a:gd name="connsiteY35" fmla="*/ 1957082 h 2295749"/>
              <a:gd name="connsiteX36" fmla="*/ 639746 w 1192902"/>
              <a:gd name="connsiteY36" fmla="*/ 1979660 h 2295749"/>
              <a:gd name="connsiteX37" fmla="*/ 707480 w 1192902"/>
              <a:gd name="connsiteY37" fmla="*/ 2036104 h 2295749"/>
              <a:gd name="connsiteX38" fmla="*/ 730057 w 1192902"/>
              <a:gd name="connsiteY38" fmla="*/ 2069971 h 2295749"/>
              <a:gd name="connsiteX39" fmla="*/ 797791 w 1192902"/>
              <a:gd name="connsiteY39" fmla="*/ 2092549 h 2295749"/>
              <a:gd name="connsiteX40" fmla="*/ 910680 w 1192902"/>
              <a:gd name="connsiteY40" fmla="*/ 2115127 h 2295749"/>
              <a:gd name="connsiteX41" fmla="*/ 989702 w 1192902"/>
              <a:gd name="connsiteY41" fmla="*/ 2137704 h 2295749"/>
              <a:gd name="connsiteX42" fmla="*/ 1057435 w 1192902"/>
              <a:gd name="connsiteY42" fmla="*/ 2171571 h 2295749"/>
              <a:gd name="connsiteX43" fmla="*/ 1125168 w 1192902"/>
              <a:gd name="connsiteY43" fmla="*/ 2205438 h 2295749"/>
              <a:gd name="connsiteX44" fmla="*/ 1159035 w 1192902"/>
              <a:gd name="connsiteY44" fmla="*/ 2273171 h 2295749"/>
              <a:gd name="connsiteX45" fmla="*/ 1192902 w 1192902"/>
              <a:gd name="connsiteY45" fmla="*/ 2295749 h 2295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92902" h="2295749">
                <a:moveTo>
                  <a:pt x="865524" y="15393"/>
                </a:moveTo>
                <a:cubicBezTo>
                  <a:pt x="838351" y="96911"/>
                  <a:pt x="865524" y="0"/>
                  <a:pt x="865524" y="162149"/>
                </a:cubicBezTo>
                <a:cubicBezTo>
                  <a:pt x="865524" y="203712"/>
                  <a:pt x="857550" y="244896"/>
                  <a:pt x="854235" y="286327"/>
                </a:cubicBezTo>
                <a:cubicBezTo>
                  <a:pt x="840182" y="461989"/>
                  <a:pt x="860080" y="392970"/>
                  <a:pt x="831657" y="478238"/>
                </a:cubicBezTo>
                <a:cubicBezTo>
                  <a:pt x="827894" y="519630"/>
                  <a:pt x="832096" y="562541"/>
                  <a:pt x="820368" y="602415"/>
                </a:cubicBezTo>
                <a:cubicBezTo>
                  <a:pt x="812711" y="628448"/>
                  <a:pt x="790265" y="647571"/>
                  <a:pt x="775213" y="670149"/>
                </a:cubicBezTo>
                <a:cubicBezTo>
                  <a:pt x="767687" y="681438"/>
                  <a:pt x="765506" y="699725"/>
                  <a:pt x="752635" y="704015"/>
                </a:cubicBezTo>
                <a:cubicBezTo>
                  <a:pt x="638357" y="742108"/>
                  <a:pt x="708631" y="724768"/>
                  <a:pt x="538146" y="737882"/>
                </a:cubicBezTo>
                <a:cubicBezTo>
                  <a:pt x="526857" y="749171"/>
                  <a:pt x="516544" y="761528"/>
                  <a:pt x="504280" y="771749"/>
                </a:cubicBezTo>
                <a:cubicBezTo>
                  <a:pt x="493857" y="780435"/>
                  <a:pt x="480007" y="784733"/>
                  <a:pt x="470413" y="794327"/>
                </a:cubicBezTo>
                <a:cubicBezTo>
                  <a:pt x="460819" y="803921"/>
                  <a:pt x="455361" y="816904"/>
                  <a:pt x="447835" y="828193"/>
                </a:cubicBezTo>
                <a:cubicBezTo>
                  <a:pt x="445825" y="838241"/>
                  <a:pt x="431236" y="915841"/>
                  <a:pt x="425257" y="929793"/>
                </a:cubicBezTo>
                <a:cubicBezTo>
                  <a:pt x="413469" y="957300"/>
                  <a:pt x="389158" y="977182"/>
                  <a:pt x="368813" y="997527"/>
                </a:cubicBezTo>
                <a:cubicBezTo>
                  <a:pt x="361376" y="1019837"/>
                  <a:pt x="354840" y="1049344"/>
                  <a:pt x="334946" y="1065260"/>
                </a:cubicBezTo>
                <a:cubicBezTo>
                  <a:pt x="325654" y="1072694"/>
                  <a:pt x="312521" y="1073280"/>
                  <a:pt x="301080" y="1076549"/>
                </a:cubicBezTo>
                <a:cubicBezTo>
                  <a:pt x="201847" y="1104902"/>
                  <a:pt x="303264" y="1072058"/>
                  <a:pt x="222057" y="1099127"/>
                </a:cubicBezTo>
                <a:cubicBezTo>
                  <a:pt x="210743" y="1133067"/>
                  <a:pt x="212504" y="1137683"/>
                  <a:pt x="188191" y="1166860"/>
                </a:cubicBezTo>
                <a:cubicBezTo>
                  <a:pt x="177971" y="1179125"/>
                  <a:pt x="164545" y="1188462"/>
                  <a:pt x="154324" y="1200727"/>
                </a:cubicBezTo>
                <a:cubicBezTo>
                  <a:pt x="115046" y="1247860"/>
                  <a:pt x="153475" y="1227350"/>
                  <a:pt x="97880" y="1245882"/>
                </a:cubicBezTo>
                <a:cubicBezTo>
                  <a:pt x="92371" y="1278933"/>
                  <a:pt x="94539" y="1323061"/>
                  <a:pt x="64013" y="1347482"/>
                </a:cubicBezTo>
                <a:cubicBezTo>
                  <a:pt x="54721" y="1354916"/>
                  <a:pt x="41435" y="1355008"/>
                  <a:pt x="30146" y="1358771"/>
                </a:cubicBezTo>
                <a:cubicBezTo>
                  <a:pt x="5416" y="1432958"/>
                  <a:pt x="0" y="1408804"/>
                  <a:pt x="18857" y="1471660"/>
                </a:cubicBezTo>
                <a:cubicBezTo>
                  <a:pt x="25696" y="1494455"/>
                  <a:pt x="28234" y="1519591"/>
                  <a:pt x="41435" y="1539393"/>
                </a:cubicBezTo>
                <a:cubicBezTo>
                  <a:pt x="56487" y="1561971"/>
                  <a:pt x="78010" y="1581384"/>
                  <a:pt x="86591" y="1607127"/>
                </a:cubicBezTo>
                <a:cubicBezTo>
                  <a:pt x="94117" y="1629705"/>
                  <a:pt x="89366" y="1661659"/>
                  <a:pt x="109168" y="1674860"/>
                </a:cubicBezTo>
                <a:cubicBezTo>
                  <a:pt x="120457" y="1682386"/>
                  <a:pt x="130637" y="1691928"/>
                  <a:pt x="143035" y="1697438"/>
                </a:cubicBezTo>
                <a:cubicBezTo>
                  <a:pt x="164783" y="1707104"/>
                  <a:pt x="210768" y="1720015"/>
                  <a:pt x="210768" y="1720015"/>
                </a:cubicBezTo>
                <a:cubicBezTo>
                  <a:pt x="222057" y="1727541"/>
                  <a:pt x="235041" y="1732999"/>
                  <a:pt x="244635" y="1742593"/>
                </a:cubicBezTo>
                <a:cubicBezTo>
                  <a:pt x="283770" y="1781728"/>
                  <a:pt x="246893" y="1774955"/>
                  <a:pt x="301080" y="1799038"/>
                </a:cubicBezTo>
                <a:cubicBezTo>
                  <a:pt x="322828" y="1808704"/>
                  <a:pt x="346235" y="1814089"/>
                  <a:pt x="368813" y="1821615"/>
                </a:cubicBezTo>
                <a:cubicBezTo>
                  <a:pt x="380102" y="1825378"/>
                  <a:pt x="390942" y="1830948"/>
                  <a:pt x="402680" y="1832904"/>
                </a:cubicBezTo>
                <a:cubicBezTo>
                  <a:pt x="482151" y="1846149"/>
                  <a:pt x="448698" y="1836955"/>
                  <a:pt x="504280" y="1855482"/>
                </a:cubicBezTo>
                <a:cubicBezTo>
                  <a:pt x="515569" y="1863008"/>
                  <a:pt x="526011" y="1871992"/>
                  <a:pt x="538146" y="1878060"/>
                </a:cubicBezTo>
                <a:cubicBezTo>
                  <a:pt x="548789" y="1883382"/>
                  <a:pt x="562721" y="1881915"/>
                  <a:pt x="572013" y="1889349"/>
                </a:cubicBezTo>
                <a:cubicBezTo>
                  <a:pt x="582607" y="1897824"/>
                  <a:pt x="587065" y="1911926"/>
                  <a:pt x="594591" y="1923215"/>
                </a:cubicBezTo>
                <a:cubicBezTo>
                  <a:pt x="598354" y="1934504"/>
                  <a:pt x="598446" y="1947790"/>
                  <a:pt x="605880" y="1957082"/>
                </a:cubicBezTo>
                <a:cubicBezTo>
                  <a:pt x="614355" y="1967676"/>
                  <a:pt x="629323" y="1970974"/>
                  <a:pt x="639746" y="1979660"/>
                </a:cubicBezTo>
                <a:cubicBezTo>
                  <a:pt x="726653" y="2052084"/>
                  <a:pt x="623407" y="1980058"/>
                  <a:pt x="707480" y="2036104"/>
                </a:cubicBezTo>
                <a:cubicBezTo>
                  <a:pt x="715006" y="2047393"/>
                  <a:pt x="718552" y="2062780"/>
                  <a:pt x="730057" y="2069971"/>
                </a:cubicBezTo>
                <a:cubicBezTo>
                  <a:pt x="750239" y="2082585"/>
                  <a:pt x="775213" y="2085023"/>
                  <a:pt x="797791" y="2092549"/>
                </a:cubicBezTo>
                <a:cubicBezTo>
                  <a:pt x="867342" y="2115733"/>
                  <a:pt x="796528" y="2094373"/>
                  <a:pt x="910680" y="2115127"/>
                </a:cubicBezTo>
                <a:cubicBezTo>
                  <a:pt x="941870" y="2120798"/>
                  <a:pt x="960682" y="2128031"/>
                  <a:pt x="989702" y="2137704"/>
                </a:cubicBezTo>
                <a:cubicBezTo>
                  <a:pt x="1086751" y="2202405"/>
                  <a:pt x="963964" y="2124836"/>
                  <a:pt x="1057435" y="2171571"/>
                </a:cubicBezTo>
                <a:cubicBezTo>
                  <a:pt x="1144973" y="2215340"/>
                  <a:pt x="1040042" y="2177062"/>
                  <a:pt x="1125168" y="2205438"/>
                </a:cubicBezTo>
                <a:cubicBezTo>
                  <a:pt x="1134350" y="2232982"/>
                  <a:pt x="1137151" y="2251287"/>
                  <a:pt x="1159035" y="2273171"/>
                </a:cubicBezTo>
                <a:cubicBezTo>
                  <a:pt x="1168629" y="2282765"/>
                  <a:pt x="1192902" y="2295749"/>
                  <a:pt x="1192902" y="2295749"/>
                </a:cubicBezTo>
              </a:path>
            </a:pathLst>
          </a:custGeom>
          <a:noFill/>
          <a:ln w="50800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pic>
        <p:nvPicPr>
          <p:cNvPr id="16" name="Image 15" descr="Province de Namur"/>
          <p:cNvPicPr>
            <a:picLocks noChangeAspect="1" noChangeArrowheads="1"/>
          </p:cNvPicPr>
          <p:nvPr/>
        </p:nvPicPr>
        <p:blipFill>
          <a:blip r:embed="rId5" cstate="print">
            <a:lum bright="14000"/>
          </a:blip>
          <a:srcRect l="8627" t="13246" r="14789" b="21194"/>
          <a:stretch>
            <a:fillRect/>
          </a:stretch>
        </p:blipFill>
        <p:spPr bwMode="auto">
          <a:xfrm>
            <a:off x="3635896" y="4455000"/>
            <a:ext cx="1823289" cy="54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63500" dir="2700000" sx="102000" sy="102000" algn="tl" rotWithShape="0">
              <a:prstClr val="black"/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6" grpId="0" animBg="1"/>
      <p:bldP spid="9227" grpId="0"/>
      <p:bldP spid="9239" grpId="0" animBg="1"/>
      <p:bldP spid="922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 32" descr="Namur agglo.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sp>
        <p:nvSpPr>
          <p:cNvPr id="10245" name="Oval 5"/>
          <p:cNvSpPr>
            <a:spLocks noChangeArrowheads="1"/>
          </p:cNvSpPr>
          <p:nvPr/>
        </p:nvSpPr>
        <p:spPr bwMode="auto">
          <a:xfrm>
            <a:off x="1979613" y="627460"/>
            <a:ext cx="5688012" cy="3564731"/>
          </a:xfrm>
          <a:prstGeom prst="ellipse">
            <a:avLst/>
          </a:prstGeom>
          <a:solidFill>
            <a:schemeClr val="accent1">
              <a:alpha val="0"/>
            </a:schemeClr>
          </a:solidFill>
          <a:ln w="31750">
            <a:solidFill>
              <a:srgbClr val="FFFF0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248" name="Line 8"/>
          <p:cNvSpPr>
            <a:spLocks noChangeShapeType="1"/>
          </p:cNvSpPr>
          <p:nvPr/>
        </p:nvSpPr>
        <p:spPr bwMode="auto">
          <a:xfrm flipH="1" flipV="1">
            <a:off x="4139902" y="27385"/>
            <a:ext cx="3600450" cy="5075634"/>
          </a:xfrm>
          <a:prstGeom prst="line">
            <a:avLst/>
          </a:prstGeom>
          <a:noFill/>
          <a:ln w="88900" cmpd="dbl">
            <a:solidFill>
              <a:srgbClr val="99FF33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250" name="Line 10"/>
          <p:cNvSpPr>
            <a:spLocks noChangeShapeType="1"/>
          </p:cNvSpPr>
          <p:nvPr/>
        </p:nvSpPr>
        <p:spPr bwMode="auto">
          <a:xfrm flipH="1">
            <a:off x="0" y="573881"/>
            <a:ext cx="9144000" cy="647700"/>
          </a:xfrm>
          <a:prstGeom prst="line">
            <a:avLst/>
          </a:prstGeom>
          <a:noFill/>
          <a:ln w="63500" cmpd="dbl">
            <a:solidFill>
              <a:srgbClr val="99FF33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pic>
        <p:nvPicPr>
          <p:cNvPr id="10254" name="Picture 14" descr="40px-Tabliczka_E42"/>
          <p:cNvPicPr>
            <a:picLocks noChangeAspect="1" noChangeArrowheads="1"/>
          </p:cNvPicPr>
          <p:nvPr/>
        </p:nvPicPr>
        <p:blipFill>
          <a:blip r:embed="rId4" cstate="print">
            <a:lum bright="14000"/>
          </a:blip>
          <a:srcRect/>
          <a:stretch>
            <a:fillRect/>
          </a:stretch>
        </p:blipFill>
        <p:spPr bwMode="auto">
          <a:xfrm>
            <a:off x="3491881" y="843558"/>
            <a:ext cx="460235" cy="2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6" name="Picture 16" descr="100px-Tabliczka_E411"/>
          <p:cNvPicPr>
            <a:picLocks noChangeAspect="1" noChangeArrowheads="1"/>
          </p:cNvPicPr>
          <p:nvPr/>
        </p:nvPicPr>
        <p:blipFill>
          <a:blip r:embed="rId5" cstate="print">
            <a:lum bright="12000"/>
          </a:blip>
          <a:srcRect/>
          <a:stretch>
            <a:fillRect/>
          </a:stretch>
        </p:blipFill>
        <p:spPr bwMode="auto">
          <a:xfrm>
            <a:off x="4856660" y="1276555"/>
            <a:ext cx="523275" cy="2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9" name="Line 19"/>
          <p:cNvSpPr>
            <a:spLocks noChangeShapeType="1"/>
          </p:cNvSpPr>
          <p:nvPr/>
        </p:nvSpPr>
        <p:spPr bwMode="auto">
          <a:xfrm flipH="1">
            <a:off x="2987824" y="2571750"/>
            <a:ext cx="1584000" cy="1161000"/>
          </a:xfrm>
          <a:prstGeom prst="line">
            <a:avLst/>
          </a:prstGeom>
          <a:noFill/>
          <a:ln w="38100" cap="rnd">
            <a:solidFill>
              <a:srgbClr val="FFFFFF"/>
            </a:solidFill>
            <a:prstDash val="sysDash"/>
            <a:round/>
            <a:headEnd/>
            <a:tailEnd type="triangle" w="lg" len="lg"/>
          </a:ln>
        </p:spPr>
        <p:txBody>
          <a:bodyPr/>
          <a:lstStyle/>
          <a:p>
            <a:endParaRPr lang="fr-FR"/>
          </a:p>
        </p:txBody>
      </p:sp>
      <p:sp>
        <p:nvSpPr>
          <p:cNvPr id="10260" name="Text Box 20"/>
          <p:cNvSpPr txBox="1">
            <a:spLocks noChangeArrowheads="1"/>
          </p:cNvSpPr>
          <p:nvPr/>
        </p:nvSpPr>
        <p:spPr bwMode="auto">
          <a:xfrm rot="21394488">
            <a:off x="2278432" y="3673917"/>
            <a:ext cx="725487" cy="38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tIns="36000" rIns="36000" bIns="36000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latin typeface="Letter Gothic Std" pitchFamily="49" charset="0"/>
                <a:cs typeface="Arial" charset="0"/>
              </a:rPr>
              <a:t>8 km</a:t>
            </a:r>
          </a:p>
        </p:txBody>
      </p:sp>
      <p:sp>
        <p:nvSpPr>
          <p:cNvPr id="10261" name="Text Box 21"/>
          <p:cNvSpPr txBox="1">
            <a:spLocks noChangeArrowheads="1"/>
          </p:cNvSpPr>
          <p:nvPr/>
        </p:nvSpPr>
        <p:spPr bwMode="auto">
          <a:xfrm>
            <a:off x="3203847" y="1955472"/>
            <a:ext cx="23042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>
              <a:spcBef>
                <a:spcPct val="50000"/>
              </a:spcBef>
            </a:pPr>
            <a:r>
              <a:rPr lang="fr-BE" sz="2400" dirty="0">
                <a:solidFill>
                  <a:schemeClr val="bg1"/>
                </a:solidFill>
                <a:latin typeface="Letter Gothic Std" pitchFamily="49" charset="0"/>
              </a:rPr>
              <a:t>110.000 </a:t>
            </a:r>
            <a:r>
              <a:rPr lang="fr-BE" sz="2400" dirty="0" smtClean="0">
                <a:solidFill>
                  <a:schemeClr val="bg1"/>
                </a:solidFill>
                <a:latin typeface="Letter Gothic Std" pitchFamily="49" charset="0"/>
              </a:rPr>
              <a:t>hab.</a:t>
            </a:r>
            <a:endParaRPr lang="fr-FR" sz="2400" dirty="0">
              <a:solidFill>
                <a:schemeClr val="bg1"/>
              </a:solidFill>
              <a:latin typeface="Letter Gothic Std" pitchFamily="49" charset="0"/>
            </a:endParaRPr>
          </a:p>
        </p:txBody>
      </p:sp>
      <p:sp>
        <p:nvSpPr>
          <p:cNvPr id="10275" name="Freeform 35"/>
          <p:cNvSpPr>
            <a:spLocks/>
          </p:cNvSpPr>
          <p:nvPr/>
        </p:nvSpPr>
        <p:spPr bwMode="auto">
          <a:xfrm>
            <a:off x="1" y="2457450"/>
            <a:ext cx="4824413" cy="728663"/>
          </a:xfrm>
          <a:custGeom>
            <a:avLst/>
            <a:gdLst>
              <a:gd name="T0" fmla="*/ 2147483647 w 2404"/>
              <a:gd name="T1" fmla="*/ 2147483647 h 568"/>
              <a:gd name="T2" fmla="*/ 2147483647 w 2404"/>
              <a:gd name="T3" fmla="*/ 2147483647 h 568"/>
              <a:gd name="T4" fmla="*/ 2147483647 w 2404"/>
              <a:gd name="T5" fmla="*/ 2147483647 h 568"/>
              <a:gd name="T6" fmla="*/ 2147483647 w 2404"/>
              <a:gd name="T7" fmla="*/ 0 h 568"/>
              <a:gd name="T8" fmla="*/ 2147483647 w 2404"/>
              <a:gd name="T9" fmla="*/ 2147483647 h 568"/>
              <a:gd name="T10" fmla="*/ 2147483647 w 2404"/>
              <a:gd name="T11" fmla="*/ 2147483647 h 568"/>
              <a:gd name="T12" fmla="*/ 2147483647 w 2404"/>
              <a:gd name="T13" fmla="*/ 2147483647 h 568"/>
              <a:gd name="T14" fmla="*/ 2147483647 w 2404"/>
              <a:gd name="T15" fmla="*/ 2147483647 h 568"/>
              <a:gd name="T16" fmla="*/ 2147483647 w 2404"/>
              <a:gd name="T17" fmla="*/ 2147483647 h 568"/>
              <a:gd name="T18" fmla="*/ 2147483647 w 2404"/>
              <a:gd name="T19" fmla="*/ 2147483647 h 568"/>
              <a:gd name="T20" fmla="*/ 2147483647 w 2404"/>
              <a:gd name="T21" fmla="*/ 2147483647 h 568"/>
              <a:gd name="T22" fmla="*/ 2147483647 w 2404"/>
              <a:gd name="T23" fmla="*/ 2147483647 h 568"/>
              <a:gd name="T24" fmla="*/ 2147483647 w 2404"/>
              <a:gd name="T25" fmla="*/ 2147483647 h 568"/>
              <a:gd name="T26" fmla="*/ 2147483647 w 2404"/>
              <a:gd name="T27" fmla="*/ 2147483647 h 568"/>
              <a:gd name="T28" fmla="*/ 2147483647 w 2404"/>
              <a:gd name="T29" fmla="*/ 2147483647 h 568"/>
              <a:gd name="T30" fmla="*/ 2147483647 w 2404"/>
              <a:gd name="T31" fmla="*/ 2147483647 h 568"/>
              <a:gd name="T32" fmla="*/ 2147483647 w 2404"/>
              <a:gd name="T33" fmla="*/ 2147483647 h 568"/>
              <a:gd name="T34" fmla="*/ 2147483647 w 2404"/>
              <a:gd name="T35" fmla="*/ 2147483647 h 568"/>
              <a:gd name="T36" fmla="*/ 2147483647 w 2404"/>
              <a:gd name="T37" fmla="*/ 2147483647 h 568"/>
              <a:gd name="T38" fmla="*/ 2147483647 w 2404"/>
              <a:gd name="T39" fmla="*/ 2147483647 h 568"/>
              <a:gd name="T40" fmla="*/ 2147483647 w 2404"/>
              <a:gd name="T41" fmla="*/ 2147483647 h 568"/>
              <a:gd name="T42" fmla="*/ 2147483647 w 2404"/>
              <a:gd name="T43" fmla="*/ 2147483647 h 568"/>
              <a:gd name="T44" fmla="*/ 2147483647 w 2404"/>
              <a:gd name="T45" fmla="*/ 2147483647 h 568"/>
              <a:gd name="T46" fmla="*/ 2147483647 w 2404"/>
              <a:gd name="T47" fmla="*/ 2147483647 h 568"/>
              <a:gd name="T48" fmla="*/ 2147483647 w 2404"/>
              <a:gd name="T49" fmla="*/ 2147483647 h 568"/>
              <a:gd name="T50" fmla="*/ 2147483647 w 2404"/>
              <a:gd name="T51" fmla="*/ 2147483647 h 568"/>
              <a:gd name="T52" fmla="*/ 2147483647 w 2404"/>
              <a:gd name="T53" fmla="*/ 2147483647 h 568"/>
              <a:gd name="T54" fmla="*/ 2147483647 w 2404"/>
              <a:gd name="T55" fmla="*/ 2147483647 h 568"/>
              <a:gd name="T56" fmla="*/ 2147483647 w 2404"/>
              <a:gd name="T57" fmla="*/ 2147483647 h 568"/>
              <a:gd name="T58" fmla="*/ 2147483647 w 2404"/>
              <a:gd name="T59" fmla="*/ 2147483647 h 568"/>
              <a:gd name="T60" fmla="*/ 2147483647 w 2404"/>
              <a:gd name="T61" fmla="*/ 2147483647 h 568"/>
              <a:gd name="T62" fmla="*/ 2147483647 w 2404"/>
              <a:gd name="T63" fmla="*/ 2147483647 h 568"/>
              <a:gd name="T64" fmla="*/ 2147483647 w 2404"/>
              <a:gd name="T65" fmla="*/ 2147483647 h 568"/>
              <a:gd name="T66" fmla="*/ 0 w 2404"/>
              <a:gd name="T67" fmla="*/ 2147483647 h 568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2404"/>
              <a:gd name="T103" fmla="*/ 0 h 568"/>
              <a:gd name="T104" fmla="*/ 2404 w 2404"/>
              <a:gd name="T105" fmla="*/ 568 h 568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2404" h="568">
                <a:moveTo>
                  <a:pt x="2404" y="140"/>
                </a:moveTo>
                <a:cubicBezTo>
                  <a:pt x="2365" y="137"/>
                  <a:pt x="2326" y="139"/>
                  <a:pt x="2288" y="132"/>
                </a:cubicBezTo>
                <a:cubicBezTo>
                  <a:pt x="2279" y="130"/>
                  <a:pt x="2258" y="93"/>
                  <a:pt x="2256" y="90"/>
                </a:cubicBezTo>
                <a:cubicBezTo>
                  <a:pt x="2240" y="70"/>
                  <a:pt x="2164" y="8"/>
                  <a:pt x="2140" y="0"/>
                </a:cubicBezTo>
                <a:cubicBezTo>
                  <a:pt x="2096" y="3"/>
                  <a:pt x="2052" y="1"/>
                  <a:pt x="2009" y="8"/>
                </a:cubicBezTo>
                <a:cubicBezTo>
                  <a:pt x="1984" y="12"/>
                  <a:pt x="1986" y="68"/>
                  <a:pt x="1984" y="74"/>
                </a:cubicBezTo>
                <a:cubicBezTo>
                  <a:pt x="1978" y="91"/>
                  <a:pt x="1965" y="106"/>
                  <a:pt x="1959" y="123"/>
                </a:cubicBezTo>
                <a:cubicBezTo>
                  <a:pt x="1967" y="201"/>
                  <a:pt x="1967" y="216"/>
                  <a:pt x="2017" y="263"/>
                </a:cubicBezTo>
                <a:cubicBezTo>
                  <a:pt x="2013" y="288"/>
                  <a:pt x="2018" y="319"/>
                  <a:pt x="2000" y="337"/>
                </a:cubicBezTo>
                <a:cubicBezTo>
                  <a:pt x="1982" y="355"/>
                  <a:pt x="1926" y="362"/>
                  <a:pt x="1926" y="362"/>
                </a:cubicBezTo>
                <a:cubicBezTo>
                  <a:pt x="1921" y="361"/>
                  <a:pt x="1849" y="359"/>
                  <a:pt x="1828" y="346"/>
                </a:cubicBezTo>
                <a:cubicBezTo>
                  <a:pt x="1773" y="312"/>
                  <a:pt x="1853" y="343"/>
                  <a:pt x="1787" y="321"/>
                </a:cubicBezTo>
                <a:cubicBezTo>
                  <a:pt x="1781" y="315"/>
                  <a:pt x="1777" y="308"/>
                  <a:pt x="1770" y="304"/>
                </a:cubicBezTo>
                <a:cubicBezTo>
                  <a:pt x="1755" y="296"/>
                  <a:pt x="1721" y="288"/>
                  <a:pt x="1721" y="288"/>
                </a:cubicBezTo>
                <a:cubicBezTo>
                  <a:pt x="1666" y="291"/>
                  <a:pt x="1611" y="288"/>
                  <a:pt x="1556" y="296"/>
                </a:cubicBezTo>
                <a:cubicBezTo>
                  <a:pt x="1541" y="298"/>
                  <a:pt x="1534" y="318"/>
                  <a:pt x="1523" y="329"/>
                </a:cubicBezTo>
                <a:cubicBezTo>
                  <a:pt x="1486" y="366"/>
                  <a:pt x="1450" y="435"/>
                  <a:pt x="1400" y="452"/>
                </a:cubicBezTo>
                <a:cubicBezTo>
                  <a:pt x="1363" y="489"/>
                  <a:pt x="1313" y="468"/>
                  <a:pt x="1268" y="452"/>
                </a:cubicBezTo>
                <a:cubicBezTo>
                  <a:pt x="1244" y="429"/>
                  <a:pt x="1233" y="413"/>
                  <a:pt x="1202" y="403"/>
                </a:cubicBezTo>
                <a:cubicBezTo>
                  <a:pt x="1157" y="373"/>
                  <a:pt x="1130" y="379"/>
                  <a:pt x="1079" y="395"/>
                </a:cubicBezTo>
                <a:cubicBezTo>
                  <a:pt x="1076" y="403"/>
                  <a:pt x="1072" y="411"/>
                  <a:pt x="1071" y="420"/>
                </a:cubicBezTo>
                <a:cubicBezTo>
                  <a:pt x="1067" y="450"/>
                  <a:pt x="1069" y="481"/>
                  <a:pt x="1062" y="510"/>
                </a:cubicBezTo>
                <a:cubicBezTo>
                  <a:pt x="1054" y="543"/>
                  <a:pt x="984" y="557"/>
                  <a:pt x="955" y="568"/>
                </a:cubicBezTo>
                <a:cubicBezTo>
                  <a:pt x="944" y="565"/>
                  <a:pt x="932" y="566"/>
                  <a:pt x="923" y="559"/>
                </a:cubicBezTo>
                <a:cubicBezTo>
                  <a:pt x="918" y="555"/>
                  <a:pt x="910" y="515"/>
                  <a:pt x="906" y="510"/>
                </a:cubicBezTo>
                <a:cubicBezTo>
                  <a:pt x="896" y="498"/>
                  <a:pt x="871" y="490"/>
                  <a:pt x="857" y="485"/>
                </a:cubicBezTo>
                <a:cubicBezTo>
                  <a:pt x="648" y="496"/>
                  <a:pt x="725" y="457"/>
                  <a:pt x="651" y="535"/>
                </a:cubicBezTo>
                <a:cubicBezTo>
                  <a:pt x="522" y="527"/>
                  <a:pt x="534" y="545"/>
                  <a:pt x="470" y="477"/>
                </a:cubicBezTo>
                <a:cubicBezTo>
                  <a:pt x="453" y="422"/>
                  <a:pt x="405" y="404"/>
                  <a:pt x="371" y="362"/>
                </a:cubicBezTo>
                <a:cubicBezTo>
                  <a:pt x="348" y="333"/>
                  <a:pt x="365" y="338"/>
                  <a:pt x="330" y="321"/>
                </a:cubicBezTo>
                <a:cubicBezTo>
                  <a:pt x="269" y="292"/>
                  <a:pt x="341" y="334"/>
                  <a:pt x="281" y="304"/>
                </a:cubicBezTo>
                <a:cubicBezTo>
                  <a:pt x="249" y="288"/>
                  <a:pt x="222" y="254"/>
                  <a:pt x="198" y="230"/>
                </a:cubicBezTo>
                <a:cubicBezTo>
                  <a:pt x="192" y="224"/>
                  <a:pt x="182" y="226"/>
                  <a:pt x="174" y="222"/>
                </a:cubicBezTo>
                <a:cubicBezTo>
                  <a:pt x="96" y="184"/>
                  <a:pt x="93" y="183"/>
                  <a:pt x="0" y="183"/>
                </a:cubicBezTo>
              </a:path>
            </a:pathLst>
          </a:custGeom>
          <a:noFill/>
          <a:ln w="50800" cap="flat">
            <a:solidFill>
              <a:srgbClr val="99CC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8450" name="Forme libre 24" hidden="1"/>
          <p:cNvSpPr>
            <a:spLocks/>
          </p:cNvSpPr>
          <p:nvPr/>
        </p:nvSpPr>
        <p:spPr bwMode="auto">
          <a:xfrm>
            <a:off x="4565650" y="1810941"/>
            <a:ext cx="4533900" cy="3327797"/>
          </a:xfrm>
          <a:custGeom>
            <a:avLst/>
            <a:gdLst>
              <a:gd name="T0" fmla="*/ 323977 w 4533004"/>
              <a:gd name="T1" fmla="*/ 4384998 h 4437771"/>
              <a:gd name="T2" fmla="*/ 301267 w 4533004"/>
              <a:gd name="T3" fmla="*/ 4216377 h 4437771"/>
              <a:gd name="T4" fmla="*/ 346663 w 4533004"/>
              <a:gd name="T5" fmla="*/ 4160175 h 4437771"/>
              <a:gd name="T6" fmla="*/ 392061 w 4533004"/>
              <a:gd name="T7" fmla="*/ 4059011 h 4437771"/>
              <a:gd name="T8" fmla="*/ 437460 w 4533004"/>
              <a:gd name="T9" fmla="*/ 3924129 h 4437771"/>
              <a:gd name="T10" fmla="*/ 437460 w 4533004"/>
              <a:gd name="T11" fmla="*/ 3800491 h 4437771"/>
              <a:gd name="T12" fmla="*/ 301267 w 4533004"/>
              <a:gd name="T13" fmla="*/ 3755526 h 4437771"/>
              <a:gd name="T14" fmla="*/ 199124 w 4533004"/>
              <a:gd name="T15" fmla="*/ 3721801 h 4437771"/>
              <a:gd name="T16" fmla="*/ 233180 w 4533004"/>
              <a:gd name="T17" fmla="*/ 3609399 h 4437771"/>
              <a:gd name="T18" fmla="*/ 403416 w 4533004"/>
              <a:gd name="T19" fmla="*/ 3564442 h 4437771"/>
              <a:gd name="T20" fmla="*/ 448810 w 4533004"/>
              <a:gd name="T21" fmla="*/ 3508235 h 4437771"/>
              <a:gd name="T22" fmla="*/ 516914 w 4533004"/>
              <a:gd name="T23" fmla="*/ 3373353 h 4437771"/>
              <a:gd name="T24" fmla="*/ 562313 w 4533004"/>
              <a:gd name="T25" fmla="*/ 3092346 h 4437771"/>
              <a:gd name="T26" fmla="*/ 585003 w 4533004"/>
              <a:gd name="T27" fmla="*/ 2878778 h 4437771"/>
              <a:gd name="T28" fmla="*/ 596356 w 4533004"/>
              <a:gd name="T29" fmla="*/ 2755133 h 4437771"/>
              <a:gd name="T30" fmla="*/ 448810 w 4533004"/>
              <a:gd name="T31" fmla="*/ 2766374 h 4437771"/>
              <a:gd name="T32" fmla="*/ 585003 w 4533004"/>
              <a:gd name="T33" fmla="*/ 2766374 h 4437771"/>
              <a:gd name="T34" fmla="*/ 516914 w 4533004"/>
              <a:gd name="T35" fmla="*/ 2620249 h 4437771"/>
              <a:gd name="T36" fmla="*/ 460167 w 4533004"/>
              <a:gd name="T37" fmla="*/ 2485364 h 4437771"/>
              <a:gd name="T38" fmla="*/ 414773 w 4533004"/>
              <a:gd name="T39" fmla="*/ 2417925 h 4437771"/>
              <a:gd name="T40" fmla="*/ 380718 w 4533004"/>
              <a:gd name="T41" fmla="*/ 2294283 h 4437771"/>
              <a:gd name="T42" fmla="*/ 289921 w 4533004"/>
              <a:gd name="T43" fmla="*/ 2226832 h 4437771"/>
              <a:gd name="T44" fmla="*/ 199124 w 4533004"/>
              <a:gd name="T45" fmla="*/ 2148152 h 4437771"/>
              <a:gd name="T46" fmla="*/ 119697 w 4533004"/>
              <a:gd name="T47" fmla="*/ 2058232 h 4437771"/>
              <a:gd name="T48" fmla="*/ 74298 w 4533004"/>
              <a:gd name="T49" fmla="*/ 1957067 h 4437771"/>
              <a:gd name="T50" fmla="*/ 28900 w 4533004"/>
              <a:gd name="T51" fmla="*/ 1743499 h 4437771"/>
              <a:gd name="T52" fmla="*/ 40243 w 4533004"/>
              <a:gd name="T53" fmla="*/ 1395050 h 4437771"/>
              <a:gd name="T54" fmla="*/ 119697 w 4533004"/>
              <a:gd name="T55" fmla="*/ 1305127 h 4437771"/>
              <a:gd name="T56" fmla="*/ 153726 w 4533004"/>
              <a:gd name="T57" fmla="*/ 1237685 h 4437771"/>
              <a:gd name="T58" fmla="*/ 233180 w 4533004"/>
              <a:gd name="T59" fmla="*/ 1159000 h 4437771"/>
              <a:gd name="T60" fmla="*/ 369375 w 4533004"/>
              <a:gd name="T61" fmla="*/ 1035353 h 4437771"/>
              <a:gd name="T62" fmla="*/ 516914 w 4533004"/>
              <a:gd name="T63" fmla="*/ 979152 h 4437771"/>
              <a:gd name="T64" fmla="*/ 653104 w 4533004"/>
              <a:gd name="T65" fmla="*/ 956667 h 4437771"/>
              <a:gd name="T66" fmla="*/ 1163821 w 4533004"/>
              <a:gd name="T67" fmla="*/ 967909 h 4437771"/>
              <a:gd name="T68" fmla="*/ 1243265 w 4533004"/>
              <a:gd name="T69" fmla="*/ 990392 h 4437771"/>
              <a:gd name="T70" fmla="*/ 1538343 w 4533004"/>
              <a:gd name="T71" fmla="*/ 934191 h 4437771"/>
              <a:gd name="T72" fmla="*/ 1629135 w 4533004"/>
              <a:gd name="T73" fmla="*/ 855506 h 4437771"/>
              <a:gd name="T74" fmla="*/ 1708579 w 4533004"/>
              <a:gd name="T75" fmla="*/ 765587 h 4437771"/>
              <a:gd name="T76" fmla="*/ 1844771 w 4533004"/>
              <a:gd name="T77" fmla="*/ 675655 h 4437771"/>
              <a:gd name="T78" fmla="*/ 1912864 w 4533004"/>
              <a:gd name="T79" fmla="*/ 641942 h 4437771"/>
              <a:gd name="T80" fmla="*/ 2037706 w 4533004"/>
              <a:gd name="T81" fmla="*/ 552017 h 4437771"/>
              <a:gd name="T82" fmla="*/ 2139847 w 4533004"/>
              <a:gd name="T83" fmla="*/ 518285 h 4437771"/>
              <a:gd name="T84" fmla="*/ 2230641 w 4533004"/>
              <a:gd name="T85" fmla="*/ 495815 h 4437771"/>
              <a:gd name="T86" fmla="*/ 2593818 w 4533004"/>
              <a:gd name="T87" fmla="*/ 495815 h 4437771"/>
              <a:gd name="T88" fmla="*/ 2764054 w 4533004"/>
              <a:gd name="T89" fmla="*/ 563252 h 4437771"/>
              <a:gd name="T90" fmla="*/ 2900243 w 4533004"/>
              <a:gd name="T91" fmla="*/ 630696 h 4437771"/>
              <a:gd name="T92" fmla="*/ 3002383 w 4533004"/>
              <a:gd name="T93" fmla="*/ 709385 h 4437771"/>
              <a:gd name="T94" fmla="*/ 3059130 w 4533004"/>
              <a:gd name="T95" fmla="*/ 754345 h 4437771"/>
              <a:gd name="T96" fmla="*/ 3127222 w 4533004"/>
              <a:gd name="T97" fmla="*/ 810547 h 4437771"/>
              <a:gd name="T98" fmla="*/ 3229366 w 4533004"/>
              <a:gd name="T99" fmla="*/ 877990 h 4437771"/>
              <a:gd name="T100" fmla="*/ 3456353 w 4533004"/>
              <a:gd name="T101" fmla="*/ 810547 h 4437771"/>
              <a:gd name="T102" fmla="*/ 3592539 w 4533004"/>
              <a:gd name="T103" fmla="*/ 743101 h 4437771"/>
              <a:gd name="T104" fmla="*/ 3683335 w 4533004"/>
              <a:gd name="T105" fmla="*/ 664420 h 4437771"/>
              <a:gd name="T106" fmla="*/ 3774129 w 4533004"/>
              <a:gd name="T107" fmla="*/ 540781 h 4437771"/>
              <a:gd name="T108" fmla="*/ 3864921 w 4533004"/>
              <a:gd name="T109" fmla="*/ 372176 h 4437771"/>
              <a:gd name="T110" fmla="*/ 3910316 w 4533004"/>
              <a:gd name="T111" fmla="*/ 304715 h 4437771"/>
              <a:gd name="T112" fmla="*/ 3967065 w 4533004"/>
              <a:gd name="T113" fmla="*/ 248513 h 4437771"/>
              <a:gd name="T114" fmla="*/ 4046507 w 4533004"/>
              <a:gd name="T115" fmla="*/ 169842 h 4437771"/>
              <a:gd name="T116" fmla="*/ 4148649 w 4533004"/>
              <a:gd name="T117" fmla="*/ 124875 h 4437771"/>
              <a:gd name="T118" fmla="*/ 4307535 w 4533004"/>
              <a:gd name="T119" fmla="*/ 68674 h 4437771"/>
              <a:gd name="T120" fmla="*/ 4421030 w 4533004"/>
              <a:gd name="T121" fmla="*/ 34942 h 4437771"/>
              <a:gd name="T122" fmla="*/ 4557229 w 4533004"/>
              <a:gd name="T123" fmla="*/ 1237 h 4437771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4533004"/>
              <a:gd name="T187" fmla="*/ 0 h 4437771"/>
              <a:gd name="T188" fmla="*/ 4533004 w 4533004"/>
              <a:gd name="T189" fmla="*/ 4437771 h 4437771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4533004" h="4437771">
                <a:moveTo>
                  <a:pt x="333538" y="4437771"/>
                </a:moveTo>
                <a:cubicBezTo>
                  <a:pt x="329775" y="4426482"/>
                  <a:pt x="327571" y="4414547"/>
                  <a:pt x="322249" y="4403904"/>
                </a:cubicBezTo>
                <a:cubicBezTo>
                  <a:pt x="278480" y="4316366"/>
                  <a:pt x="316758" y="4421297"/>
                  <a:pt x="288382" y="4336171"/>
                </a:cubicBezTo>
                <a:cubicBezTo>
                  <a:pt x="292145" y="4302304"/>
                  <a:pt x="294069" y="4268182"/>
                  <a:pt x="299671" y="4234571"/>
                </a:cubicBezTo>
                <a:cubicBezTo>
                  <a:pt x="301627" y="4222833"/>
                  <a:pt x="303526" y="4209996"/>
                  <a:pt x="310960" y="4200704"/>
                </a:cubicBezTo>
                <a:cubicBezTo>
                  <a:pt x="319436" y="4190109"/>
                  <a:pt x="333538" y="4185652"/>
                  <a:pt x="344827" y="4178126"/>
                </a:cubicBezTo>
                <a:cubicBezTo>
                  <a:pt x="352353" y="4166837"/>
                  <a:pt x="361894" y="4156657"/>
                  <a:pt x="367404" y="4144259"/>
                </a:cubicBezTo>
                <a:cubicBezTo>
                  <a:pt x="377070" y="4122511"/>
                  <a:pt x="382456" y="4099104"/>
                  <a:pt x="389982" y="4076526"/>
                </a:cubicBezTo>
                <a:lnTo>
                  <a:pt x="412560" y="4008793"/>
                </a:lnTo>
                <a:lnTo>
                  <a:pt x="435138" y="3941059"/>
                </a:lnTo>
                <a:lnTo>
                  <a:pt x="446427" y="3907193"/>
                </a:lnTo>
                <a:cubicBezTo>
                  <a:pt x="442664" y="3877089"/>
                  <a:pt x="452536" y="3841736"/>
                  <a:pt x="435138" y="3816882"/>
                </a:cubicBezTo>
                <a:cubicBezTo>
                  <a:pt x="421490" y="3797385"/>
                  <a:pt x="389982" y="3801830"/>
                  <a:pt x="367404" y="3794304"/>
                </a:cubicBezTo>
                <a:lnTo>
                  <a:pt x="299671" y="3771726"/>
                </a:lnTo>
                <a:lnTo>
                  <a:pt x="231938" y="3760437"/>
                </a:lnTo>
                <a:cubicBezTo>
                  <a:pt x="220649" y="3752911"/>
                  <a:pt x="204803" y="3749639"/>
                  <a:pt x="198071" y="3737859"/>
                </a:cubicBezTo>
                <a:cubicBezTo>
                  <a:pt x="186016" y="3716763"/>
                  <a:pt x="179742" y="3670459"/>
                  <a:pt x="198071" y="3647548"/>
                </a:cubicBezTo>
                <a:cubicBezTo>
                  <a:pt x="206547" y="3636954"/>
                  <a:pt x="219803" y="3631039"/>
                  <a:pt x="231938" y="3624971"/>
                </a:cubicBezTo>
                <a:cubicBezTo>
                  <a:pt x="256147" y="3612866"/>
                  <a:pt x="299059" y="3607546"/>
                  <a:pt x="322249" y="3602393"/>
                </a:cubicBezTo>
                <a:cubicBezTo>
                  <a:pt x="335269" y="3599500"/>
                  <a:pt x="386186" y="3587357"/>
                  <a:pt x="401271" y="3579815"/>
                </a:cubicBezTo>
                <a:cubicBezTo>
                  <a:pt x="413406" y="3573747"/>
                  <a:pt x="423849" y="3564763"/>
                  <a:pt x="435138" y="3557237"/>
                </a:cubicBezTo>
                <a:cubicBezTo>
                  <a:pt x="438901" y="3545948"/>
                  <a:pt x="441106" y="3534014"/>
                  <a:pt x="446427" y="3523371"/>
                </a:cubicBezTo>
                <a:cubicBezTo>
                  <a:pt x="452495" y="3511236"/>
                  <a:pt x="463494" y="3501902"/>
                  <a:pt x="469004" y="3489504"/>
                </a:cubicBezTo>
                <a:cubicBezTo>
                  <a:pt x="522738" y="3368602"/>
                  <a:pt x="463065" y="3464546"/>
                  <a:pt x="514160" y="3387904"/>
                </a:cubicBezTo>
                <a:cubicBezTo>
                  <a:pt x="521270" y="3281252"/>
                  <a:pt x="513158" y="3252014"/>
                  <a:pt x="536738" y="3173415"/>
                </a:cubicBezTo>
                <a:cubicBezTo>
                  <a:pt x="543577" y="3150620"/>
                  <a:pt x="551790" y="3128260"/>
                  <a:pt x="559316" y="3105682"/>
                </a:cubicBezTo>
                <a:lnTo>
                  <a:pt x="570604" y="3071815"/>
                </a:lnTo>
                <a:cubicBezTo>
                  <a:pt x="574367" y="3011608"/>
                  <a:pt x="573742" y="2950965"/>
                  <a:pt x="581893" y="2891193"/>
                </a:cubicBezTo>
                <a:cubicBezTo>
                  <a:pt x="585109" y="2867612"/>
                  <a:pt x="604471" y="2823459"/>
                  <a:pt x="604471" y="2823459"/>
                </a:cubicBezTo>
                <a:cubicBezTo>
                  <a:pt x="600708" y="2804644"/>
                  <a:pt x="609147" y="2777658"/>
                  <a:pt x="593182" y="2767015"/>
                </a:cubicBezTo>
                <a:cubicBezTo>
                  <a:pt x="584101" y="2760961"/>
                  <a:pt x="518331" y="2784440"/>
                  <a:pt x="502871" y="2789593"/>
                </a:cubicBezTo>
                <a:cubicBezTo>
                  <a:pt x="484056" y="2785830"/>
                  <a:pt x="465614" y="2778304"/>
                  <a:pt x="446427" y="2778304"/>
                </a:cubicBezTo>
                <a:cubicBezTo>
                  <a:pt x="434528" y="2778304"/>
                  <a:pt x="468394" y="2789593"/>
                  <a:pt x="480293" y="2789593"/>
                </a:cubicBezTo>
                <a:cubicBezTo>
                  <a:pt x="514368" y="2789593"/>
                  <a:pt x="548026" y="2782067"/>
                  <a:pt x="581893" y="2778304"/>
                </a:cubicBezTo>
                <a:cubicBezTo>
                  <a:pt x="578130" y="2751963"/>
                  <a:pt x="578250" y="2724768"/>
                  <a:pt x="570604" y="2699282"/>
                </a:cubicBezTo>
                <a:cubicBezTo>
                  <a:pt x="563868" y="2676827"/>
                  <a:pt x="528560" y="2645948"/>
                  <a:pt x="514160" y="2631548"/>
                </a:cubicBezTo>
                <a:lnTo>
                  <a:pt x="491582" y="2563815"/>
                </a:lnTo>
                <a:cubicBezTo>
                  <a:pt x="482401" y="2536271"/>
                  <a:pt x="479599" y="2517965"/>
                  <a:pt x="457716" y="2496082"/>
                </a:cubicBezTo>
                <a:cubicBezTo>
                  <a:pt x="448122" y="2486488"/>
                  <a:pt x="435138" y="2481030"/>
                  <a:pt x="423849" y="2473504"/>
                </a:cubicBezTo>
                <a:cubicBezTo>
                  <a:pt x="420086" y="2458452"/>
                  <a:pt x="416822" y="2443266"/>
                  <a:pt x="412560" y="2428348"/>
                </a:cubicBezTo>
                <a:cubicBezTo>
                  <a:pt x="409291" y="2416907"/>
                  <a:pt x="404157" y="2406026"/>
                  <a:pt x="401271" y="2394482"/>
                </a:cubicBezTo>
                <a:cubicBezTo>
                  <a:pt x="400504" y="2391414"/>
                  <a:pt x="388077" y="2315901"/>
                  <a:pt x="378693" y="2304171"/>
                </a:cubicBezTo>
                <a:cubicBezTo>
                  <a:pt x="370218" y="2293577"/>
                  <a:pt x="356116" y="2289119"/>
                  <a:pt x="344827" y="2281593"/>
                </a:cubicBezTo>
                <a:cubicBezTo>
                  <a:pt x="280124" y="2184538"/>
                  <a:pt x="366277" y="2298752"/>
                  <a:pt x="288382" y="2236437"/>
                </a:cubicBezTo>
                <a:cubicBezTo>
                  <a:pt x="277788" y="2227962"/>
                  <a:pt x="276015" y="2211505"/>
                  <a:pt x="265804" y="2202571"/>
                </a:cubicBezTo>
                <a:cubicBezTo>
                  <a:pt x="245383" y="2184702"/>
                  <a:pt x="220649" y="2172467"/>
                  <a:pt x="198071" y="2157415"/>
                </a:cubicBezTo>
                <a:lnTo>
                  <a:pt x="164204" y="2134837"/>
                </a:lnTo>
                <a:lnTo>
                  <a:pt x="119049" y="2067104"/>
                </a:lnTo>
                <a:cubicBezTo>
                  <a:pt x="111523" y="2055815"/>
                  <a:pt x="100762" y="2046108"/>
                  <a:pt x="96471" y="2033237"/>
                </a:cubicBezTo>
                <a:lnTo>
                  <a:pt x="73893" y="1965504"/>
                </a:lnTo>
                <a:cubicBezTo>
                  <a:pt x="70130" y="1931637"/>
                  <a:pt x="67785" y="1897583"/>
                  <a:pt x="62604" y="1863904"/>
                </a:cubicBezTo>
                <a:cubicBezTo>
                  <a:pt x="57728" y="1832210"/>
                  <a:pt x="37533" y="1777401"/>
                  <a:pt x="28738" y="1751015"/>
                </a:cubicBezTo>
                <a:cubicBezTo>
                  <a:pt x="12543" y="1702431"/>
                  <a:pt x="20335" y="1728690"/>
                  <a:pt x="6160" y="1671993"/>
                </a:cubicBezTo>
                <a:cubicBezTo>
                  <a:pt x="7360" y="1650400"/>
                  <a:pt x="0" y="1461101"/>
                  <a:pt x="40027" y="1401059"/>
                </a:cubicBezTo>
                <a:cubicBezTo>
                  <a:pt x="55079" y="1378481"/>
                  <a:pt x="62604" y="1348378"/>
                  <a:pt x="85182" y="1333326"/>
                </a:cubicBezTo>
                <a:lnTo>
                  <a:pt x="119049" y="1310748"/>
                </a:lnTo>
                <a:cubicBezTo>
                  <a:pt x="126575" y="1299459"/>
                  <a:pt x="135559" y="1289017"/>
                  <a:pt x="141627" y="1276882"/>
                </a:cubicBezTo>
                <a:cubicBezTo>
                  <a:pt x="146949" y="1266239"/>
                  <a:pt x="145482" y="1252307"/>
                  <a:pt x="152916" y="1243015"/>
                </a:cubicBezTo>
                <a:cubicBezTo>
                  <a:pt x="161391" y="1232421"/>
                  <a:pt x="175493" y="1227963"/>
                  <a:pt x="186782" y="1220437"/>
                </a:cubicBezTo>
                <a:cubicBezTo>
                  <a:pt x="212205" y="1144170"/>
                  <a:pt x="176947" y="1226841"/>
                  <a:pt x="231938" y="1163993"/>
                </a:cubicBezTo>
                <a:cubicBezTo>
                  <a:pt x="306527" y="1078747"/>
                  <a:pt x="241337" y="1108177"/>
                  <a:pt x="310960" y="1084971"/>
                </a:cubicBezTo>
                <a:cubicBezTo>
                  <a:pt x="349020" y="1027881"/>
                  <a:pt x="312877" y="1067079"/>
                  <a:pt x="367404" y="1039815"/>
                </a:cubicBezTo>
                <a:cubicBezTo>
                  <a:pt x="379539" y="1033747"/>
                  <a:pt x="388873" y="1022747"/>
                  <a:pt x="401271" y="1017237"/>
                </a:cubicBezTo>
                <a:cubicBezTo>
                  <a:pt x="449570" y="995771"/>
                  <a:pt x="468181" y="996507"/>
                  <a:pt x="514160" y="983371"/>
                </a:cubicBezTo>
                <a:cubicBezTo>
                  <a:pt x="525602" y="980102"/>
                  <a:pt x="536289" y="974038"/>
                  <a:pt x="548027" y="972082"/>
                </a:cubicBezTo>
                <a:cubicBezTo>
                  <a:pt x="581638" y="966480"/>
                  <a:pt x="615739" y="964360"/>
                  <a:pt x="649627" y="960793"/>
                </a:cubicBezTo>
                <a:lnTo>
                  <a:pt x="762516" y="949504"/>
                </a:lnTo>
                <a:cubicBezTo>
                  <a:pt x="852440" y="952716"/>
                  <a:pt x="1038024" y="948161"/>
                  <a:pt x="1157627" y="972082"/>
                </a:cubicBezTo>
                <a:cubicBezTo>
                  <a:pt x="1169295" y="974416"/>
                  <a:pt x="1180051" y="980102"/>
                  <a:pt x="1191493" y="983371"/>
                </a:cubicBezTo>
                <a:cubicBezTo>
                  <a:pt x="1206411" y="987633"/>
                  <a:pt x="1221597" y="990896"/>
                  <a:pt x="1236649" y="994659"/>
                </a:cubicBezTo>
                <a:cubicBezTo>
                  <a:pt x="1311908" y="990896"/>
                  <a:pt x="1388430" y="997601"/>
                  <a:pt x="1462427" y="983371"/>
                </a:cubicBezTo>
                <a:cubicBezTo>
                  <a:pt x="1489074" y="978247"/>
                  <a:pt x="1507582" y="953267"/>
                  <a:pt x="1530160" y="938215"/>
                </a:cubicBezTo>
                <a:lnTo>
                  <a:pt x="1564027" y="915637"/>
                </a:lnTo>
                <a:cubicBezTo>
                  <a:pt x="1624231" y="825329"/>
                  <a:pt x="1545213" y="934451"/>
                  <a:pt x="1620471" y="859193"/>
                </a:cubicBezTo>
                <a:cubicBezTo>
                  <a:pt x="1695731" y="783933"/>
                  <a:pt x="1586604" y="862956"/>
                  <a:pt x="1676916" y="802748"/>
                </a:cubicBezTo>
                <a:cubicBezTo>
                  <a:pt x="1684442" y="791459"/>
                  <a:pt x="1689283" y="777816"/>
                  <a:pt x="1699493" y="768882"/>
                </a:cubicBezTo>
                <a:cubicBezTo>
                  <a:pt x="1747268" y="727079"/>
                  <a:pt x="1754578" y="727942"/>
                  <a:pt x="1801093" y="712437"/>
                </a:cubicBezTo>
                <a:cubicBezTo>
                  <a:pt x="1812382" y="701148"/>
                  <a:pt x="1821676" y="687427"/>
                  <a:pt x="1834960" y="678571"/>
                </a:cubicBezTo>
                <a:cubicBezTo>
                  <a:pt x="1844861" y="671970"/>
                  <a:pt x="1858184" y="672604"/>
                  <a:pt x="1868827" y="667282"/>
                </a:cubicBezTo>
                <a:cubicBezTo>
                  <a:pt x="1880962" y="661214"/>
                  <a:pt x="1891404" y="652230"/>
                  <a:pt x="1902693" y="644704"/>
                </a:cubicBezTo>
                <a:cubicBezTo>
                  <a:pt x="1944410" y="582128"/>
                  <a:pt x="1901403" y="631623"/>
                  <a:pt x="1959138" y="599548"/>
                </a:cubicBezTo>
                <a:cubicBezTo>
                  <a:pt x="1982858" y="586370"/>
                  <a:pt x="2001129" y="562974"/>
                  <a:pt x="2026871" y="554393"/>
                </a:cubicBezTo>
                <a:lnTo>
                  <a:pt x="2094604" y="531815"/>
                </a:lnTo>
                <a:cubicBezTo>
                  <a:pt x="2105893" y="528052"/>
                  <a:pt x="2116802" y="522860"/>
                  <a:pt x="2128471" y="520526"/>
                </a:cubicBezTo>
                <a:cubicBezTo>
                  <a:pt x="2147286" y="516763"/>
                  <a:pt x="2166301" y="513891"/>
                  <a:pt x="2184916" y="509237"/>
                </a:cubicBezTo>
                <a:cubicBezTo>
                  <a:pt x="2196460" y="506351"/>
                  <a:pt x="2207341" y="501217"/>
                  <a:pt x="2218782" y="497948"/>
                </a:cubicBezTo>
                <a:cubicBezTo>
                  <a:pt x="2233700" y="493686"/>
                  <a:pt x="2248886" y="490422"/>
                  <a:pt x="2263938" y="486659"/>
                </a:cubicBezTo>
                <a:cubicBezTo>
                  <a:pt x="2369301" y="490422"/>
                  <a:pt x="2475005" y="488681"/>
                  <a:pt x="2580027" y="497948"/>
                </a:cubicBezTo>
                <a:cubicBezTo>
                  <a:pt x="2663897" y="505348"/>
                  <a:pt x="2626096" y="518423"/>
                  <a:pt x="2681627" y="543104"/>
                </a:cubicBezTo>
                <a:cubicBezTo>
                  <a:pt x="2703375" y="552770"/>
                  <a:pt x="2729558" y="552481"/>
                  <a:pt x="2749360" y="565682"/>
                </a:cubicBezTo>
                <a:cubicBezTo>
                  <a:pt x="2846428" y="630391"/>
                  <a:pt x="2723609" y="552805"/>
                  <a:pt x="2817093" y="599548"/>
                </a:cubicBezTo>
                <a:cubicBezTo>
                  <a:pt x="2904625" y="643315"/>
                  <a:pt x="2799705" y="605041"/>
                  <a:pt x="2884827" y="633415"/>
                </a:cubicBezTo>
                <a:cubicBezTo>
                  <a:pt x="2896116" y="644704"/>
                  <a:pt x="2906091" y="657481"/>
                  <a:pt x="2918693" y="667282"/>
                </a:cubicBezTo>
                <a:cubicBezTo>
                  <a:pt x="2940112" y="683941"/>
                  <a:pt x="2986427" y="712437"/>
                  <a:pt x="2986427" y="712437"/>
                </a:cubicBezTo>
                <a:cubicBezTo>
                  <a:pt x="2993953" y="723726"/>
                  <a:pt x="2998410" y="737828"/>
                  <a:pt x="3009004" y="746304"/>
                </a:cubicBezTo>
                <a:cubicBezTo>
                  <a:pt x="3018296" y="753738"/>
                  <a:pt x="3032228" y="752271"/>
                  <a:pt x="3042871" y="757593"/>
                </a:cubicBezTo>
                <a:cubicBezTo>
                  <a:pt x="3055006" y="763661"/>
                  <a:pt x="3066315" y="771485"/>
                  <a:pt x="3076738" y="780171"/>
                </a:cubicBezTo>
                <a:cubicBezTo>
                  <a:pt x="3089002" y="790391"/>
                  <a:pt x="3098002" y="804236"/>
                  <a:pt x="3110604" y="814037"/>
                </a:cubicBezTo>
                <a:cubicBezTo>
                  <a:pt x="3132023" y="830696"/>
                  <a:pt x="3155760" y="844141"/>
                  <a:pt x="3178338" y="859193"/>
                </a:cubicBezTo>
                <a:lnTo>
                  <a:pt x="3212204" y="881771"/>
                </a:lnTo>
                <a:cubicBezTo>
                  <a:pt x="3225789" y="880536"/>
                  <a:pt x="3332007" y="880439"/>
                  <a:pt x="3370249" y="859193"/>
                </a:cubicBezTo>
                <a:cubicBezTo>
                  <a:pt x="3393969" y="846015"/>
                  <a:pt x="3412239" y="822618"/>
                  <a:pt x="3437982" y="814037"/>
                </a:cubicBezTo>
                <a:cubicBezTo>
                  <a:pt x="3460560" y="806511"/>
                  <a:pt x="3485914" y="804660"/>
                  <a:pt x="3505716" y="791459"/>
                </a:cubicBezTo>
                <a:lnTo>
                  <a:pt x="3573449" y="746304"/>
                </a:lnTo>
                <a:lnTo>
                  <a:pt x="3607316" y="723726"/>
                </a:lnTo>
                <a:cubicBezTo>
                  <a:pt x="3667519" y="633418"/>
                  <a:pt x="3588504" y="742537"/>
                  <a:pt x="3663760" y="667282"/>
                </a:cubicBezTo>
                <a:cubicBezTo>
                  <a:pt x="3739026" y="592017"/>
                  <a:pt x="3629888" y="671050"/>
                  <a:pt x="3720204" y="610837"/>
                </a:cubicBezTo>
                <a:cubicBezTo>
                  <a:pt x="3748580" y="525711"/>
                  <a:pt x="3710302" y="630642"/>
                  <a:pt x="3754071" y="543104"/>
                </a:cubicBezTo>
                <a:cubicBezTo>
                  <a:pt x="3800806" y="449633"/>
                  <a:pt x="3723237" y="572420"/>
                  <a:pt x="3787938" y="475371"/>
                </a:cubicBezTo>
                <a:cubicBezTo>
                  <a:pt x="3807808" y="415762"/>
                  <a:pt x="3792626" y="451405"/>
                  <a:pt x="3844382" y="373771"/>
                </a:cubicBezTo>
                <a:lnTo>
                  <a:pt x="3866960" y="339904"/>
                </a:lnTo>
                <a:cubicBezTo>
                  <a:pt x="3874486" y="328615"/>
                  <a:pt x="3878249" y="313563"/>
                  <a:pt x="3889538" y="306037"/>
                </a:cubicBezTo>
                <a:lnTo>
                  <a:pt x="3923404" y="283459"/>
                </a:lnTo>
                <a:cubicBezTo>
                  <a:pt x="3930930" y="272170"/>
                  <a:pt x="3935388" y="258068"/>
                  <a:pt x="3945982" y="249593"/>
                </a:cubicBezTo>
                <a:cubicBezTo>
                  <a:pt x="3955274" y="242159"/>
                  <a:pt x="3971435" y="246718"/>
                  <a:pt x="3979849" y="238304"/>
                </a:cubicBezTo>
                <a:cubicBezTo>
                  <a:pt x="3999036" y="219117"/>
                  <a:pt x="3999262" y="179152"/>
                  <a:pt x="4025004" y="170571"/>
                </a:cubicBezTo>
                <a:cubicBezTo>
                  <a:pt x="4110126" y="142197"/>
                  <a:pt x="4005206" y="180471"/>
                  <a:pt x="4092738" y="136704"/>
                </a:cubicBezTo>
                <a:cubicBezTo>
                  <a:pt x="4103381" y="131382"/>
                  <a:pt x="4115961" y="130737"/>
                  <a:pt x="4126604" y="125415"/>
                </a:cubicBezTo>
                <a:cubicBezTo>
                  <a:pt x="4138739" y="119347"/>
                  <a:pt x="4148073" y="108347"/>
                  <a:pt x="4160471" y="102837"/>
                </a:cubicBezTo>
                <a:cubicBezTo>
                  <a:pt x="4232720" y="70726"/>
                  <a:pt x="4215902" y="87720"/>
                  <a:pt x="4284649" y="68971"/>
                </a:cubicBezTo>
                <a:cubicBezTo>
                  <a:pt x="4307609" y="62709"/>
                  <a:pt x="4329294" y="52165"/>
                  <a:pt x="4352382" y="46393"/>
                </a:cubicBezTo>
                <a:cubicBezTo>
                  <a:pt x="4367434" y="42630"/>
                  <a:pt x="4382677" y="39562"/>
                  <a:pt x="4397538" y="35104"/>
                </a:cubicBezTo>
                <a:cubicBezTo>
                  <a:pt x="4435181" y="23811"/>
                  <a:pt x="4471395" y="7742"/>
                  <a:pt x="4510427" y="1237"/>
                </a:cubicBezTo>
                <a:cubicBezTo>
                  <a:pt x="4517850" y="0"/>
                  <a:pt x="4525478" y="1237"/>
                  <a:pt x="4533004" y="1237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27" name="Forme libre 26"/>
          <p:cNvSpPr>
            <a:spLocks/>
          </p:cNvSpPr>
          <p:nvPr/>
        </p:nvSpPr>
        <p:spPr bwMode="auto">
          <a:xfrm>
            <a:off x="4587876" y="1808560"/>
            <a:ext cx="4556125" cy="3320653"/>
          </a:xfrm>
          <a:custGeom>
            <a:avLst/>
            <a:gdLst>
              <a:gd name="T0" fmla="*/ 451742 w 4499844"/>
              <a:gd name="T1" fmla="*/ 4722177 h 4413955"/>
              <a:gd name="T2" fmla="*/ 451742 w 4499844"/>
              <a:gd name="T3" fmla="*/ 4550454 h 4413955"/>
              <a:gd name="T4" fmla="*/ 499112 w 4499844"/>
              <a:gd name="T5" fmla="*/ 4440067 h 4413955"/>
              <a:gd name="T6" fmla="*/ 546485 w 4499844"/>
              <a:gd name="T7" fmla="*/ 4366486 h 4413955"/>
              <a:gd name="T8" fmla="*/ 609650 w 4499844"/>
              <a:gd name="T9" fmla="*/ 4207028 h 4413955"/>
              <a:gd name="T10" fmla="*/ 546485 w 4499844"/>
              <a:gd name="T11" fmla="*/ 4059852 h 4413955"/>
              <a:gd name="T12" fmla="*/ 404370 w 4499844"/>
              <a:gd name="T13" fmla="*/ 4023041 h 4413955"/>
              <a:gd name="T14" fmla="*/ 230672 w 4499844"/>
              <a:gd name="T15" fmla="*/ 3973987 h 4413955"/>
              <a:gd name="T16" fmla="*/ 467533 w 4499844"/>
              <a:gd name="T17" fmla="*/ 3863594 h 4413955"/>
              <a:gd name="T18" fmla="*/ 625437 w 4499844"/>
              <a:gd name="T19" fmla="*/ 3765475 h 4413955"/>
              <a:gd name="T20" fmla="*/ 672811 w 4499844"/>
              <a:gd name="T21" fmla="*/ 3618293 h 4413955"/>
              <a:gd name="T22" fmla="*/ 735978 w 4499844"/>
              <a:gd name="T23" fmla="*/ 3409784 h 4413955"/>
              <a:gd name="T24" fmla="*/ 767558 w 4499844"/>
              <a:gd name="T25" fmla="*/ 3250326 h 4413955"/>
              <a:gd name="T26" fmla="*/ 783345 w 4499844"/>
              <a:gd name="T27" fmla="*/ 2943702 h 4413955"/>
              <a:gd name="T28" fmla="*/ 735978 w 4499844"/>
              <a:gd name="T29" fmla="*/ 2796516 h 4413955"/>
              <a:gd name="T30" fmla="*/ 688604 w 4499844"/>
              <a:gd name="T31" fmla="*/ 2686126 h 4413955"/>
              <a:gd name="T32" fmla="*/ 609650 w 4499844"/>
              <a:gd name="T33" fmla="*/ 2624801 h 4413955"/>
              <a:gd name="T34" fmla="*/ 499112 w 4499844"/>
              <a:gd name="T35" fmla="*/ 2489876 h 4413955"/>
              <a:gd name="T36" fmla="*/ 372787 w 4499844"/>
              <a:gd name="T37" fmla="*/ 2404020 h 4413955"/>
              <a:gd name="T38" fmla="*/ 262253 w 4499844"/>
              <a:gd name="T39" fmla="*/ 2305897 h 4413955"/>
              <a:gd name="T40" fmla="*/ 135927 w 4499844"/>
              <a:gd name="T41" fmla="*/ 2207774 h 4413955"/>
              <a:gd name="T42" fmla="*/ 72768 w 4499844"/>
              <a:gd name="T43" fmla="*/ 1962471 h 4413955"/>
              <a:gd name="T44" fmla="*/ 9603 w 4499844"/>
              <a:gd name="T45" fmla="*/ 1901141 h 4413955"/>
              <a:gd name="T46" fmla="*/ 72768 w 4499844"/>
              <a:gd name="T47" fmla="*/ 1435061 h 4413955"/>
              <a:gd name="T48" fmla="*/ 167514 w 4499844"/>
              <a:gd name="T49" fmla="*/ 1336934 h 4413955"/>
              <a:gd name="T50" fmla="*/ 262253 w 4499844"/>
              <a:gd name="T51" fmla="*/ 1238815 h 4413955"/>
              <a:gd name="T52" fmla="*/ 404370 w 4499844"/>
              <a:gd name="T53" fmla="*/ 1165220 h 4413955"/>
              <a:gd name="T54" fmla="*/ 546485 w 4499844"/>
              <a:gd name="T55" fmla="*/ 1091625 h 4413955"/>
              <a:gd name="T56" fmla="*/ 751768 w 4499844"/>
              <a:gd name="T57" fmla="*/ 1042560 h 4413955"/>
              <a:gd name="T58" fmla="*/ 925460 w 4499844"/>
              <a:gd name="T59" fmla="*/ 1005766 h 4413955"/>
              <a:gd name="T60" fmla="*/ 1225485 w 4499844"/>
              <a:gd name="T61" fmla="*/ 1005766 h 4413955"/>
              <a:gd name="T62" fmla="*/ 1336021 w 4499844"/>
              <a:gd name="T63" fmla="*/ 1030294 h 4413955"/>
              <a:gd name="T64" fmla="*/ 1936062 w 4499844"/>
              <a:gd name="T65" fmla="*/ 1042560 h 4413955"/>
              <a:gd name="T66" fmla="*/ 2030809 w 4499844"/>
              <a:gd name="T67" fmla="*/ 993498 h 4413955"/>
              <a:gd name="T68" fmla="*/ 2172922 w 4499844"/>
              <a:gd name="T69" fmla="*/ 932172 h 4413955"/>
              <a:gd name="T70" fmla="*/ 2346619 w 4499844"/>
              <a:gd name="T71" fmla="*/ 821786 h 4413955"/>
              <a:gd name="T72" fmla="*/ 2472942 w 4499844"/>
              <a:gd name="T73" fmla="*/ 735927 h 4413955"/>
              <a:gd name="T74" fmla="*/ 2615061 w 4499844"/>
              <a:gd name="T75" fmla="*/ 662338 h 4413955"/>
              <a:gd name="T76" fmla="*/ 2694006 w 4499844"/>
              <a:gd name="T77" fmla="*/ 613273 h 4413955"/>
              <a:gd name="T78" fmla="*/ 2788749 w 4499844"/>
              <a:gd name="T79" fmla="*/ 576477 h 4413955"/>
              <a:gd name="T80" fmla="*/ 3009821 w 4499844"/>
              <a:gd name="T81" fmla="*/ 527412 h 4413955"/>
              <a:gd name="T82" fmla="*/ 3815137 w 4499844"/>
              <a:gd name="T83" fmla="*/ 588743 h 4413955"/>
              <a:gd name="T84" fmla="*/ 3909881 w 4499844"/>
              <a:gd name="T85" fmla="*/ 625537 h 4413955"/>
              <a:gd name="T86" fmla="*/ 4051993 w 4499844"/>
              <a:gd name="T87" fmla="*/ 686869 h 4413955"/>
              <a:gd name="T88" fmla="*/ 4146737 w 4499844"/>
              <a:gd name="T89" fmla="*/ 735927 h 4413955"/>
              <a:gd name="T90" fmla="*/ 4241487 w 4499844"/>
              <a:gd name="T91" fmla="*/ 846315 h 4413955"/>
              <a:gd name="T92" fmla="*/ 4383598 w 4499844"/>
              <a:gd name="T93" fmla="*/ 907646 h 4413955"/>
              <a:gd name="T94" fmla="*/ 4557291 w 4499844"/>
              <a:gd name="T95" fmla="*/ 956702 h 4413955"/>
              <a:gd name="T96" fmla="*/ 4809944 w 4499844"/>
              <a:gd name="T97" fmla="*/ 932172 h 4413955"/>
              <a:gd name="T98" fmla="*/ 4936265 w 4499844"/>
              <a:gd name="T99" fmla="*/ 846315 h 4413955"/>
              <a:gd name="T100" fmla="*/ 5046802 w 4499844"/>
              <a:gd name="T101" fmla="*/ 760460 h 4413955"/>
              <a:gd name="T102" fmla="*/ 5157327 w 4499844"/>
              <a:gd name="T103" fmla="*/ 613273 h 4413955"/>
              <a:gd name="T104" fmla="*/ 5157327 w 4499844"/>
              <a:gd name="T105" fmla="*/ 539684 h 4413955"/>
              <a:gd name="T106" fmla="*/ 5331041 w 4499844"/>
              <a:gd name="T107" fmla="*/ 367965 h 4413955"/>
              <a:gd name="T108" fmla="*/ 5552104 w 4499844"/>
              <a:gd name="T109" fmla="*/ 208511 h 4413955"/>
              <a:gd name="T110" fmla="*/ 5725785 w 4499844"/>
              <a:gd name="T111" fmla="*/ 122654 h 4413955"/>
              <a:gd name="T112" fmla="*/ 5867913 w 4499844"/>
              <a:gd name="T113" fmla="*/ 85857 h 4413955"/>
              <a:gd name="T114" fmla="*/ 5978450 w 4499844"/>
              <a:gd name="T115" fmla="*/ 61326 h 4413955"/>
              <a:gd name="T116" fmla="*/ 6167918 w 4499844"/>
              <a:gd name="T117" fmla="*/ 12265 h 4413955"/>
              <a:gd name="T118" fmla="*/ 6294259 w 4499844"/>
              <a:gd name="T119" fmla="*/ 0 h 4413955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4499844"/>
              <a:gd name="T181" fmla="*/ 0 h 4413955"/>
              <a:gd name="T182" fmla="*/ 4499844 w 4499844"/>
              <a:gd name="T183" fmla="*/ 4413955 h 4413955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4499844" h="4413955">
                <a:moveTo>
                  <a:pt x="345532" y="4413955"/>
                </a:moveTo>
                <a:lnTo>
                  <a:pt x="322955" y="4346222"/>
                </a:lnTo>
                <a:lnTo>
                  <a:pt x="311666" y="4312355"/>
                </a:lnTo>
                <a:cubicBezTo>
                  <a:pt x="315429" y="4270963"/>
                  <a:pt x="315732" y="4229109"/>
                  <a:pt x="322955" y="4188178"/>
                </a:cubicBezTo>
                <a:cubicBezTo>
                  <a:pt x="327091" y="4164741"/>
                  <a:pt x="338006" y="4143022"/>
                  <a:pt x="345532" y="4120444"/>
                </a:cubicBezTo>
                <a:lnTo>
                  <a:pt x="356821" y="4086578"/>
                </a:lnTo>
                <a:cubicBezTo>
                  <a:pt x="360584" y="4075289"/>
                  <a:pt x="361509" y="4062612"/>
                  <a:pt x="368110" y="4052711"/>
                </a:cubicBezTo>
                <a:lnTo>
                  <a:pt x="390688" y="4018844"/>
                </a:lnTo>
                <a:cubicBezTo>
                  <a:pt x="407749" y="3950602"/>
                  <a:pt x="397072" y="3988405"/>
                  <a:pt x="424555" y="3905955"/>
                </a:cubicBezTo>
                <a:lnTo>
                  <a:pt x="435844" y="3872089"/>
                </a:lnTo>
                <a:cubicBezTo>
                  <a:pt x="432081" y="3834459"/>
                  <a:pt x="436514" y="3795077"/>
                  <a:pt x="424555" y="3759200"/>
                </a:cubicBezTo>
                <a:cubicBezTo>
                  <a:pt x="420264" y="3746329"/>
                  <a:pt x="403086" y="3742132"/>
                  <a:pt x="390688" y="3736622"/>
                </a:cubicBezTo>
                <a:cubicBezTo>
                  <a:pt x="368940" y="3726956"/>
                  <a:pt x="345533" y="3721570"/>
                  <a:pt x="322955" y="3714044"/>
                </a:cubicBezTo>
                <a:cubicBezTo>
                  <a:pt x="311666" y="3710281"/>
                  <a:pt x="300915" y="3704069"/>
                  <a:pt x="289088" y="3702755"/>
                </a:cubicBezTo>
                <a:lnTo>
                  <a:pt x="187488" y="3691467"/>
                </a:lnTo>
                <a:cubicBezTo>
                  <a:pt x="179962" y="3680178"/>
                  <a:pt x="167141" y="3670983"/>
                  <a:pt x="164910" y="3657600"/>
                </a:cubicBezTo>
                <a:cubicBezTo>
                  <a:pt x="162954" y="3645862"/>
                  <a:pt x="167785" y="3632147"/>
                  <a:pt x="176199" y="3623733"/>
                </a:cubicBezTo>
                <a:cubicBezTo>
                  <a:pt x="235724" y="3564208"/>
                  <a:pt x="256519" y="3581909"/>
                  <a:pt x="334244" y="3556000"/>
                </a:cubicBezTo>
                <a:lnTo>
                  <a:pt x="401977" y="3533422"/>
                </a:lnTo>
                <a:cubicBezTo>
                  <a:pt x="417029" y="3510844"/>
                  <a:pt x="438551" y="3491431"/>
                  <a:pt x="447132" y="3465689"/>
                </a:cubicBezTo>
                <a:cubicBezTo>
                  <a:pt x="472545" y="3389449"/>
                  <a:pt x="443219" y="3483296"/>
                  <a:pt x="469710" y="3364089"/>
                </a:cubicBezTo>
                <a:cubicBezTo>
                  <a:pt x="472291" y="3352473"/>
                  <a:pt x="477236" y="3341511"/>
                  <a:pt x="480999" y="3330222"/>
                </a:cubicBezTo>
                <a:cubicBezTo>
                  <a:pt x="488950" y="3274569"/>
                  <a:pt x="489061" y="3254431"/>
                  <a:pt x="503577" y="3206044"/>
                </a:cubicBezTo>
                <a:cubicBezTo>
                  <a:pt x="510416" y="3183249"/>
                  <a:pt x="518629" y="3160889"/>
                  <a:pt x="526155" y="3138311"/>
                </a:cubicBezTo>
                <a:lnTo>
                  <a:pt x="537444" y="3104444"/>
                </a:lnTo>
                <a:cubicBezTo>
                  <a:pt x="541207" y="3066814"/>
                  <a:pt x="542515" y="3028858"/>
                  <a:pt x="548732" y="2991555"/>
                </a:cubicBezTo>
                <a:cubicBezTo>
                  <a:pt x="553833" y="2960947"/>
                  <a:pt x="571310" y="2901244"/>
                  <a:pt x="571310" y="2901244"/>
                </a:cubicBezTo>
                <a:cubicBezTo>
                  <a:pt x="567547" y="2837274"/>
                  <a:pt x="568309" y="2772876"/>
                  <a:pt x="560021" y="2709333"/>
                </a:cubicBezTo>
                <a:cubicBezTo>
                  <a:pt x="556943" y="2685734"/>
                  <a:pt x="541357" y="2665075"/>
                  <a:pt x="537444" y="2641600"/>
                </a:cubicBezTo>
                <a:cubicBezTo>
                  <a:pt x="533681" y="2619022"/>
                  <a:pt x="531706" y="2596073"/>
                  <a:pt x="526155" y="2573867"/>
                </a:cubicBezTo>
                <a:cubicBezTo>
                  <a:pt x="520383" y="2550778"/>
                  <a:pt x="511103" y="2528711"/>
                  <a:pt x="503577" y="2506133"/>
                </a:cubicBezTo>
                <a:cubicBezTo>
                  <a:pt x="499814" y="2494844"/>
                  <a:pt x="502189" y="2478868"/>
                  <a:pt x="492288" y="2472267"/>
                </a:cubicBezTo>
                <a:lnTo>
                  <a:pt x="458421" y="2449689"/>
                </a:lnTo>
                <a:cubicBezTo>
                  <a:pt x="450895" y="2438400"/>
                  <a:pt x="441354" y="2428220"/>
                  <a:pt x="435844" y="2415822"/>
                </a:cubicBezTo>
                <a:cubicBezTo>
                  <a:pt x="417960" y="2375582"/>
                  <a:pt x="421345" y="2344879"/>
                  <a:pt x="390688" y="2314222"/>
                </a:cubicBezTo>
                <a:cubicBezTo>
                  <a:pt x="381094" y="2304628"/>
                  <a:pt x="368110" y="2299170"/>
                  <a:pt x="356821" y="2291644"/>
                </a:cubicBezTo>
                <a:cubicBezTo>
                  <a:pt x="349295" y="2280355"/>
                  <a:pt x="344454" y="2266712"/>
                  <a:pt x="334244" y="2257778"/>
                </a:cubicBezTo>
                <a:cubicBezTo>
                  <a:pt x="313823" y="2239909"/>
                  <a:pt x="266510" y="2212622"/>
                  <a:pt x="266510" y="2212622"/>
                </a:cubicBezTo>
                <a:cubicBezTo>
                  <a:pt x="206301" y="2122308"/>
                  <a:pt x="285325" y="2231437"/>
                  <a:pt x="210066" y="2156178"/>
                </a:cubicBezTo>
                <a:cubicBezTo>
                  <a:pt x="200472" y="2146584"/>
                  <a:pt x="196174" y="2132734"/>
                  <a:pt x="187488" y="2122311"/>
                </a:cubicBezTo>
                <a:cubicBezTo>
                  <a:pt x="177267" y="2110046"/>
                  <a:pt x="163842" y="2100709"/>
                  <a:pt x="153621" y="2088444"/>
                </a:cubicBezTo>
                <a:cubicBezTo>
                  <a:pt x="106584" y="2032000"/>
                  <a:pt x="159267" y="2073393"/>
                  <a:pt x="97177" y="2032000"/>
                </a:cubicBezTo>
                <a:cubicBezTo>
                  <a:pt x="68888" y="1989566"/>
                  <a:pt x="70285" y="2000975"/>
                  <a:pt x="63310" y="1941689"/>
                </a:cubicBezTo>
                <a:cubicBezTo>
                  <a:pt x="58016" y="1896687"/>
                  <a:pt x="58010" y="1851137"/>
                  <a:pt x="52021" y="1806222"/>
                </a:cubicBezTo>
                <a:cubicBezTo>
                  <a:pt x="50448" y="1794427"/>
                  <a:pt x="48166" y="1781647"/>
                  <a:pt x="40732" y="1772355"/>
                </a:cubicBezTo>
                <a:cubicBezTo>
                  <a:pt x="32257" y="1761761"/>
                  <a:pt x="18155" y="1757304"/>
                  <a:pt x="6866" y="1749778"/>
                </a:cubicBezTo>
                <a:cubicBezTo>
                  <a:pt x="9410" y="1681084"/>
                  <a:pt x="0" y="1496495"/>
                  <a:pt x="29444" y="1388533"/>
                </a:cubicBezTo>
                <a:cubicBezTo>
                  <a:pt x="35706" y="1365573"/>
                  <a:pt x="44495" y="1343378"/>
                  <a:pt x="52021" y="1320800"/>
                </a:cubicBezTo>
                <a:cubicBezTo>
                  <a:pt x="61202" y="1293255"/>
                  <a:pt x="64004" y="1274951"/>
                  <a:pt x="85888" y="1253067"/>
                </a:cubicBezTo>
                <a:cubicBezTo>
                  <a:pt x="95482" y="1243473"/>
                  <a:pt x="108466" y="1238015"/>
                  <a:pt x="119755" y="1230489"/>
                </a:cubicBezTo>
                <a:cubicBezTo>
                  <a:pt x="128936" y="1202946"/>
                  <a:pt x="131739" y="1184637"/>
                  <a:pt x="153621" y="1162755"/>
                </a:cubicBezTo>
                <a:cubicBezTo>
                  <a:pt x="163215" y="1153161"/>
                  <a:pt x="177065" y="1148864"/>
                  <a:pt x="187488" y="1140178"/>
                </a:cubicBezTo>
                <a:cubicBezTo>
                  <a:pt x="224937" y="1108971"/>
                  <a:pt x="213180" y="1104754"/>
                  <a:pt x="255221" y="1083733"/>
                </a:cubicBezTo>
                <a:cubicBezTo>
                  <a:pt x="265864" y="1078411"/>
                  <a:pt x="278686" y="1078223"/>
                  <a:pt x="289088" y="1072444"/>
                </a:cubicBezTo>
                <a:cubicBezTo>
                  <a:pt x="312808" y="1059266"/>
                  <a:pt x="334243" y="1042341"/>
                  <a:pt x="356821" y="1027289"/>
                </a:cubicBezTo>
                <a:cubicBezTo>
                  <a:pt x="368110" y="1019763"/>
                  <a:pt x="377817" y="1009002"/>
                  <a:pt x="390688" y="1004711"/>
                </a:cubicBezTo>
                <a:cubicBezTo>
                  <a:pt x="551642" y="951059"/>
                  <a:pt x="384155" y="1004965"/>
                  <a:pt x="503577" y="970844"/>
                </a:cubicBezTo>
                <a:cubicBezTo>
                  <a:pt x="515019" y="967575"/>
                  <a:pt x="525900" y="962441"/>
                  <a:pt x="537444" y="959555"/>
                </a:cubicBezTo>
                <a:cubicBezTo>
                  <a:pt x="556058" y="954902"/>
                  <a:pt x="575377" y="953315"/>
                  <a:pt x="593888" y="948267"/>
                </a:cubicBezTo>
                <a:cubicBezTo>
                  <a:pt x="616848" y="942005"/>
                  <a:pt x="639043" y="933215"/>
                  <a:pt x="661621" y="925689"/>
                </a:cubicBezTo>
                <a:lnTo>
                  <a:pt x="695488" y="914400"/>
                </a:lnTo>
                <a:cubicBezTo>
                  <a:pt x="755695" y="918163"/>
                  <a:pt x="816117" y="919374"/>
                  <a:pt x="876110" y="925689"/>
                </a:cubicBezTo>
                <a:cubicBezTo>
                  <a:pt x="887944" y="926935"/>
                  <a:pt x="898535" y="933709"/>
                  <a:pt x="909977" y="936978"/>
                </a:cubicBezTo>
                <a:cubicBezTo>
                  <a:pt x="924895" y="941240"/>
                  <a:pt x="939828" y="945716"/>
                  <a:pt x="955132" y="948267"/>
                </a:cubicBezTo>
                <a:cubicBezTo>
                  <a:pt x="1003052" y="956253"/>
                  <a:pt x="1114874" y="966498"/>
                  <a:pt x="1158332" y="970844"/>
                </a:cubicBezTo>
                <a:cubicBezTo>
                  <a:pt x="1233591" y="967081"/>
                  <a:pt x="1309972" y="973034"/>
                  <a:pt x="1384110" y="959555"/>
                </a:cubicBezTo>
                <a:cubicBezTo>
                  <a:pt x="1397459" y="957128"/>
                  <a:pt x="1395399" y="933215"/>
                  <a:pt x="1406688" y="925689"/>
                </a:cubicBezTo>
                <a:cubicBezTo>
                  <a:pt x="1419598" y="917083"/>
                  <a:pt x="1436983" y="918858"/>
                  <a:pt x="1451844" y="914400"/>
                </a:cubicBezTo>
                <a:cubicBezTo>
                  <a:pt x="1474639" y="907561"/>
                  <a:pt x="1519577" y="891822"/>
                  <a:pt x="1519577" y="891822"/>
                </a:cubicBezTo>
                <a:cubicBezTo>
                  <a:pt x="1530866" y="880533"/>
                  <a:pt x="1540842" y="867757"/>
                  <a:pt x="1553444" y="857955"/>
                </a:cubicBezTo>
                <a:cubicBezTo>
                  <a:pt x="1574863" y="841296"/>
                  <a:pt x="1621177" y="812800"/>
                  <a:pt x="1621177" y="812800"/>
                </a:cubicBezTo>
                <a:cubicBezTo>
                  <a:pt x="1681383" y="722491"/>
                  <a:pt x="1602365" y="831611"/>
                  <a:pt x="1677621" y="756355"/>
                </a:cubicBezTo>
                <a:cubicBezTo>
                  <a:pt x="1687215" y="746761"/>
                  <a:pt x="1689988" y="731423"/>
                  <a:pt x="1700199" y="722489"/>
                </a:cubicBezTo>
                <a:cubicBezTo>
                  <a:pt x="1720620" y="704620"/>
                  <a:pt x="1745354" y="692385"/>
                  <a:pt x="1767932" y="677333"/>
                </a:cubicBezTo>
                <a:cubicBezTo>
                  <a:pt x="1811699" y="648155"/>
                  <a:pt x="1788928" y="659045"/>
                  <a:pt x="1835666" y="643467"/>
                </a:cubicBezTo>
                <a:cubicBezTo>
                  <a:pt x="1846955" y="632178"/>
                  <a:pt x="1856249" y="618456"/>
                  <a:pt x="1869532" y="609600"/>
                </a:cubicBezTo>
                <a:cubicBezTo>
                  <a:pt x="1879433" y="602999"/>
                  <a:pt x="1894107" y="605745"/>
                  <a:pt x="1903399" y="598311"/>
                </a:cubicBezTo>
                <a:cubicBezTo>
                  <a:pt x="1913994" y="589835"/>
                  <a:pt x="1915382" y="572920"/>
                  <a:pt x="1925977" y="564444"/>
                </a:cubicBezTo>
                <a:cubicBezTo>
                  <a:pt x="1935269" y="557010"/>
                  <a:pt x="1949201" y="558477"/>
                  <a:pt x="1959844" y="553155"/>
                </a:cubicBezTo>
                <a:cubicBezTo>
                  <a:pt x="1971979" y="547088"/>
                  <a:pt x="1981575" y="536645"/>
                  <a:pt x="1993710" y="530578"/>
                </a:cubicBezTo>
                <a:cubicBezTo>
                  <a:pt x="2011754" y="521556"/>
                  <a:pt x="2055853" y="512823"/>
                  <a:pt x="2072732" y="508000"/>
                </a:cubicBezTo>
                <a:cubicBezTo>
                  <a:pt x="2186088" y="475612"/>
                  <a:pt x="2010605" y="520710"/>
                  <a:pt x="2151755" y="485422"/>
                </a:cubicBezTo>
                <a:cubicBezTo>
                  <a:pt x="2309799" y="489185"/>
                  <a:pt x="2468107" y="486850"/>
                  <a:pt x="2625888" y="496711"/>
                </a:cubicBezTo>
                <a:cubicBezTo>
                  <a:pt x="2692459" y="500872"/>
                  <a:pt x="2681819" y="519033"/>
                  <a:pt x="2727488" y="541867"/>
                </a:cubicBezTo>
                <a:cubicBezTo>
                  <a:pt x="2738131" y="547189"/>
                  <a:pt x="2750066" y="549392"/>
                  <a:pt x="2761355" y="553155"/>
                </a:cubicBezTo>
                <a:cubicBezTo>
                  <a:pt x="2772644" y="560681"/>
                  <a:pt x="2783086" y="569665"/>
                  <a:pt x="2795221" y="575733"/>
                </a:cubicBezTo>
                <a:cubicBezTo>
                  <a:pt x="2805864" y="581055"/>
                  <a:pt x="2818686" y="581243"/>
                  <a:pt x="2829088" y="587022"/>
                </a:cubicBezTo>
                <a:cubicBezTo>
                  <a:pt x="2852808" y="600200"/>
                  <a:pt x="2874243" y="617126"/>
                  <a:pt x="2896821" y="632178"/>
                </a:cubicBezTo>
                <a:lnTo>
                  <a:pt x="2930688" y="654755"/>
                </a:lnTo>
                <a:lnTo>
                  <a:pt x="2964555" y="677333"/>
                </a:lnTo>
                <a:lnTo>
                  <a:pt x="3009710" y="745067"/>
                </a:lnTo>
                <a:cubicBezTo>
                  <a:pt x="3017236" y="756356"/>
                  <a:pt x="3019417" y="774643"/>
                  <a:pt x="3032288" y="778933"/>
                </a:cubicBezTo>
                <a:lnTo>
                  <a:pt x="3066155" y="790222"/>
                </a:lnTo>
                <a:lnTo>
                  <a:pt x="3133888" y="835378"/>
                </a:lnTo>
                <a:cubicBezTo>
                  <a:pt x="3145177" y="842904"/>
                  <a:pt x="3154884" y="853664"/>
                  <a:pt x="3167755" y="857955"/>
                </a:cubicBezTo>
                <a:cubicBezTo>
                  <a:pt x="3219824" y="875312"/>
                  <a:pt x="3189953" y="866910"/>
                  <a:pt x="3258066" y="880533"/>
                </a:cubicBezTo>
                <a:cubicBezTo>
                  <a:pt x="3306984" y="876770"/>
                  <a:pt x="3356137" y="875330"/>
                  <a:pt x="3404821" y="869244"/>
                </a:cubicBezTo>
                <a:cubicBezTo>
                  <a:pt x="3416629" y="867768"/>
                  <a:pt x="3429396" y="865389"/>
                  <a:pt x="3438688" y="857955"/>
                </a:cubicBezTo>
                <a:cubicBezTo>
                  <a:pt x="3449282" y="849480"/>
                  <a:pt x="3451055" y="833023"/>
                  <a:pt x="3461266" y="824089"/>
                </a:cubicBezTo>
                <a:cubicBezTo>
                  <a:pt x="3481687" y="806220"/>
                  <a:pt x="3528999" y="778933"/>
                  <a:pt x="3528999" y="778933"/>
                </a:cubicBezTo>
                <a:cubicBezTo>
                  <a:pt x="3532762" y="767644"/>
                  <a:pt x="3531874" y="753481"/>
                  <a:pt x="3540288" y="745067"/>
                </a:cubicBezTo>
                <a:cubicBezTo>
                  <a:pt x="3559475" y="725880"/>
                  <a:pt x="3608021" y="699911"/>
                  <a:pt x="3608021" y="699911"/>
                </a:cubicBezTo>
                <a:cubicBezTo>
                  <a:pt x="3627891" y="640301"/>
                  <a:pt x="3612709" y="675946"/>
                  <a:pt x="3664466" y="598311"/>
                </a:cubicBezTo>
                <a:lnTo>
                  <a:pt x="3687044" y="564444"/>
                </a:lnTo>
                <a:cubicBezTo>
                  <a:pt x="3690807" y="553155"/>
                  <a:pt x="3698332" y="542477"/>
                  <a:pt x="3698332" y="530578"/>
                </a:cubicBezTo>
                <a:cubicBezTo>
                  <a:pt x="3698332" y="518678"/>
                  <a:pt x="3683281" y="508000"/>
                  <a:pt x="3687044" y="496711"/>
                </a:cubicBezTo>
                <a:cubicBezTo>
                  <a:pt x="3700547" y="456202"/>
                  <a:pt x="3736845" y="424332"/>
                  <a:pt x="3766066" y="395111"/>
                </a:cubicBezTo>
                <a:cubicBezTo>
                  <a:pt x="3788043" y="329179"/>
                  <a:pt x="3760159" y="389729"/>
                  <a:pt x="3811221" y="338667"/>
                </a:cubicBezTo>
                <a:cubicBezTo>
                  <a:pt x="3879086" y="270802"/>
                  <a:pt x="3759309" y="331882"/>
                  <a:pt x="3901532" y="237067"/>
                </a:cubicBezTo>
                <a:lnTo>
                  <a:pt x="3969266" y="191911"/>
                </a:lnTo>
                <a:cubicBezTo>
                  <a:pt x="3976792" y="180622"/>
                  <a:pt x="3982250" y="167638"/>
                  <a:pt x="3991844" y="158044"/>
                </a:cubicBezTo>
                <a:cubicBezTo>
                  <a:pt x="4018677" y="131211"/>
                  <a:pt x="4059912" y="124066"/>
                  <a:pt x="4093444" y="112889"/>
                </a:cubicBezTo>
                <a:lnTo>
                  <a:pt x="4127310" y="101600"/>
                </a:lnTo>
                <a:lnTo>
                  <a:pt x="4195044" y="79022"/>
                </a:lnTo>
                <a:cubicBezTo>
                  <a:pt x="4206333" y="75259"/>
                  <a:pt x="4217366" y="70619"/>
                  <a:pt x="4228910" y="67733"/>
                </a:cubicBezTo>
                <a:cubicBezTo>
                  <a:pt x="4243962" y="63970"/>
                  <a:pt x="4259205" y="60902"/>
                  <a:pt x="4274066" y="56444"/>
                </a:cubicBezTo>
                <a:cubicBezTo>
                  <a:pt x="4296861" y="49606"/>
                  <a:pt x="4319221" y="41393"/>
                  <a:pt x="4341799" y="33867"/>
                </a:cubicBezTo>
                <a:lnTo>
                  <a:pt x="4409532" y="11289"/>
                </a:lnTo>
                <a:cubicBezTo>
                  <a:pt x="4420821" y="7526"/>
                  <a:pt x="4431499" y="0"/>
                  <a:pt x="4443399" y="0"/>
                </a:cubicBezTo>
                <a:lnTo>
                  <a:pt x="4499844" y="0"/>
                </a:lnTo>
              </a:path>
            </a:pathLst>
          </a:custGeom>
          <a:noFill/>
          <a:ln w="50800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23" name="Rectangle à coins arrondis 22"/>
          <p:cNvSpPr/>
          <p:nvPr/>
        </p:nvSpPr>
        <p:spPr bwMode="auto">
          <a:xfrm>
            <a:off x="3600000" y="27001"/>
            <a:ext cx="1368000" cy="229850"/>
          </a:xfrm>
          <a:prstGeom prst="roundRect">
            <a:avLst/>
          </a:prstGeom>
          <a:solidFill>
            <a:srgbClr val="009900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0" rIns="36000" bIns="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_tradnl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Bruselas</a:t>
            </a:r>
          </a:p>
        </p:txBody>
      </p:sp>
      <p:sp>
        <p:nvSpPr>
          <p:cNvPr id="25" name="Rectangle à coins arrondis 24"/>
          <p:cNvSpPr/>
          <p:nvPr/>
        </p:nvSpPr>
        <p:spPr bwMode="auto">
          <a:xfrm>
            <a:off x="6480000" y="4670650"/>
            <a:ext cx="1800000" cy="459701"/>
          </a:xfrm>
          <a:prstGeom prst="roundRect">
            <a:avLst/>
          </a:prstGeom>
          <a:solidFill>
            <a:srgbClr val="009900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0" rIns="36000" bIns="0" numCol="1" rtlCol="0" anchor="ctr" anchorCtr="1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S_tradnl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Arlon</a:t>
            </a:r>
          </a:p>
          <a:p>
            <a:pPr algn="ctr"/>
            <a:r>
              <a:rPr lang="es-ES_tradnl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Luxemburgo</a:t>
            </a:r>
          </a:p>
        </p:txBody>
      </p:sp>
      <p:sp>
        <p:nvSpPr>
          <p:cNvPr id="26" name="Rectangle à coins arrondis 25"/>
          <p:cNvSpPr/>
          <p:nvPr/>
        </p:nvSpPr>
        <p:spPr bwMode="auto">
          <a:xfrm>
            <a:off x="8136128" y="256851"/>
            <a:ext cx="972000" cy="592357"/>
          </a:xfrm>
          <a:prstGeom prst="roundRect">
            <a:avLst/>
          </a:prstGeom>
          <a:solidFill>
            <a:srgbClr val="009900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0" rIns="36000" bIns="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r>
              <a:rPr lang="es-ES_tradnl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Lieja</a:t>
            </a:r>
          </a:p>
          <a:p>
            <a:pPr marL="0" marR="0" indent="0" algn="ctr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r>
              <a:rPr lang="es-ES_tradnl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Colonia</a:t>
            </a:r>
          </a:p>
        </p:txBody>
      </p:sp>
      <p:sp>
        <p:nvSpPr>
          <p:cNvPr id="28" name="Rectangle à coins arrondis 27"/>
          <p:cNvSpPr/>
          <p:nvPr/>
        </p:nvSpPr>
        <p:spPr bwMode="auto">
          <a:xfrm>
            <a:off x="0" y="849208"/>
            <a:ext cx="1008000" cy="459701"/>
          </a:xfrm>
          <a:prstGeom prst="roundRect">
            <a:avLst/>
          </a:prstGeom>
          <a:solidFill>
            <a:srgbClr val="009900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0" rIns="36000" bIns="0" numCol="1" rtlCol="0" anchor="ctr" anchorCtr="1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S_tradnl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Mons Par</a:t>
            </a:r>
            <a:r>
              <a:rPr lang="es-ES_tradnl" dirty="0" smtClean="0">
                <a:solidFill>
                  <a:schemeClr val="bg1"/>
                </a:solidFill>
                <a:latin typeface="Arial"/>
                <a:cs typeface="Arial"/>
              </a:rPr>
              <a:t>í</a:t>
            </a:r>
            <a:r>
              <a:rPr lang="es-ES_tradnl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</a:t>
            </a:r>
          </a:p>
        </p:txBody>
      </p:sp>
      <p:sp>
        <p:nvSpPr>
          <p:cNvPr id="30" name="Ellipse 29"/>
          <p:cNvSpPr/>
          <p:nvPr/>
        </p:nvSpPr>
        <p:spPr bwMode="auto">
          <a:xfrm>
            <a:off x="0" y="2571750"/>
            <a:ext cx="1152128" cy="324036"/>
          </a:xfrm>
          <a:prstGeom prst="ellipse">
            <a:avLst/>
          </a:prstGeo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 w="38100">
            <a:solidFill>
              <a:srgbClr val="002060"/>
            </a:solidFill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Text Box 37"/>
          <p:cNvSpPr txBox="1">
            <a:spLocks noChangeArrowheads="1"/>
          </p:cNvSpPr>
          <p:nvPr/>
        </p:nvSpPr>
        <p:spPr bwMode="auto">
          <a:xfrm>
            <a:off x="107504" y="2610670"/>
            <a:ext cx="9720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6000" tIns="0" rIns="36000" bIns="0" anchor="ctr" anchorCtr="1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fr-BE" sz="1600">
                <a:solidFill>
                  <a:srgbClr val="002060"/>
                </a:solidFill>
                <a:latin typeface="Letter Gothic Std" pitchFamily="49" charset="0"/>
              </a:rPr>
              <a:t>Sambre</a:t>
            </a:r>
            <a:endParaRPr lang="fr-FR" sz="1600">
              <a:solidFill>
                <a:srgbClr val="002060"/>
              </a:solidFill>
              <a:latin typeface="Letter Gothic Std" pitchFamily="49" charset="0"/>
            </a:endParaRPr>
          </a:p>
        </p:txBody>
      </p:sp>
      <p:sp>
        <p:nvSpPr>
          <p:cNvPr id="32" name="Ellipse 31"/>
          <p:cNvSpPr/>
          <p:nvPr/>
        </p:nvSpPr>
        <p:spPr bwMode="auto">
          <a:xfrm>
            <a:off x="7956000" y="1653648"/>
            <a:ext cx="1152128" cy="324036"/>
          </a:xfrm>
          <a:prstGeom prst="ellipse">
            <a:avLst/>
          </a:prstGeo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 w="38100">
            <a:solidFill>
              <a:srgbClr val="002060"/>
            </a:solidFill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/>
          <p:cNvSpPr/>
          <p:nvPr/>
        </p:nvSpPr>
        <p:spPr bwMode="auto">
          <a:xfrm>
            <a:off x="4355976" y="4806000"/>
            <a:ext cx="1152128" cy="324036"/>
          </a:xfrm>
          <a:prstGeom prst="ellipse">
            <a:avLst/>
          </a:prstGeo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 w="38100">
            <a:solidFill>
              <a:srgbClr val="002060"/>
            </a:solidFill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Text Box 36"/>
          <p:cNvSpPr txBox="1">
            <a:spLocks noChangeArrowheads="1"/>
          </p:cNvSpPr>
          <p:nvPr/>
        </p:nvSpPr>
        <p:spPr bwMode="auto">
          <a:xfrm>
            <a:off x="8136000" y="1693307"/>
            <a:ext cx="8640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6000" tIns="0" rIns="36000" bIns="0" anchor="ctr" anchorCtr="1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ES_tradnl" sz="1600" dirty="0" smtClean="0">
                <a:solidFill>
                  <a:srgbClr val="002060"/>
                </a:solidFill>
                <a:latin typeface="Letter Gothic Std" pitchFamily="49" charset="0"/>
              </a:rPr>
              <a:t>Mosa</a:t>
            </a:r>
            <a:endParaRPr lang="es-ES_tradnl" sz="1600" dirty="0">
              <a:solidFill>
                <a:srgbClr val="002060"/>
              </a:solidFill>
              <a:latin typeface="Letter Gothic Std" pitchFamily="49" charset="0"/>
            </a:endParaRPr>
          </a:p>
        </p:txBody>
      </p:sp>
      <p:sp>
        <p:nvSpPr>
          <p:cNvPr id="38" name="Text Box 36"/>
          <p:cNvSpPr txBox="1">
            <a:spLocks noChangeArrowheads="1"/>
          </p:cNvSpPr>
          <p:nvPr/>
        </p:nvSpPr>
        <p:spPr bwMode="auto">
          <a:xfrm>
            <a:off x="4500000" y="4840765"/>
            <a:ext cx="8640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6000" tIns="0" rIns="36000" bIns="0" anchor="ctr" anchorCtr="1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ES_tradnl" sz="1600" dirty="0" smtClean="0">
                <a:solidFill>
                  <a:srgbClr val="002060"/>
                </a:solidFill>
                <a:latin typeface="Letter Gothic Std" pitchFamily="49" charset="0"/>
              </a:rPr>
              <a:t>Mosa</a:t>
            </a:r>
            <a:endParaRPr lang="es-ES_tradnl" sz="1600" dirty="0">
              <a:solidFill>
                <a:srgbClr val="002060"/>
              </a:solidFill>
              <a:latin typeface="Letter Gothic Std" pitchFamily="49" charset="0"/>
            </a:endParaRPr>
          </a:p>
        </p:txBody>
      </p:sp>
      <p:sp>
        <p:nvSpPr>
          <p:cNvPr id="24" name="Espace réservé du numéro de diapositive 2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C6B818-7290-4771-9CFB-B94F380E1CC8}" type="slidenum">
              <a:rPr lang="fr-FR" smtClean="0"/>
              <a:pPr/>
              <a:t>18</a:t>
            </a:fld>
            <a:endParaRPr lang="fr-FR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10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5" grpId="0" animBg="1"/>
      <p:bldP spid="10259" grpId="0" animBg="1"/>
      <p:bldP spid="10260" grpId="0"/>
      <p:bldP spid="1026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6" name="Picture 6"/>
          <p:cNvPicPr>
            <a:picLocks noChangeAspect="1" noChangeArrowheads="1"/>
          </p:cNvPicPr>
          <p:nvPr/>
        </p:nvPicPr>
        <p:blipFill>
          <a:blip r:embed="rId3" cstate="print">
            <a:lum bright="7000" contrast="3000"/>
          </a:blip>
          <a:srcRect l="10268" r="8985" b="423"/>
          <a:stretch>
            <a:fillRect/>
          </a:stretch>
        </p:blipFill>
        <p:spPr bwMode="auto">
          <a:xfrm>
            <a:off x="0" y="0"/>
            <a:ext cx="9162456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04" name="Freeform 16"/>
          <p:cNvSpPr>
            <a:spLocks/>
          </p:cNvSpPr>
          <p:nvPr/>
        </p:nvSpPr>
        <p:spPr bwMode="auto">
          <a:xfrm rot="120000">
            <a:off x="6894729" y="3150032"/>
            <a:ext cx="1159610" cy="1994559"/>
          </a:xfrm>
          <a:custGeom>
            <a:avLst/>
            <a:gdLst>
              <a:gd name="T0" fmla="*/ 2147483647 w 609"/>
              <a:gd name="T1" fmla="*/ 0 h 1506"/>
              <a:gd name="T2" fmla="*/ 0 w 609"/>
              <a:gd name="T3" fmla="*/ 2147483647 h 1506"/>
              <a:gd name="T4" fmla="*/ 0 60000 65536"/>
              <a:gd name="T5" fmla="*/ 0 60000 65536"/>
              <a:gd name="T6" fmla="*/ 0 w 609"/>
              <a:gd name="T7" fmla="*/ 0 h 1506"/>
              <a:gd name="T8" fmla="*/ 609 w 609"/>
              <a:gd name="T9" fmla="*/ 1506 h 150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09" h="1506">
                <a:moveTo>
                  <a:pt x="609" y="0"/>
                </a:moveTo>
                <a:lnTo>
                  <a:pt x="0" y="1506"/>
                </a:lnTo>
              </a:path>
            </a:pathLst>
          </a:custGeom>
          <a:noFill/>
          <a:ln w="63500" cap="flat" cmpd="sng">
            <a:solidFill>
              <a:srgbClr val="FFC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306" name="Line 18"/>
          <p:cNvSpPr>
            <a:spLocks noChangeShapeType="1"/>
          </p:cNvSpPr>
          <p:nvPr/>
        </p:nvSpPr>
        <p:spPr bwMode="auto">
          <a:xfrm rot="-60000" flipH="1" flipV="1">
            <a:off x="0" y="459000"/>
            <a:ext cx="2952000" cy="648072"/>
          </a:xfrm>
          <a:prstGeom prst="line">
            <a:avLst/>
          </a:prstGeom>
          <a:noFill/>
          <a:ln w="63500">
            <a:solidFill>
              <a:srgbClr val="FFCC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316" name="Line 28"/>
          <p:cNvSpPr>
            <a:spLocks noChangeShapeType="1"/>
          </p:cNvSpPr>
          <p:nvPr/>
        </p:nvSpPr>
        <p:spPr bwMode="auto">
          <a:xfrm flipH="1">
            <a:off x="6768000" y="1329612"/>
            <a:ext cx="1440000" cy="54006"/>
          </a:xfrm>
          <a:prstGeom prst="line">
            <a:avLst/>
          </a:prstGeom>
          <a:noFill/>
          <a:ln w="63500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334" name="Text Box 46"/>
          <p:cNvSpPr txBox="1">
            <a:spLocks noChangeArrowheads="1"/>
          </p:cNvSpPr>
          <p:nvPr/>
        </p:nvSpPr>
        <p:spPr bwMode="auto">
          <a:xfrm>
            <a:off x="8208001" y="1115460"/>
            <a:ext cx="935037" cy="306467"/>
          </a:xfrm>
          <a:prstGeom prst="flowChartAlternateProcess">
            <a:avLst/>
          </a:prstGeom>
          <a:solidFill>
            <a:srgbClr val="000080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dirty="0" smtClean="0">
                <a:solidFill>
                  <a:schemeClr val="bg1"/>
                </a:solidFill>
                <a:latin typeface="Arial" charset="0"/>
              </a:rPr>
              <a:t>Lieja</a:t>
            </a:r>
            <a:endParaRPr lang="es-ES_tradnl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2336" name="Text Box 48"/>
          <p:cNvSpPr txBox="1">
            <a:spLocks noChangeArrowheads="1"/>
          </p:cNvSpPr>
          <p:nvPr/>
        </p:nvSpPr>
        <p:spPr bwMode="auto">
          <a:xfrm>
            <a:off x="0" y="211185"/>
            <a:ext cx="1260000" cy="306467"/>
          </a:xfrm>
          <a:prstGeom prst="flowChartAlternateProcess">
            <a:avLst/>
          </a:prstGeom>
          <a:solidFill>
            <a:srgbClr val="000080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dirty="0" smtClean="0">
                <a:solidFill>
                  <a:schemeClr val="bg1"/>
                </a:solidFill>
                <a:latin typeface="Arial" charset="0"/>
              </a:rPr>
              <a:t>Bruselas</a:t>
            </a:r>
            <a:endParaRPr lang="es-ES_tradnl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2338" name="Text Box 50"/>
          <p:cNvSpPr txBox="1">
            <a:spLocks noChangeArrowheads="1"/>
          </p:cNvSpPr>
          <p:nvPr/>
        </p:nvSpPr>
        <p:spPr bwMode="auto">
          <a:xfrm>
            <a:off x="6012160" y="4875693"/>
            <a:ext cx="1008000" cy="306467"/>
          </a:xfrm>
          <a:prstGeom prst="flowChartAlternateProcess">
            <a:avLst/>
          </a:prstGeom>
          <a:solidFill>
            <a:srgbClr val="000080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BE">
                <a:solidFill>
                  <a:schemeClr val="bg1"/>
                </a:solidFill>
                <a:latin typeface="Arial" charset="0"/>
              </a:rPr>
              <a:t>Dinant</a:t>
            </a:r>
            <a:endParaRPr lang="fr-FR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2337" name="Text Box 49"/>
          <p:cNvSpPr txBox="1">
            <a:spLocks noChangeArrowheads="1"/>
          </p:cNvSpPr>
          <p:nvPr/>
        </p:nvSpPr>
        <p:spPr bwMode="auto">
          <a:xfrm>
            <a:off x="7164288" y="4875693"/>
            <a:ext cx="1692000" cy="306467"/>
          </a:xfrm>
          <a:prstGeom prst="flowChartAlternateProcess">
            <a:avLst/>
          </a:prstGeom>
          <a:solidFill>
            <a:srgbClr val="000080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dirty="0" smtClean="0">
                <a:solidFill>
                  <a:schemeClr val="bg1"/>
                </a:solidFill>
                <a:latin typeface="Arial" charset="0"/>
              </a:rPr>
              <a:t>Luxemburgo</a:t>
            </a:r>
            <a:endParaRPr lang="es-ES_tradnl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42" name="Text Box 37"/>
          <p:cNvSpPr txBox="1">
            <a:spLocks noChangeArrowheads="1"/>
          </p:cNvSpPr>
          <p:nvPr/>
        </p:nvSpPr>
        <p:spPr bwMode="auto">
          <a:xfrm rot="980327">
            <a:off x="3096000" y="2854376"/>
            <a:ext cx="972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6000" tIns="0" rIns="36000" bIns="0" anchor="ctr" anchorCtr="1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fr-BE">
                <a:solidFill>
                  <a:schemeClr val="bg1"/>
                </a:solidFill>
                <a:latin typeface="Letter Gothic Std" pitchFamily="49" charset="0"/>
              </a:rPr>
              <a:t>Sambre</a:t>
            </a:r>
            <a:endParaRPr lang="fr-FR">
              <a:solidFill>
                <a:schemeClr val="bg1"/>
              </a:solidFill>
              <a:latin typeface="Letter Gothic Std" pitchFamily="49" charset="0"/>
            </a:endParaRPr>
          </a:p>
        </p:txBody>
      </p:sp>
      <p:sp>
        <p:nvSpPr>
          <p:cNvPr id="44" name="Text Box 36"/>
          <p:cNvSpPr txBox="1">
            <a:spLocks noChangeArrowheads="1"/>
          </p:cNvSpPr>
          <p:nvPr/>
        </p:nvSpPr>
        <p:spPr bwMode="auto">
          <a:xfrm rot="18891594">
            <a:off x="5055252" y="3317459"/>
            <a:ext cx="78884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6000" tIns="0" rIns="36000" bIns="0" anchor="ctr" anchorCtr="1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ES_tradnl" dirty="0" smtClean="0">
                <a:solidFill>
                  <a:schemeClr val="bg1"/>
                </a:solidFill>
                <a:latin typeface="Letter Gothic Std" pitchFamily="49" charset="0"/>
              </a:rPr>
              <a:t>Mosa</a:t>
            </a:r>
            <a:endParaRPr lang="es-ES_tradnl" dirty="0">
              <a:solidFill>
                <a:schemeClr val="bg1"/>
              </a:solidFill>
              <a:latin typeface="Letter Gothic Std" pitchFamily="49" charset="0"/>
            </a:endParaRPr>
          </a:p>
        </p:txBody>
      </p:sp>
      <p:sp>
        <p:nvSpPr>
          <p:cNvPr id="12312" name="Oval 24"/>
          <p:cNvSpPr>
            <a:spLocks noChangeArrowheads="1"/>
          </p:cNvSpPr>
          <p:nvPr/>
        </p:nvSpPr>
        <p:spPr bwMode="auto">
          <a:xfrm>
            <a:off x="2195736" y="843558"/>
            <a:ext cx="5112568" cy="2160240"/>
          </a:xfrm>
          <a:prstGeom prst="ellipse">
            <a:avLst/>
          </a:prstGeom>
          <a:solidFill>
            <a:schemeClr val="accent1">
              <a:alpha val="0"/>
            </a:schemeClr>
          </a:solidFill>
          <a:ln w="63500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7" name="Larme 36"/>
          <p:cNvSpPr/>
          <p:nvPr/>
        </p:nvSpPr>
        <p:spPr bwMode="auto">
          <a:xfrm rot="1108926">
            <a:off x="365670" y="2799245"/>
            <a:ext cx="4032000" cy="2268000"/>
          </a:xfrm>
          <a:prstGeom prst="teardrop">
            <a:avLst>
              <a:gd name="adj" fmla="val 109673"/>
            </a:avLst>
          </a:prstGeom>
          <a:solidFill>
            <a:schemeClr val="accent1">
              <a:alpha val="0"/>
            </a:schemeClr>
          </a:solidFill>
          <a:ln w="63500">
            <a:solidFill>
              <a:srgbClr val="00FF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fr-FR">
              <a:latin typeface="Letter Gothic Std" pitchFamily="49" charset="0"/>
            </a:endParaRPr>
          </a:p>
        </p:txBody>
      </p:sp>
      <p:sp>
        <p:nvSpPr>
          <p:cNvPr id="12305" name="Text Box 17"/>
          <p:cNvSpPr txBox="1">
            <a:spLocks noChangeArrowheads="1"/>
          </p:cNvSpPr>
          <p:nvPr/>
        </p:nvSpPr>
        <p:spPr bwMode="auto">
          <a:xfrm rot="-1080000">
            <a:off x="5775215" y="2598819"/>
            <a:ext cx="6477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000" rIns="18000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4000">
                <a:solidFill>
                  <a:srgbClr val="F7FD01"/>
                </a:solidFill>
                <a:latin typeface="Arial" charset="0"/>
                <a:sym typeface="Wingdings" pitchFamily="2" charset="2"/>
              </a:rPr>
              <a:t></a:t>
            </a:r>
            <a:endParaRPr lang="fr-FR" sz="4000">
              <a:solidFill>
                <a:srgbClr val="F7FD01"/>
              </a:solidFill>
              <a:latin typeface="Arial" charset="0"/>
              <a:sym typeface="Webdings" pitchFamily="18" charset="2"/>
            </a:endParaRPr>
          </a:p>
        </p:txBody>
      </p:sp>
      <p:sp>
        <p:nvSpPr>
          <p:cNvPr id="47" name="Line 18"/>
          <p:cNvSpPr>
            <a:spLocks noChangeShapeType="1"/>
          </p:cNvSpPr>
          <p:nvPr/>
        </p:nvSpPr>
        <p:spPr bwMode="auto">
          <a:xfrm rot="-360000" flipH="1" flipV="1">
            <a:off x="350193" y="648000"/>
            <a:ext cx="1908000" cy="558126"/>
          </a:xfrm>
          <a:prstGeom prst="line">
            <a:avLst/>
          </a:prstGeom>
          <a:noFill/>
          <a:ln w="63500">
            <a:solidFill>
              <a:srgbClr val="FFCC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" name="Line 18"/>
          <p:cNvSpPr>
            <a:spLocks noChangeShapeType="1"/>
          </p:cNvSpPr>
          <p:nvPr/>
        </p:nvSpPr>
        <p:spPr bwMode="auto">
          <a:xfrm rot="-600000" flipH="1" flipV="1">
            <a:off x="2277303" y="945000"/>
            <a:ext cx="2700000" cy="251783"/>
          </a:xfrm>
          <a:prstGeom prst="line">
            <a:avLst/>
          </a:prstGeom>
          <a:noFill/>
          <a:ln w="63500">
            <a:solidFill>
              <a:srgbClr val="FFCC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9" name="Arc 48"/>
          <p:cNvSpPr/>
          <p:nvPr/>
        </p:nvSpPr>
        <p:spPr bwMode="auto">
          <a:xfrm>
            <a:off x="2051720" y="1005576"/>
            <a:ext cx="6048672" cy="4394910"/>
          </a:xfrm>
          <a:prstGeom prst="arc">
            <a:avLst>
              <a:gd name="adj1" fmla="val 16075906"/>
              <a:gd name="adj2" fmla="val 21560934"/>
            </a:avLst>
          </a:prstGeom>
          <a:noFill/>
          <a:ln w="635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cxnSp>
        <p:nvCxnSpPr>
          <p:cNvPr id="51" name="Connecteur droit 50"/>
          <p:cNvCxnSpPr/>
          <p:nvPr/>
        </p:nvCxnSpPr>
        <p:spPr bwMode="auto">
          <a:xfrm flipH="1">
            <a:off x="7956376" y="3165816"/>
            <a:ext cx="144016" cy="172800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335" name="Text Box 47"/>
          <p:cNvSpPr txBox="1">
            <a:spLocks noChangeArrowheads="1"/>
          </p:cNvSpPr>
          <p:nvPr/>
        </p:nvSpPr>
        <p:spPr bwMode="auto">
          <a:xfrm>
            <a:off x="0" y="683412"/>
            <a:ext cx="792000" cy="306467"/>
          </a:xfrm>
          <a:prstGeom prst="flowChartAlternateProcess">
            <a:avLst/>
          </a:prstGeom>
          <a:solidFill>
            <a:srgbClr val="000080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dirty="0" smtClean="0">
                <a:solidFill>
                  <a:schemeClr val="bg1"/>
                </a:solidFill>
                <a:latin typeface="Arial" charset="0"/>
              </a:rPr>
              <a:t>Par</a:t>
            </a:r>
            <a:r>
              <a:rPr lang="es-ES_tradnl" dirty="0" smtClean="0">
                <a:solidFill>
                  <a:schemeClr val="bg1"/>
                </a:solidFill>
                <a:latin typeface="Arial"/>
                <a:cs typeface="Arial"/>
              </a:rPr>
              <a:t>í</a:t>
            </a:r>
            <a:r>
              <a:rPr lang="es-ES_tradnl" dirty="0" smtClean="0">
                <a:solidFill>
                  <a:schemeClr val="bg1"/>
                </a:solidFill>
                <a:latin typeface="Arial" charset="0"/>
              </a:rPr>
              <a:t>s</a:t>
            </a:r>
            <a:endParaRPr lang="es-ES_tradnl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2" name="Espace réservé du numéro de diapositive 2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C6B818-7290-4771-9CFB-B94F380E1CC8}" type="slidenum">
              <a:rPr lang="fr-FR" smtClean="0"/>
              <a:pPr/>
              <a:t>19</a:t>
            </a:fld>
            <a:endParaRPr lang="fr-FR"/>
          </a:p>
        </p:txBody>
      </p:sp>
      <p:sp>
        <p:nvSpPr>
          <p:cNvPr id="12315" name="Text Box 27"/>
          <p:cNvSpPr txBox="1">
            <a:spLocks noChangeArrowheads="1"/>
          </p:cNvSpPr>
          <p:nvPr/>
        </p:nvSpPr>
        <p:spPr bwMode="auto">
          <a:xfrm>
            <a:off x="971600" y="3417094"/>
            <a:ext cx="208823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8000" rIns="18000"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2800" dirty="0" smtClean="0">
                <a:ln>
                  <a:solidFill>
                    <a:srgbClr val="00B050"/>
                  </a:solidFill>
                </a:ln>
                <a:solidFill>
                  <a:srgbClr val="FFFF00"/>
                </a:solidFill>
                <a:latin typeface="Letter Gothic Std" pitchFamily="49" charset="0"/>
              </a:rPr>
              <a:t>Ciudadela</a:t>
            </a:r>
            <a:endParaRPr lang="es-ES_tradnl" sz="2800" dirty="0">
              <a:ln>
                <a:solidFill>
                  <a:srgbClr val="00B050"/>
                </a:solidFill>
              </a:ln>
              <a:solidFill>
                <a:srgbClr val="FFFF00"/>
              </a:solidFill>
              <a:latin typeface="Letter Gothic Std" pitchFamily="49" charset="0"/>
            </a:endParaRPr>
          </a:p>
        </p:txBody>
      </p:sp>
      <p:sp>
        <p:nvSpPr>
          <p:cNvPr id="12313" name="Text Box 25"/>
          <p:cNvSpPr txBox="1">
            <a:spLocks noChangeArrowheads="1"/>
          </p:cNvSpPr>
          <p:nvPr/>
        </p:nvSpPr>
        <p:spPr bwMode="auto">
          <a:xfrm>
            <a:off x="2686075" y="1812437"/>
            <a:ext cx="237626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8000" rIns="18000"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2800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Letter Gothic Std" pitchFamily="49" charset="0"/>
              </a:rPr>
              <a:t>Bolsa/Corro</a:t>
            </a:r>
            <a:endParaRPr lang="es-ES_tradnl" sz="2800" dirty="0">
              <a:ln>
                <a:solidFill>
                  <a:srgbClr val="FF0000"/>
                </a:solidFill>
              </a:ln>
              <a:solidFill>
                <a:schemeClr val="bg1"/>
              </a:solidFill>
              <a:latin typeface="Letter Gothic Std" pitchFamily="49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2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23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23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23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23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23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1000"/>
                                        <p:tgtEl>
                                          <p:spTgt spid="12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500"/>
                            </p:stCondLst>
                            <p:childTnLst>
                              <p:par>
                                <p:cTn id="8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2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2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000"/>
                            </p:stCondLst>
                            <p:childTnLst>
                              <p:par>
                                <p:cTn id="93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2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2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500"/>
                            </p:stCondLst>
                            <p:childTnLst>
                              <p:par>
                                <p:cTn id="98" presetID="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2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2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04" grpId="0" animBg="1"/>
      <p:bldP spid="12304" grpId="1" animBg="1"/>
      <p:bldP spid="12306" grpId="0" animBg="1"/>
      <p:bldP spid="12306" grpId="1" animBg="1"/>
      <p:bldP spid="12316" grpId="0" animBg="1"/>
      <p:bldP spid="12316" grpId="1" animBg="1"/>
      <p:bldP spid="12334" grpId="1" animBg="1"/>
      <p:bldP spid="12336" grpId="1" animBg="1"/>
      <p:bldP spid="12338" grpId="1" animBg="1"/>
      <p:bldP spid="12337" grpId="1" animBg="1"/>
      <p:bldP spid="42" grpId="0"/>
      <p:bldP spid="42" grpId="1"/>
      <p:bldP spid="44" grpId="0"/>
      <p:bldP spid="44" grpId="1"/>
      <p:bldP spid="12312" grpId="0" animBg="1"/>
      <p:bldP spid="37" grpId="0" animBg="1"/>
      <p:bldP spid="12305" grpId="0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12335" grpId="1" animBg="1"/>
      <p:bldP spid="12315" grpId="0"/>
      <p:bldP spid="123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rrowheads="1"/>
          </p:cNvPicPr>
          <p:nvPr/>
        </p:nvPicPr>
        <p:blipFill>
          <a:blip r:embed="rId3" cstate="print"/>
          <a:srcRect l="9508" r="9508" b="4533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ZoneTexte 15"/>
          <p:cNvSpPr txBox="1"/>
          <p:nvPr/>
        </p:nvSpPr>
        <p:spPr>
          <a:xfrm>
            <a:off x="3851920" y="1043899"/>
            <a:ext cx="4464496" cy="2769989"/>
          </a:xfrm>
          <a:prstGeom prst="rect">
            <a:avLst/>
          </a:prstGeom>
          <a:solidFill>
            <a:schemeClr val="bg1"/>
          </a:solidFill>
          <a:effectLst>
            <a:outerShdw blurRad="50800" dist="76200" dir="2400000" sx="101000" sy="101000" algn="tl" rotWithShape="0">
              <a:prstClr val="black">
                <a:alpha val="67000"/>
              </a:prstClr>
            </a:outerShdw>
          </a:effectLst>
        </p:spPr>
        <p:txBody>
          <a:bodyPr wrap="square" lIns="72000" tIns="0" rIns="72000" bIns="0" anchor="t" anchorCtr="0">
            <a:spAutoFit/>
          </a:bodyPr>
          <a:lstStyle/>
          <a:p>
            <a:pPr marL="454025" indent="-454025">
              <a:lnSpc>
                <a:spcPct val="150000"/>
              </a:lnSpc>
              <a:buClr>
                <a:srgbClr val="002060"/>
              </a:buClr>
              <a:buFont typeface="+mj-lt"/>
              <a:buAutoNum type="arabicPeriod"/>
            </a:pPr>
            <a:r>
              <a:rPr lang="es-ES_tradnl" sz="2400" cap="small" dirty="0" smtClean="0">
                <a:ln w="50800"/>
                <a:solidFill>
                  <a:srgbClr val="002060"/>
                </a:solidFill>
                <a:latin typeface="Letter Gothic Std" pitchFamily="49" charset="0"/>
                <a:ea typeface="Adobe Gothic Std B" pitchFamily="34" charset="-128"/>
                <a:cs typeface="Arial" pitchFamily="34" charset="0"/>
                <a:sym typeface="Webdings"/>
              </a:rPr>
              <a:t>El mundo en la cabeza...</a:t>
            </a:r>
          </a:p>
          <a:p>
            <a:pPr marL="454025" indent="-454025">
              <a:lnSpc>
                <a:spcPct val="150000"/>
              </a:lnSpc>
              <a:buClr>
                <a:srgbClr val="002060"/>
              </a:buClr>
              <a:buFont typeface="+mj-lt"/>
              <a:buAutoNum type="arabicPeriod"/>
            </a:pPr>
            <a:r>
              <a:rPr lang="es-ES_tradnl" sz="2400" cap="small" dirty="0" smtClean="0">
                <a:ln w="50800"/>
                <a:solidFill>
                  <a:srgbClr val="9DB0B1"/>
                </a:solidFill>
                <a:latin typeface="Letter Gothic Std" pitchFamily="49" charset="0"/>
                <a:ea typeface="Adobe Gothic Std B" pitchFamily="34" charset="-128"/>
                <a:cs typeface="Arial" pitchFamily="34" charset="0"/>
                <a:sym typeface="Webdings"/>
              </a:rPr>
              <a:t>Zoom sobre Namur</a:t>
            </a:r>
          </a:p>
          <a:p>
            <a:pPr marL="454025" indent="-454025">
              <a:lnSpc>
                <a:spcPct val="150000"/>
              </a:lnSpc>
              <a:buClr>
                <a:srgbClr val="002060"/>
              </a:buClr>
              <a:buFont typeface="+mj-lt"/>
              <a:buAutoNum type="arabicPeriod"/>
            </a:pPr>
            <a:r>
              <a:rPr lang="es-ES_tradnl" sz="2400" cap="small" dirty="0">
                <a:ln w="50800"/>
                <a:solidFill>
                  <a:srgbClr val="9DB0B1"/>
                </a:solidFill>
                <a:latin typeface="Letter Gothic Std" pitchFamily="49" charset="0"/>
                <a:ea typeface="Adobe Gothic Std B" pitchFamily="34" charset="-128"/>
                <a:cs typeface="Arial" pitchFamily="34" charset="0"/>
                <a:sym typeface="Webdings"/>
              </a:rPr>
              <a:t>¡Bienvenidos </a:t>
            </a:r>
            <a:r>
              <a:rPr lang="es-ES_tradnl" sz="2400" cap="small" dirty="0" smtClean="0">
                <a:ln w="50800"/>
                <a:solidFill>
                  <a:srgbClr val="9DB0B1"/>
                </a:solidFill>
                <a:latin typeface="Letter Gothic Std" pitchFamily="49" charset="0"/>
                <a:ea typeface="Adobe Gothic Std B" pitchFamily="34" charset="-128"/>
                <a:cs typeface="Arial" pitchFamily="34" charset="0"/>
                <a:sym typeface="Webdings"/>
              </a:rPr>
              <a:t>a Namur!</a:t>
            </a:r>
          </a:p>
          <a:p>
            <a:pPr marL="454025" indent="-454025">
              <a:lnSpc>
                <a:spcPct val="150000"/>
              </a:lnSpc>
              <a:buClr>
                <a:srgbClr val="002060"/>
              </a:buClr>
              <a:buFont typeface="+mj-lt"/>
              <a:buAutoNum type="arabicPeriod"/>
            </a:pPr>
            <a:r>
              <a:rPr lang="es-ES_tradnl" sz="2400" cap="small" dirty="0" smtClean="0">
                <a:ln w="50800"/>
                <a:solidFill>
                  <a:srgbClr val="9DB0B1"/>
                </a:solidFill>
                <a:latin typeface="Letter Gothic Std" pitchFamily="49" charset="0"/>
                <a:ea typeface="Adobe Gothic Std B" pitchFamily="34" charset="-128"/>
                <a:cs typeface="Arial" pitchFamily="34" charset="0"/>
                <a:sym typeface="Webdings"/>
              </a:rPr>
              <a:t>Emprender en Namur</a:t>
            </a:r>
          </a:p>
          <a:p>
            <a:pPr marL="454025" indent="-454025">
              <a:lnSpc>
                <a:spcPct val="150000"/>
              </a:lnSpc>
              <a:buClr>
                <a:srgbClr val="002060"/>
              </a:buClr>
              <a:buFont typeface="+mj-lt"/>
              <a:buAutoNum type="arabicPeriod"/>
            </a:pPr>
            <a:r>
              <a:rPr lang="es-ES_tradnl" sz="2400" cap="small" dirty="0" smtClean="0">
                <a:ln w="50800"/>
                <a:solidFill>
                  <a:srgbClr val="9DB0B1"/>
                </a:solidFill>
                <a:latin typeface="Letter Gothic Std" pitchFamily="49" charset="0"/>
                <a:ea typeface="Adobe Gothic Std B" pitchFamily="34" charset="-128"/>
                <a:cs typeface="Arial" pitchFamily="34" charset="0"/>
                <a:sym typeface="Webdings"/>
              </a:rPr>
              <a:t>Vivir en Namur</a:t>
            </a:r>
            <a:endParaRPr lang="es-ES_tradnl" sz="2400" cap="small" dirty="0">
              <a:ln w="50800"/>
              <a:solidFill>
                <a:srgbClr val="9DB0B1"/>
              </a:solidFill>
              <a:latin typeface="Letter Gothic Std" pitchFamily="49" charset="0"/>
              <a:ea typeface="Adobe Gothic Std B" pitchFamily="34" charset="-128"/>
              <a:cs typeface="Arial" pitchFamily="34" charset="0"/>
              <a:sym typeface="Webdings"/>
            </a:endParaRPr>
          </a:p>
        </p:txBody>
      </p:sp>
      <p:sp>
        <p:nvSpPr>
          <p:cNvPr id="7" name="Text Box 20"/>
          <p:cNvSpPr txBox="1">
            <a:spLocks noChangeArrowheads="1"/>
          </p:cNvSpPr>
          <p:nvPr/>
        </p:nvSpPr>
        <p:spPr bwMode="auto">
          <a:xfrm>
            <a:off x="35496" y="1836000"/>
            <a:ext cx="3312368" cy="81136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wrap="square" lIns="0" tIns="72000" rIns="0" bIns="0" anchor="t" anchorCtr="0">
            <a:spAutoFit/>
          </a:bodyPr>
          <a:lstStyle/>
          <a:p>
            <a:pPr algn="ctr"/>
            <a:r>
              <a:rPr lang="fr-FR" sz="4800" b="0" noProof="1" smtClean="0">
                <a:solidFill>
                  <a:srgbClr val="FF0000"/>
                </a:solidFill>
                <a:latin typeface="Webdings" pitchFamily="18" charset="2"/>
              </a:rPr>
              <a:t>þ</a:t>
            </a:r>
            <a:r>
              <a:rPr lang="fr-FR" sz="800" b="0" noProof="1" smtClean="0">
                <a:solidFill>
                  <a:srgbClr val="FF0000"/>
                </a:solidFill>
                <a:latin typeface="Webdings" pitchFamily="18" charset="2"/>
              </a:rPr>
              <a:t> </a:t>
            </a:r>
            <a:r>
              <a:rPr lang="fr-FR" sz="4800" b="0" noProof="1" smtClean="0">
                <a:solidFill>
                  <a:srgbClr val="00FF00"/>
                </a:solidFill>
                <a:latin typeface="Webdings" pitchFamily="18" charset="2"/>
              </a:rPr>
              <a:t>ü</a:t>
            </a:r>
            <a:r>
              <a:rPr lang="fr-FR" sz="800" b="0" noProof="1" smtClean="0">
                <a:solidFill>
                  <a:srgbClr val="00FF00"/>
                </a:solidFill>
                <a:latin typeface="Webdings" pitchFamily="18" charset="2"/>
              </a:rPr>
              <a:t> </a:t>
            </a:r>
            <a:r>
              <a:rPr lang="fr-FR" sz="4800" b="0" noProof="1" smtClean="0">
                <a:solidFill>
                  <a:srgbClr val="3366FF"/>
                </a:solidFill>
                <a:latin typeface="Webdings" pitchFamily="18" charset="2"/>
              </a:rPr>
              <a:t>ý</a:t>
            </a:r>
            <a:endParaRPr lang="fr-CH" sz="4800" b="0" dirty="0" smtClean="0">
              <a:solidFill>
                <a:srgbClr val="002060"/>
              </a:solidFill>
              <a:latin typeface="Papyrus" pitchFamily="66" charset="0"/>
            </a:endParaRPr>
          </a:p>
        </p:txBody>
      </p:sp>
      <p:sp>
        <p:nvSpPr>
          <p:cNvPr id="10" name="Rectangle 9"/>
          <p:cNvSpPr>
            <a:spLocks/>
          </p:cNvSpPr>
          <p:nvPr/>
        </p:nvSpPr>
        <p:spPr>
          <a:xfrm>
            <a:off x="288032" y="891000"/>
            <a:ext cx="2987824" cy="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sx="104000" sy="104000" algn="t" rotWithShape="0">
              <a:prstClr val="black"/>
            </a:outerShdw>
          </a:effectLst>
        </p:spPr>
        <p:txBody>
          <a:bodyPr wrap="square" lIns="0" tIns="0" rIns="0" bIns="0" anchor="ctr" anchorCtr="1">
            <a:no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fr-BE" sz="7200" b="0" dirty="0" smtClean="0">
                <a:ln w="50800"/>
                <a:solidFill>
                  <a:schemeClr val="bg1"/>
                </a:solidFill>
                <a:latin typeface="Letter Gothic Std" pitchFamily="49" charset="0"/>
                <a:ea typeface="Kozuka Gothic Pro R" pitchFamily="34" charset="-128"/>
                <a:cs typeface="Gisha" pitchFamily="34" charset="-79"/>
                <a:sym typeface="Webdings"/>
              </a:rPr>
              <a:t>Namur</a:t>
            </a:r>
            <a:endParaRPr lang="fr-FR" sz="7200" b="0" dirty="0">
              <a:solidFill>
                <a:schemeClr val="bg1"/>
              </a:solidFill>
              <a:latin typeface="Letter Gothic Std" pitchFamily="49" charset="0"/>
              <a:ea typeface="Kozuka Gothic Pro R" pitchFamily="34" charset="-128"/>
              <a:cs typeface="Gisha" pitchFamily="34" charset="-79"/>
            </a:endParaRPr>
          </a:p>
        </p:txBody>
      </p:sp>
      <p:cxnSp>
        <p:nvCxnSpPr>
          <p:cNvPr id="19" name="Connecteur en angle 18"/>
          <p:cNvCxnSpPr/>
          <p:nvPr/>
        </p:nvCxnSpPr>
        <p:spPr bwMode="auto">
          <a:xfrm>
            <a:off x="3216153" y="1261457"/>
            <a:ext cx="432048" cy="114606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sp>
        <p:nvSpPr>
          <p:cNvPr id="11" name="Espace réservé du numéro de diapositive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C6B818-7290-4771-9CFB-B94F380E1CC8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9" name="Text Box 20"/>
          <p:cNvSpPr txBox="1">
            <a:spLocks noChangeArrowheads="1"/>
          </p:cNvSpPr>
          <p:nvPr/>
        </p:nvSpPr>
        <p:spPr bwMode="auto">
          <a:xfrm>
            <a:off x="0" y="4806000"/>
            <a:ext cx="9144000" cy="351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  <a:ln w="9525" algn="in">
            <a:noFill/>
            <a:miter lim="800000"/>
            <a:headEnd/>
            <a:tailEnd/>
          </a:ln>
          <a:effectLst/>
        </p:spPr>
        <p:txBody>
          <a:bodyPr wrap="square" lIns="0" tIns="72000" rIns="0" bIns="0" anchor="ctr" anchorCtr="0">
            <a:noAutofit/>
          </a:bodyPr>
          <a:lstStyle/>
          <a:p>
            <a:pPr algn="ctr">
              <a:spcBef>
                <a:spcPts val="600"/>
              </a:spcBef>
            </a:pPr>
            <a:r>
              <a:rPr lang="es-ES_tradnl" sz="2000" dirty="0" smtClean="0">
                <a:solidFill>
                  <a:srgbClr val="002060"/>
                </a:solidFill>
                <a:latin typeface="Papyrus" pitchFamily="66" charset="0"/>
              </a:rPr>
              <a:t>Comisaria </a:t>
            </a:r>
            <a:r>
              <a:rPr lang="es-ES_tradnl" sz="1600" dirty="0" smtClean="0">
                <a:solidFill>
                  <a:srgbClr val="002060"/>
                </a:solidFill>
                <a:latin typeface="Papyrus" pitchFamily="66" charset="0"/>
              </a:rPr>
              <a:t>de las</a:t>
            </a:r>
            <a:r>
              <a:rPr lang="es-ES_tradnl" sz="2000" dirty="0" smtClean="0">
                <a:solidFill>
                  <a:srgbClr val="002060"/>
                </a:solidFill>
                <a:latin typeface="Papyrus" pitchFamily="66" charset="0"/>
              </a:rPr>
              <a:t> Relaciones  Internacionales  </a:t>
            </a:r>
            <a:r>
              <a:rPr lang="fr-FR" sz="1600" noProof="1" smtClean="0">
                <a:solidFill>
                  <a:srgbClr val="FF0000"/>
                </a:solidFill>
                <a:latin typeface="Webdings" pitchFamily="18" charset="2"/>
              </a:rPr>
              <a:t>þ</a:t>
            </a:r>
            <a:r>
              <a:rPr lang="fr-FR" sz="1600" noProof="1" smtClean="0">
                <a:solidFill>
                  <a:srgbClr val="00FF00"/>
                </a:solidFill>
                <a:latin typeface="Webdings" pitchFamily="18" charset="2"/>
              </a:rPr>
              <a:t>ü</a:t>
            </a:r>
            <a:r>
              <a:rPr lang="fr-FR" sz="1600" noProof="1" smtClean="0">
                <a:solidFill>
                  <a:srgbClr val="3366FF"/>
                </a:solidFill>
                <a:latin typeface="Webdings" pitchFamily="18" charset="2"/>
              </a:rPr>
              <a:t>ý</a:t>
            </a:r>
            <a:r>
              <a:rPr lang="fr-CH" sz="2000" dirty="0" smtClean="0">
                <a:solidFill>
                  <a:srgbClr val="002060"/>
                </a:solidFill>
                <a:latin typeface="Papyrus" pitchFamily="66" charset="0"/>
              </a:rPr>
              <a:t>  2013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462" name="Text Box 15"/>
          <p:cNvSpPr txBox="1">
            <a:spLocks noChangeArrowheads="1"/>
          </p:cNvSpPr>
          <p:nvPr/>
        </p:nvSpPr>
        <p:spPr bwMode="auto">
          <a:xfrm>
            <a:off x="467544" y="519522"/>
            <a:ext cx="1475656" cy="738664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fr-BE" sz="2400" smtClean="0">
                <a:solidFill>
                  <a:srgbClr val="002060"/>
                </a:solidFill>
                <a:uFill>
                  <a:solidFill>
                    <a:srgbClr val="FFFF00"/>
                  </a:solidFill>
                </a:uFill>
                <a:latin typeface="Letter Gothic Std" pitchFamily="49" charset="0"/>
              </a:rPr>
              <a:t>Grognon</a:t>
            </a:r>
          </a:p>
          <a:p>
            <a:pPr algn="r">
              <a:spcBef>
                <a:spcPct val="50000"/>
              </a:spcBef>
            </a:pPr>
            <a:r>
              <a:rPr lang="fr-BE" sz="1600" smtClean="0">
                <a:solidFill>
                  <a:srgbClr val="002060"/>
                </a:solidFill>
                <a:latin typeface="Letter Gothic Std" pitchFamily="49" charset="0"/>
              </a:rPr>
              <a:t>(groin)  </a:t>
            </a:r>
            <a:endParaRPr lang="fr-FR" sz="1600">
              <a:solidFill>
                <a:srgbClr val="002060"/>
              </a:solidFill>
              <a:latin typeface="Letter Gothic Std" pitchFamily="49" charset="0"/>
            </a:endParaRPr>
          </a:p>
        </p:txBody>
      </p:sp>
      <p:pic>
        <p:nvPicPr>
          <p:cNvPr id="19458" name="Picture 4"/>
          <p:cNvPicPr preferRelativeResize="0">
            <a:picLocks noChangeArrowheads="1"/>
          </p:cNvPicPr>
          <p:nvPr/>
        </p:nvPicPr>
        <p:blipFill>
          <a:blip r:embed="rId3" cstate="print">
            <a:lum bright="12000" contrast="5000"/>
          </a:blip>
          <a:srcRect l="2486" t="2528" r="2486" b="7588"/>
          <a:stretch>
            <a:fillRect/>
          </a:stretch>
        </p:blipFill>
        <p:spPr bwMode="auto">
          <a:xfrm>
            <a:off x="2052000" y="135000"/>
            <a:ext cx="5040312" cy="2376000"/>
          </a:xfrm>
          <a:prstGeom prst="ellipse">
            <a:avLst/>
          </a:prstGeom>
          <a:noFill/>
          <a:ln w="12700"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18786" name="Picture 2" descr="C:\Users\NEW\Desktop\partage2 (maison)\Communication\PowerPoint\PPT Namur Capitale\FR\DSCF0708.JPG"/>
          <p:cNvPicPr>
            <a:picLocks noChangeAspect="1" noChangeArrowheads="1"/>
          </p:cNvPicPr>
          <p:nvPr/>
        </p:nvPicPr>
        <p:blipFill>
          <a:blip r:embed="rId4" cstate="print">
            <a:lum bright="25000" contrast="5000"/>
          </a:blip>
          <a:srcRect l="10837" t="3331" r="10004" b="7773"/>
          <a:stretch>
            <a:fillRect/>
          </a:stretch>
        </p:blipFill>
        <p:spPr bwMode="auto">
          <a:xfrm>
            <a:off x="6156496" y="2787930"/>
            <a:ext cx="2880000" cy="1728037"/>
          </a:xfrm>
          <a:prstGeom prst="ellipse">
            <a:avLst/>
          </a:prstGeom>
          <a:noFill/>
          <a:ln w="12700"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18787" name="Picture 3" descr="C:\Users\NEW\Desktop\partage2 (maison)\Communication\PowerPoint\PPT Namur Capitale\FR\DSCF0709.JPG"/>
          <p:cNvPicPr>
            <a:picLocks noChangeAspect="1" noChangeArrowheads="1"/>
          </p:cNvPicPr>
          <p:nvPr/>
        </p:nvPicPr>
        <p:blipFill>
          <a:blip r:embed="rId5" cstate="print">
            <a:lum bright="25000" contrast="5000"/>
          </a:blip>
          <a:srcRect l="7503" t="6663" r="5835" b="13325"/>
          <a:stretch>
            <a:fillRect/>
          </a:stretch>
        </p:blipFill>
        <p:spPr bwMode="auto">
          <a:xfrm>
            <a:off x="3132160" y="2787966"/>
            <a:ext cx="2880000" cy="1728000"/>
          </a:xfrm>
          <a:prstGeom prst="ellipse">
            <a:avLst/>
          </a:prstGeom>
          <a:noFill/>
          <a:ln w="12700"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18785" name="Picture 1" descr="C:\Users\NEW\Desktop\partage2 (maison)\Communication\PowerPoint\PPT Namur Capitale\FR\DSCF0707.JPG"/>
          <p:cNvPicPr>
            <a:picLocks noChangeAspect="1" noChangeArrowheads="1"/>
          </p:cNvPicPr>
          <p:nvPr/>
        </p:nvPicPr>
        <p:blipFill>
          <a:blip r:embed="rId6" cstate="print">
            <a:lum bright="25000" contrast="5000"/>
          </a:blip>
          <a:srcRect l="2501" r="3335"/>
          <a:stretch>
            <a:fillRect/>
          </a:stretch>
        </p:blipFill>
        <p:spPr bwMode="auto">
          <a:xfrm>
            <a:off x="107824" y="2787966"/>
            <a:ext cx="2880000" cy="1728000"/>
          </a:xfrm>
          <a:prstGeom prst="ellipse">
            <a:avLst/>
          </a:prstGeom>
          <a:noFill/>
          <a:ln w="12700"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sp useBgFill="1"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7092312" y="378000"/>
            <a:ext cx="1620423" cy="40011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2000" dirty="0" smtClean="0">
                <a:solidFill>
                  <a:srgbClr val="002060"/>
                </a:solidFill>
                <a:latin typeface="Letter Gothic Std" pitchFamily="49" charset="0"/>
              </a:rPr>
              <a:t>Siglo XIV</a:t>
            </a:r>
            <a:endParaRPr lang="es-ES_tradnl" sz="2000" dirty="0">
              <a:solidFill>
                <a:srgbClr val="002060"/>
              </a:solidFill>
              <a:latin typeface="Letter Gothic Std" pitchFamily="49" charset="0"/>
            </a:endParaRPr>
          </a:p>
        </p:txBody>
      </p:sp>
      <p:sp>
        <p:nvSpPr>
          <p:cNvPr id="9" name="Text Box 17"/>
          <p:cNvSpPr txBox="1">
            <a:spLocks noChangeArrowheads="1"/>
          </p:cNvSpPr>
          <p:nvPr/>
        </p:nvSpPr>
        <p:spPr bwMode="auto">
          <a:xfrm rot="4374794">
            <a:off x="4484872" y="1939920"/>
            <a:ext cx="48577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8000" rIns="18000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4800">
                <a:solidFill>
                  <a:srgbClr val="F7FD01"/>
                </a:solidFill>
                <a:latin typeface="Arial" charset="0"/>
                <a:sym typeface="Wingdings" pitchFamily="2" charset="2"/>
              </a:rPr>
              <a:t></a:t>
            </a:r>
            <a:endParaRPr lang="fr-FR" sz="4800">
              <a:solidFill>
                <a:srgbClr val="F7FD01"/>
              </a:solidFill>
              <a:latin typeface="Arial" charset="0"/>
              <a:sym typeface="Webdings" pitchFamily="18" charset="2"/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C6B818-7290-4771-9CFB-B94F380E1CC8}" type="slidenum">
              <a:rPr lang="fr-FR" smtClean="0"/>
              <a:pPr/>
              <a:t>20</a:t>
            </a:fld>
            <a:endParaRPr lang="fr-FR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18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18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18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50" name="Picture 18" descr="Fichier:La Citadelle de Namur.JPG"/>
          <p:cNvPicPr>
            <a:picLocks noChangeArrowheads="1"/>
          </p:cNvPicPr>
          <p:nvPr/>
        </p:nvPicPr>
        <p:blipFill>
          <a:blip r:embed="rId3" cstate="print">
            <a:lum bright="12000" contrast="5000"/>
          </a:blip>
          <a:srcRect t="5197" b="8977"/>
          <a:stretch>
            <a:fillRect/>
          </a:stretch>
        </p:blipFill>
        <p:spPr bwMode="auto">
          <a:xfrm>
            <a:off x="2051721" y="135000"/>
            <a:ext cx="5040313" cy="2376000"/>
          </a:xfrm>
          <a:prstGeom prst="ellipse">
            <a:avLst/>
          </a:prstGeom>
          <a:noFill/>
          <a:ln w="12700"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sp useBgFill="1">
        <p:nvSpPr>
          <p:cNvPr id="24588" name="Text Box 12"/>
          <p:cNvSpPr txBox="1">
            <a:spLocks noChangeArrowheads="1"/>
          </p:cNvSpPr>
          <p:nvPr/>
        </p:nvSpPr>
        <p:spPr bwMode="auto">
          <a:xfrm>
            <a:off x="6984384" y="378000"/>
            <a:ext cx="1548416" cy="40011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square" r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2000" dirty="0" smtClean="0">
                <a:solidFill>
                  <a:srgbClr val="002060"/>
                </a:solidFill>
                <a:latin typeface="Letter Gothic Std" pitchFamily="49" charset="0"/>
              </a:rPr>
              <a:t>Siglo XXI</a:t>
            </a:r>
            <a:endParaRPr lang="es-ES_tradnl" sz="2000" dirty="0">
              <a:solidFill>
                <a:srgbClr val="002060"/>
              </a:solidFill>
              <a:latin typeface="Letter Gothic Std" pitchFamily="49" charset="0"/>
            </a:endParaRPr>
          </a:p>
        </p:txBody>
      </p:sp>
      <p:pic>
        <p:nvPicPr>
          <p:cNvPr id="11" name="Picture 10" descr="http://9d.img.v4.skyrock.net/9d4/alainpascal/pics/3087384849_1_17_PJ9wtEdY.jpg"/>
          <p:cNvPicPr>
            <a:picLocks noChangeArrowheads="1"/>
          </p:cNvPicPr>
          <p:nvPr/>
        </p:nvPicPr>
        <p:blipFill>
          <a:blip r:embed="rId4" cstate="print">
            <a:lum bright="36000" contrast="16000"/>
          </a:blip>
          <a:srcRect b="6719"/>
          <a:stretch>
            <a:fillRect/>
          </a:stretch>
        </p:blipFill>
        <p:spPr bwMode="auto">
          <a:xfrm>
            <a:off x="2051720" y="2646000"/>
            <a:ext cx="5040000" cy="2376000"/>
          </a:xfrm>
          <a:prstGeom prst="ellipse">
            <a:avLst/>
          </a:prstGeom>
          <a:noFill/>
          <a:ln w="12700"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sp useBgFill="1"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6984384" y="2895786"/>
            <a:ext cx="1044000" cy="52322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square" rIns="0">
            <a:spAutoFit/>
          </a:bodyPr>
          <a:lstStyle/>
          <a:p>
            <a:pPr>
              <a:spcBef>
                <a:spcPct val="50000"/>
              </a:spcBef>
            </a:pPr>
            <a:r>
              <a:rPr lang="fr-BE" sz="2800" smtClean="0">
                <a:solidFill>
                  <a:srgbClr val="002060"/>
                </a:solidFill>
                <a:latin typeface="Letter Gothic Std" pitchFamily="49" charset="0"/>
              </a:rPr>
              <a:t>?  </a:t>
            </a:r>
            <a:endParaRPr lang="fr-FR" sz="2800">
              <a:solidFill>
                <a:srgbClr val="002060"/>
              </a:solidFill>
              <a:latin typeface="Letter Gothic Std" pitchFamily="49" charset="0"/>
            </a:endParaRPr>
          </a:p>
        </p:txBody>
      </p:sp>
      <p:sp>
        <p:nvSpPr>
          <p:cNvPr id="8" name="Text Box 17"/>
          <p:cNvSpPr txBox="1">
            <a:spLocks noChangeArrowheads="1"/>
          </p:cNvSpPr>
          <p:nvPr/>
        </p:nvSpPr>
        <p:spPr bwMode="auto">
          <a:xfrm rot="4374794">
            <a:off x="4533394" y="1939920"/>
            <a:ext cx="48577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8000" rIns="18000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4800">
                <a:solidFill>
                  <a:srgbClr val="F7FD01"/>
                </a:solidFill>
                <a:latin typeface="Arial" charset="0"/>
                <a:sym typeface="Wingdings" pitchFamily="2" charset="2"/>
              </a:rPr>
              <a:t></a:t>
            </a:r>
            <a:endParaRPr lang="fr-FR" sz="4800">
              <a:solidFill>
                <a:srgbClr val="F7FD01"/>
              </a:solidFill>
              <a:latin typeface="Arial" charset="0"/>
              <a:sym typeface="Webdings" pitchFamily="18" charset="2"/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C6B818-7290-4771-9CFB-B94F380E1CC8}" type="slidenum">
              <a:rPr lang="fr-FR" smtClean="0"/>
              <a:pPr/>
              <a:t>21</a:t>
            </a:fld>
            <a:endParaRPr lang="fr-FR"/>
          </a:p>
        </p:txBody>
      </p:sp>
      <p:sp useBgFill="1">
        <p:nvSpPr>
          <p:cNvPr id="12" name="Text Box 15"/>
          <p:cNvSpPr txBox="1">
            <a:spLocks noChangeArrowheads="1"/>
          </p:cNvSpPr>
          <p:nvPr/>
        </p:nvSpPr>
        <p:spPr bwMode="auto">
          <a:xfrm>
            <a:off x="467544" y="519522"/>
            <a:ext cx="1475656" cy="738664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fr-BE" sz="2400" smtClean="0">
                <a:solidFill>
                  <a:srgbClr val="002060"/>
                </a:solidFill>
                <a:uFill>
                  <a:solidFill>
                    <a:srgbClr val="FFFF00"/>
                  </a:solidFill>
                </a:uFill>
                <a:latin typeface="Letter Gothic Std" pitchFamily="49" charset="0"/>
              </a:rPr>
              <a:t>Grognon</a:t>
            </a:r>
          </a:p>
          <a:p>
            <a:pPr algn="r">
              <a:spcBef>
                <a:spcPct val="50000"/>
              </a:spcBef>
            </a:pPr>
            <a:r>
              <a:rPr lang="fr-BE" sz="1600" smtClean="0">
                <a:solidFill>
                  <a:srgbClr val="002060"/>
                </a:solidFill>
                <a:latin typeface="Letter Gothic Std" pitchFamily="49" charset="0"/>
              </a:rPr>
              <a:t>(groin)  </a:t>
            </a:r>
            <a:endParaRPr lang="fr-FR" sz="1600">
              <a:solidFill>
                <a:srgbClr val="002060"/>
              </a:solidFill>
              <a:latin typeface="Letter Gothic Std" pitchFamily="49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rrowheads="1"/>
          </p:cNvPicPr>
          <p:nvPr/>
        </p:nvPicPr>
        <p:blipFill>
          <a:blip r:embed="rId3" cstate="print"/>
          <a:srcRect l="9508" r="9508" b="4533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 8" descr="0039.jpg"/>
          <p:cNvPicPr>
            <a:picLocks noChangeAspect="1"/>
          </p:cNvPicPr>
          <p:nvPr/>
        </p:nvPicPr>
        <p:blipFill>
          <a:blip r:embed="rId4" cstate="print">
            <a:lum bright="7000" contrast="3000"/>
          </a:blip>
          <a:srcRect l="17126" t="1963" r="15354"/>
          <a:stretch>
            <a:fillRect/>
          </a:stretch>
        </p:blipFill>
        <p:spPr>
          <a:xfrm>
            <a:off x="1259752" y="1869672"/>
            <a:ext cx="1080000" cy="1768785"/>
          </a:xfrm>
          <a:prstGeom prst="rect">
            <a:avLst/>
          </a:prstGeom>
          <a:ln w="12700">
            <a:noFill/>
          </a:ln>
          <a:effectLst/>
        </p:spPr>
      </p:pic>
      <p:sp>
        <p:nvSpPr>
          <p:cNvPr id="7" name="ZoneTexte 6"/>
          <p:cNvSpPr txBox="1"/>
          <p:nvPr/>
        </p:nvSpPr>
        <p:spPr>
          <a:xfrm>
            <a:off x="3851920" y="1043899"/>
            <a:ext cx="4464496" cy="2769989"/>
          </a:xfrm>
          <a:prstGeom prst="rect">
            <a:avLst/>
          </a:prstGeom>
          <a:solidFill>
            <a:schemeClr val="bg1"/>
          </a:solidFill>
          <a:effectLst>
            <a:outerShdw blurRad="50800" dist="76200" dir="2400000" sx="101000" sy="101000" algn="tl" rotWithShape="0">
              <a:prstClr val="black">
                <a:alpha val="67000"/>
              </a:prstClr>
            </a:outerShdw>
          </a:effectLst>
        </p:spPr>
        <p:txBody>
          <a:bodyPr wrap="square" lIns="72000" tIns="0" rIns="72000" bIns="0" anchor="t" anchorCtr="0">
            <a:spAutoFit/>
          </a:bodyPr>
          <a:lstStyle/>
          <a:p>
            <a:pPr marL="454025" indent="-454025">
              <a:lnSpc>
                <a:spcPct val="150000"/>
              </a:lnSpc>
              <a:buClr>
                <a:srgbClr val="002060"/>
              </a:buClr>
              <a:buFont typeface="+mj-lt"/>
              <a:buAutoNum type="arabicPeriod"/>
            </a:pPr>
            <a:r>
              <a:rPr lang="es-ES_tradnl" sz="2400" cap="small" dirty="0" smtClean="0">
                <a:ln w="50800"/>
                <a:solidFill>
                  <a:srgbClr val="9DB0B1"/>
                </a:solidFill>
                <a:latin typeface="Letter Gothic Std" pitchFamily="49" charset="0"/>
                <a:ea typeface="Adobe Gothic Std B" pitchFamily="34" charset="-128"/>
                <a:cs typeface="Arial" pitchFamily="34" charset="0"/>
                <a:sym typeface="Webdings"/>
              </a:rPr>
              <a:t>El mundo en la cabeza...</a:t>
            </a:r>
          </a:p>
          <a:p>
            <a:pPr marL="454025" indent="-454025">
              <a:lnSpc>
                <a:spcPct val="150000"/>
              </a:lnSpc>
              <a:buClr>
                <a:srgbClr val="002060"/>
              </a:buClr>
              <a:buFont typeface="+mj-lt"/>
              <a:buAutoNum type="arabicPeriod"/>
            </a:pPr>
            <a:r>
              <a:rPr lang="es-ES_tradnl" sz="2400" cap="small" dirty="0" smtClean="0">
                <a:ln w="50800"/>
                <a:solidFill>
                  <a:srgbClr val="9DB0B1"/>
                </a:solidFill>
                <a:latin typeface="Letter Gothic Std" pitchFamily="49" charset="0"/>
                <a:ea typeface="Adobe Gothic Std B" pitchFamily="34" charset="-128"/>
                <a:cs typeface="Arial" pitchFamily="34" charset="0"/>
                <a:sym typeface="Webdings"/>
              </a:rPr>
              <a:t>Zoom sobre Namur</a:t>
            </a:r>
          </a:p>
          <a:p>
            <a:pPr marL="454025" indent="-454025">
              <a:lnSpc>
                <a:spcPct val="150000"/>
              </a:lnSpc>
              <a:buClr>
                <a:srgbClr val="002060"/>
              </a:buClr>
              <a:buFont typeface="+mj-lt"/>
              <a:buAutoNum type="arabicPeriod"/>
            </a:pPr>
            <a:r>
              <a:rPr lang="es-ES_tradnl" sz="2400" cap="small" dirty="0" smtClean="0">
                <a:ln w="50800"/>
                <a:solidFill>
                  <a:srgbClr val="002060"/>
                </a:solidFill>
                <a:latin typeface="Arial"/>
                <a:ea typeface="Adobe Gothic Std B" pitchFamily="34" charset="-128"/>
                <a:cs typeface="Arial"/>
                <a:sym typeface="Webdings"/>
              </a:rPr>
              <a:t>¡ </a:t>
            </a:r>
            <a:r>
              <a:rPr lang="es-ES_tradnl" sz="2400" cap="small" dirty="0" smtClean="0">
                <a:ln w="50800"/>
                <a:solidFill>
                  <a:srgbClr val="002060"/>
                </a:solidFill>
                <a:latin typeface="Letter Gothic Std" pitchFamily="49" charset="0"/>
                <a:ea typeface="Adobe Gothic Std B" pitchFamily="34" charset="-128"/>
                <a:cs typeface="Arial" pitchFamily="34" charset="0"/>
                <a:sym typeface="Webdings"/>
              </a:rPr>
              <a:t>Bienvenidos </a:t>
            </a:r>
            <a:r>
              <a:rPr lang="es-ES_tradnl" sz="2400" cap="small" dirty="0">
                <a:ln w="50800"/>
                <a:solidFill>
                  <a:srgbClr val="002060"/>
                </a:solidFill>
                <a:latin typeface="Letter Gothic Std" pitchFamily="49" charset="0"/>
                <a:ea typeface="Adobe Gothic Std B" pitchFamily="34" charset="-128"/>
                <a:cs typeface="Arial" pitchFamily="34" charset="0"/>
                <a:sym typeface="Webdings"/>
              </a:rPr>
              <a:t>a</a:t>
            </a:r>
            <a:r>
              <a:rPr lang="es-ES_tradnl" sz="2400" cap="small" dirty="0" smtClean="0">
                <a:ln w="50800"/>
                <a:solidFill>
                  <a:srgbClr val="002060"/>
                </a:solidFill>
                <a:latin typeface="Letter Gothic Std" pitchFamily="49" charset="0"/>
                <a:ea typeface="Adobe Gothic Std B" pitchFamily="34" charset="-128"/>
                <a:cs typeface="Arial" pitchFamily="34" charset="0"/>
                <a:sym typeface="Webdings"/>
              </a:rPr>
              <a:t> Namur !</a:t>
            </a:r>
          </a:p>
          <a:p>
            <a:pPr marL="454025" indent="-454025">
              <a:lnSpc>
                <a:spcPct val="150000"/>
              </a:lnSpc>
              <a:buClr>
                <a:srgbClr val="002060"/>
              </a:buClr>
              <a:buFont typeface="+mj-lt"/>
              <a:buAutoNum type="arabicPeriod"/>
            </a:pPr>
            <a:r>
              <a:rPr lang="es-ES_tradnl" sz="2400" cap="small" dirty="0" smtClean="0">
                <a:ln w="50800"/>
                <a:solidFill>
                  <a:srgbClr val="9DB0B1"/>
                </a:solidFill>
                <a:latin typeface="Letter Gothic Std" pitchFamily="49" charset="0"/>
                <a:ea typeface="Adobe Gothic Std B" pitchFamily="34" charset="-128"/>
                <a:cs typeface="Arial" pitchFamily="34" charset="0"/>
                <a:sym typeface="Webdings"/>
              </a:rPr>
              <a:t>Emprender en Namur</a:t>
            </a:r>
          </a:p>
          <a:p>
            <a:pPr marL="454025" indent="-454025">
              <a:lnSpc>
                <a:spcPct val="150000"/>
              </a:lnSpc>
              <a:buClr>
                <a:srgbClr val="002060"/>
              </a:buClr>
              <a:buFont typeface="+mj-lt"/>
              <a:buAutoNum type="arabicPeriod"/>
            </a:pPr>
            <a:r>
              <a:rPr lang="es-ES_tradnl" sz="2400" cap="small" dirty="0" smtClean="0">
                <a:ln w="50800"/>
                <a:solidFill>
                  <a:srgbClr val="9DB0B1"/>
                </a:solidFill>
                <a:latin typeface="Letter Gothic Std" pitchFamily="49" charset="0"/>
                <a:ea typeface="Adobe Gothic Std B" pitchFamily="34" charset="-128"/>
                <a:cs typeface="Arial" pitchFamily="34" charset="0"/>
                <a:sym typeface="Webdings"/>
              </a:rPr>
              <a:t>Vivir en Namur</a:t>
            </a:r>
          </a:p>
        </p:txBody>
      </p:sp>
      <p:sp>
        <p:nvSpPr>
          <p:cNvPr id="11" name="Rectangle 10"/>
          <p:cNvSpPr>
            <a:spLocks/>
          </p:cNvSpPr>
          <p:nvPr/>
        </p:nvSpPr>
        <p:spPr>
          <a:xfrm>
            <a:off x="288032" y="891000"/>
            <a:ext cx="2987824" cy="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sx="104000" sy="104000" algn="t" rotWithShape="0">
              <a:prstClr val="black"/>
            </a:outerShdw>
          </a:effectLst>
        </p:spPr>
        <p:txBody>
          <a:bodyPr wrap="square" lIns="0" tIns="0" rIns="0" bIns="0" anchor="ctr" anchorCtr="1">
            <a:no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fr-BE" sz="7200" b="0" smtClean="0">
                <a:ln w="50800"/>
                <a:solidFill>
                  <a:schemeClr val="bg1"/>
                </a:solidFill>
                <a:latin typeface="Letter Gothic Std" pitchFamily="49" charset="0"/>
                <a:ea typeface="Kozuka Gothic Pro R" pitchFamily="34" charset="-128"/>
                <a:cs typeface="Gisha" pitchFamily="34" charset="-79"/>
                <a:sym typeface="Webdings"/>
              </a:rPr>
              <a:t>Namur</a:t>
            </a:r>
            <a:endParaRPr lang="fr-FR" sz="7200" b="0">
              <a:solidFill>
                <a:schemeClr val="bg1"/>
              </a:solidFill>
              <a:latin typeface="Letter Gothic Std" pitchFamily="49" charset="0"/>
              <a:ea typeface="Kozuka Gothic Pro R" pitchFamily="34" charset="-128"/>
              <a:cs typeface="Gisha" pitchFamily="34" charset="-79"/>
            </a:endParaRPr>
          </a:p>
        </p:txBody>
      </p:sp>
      <p:cxnSp>
        <p:nvCxnSpPr>
          <p:cNvPr id="13" name="Connecteur en angle 12"/>
          <p:cNvCxnSpPr/>
          <p:nvPr/>
        </p:nvCxnSpPr>
        <p:spPr bwMode="auto">
          <a:xfrm>
            <a:off x="3275856" y="1410672"/>
            <a:ext cx="432000" cy="918000"/>
          </a:xfrm>
          <a:prstGeom prst="bentConnector3">
            <a:avLst>
              <a:gd name="adj1" fmla="val 43386"/>
            </a:avLst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sp>
        <p:nvSpPr>
          <p:cNvPr id="12" name="Espace réservé du numéro de diapositive 1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C6B818-7290-4771-9CFB-B94F380E1CC8}" type="slidenum">
              <a:rPr lang="fr-FR" smtClean="0"/>
              <a:pPr/>
              <a:t>22</a:t>
            </a:fld>
            <a:endParaRPr lang="fr-FR"/>
          </a:p>
        </p:txBody>
      </p:sp>
      <p:sp>
        <p:nvSpPr>
          <p:cNvPr id="10" name="Text Box 20"/>
          <p:cNvSpPr txBox="1">
            <a:spLocks noChangeArrowheads="1"/>
          </p:cNvSpPr>
          <p:nvPr/>
        </p:nvSpPr>
        <p:spPr bwMode="auto">
          <a:xfrm>
            <a:off x="0" y="4806000"/>
            <a:ext cx="9144000" cy="351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  <a:ln w="9525" algn="in">
            <a:noFill/>
            <a:miter lim="800000"/>
            <a:headEnd/>
            <a:tailEnd/>
          </a:ln>
          <a:effectLst/>
        </p:spPr>
        <p:txBody>
          <a:bodyPr wrap="square" lIns="0" tIns="72000" rIns="0" bIns="0" anchor="ctr" anchorCtr="0">
            <a:noAutofit/>
          </a:bodyPr>
          <a:lstStyle/>
          <a:p>
            <a:pPr algn="ctr">
              <a:spcBef>
                <a:spcPts val="600"/>
              </a:spcBef>
            </a:pPr>
            <a:r>
              <a:rPr lang="es-ES_tradnl" sz="2000" dirty="0" smtClean="0">
                <a:solidFill>
                  <a:srgbClr val="002060"/>
                </a:solidFill>
                <a:latin typeface="Papyrus" pitchFamily="66" charset="0"/>
              </a:rPr>
              <a:t>Comisaria </a:t>
            </a:r>
            <a:r>
              <a:rPr lang="es-ES_tradnl" sz="1600" dirty="0" smtClean="0">
                <a:solidFill>
                  <a:srgbClr val="002060"/>
                </a:solidFill>
                <a:latin typeface="Papyrus" pitchFamily="66" charset="0"/>
              </a:rPr>
              <a:t>de las</a:t>
            </a:r>
            <a:r>
              <a:rPr lang="es-ES_tradnl" sz="2000" dirty="0" smtClean="0">
                <a:solidFill>
                  <a:srgbClr val="002060"/>
                </a:solidFill>
                <a:latin typeface="Papyrus" pitchFamily="66" charset="0"/>
              </a:rPr>
              <a:t> Relaciones  Internacionales  </a:t>
            </a:r>
            <a:r>
              <a:rPr lang="fr-FR" sz="1600" noProof="1" smtClean="0">
                <a:solidFill>
                  <a:srgbClr val="FF0000"/>
                </a:solidFill>
                <a:latin typeface="Webdings" pitchFamily="18" charset="2"/>
              </a:rPr>
              <a:t>þ</a:t>
            </a:r>
            <a:r>
              <a:rPr lang="fr-FR" sz="1600" noProof="1" smtClean="0">
                <a:solidFill>
                  <a:srgbClr val="00FF00"/>
                </a:solidFill>
                <a:latin typeface="Webdings" pitchFamily="18" charset="2"/>
              </a:rPr>
              <a:t>ü</a:t>
            </a:r>
            <a:r>
              <a:rPr lang="fr-FR" sz="1600" noProof="1" smtClean="0">
                <a:solidFill>
                  <a:srgbClr val="3366FF"/>
                </a:solidFill>
                <a:latin typeface="Webdings" pitchFamily="18" charset="2"/>
              </a:rPr>
              <a:t>ý</a:t>
            </a:r>
            <a:r>
              <a:rPr lang="fr-CH" sz="2000" dirty="0" smtClean="0">
                <a:solidFill>
                  <a:srgbClr val="002060"/>
                </a:solidFill>
                <a:latin typeface="Papyrus" pitchFamily="66" charset="0"/>
              </a:rPr>
              <a:t>  2013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1" name="Picture 1" descr="Z:\Photos\NVC\0185.jpg"/>
          <p:cNvPicPr>
            <a:picLocks noChangeArrowheads="1"/>
          </p:cNvPicPr>
          <p:nvPr/>
        </p:nvPicPr>
        <p:blipFill>
          <a:blip r:embed="rId3" cstate="print"/>
          <a:srcRect r="19063"/>
          <a:stretch>
            <a:fillRect/>
          </a:stretch>
        </p:blipFill>
        <p:spPr bwMode="auto">
          <a:xfrm>
            <a:off x="1" y="2619000"/>
            <a:ext cx="4572000" cy="2546100"/>
          </a:xfrm>
          <a:prstGeom prst="rect">
            <a:avLst/>
          </a:prstGeom>
          <a:noFill/>
        </p:spPr>
      </p:pic>
      <p:pic>
        <p:nvPicPr>
          <p:cNvPr id="12" name="Image 11" descr="0075.jpg"/>
          <p:cNvPicPr>
            <a:picLocks/>
          </p:cNvPicPr>
          <p:nvPr/>
        </p:nvPicPr>
        <p:blipFill>
          <a:blip r:embed="rId4" cstate="print"/>
          <a:srcRect l="19950"/>
          <a:stretch>
            <a:fillRect/>
          </a:stretch>
        </p:blipFill>
        <p:spPr>
          <a:xfrm>
            <a:off x="4607998" y="2619000"/>
            <a:ext cx="4536000" cy="2538000"/>
          </a:xfrm>
          <a:prstGeom prst="rect">
            <a:avLst/>
          </a:prstGeom>
        </p:spPr>
      </p:pic>
      <p:pic>
        <p:nvPicPr>
          <p:cNvPr id="21506" name="Picture 2"/>
          <p:cNvPicPr>
            <a:picLocks noChangeArrowheads="1"/>
          </p:cNvPicPr>
          <p:nvPr/>
        </p:nvPicPr>
        <p:blipFill>
          <a:blip r:embed="rId5" cstate="print"/>
          <a:srcRect l="16048" t="6889" r="17432" b="48228"/>
          <a:stretch>
            <a:fillRect/>
          </a:stretch>
        </p:blipFill>
        <p:spPr bwMode="auto">
          <a:xfrm>
            <a:off x="0" y="-20241"/>
            <a:ext cx="9144000" cy="243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rganigramme : Connecteur 6"/>
          <p:cNvSpPr/>
          <p:nvPr/>
        </p:nvSpPr>
        <p:spPr>
          <a:xfrm>
            <a:off x="468314" y="735546"/>
            <a:ext cx="1260475" cy="485775"/>
          </a:xfrm>
          <a:prstGeom prst="flowChartConnector">
            <a:avLst/>
          </a:prstGeom>
          <a:noFill/>
          <a:ln w="63500" cmpd="sng">
            <a:solidFill>
              <a:srgbClr val="0081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BE"/>
          </a:p>
        </p:txBody>
      </p:sp>
      <p:cxnSp>
        <p:nvCxnSpPr>
          <p:cNvPr id="11" name="Connecteur droit 10"/>
          <p:cNvCxnSpPr/>
          <p:nvPr/>
        </p:nvCxnSpPr>
        <p:spPr bwMode="auto">
          <a:xfrm>
            <a:off x="0" y="2592000"/>
            <a:ext cx="9144000" cy="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Connecteur droit 12"/>
          <p:cNvCxnSpPr/>
          <p:nvPr/>
        </p:nvCxnSpPr>
        <p:spPr bwMode="auto">
          <a:xfrm>
            <a:off x="4572000" y="2592000"/>
            <a:ext cx="0" cy="256500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Espace réservé du numéro de diapositive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C6B818-7290-4771-9CFB-B94F380E1CC8}" type="slidenum">
              <a:rPr lang="fr-FR" smtClean="0"/>
              <a:pPr/>
              <a:t>23</a:t>
            </a:fld>
            <a:endParaRPr lang="fr-FR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0" y="133288"/>
            <a:ext cx="9144000" cy="73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0" tIns="118800" rIns="360000" bIns="118800" anchor="ctr">
            <a:spAutoFit/>
          </a:bodyPr>
          <a:lstStyle/>
          <a:p>
            <a:pPr algn="ctr"/>
            <a:r>
              <a:rPr lang="es-ES_tradnl" altLang="fr-FR" sz="3200" cap="small" dirty="0" smtClean="0">
                <a:solidFill>
                  <a:srgbClr val="002060"/>
                </a:solidFill>
                <a:latin typeface="Letter Gothic Std" pitchFamily="49" charset="0"/>
              </a:rPr>
              <a:t>Namur, una ciudad...</a:t>
            </a:r>
            <a:endParaRPr lang="es-ES_tradnl" altLang="fr-FR" sz="3200" cap="small" dirty="0">
              <a:solidFill>
                <a:srgbClr val="002060"/>
              </a:solidFill>
              <a:latin typeface="Letter Gothic Std" pitchFamily="49" charset="0"/>
            </a:endParaRPr>
          </a:p>
        </p:txBody>
      </p:sp>
      <p:sp>
        <p:nvSpPr>
          <p:cNvPr id="22531" name="Line 3"/>
          <p:cNvSpPr>
            <a:spLocks noChangeShapeType="1"/>
          </p:cNvSpPr>
          <p:nvPr/>
        </p:nvSpPr>
        <p:spPr bwMode="auto">
          <a:xfrm>
            <a:off x="0" y="945000"/>
            <a:ext cx="9144000" cy="0"/>
          </a:xfrm>
          <a:prstGeom prst="line">
            <a:avLst/>
          </a:prstGeom>
          <a:noFill/>
          <a:ln w="38100">
            <a:gradFill flip="none" rotWithShape="1"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0" scaled="0"/>
              <a:tileRect/>
            </a:gra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4222" name="Text Box 14"/>
          <p:cNvSpPr txBox="1">
            <a:spLocks noChangeArrowheads="1"/>
          </p:cNvSpPr>
          <p:nvPr/>
        </p:nvSpPr>
        <p:spPr bwMode="auto">
          <a:xfrm>
            <a:off x="323552" y="1890000"/>
            <a:ext cx="2808288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 algn="ctr">
              <a:tabLst>
                <a:tab pos="185738" algn="l"/>
              </a:tabLst>
            </a:pPr>
            <a:r>
              <a:rPr lang="es-ES_tradnl" altLang="fr-FR" sz="2000" u="sng" dirty="0" smtClean="0">
                <a:solidFill>
                  <a:srgbClr val="002060"/>
                </a:solidFill>
                <a:latin typeface="Letter Gothic Std" pitchFamily="49" charset="0"/>
              </a:rPr>
              <a:t>Ayuntamiento</a:t>
            </a:r>
          </a:p>
          <a:p>
            <a:pPr algn="ctr">
              <a:tabLst>
                <a:tab pos="185738" algn="l"/>
              </a:tabLst>
            </a:pPr>
            <a:r>
              <a:rPr lang="es-ES_tradnl" sz="1600" dirty="0" smtClean="0">
                <a:solidFill>
                  <a:srgbClr val="002060"/>
                </a:solidFill>
                <a:latin typeface="Letter Gothic Std" pitchFamily="49" charset="0"/>
              </a:rPr>
              <a:t>47 consejeros</a:t>
            </a:r>
          </a:p>
          <a:p>
            <a:pPr algn="ctr">
              <a:tabLst>
                <a:tab pos="185738" algn="l"/>
              </a:tabLst>
            </a:pPr>
            <a:r>
              <a:rPr lang="es-ES_tradnl" sz="1600" dirty="0" smtClean="0">
                <a:solidFill>
                  <a:srgbClr val="002060"/>
                </a:solidFill>
                <a:latin typeface="Letter Gothic Std" pitchFamily="49" charset="0"/>
              </a:rPr>
              <a:t>elegidos por 6 años</a:t>
            </a:r>
            <a:endParaRPr lang="es-ES_tradnl" sz="1600" dirty="0">
              <a:solidFill>
                <a:srgbClr val="002060"/>
              </a:solidFill>
              <a:latin typeface="Letter Gothic Std" pitchFamily="49" charset="0"/>
            </a:endParaRPr>
          </a:p>
        </p:txBody>
      </p:sp>
      <p:sp>
        <p:nvSpPr>
          <p:cNvPr id="94223" name="Text Box 15"/>
          <p:cNvSpPr txBox="1">
            <a:spLocks noChangeArrowheads="1"/>
          </p:cNvSpPr>
          <p:nvPr/>
        </p:nvSpPr>
        <p:spPr bwMode="auto">
          <a:xfrm>
            <a:off x="250528" y="3327834"/>
            <a:ext cx="2881313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 algn="ctr">
              <a:tabLst>
                <a:tab pos="185738" algn="l"/>
              </a:tabLst>
            </a:pPr>
            <a:r>
              <a:rPr lang="es-ES_tradnl" altLang="fr-FR" sz="2000" u="sng" dirty="0" smtClean="0">
                <a:solidFill>
                  <a:srgbClr val="002060"/>
                </a:solidFill>
                <a:latin typeface="Letter Gothic Std" pitchFamily="49" charset="0"/>
              </a:rPr>
              <a:t>Colegio municipal</a:t>
            </a:r>
          </a:p>
          <a:p>
            <a:pPr algn="ctr">
              <a:tabLst>
                <a:tab pos="185738" algn="l"/>
              </a:tabLst>
            </a:pPr>
            <a:r>
              <a:rPr lang="es-ES_tradnl" altLang="fr-FR" sz="1600" dirty="0" smtClean="0">
                <a:solidFill>
                  <a:srgbClr val="002060"/>
                </a:solidFill>
                <a:latin typeface="Letter Gothic Std" pitchFamily="49" charset="0"/>
              </a:rPr>
              <a:t>1 alcalde</a:t>
            </a:r>
          </a:p>
          <a:p>
            <a:pPr algn="ctr">
              <a:tabLst>
                <a:tab pos="185738" algn="l"/>
              </a:tabLst>
            </a:pPr>
            <a:r>
              <a:rPr lang="es-ES_tradnl" altLang="fr-FR" sz="1600" dirty="0" smtClean="0">
                <a:solidFill>
                  <a:srgbClr val="002060"/>
                </a:solidFill>
                <a:latin typeface="Letter Gothic Std" pitchFamily="49" charset="0"/>
              </a:rPr>
              <a:t>+  9 regidores</a:t>
            </a:r>
            <a:endParaRPr lang="es-ES_tradnl" altLang="fr-FR" sz="1600" dirty="0">
              <a:solidFill>
                <a:srgbClr val="002060"/>
              </a:solidFill>
              <a:latin typeface="Letter Gothic Std" pitchFamily="49" charset="0"/>
            </a:endParaRPr>
          </a:p>
        </p:txBody>
      </p:sp>
      <p:sp>
        <p:nvSpPr>
          <p:cNvPr id="94224" name="Text Box 16"/>
          <p:cNvSpPr txBox="1">
            <a:spLocks noChangeArrowheads="1"/>
          </p:cNvSpPr>
          <p:nvPr/>
        </p:nvSpPr>
        <p:spPr bwMode="auto">
          <a:xfrm>
            <a:off x="6011738" y="1890000"/>
            <a:ext cx="295275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 algn="ctr">
              <a:tabLst>
                <a:tab pos="185738" algn="l"/>
              </a:tabLst>
            </a:pPr>
            <a:r>
              <a:rPr lang="es-ES_tradnl" altLang="fr-FR" sz="2000" u="sng" dirty="0" smtClean="0">
                <a:solidFill>
                  <a:srgbClr val="002060"/>
                </a:solidFill>
                <a:latin typeface="Letter Gothic Std" pitchFamily="49" charset="0"/>
              </a:rPr>
              <a:t>Administración</a:t>
            </a:r>
          </a:p>
          <a:p>
            <a:pPr algn="ctr">
              <a:tabLst>
                <a:tab pos="185738" algn="l"/>
              </a:tabLst>
            </a:pPr>
            <a:r>
              <a:rPr lang="es-ES_tradnl" altLang="fr-FR" sz="2000" dirty="0" smtClean="0">
                <a:solidFill>
                  <a:srgbClr val="002060"/>
                </a:solidFill>
                <a:latin typeface="Letter Gothic Std" pitchFamily="49" charset="0"/>
              </a:rPr>
              <a:t>	</a:t>
            </a:r>
            <a:r>
              <a:rPr lang="es-ES_tradnl" altLang="fr-FR" sz="1600" dirty="0" smtClean="0">
                <a:solidFill>
                  <a:srgbClr val="002060"/>
                </a:solidFill>
                <a:latin typeface="Letter Gothic Std" pitchFamily="49" charset="0"/>
              </a:rPr>
              <a:t>1.500</a:t>
            </a:r>
          </a:p>
          <a:p>
            <a:pPr algn="ctr">
              <a:tabLst>
                <a:tab pos="185738" algn="l"/>
              </a:tabLst>
            </a:pPr>
            <a:r>
              <a:rPr lang="es-ES_tradnl" altLang="fr-FR" sz="1600" dirty="0" smtClean="0">
                <a:solidFill>
                  <a:srgbClr val="002060"/>
                </a:solidFill>
                <a:latin typeface="Letter Gothic Std" pitchFamily="49" charset="0"/>
              </a:rPr>
              <a:t>+ 400 policías</a:t>
            </a:r>
          </a:p>
          <a:p>
            <a:pPr algn="ctr">
              <a:tabLst>
                <a:tab pos="185738" algn="l"/>
              </a:tabLst>
            </a:pPr>
            <a:r>
              <a:rPr lang="es-ES_tradnl" altLang="fr-FR" sz="1600" dirty="0" smtClean="0">
                <a:solidFill>
                  <a:srgbClr val="002060"/>
                </a:solidFill>
                <a:latin typeface="Letter Gothic Std" pitchFamily="49" charset="0"/>
              </a:rPr>
              <a:t>+ 100 bomberos</a:t>
            </a:r>
            <a:endParaRPr lang="es-ES_tradnl" altLang="fr-FR" sz="1600" dirty="0">
              <a:solidFill>
                <a:srgbClr val="002060"/>
              </a:solidFill>
              <a:latin typeface="Letter Gothic Std" pitchFamily="49" charset="0"/>
            </a:endParaRPr>
          </a:p>
        </p:txBody>
      </p:sp>
      <p:sp>
        <p:nvSpPr>
          <p:cNvPr id="94225" name="Text Box 17"/>
          <p:cNvSpPr txBox="1">
            <a:spLocks noChangeArrowheads="1"/>
          </p:cNvSpPr>
          <p:nvPr/>
        </p:nvSpPr>
        <p:spPr bwMode="auto">
          <a:xfrm>
            <a:off x="5940152" y="3327834"/>
            <a:ext cx="3024188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 algn="ctr">
              <a:tabLst>
                <a:tab pos="185738" algn="l"/>
              </a:tabLst>
            </a:pPr>
            <a:r>
              <a:rPr lang="es-ES_tradnl" altLang="fr-FR" sz="2000" u="sng" dirty="0" smtClean="0">
                <a:solidFill>
                  <a:srgbClr val="002060"/>
                </a:solidFill>
                <a:latin typeface="Letter Gothic Std" pitchFamily="49" charset="0"/>
              </a:rPr>
              <a:t>Presupuesto</a:t>
            </a:r>
          </a:p>
          <a:p>
            <a:pPr algn="ctr">
              <a:tabLst>
                <a:tab pos="185738" algn="l"/>
              </a:tabLst>
            </a:pPr>
            <a:r>
              <a:rPr lang="es-ES_tradnl" altLang="fr-FR" sz="1600" dirty="0" smtClean="0">
                <a:solidFill>
                  <a:srgbClr val="002060"/>
                </a:solidFill>
                <a:latin typeface="Letter Gothic Std" pitchFamily="49" charset="0"/>
              </a:rPr>
              <a:t>160 M€ (ord.)</a:t>
            </a:r>
          </a:p>
          <a:p>
            <a:pPr algn="ctr">
              <a:tabLst>
                <a:tab pos="185738" algn="l"/>
              </a:tabLst>
            </a:pPr>
            <a:r>
              <a:rPr lang="es-ES_tradnl" altLang="fr-FR" sz="1600" dirty="0" smtClean="0">
                <a:solidFill>
                  <a:srgbClr val="002060"/>
                </a:solidFill>
                <a:latin typeface="Letter Gothic Std" pitchFamily="49" charset="0"/>
              </a:rPr>
              <a:t>45 M€ (extraord.)</a:t>
            </a:r>
            <a:endParaRPr lang="es-ES_tradnl" altLang="fr-FR" sz="1600" dirty="0">
              <a:solidFill>
                <a:srgbClr val="002060"/>
              </a:solidFill>
              <a:latin typeface="Letter Gothic Std" pitchFamily="49" charset="0"/>
            </a:endParaRPr>
          </a:p>
        </p:txBody>
      </p:sp>
      <p:pic>
        <p:nvPicPr>
          <p:cNvPr id="94241" name="Picture 33" descr="http://upload.wikimedia.org/wikipedia/commons/4/4b/Namur-Hotel_de_ville.jpg"/>
          <p:cNvPicPr>
            <a:picLocks noChangeAspect="1" noChangeArrowheads="1"/>
          </p:cNvPicPr>
          <p:nvPr/>
        </p:nvPicPr>
        <p:blipFill>
          <a:blip r:embed="rId4" cstate="print">
            <a:lum bright="4000" contrast="-6000"/>
          </a:blip>
          <a:srcRect b="11249"/>
          <a:stretch>
            <a:fillRect/>
          </a:stretch>
        </p:blipFill>
        <p:spPr bwMode="auto">
          <a:xfrm>
            <a:off x="3491534" y="1167594"/>
            <a:ext cx="2160587" cy="1916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2700000" sx="103000" sy="103000" algn="tl" rotWithShape="0">
              <a:schemeClr val="tx2">
                <a:lumMod val="75000"/>
                <a:lumOff val="25000"/>
              </a:schemeClr>
            </a:outerShdw>
          </a:effectLst>
        </p:spPr>
      </p:pic>
      <p:pic>
        <p:nvPicPr>
          <p:cNvPr id="22540" name="Image 12" descr="Stylise bleu sans barre.jpg"/>
          <p:cNvPicPr>
            <a:picLocks/>
          </p:cNvPicPr>
          <p:nvPr/>
        </p:nvPicPr>
        <p:blipFill>
          <a:blip r:embed="rId5" cstate="print">
            <a:lum bright="6000"/>
          </a:blip>
          <a:srcRect t="1430" b="39299"/>
          <a:stretch>
            <a:fillRect/>
          </a:stretch>
        </p:blipFill>
        <p:spPr bwMode="auto">
          <a:xfrm>
            <a:off x="1" y="0"/>
            <a:ext cx="1260475" cy="93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42" name="Picture 2" descr="http://www.ville.namur.be/files/pubs/941/ico_bienvenue_namur.jpg"/>
          <p:cNvPicPr>
            <a:picLocks noChangeArrowheads="1"/>
          </p:cNvPicPr>
          <p:nvPr/>
        </p:nvPicPr>
        <p:blipFill>
          <a:blip r:embed="rId6" cstate="print">
            <a:lum bright="14000" contrast="7000"/>
          </a:blip>
          <a:srcRect r="6872" b="5860"/>
          <a:stretch>
            <a:fillRect/>
          </a:stretch>
        </p:blipFill>
        <p:spPr bwMode="auto">
          <a:xfrm>
            <a:off x="6984000" y="486000"/>
            <a:ext cx="972000" cy="945000"/>
          </a:xfrm>
          <a:prstGeom prst="rect">
            <a:avLst/>
          </a:prstGeom>
          <a:noFill/>
          <a:effectLst>
            <a:outerShdw blurRad="38100" dist="38100" dir="2700000" sx="103000" sy="103000" algn="tl" rotWithShape="0">
              <a:prstClr val="black">
                <a:alpha val="67000"/>
              </a:prstClr>
            </a:outerShdw>
          </a:effectLst>
        </p:spPr>
      </p:pic>
      <p:sp>
        <p:nvSpPr>
          <p:cNvPr id="12" name="Espace réservé du numéro de diapositive 1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C6B818-7290-4771-9CFB-B94F380E1CC8}" type="slidenum">
              <a:rPr lang="fr-FR" smtClean="0"/>
              <a:pPr/>
              <a:t>24</a:t>
            </a:fld>
            <a:endParaRPr lang="fr-FR"/>
          </a:p>
        </p:txBody>
      </p:sp>
      <p:pic>
        <p:nvPicPr>
          <p:cNvPr id="13" name="Picture 2" descr="http://www.lesoir.be/sites/default/files/imagecache/475x317/2012/10/25/1262402746_ID3446888_dsc_4495_02570N_0.JPG"/>
          <p:cNvPicPr>
            <a:picLocks noChangeAspect="1" noChangeArrowheads="1"/>
          </p:cNvPicPr>
          <p:nvPr/>
        </p:nvPicPr>
        <p:blipFill>
          <a:blip r:embed="rId7" cstate="print">
            <a:lum bright="4000" contrast="-6000"/>
          </a:blip>
          <a:srcRect l="11935" r="3183"/>
          <a:stretch>
            <a:fillRect/>
          </a:stretch>
        </p:blipFill>
        <p:spPr bwMode="auto">
          <a:xfrm>
            <a:off x="3203848" y="3273828"/>
            <a:ext cx="2736000" cy="1613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2700000" sx="103000" sy="103000" algn="tl" rotWithShape="0">
              <a:schemeClr val="tx2">
                <a:lumMod val="75000"/>
                <a:lumOff val="25000"/>
              </a:schemeClr>
            </a:outerShdw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2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94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4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4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4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94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22" grpId="0" autoUpdateAnimBg="0"/>
      <p:bldP spid="94223" grpId="0" autoUpdateAnimBg="0"/>
      <p:bldP spid="94224" grpId="0" autoUpdateAnimBg="0"/>
      <p:bldP spid="94225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35" descr="Wallonie"/>
          <p:cNvPicPr preferRelativeResize="0">
            <a:picLocks noChangeArrowheads="1"/>
          </p:cNvPicPr>
          <p:nvPr/>
        </p:nvPicPr>
        <p:blipFill>
          <a:blip r:embed="rId5" cstate="print">
            <a:lum bright="6000"/>
          </a:blip>
          <a:srcRect l="13858" t="1889" r="18898" b="1889"/>
          <a:stretch>
            <a:fillRect/>
          </a:stretch>
        </p:blipFill>
        <p:spPr bwMode="auto">
          <a:xfrm>
            <a:off x="0" y="0"/>
            <a:ext cx="1260000" cy="94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1992" name="Text Box 8"/>
          <p:cNvSpPr txBox="1">
            <a:spLocks noChangeArrowheads="1"/>
          </p:cNvSpPr>
          <p:nvPr/>
        </p:nvSpPr>
        <p:spPr bwMode="auto">
          <a:xfrm>
            <a:off x="0" y="2031206"/>
            <a:ext cx="24844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rIns="36000">
            <a:spAutoFit/>
          </a:bodyPr>
          <a:lstStyle/>
          <a:p>
            <a:pPr algn="r">
              <a:tabLst>
                <a:tab pos="2155825" algn="r"/>
                <a:tab pos="4667250" algn="l"/>
              </a:tabLst>
            </a:pPr>
            <a:r>
              <a:rPr lang="fr-BE" sz="2000" dirty="0">
                <a:solidFill>
                  <a:srgbClr val="002060"/>
                </a:solidFill>
                <a:latin typeface="Letter Gothic Std" pitchFamily="49" charset="0"/>
              </a:rPr>
              <a:t>	</a:t>
            </a:r>
            <a:r>
              <a:rPr lang="es-ES_tradnl" sz="2000" dirty="0" smtClean="0">
                <a:solidFill>
                  <a:srgbClr val="002060"/>
                </a:solidFill>
                <a:latin typeface="Letter Gothic Std" pitchFamily="49" charset="0"/>
              </a:rPr>
              <a:t>Gobierno valón</a:t>
            </a:r>
            <a:endParaRPr lang="es-ES_tradnl" sz="2000" dirty="0">
              <a:solidFill>
                <a:srgbClr val="002060"/>
              </a:solidFill>
              <a:latin typeface="Letter Gothic Std" pitchFamily="49" charset="0"/>
            </a:endParaRPr>
          </a:p>
        </p:txBody>
      </p:sp>
      <p:sp>
        <p:nvSpPr>
          <p:cNvPr id="2053" name="Line 4"/>
          <p:cNvSpPr>
            <a:spLocks noChangeShapeType="1"/>
          </p:cNvSpPr>
          <p:nvPr/>
        </p:nvSpPr>
        <p:spPr bwMode="auto">
          <a:xfrm>
            <a:off x="0" y="945000"/>
            <a:ext cx="9144000" cy="0"/>
          </a:xfrm>
          <a:prstGeom prst="line">
            <a:avLst/>
          </a:prstGeom>
          <a:noFill/>
          <a:ln w="38100">
            <a:gradFill flip="none" rotWithShape="1"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0" scaled="0"/>
              <a:tileRect/>
            </a:gra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133288"/>
            <a:ext cx="9144000" cy="73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0" tIns="118800" rIns="360000" bIns="118800" anchor="ctr">
            <a:spAutoFit/>
          </a:bodyPr>
          <a:lstStyle/>
          <a:p>
            <a:pPr algn="ctr"/>
            <a:r>
              <a:rPr lang="es-ES_tradnl" altLang="fr-FR" sz="3200" cap="small" dirty="0" smtClean="0">
                <a:solidFill>
                  <a:srgbClr val="002060"/>
                </a:solidFill>
                <a:latin typeface="Letter Gothic Std" pitchFamily="49" charset="0"/>
              </a:rPr>
              <a:t>...capital de la Valonia</a:t>
            </a:r>
            <a:endParaRPr lang="es-ES_tradnl" altLang="fr-FR" sz="3200" cap="small" dirty="0">
              <a:solidFill>
                <a:srgbClr val="002060"/>
              </a:solidFill>
              <a:latin typeface="Letter Gothic Std" pitchFamily="49" charset="0"/>
            </a:endParaRPr>
          </a:p>
        </p:txBody>
      </p:sp>
      <p:graphicFrame>
        <p:nvGraphicFramePr>
          <p:cNvPr id="42001" name="Object 17"/>
          <p:cNvGraphicFramePr>
            <a:graphicFrameLocks noChangeAspect="1"/>
          </p:cNvGraphicFramePr>
          <p:nvPr/>
        </p:nvGraphicFramePr>
        <p:xfrm>
          <a:off x="0" y="1275160"/>
          <a:ext cx="9144000" cy="247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1" name="Photo Editor Photo" r:id="rId6" imgW="13266667" imgH="466543" progId="">
                  <p:embed/>
                </p:oleObj>
              </mc:Choice>
              <mc:Fallback>
                <p:oleObj name="Photo Editor Photo" r:id="rId6" imgW="13266667" imgH="466543" progId="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3528"/>
                      <a:stretch>
                        <a:fillRect/>
                      </a:stretch>
                    </p:blipFill>
                    <p:spPr bwMode="auto">
                      <a:xfrm>
                        <a:off x="0" y="1275160"/>
                        <a:ext cx="9144000" cy="247650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002" name="Text Box 18"/>
          <p:cNvSpPr txBox="1">
            <a:spLocks noChangeArrowheads="1"/>
          </p:cNvSpPr>
          <p:nvPr/>
        </p:nvSpPr>
        <p:spPr bwMode="auto">
          <a:xfrm>
            <a:off x="4565699" y="1880533"/>
            <a:ext cx="208915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6000" rIns="36000">
            <a:spAutoFit/>
          </a:bodyPr>
          <a:lstStyle/>
          <a:p>
            <a:pPr algn="r">
              <a:tabLst>
                <a:tab pos="2155825" algn="r"/>
                <a:tab pos="4667250" algn="l"/>
              </a:tabLst>
            </a:pPr>
            <a:r>
              <a:rPr lang="fr-BE" sz="2000" dirty="0">
                <a:solidFill>
                  <a:srgbClr val="002060"/>
                </a:solidFill>
                <a:latin typeface="Arial" charset="0"/>
              </a:rPr>
              <a:t>	</a:t>
            </a:r>
            <a:r>
              <a:rPr lang="es-ES_tradnl" sz="2000" dirty="0" smtClean="0">
                <a:solidFill>
                  <a:srgbClr val="002060"/>
                </a:solidFill>
                <a:latin typeface="Letter Gothic Std" pitchFamily="49" charset="0"/>
              </a:rPr>
              <a:t>Parlamento valón</a:t>
            </a:r>
            <a:endParaRPr lang="es-ES_tradnl" sz="2000" dirty="0">
              <a:solidFill>
                <a:srgbClr val="002060"/>
              </a:solidFill>
              <a:latin typeface="Letter Gothic Std" pitchFamily="49" charset="0"/>
            </a:endParaRPr>
          </a:p>
        </p:txBody>
      </p:sp>
      <p:sp>
        <p:nvSpPr>
          <p:cNvPr id="42003" name="Text Box 19"/>
          <p:cNvSpPr txBox="1">
            <a:spLocks noChangeArrowheads="1"/>
          </p:cNvSpPr>
          <p:nvPr/>
        </p:nvSpPr>
        <p:spPr bwMode="auto">
          <a:xfrm>
            <a:off x="0" y="2949792"/>
            <a:ext cx="248443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rIns="36000">
            <a:spAutoFit/>
          </a:bodyPr>
          <a:lstStyle/>
          <a:p>
            <a:pPr algn="r">
              <a:tabLst>
                <a:tab pos="2155825" algn="r"/>
                <a:tab pos="4667250" algn="l"/>
              </a:tabLst>
            </a:pPr>
            <a:r>
              <a:rPr lang="es-ES_tradnl" sz="2000" dirty="0" smtClean="0">
                <a:solidFill>
                  <a:srgbClr val="002060"/>
                </a:solidFill>
                <a:latin typeface="Arial" charset="0"/>
              </a:rPr>
              <a:t>	</a:t>
            </a:r>
            <a:r>
              <a:rPr lang="es-ES_tradnl" sz="2000" dirty="0" smtClean="0">
                <a:solidFill>
                  <a:srgbClr val="002060"/>
                </a:solidFill>
                <a:latin typeface="Letter Gothic Std" pitchFamily="49" charset="0"/>
              </a:rPr>
              <a:t>Administración</a:t>
            </a:r>
          </a:p>
          <a:p>
            <a:pPr algn="r">
              <a:tabLst>
                <a:tab pos="2155825" algn="r"/>
                <a:tab pos="4667250" algn="l"/>
              </a:tabLst>
            </a:pPr>
            <a:r>
              <a:rPr lang="es-ES_tradnl" sz="2000" dirty="0" smtClean="0">
                <a:solidFill>
                  <a:srgbClr val="002060"/>
                </a:solidFill>
                <a:latin typeface="Letter Gothic Std" pitchFamily="49" charset="0"/>
              </a:rPr>
              <a:t>Valona </a:t>
            </a:r>
            <a:r>
              <a:rPr lang="es-ES_tradnl" sz="1600" dirty="0" smtClean="0">
                <a:solidFill>
                  <a:srgbClr val="002060"/>
                </a:solidFill>
                <a:latin typeface="Letter Gothic Std" pitchFamily="49" charset="0"/>
              </a:rPr>
              <a:t>(SPW)</a:t>
            </a:r>
            <a:endParaRPr lang="es-ES_tradnl" sz="1600" dirty="0">
              <a:solidFill>
                <a:srgbClr val="002060"/>
              </a:solidFill>
              <a:latin typeface="Letter Gothic Std" pitchFamily="49" charset="0"/>
            </a:endParaRPr>
          </a:p>
        </p:txBody>
      </p:sp>
      <p:pic>
        <p:nvPicPr>
          <p:cNvPr id="42005" name="Picture 21" descr="dyn004_original_800_521_pjpeg_2612427_82936525138840e0efe96557ac2542b0"/>
          <p:cNvPicPr preferRelativeResize="0">
            <a:picLocks noChangeArrowheads="1"/>
          </p:cNvPicPr>
          <p:nvPr/>
        </p:nvPicPr>
        <p:blipFill>
          <a:blip r:embed="rId8" cstate="print">
            <a:lum bright="24000" contrast="12000"/>
          </a:blip>
          <a:srcRect/>
          <a:stretch>
            <a:fillRect/>
          </a:stretch>
        </p:blipFill>
        <p:spPr bwMode="auto">
          <a:xfrm>
            <a:off x="2627314" y="1707357"/>
            <a:ext cx="1800225" cy="864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006" name="Picture 22" descr="parlement_wallon"/>
          <p:cNvPicPr preferRelativeResize="0">
            <a:picLocks noChangeArrowheads="1"/>
          </p:cNvPicPr>
          <p:nvPr/>
        </p:nvPicPr>
        <p:blipFill>
          <a:blip r:embed="rId9" cstate="print">
            <a:lum bright="12000" contrast="6000"/>
          </a:blip>
          <a:srcRect/>
          <a:stretch>
            <a:fillRect/>
          </a:stretch>
        </p:blipFill>
        <p:spPr bwMode="auto">
          <a:xfrm>
            <a:off x="6873875" y="1707357"/>
            <a:ext cx="1800225" cy="864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007" name="Picture 23" descr="batiment%2520region%2520wallonne"/>
          <p:cNvPicPr>
            <a:picLocks noChangeAspect="1" noChangeArrowheads="1"/>
          </p:cNvPicPr>
          <p:nvPr/>
        </p:nvPicPr>
        <p:blipFill>
          <a:blip r:embed="rId10" cstate="print">
            <a:lum bright="6000" contrast="6000"/>
          </a:blip>
          <a:srcRect t="12460"/>
          <a:stretch>
            <a:fillRect/>
          </a:stretch>
        </p:blipFill>
        <p:spPr bwMode="auto">
          <a:xfrm>
            <a:off x="2627314" y="2865835"/>
            <a:ext cx="1800225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008" name="Picture 24" descr="namur23"/>
          <p:cNvPicPr>
            <a:picLocks noChangeAspect="1" noChangeArrowheads="1"/>
          </p:cNvPicPr>
          <p:nvPr/>
        </p:nvPicPr>
        <p:blipFill>
          <a:blip r:embed="rId11" cstate="print">
            <a:lum bright="12000" contrast="6000"/>
          </a:blip>
          <a:srcRect/>
          <a:stretch>
            <a:fillRect/>
          </a:stretch>
        </p:blipFill>
        <p:spPr bwMode="auto">
          <a:xfrm>
            <a:off x="2627313" y="3759994"/>
            <a:ext cx="1701800" cy="897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012" name="Picture 28" descr="dyn003_original_600_382_pjpeg__f89f54e76e0583d348da5b555fbf1082"/>
          <p:cNvPicPr>
            <a:picLocks noChangeAspect="1" noChangeArrowheads="1"/>
          </p:cNvPicPr>
          <p:nvPr/>
        </p:nvPicPr>
        <p:blipFill>
          <a:blip r:embed="rId12" cstate="print">
            <a:lum bright="18000" contrast="18000"/>
          </a:blip>
          <a:srcRect/>
          <a:stretch>
            <a:fillRect/>
          </a:stretch>
        </p:blipFill>
        <p:spPr bwMode="auto">
          <a:xfrm>
            <a:off x="4500564" y="3759994"/>
            <a:ext cx="1882775" cy="898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014" name="Picture 30" descr="Celestines_Photo_5"/>
          <p:cNvPicPr>
            <a:picLocks noChangeAspect="1" noChangeArrowheads="1"/>
          </p:cNvPicPr>
          <p:nvPr/>
        </p:nvPicPr>
        <p:blipFill>
          <a:blip r:embed="rId13" cstate="print">
            <a:lum bright="12000" contrast="12000"/>
          </a:blip>
          <a:srcRect l="3024" r="1512"/>
          <a:stretch>
            <a:fillRect/>
          </a:stretch>
        </p:blipFill>
        <p:spPr bwMode="auto">
          <a:xfrm>
            <a:off x="4572001" y="2859881"/>
            <a:ext cx="1800225" cy="791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016" name="Picture 32" descr="Photo du bâtiment abritant le Cabinet Lutgen"/>
          <p:cNvPicPr>
            <a:picLocks noChangeAspect="1" noChangeArrowheads="1"/>
          </p:cNvPicPr>
          <p:nvPr/>
        </p:nvPicPr>
        <p:blipFill>
          <a:blip r:embed="rId14" cstate="print"/>
          <a:srcRect t="2411" b="8838"/>
          <a:stretch>
            <a:fillRect/>
          </a:stretch>
        </p:blipFill>
        <p:spPr bwMode="auto">
          <a:xfrm>
            <a:off x="6583363" y="2861073"/>
            <a:ext cx="2381250" cy="1797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018" name="Text Box 34"/>
          <p:cNvSpPr txBox="1">
            <a:spLocks noChangeArrowheads="1"/>
          </p:cNvSpPr>
          <p:nvPr/>
        </p:nvSpPr>
        <p:spPr bwMode="auto">
          <a:xfrm>
            <a:off x="251520" y="3739411"/>
            <a:ext cx="223224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6000" rIns="36000">
            <a:spAutoFit/>
          </a:bodyPr>
          <a:lstStyle/>
          <a:p>
            <a:pPr algn="r">
              <a:tabLst>
                <a:tab pos="2155825" algn="r"/>
                <a:tab pos="4667250" algn="l"/>
              </a:tabLst>
            </a:pPr>
            <a:r>
              <a:rPr lang="fr-BE" sz="2000" dirty="0">
                <a:solidFill>
                  <a:srgbClr val="002060"/>
                </a:solidFill>
                <a:cs typeface="Arial" charset="0"/>
              </a:rPr>
              <a:t>	</a:t>
            </a:r>
            <a:r>
              <a:rPr lang="es-ES_tradnl" sz="2000" dirty="0" smtClean="0">
                <a:solidFill>
                  <a:srgbClr val="002060"/>
                </a:solidFill>
                <a:latin typeface="Letter Gothic Std" pitchFamily="49" charset="0"/>
              </a:rPr>
              <a:t>4.500 funcionarios</a:t>
            </a:r>
          </a:p>
          <a:p>
            <a:pPr algn="r">
              <a:tabLst>
                <a:tab pos="2155825" algn="r"/>
                <a:tab pos="4667250" algn="l"/>
              </a:tabLst>
            </a:pPr>
            <a:r>
              <a:rPr lang="es-ES_tradnl" sz="2000" dirty="0" smtClean="0">
                <a:solidFill>
                  <a:srgbClr val="002060"/>
                </a:solidFill>
                <a:latin typeface="Letter Gothic Std" pitchFamily="49" charset="0"/>
              </a:rPr>
              <a:t>215.000 m² despachos</a:t>
            </a:r>
            <a:endParaRPr lang="es-ES_tradnl" sz="2000" dirty="0">
              <a:solidFill>
                <a:srgbClr val="002060"/>
              </a:solidFill>
              <a:latin typeface="Letter Gothic Std" pitchFamily="49" charset="0"/>
            </a:endParaRPr>
          </a:p>
        </p:txBody>
      </p:sp>
      <p:sp>
        <p:nvSpPr>
          <p:cNvPr id="17" name="Espace réservé du numéro de diapositive 1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C6B818-7290-4771-9CFB-B94F380E1CC8}" type="slidenum">
              <a:rPr lang="fr-FR" smtClean="0"/>
              <a:pPr/>
              <a:t>25</a:t>
            </a:fld>
            <a:endParaRPr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0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0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1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2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2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2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2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2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2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2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42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2" grpId="0"/>
      <p:bldP spid="42002" grpId="0"/>
      <p:bldP spid="42003" grpId="0"/>
      <p:bldP spid="420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1" name="Picture 84" descr="namur21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1575400" cy="94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" name="Image 28" descr="Beffroi.jpg"/>
          <p:cNvPicPr>
            <a:picLocks/>
          </p:cNvPicPr>
          <p:nvPr/>
        </p:nvPicPr>
        <p:blipFill>
          <a:blip r:embed="rId4" cstate="print">
            <a:lum bright="10000" contrast="10000"/>
          </a:blip>
          <a:stretch>
            <a:fillRect/>
          </a:stretch>
        </p:blipFill>
        <p:spPr>
          <a:xfrm>
            <a:off x="5292080" y="1323000"/>
            <a:ext cx="3312000" cy="3429000"/>
          </a:xfrm>
          <a:prstGeom prst="rect">
            <a:avLst/>
          </a:prstGeom>
          <a:noFill/>
          <a:ln w="12700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133288"/>
            <a:ext cx="9144000" cy="73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0" tIns="118800" rIns="360000" bIns="118800" anchor="ctr">
            <a:spAutoFit/>
          </a:bodyPr>
          <a:lstStyle/>
          <a:p>
            <a:pPr algn="ctr"/>
            <a:r>
              <a:rPr lang="es-ES_tradnl" altLang="fr-FR" sz="3200" cap="small" dirty="0" smtClean="0">
                <a:solidFill>
                  <a:srgbClr val="002060"/>
                </a:solidFill>
                <a:latin typeface="Letter Gothic Std" pitchFamily="49" charset="0"/>
              </a:rPr>
              <a:t>Los lugares del Poder</a:t>
            </a:r>
            <a:endParaRPr lang="es-ES_tradnl" altLang="fr-FR" sz="3200" cap="small" dirty="0">
              <a:solidFill>
                <a:srgbClr val="002060"/>
              </a:solidFill>
              <a:latin typeface="Letter Gothic Std" pitchFamily="49" charset="0"/>
            </a:endParaRPr>
          </a:p>
        </p:txBody>
      </p:sp>
      <p:sp>
        <p:nvSpPr>
          <p:cNvPr id="3077" name="Line 5"/>
          <p:cNvSpPr>
            <a:spLocks noChangeShapeType="1"/>
          </p:cNvSpPr>
          <p:nvPr/>
        </p:nvSpPr>
        <p:spPr bwMode="auto">
          <a:xfrm>
            <a:off x="0" y="945000"/>
            <a:ext cx="9144000" cy="0"/>
          </a:xfrm>
          <a:prstGeom prst="line">
            <a:avLst/>
          </a:prstGeom>
          <a:noFill/>
          <a:ln w="38100">
            <a:gradFill flip="none" rotWithShape="1"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0" scaled="0"/>
              <a:tileRect/>
            </a:gra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pic>
        <p:nvPicPr>
          <p:cNvPr id="92196" name="Picture 36" descr="2006-09-27-logo-unesco,property%3Dpost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16416" y="1458478"/>
            <a:ext cx="611188" cy="3571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50800" dist="63500" dir="2700000" sx="102000" sy="102000" algn="tl" rotWithShape="0">
              <a:srgbClr val="1C1C1C">
                <a:alpha val="67000"/>
              </a:srgbClr>
            </a:outerShdw>
          </a:effectLst>
        </p:spPr>
      </p:pic>
      <p:pic>
        <p:nvPicPr>
          <p:cNvPr id="92198" name="Picture 38" descr="logowhc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52000" y="1950913"/>
            <a:ext cx="541338" cy="4048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63500" dist="63500" dir="2700000" sx="102000" sy="102000" algn="tl" rotWithShape="0">
              <a:srgbClr val="1C1C1C">
                <a:alpha val="67000"/>
              </a:srgbClr>
            </a:outerShdw>
          </a:effectLst>
        </p:spPr>
      </p:pic>
      <p:pic>
        <p:nvPicPr>
          <p:cNvPr id="28" name="Image 27" descr="Stylise bleu sans barre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96000" y="4320000"/>
            <a:ext cx="540000" cy="637831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>
            <a:outerShdw blurRad="63500" dist="63500" dir="2700000" sx="102000" sy="102000" algn="tl" rotWithShape="0">
              <a:srgbClr val="1C1C1C">
                <a:alpha val="67000"/>
              </a:srgbClr>
            </a:outerShdw>
          </a:effectLst>
        </p:spPr>
      </p:pic>
      <p:grpSp>
        <p:nvGrpSpPr>
          <p:cNvPr id="24" name="Groupe 23"/>
          <p:cNvGrpSpPr/>
          <p:nvPr/>
        </p:nvGrpSpPr>
        <p:grpSpPr>
          <a:xfrm>
            <a:off x="107504" y="1323000"/>
            <a:ext cx="4968552" cy="3725087"/>
            <a:chOff x="107504" y="1764000"/>
            <a:chExt cx="4968552" cy="4966783"/>
          </a:xfrm>
        </p:grpSpPr>
        <p:pic>
          <p:nvPicPr>
            <p:cNvPr id="3087" name="Picture 13" descr="palais_provincial"/>
            <p:cNvPicPr preferRelativeResize="0">
              <a:picLocks noChangeAspect="1" noChangeArrowheads="1"/>
            </p:cNvPicPr>
            <p:nvPr/>
          </p:nvPicPr>
          <p:blipFill>
            <a:blip r:embed="rId8" cstate="print">
              <a:lum bright="18000" contrast="6000"/>
            </a:blip>
            <a:srcRect/>
            <a:stretch>
              <a:fillRect/>
            </a:stretch>
          </p:blipFill>
          <p:spPr bwMode="auto">
            <a:xfrm>
              <a:off x="2843808" y="1764000"/>
              <a:ext cx="1612900" cy="1079500"/>
            </a:xfrm>
            <a:prstGeom prst="rect">
              <a:avLst/>
            </a:prstGeom>
            <a:noFill/>
            <a:ln w="12700">
              <a:solidFill>
                <a:srgbClr val="002060"/>
              </a:solidFill>
              <a:miter lim="800000"/>
              <a:headEnd/>
              <a:tailEnd/>
            </a:ln>
          </p:spPr>
        </p:pic>
        <p:pic>
          <p:nvPicPr>
            <p:cNvPr id="3089" name="Picture 46" descr="logo_armee"/>
            <p:cNvPicPr preferRelativeResize="0">
              <a:picLocks noChangeArrowheads="1"/>
            </p:cNvPicPr>
            <p:nvPr/>
          </p:nvPicPr>
          <p:blipFill>
            <a:blip r:embed="rId9" cstate="print">
              <a:lum bright="-3000" contrast="5000"/>
            </a:blip>
            <a:srcRect l="8688" r="8688"/>
            <a:stretch>
              <a:fillRect/>
            </a:stretch>
          </p:blipFill>
          <p:spPr bwMode="auto">
            <a:xfrm>
              <a:off x="3923928" y="5085804"/>
              <a:ext cx="900113" cy="1079500"/>
            </a:xfrm>
            <a:prstGeom prst="rect">
              <a:avLst/>
            </a:prstGeom>
            <a:noFill/>
            <a:ln w="12700">
              <a:solidFill>
                <a:srgbClr val="002060"/>
              </a:solidFill>
              <a:miter lim="800000"/>
              <a:headEnd/>
              <a:tailEnd/>
            </a:ln>
          </p:spPr>
        </p:pic>
        <p:sp>
          <p:nvSpPr>
            <p:cNvPr id="3090" name="Text Box 69"/>
            <p:cNvSpPr txBox="1">
              <a:spLocks noChangeArrowheads="1"/>
            </p:cNvSpPr>
            <p:nvPr/>
          </p:nvSpPr>
          <p:spPr bwMode="auto">
            <a:xfrm>
              <a:off x="2987824" y="2878139"/>
              <a:ext cx="1439738" cy="533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r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2000" dirty="0" smtClean="0">
                  <a:solidFill>
                    <a:srgbClr val="002060"/>
                  </a:solidFill>
                  <a:latin typeface="Letter Gothic Std" pitchFamily="49" charset="0"/>
                </a:rPr>
                <a:t>Provincia</a:t>
              </a:r>
              <a:endParaRPr lang="es-ES_tradnl" sz="2000" dirty="0">
                <a:solidFill>
                  <a:srgbClr val="002060"/>
                </a:solidFill>
                <a:latin typeface="Letter Gothic Std" pitchFamily="49" charset="0"/>
              </a:endParaRPr>
            </a:p>
          </p:txBody>
        </p:sp>
        <p:sp>
          <p:nvSpPr>
            <p:cNvPr id="3091" name="Text Box 70"/>
            <p:cNvSpPr txBox="1">
              <a:spLocks noChangeArrowheads="1"/>
            </p:cNvSpPr>
            <p:nvPr/>
          </p:nvSpPr>
          <p:spPr bwMode="auto">
            <a:xfrm>
              <a:off x="1619672" y="4509120"/>
              <a:ext cx="2304256" cy="533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r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2000" dirty="0" smtClean="0">
                  <a:solidFill>
                    <a:srgbClr val="002060"/>
                  </a:solidFill>
                  <a:latin typeface="Letter Gothic Std" pitchFamily="49" charset="0"/>
                </a:rPr>
                <a:t>Justicia </a:t>
              </a:r>
              <a:r>
                <a:rPr lang="es-ES_tradnl" sz="1600" dirty="0" smtClean="0">
                  <a:solidFill>
                    <a:srgbClr val="002060"/>
                  </a:solidFill>
                  <a:latin typeface="Letter Gothic Std" pitchFamily="49" charset="0"/>
                </a:rPr>
                <a:t>(2015)</a:t>
              </a:r>
              <a:endParaRPr lang="es-ES_tradnl" sz="1600" dirty="0">
                <a:solidFill>
                  <a:srgbClr val="002060"/>
                </a:solidFill>
                <a:latin typeface="Letter Gothic Std" pitchFamily="49" charset="0"/>
              </a:endParaRPr>
            </a:p>
          </p:txBody>
        </p:sp>
        <p:sp>
          <p:nvSpPr>
            <p:cNvPr id="3092" name="Text Box 71"/>
            <p:cNvSpPr txBox="1">
              <a:spLocks noChangeArrowheads="1"/>
            </p:cNvSpPr>
            <p:nvPr/>
          </p:nvSpPr>
          <p:spPr bwMode="auto">
            <a:xfrm>
              <a:off x="2088000" y="6197303"/>
              <a:ext cx="1296987" cy="533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r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2000" dirty="0" smtClean="0">
                  <a:solidFill>
                    <a:srgbClr val="002060"/>
                  </a:solidFill>
                  <a:latin typeface="Letter Gothic Std" pitchFamily="49" charset="0"/>
                </a:rPr>
                <a:t>Iglesia</a:t>
              </a:r>
              <a:endParaRPr lang="es-ES_tradnl" sz="2000" dirty="0">
                <a:solidFill>
                  <a:srgbClr val="002060"/>
                </a:solidFill>
                <a:latin typeface="Letter Gothic Std" pitchFamily="49" charset="0"/>
              </a:endParaRPr>
            </a:p>
          </p:txBody>
        </p:sp>
        <p:sp>
          <p:nvSpPr>
            <p:cNvPr id="3093" name="Text Box 72"/>
            <p:cNvSpPr txBox="1">
              <a:spLocks noChangeArrowheads="1"/>
            </p:cNvSpPr>
            <p:nvPr/>
          </p:nvSpPr>
          <p:spPr bwMode="auto">
            <a:xfrm>
              <a:off x="3779068" y="6197303"/>
              <a:ext cx="1296988" cy="533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r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2000" dirty="0" smtClean="0">
                  <a:solidFill>
                    <a:srgbClr val="002060"/>
                  </a:solidFill>
                  <a:latin typeface="Letter Gothic Std" pitchFamily="49" charset="0"/>
                </a:rPr>
                <a:t>Ejercito</a:t>
              </a:r>
              <a:endParaRPr lang="es-ES_tradnl" sz="2000" dirty="0">
                <a:solidFill>
                  <a:srgbClr val="002060"/>
                </a:solidFill>
                <a:latin typeface="Letter Gothic Std" pitchFamily="49" charset="0"/>
              </a:endParaRPr>
            </a:p>
          </p:txBody>
        </p:sp>
        <p:pic>
          <p:nvPicPr>
            <p:cNvPr id="3094" name="Picture 76" descr="800px-Namur_Ca1JPG"/>
            <p:cNvPicPr preferRelativeResize="0">
              <a:picLocks noChangeArrowheads="1"/>
            </p:cNvPicPr>
            <p:nvPr/>
          </p:nvPicPr>
          <p:blipFill>
            <a:blip r:embed="rId10" cstate="print">
              <a:lum bright="10000" contrast="10000"/>
            </a:blip>
            <a:srcRect/>
            <a:stretch>
              <a:fillRect/>
            </a:stretch>
          </p:blipFill>
          <p:spPr bwMode="auto">
            <a:xfrm>
              <a:off x="1907704" y="5084217"/>
              <a:ext cx="1619250" cy="1081087"/>
            </a:xfrm>
            <a:prstGeom prst="rect">
              <a:avLst/>
            </a:prstGeom>
            <a:noFill/>
            <a:ln w="12700">
              <a:solidFill>
                <a:srgbClr val="002060"/>
              </a:solidFill>
              <a:miter lim="800000"/>
              <a:headEnd/>
              <a:tailEnd/>
            </a:ln>
          </p:spPr>
        </p:pic>
        <p:pic>
          <p:nvPicPr>
            <p:cNvPr id="3095" name="Picture 85"/>
            <p:cNvPicPr preferRelativeResize="0">
              <a:picLocks noChangeArrowheads="1"/>
            </p:cNvPicPr>
            <p:nvPr/>
          </p:nvPicPr>
          <p:blipFill>
            <a:blip r:embed="rId11" cstate="print">
              <a:lum bright="20000" contrast="10000"/>
            </a:blip>
            <a:srcRect/>
            <a:stretch>
              <a:fillRect/>
            </a:stretch>
          </p:blipFill>
          <p:spPr bwMode="auto">
            <a:xfrm>
              <a:off x="1115616" y="1764000"/>
              <a:ext cx="1080000" cy="1079500"/>
            </a:xfrm>
            <a:prstGeom prst="rect">
              <a:avLst/>
            </a:prstGeom>
            <a:noFill/>
            <a:ln w="12700">
              <a:solidFill>
                <a:srgbClr val="002060"/>
              </a:solidFill>
              <a:miter lim="800000"/>
              <a:headEnd/>
              <a:tailEnd/>
            </a:ln>
          </p:spPr>
        </p:pic>
        <p:pic>
          <p:nvPicPr>
            <p:cNvPr id="3096" name="Picture 91" descr="FUNDP_RueLeli_vre1"/>
            <p:cNvPicPr preferRelativeResize="0">
              <a:picLocks noChangeArrowheads="1"/>
            </p:cNvPicPr>
            <p:nvPr/>
          </p:nvPicPr>
          <p:blipFill>
            <a:blip r:embed="rId12" cstate="print">
              <a:lum bright="6000" contrast="6000"/>
            </a:blip>
            <a:srcRect/>
            <a:stretch>
              <a:fillRect/>
            </a:stretch>
          </p:blipFill>
          <p:spPr bwMode="auto">
            <a:xfrm>
              <a:off x="611560" y="5085804"/>
              <a:ext cx="900112" cy="1079500"/>
            </a:xfrm>
            <a:prstGeom prst="rect">
              <a:avLst/>
            </a:prstGeom>
            <a:noFill/>
            <a:ln w="12700">
              <a:solidFill>
                <a:srgbClr val="002060"/>
              </a:solidFill>
              <a:miter lim="800000"/>
              <a:headEnd/>
              <a:tailEnd/>
            </a:ln>
          </p:spPr>
        </p:pic>
        <p:sp>
          <p:nvSpPr>
            <p:cNvPr id="3097" name="Text Box 101"/>
            <p:cNvSpPr txBox="1">
              <a:spLocks noChangeArrowheads="1"/>
            </p:cNvSpPr>
            <p:nvPr/>
          </p:nvSpPr>
          <p:spPr bwMode="auto">
            <a:xfrm>
              <a:off x="107504" y="6197303"/>
              <a:ext cx="1800200" cy="533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r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2000" dirty="0" smtClean="0">
                  <a:solidFill>
                    <a:srgbClr val="002060"/>
                  </a:solidFill>
                  <a:latin typeface="Letter Gothic Std" pitchFamily="49" charset="0"/>
                </a:rPr>
                <a:t>Universidad</a:t>
              </a:r>
              <a:endParaRPr lang="es-ES_tradnl" sz="2000" dirty="0">
                <a:solidFill>
                  <a:srgbClr val="002060"/>
                </a:solidFill>
                <a:latin typeface="Letter Gothic Std" pitchFamily="49" charset="0"/>
              </a:endParaRPr>
            </a:p>
          </p:txBody>
        </p:sp>
        <p:sp>
          <p:nvSpPr>
            <p:cNvPr id="3098" name="Text Box 102"/>
            <p:cNvSpPr txBox="1">
              <a:spLocks noChangeArrowheads="1"/>
            </p:cNvSpPr>
            <p:nvPr/>
          </p:nvSpPr>
          <p:spPr bwMode="auto">
            <a:xfrm>
              <a:off x="1080000" y="2878139"/>
              <a:ext cx="1174750" cy="533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r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2000" dirty="0" smtClean="0">
                  <a:solidFill>
                    <a:srgbClr val="002060"/>
                  </a:solidFill>
                  <a:latin typeface="Letter Gothic Std" pitchFamily="49" charset="0"/>
                </a:rPr>
                <a:t>Región</a:t>
              </a:r>
              <a:endParaRPr lang="es-ES_tradnl" sz="2000" dirty="0">
                <a:solidFill>
                  <a:srgbClr val="002060"/>
                </a:solidFill>
                <a:latin typeface="Letter Gothic Std" pitchFamily="49" charset="0"/>
              </a:endParaRPr>
            </a:p>
          </p:txBody>
        </p:sp>
        <p:pic>
          <p:nvPicPr>
            <p:cNvPr id="3078" name="Picture 6"/>
            <p:cNvPicPr>
              <a:picLocks noChangeAspect="1" noChangeArrowheads="1"/>
            </p:cNvPicPr>
            <p:nvPr/>
          </p:nvPicPr>
          <p:blipFill>
            <a:blip r:embed="rId13" cstate="print">
              <a:lum bright="-3000" contrast="7000"/>
            </a:blip>
            <a:srcRect r="1269"/>
            <a:stretch>
              <a:fillRect/>
            </a:stretch>
          </p:blipFill>
          <p:spPr bwMode="auto">
            <a:xfrm>
              <a:off x="936000" y="3429120"/>
              <a:ext cx="3582702" cy="1080000"/>
            </a:xfrm>
            <a:prstGeom prst="rect">
              <a:avLst/>
            </a:prstGeom>
            <a:noFill/>
            <a:ln w="12700">
              <a:solidFill>
                <a:srgbClr val="002060"/>
              </a:solidFill>
              <a:miter lim="800000"/>
              <a:headEnd/>
              <a:tailEnd/>
            </a:ln>
          </p:spPr>
        </p:pic>
      </p:grpSp>
      <p:sp>
        <p:nvSpPr>
          <p:cNvPr id="22" name="Espace réservé du numéro de diapositive 2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C6B818-7290-4771-9CFB-B94F380E1CC8}" type="slidenum">
              <a:rPr lang="fr-FR" smtClean="0"/>
              <a:pPr/>
              <a:t>26</a:t>
            </a:fld>
            <a:endParaRPr lang="fr-FR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67" name="Picture 40" descr="http://fc05.deviantart.com/fs24/i/2007/325/f/d/le_Coq_2_by_tatice.png"/>
          <p:cNvPicPr preferRelativeResize="0">
            <a:picLocks noChangeArrowheads="1"/>
          </p:cNvPicPr>
          <p:nvPr/>
        </p:nvPicPr>
        <p:blipFill>
          <a:blip r:embed="rId4" r:link="rId5" cstate="print">
            <a:lum bright="6000"/>
          </a:blip>
          <a:srcRect l="4536" t="23625" r="18144" b="23625"/>
          <a:stretch>
            <a:fillRect/>
          </a:stretch>
        </p:blipFill>
        <p:spPr bwMode="auto">
          <a:xfrm>
            <a:off x="0" y="0"/>
            <a:ext cx="1260000" cy="94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554" name="Rectangle 4"/>
          <p:cNvSpPr>
            <a:spLocks noChangeArrowheads="1"/>
          </p:cNvSpPr>
          <p:nvPr/>
        </p:nvSpPr>
        <p:spPr bwMode="auto">
          <a:xfrm>
            <a:off x="0" y="133288"/>
            <a:ext cx="9144000" cy="73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0" tIns="118800" rIns="360000" bIns="118800" anchor="ctr">
            <a:spAutoFit/>
          </a:bodyPr>
          <a:lstStyle/>
          <a:p>
            <a:pPr algn="ctr"/>
            <a:r>
              <a:rPr lang="es-ES_tradnl" altLang="fr-FR" sz="3200" cap="small" dirty="0" smtClean="0">
                <a:solidFill>
                  <a:srgbClr val="002060"/>
                </a:solidFill>
                <a:latin typeface="Letter Gothic Std" pitchFamily="49" charset="0"/>
              </a:rPr>
              <a:t>Fiestas de Valonia</a:t>
            </a:r>
            <a:endParaRPr lang="es-ES_tradnl" altLang="fr-FR" sz="3200" cap="small" dirty="0">
              <a:solidFill>
                <a:srgbClr val="002060"/>
              </a:solidFill>
              <a:latin typeface="Letter Gothic Std" pitchFamily="49" charset="0"/>
            </a:endParaRPr>
          </a:p>
        </p:txBody>
      </p:sp>
      <p:sp>
        <p:nvSpPr>
          <p:cNvPr id="23555" name="Line 5"/>
          <p:cNvSpPr>
            <a:spLocks noChangeShapeType="1"/>
          </p:cNvSpPr>
          <p:nvPr/>
        </p:nvSpPr>
        <p:spPr bwMode="auto">
          <a:xfrm>
            <a:off x="0" y="944166"/>
            <a:ext cx="9144000" cy="0"/>
          </a:xfrm>
          <a:prstGeom prst="line">
            <a:avLst/>
          </a:prstGeom>
          <a:noFill/>
          <a:ln w="38100">
            <a:gradFill flip="none" rotWithShape="1"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0" scaled="0"/>
              <a:tileRect/>
            </a:gra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3556" name="Rectangle 10"/>
          <p:cNvSpPr>
            <a:spLocks noChangeArrowheads="1"/>
          </p:cNvSpPr>
          <p:nvPr/>
        </p:nvSpPr>
        <p:spPr bwMode="auto">
          <a:xfrm>
            <a:off x="0" y="238708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 b="0">
              <a:latin typeface="Arial" charset="0"/>
            </a:endParaRPr>
          </a:p>
        </p:txBody>
      </p:sp>
      <p:sp>
        <p:nvSpPr>
          <p:cNvPr id="23557" name="Rectangle 11"/>
          <p:cNvSpPr>
            <a:spLocks noChangeArrowheads="1"/>
          </p:cNvSpPr>
          <p:nvPr/>
        </p:nvSpPr>
        <p:spPr bwMode="auto">
          <a:xfrm>
            <a:off x="0" y="238708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 b="0">
              <a:latin typeface="Arial" charset="0"/>
            </a:endParaRPr>
          </a:p>
        </p:txBody>
      </p:sp>
      <p:sp>
        <p:nvSpPr>
          <p:cNvPr id="23558" name="Rectangle 12"/>
          <p:cNvSpPr>
            <a:spLocks noChangeArrowheads="1"/>
          </p:cNvSpPr>
          <p:nvPr/>
        </p:nvSpPr>
        <p:spPr bwMode="auto">
          <a:xfrm>
            <a:off x="0" y="238708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 b="0">
              <a:latin typeface="Arial" charset="0"/>
            </a:endParaRPr>
          </a:p>
        </p:txBody>
      </p:sp>
      <p:pic>
        <p:nvPicPr>
          <p:cNvPr id="43022" name="Picture 14" descr="phoca_thumb_l_grgory%20delecaut6"/>
          <p:cNvPicPr>
            <a:picLocks noChangeAspect="1" noChangeArrowheads="1"/>
          </p:cNvPicPr>
          <p:nvPr/>
        </p:nvPicPr>
        <p:blipFill>
          <a:blip r:embed="rId6" cstate="print">
            <a:lum bright="6000" contrast="6000"/>
          </a:blip>
          <a:srcRect/>
          <a:stretch>
            <a:fillRect/>
          </a:stretch>
        </p:blipFill>
        <p:spPr bwMode="auto">
          <a:xfrm>
            <a:off x="6000750" y="1768079"/>
            <a:ext cx="2400300" cy="1350169"/>
          </a:xfrm>
          <a:prstGeom prst="rect">
            <a:avLst/>
          </a:prstGeom>
          <a:noFill/>
          <a:ln w="12700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23560" name="AutoShape 20" descr="images%3Fq%3Df%25C3%25AAtes%2Bde%2Bwallonie%2Bnamur%26hl%3Dfr%26sa%3DN%26um%3D1"/>
          <p:cNvSpPr>
            <a:spLocks noChangeAspect="1" noChangeArrowheads="1"/>
          </p:cNvSpPr>
          <p:nvPr/>
        </p:nvSpPr>
        <p:spPr bwMode="auto">
          <a:xfrm>
            <a:off x="4419600" y="2457450"/>
            <a:ext cx="304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3561" name="AutoShape 22" descr="images%3Fq%3Df%25C3%25AAtes%2Bde%2Bwallonie%2Bnamur%26hl%3Dfr%26sa%3DN%26um%3D1"/>
          <p:cNvSpPr>
            <a:spLocks noChangeAspect="1" noChangeArrowheads="1"/>
          </p:cNvSpPr>
          <p:nvPr/>
        </p:nvSpPr>
        <p:spPr bwMode="auto">
          <a:xfrm>
            <a:off x="4419600" y="2457450"/>
            <a:ext cx="304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pic>
        <p:nvPicPr>
          <p:cNvPr id="43032" name="Picture 24" descr="namur-fetes-wallonie-2"/>
          <p:cNvPicPr>
            <a:picLocks noChangeAspect="1" noChangeArrowheads="1"/>
          </p:cNvPicPr>
          <p:nvPr/>
        </p:nvPicPr>
        <p:blipFill>
          <a:blip r:embed="rId7" cstate="print">
            <a:lum bright="22000" contrast="30000"/>
          </a:blip>
          <a:srcRect l="4828" t="4454" r="8276" b="12089"/>
          <a:stretch>
            <a:fillRect/>
          </a:stretch>
        </p:blipFill>
        <p:spPr bwMode="auto">
          <a:xfrm>
            <a:off x="2376000" y="2700000"/>
            <a:ext cx="3270308" cy="243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34" name="Picture 26" descr="square-rousseau-montellier"/>
          <p:cNvPicPr>
            <a:picLocks noChangeAspect="1" noChangeArrowheads="1"/>
          </p:cNvPicPr>
          <p:nvPr/>
        </p:nvPicPr>
        <p:blipFill>
          <a:blip r:embed="rId8" cstate="print">
            <a:lum bright="6000" contrast="6000"/>
          </a:blip>
          <a:srcRect/>
          <a:stretch>
            <a:fillRect/>
          </a:stretch>
        </p:blipFill>
        <p:spPr bwMode="auto">
          <a:xfrm>
            <a:off x="6000750" y="3368278"/>
            <a:ext cx="2413000" cy="1185863"/>
          </a:xfrm>
          <a:prstGeom prst="rect">
            <a:avLst/>
          </a:prstGeom>
          <a:noFill/>
          <a:ln w="1270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43036" name="Picture 28" descr="Photo Institut Jules-Destrée (Droits SOFAM) - François Bovesse"/>
          <p:cNvPicPr>
            <a:picLocks noChangeAspect="1" noChangeArrowheads="1"/>
          </p:cNvPicPr>
          <p:nvPr/>
        </p:nvPicPr>
        <p:blipFill>
          <a:blip r:embed="rId9" cstate="print">
            <a:lum bright="30000" contrast="15000"/>
          </a:blip>
          <a:srcRect/>
          <a:stretch>
            <a:fillRect/>
          </a:stretch>
        </p:blipFill>
        <p:spPr bwMode="auto">
          <a:xfrm>
            <a:off x="685800" y="2700000"/>
            <a:ext cx="1385888" cy="1350169"/>
          </a:xfrm>
          <a:prstGeom prst="rect">
            <a:avLst/>
          </a:prstGeom>
          <a:noFill/>
          <a:effectLst>
            <a:outerShdw blurRad="38100" dist="50800" dir="2700000" sx="103000" sy="103000" algn="tl" rotWithShape="0">
              <a:prstClr val="black">
                <a:alpha val="67000"/>
              </a:prstClr>
            </a:outerShdw>
          </a:effectLst>
        </p:spPr>
      </p:pic>
      <p:pic>
        <p:nvPicPr>
          <p:cNvPr id="43046" name="Picture 38" descr="http://fetes.de.wallonie.be/fetes2006.gif"/>
          <p:cNvPicPr>
            <a:picLocks noChangeAspect="1" noChangeArrowheads="1"/>
          </p:cNvPicPr>
          <p:nvPr/>
        </p:nvPicPr>
        <p:blipFill>
          <a:blip r:embed="rId10" r:link="rId11" cstate="print"/>
          <a:srcRect r="36292"/>
          <a:stretch>
            <a:fillRect/>
          </a:stretch>
        </p:blipFill>
        <p:spPr bwMode="auto">
          <a:xfrm>
            <a:off x="1143000" y="1329929"/>
            <a:ext cx="449580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47" name="Text Box 39"/>
          <p:cNvSpPr txBox="1">
            <a:spLocks noChangeArrowheads="1"/>
          </p:cNvSpPr>
          <p:nvPr/>
        </p:nvSpPr>
        <p:spPr bwMode="auto">
          <a:xfrm>
            <a:off x="623888" y="4151728"/>
            <a:ext cx="157184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BE" sz="2000">
                <a:solidFill>
                  <a:srgbClr val="002060"/>
                </a:solidFill>
                <a:latin typeface="Letter Gothic Std" pitchFamily="49" charset="0"/>
              </a:rPr>
              <a:t>François BOVESSE</a:t>
            </a:r>
            <a:endParaRPr lang="fr-FR" sz="2000">
              <a:solidFill>
                <a:srgbClr val="002060"/>
              </a:solidFill>
              <a:latin typeface="Letter Gothic Std" pitchFamily="49" charset="0"/>
            </a:endParaRPr>
          </a:p>
        </p:txBody>
      </p:sp>
      <p:sp>
        <p:nvSpPr>
          <p:cNvPr id="19" name="ZoneTexte 18"/>
          <p:cNvSpPr txBox="1">
            <a:spLocks noChangeArrowheads="1"/>
          </p:cNvSpPr>
          <p:nvPr/>
        </p:nvSpPr>
        <p:spPr bwMode="auto">
          <a:xfrm>
            <a:off x="5918994" y="1053586"/>
            <a:ext cx="281915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_tradnl" sz="2000" dirty="0" smtClean="0">
                <a:solidFill>
                  <a:srgbClr val="002060"/>
                </a:solidFill>
                <a:latin typeface="Letter Gothic Std" pitchFamily="49" charset="0"/>
                <a:cs typeface="Arial" charset="0"/>
              </a:rPr>
              <a:t>3</a:t>
            </a:r>
            <a:r>
              <a:rPr lang="es-ES_tradnl" sz="2000" baseline="30000" dirty="0" smtClean="0">
                <a:solidFill>
                  <a:srgbClr val="002060"/>
                </a:solidFill>
                <a:latin typeface="Letter Gothic Std" pitchFamily="49" charset="0"/>
                <a:cs typeface="Arial" charset="0"/>
              </a:rPr>
              <a:t>r </a:t>
            </a:r>
            <a:r>
              <a:rPr lang="es-ES_tradnl" sz="2000" dirty="0" smtClean="0">
                <a:solidFill>
                  <a:srgbClr val="002060"/>
                </a:solidFill>
                <a:latin typeface="Letter Gothic Std" pitchFamily="49" charset="0"/>
                <a:cs typeface="Arial" charset="0"/>
              </a:rPr>
              <a:t>fin de semana de septiembre</a:t>
            </a:r>
            <a:endParaRPr lang="es-ES_tradnl" sz="2000" dirty="0">
              <a:solidFill>
                <a:srgbClr val="002060"/>
              </a:solidFill>
              <a:latin typeface="Letter Gothic Std" pitchFamily="49" charset="0"/>
              <a:cs typeface="Arial" charset="0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2627784" y="2409732"/>
            <a:ext cx="2736304" cy="830997"/>
          </a:xfrm>
          <a:prstGeom prst="rect">
            <a:avLst/>
          </a:prstGeom>
          <a:gradFill>
            <a:gsLst>
              <a:gs pos="0">
                <a:srgbClr val="9DB0B1"/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</a:gradFill>
        </p:spPr>
        <p:txBody>
          <a:bodyPr wrap="square" lIns="0" rIns="0" rtlCol="0">
            <a:spAutoFit/>
          </a:bodyPr>
          <a:lstStyle/>
          <a:p>
            <a:pPr algn="ctr"/>
            <a:r>
              <a:rPr lang="es-ES_tradnl" sz="2400" dirty="0" smtClean="0">
                <a:solidFill>
                  <a:srgbClr val="FF0000"/>
                </a:solidFill>
                <a:latin typeface="Letter Gothic Std" pitchFamily="49" charset="0"/>
              </a:rPr>
              <a:t>Comida de los </a:t>
            </a:r>
            <a:r>
              <a:rPr lang="es-ES_tradnl" sz="2400" dirty="0" smtClean="0">
                <a:solidFill>
                  <a:srgbClr val="FAFAFF"/>
                </a:solidFill>
                <a:latin typeface="Letter Gothic Std" pitchFamily="49" charset="0"/>
              </a:rPr>
              <a:t>Embajadores</a:t>
            </a:r>
          </a:p>
        </p:txBody>
      </p:sp>
      <p:sp>
        <p:nvSpPr>
          <p:cNvPr id="20" name="Espace réservé du numéro de diapositive 1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C6B818-7290-4771-9CFB-B94F380E1CC8}" type="slidenum">
              <a:rPr lang="fr-FR" smtClean="0"/>
              <a:pPr/>
              <a:t>27</a:t>
            </a:fld>
            <a:endParaRPr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3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3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3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3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43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000"/>
                                        <p:tgtEl>
                                          <p:spTgt spid="43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0"/>
                            </p:stCondLst>
                            <p:childTnLst>
                              <p:par>
                                <p:cTn id="3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47" grpId="0"/>
      <p:bldP spid="19" grpId="0"/>
      <p:bldP spid="2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 descr="poelvoorde"/>
          <p:cNvPicPr>
            <a:picLocks noChangeAspect="1" noChangeArrowheads="1"/>
          </p:cNvPicPr>
          <p:nvPr/>
        </p:nvPicPr>
        <p:blipFill>
          <a:blip r:embed="rId3" cstate="print">
            <a:lum bright="12000" contrast="12000"/>
          </a:blip>
          <a:srcRect l="22057" r="5669"/>
          <a:stretch>
            <a:fillRect/>
          </a:stretch>
        </p:blipFill>
        <p:spPr bwMode="auto">
          <a:xfrm>
            <a:off x="4068763" y="2376000"/>
            <a:ext cx="2159000" cy="168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8900" dir="2700000" sx="102000" sy="102000" algn="tl" rotWithShape="0">
              <a:schemeClr val="tx1">
                <a:lumMod val="95000"/>
                <a:lumOff val="5000"/>
                <a:alpha val="67000"/>
              </a:schemeClr>
            </a:outerShdw>
          </a:effectLst>
        </p:spPr>
      </p:pic>
      <p:pic>
        <p:nvPicPr>
          <p:cNvPr id="37893" name="Picture 5" descr="cecile_de_france"/>
          <p:cNvPicPr>
            <a:picLocks noChangeAspect="1" noChangeArrowheads="1"/>
          </p:cNvPicPr>
          <p:nvPr/>
        </p:nvPicPr>
        <p:blipFill>
          <a:blip r:embed="rId4" cstate="print">
            <a:lum bright="4000" contrast="20000"/>
          </a:blip>
          <a:srcRect l="33772"/>
          <a:stretch>
            <a:fillRect/>
          </a:stretch>
        </p:blipFill>
        <p:spPr bwMode="auto">
          <a:xfrm>
            <a:off x="6516688" y="3111810"/>
            <a:ext cx="2159000" cy="1833563"/>
          </a:xfrm>
          <a:prstGeom prst="rect">
            <a:avLst/>
          </a:prstGeom>
          <a:noFill/>
          <a:ln w="9525">
            <a:solidFill>
              <a:srgbClr val="FF6600"/>
            </a:solidFill>
            <a:miter lim="800000"/>
            <a:headEnd/>
            <a:tailEnd/>
          </a:ln>
          <a:effectLst>
            <a:outerShdw blurRad="63500" dist="63500" dir="2700000" sx="102000" sy="102000" algn="tl" rotWithShape="0">
              <a:schemeClr val="tx1">
                <a:lumMod val="95000"/>
                <a:lumOff val="5000"/>
                <a:alpha val="67000"/>
              </a:schemeClr>
            </a:outerShdw>
          </a:effectLst>
        </p:spPr>
      </p:pic>
      <p:sp>
        <p:nvSpPr>
          <p:cNvPr id="20484" name="AutoShape 7" descr="849005010@17022009-2BD8"/>
          <p:cNvSpPr>
            <a:spLocks noChangeAspect="1" noChangeArrowheads="1"/>
          </p:cNvSpPr>
          <p:nvPr/>
        </p:nvSpPr>
        <p:spPr bwMode="auto">
          <a:xfrm>
            <a:off x="3767139" y="1371600"/>
            <a:ext cx="1609725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0485" name="AutoShape 11" descr="image002"/>
          <p:cNvSpPr>
            <a:spLocks noChangeAspect="1" noChangeArrowheads="1"/>
          </p:cNvSpPr>
          <p:nvPr/>
        </p:nvSpPr>
        <p:spPr bwMode="auto">
          <a:xfrm>
            <a:off x="3767139" y="1371600"/>
            <a:ext cx="1609725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pic>
        <p:nvPicPr>
          <p:cNvPr id="37910" name="Picture 22" descr="JPG - 14.5 ko"/>
          <p:cNvPicPr preferRelativeResize="0">
            <a:picLocks noChangeArrowheads="1"/>
          </p:cNvPicPr>
          <p:nvPr/>
        </p:nvPicPr>
        <p:blipFill>
          <a:blip r:embed="rId5" cstate="print">
            <a:lum bright="6000" contrast="6000"/>
          </a:blip>
          <a:srcRect l="12173" t="5669" r="13913" b="9071"/>
          <a:stretch>
            <a:fillRect/>
          </a:stretch>
        </p:blipFill>
        <p:spPr bwMode="auto">
          <a:xfrm>
            <a:off x="3996234" y="195263"/>
            <a:ext cx="1439862" cy="1889522"/>
          </a:xfrm>
          <a:prstGeom prst="rect">
            <a:avLst/>
          </a:prstGeom>
          <a:noFill/>
          <a:ln w="1270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37912" name="Picture 24" descr="Vauban_Portrait_Small"/>
          <p:cNvPicPr preferRelativeResize="0">
            <a:picLocks noChangeArrowheads="1"/>
          </p:cNvPicPr>
          <p:nvPr/>
        </p:nvPicPr>
        <p:blipFill>
          <a:blip r:embed="rId6" cstate="print">
            <a:lum bright="12000" contrast="4000"/>
          </a:blip>
          <a:srcRect l="23622" r="5905" b="24034"/>
          <a:stretch>
            <a:fillRect/>
          </a:stretch>
        </p:blipFill>
        <p:spPr bwMode="auto">
          <a:xfrm>
            <a:off x="7305676" y="189001"/>
            <a:ext cx="1439863" cy="1889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913" name="Text Box 25"/>
          <p:cNvSpPr txBox="1">
            <a:spLocks noChangeArrowheads="1"/>
          </p:cNvSpPr>
          <p:nvPr/>
        </p:nvSpPr>
        <p:spPr bwMode="auto">
          <a:xfrm>
            <a:off x="-82462" y="409574"/>
            <a:ext cx="39962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_tradnl" dirty="0" smtClean="0">
                <a:solidFill>
                  <a:srgbClr val="002060"/>
                </a:solidFill>
                <a:latin typeface="Letter Gothic Std" pitchFamily="49" charset="0"/>
                <a:cs typeface="Arial" pitchFamily="34" charset="0"/>
              </a:rPr>
              <a:t>Siglo XIII</a:t>
            </a:r>
            <a:r>
              <a:rPr lang="fr-BE" dirty="0" smtClean="0">
                <a:solidFill>
                  <a:srgbClr val="002060"/>
                </a:solidFill>
                <a:latin typeface="Letter Gothic Std" pitchFamily="49" charset="0"/>
                <a:cs typeface="Arial" pitchFamily="34" charset="0"/>
              </a:rPr>
              <a:t>- </a:t>
            </a:r>
            <a:r>
              <a:rPr lang="fr-BE" dirty="0">
                <a:solidFill>
                  <a:srgbClr val="002060"/>
                </a:solidFill>
                <a:latin typeface="Letter Gothic Std" pitchFamily="49" charset="0"/>
                <a:cs typeface="Arial" pitchFamily="34" charset="0"/>
              </a:rPr>
              <a:t>Comte Jean 1</a:t>
            </a:r>
            <a:r>
              <a:rPr lang="fr-BE" baseline="30000" dirty="0">
                <a:solidFill>
                  <a:srgbClr val="002060"/>
                </a:solidFill>
                <a:latin typeface="Letter Gothic Std" pitchFamily="49" charset="0"/>
                <a:cs typeface="Arial" pitchFamily="34" charset="0"/>
              </a:rPr>
              <a:t>er</a:t>
            </a:r>
            <a:endParaRPr lang="fr-FR" baseline="30000" dirty="0">
              <a:solidFill>
                <a:srgbClr val="002060"/>
              </a:solidFill>
              <a:latin typeface="Letter Gothic Std" pitchFamily="49" charset="0"/>
              <a:cs typeface="Arial" pitchFamily="34" charset="0"/>
            </a:endParaRPr>
          </a:p>
        </p:txBody>
      </p:sp>
      <p:sp>
        <p:nvSpPr>
          <p:cNvPr id="37914" name="Text Box 26"/>
          <p:cNvSpPr txBox="1">
            <a:spLocks noChangeArrowheads="1"/>
          </p:cNvSpPr>
          <p:nvPr/>
        </p:nvSpPr>
        <p:spPr bwMode="auto">
          <a:xfrm>
            <a:off x="-153900" y="798314"/>
            <a:ext cx="39962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_tradnl" dirty="0" smtClean="0">
                <a:solidFill>
                  <a:srgbClr val="002060"/>
                </a:solidFill>
                <a:latin typeface="Letter Gothic Std" pitchFamily="49" charset="0"/>
                <a:cs typeface="Arial" pitchFamily="34" charset="0"/>
              </a:rPr>
              <a:t>Siglo XIV- Blanche de Namur</a:t>
            </a:r>
            <a:endParaRPr lang="es-ES_tradnl" dirty="0">
              <a:solidFill>
                <a:srgbClr val="002060"/>
              </a:solidFill>
              <a:latin typeface="Letter Gothic Std" pitchFamily="49" charset="0"/>
              <a:cs typeface="Arial" pitchFamily="34" charset="0"/>
            </a:endParaRPr>
          </a:p>
        </p:txBody>
      </p:sp>
      <p:sp>
        <p:nvSpPr>
          <p:cNvPr id="37915" name="Text Box 27"/>
          <p:cNvSpPr txBox="1">
            <a:spLocks noChangeArrowheads="1"/>
          </p:cNvSpPr>
          <p:nvPr/>
        </p:nvSpPr>
        <p:spPr bwMode="auto">
          <a:xfrm>
            <a:off x="756296" y="1186934"/>
            <a:ext cx="30956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_tradnl" dirty="0" smtClean="0">
                <a:solidFill>
                  <a:srgbClr val="002060"/>
                </a:solidFill>
                <a:latin typeface="Letter Gothic Std" pitchFamily="49" charset="0"/>
                <a:cs typeface="Arial" pitchFamily="34" charset="0"/>
              </a:rPr>
              <a:t>Siglo XVII - Vauban</a:t>
            </a:r>
            <a:endParaRPr lang="es-ES_tradnl" dirty="0">
              <a:solidFill>
                <a:srgbClr val="002060"/>
              </a:solidFill>
              <a:latin typeface="Letter Gothic Std" pitchFamily="49" charset="0"/>
              <a:cs typeface="Arial" pitchFamily="34" charset="0"/>
            </a:endParaRPr>
          </a:p>
        </p:txBody>
      </p:sp>
      <p:sp>
        <p:nvSpPr>
          <p:cNvPr id="37916" name="Text Box 28"/>
          <p:cNvSpPr txBox="1">
            <a:spLocks noChangeArrowheads="1"/>
          </p:cNvSpPr>
          <p:nvPr/>
        </p:nvSpPr>
        <p:spPr bwMode="auto">
          <a:xfrm>
            <a:off x="179513" y="3112294"/>
            <a:ext cx="1368301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6000" tIns="0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fr-BE" dirty="0">
                <a:solidFill>
                  <a:srgbClr val="002060"/>
                </a:solidFill>
                <a:latin typeface="Letter Gothic Std" pitchFamily="49" charset="0"/>
                <a:cs typeface="Arial" pitchFamily="34" charset="0"/>
              </a:rPr>
              <a:t>Félicien</a:t>
            </a:r>
          </a:p>
          <a:p>
            <a:pPr algn="r">
              <a:spcBef>
                <a:spcPts val="0"/>
              </a:spcBef>
            </a:pPr>
            <a:r>
              <a:rPr lang="fr-BE" dirty="0">
                <a:solidFill>
                  <a:srgbClr val="002060"/>
                </a:solidFill>
                <a:latin typeface="Letter Gothic Std" pitchFamily="49" charset="0"/>
                <a:cs typeface="Arial" pitchFamily="34" charset="0"/>
              </a:rPr>
              <a:t>ROPS</a:t>
            </a:r>
            <a:endParaRPr lang="fr-FR" dirty="0">
              <a:solidFill>
                <a:srgbClr val="002060"/>
              </a:solidFill>
              <a:latin typeface="Letter Gothic Std" pitchFamily="49" charset="0"/>
              <a:cs typeface="Arial" pitchFamily="34" charset="0"/>
            </a:endParaRPr>
          </a:p>
        </p:txBody>
      </p:sp>
      <p:sp useBgFill="1">
        <p:nvSpPr>
          <p:cNvPr id="37917" name="Text Box 29"/>
          <p:cNvSpPr txBox="1">
            <a:spLocks noChangeArrowheads="1"/>
          </p:cNvSpPr>
          <p:nvPr/>
        </p:nvSpPr>
        <p:spPr bwMode="auto">
          <a:xfrm>
            <a:off x="1908176" y="2076812"/>
            <a:ext cx="1800225" cy="38048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36000" rIns="0" bIns="36000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ES_tradnl" sz="2000" dirty="0" smtClean="0">
                <a:solidFill>
                  <a:srgbClr val="002060"/>
                </a:solidFill>
                <a:latin typeface="Letter Gothic Std" pitchFamily="49" charset="0"/>
                <a:cs typeface="Arial" pitchFamily="34" charset="0"/>
              </a:rPr>
              <a:t>Siglo XXI</a:t>
            </a:r>
            <a:endParaRPr lang="es-ES_tradnl" sz="2000" baseline="30000" dirty="0">
              <a:solidFill>
                <a:srgbClr val="002060"/>
              </a:solidFill>
              <a:latin typeface="Letter Gothic Std" pitchFamily="49" charset="0"/>
              <a:cs typeface="Arial" pitchFamily="34" charset="0"/>
            </a:endParaRPr>
          </a:p>
        </p:txBody>
      </p:sp>
      <p:sp>
        <p:nvSpPr>
          <p:cNvPr id="37918" name="Text Box 30"/>
          <p:cNvSpPr txBox="1">
            <a:spLocks noChangeArrowheads="1"/>
          </p:cNvSpPr>
          <p:nvPr/>
        </p:nvSpPr>
        <p:spPr bwMode="auto">
          <a:xfrm>
            <a:off x="6228000" y="2463739"/>
            <a:ext cx="27368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fr-BE" sz="2000">
                <a:solidFill>
                  <a:srgbClr val="002060"/>
                </a:solidFill>
                <a:latin typeface="Letter Gothic Std" pitchFamily="49" charset="0"/>
                <a:cs typeface="Arial" pitchFamily="34" charset="0"/>
              </a:rPr>
              <a:t>Benoît POELVOORDE</a:t>
            </a:r>
            <a:endParaRPr lang="fr-FR" sz="2000">
              <a:solidFill>
                <a:srgbClr val="002060"/>
              </a:solidFill>
              <a:latin typeface="Letter Gothic Std" pitchFamily="49" charset="0"/>
              <a:cs typeface="Arial" pitchFamily="34" charset="0"/>
            </a:endParaRPr>
          </a:p>
        </p:txBody>
      </p:sp>
      <p:sp>
        <p:nvSpPr>
          <p:cNvPr id="37919" name="Text Box 31"/>
          <p:cNvSpPr txBox="1">
            <a:spLocks noChangeArrowheads="1"/>
          </p:cNvSpPr>
          <p:nvPr/>
        </p:nvSpPr>
        <p:spPr bwMode="auto">
          <a:xfrm>
            <a:off x="3888001" y="4725000"/>
            <a:ext cx="255600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Ins="0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fr-BE" sz="2000">
                <a:solidFill>
                  <a:srgbClr val="002060"/>
                </a:solidFill>
                <a:latin typeface="Letter Gothic Std" pitchFamily="49" charset="0"/>
                <a:cs typeface="Arial" pitchFamily="34" charset="0"/>
              </a:rPr>
              <a:t>Cécile de FRANCE</a:t>
            </a:r>
            <a:endParaRPr lang="fr-FR" sz="2000">
              <a:solidFill>
                <a:srgbClr val="002060"/>
              </a:solidFill>
              <a:latin typeface="Letter Gothic Std" pitchFamily="49" charset="0"/>
              <a:cs typeface="Arial" pitchFamily="34" charset="0"/>
            </a:endParaRPr>
          </a:p>
        </p:txBody>
      </p:sp>
      <p:pic>
        <p:nvPicPr>
          <p:cNvPr id="37930" name="Picture 42" descr="Fichier:Blanka av Namur svartvit.jpg"/>
          <p:cNvPicPr preferRelativeResize="0">
            <a:picLocks noChangeArrowheads="1"/>
          </p:cNvPicPr>
          <p:nvPr/>
        </p:nvPicPr>
        <p:blipFill>
          <a:blip r:embed="rId7" cstate="print">
            <a:lum bright="18000" contrast="20000"/>
          </a:blip>
          <a:srcRect l="10248" t="11830" r="35869" b="19717"/>
          <a:stretch>
            <a:fillRect/>
          </a:stretch>
        </p:blipFill>
        <p:spPr bwMode="auto">
          <a:xfrm>
            <a:off x="5652418" y="195263"/>
            <a:ext cx="1439862" cy="1889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6" name="Picture 24" descr="Felicien Rops in his studio"/>
          <p:cNvPicPr preferRelativeResize="0">
            <a:picLocks noChangeArrowheads="1"/>
          </p:cNvPicPr>
          <p:nvPr/>
        </p:nvPicPr>
        <p:blipFill>
          <a:blip r:embed="rId8" cstate="print">
            <a:lum bright="6000" contrast="6000"/>
          </a:blip>
          <a:srcRect l="33746" t="4430" r="29996" b="51672"/>
          <a:stretch>
            <a:fillRect/>
          </a:stretch>
        </p:blipFill>
        <p:spPr bwMode="auto">
          <a:xfrm>
            <a:off x="360363" y="1815704"/>
            <a:ext cx="1187450" cy="1296590"/>
          </a:xfrm>
          <a:prstGeom prst="rect">
            <a:avLst/>
          </a:prstGeom>
          <a:noFill/>
          <a:ln w="1270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2" name="Picture 24" descr="http://www.fondsrops.org/image/oeuvres/pornoktates_p.jpg"/>
          <p:cNvPicPr>
            <a:picLocks noChangeAspect="1" noChangeArrowheads="1"/>
          </p:cNvPicPr>
          <p:nvPr/>
        </p:nvPicPr>
        <p:blipFill>
          <a:blip r:embed="rId9" cstate="print">
            <a:lum bright="6000" contrast="6000"/>
          </a:blip>
          <a:srcRect/>
          <a:stretch>
            <a:fillRect/>
          </a:stretch>
        </p:blipFill>
        <p:spPr bwMode="auto">
          <a:xfrm>
            <a:off x="332980" y="3661372"/>
            <a:ext cx="1187450" cy="1390650"/>
          </a:xfrm>
          <a:prstGeom prst="rect">
            <a:avLst/>
          </a:prstGeom>
          <a:noFill/>
          <a:ln w="12700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23" name="Text Box 28"/>
          <p:cNvSpPr txBox="1">
            <a:spLocks noChangeArrowheads="1"/>
          </p:cNvSpPr>
          <p:nvPr/>
        </p:nvSpPr>
        <p:spPr bwMode="auto">
          <a:xfrm>
            <a:off x="-93574" y="1490337"/>
            <a:ext cx="1547813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_tradnl" dirty="0" smtClean="0">
                <a:solidFill>
                  <a:srgbClr val="002060"/>
                </a:solidFill>
                <a:latin typeface="Letter Gothic Std" pitchFamily="49" charset="0"/>
                <a:cs typeface="Arial" pitchFamily="34" charset="0"/>
              </a:rPr>
              <a:t>Siglo XIX </a:t>
            </a:r>
            <a:endParaRPr lang="es-ES_tradnl" dirty="0">
              <a:solidFill>
                <a:srgbClr val="002060"/>
              </a:solidFill>
              <a:latin typeface="Letter Gothic Std" pitchFamily="49" charset="0"/>
              <a:cs typeface="Arial" pitchFamily="34" charset="0"/>
            </a:endParaRPr>
          </a:p>
        </p:txBody>
      </p:sp>
      <p:sp>
        <p:nvSpPr>
          <p:cNvPr id="25" name="ZoneTexte 24"/>
          <p:cNvSpPr txBox="1">
            <a:spLocks noChangeArrowheads="1"/>
          </p:cNvSpPr>
          <p:nvPr/>
        </p:nvSpPr>
        <p:spPr bwMode="auto">
          <a:xfrm>
            <a:off x="4788520" y="3966027"/>
            <a:ext cx="8636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>
            <a:spAutoFit/>
          </a:bodyPr>
          <a:lstStyle/>
          <a:p>
            <a:r>
              <a:rPr lang="fr-FR" sz="6000" b="0" dirty="0">
                <a:solidFill>
                  <a:srgbClr val="FF0000"/>
                </a:solidFill>
                <a:sym typeface="Webdings" pitchFamily="18" charset="2"/>
              </a:rPr>
              <a:t></a:t>
            </a:r>
            <a:endParaRPr lang="fr-FR" sz="6000" b="0" dirty="0">
              <a:solidFill>
                <a:srgbClr val="FF0000"/>
              </a:solidFill>
            </a:endParaRPr>
          </a:p>
        </p:txBody>
      </p:sp>
      <p:pic>
        <p:nvPicPr>
          <p:cNvPr id="3098" name="Picture 26" descr="http://www.plaisirdugout.be/umbraco/ImageGen.ashx?image=/media/5109/bier_blanche-de-namur_detail.png&amp;width=260&amp;height=260&amp;constrain=false"/>
          <p:cNvPicPr preferRelativeResize="0">
            <a:picLocks noChangeAspect="1" noChangeArrowheads="1"/>
          </p:cNvPicPr>
          <p:nvPr/>
        </p:nvPicPr>
        <p:blipFill>
          <a:blip r:embed="rId10" cstate="print">
            <a:lum bright="10000"/>
          </a:blip>
          <a:srcRect l="21800" t="4359" r="28340" b="6540"/>
          <a:stretch>
            <a:fillRect/>
          </a:stretch>
        </p:blipFill>
        <p:spPr bwMode="auto">
          <a:xfrm>
            <a:off x="6002510" y="654696"/>
            <a:ext cx="1089771" cy="14310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>
            <a:outerShdw blurRad="50800" dist="38100" dir="2700000" sx="104000" sy="104000" algn="tl" rotWithShape="0">
              <a:srgbClr val="00B0F0">
                <a:alpha val="67000"/>
              </a:srgbClr>
            </a:outerShdw>
          </a:effectLst>
        </p:spPr>
      </p:pic>
      <p:pic>
        <p:nvPicPr>
          <p:cNvPr id="98307" name="Picture 3"/>
          <p:cNvPicPr>
            <a:picLocks noChangeArrowheads="1"/>
          </p:cNvPicPr>
          <p:nvPr/>
        </p:nvPicPr>
        <p:blipFill>
          <a:blip r:embed="rId11" cstate="print">
            <a:lum bright="5000" contrast="5000"/>
          </a:blip>
          <a:srcRect l="12114" r="12114"/>
          <a:stretch>
            <a:fillRect/>
          </a:stretch>
        </p:blipFill>
        <p:spPr bwMode="auto">
          <a:xfrm>
            <a:off x="1907999" y="2463731"/>
            <a:ext cx="1800000" cy="253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Espace réservé du numéro de diapositive 2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C6B818-7290-4771-9CFB-B94F380E1CC8}" type="slidenum">
              <a:rPr lang="fr-FR" smtClean="0"/>
              <a:pPr/>
              <a:t>28</a:t>
            </a:fld>
            <a:endParaRPr lang="fr-FR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7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98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3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37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3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37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916" grpId="0" autoUpdateAnimBg="0"/>
      <p:bldP spid="37917" grpId="0" animBg="1" autoUpdateAnimBg="0"/>
      <p:bldP spid="37918" grpId="0" autoUpdateAnimBg="0"/>
      <p:bldP spid="37919" grpId="0" autoUpdateAnimBg="0"/>
      <p:bldP spid="23" grpId="0" autoUpdateAnimBg="0"/>
      <p:bldP spid="25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rrowheads="1"/>
          </p:cNvPicPr>
          <p:nvPr/>
        </p:nvPicPr>
        <p:blipFill>
          <a:blip r:embed="rId3" cstate="print"/>
          <a:srcRect l="9508" r="9508" b="4533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4386" name="Picture 2" descr="BEP - Plquattes, publications et brochur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1869672"/>
            <a:ext cx="1080000" cy="1090801"/>
          </a:xfrm>
          <a:prstGeom prst="rect">
            <a:avLst/>
          </a:prstGeom>
          <a:noFill/>
        </p:spPr>
      </p:pic>
      <p:pic>
        <p:nvPicPr>
          <p:cNvPr id="11" name="Picture 17" descr="bep"/>
          <p:cNvPicPr>
            <a:picLocks noChangeAspect="1" noChangeArrowheads="1"/>
          </p:cNvPicPr>
          <p:nvPr/>
        </p:nvPicPr>
        <p:blipFill>
          <a:blip r:embed="rId5" cstate="print"/>
          <a:srcRect l="24747" t="3909" r="24747" b="5212"/>
          <a:stretch>
            <a:fillRect/>
          </a:stretch>
        </p:blipFill>
        <p:spPr bwMode="auto">
          <a:xfrm>
            <a:off x="1979712" y="2787774"/>
            <a:ext cx="504000" cy="584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63500" dir="2700000" sx="102000" sy="102000" algn="tl" rotWithShape="0">
              <a:srgbClr val="1C1C1C"/>
            </a:outerShdw>
          </a:effectLst>
        </p:spPr>
      </p:pic>
      <p:sp>
        <p:nvSpPr>
          <p:cNvPr id="9" name="ZoneTexte 8"/>
          <p:cNvSpPr txBox="1"/>
          <p:nvPr/>
        </p:nvSpPr>
        <p:spPr>
          <a:xfrm>
            <a:off x="3851920" y="1043899"/>
            <a:ext cx="4536504" cy="2769989"/>
          </a:xfrm>
          <a:prstGeom prst="rect">
            <a:avLst/>
          </a:prstGeom>
          <a:solidFill>
            <a:schemeClr val="bg1"/>
          </a:solidFill>
          <a:effectLst>
            <a:outerShdw blurRad="50800" dist="76200" dir="2400000" sx="101000" sy="101000" algn="tl" rotWithShape="0">
              <a:prstClr val="black">
                <a:alpha val="67000"/>
              </a:prstClr>
            </a:outerShdw>
          </a:effectLst>
        </p:spPr>
        <p:txBody>
          <a:bodyPr wrap="square" lIns="72000" tIns="0" rIns="72000" bIns="0" anchor="t" anchorCtr="0">
            <a:spAutoFit/>
          </a:bodyPr>
          <a:lstStyle/>
          <a:p>
            <a:pPr marL="454025" indent="-454025">
              <a:lnSpc>
                <a:spcPct val="150000"/>
              </a:lnSpc>
              <a:buClr>
                <a:srgbClr val="002060"/>
              </a:buClr>
              <a:buFont typeface="+mj-lt"/>
              <a:buAutoNum type="arabicPeriod"/>
            </a:pPr>
            <a:r>
              <a:rPr lang="es-ES_tradnl" sz="2400" cap="small" dirty="0" smtClean="0">
                <a:ln w="50800"/>
                <a:solidFill>
                  <a:srgbClr val="9DB0B1"/>
                </a:solidFill>
                <a:latin typeface="Letter Gothic Std" pitchFamily="49" charset="0"/>
                <a:ea typeface="Adobe Gothic Std B" pitchFamily="34" charset="-128"/>
                <a:cs typeface="Arial" pitchFamily="34" charset="0"/>
                <a:sym typeface="Webdings"/>
              </a:rPr>
              <a:t>El mundo en la cabeza...</a:t>
            </a:r>
          </a:p>
          <a:p>
            <a:pPr marL="454025" indent="-454025">
              <a:lnSpc>
                <a:spcPct val="150000"/>
              </a:lnSpc>
              <a:buClr>
                <a:srgbClr val="002060"/>
              </a:buClr>
              <a:buFont typeface="+mj-lt"/>
              <a:buAutoNum type="arabicPeriod"/>
            </a:pPr>
            <a:r>
              <a:rPr lang="es-ES_tradnl" sz="2400" cap="small" dirty="0" smtClean="0">
                <a:ln w="50800"/>
                <a:solidFill>
                  <a:srgbClr val="9DB0B1"/>
                </a:solidFill>
                <a:latin typeface="Letter Gothic Std" pitchFamily="49" charset="0"/>
                <a:ea typeface="Adobe Gothic Std B" pitchFamily="34" charset="-128"/>
                <a:cs typeface="Arial" pitchFamily="34" charset="0"/>
                <a:sym typeface="Webdings"/>
              </a:rPr>
              <a:t>Zoom sobre Namur</a:t>
            </a:r>
          </a:p>
          <a:p>
            <a:pPr marL="454025" indent="-454025">
              <a:lnSpc>
                <a:spcPct val="150000"/>
              </a:lnSpc>
              <a:buClr>
                <a:srgbClr val="002060"/>
              </a:buClr>
              <a:buFont typeface="+mj-lt"/>
              <a:buAutoNum type="arabicPeriod"/>
            </a:pPr>
            <a:r>
              <a:rPr lang="es-ES_tradnl" sz="2400" cap="small" dirty="0" smtClean="0">
                <a:ln w="50800"/>
                <a:solidFill>
                  <a:srgbClr val="9DB0B1"/>
                </a:solidFill>
                <a:latin typeface="Arial"/>
                <a:ea typeface="Adobe Gothic Std B" pitchFamily="34" charset="-128"/>
                <a:cs typeface="Arial"/>
                <a:sym typeface="Webdings"/>
              </a:rPr>
              <a:t>¡ </a:t>
            </a:r>
            <a:r>
              <a:rPr lang="es-ES_tradnl" sz="2400" cap="small" dirty="0" smtClean="0">
                <a:ln w="50800"/>
                <a:solidFill>
                  <a:srgbClr val="9DB0B1"/>
                </a:solidFill>
                <a:latin typeface="Letter Gothic Std" pitchFamily="49" charset="0"/>
                <a:ea typeface="Adobe Gothic Std B" pitchFamily="34" charset="-128"/>
                <a:cs typeface="Arial" pitchFamily="34" charset="0"/>
                <a:sym typeface="Webdings"/>
              </a:rPr>
              <a:t>Bienvenidos </a:t>
            </a:r>
            <a:r>
              <a:rPr lang="es-ES_tradnl" sz="2400" cap="small" dirty="0">
                <a:ln w="50800"/>
                <a:solidFill>
                  <a:srgbClr val="9DB0B1"/>
                </a:solidFill>
                <a:latin typeface="Letter Gothic Std" pitchFamily="49" charset="0"/>
                <a:ea typeface="Adobe Gothic Std B" pitchFamily="34" charset="-128"/>
                <a:cs typeface="Arial" pitchFamily="34" charset="0"/>
                <a:sym typeface="Webdings"/>
              </a:rPr>
              <a:t>a</a:t>
            </a:r>
            <a:r>
              <a:rPr lang="es-ES_tradnl" sz="2400" cap="small" dirty="0" smtClean="0">
                <a:ln w="50800"/>
                <a:solidFill>
                  <a:srgbClr val="9DB0B1"/>
                </a:solidFill>
                <a:latin typeface="Letter Gothic Std" pitchFamily="49" charset="0"/>
                <a:ea typeface="Adobe Gothic Std B" pitchFamily="34" charset="-128"/>
                <a:cs typeface="Arial" pitchFamily="34" charset="0"/>
                <a:sym typeface="Webdings"/>
              </a:rPr>
              <a:t> Namur !</a:t>
            </a:r>
          </a:p>
          <a:p>
            <a:pPr marL="454025" indent="-454025">
              <a:lnSpc>
                <a:spcPct val="150000"/>
              </a:lnSpc>
              <a:buClr>
                <a:srgbClr val="002060"/>
              </a:buClr>
              <a:buFont typeface="+mj-lt"/>
              <a:buAutoNum type="arabicPeriod"/>
            </a:pPr>
            <a:r>
              <a:rPr lang="es-ES_tradnl" sz="2400" cap="small" dirty="0" smtClean="0">
                <a:ln w="50800"/>
                <a:solidFill>
                  <a:srgbClr val="002060"/>
                </a:solidFill>
                <a:latin typeface="Letter Gothic Std" pitchFamily="49" charset="0"/>
                <a:ea typeface="Adobe Gothic Std B" pitchFamily="34" charset="-128"/>
                <a:cs typeface="Arial" pitchFamily="34" charset="0"/>
                <a:sym typeface="Webdings"/>
              </a:rPr>
              <a:t>Emprender en Namur</a:t>
            </a:r>
          </a:p>
          <a:p>
            <a:pPr marL="454025" indent="-454025">
              <a:lnSpc>
                <a:spcPct val="150000"/>
              </a:lnSpc>
              <a:buClr>
                <a:srgbClr val="002060"/>
              </a:buClr>
              <a:buFont typeface="+mj-lt"/>
              <a:buAutoNum type="arabicPeriod"/>
            </a:pPr>
            <a:r>
              <a:rPr lang="es-ES_tradnl" sz="2400" cap="small" dirty="0" smtClean="0">
                <a:ln w="50800"/>
                <a:solidFill>
                  <a:srgbClr val="9DB0B1"/>
                </a:solidFill>
                <a:latin typeface="Letter Gothic Std" pitchFamily="49" charset="0"/>
                <a:ea typeface="Adobe Gothic Std B" pitchFamily="34" charset="-128"/>
                <a:cs typeface="Arial" pitchFamily="34" charset="0"/>
                <a:sym typeface="Webdings"/>
              </a:rPr>
              <a:t>Vivir en Namur</a:t>
            </a:r>
          </a:p>
        </p:txBody>
      </p:sp>
      <p:sp>
        <p:nvSpPr>
          <p:cNvPr id="13" name="Rectangle 12"/>
          <p:cNvSpPr>
            <a:spLocks/>
          </p:cNvSpPr>
          <p:nvPr/>
        </p:nvSpPr>
        <p:spPr>
          <a:xfrm>
            <a:off x="288032" y="891000"/>
            <a:ext cx="2987824" cy="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sx="104000" sy="104000" algn="t" rotWithShape="0">
              <a:prstClr val="black"/>
            </a:outerShdw>
          </a:effectLst>
        </p:spPr>
        <p:txBody>
          <a:bodyPr wrap="square" lIns="0" tIns="0" rIns="0" bIns="0" anchor="ctr" anchorCtr="1">
            <a:no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fr-BE" sz="7200" b="0" smtClean="0">
                <a:ln w="50800"/>
                <a:solidFill>
                  <a:schemeClr val="bg1"/>
                </a:solidFill>
                <a:latin typeface="Letter Gothic Std" pitchFamily="49" charset="0"/>
                <a:ea typeface="Kozuka Gothic Pro R" pitchFamily="34" charset="-128"/>
                <a:cs typeface="Gisha" pitchFamily="34" charset="-79"/>
                <a:sym typeface="Webdings"/>
              </a:rPr>
              <a:t>Namur</a:t>
            </a:r>
            <a:endParaRPr lang="fr-FR" sz="7200" b="0">
              <a:solidFill>
                <a:schemeClr val="bg1"/>
              </a:solidFill>
              <a:latin typeface="Letter Gothic Std" pitchFamily="49" charset="0"/>
              <a:ea typeface="Kozuka Gothic Pro R" pitchFamily="34" charset="-128"/>
              <a:cs typeface="Gisha" pitchFamily="34" charset="-79"/>
            </a:endParaRPr>
          </a:p>
        </p:txBody>
      </p:sp>
      <p:cxnSp>
        <p:nvCxnSpPr>
          <p:cNvPr id="14" name="Connecteur en angle 13"/>
          <p:cNvCxnSpPr/>
          <p:nvPr/>
        </p:nvCxnSpPr>
        <p:spPr bwMode="auto">
          <a:xfrm>
            <a:off x="3269138" y="1520871"/>
            <a:ext cx="432000" cy="1323000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sp>
        <p:nvSpPr>
          <p:cNvPr id="12" name="Espace réservé du numéro de diapositive 1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C6B818-7290-4771-9CFB-B94F380E1CC8}" type="slidenum">
              <a:rPr lang="fr-FR" smtClean="0"/>
              <a:pPr/>
              <a:t>29</a:t>
            </a:fld>
            <a:endParaRPr lang="fr-FR"/>
          </a:p>
        </p:txBody>
      </p:sp>
      <p:sp>
        <p:nvSpPr>
          <p:cNvPr id="10" name="Text Box 20"/>
          <p:cNvSpPr txBox="1">
            <a:spLocks noChangeArrowheads="1"/>
          </p:cNvSpPr>
          <p:nvPr/>
        </p:nvSpPr>
        <p:spPr bwMode="auto">
          <a:xfrm>
            <a:off x="0" y="4806000"/>
            <a:ext cx="9144000" cy="351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  <a:ln w="9525" algn="in">
            <a:noFill/>
            <a:miter lim="800000"/>
            <a:headEnd/>
            <a:tailEnd/>
          </a:ln>
          <a:effectLst/>
        </p:spPr>
        <p:txBody>
          <a:bodyPr wrap="square" lIns="0" tIns="72000" rIns="0" bIns="0" anchor="ctr" anchorCtr="0">
            <a:noAutofit/>
          </a:bodyPr>
          <a:lstStyle/>
          <a:p>
            <a:pPr algn="ctr">
              <a:spcBef>
                <a:spcPts val="600"/>
              </a:spcBef>
            </a:pPr>
            <a:r>
              <a:rPr lang="es-ES_tradnl" sz="2000" dirty="0" smtClean="0">
                <a:solidFill>
                  <a:srgbClr val="002060"/>
                </a:solidFill>
                <a:latin typeface="Papyrus" pitchFamily="66" charset="0"/>
              </a:rPr>
              <a:t>Comisaria </a:t>
            </a:r>
            <a:r>
              <a:rPr lang="es-ES_tradnl" sz="1600" dirty="0" smtClean="0">
                <a:solidFill>
                  <a:srgbClr val="002060"/>
                </a:solidFill>
                <a:latin typeface="Papyrus" pitchFamily="66" charset="0"/>
              </a:rPr>
              <a:t>de las</a:t>
            </a:r>
            <a:r>
              <a:rPr lang="es-ES_tradnl" sz="2000" dirty="0" smtClean="0">
                <a:solidFill>
                  <a:srgbClr val="002060"/>
                </a:solidFill>
                <a:latin typeface="Papyrus" pitchFamily="66" charset="0"/>
              </a:rPr>
              <a:t> Relaciones  Internacionales  </a:t>
            </a:r>
            <a:r>
              <a:rPr lang="fr-FR" sz="1600" noProof="1" smtClean="0">
                <a:solidFill>
                  <a:srgbClr val="FF0000"/>
                </a:solidFill>
                <a:latin typeface="Webdings" pitchFamily="18" charset="2"/>
              </a:rPr>
              <a:t>þ</a:t>
            </a:r>
            <a:r>
              <a:rPr lang="fr-FR" sz="1600" noProof="1" smtClean="0">
                <a:solidFill>
                  <a:srgbClr val="00FF00"/>
                </a:solidFill>
                <a:latin typeface="Webdings" pitchFamily="18" charset="2"/>
              </a:rPr>
              <a:t>ü</a:t>
            </a:r>
            <a:r>
              <a:rPr lang="fr-FR" sz="1600" noProof="1" smtClean="0">
                <a:solidFill>
                  <a:srgbClr val="3366FF"/>
                </a:solidFill>
                <a:latin typeface="Webdings" pitchFamily="18" charset="2"/>
              </a:rPr>
              <a:t>ý</a:t>
            </a:r>
            <a:r>
              <a:rPr lang="fr-CH" sz="2000" dirty="0" smtClean="0">
                <a:solidFill>
                  <a:srgbClr val="002060"/>
                </a:solidFill>
                <a:latin typeface="Papyrus" pitchFamily="66" charset="0"/>
              </a:rPr>
              <a:t>  2013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5" name="Picture 3" descr="C:\Users\NEW\Desktop\partage2 (maison)\COMMISSARIAT aux RI\Francophonie\AIMF\Archives\2010-10  Lausanne\Photos\DSC02139.JPG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618982"/>
            <a:ext cx="4572000" cy="2538000"/>
          </a:xfrm>
          <a:prstGeom prst="rect">
            <a:avLst/>
          </a:prstGeom>
          <a:noFill/>
        </p:spPr>
      </p:pic>
      <p:pic>
        <p:nvPicPr>
          <p:cNvPr id="151554" name="Picture 2" descr="http://1.bp.blogspot.com/_y-RX3zORHog/TMXPY5gegQI/AAAAAAAACiQ/7HO6rXnDc_Q/s1600/P8120055.JPG"/>
          <p:cNvPicPr>
            <a:picLocks noChangeAspect="1" noChangeArrowheads="1"/>
          </p:cNvPicPr>
          <p:nvPr/>
        </p:nvPicPr>
        <p:blipFill>
          <a:blip r:embed="rId4" cstate="print"/>
          <a:srcRect l="6142" t="6422"/>
          <a:stretch>
            <a:fillRect/>
          </a:stretch>
        </p:blipFill>
        <p:spPr bwMode="auto">
          <a:xfrm>
            <a:off x="-2" y="2618999"/>
            <a:ext cx="4616066" cy="2538000"/>
          </a:xfrm>
          <a:prstGeom prst="rect">
            <a:avLst/>
          </a:prstGeom>
          <a:noFill/>
        </p:spPr>
      </p:pic>
      <p:pic>
        <p:nvPicPr>
          <p:cNvPr id="91138" name="Picture 2"/>
          <p:cNvPicPr>
            <a:picLocks noChangeArrowheads="1"/>
          </p:cNvPicPr>
          <p:nvPr/>
        </p:nvPicPr>
        <p:blipFill>
          <a:blip r:embed="rId5" cstate="print"/>
          <a:srcRect l="16048" t="6890" r="17431" b="48228"/>
          <a:stretch>
            <a:fillRect/>
          </a:stretch>
        </p:blipFill>
        <p:spPr bwMode="auto">
          <a:xfrm>
            <a:off x="0" y="0"/>
            <a:ext cx="9144000" cy="2430000"/>
          </a:xfrm>
          <a:prstGeom prst="rect">
            <a:avLst/>
          </a:prstGeom>
          <a:gradFill flip="none" rotWithShape="1">
            <a:gsLst>
              <a:gs pos="0">
                <a:srgbClr val="CC0066">
                  <a:alpha val="0"/>
                </a:srgb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</p:spPr>
      </p:pic>
      <p:sp>
        <p:nvSpPr>
          <p:cNvPr id="5" name="Organigramme : Connecteur 4"/>
          <p:cNvSpPr/>
          <p:nvPr/>
        </p:nvSpPr>
        <p:spPr>
          <a:xfrm>
            <a:off x="7380289" y="735546"/>
            <a:ext cx="1260475" cy="513160"/>
          </a:xfrm>
          <a:prstGeom prst="flowChartConnector">
            <a:avLst/>
          </a:prstGeom>
          <a:noFill/>
          <a:ln w="63500" cmpd="sng">
            <a:solidFill>
              <a:srgbClr val="FE00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BE" dirty="0"/>
          </a:p>
        </p:txBody>
      </p:sp>
      <p:cxnSp>
        <p:nvCxnSpPr>
          <p:cNvPr id="12" name="Connecteur droit 11"/>
          <p:cNvCxnSpPr/>
          <p:nvPr/>
        </p:nvCxnSpPr>
        <p:spPr bwMode="auto">
          <a:xfrm>
            <a:off x="0" y="2592000"/>
            <a:ext cx="9144000" cy="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D6009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Connecteur droit 13"/>
          <p:cNvCxnSpPr/>
          <p:nvPr/>
        </p:nvCxnSpPr>
        <p:spPr bwMode="auto">
          <a:xfrm>
            <a:off x="4572000" y="2619000"/>
            <a:ext cx="0" cy="253800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D6009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Espace réservé du numéro de diapositive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C6B818-7290-4771-9CFB-B94F380E1CC8}" type="slidenum">
              <a:rPr lang="fr-FR" smtClean="0"/>
              <a:pPr/>
              <a:t>3</a:t>
            </a:fld>
            <a:endParaRPr lang="fr-FR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6" name="Picture 4" descr="http://www.presencerhonealpes.com/images/Visuel_Nanotechnologie.jpg"/>
          <p:cNvPicPr>
            <a:picLocks noChangeArrowheads="1"/>
          </p:cNvPicPr>
          <p:nvPr/>
        </p:nvPicPr>
        <p:blipFill>
          <a:blip r:embed="rId4" cstate="print"/>
          <a:srcRect l="894" r="894"/>
          <a:stretch>
            <a:fillRect/>
          </a:stretch>
        </p:blipFill>
        <p:spPr bwMode="auto">
          <a:xfrm>
            <a:off x="-1" y="2619000"/>
            <a:ext cx="4572000" cy="2538000"/>
          </a:xfrm>
          <a:prstGeom prst="rect">
            <a:avLst/>
          </a:prstGeom>
          <a:noFill/>
        </p:spPr>
      </p:pic>
      <p:pic>
        <p:nvPicPr>
          <p:cNvPr id="130056" name="Picture 8" descr="http://www.midipyrenees-expansion.fr/admin/upload/image/P1003-points-forts.jpg"/>
          <p:cNvPicPr>
            <a:picLocks noChangeArrowheads="1"/>
          </p:cNvPicPr>
          <p:nvPr/>
        </p:nvPicPr>
        <p:blipFill>
          <a:blip r:embed="rId5" cstate="print"/>
          <a:srcRect l="4454" r="6363"/>
          <a:stretch>
            <a:fillRect/>
          </a:stretch>
        </p:blipFill>
        <p:spPr bwMode="auto">
          <a:xfrm>
            <a:off x="4608000" y="2619000"/>
            <a:ext cx="4536000" cy="2538000"/>
          </a:xfrm>
          <a:prstGeom prst="rect">
            <a:avLst/>
          </a:prstGeom>
          <a:noFill/>
        </p:spPr>
      </p:pic>
      <p:pic>
        <p:nvPicPr>
          <p:cNvPr id="28674" name="Picture 2"/>
          <p:cNvPicPr>
            <a:picLocks noChangeArrowheads="1"/>
          </p:cNvPicPr>
          <p:nvPr/>
        </p:nvPicPr>
        <p:blipFill>
          <a:blip r:embed="rId6" cstate="print"/>
          <a:srcRect l="16048" t="6889" r="17432" b="48228"/>
          <a:stretch>
            <a:fillRect/>
          </a:stretch>
        </p:blipFill>
        <p:spPr bwMode="auto">
          <a:xfrm>
            <a:off x="0" y="0"/>
            <a:ext cx="9144000" cy="251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rganigramme : Connecteur 4"/>
          <p:cNvSpPr/>
          <p:nvPr/>
        </p:nvSpPr>
        <p:spPr>
          <a:xfrm>
            <a:off x="3348038" y="789385"/>
            <a:ext cx="1223962" cy="485775"/>
          </a:xfrm>
          <a:prstGeom prst="flowChartConnector">
            <a:avLst/>
          </a:prstGeom>
          <a:noFill/>
          <a:ln w="63500" cmpd="sng">
            <a:solidFill>
              <a:srgbClr val="00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BE"/>
          </a:p>
        </p:txBody>
      </p:sp>
      <p:cxnSp>
        <p:nvCxnSpPr>
          <p:cNvPr id="11" name="Connecteur droit 10"/>
          <p:cNvCxnSpPr/>
          <p:nvPr/>
        </p:nvCxnSpPr>
        <p:spPr bwMode="auto">
          <a:xfrm>
            <a:off x="4572000" y="2619000"/>
            <a:ext cx="0" cy="253800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0099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Connecteur droit 11"/>
          <p:cNvCxnSpPr/>
          <p:nvPr/>
        </p:nvCxnSpPr>
        <p:spPr bwMode="auto">
          <a:xfrm>
            <a:off x="0" y="2592000"/>
            <a:ext cx="9144000" cy="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0099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Espace réservé du numéro de diapositive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C6B818-7290-4771-9CFB-B94F380E1CC8}" type="slidenum">
              <a:rPr lang="fr-FR" smtClean="0"/>
              <a:pPr/>
              <a:t>30</a:t>
            </a:fld>
            <a:endParaRPr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ChangeArrowheads="1"/>
          </p:cNvSpPr>
          <p:nvPr/>
        </p:nvSpPr>
        <p:spPr bwMode="auto">
          <a:xfrm>
            <a:off x="0" y="133288"/>
            <a:ext cx="9144000" cy="73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0" tIns="118800" rIns="360000" bIns="118800" anchor="ctr">
            <a:spAutoFit/>
          </a:bodyPr>
          <a:lstStyle/>
          <a:p>
            <a:pPr algn="ctr"/>
            <a:r>
              <a:rPr lang="es-ES_tradnl" altLang="fr-FR" sz="3200" cap="small" dirty="0" smtClean="0">
                <a:solidFill>
                  <a:srgbClr val="002060"/>
                </a:solidFill>
                <a:latin typeface="Letter Gothic Std" pitchFamily="49" charset="0"/>
              </a:rPr>
              <a:t>empresas dinámicas</a:t>
            </a:r>
            <a:endParaRPr lang="es-ES_tradnl" altLang="fr-FR" sz="3200" cap="small" dirty="0">
              <a:solidFill>
                <a:srgbClr val="002060"/>
              </a:solidFill>
              <a:latin typeface="Letter Gothic Std" pitchFamily="49" charset="0"/>
            </a:endParaRPr>
          </a:p>
        </p:txBody>
      </p:sp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0" y="1099129"/>
            <a:ext cx="9144000" cy="547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0" tIns="118800" rIns="720000" bIns="118800" anchor="ctr">
            <a:spAutoFit/>
          </a:bodyPr>
          <a:lstStyle/>
          <a:p>
            <a:pPr eaLnBrk="0" hangingPunct="0"/>
            <a:r>
              <a:rPr lang="es-ES_tradnl" altLang="fr-FR" sz="2000" dirty="0" smtClean="0">
                <a:solidFill>
                  <a:srgbClr val="002060"/>
                </a:solidFill>
                <a:latin typeface="Letter Gothic Std" pitchFamily="49" charset="0"/>
              </a:rPr>
              <a:t>▬</a:t>
            </a:r>
            <a:r>
              <a:rPr lang="es-ES_tradnl" altLang="fr-FR" sz="800" dirty="0" smtClean="0">
                <a:solidFill>
                  <a:srgbClr val="002060"/>
                </a:solidFill>
                <a:latin typeface="Letter Gothic Std" pitchFamily="49" charset="0"/>
              </a:rPr>
              <a:t>  </a:t>
            </a:r>
            <a:r>
              <a:rPr lang="es-ES_tradnl" altLang="fr-FR" sz="2000" dirty="0" smtClean="0">
                <a:solidFill>
                  <a:srgbClr val="002060"/>
                </a:solidFill>
                <a:latin typeface="Letter Gothic Std" pitchFamily="49" charset="0"/>
              </a:rPr>
              <a:t>el 96 % de las empresas: PYME  e independientes</a:t>
            </a:r>
            <a:endParaRPr lang="es-ES_tradnl" altLang="fr-FR" sz="2000" dirty="0">
              <a:solidFill>
                <a:srgbClr val="002060"/>
              </a:solidFill>
              <a:latin typeface="Letter Gothic Std" pitchFamily="49" charset="0"/>
            </a:endParaRPr>
          </a:p>
        </p:txBody>
      </p:sp>
      <p:sp>
        <p:nvSpPr>
          <p:cNvPr id="33798" name="Rectangle 6"/>
          <p:cNvSpPr>
            <a:spLocks noChangeArrowheads="1"/>
          </p:cNvSpPr>
          <p:nvPr/>
        </p:nvSpPr>
        <p:spPr bwMode="auto">
          <a:xfrm>
            <a:off x="0" y="1531772"/>
            <a:ext cx="9144000" cy="547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0" tIns="118800" rIns="0" bIns="118800" anchor="ctr">
            <a:spAutoFit/>
          </a:bodyPr>
          <a:lstStyle/>
          <a:p>
            <a:pPr eaLnBrk="0" hangingPunct="0"/>
            <a:r>
              <a:rPr lang="es-ES_tradnl" altLang="fr-FR" sz="2000" dirty="0" smtClean="0">
                <a:solidFill>
                  <a:srgbClr val="002060"/>
                </a:solidFill>
                <a:latin typeface="Letter Gothic Std" pitchFamily="49" charset="0"/>
              </a:rPr>
              <a:t>▬</a:t>
            </a:r>
            <a:r>
              <a:rPr lang="es-ES_tradnl" altLang="fr-FR" sz="800" dirty="0" smtClean="0">
                <a:solidFill>
                  <a:srgbClr val="002060"/>
                </a:solidFill>
                <a:latin typeface="Letter Gothic Std" pitchFamily="49" charset="0"/>
              </a:rPr>
              <a:t> </a:t>
            </a:r>
            <a:r>
              <a:rPr lang="es-ES_tradnl" altLang="fr-FR" sz="2000" dirty="0" smtClean="0">
                <a:solidFill>
                  <a:srgbClr val="002060"/>
                </a:solidFill>
                <a:latin typeface="Letter Gothic Std" pitchFamily="49" charset="0"/>
              </a:rPr>
              <a:t>el 75 % del empleo en el sector terciario (</a:t>
            </a:r>
            <a:r>
              <a:rPr lang="es-ES_tradnl" altLang="fr-FR" sz="2000" u="sng" dirty="0" smtClean="0">
                <a:solidFill>
                  <a:srgbClr val="002060"/>
                </a:solidFill>
                <a:latin typeface="Letter Gothic Std" pitchFamily="49" charset="0"/>
              </a:rPr>
              <a:t>servicios</a:t>
            </a:r>
            <a:r>
              <a:rPr lang="es-ES_tradnl" altLang="fr-FR" sz="2000" dirty="0" smtClean="0">
                <a:solidFill>
                  <a:srgbClr val="002060"/>
                </a:solidFill>
                <a:latin typeface="Letter Gothic Std" pitchFamily="49" charset="0"/>
              </a:rPr>
              <a:t>)</a:t>
            </a:r>
            <a:endParaRPr lang="es-ES_tradnl" altLang="fr-FR" sz="2000" dirty="0">
              <a:solidFill>
                <a:srgbClr val="002060"/>
              </a:solidFill>
              <a:latin typeface="Letter Gothic Std" pitchFamily="49" charset="0"/>
            </a:endParaRPr>
          </a:p>
        </p:txBody>
      </p:sp>
      <p:sp>
        <p:nvSpPr>
          <p:cNvPr id="33799" name="Rectangle 7"/>
          <p:cNvSpPr>
            <a:spLocks noChangeArrowheads="1"/>
          </p:cNvSpPr>
          <p:nvPr/>
        </p:nvSpPr>
        <p:spPr bwMode="auto">
          <a:xfrm>
            <a:off x="0" y="1963225"/>
            <a:ext cx="9144000" cy="547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0" tIns="118800" rIns="720000" bIns="118800" anchor="ctr">
            <a:spAutoFit/>
          </a:bodyPr>
          <a:lstStyle/>
          <a:p>
            <a:pPr eaLnBrk="0" hangingPunct="0"/>
            <a:r>
              <a:rPr lang="es-ES_tradnl" altLang="fr-FR" sz="2000" dirty="0" smtClean="0">
                <a:solidFill>
                  <a:srgbClr val="002060"/>
                </a:solidFill>
                <a:latin typeface="Letter Gothic Std" pitchFamily="49" charset="0"/>
              </a:rPr>
              <a:t>▬</a:t>
            </a:r>
            <a:r>
              <a:rPr lang="es-ES_tradnl" altLang="fr-FR" sz="800" dirty="0" smtClean="0">
                <a:solidFill>
                  <a:srgbClr val="002060"/>
                </a:solidFill>
                <a:latin typeface="Letter Gothic Std" pitchFamily="49" charset="0"/>
              </a:rPr>
              <a:t> </a:t>
            </a:r>
            <a:r>
              <a:rPr lang="es-ES_tradnl" altLang="fr-FR" sz="2000" dirty="0" smtClean="0">
                <a:solidFill>
                  <a:srgbClr val="002060"/>
                </a:solidFill>
                <a:latin typeface="Letter Gothic Std" pitchFamily="49" charset="0"/>
              </a:rPr>
              <a:t>el sector secundario también es activo :</a:t>
            </a:r>
            <a:endParaRPr lang="es-ES_tradnl" altLang="fr-FR" sz="2000" dirty="0">
              <a:solidFill>
                <a:srgbClr val="002060"/>
              </a:solidFill>
              <a:latin typeface="Letter Gothic Std" pitchFamily="49" charset="0"/>
            </a:endParaRPr>
          </a:p>
        </p:txBody>
      </p:sp>
      <p:sp>
        <p:nvSpPr>
          <p:cNvPr id="33800" name="Text Box 8"/>
          <p:cNvSpPr txBox="1">
            <a:spLocks noChangeArrowheads="1"/>
          </p:cNvSpPr>
          <p:nvPr/>
        </p:nvSpPr>
        <p:spPr bwMode="auto">
          <a:xfrm>
            <a:off x="864000" y="2517744"/>
            <a:ext cx="6264696" cy="224676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rIns="0">
            <a:spAutoFit/>
          </a:bodyPr>
          <a:lstStyle/>
          <a:p>
            <a:pPr marL="177800" indent="-177800">
              <a:spcBef>
                <a:spcPct val="50000"/>
              </a:spcBef>
              <a:buFont typeface="Arial Narrow" pitchFamily="34" charset="0"/>
              <a:buChar char="▪"/>
            </a:pPr>
            <a:r>
              <a:rPr lang="es-ES_tradnl" sz="2000" dirty="0" smtClean="0">
                <a:solidFill>
                  <a:srgbClr val="002060"/>
                </a:solidFill>
                <a:latin typeface="Letter Gothic Std" pitchFamily="49" charset="0"/>
              </a:rPr>
              <a:t>TIC</a:t>
            </a:r>
          </a:p>
          <a:p>
            <a:pPr marL="177800" indent="-177800">
              <a:spcBef>
                <a:spcPct val="50000"/>
              </a:spcBef>
              <a:buFont typeface="Arial Narrow" pitchFamily="34" charset="0"/>
              <a:buChar char="▪"/>
            </a:pPr>
            <a:r>
              <a:rPr lang="es-ES_tradnl" sz="2000" dirty="0" smtClean="0">
                <a:solidFill>
                  <a:srgbClr val="002060"/>
                </a:solidFill>
                <a:latin typeface="Letter Gothic Std" pitchFamily="49" charset="0"/>
              </a:rPr>
              <a:t>industria alimentaria</a:t>
            </a:r>
          </a:p>
          <a:p>
            <a:pPr marL="177800" indent="-177800">
              <a:spcBef>
                <a:spcPct val="50000"/>
              </a:spcBef>
              <a:buFont typeface="Arial Narrow" pitchFamily="34" charset="0"/>
              <a:buChar char="▪"/>
            </a:pPr>
            <a:r>
              <a:rPr lang="es-ES_tradnl" sz="2000" dirty="0" smtClean="0">
                <a:solidFill>
                  <a:srgbClr val="002060"/>
                </a:solidFill>
                <a:latin typeface="Letter Gothic Std" pitchFamily="49" charset="0"/>
              </a:rPr>
              <a:t>canteras y materiales de construcción</a:t>
            </a:r>
          </a:p>
          <a:p>
            <a:pPr marL="177800" indent="-177800">
              <a:spcBef>
                <a:spcPct val="50000"/>
              </a:spcBef>
              <a:buFont typeface="Arial Narrow" pitchFamily="34" charset="0"/>
              <a:buChar char="▪"/>
            </a:pPr>
            <a:r>
              <a:rPr lang="es-ES_tradnl" sz="2000" dirty="0" smtClean="0">
                <a:solidFill>
                  <a:srgbClr val="002060"/>
                </a:solidFill>
                <a:latin typeface="Letter Gothic Std" pitchFamily="49" charset="0"/>
              </a:rPr>
              <a:t>construcción metálica</a:t>
            </a:r>
          </a:p>
          <a:p>
            <a:pPr marL="177800" indent="-177800">
              <a:spcBef>
                <a:spcPct val="50000"/>
              </a:spcBef>
              <a:buFont typeface="Arial Narrow" pitchFamily="34" charset="0"/>
              <a:buChar char="▪"/>
            </a:pPr>
            <a:r>
              <a:rPr lang="es-ES_tradnl" sz="2000" dirty="0" smtClean="0">
                <a:solidFill>
                  <a:srgbClr val="002060"/>
                </a:solidFill>
                <a:latin typeface="Letter Gothic Std" pitchFamily="49" charset="0"/>
              </a:rPr>
              <a:t>química y vidrio</a:t>
            </a:r>
            <a:endParaRPr lang="es-ES_tradnl" sz="2000" dirty="0">
              <a:solidFill>
                <a:srgbClr val="002060"/>
              </a:solidFill>
              <a:latin typeface="Letter Gothic Std" pitchFamily="49" charset="0"/>
            </a:endParaRPr>
          </a:p>
        </p:txBody>
      </p:sp>
      <p:sp>
        <p:nvSpPr>
          <p:cNvPr id="29703" name="Line 10"/>
          <p:cNvSpPr>
            <a:spLocks noChangeShapeType="1"/>
          </p:cNvSpPr>
          <p:nvPr/>
        </p:nvSpPr>
        <p:spPr bwMode="auto">
          <a:xfrm>
            <a:off x="0" y="944166"/>
            <a:ext cx="9144000" cy="0"/>
          </a:xfrm>
          <a:prstGeom prst="line">
            <a:avLst/>
          </a:prstGeom>
          <a:noFill/>
          <a:ln w="38100">
            <a:gradFill flip="none" rotWithShape="1"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0" scaled="0"/>
              <a:tileRect/>
            </a:gra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pic>
        <p:nvPicPr>
          <p:cNvPr id="29707" name="Picture 25" descr="croissance"/>
          <p:cNvPicPr preferRelativeResize="0">
            <a:picLocks noChangeArrowheads="1"/>
          </p:cNvPicPr>
          <p:nvPr/>
        </p:nvPicPr>
        <p:blipFill>
          <a:blip r:embed="rId4" cstate="print">
            <a:lum bright="6000"/>
          </a:blip>
          <a:srcRect/>
          <a:stretch>
            <a:fillRect/>
          </a:stretch>
        </p:blipFill>
        <p:spPr bwMode="auto">
          <a:xfrm>
            <a:off x="-1" y="0"/>
            <a:ext cx="1260000" cy="93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4" name="Groupe 33"/>
          <p:cNvGrpSpPr/>
          <p:nvPr/>
        </p:nvGrpSpPr>
        <p:grpSpPr>
          <a:xfrm>
            <a:off x="1835697" y="2517745"/>
            <a:ext cx="2726035" cy="270272"/>
            <a:chOff x="1979712" y="3356992"/>
            <a:chExt cx="2726035" cy="360363"/>
          </a:xfrm>
        </p:grpSpPr>
        <p:pic>
          <p:nvPicPr>
            <p:cNvPr id="33811" name="Picture 19" descr="SES GLOBAL, Gilat Satellite Networks and Alcatel Space/SkyBridge Presentation and Conference Call"/>
            <p:cNvPicPr>
              <a:picLocks noChangeAspect="1" noChangeArrowheads="1"/>
            </p:cNvPicPr>
            <p:nvPr/>
          </p:nvPicPr>
          <p:blipFill>
            <a:blip r:embed="rId5" r:link="rId6" cstate="print">
              <a:lum contrast="4000"/>
            </a:blip>
            <a:srcRect l="32069" t="5040" r="34360" b="73071"/>
            <a:stretch>
              <a:fillRect/>
            </a:stretch>
          </p:blipFill>
          <p:spPr bwMode="auto">
            <a:xfrm>
              <a:off x="3419872" y="3356992"/>
              <a:ext cx="1285875" cy="360363"/>
            </a:xfrm>
            <a:prstGeom prst="rect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</p:pic>
        <p:pic>
          <p:nvPicPr>
            <p:cNvPr id="33821" name="Picture 29" descr="Siemens_petrol1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979712" y="3356992"/>
              <a:ext cx="1352550" cy="360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5" name="Groupe 34"/>
          <p:cNvGrpSpPr/>
          <p:nvPr/>
        </p:nvGrpSpPr>
        <p:grpSpPr>
          <a:xfrm>
            <a:off x="4571480" y="2565001"/>
            <a:ext cx="3744937" cy="594791"/>
            <a:chOff x="4067944" y="3428355"/>
            <a:chExt cx="3744937" cy="793055"/>
          </a:xfrm>
        </p:grpSpPr>
        <p:pic>
          <p:nvPicPr>
            <p:cNvPr id="33813" name="Picture 21" descr="Kraft"/>
            <p:cNvPicPr preferRelativeResize="0">
              <a:picLocks noChangeAspect="1" noChangeArrowheads="1"/>
            </p:cNvPicPr>
            <p:nvPr/>
          </p:nvPicPr>
          <p:blipFill>
            <a:blip r:embed="rId8" r:link="rId9" cstate="print">
              <a:lum bright="6000"/>
            </a:blip>
            <a:srcRect l="5544"/>
            <a:stretch>
              <a:fillRect/>
            </a:stretch>
          </p:blipFill>
          <p:spPr bwMode="auto">
            <a:xfrm>
              <a:off x="4067944" y="3861048"/>
              <a:ext cx="1284288" cy="360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14" name="Picture 22" descr="http://www.materne.be/SharedMaterne/img/imgshare/topic_3_2.gif"/>
            <p:cNvPicPr preferRelativeResize="0">
              <a:picLocks noChangeArrowheads="1"/>
            </p:cNvPicPr>
            <p:nvPr/>
          </p:nvPicPr>
          <p:blipFill>
            <a:blip r:embed="rId10" r:link="rId11" cstate="print">
              <a:lum bright="18000" contrast="6000"/>
            </a:blip>
            <a:srcRect l="15842" r="22632"/>
            <a:stretch>
              <a:fillRect/>
            </a:stretch>
          </p:blipFill>
          <p:spPr bwMode="auto">
            <a:xfrm>
              <a:off x="5436096" y="3861048"/>
              <a:ext cx="1331913" cy="360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67" name="Picture 23" descr="http://t2.gstatic.com/images?q=tbn:u5yuvsp_boqw1M:http://www.vdqs.net/2009Namur/images//bister.gif"/>
            <p:cNvPicPr>
              <a:picLocks noChangeAspect="1" noChangeArrowheads="1"/>
            </p:cNvPicPr>
            <p:nvPr/>
          </p:nvPicPr>
          <p:blipFill>
            <a:blip r:embed="rId12" cstate="print">
              <a:lum contrast="4000"/>
            </a:blip>
            <a:srcRect l="2699" t="6461" r="2699" b="6461"/>
            <a:stretch>
              <a:fillRect/>
            </a:stretch>
          </p:blipFill>
          <p:spPr bwMode="auto">
            <a:xfrm>
              <a:off x="6876256" y="3428355"/>
              <a:ext cx="936625" cy="792733"/>
            </a:xfrm>
            <a:prstGeom prst="rect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</p:pic>
      </p:grpSp>
      <p:pic>
        <p:nvPicPr>
          <p:cNvPr id="33824" name="Picture 32" descr="gralex"/>
          <p:cNvPicPr>
            <a:picLocks noChangeArrowheads="1"/>
          </p:cNvPicPr>
          <p:nvPr/>
        </p:nvPicPr>
        <p:blipFill>
          <a:blip r:embed="rId13" cstate="print">
            <a:lum contrast="4000"/>
          </a:blip>
          <a:srcRect/>
          <a:stretch>
            <a:fillRect/>
          </a:stretch>
        </p:blipFill>
        <p:spPr bwMode="auto">
          <a:xfrm>
            <a:off x="7128856" y="3267000"/>
            <a:ext cx="756000" cy="432197"/>
          </a:xfrm>
          <a:prstGeom prst="rect">
            <a:avLst/>
          </a:prstGeom>
          <a:noFill/>
          <a:ln w="635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33825" name="Picture 33" descr="Carmeuse-logo"/>
          <p:cNvPicPr>
            <a:picLocks noChangeArrowheads="1"/>
          </p:cNvPicPr>
          <p:nvPr/>
        </p:nvPicPr>
        <p:blipFill>
          <a:blip r:embed="rId14" cstate="print">
            <a:lum contrast="4000"/>
          </a:blip>
          <a:srcRect/>
          <a:stretch>
            <a:fillRect/>
          </a:stretch>
        </p:blipFill>
        <p:spPr bwMode="auto">
          <a:xfrm>
            <a:off x="7956552" y="3267000"/>
            <a:ext cx="756000" cy="432197"/>
          </a:xfrm>
          <a:prstGeom prst="rect">
            <a:avLst/>
          </a:prstGeom>
          <a:noFill/>
          <a:ln w="635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6173" name="Picture 29" descr="http://www.lhoist.com/images/images_top/logo_top01.gif"/>
          <p:cNvPicPr>
            <a:picLocks noChangeArrowheads="1"/>
          </p:cNvPicPr>
          <p:nvPr/>
        </p:nvPicPr>
        <p:blipFill>
          <a:blip r:embed="rId15" cstate="print">
            <a:lum contrast="4000"/>
          </a:blip>
          <a:srcRect l="29839"/>
          <a:stretch>
            <a:fillRect/>
          </a:stretch>
        </p:blipFill>
        <p:spPr bwMode="auto">
          <a:xfrm>
            <a:off x="7956376" y="3753000"/>
            <a:ext cx="756000" cy="432197"/>
          </a:xfrm>
          <a:prstGeom prst="rect">
            <a:avLst/>
          </a:prstGeom>
          <a:noFill/>
          <a:ln w="635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6175" name="Picture 31" descr="http://t0.gstatic.com/images?q=tbn:Dr1Y5p2n1dwfIM:http://www.achat-location-immobilier.fr/images/chateau-versailles-espanade-parc.jpg"/>
          <p:cNvPicPr>
            <a:picLocks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632000" y="4320000"/>
            <a:ext cx="1080000" cy="540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3" name="Groupe 32"/>
          <p:cNvGrpSpPr/>
          <p:nvPr/>
        </p:nvGrpSpPr>
        <p:grpSpPr>
          <a:xfrm>
            <a:off x="3215540" y="4320000"/>
            <a:ext cx="3996168" cy="540544"/>
            <a:chOff x="3168000" y="5760000"/>
            <a:chExt cx="3996168" cy="720725"/>
          </a:xfrm>
        </p:grpSpPr>
        <p:pic>
          <p:nvPicPr>
            <p:cNvPr id="6171" name="Picture 27" descr="http://t3.gstatic.com/images?q=tbn:DKmLA4GLuYa-pM:http://aboutarcflash.com/images/saint%2520gobain.jpg"/>
            <p:cNvPicPr>
              <a:picLocks noChangeArrowheads="1"/>
            </p:cNvPicPr>
            <p:nvPr/>
          </p:nvPicPr>
          <p:blipFill>
            <a:blip r:embed="rId17" cstate="print">
              <a:lum contrast="4000"/>
            </a:blip>
            <a:srcRect l="12598" r="12598"/>
            <a:stretch>
              <a:fillRect/>
            </a:stretch>
          </p:blipFill>
          <p:spPr bwMode="auto">
            <a:xfrm>
              <a:off x="3995936" y="5760000"/>
              <a:ext cx="864000" cy="720000"/>
            </a:xfrm>
            <a:prstGeom prst="rect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</p:pic>
        <p:pic>
          <p:nvPicPr>
            <p:cNvPr id="6169" name="Picture 25" descr="http://t2.gstatic.com/images?q=tbn:R--OrbNbw_q44M:http://www.fbci.be/images2/Logogvb.jpg"/>
            <p:cNvPicPr>
              <a:picLocks noChangeArrowheads="1"/>
            </p:cNvPicPr>
            <p:nvPr/>
          </p:nvPicPr>
          <p:blipFill>
            <a:blip r:embed="rId18" cstate="print">
              <a:lum contrast="4000"/>
            </a:blip>
            <a:srcRect/>
            <a:stretch>
              <a:fillRect/>
            </a:stretch>
          </p:blipFill>
          <p:spPr bwMode="auto">
            <a:xfrm>
              <a:off x="3168000" y="5760000"/>
              <a:ext cx="756000" cy="720725"/>
            </a:xfrm>
            <a:prstGeom prst="rect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</p:pic>
        <p:pic>
          <p:nvPicPr>
            <p:cNvPr id="6179" name="Picture 35" descr="http://t0.gstatic.com/images?q=tbn:lMl0BGP3XfzfxM:http://www.visitingdc.com/images/kennedy-center-address.jpg"/>
            <p:cNvPicPr>
              <a:picLocks noChangeArrowheads="1"/>
            </p:cNvPicPr>
            <p:nvPr/>
          </p:nvPicPr>
          <p:blipFill>
            <a:blip r:embed="rId19" cstate="print"/>
            <a:srcRect l="5558" t="11571" r="11116" b="11571"/>
            <a:stretch>
              <a:fillRect/>
            </a:stretch>
          </p:blipFill>
          <p:spPr bwMode="auto">
            <a:xfrm>
              <a:off x="4932040" y="5760000"/>
              <a:ext cx="1080000" cy="720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81" name="Picture 37" descr="http://t0.gstatic.com/images?q=tbn:Ez84AEt3KAFJSM:http://geopopo.visoterra.com/images/03-moscou11-065.jpg"/>
            <p:cNvPicPr>
              <a:picLocks noChangeArrowheads="1"/>
            </p:cNvPicPr>
            <p:nvPr/>
          </p:nvPicPr>
          <p:blipFill>
            <a:blip r:embed="rId20" cstate="print"/>
            <a:srcRect l="7559" t="3345" b="13379"/>
            <a:stretch>
              <a:fillRect/>
            </a:stretch>
          </p:blipFill>
          <p:spPr bwMode="auto">
            <a:xfrm>
              <a:off x="6084168" y="5760000"/>
              <a:ext cx="1080000" cy="720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2" name="Groupe 31"/>
          <p:cNvGrpSpPr/>
          <p:nvPr/>
        </p:nvGrpSpPr>
        <p:grpSpPr>
          <a:xfrm>
            <a:off x="471457" y="4320000"/>
            <a:ext cx="2232893" cy="540544"/>
            <a:chOff x="538907" y="5760000"/>
            <a:chExt cx="2232893" cy="720725"/>
          </a:xfrm>
        </p:grpSpPr>
        <p:pic>
          <p:nvPicPr>
            <p:cNvPr id="33823" name="Picture 31" descr="solvaylogo"/>
            <p:cNvPicPr preferRelativeResize="0">
              <a:picLocks noChangeAspect="1" noChangeArrowheads="1"/>
            </p:cNvPicPr>
            <p:nvPr/>
          </p:nvPicPr>
          <p:blipFill>
            <a:blip r:embed="rId21" cstate="print">
              <a:lum bright="-6000" contrast="12000"/>
            </a:blip>
            <a:srcRect/>
            <a:stretch>
              <a:fillRect/>
            </a:stretch>
          </p:blipFill>
          <p:spPr bwMode="auto">
            <a:xfrm>
              <a:off x="538907" y="5760000"/>
              <a:ext cx="720725" cy="720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9026" name="Picture 2" descr="http://www.bois-sauvage.be/acti/images/NANOCYL_000.jpg"/>
            <p:cNvPicPr>
              <a:picLocks noChangeArrowheads="1"/>
            </p:cNvPicPr>
            <p:nvPr/>
          </p:nvPicPr>
          <p:blipFill>
            <a:blip r:embed="rId22" cstate="print">
              <a:lum contrast="4000"/>
            </a:blip>
            <a:srcRect l="12553" t="19344" r="14578" b="19344"/>
            <a:stretch>
              <a:fillRect/>
            </a:stretch>
          </p:blipFill>
          <p:spPr bwMode="auto">
            <a:xfrm>
              <a:off x="1331800" y="5760000"/>
              <a:ext cx="1440000" cy="720000"/>
            </a:xfrm>
            <a:prstGeom prst="rect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</p:pic>
      </p:grpSp>
      <p:pic>
        <p:nvPicPr>
          <p:cNvPr id="128001" name="Picture 1" descr="C:\Users\NEW\Desktop\partage2 (maison)\Communication\PowerPoint\PPT Namur Capitale\FR\DSCF0701.JPG"/>
          <p:cNvPicPr>
            <a:picLocks noChangeArrowheads="1"/>
          </p:cNvPicPr>
          <p:nvPr/>
        </p:nvPicPr>
        <p:blipFill>
          <a:blip r:embed="rId23" cstate="print">
            <a:lum bright="12000" contrast="3000"/>
          </a:blip>
          <a:srcRect l="8593" t="18331" r="6874" b="38953"/>
          <a:stretch>
            <a:fillRect/>
          </a:stretch>
        </p:blipFill>
        <p:spPr bwMode="auto">
          <a:xfrm>
            <a:off x="4971103" y="3364528"/>
            <a:ext cx="1769330" cy="553199"/>
          </a:xfrm>
          <a:prstGeom prst="rect">
            <a:avLst/>
          </a:prstGeom>
          <a:noFill/>
          <a:ln w="635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38" name="Espace réservé du numéro de diapositive 37"/>
          <p:cNvSpPr>
            <a:spLocks noGrp="1"/>
          </p:cNvSpPr>
          <p:nvPr>
            <p:ph type="sldNum" sz="quarter" idx="4"/>
          </p:nvPr>
        </p:nvSpPr>
        <p:spPr>
          <a:xfrm>
            <a:off x="7010400" y="0"/>
            <a:ext cx="2133600" cy="27027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40523CB-300E-4112-B54D-EA86FC5129C1}" type="slidenum">
              <a:rPr lang="fr-FR" smtClean="0"/>
              <a:pPr>
                <a:defRPr/>
              </a:pPr>
              <a:t>31</a:t>
            </a:fld>
            <a:endParaRPr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33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3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8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7" grpId="0" autoUpdateAnimBg="0"/>
      <p:bldP spid="33798" grpId="0" autoUpdateAnimBg="0"/>
      <p:bldP spid="33799" grpId="0" autoUpdateAnimBg="0"/>
      <p:bldP spid="33800" grpId="0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3" name="Picture 32" descr="innovation-creativite-demarche"/>
          <p:cNvPicPr preferRelativeResize="0">
            <a:picLocks noChangeArrowheads="1"/>
          </p:cNvPicPr>
          <p:nvPr/>
        </p:nvPicPr>
        <p:blipFill>
          <a:blip r:embed="rId5" cstate="print">
            <a:lum bright="6000"/>
          </a:blip>
          <a:srcRect l="3670" t="4553" r="3670" b="4553"/>
          <a:stretch>
            <a:fillRect/>
          </a:stretch>
        </p:blipFill>
        <p:spPr bwMode="auto">
          <a:xfrm>
            <a:off x="0" y="0"/>
            <a:ext cx="1260000" cy="94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0" y="133288"/>
            <a:ext cx="9144000" cy="73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60000" tIns="118800" rIns="360000" bIns="118800" anchor="ctr">
            <a:spAutoFit/>
          </a:bodyPr>
          <a:lstStyle/>
          <a:p>
            <a:pPr algn="ctr"/>
            <a:r>
              <a:rPr lang="es-ES_tradnl" altLang="fr-FR" sz="3200" cap="small" dirty="0" smtClean="0">
                <a:solidFill>
                  <a:srgbClr val="002060"/>
                </a:solidFill>
                <a:latin typeface="Letter Gothic Std" pitchFamily="49" charset="0"/>
              </a:rPr>
              <a:t>Creatividad y desarrollo</a:t>
            </a:r>
            <a:endParaRPr lang="es-ES_tradnl" altLang="fr-FR" sz="3200" cap="small" dirty="0">
              <a:solidFill>
                <a:srgbClr val="002060"/>
              </a:solidFill>
              <a:latin typeface="Letter Gothic Std" pitchFamily="49" charset="0"/>
            </a:endParaRPr>
          </a:p>
        </p:txBody>
      </p:sp>
      <p:sp>
        <p:nvSpPr>
          <p:cNvPr id="26629" name="Rectangle 5"/>
          <p:cNvSpPr>
            <a:spLocks noChangeArrowheads="1"/>
          </p:cNvSpPr>
          <p:nvPr/>
        </p:nvSpPr>
        <p:spPr bwMode="auto">
          <a:xfrm>
            <a:off x="1" y="1173357"/>
            <a:ext cx="7451725" cy="5476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720000" tIns="118800" rIns="360000" bIns="118800" anchor="ctr">
            <a:spAutoFit/>
          </a:bodyPr>
          <a:lstStyle/>
          <a:p>
            <a:pPr eaLnBrk="0" hangingPunct="0"/>
            <a:r>
              <a:rPr lang="es-ES_tradnl" altLang="fr-FR" sz="2000" dirty="0" smtClean="0">
                <a:solidFill>
                  <a:srgbClr val="002060"/>
                </a:solidFill>
                <a:latin typeface="Letter Gothic Std" pitchFamily="49" charset="0"/>
              </a:rPr>
              <a:t>▬</a:t>
            </a:r>
            <a:r>
              <a:rPr lang="es-ES_tradnl" altLang="fr-FR" sz="800" dirty="0" smtClean="0">
                <a:solidFill>
                  <a:srgbClr val="002060"/>
                </a:solidFill>
                <a:latin typeface="Letter Gothic Std" pitchFamily="49" charset="0"/>
                <a:cs typeface="Arial" charset="0"/>
              </a:rPr>
              <a:t> </a:t>
            </a:r>
            <a:r>
              <a:rPr lang="es-ES_tradnl" altLang="fr-FR" sz="2000" dirty="0" smtClean="0">
                <a:solidFill>
                  <a:srgbClr val="002060"/>
                </a:solidFill>
                <a:latin typeface="Letter Gothic Std" pitchFamily="49" charset="0"/>
                <a:cs typeface="Arial" charset="0"/>
              </a:rPr>
              <a:t>BEP : Oficina Económica de la Provincia</a:t>
            </a:r>
            <a:endParaRPr lang="es-ES_tradnl" altLang="fr-FR" sz="2000" dirty="0">
              <a:solidFill>
                <a:srgbClr val="002060"/>
              </a:solidFill>
              <a:latin typeface="Letter Gothic Std" pitchFamily="49" charset="0"/>
            </a:endParaRPr>
          </a:p>
        </p:txBody>
      </p:sp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971999" y="1531772"/>
            <a:ext cx="3977947" cy="5476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118800" rIns="0" bIns="118800" anchor="ctr">
            <a:spAutoFit/>
          </a:bodyPr>
          <a:lstStyle/>
          <a:p>
            <a:pPr marL="177800" indent="-177800" eaLnBrk="0" hangingPunct="0">
              <a:spcBef>
                <a:spcPct val="50000"/>
              </a:spcBef>
              <a:buFont typeface="Arial Narrow" pitchFamily="34" charset="0"/>
              <a:buChar char="▪"/>
            </a:pPr>
            <a:r>
              <a:rPr lang="es-ES_tradnl" altLang="fr-FR" sz="2000" dirty="0" smtClean="0">
                <a:solidFill>
                  <a:srgbClr val="002060"/>
                </a:solidFill>
                <a:latin typeface="Letter Gothic Std" pitchFamily="49" charset="0"/>
              </a:rPr>
              <a:t>ayudas a las empresas</a:t>
            </a:r>
            <a:endParaRPr lang="es-ES_tradnl" altLang="fr-FR" sz="2000" dirty="0">
              <a:solidFill>
                <a:srgbClr val="002060"/>
              </a:solidFill>
              <a:latin typeface="Letter Gothic Std" pitchFamily="49" charset="0"/>
            </a:endParaRPr>
          </a:p>
        </p:txBody>
      </p:sp>
      <p:sp>
        <p:nvSpPr>
          <p:cNvPr id="26631" name="Rectangle 7"/>
          <p:cNvSpPr>
            <a:spLocks noChangeArrowheads="1"/>
          </p:cNvSpPr>
          <p:nvPr/>
        </p:nvSpPr>
        <p:spPr bwMode="auto">
          <a:xfrm>
            <a:off x="972000" y="2503285"/>
            <a:ext cx="5976328" cy="5476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118800" rIns="0" bIns="118800" anchor="ctr">
            <a:spAutoFit/>
          </a:bodyPr>
          <a:lstStyle/>
          <a:p>
            <a:pPr marL="177800" indent="-177800" eaLnBrk="0" hangingPunct="0">
              <a:spcBef>
                <a:spcPct val="50000"/>
              </a:spcBef>
              <a:buFont typeface="Arial Narrow" pitchFamily="34" charset="0"/>
              <a:buChar char="▪"/>
            </a:pPr>
            <a:r>
              <a:rPr lang="es-ES_tradnl" altLang="fr-FR" sz="2000" dirty="0" smtClean="0">
                <a:solidFill>
                  <a:srgbClr val="002060"/>
                </a:solidFill>
                <a:latin typeface="Letter Gothic Std" pitchFamily="49" charset="0"/>
              </a:rPr>
              <a:t>parque científico Crealys (TIC + bio)</a:t>
            </a:r>
            <a:endParaRPr lang="es-ES_tradnl" altLang="fr-FR" sz="2000" dirty="0">
              <a:solidFill>
                <a:srgbClr val="002060"/>
              </a:solidFill>
              <a:latin typeface="Letter Gothic Std" pitchFamily="49" charset="0"/>
            </a:endParaRPr>
          </a:p>
        </p:txBody>
      </p:sp>
      <p:sp>
        <p:nvSpPr>
          <p:cNvPr id="26632" name="Rectangle 8"/>
          <p:cNvSpPr>
            <a:spLocks noChangeArrowheads="1"/>
          </p:cNvSpPr>
          <p:nvPr/>
        </p:nvSpPr>
        <p:spPr bwMode="auto">
          <a:xfrm>
            <a:off x="0" y="4197544"/>
            <a:ext cx="3347864" cy="5476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720000" tIns="118800" rIns="360000" bIns="118800" anchor="ctr">
            <a:spAutoFit/>
          </a:bodyPr>
          <a:lstStyle/>
          <a:p>
            <a:pPr eaLnBrk="0" hangingPunct="0"/>
            <a:r>
              <a:rPr lang="en-US" altLang="fr-FR" sz="2000" dirty="0" smtClean="0">
                <a:solidFill>
                  <a:srgbClr val="002060"/>
                </a:solidFill>
                <a:latin typeface="Letter Gothic Std" pitchFamily="49" charset="0"/>
              </a:rPr>
              <a:t>▬</a:t>
            </a:r>
            <a:r>
              <a:rPr lang="fr-BE" altLang="fr-FR" sz="800" dirty="0" smtClean="0">
                <a:solidFill>
                  <a:srgbClr val="002060"/>
                </a:solidFill>
                <a:latin typeface="Letter Gothic Std" pitchFamily="49" charset="0"/>
                <a:cs typeface="Arial" charset="0"/>
              </a:rPr>
              <a:t> </a:t>
            </a:r>
            <a:r>
              <a:rPr lang="fr-FR" altLang="fr-FR" sz="2000" dirty="0" smtClean="0">
                <a:solidFill>
                  <a:srgbClr val="002060"/>
                </a:solidFill>
                <a:latin typeface="Letter Gothic Std" pitchFamily="49" charset="0"/>
              </a:rPr>
              <a:t>Namur Congrès</a:t>
            </a:r>
            <a:endParaRPr lang="fr-FR" altLang="fr-FR" sz="2000" dirty="0">
              <a:solidFill>
                <a:srgbClr val="002060"/>
              </a:solidFill>
              <a:latin typeface="Letter Gothic Std" pitchFamily="49" charset="0"/>
            </a:endParaRPr>
          </a:p>
        </p:txBody>
      </p:sp>
      <p:pic>
        <p:nvPicPr>
          <p:cNvPr id="26634" name="Picture 10"/>
          <p:cNvPicPr preferRelativeResize="0">
            <a:picLocks noChangeArrowheads="1"/>
          </p:cNvPicPr>
          <p:nvPr/>
        </p:nvPicPr>
        <p:blipFill>
          <a:blip r:embed="rId6" cstate="print">
            <a:lum contrast="4000"/>
          </a:blip>
          <a:srcRect/>
          <a:stretch>
            <a:fillRect/>
          </a:stretch>
        </p:blipFill>
        <p:spPr bwMode="auto">
          <a:xfrm>
            <a:off x="3131841" y="4401000"/>
            <a:ext cx="865187" cy="539353"/>
          </a:xfrm>
          <a:prstGeom prst="rect">
            <a:avLst/>
          </a:prstGeom>
          <a:noFill/>
          <a:ln w="635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graphicFrame>
        <p:nvGraphicFramePr>
          <p:cNvPr id="26639" name="Object 15"/>
          <p:cNvGraphicFramePr>
            <a:graphicFrameLocks noChangeAspect="1"/>
          </p:cNvGraphicFramePr>
          <p:nvPr/>
        </p:nvGraphicFramePr>
        <p:xfrm>
          <a:off x="7020273" y="2536031"/>
          <a:ext cx="1093787" cy="404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43" name="Photo Editor Photo" r:id="rId7" imgW="3885714" imgH="2133898" progId="">
                  <p:embed/>
                </p:oleObj>
              </mc:Choice>
              <mc:Fallback>
                <p:oleObj name="Photo Editor Photo" r:id="rId7" imgW="3885714" imgH="2133898" progId="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20273" y="2536031"/>
                        <a:ext cx="1093787" cy="404813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C0C0C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641" name="Picture 17" descr="bep"/>
          <p:cNvPicPr>
            <a:picLocks noChangeAspect="1" noChangeArrowheads="1"/>
          </p:cNvPicPr>
          <p:nvPr/>
        </p:nvPicPr>
        <p:blipFill>
          <a:blip r:embed="rId9" cstate="print"/>
          <a:srcRect l="24747" t="3909" r="24747" b="5212"/>
          <a:stretch>
            <a:fillRect/>
          </a:stretch>
        </p:blipFill>
        <p:spPr bwMode="auto">
          <a:xfrm>
            <a:off x="7325816" y="1129904"/>
            <a:ext cx="990600" cy="1148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63500" dir="2700000" sx="102000" sy="102000" algn="tl" rotWithShape="0">
              <a:srgbClr val="1C1C1C">
                <a:alpha val="67000"/>
              </a:srgbClr>
            </a:outerShdw>
          </a:effectLst>
        </p:spPr>
      </p:pic>
      <p:sp>
        <p:nvSpPr>
          <p:cNvPr id="26642" name="Rectangle 18"/>
          <p:cNvSpPr>
            <a:spLocks noChangeArrowheads="1"/>
          </p:cNvSpPr>
          <p:nvPr/>
        </p:nvSpPr>
        <p:spPr bwMode="auto">
          <a:xfrm>
            <a:off x="972000" y="2179249"/>
            <a:ext cx="6030914" cy="5476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118800" rIns="0" bIns="118800" anchor="ctr">
            <a:spAutoFit/>
          </a:bodyPr>
          <a:lstStyle/>
          <a:p>
            <a:pPr marL="177800" indent="-177800" eaLnBrk="0" hangingPunct="0">
              <a:spcBef>
                <a:spcPct val="50000"/>
              </a:spcBef>
              <a:buFont typeface="Arial Narrow" pitchFamily="34" charset="0"/>
              <a:buChar char="▪"/>
            </a:pPr>
            <a:r>
              <a:rPr lang="es-ES_tradnl" altLang="fr-FR" sz="2000" dirty="0" smtClean="0">
                <a:solidFill>
                  <a:srgbClr val="002060"/>
                </a:solidFill>
                <a:latin typeface="Letter Gothic Std" pitchFamily="49" charset="0"/>
              </a:rPr>
              <a:t>28 parques de actividades económicas</a:t>
            </a:r>
            <a:endParaRPr lang="es-ES_tradnl" altLang="fr-FR" sz="2000" dirty="0">
              <a:solidFill>
                <a:srgbClr val="002060"/>
              </a:solidFill>
              <a:latin typeface="Letter Gothic Std" pitchFamily="49" charset="0"/>
            </a:endParaRPr>
          </a:p>
        </p:txBody>
      </p:sp>
      <p:sp>
        <p:nvSpPr>
          <p:cNvPr id="5132" name="Line 25"/>
          <p:cNvSpPr>
            <a:spLocks noChangeShapeType="1"/>
          </p:cNvSpPr>
          <p:nvPr/>
        </p:nvSpPr>
        <p:spPr bwMode="auto">
          <a:xfrm>
            <a:off x="0" y="944166"/>
            <a:ext cx="9144000" cy="0"/>
          </a:xfrm>
          <a:prstGeom prst="line">
            <a:avLst/>
          </a:prstGeom>
          <a:noFill/>
          <a:ln w="38100">
            <a:gradFill flip="none" rotWithShape="1"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0" scaled="0"/>
              <a:tileRect/>
            </a:gra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6657" name="Rectangle 33"/>
          <p:cNvSpPr>
            <a:spLocks noChangeArrowheads="1"/>
          </p:cNvSpPr>
          <p:nvPr/>
        </p:nvSpPr>
        <p:spPr bwMode="auto">
          <a:xfrm>
            <a:off x="972000" y="1855808"/>
            <a:ext cx="3744080" cy="5476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118800" rIns="0" bIns="118800" anchor="ctr">
            <a:spAutoFit/>
          </a:bodyPr>
          <a:lstStyle/>
          <a:p>
            <a:pPr marL="177800" indent="-177800" eaLnBrk="0" hangingPunct="0">
              <a:spcBef>
                <a:spcPct val="50000"/>
              </a:spcBef>
              <a:buFont typeface="Arial Narrow" pitchFamily="34" charset="0"/>
              <a:buChar char="▪"/>
            </a:pPr>
            <a:r>
              <a:rPr lang="es-ES_tradnl" altLang="fr-FR" sz="2000" dirty="0" smtClean="0">
                <a:solidFill>
                  <a:srgbClr val="002060"/>
                </a:solidFill>
                <a:latin typeface="Letter Gothic Std" pitchFamily="49" charset="0"/>
              </a:rPr>
              <a:t>programas europeos</a:t>
            </a:r>
            <a:endParaRPr lang="es-ES_tradnl" altLang="fr-FR" sz="2000" dirty="0">
              <a:solidFill>
                <a:srgbClr val="002060"/>
              </a:solidFill>
              <a:latin typeface="Letter Gothic Std" pitchFamily="49" charset="0"/>
            </a:endParaRPr>
          </a:p>
        </p:txBody>
      </p:sp>
      <p:pic>
        <p:nvPicPr>
          <p:cNvPr id="26659" name="Picture 35" descr="europe"/>
          <p:cNvPicPr>
            <a:picLocks noChangeAspect="1" noChangeArrowheads="1"/>
          </p:cNvPicPr>
          <p:nvPr/>
        </p:nvPicPr>
        <p:blipFill>
          <a:blip r:embed="rId10" cstate="print">
            <a:lum bright="24000" contrast="12000"/>
          </a:blip>
          <a:srcRect l="13998" r="13998"/>
          <a:stretch>
            <a:fillRect/>
          </a:stretch>
        </p:blipFill>
        <p:spPr bwMode="auto">
          <a:xfrm>
            <a:off x="323529" y="1944000"/>
            <a:ext cx="536433" cy="4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61" name="Picture 37" descr="ecolys_logo"/>
          <p:cNvPicPr preferRelativeResize="0">
            <a:picLocks noChangeArrowheads="1"/>
          </p:cNvPicPr>
          <p:nvPr/>
        </p:nvPicPr>
        <p:blipFill>
          <a:blip r:embed="rId11" cstate="print">
            <a:lum contrast="4000"/>
          </a:blip>
          <a:srcRect/>
          <a:stretch>
            <a:fillRect/>
          </a:stretch>
        </p:blipFill>
        <p:spPr bwMode="auto">
          <a:xfrm>
            <a:off x="7002438" y="3033699"/>
            <a:ext cx="1079898" cy="378000"/>
          </a:xfrm>
          <a:prstGeom prst="rect">
            <a:avLst/>
          </a:prstGeom>
          <a:noFill/>
          <a:ln w="635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26662" name="Rectangle 38"/>
          <p:cNvSpPr>
            <a:spLocks noChangeArrowheads="1"/>
          </p:cNvSpPr>
          <p:nvPr/>
        </p:nvSpPr>
        <p:spPr bwMode="auto">
          <a:xfrm>
            <a:off x="972000" y="3151357"/>
            <a:ext cx="2519944" cy="5476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118800" rIns="0" bIns="118800" anchor="ctr">
            <a:spAutoFit/>
          </a:bodyPr>
          <a:lstStyle/>
          <a:p>
            <a:pPr marL="177800" indent="-177800" eaLnBrk="0" hangingPunct="0">
              <a:spcBef>
                <a:spcPct val="50000"/>
              </a:spcBef>
              <a:buFont typeface="Arial Narrow" pitchFamily="34" charset="0"/>
              <a:buChar char="▪"/>
            </a:pPr>
            <a:r>
              <a:rPr lang="es-ES_tradnl" altLang="fr-FR" sz="2000" dirty="0" smtClean="0">
                <a:solidFill>
                  <a:srgbClr val="002060"/>
                </a:solidFill>
                <a:latin typeface="Letter Gothic Std" pitchFamily="49" charset="0"/>
              </a:rPr>
              <a:t>puerto fluvial</a:t>
            </a:r>
            <a:endParaRPr lang="es-ES_tradnl" altLang="fr-FR" sz="2000" dirty="0">
              <a:solidFill>
                <a:srgbClr val="002060"/>
              </a:solidFill>
              <a:latin typeface="Letter Gothic Std" pitchFamily="49" charset="0"/>
            </a:endParaRPr>
          </a:p>
        </p:txBody>
      </p:sp>
      <p:sp>
        <p:nvSpPr>
          <p:cNvPr id="26663" name="Rectangle 39"/>
          <p:cNvSpPr>
            <a:spLocks noChangeArrowheads="1"/>
          </p:cNvSpPr>
          <p:nvPr/>
        </p:nvSpPr>
        <p:spPr bwMode="auto">
          <a:xfrm>
            <a:off x="972000" y="2827321"/>
            <a:ext cx="6353816" cy="5476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118800" rIns="0" bIns="118800" anchor="ctr">
            <a:spAutoFit/>
          </a:bodyPr>
          <a:lstStyle/>
          <a:p>
            <a:pPr marL="177800" indent="-177800" eaLnBrk="0" hangingPunct="0">
              <a:spcBef>
                <a:spcPct val="50000"/>
              </a:spcBef>
              <a:buFont typeface="Arial Narrow" pitchFamily="34" charset="0"/>
              <a:buChar char="▪"/>
            </a:pPr>
            <a:r>
              <a:rPr lang="es-ES_tradnl" altLang="fr-FR" sz="2000" dirty="0" smtClean="0">
                <a:solidFill>
                  <a:srgbClr val="002060"/>
                </a:solidFill>
                <a:latin typeface="Letter Gothic Std" pitchFamily="49" charset="0"/>
              </a:rPr>
              <a:t>parque Ecolys(construcción sostenible</a:t>
            </a:r>
            <a:r>
              <a:rPr lang="fr-FR" altLang="fr-FR" sz="2000" dirty="0" smtClean="0">
                <a:solidFill>
                  <a:srgbClr val="002060"/>
                </a:solidFill>
                <a:latin typeface="Letter Gothic Std" pitchFamily="49" charset="0"/>
              </a:rPr>
              <a:t>)</a:t>
            </a:r>
            <a:endParaRPr lang="fr-BE" altLang="fr-FR" sz="2000" dirty="0">
              <a:solidFill>
                <a:srgbClr val="002060"/>
              </a:solidFill>
              <a:latin typeface="Letter Gothic Std" pitchFamily="49" charset="0"/>
            </a:endParaRPr>
          </a:p>
        </p:txBody>
      </p:sp>
      <p:pic>
        <p:nvPicPr>
          <p:cNvPr id="26665" name="Picture 41" descr="top_left_namur"/>
          <p:cNvPicPr>
            <a:picLocks noChangeArrowheads="1"/>
          </p:cNvPicPr>
          <p:nvPr/>
        </p:nvPicPr>
        <p:blipFill>
          <a:blip r:embed="rId12" cstate="print"/>
          <a:srcRect l="12258" t="27487" r="12258" b="13744"/>
          <a:stretch>
            <a:fillRect/>
          </a:stretch>
        </p:blipFill>
        <p:spPr bwMode="auto">
          <a:xfrm>
            <a:off x="900000" y="3780000"/>
            <a:ext cx="1331550" cy="27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67" name="Picture 43" descr="namur Expo"/>
          <p:cNvPicPr>
            <a:picLocks noChangeAspect="1" noChangeArrowheads="1"/>
          </p:cNvPicPr>
          <p:nvPr/>
        </p:nvPicPr>
        <p:blipFill>
          <a:blip r:embed="rId13" cstate="print">
            <a:lum contrast="4000"/>
          </a:blip>
          <a:srcRect/>
          <a:stretch>
            <a:fillRect/>
          </a:stretch>
        </p:blipFill>
        <p:spPr bwMode="auto">
          <a:xfrm>
            <a:off x="4095353" y="4401001"/>
            <a:ext cx="1628775" cy="392906"/>
          </a:xfrm>
          <a:prstGeom prst="rect">
            <a:avLst/>
          </a:prstGeom>
          <a:noFill/>
          <a:ln w="635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25" name="Rectangle 38"/>
          <p:cNvSpPr>
            <a:spLocks noChangeArrowheads="1"/>
          </p:cNvSpPr>
          <p:nvPr/>
        </p:nvSpPr>
        <p:spPr bwMode="auto">
          <a:xfrm>
            <a:off x="755576" y="3658693"/>
            <a:ext cx="395728" cy="5476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118800" rIns="0" bIns="118800" anchor="ctr">
            <a:spAutoFit/>
          </a:bodyPr>
          <a:lstStyle/>
          <a:p>
            <a:pPr marL="177800" indent="-177800" eaLnBrk="0" hangingPunct="0"/>
            <a:r>
              <a:rPr lang="en-US" altLang="fr-FR" sz="2000" smtClean="0">
                <a:solidFill>
                  <a:srgbClr val="002060"/>
                </a:solidFill>
                <a:latin typeface="Letter Gothic Std" pitchFamily="49" charset="0"/>
              </a:rPr>
              <a:t>▬</a:t>
            </a:r>
            <a:endParaRPr lang="fr-BE" altLang="fr-FR" sz="2000">
              <a:solidFill>
                <a:srgbClr val="002060"/>
              </a:solidFill>
              <a:latin typeface="Arial" charset="0"/>
            </a:endParaRPr>
          </a:p>
        </p:txBody>
      </p:sp>
      <p:cxnSp>
        <p:nvCxnSpPr>
          <p:cNvPr id="31" name="Connecteur droit 30"/>
          <p:cNvCxnSpPr>
            <a:stCxn id="26665" idx="3"/>
          </p:cNvCxnSpPr>
          <p:nvPr/>
        </p:nvCxnSpPr>
        <p:spPr bwMode="auto">
          <a:xfrm>
            <a:off x="2231550" y="3915000"/>
            <a:ext cx="5436794" cy="69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008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pic>
        <p:nvPicPr>
          <p:cNvPr id="2" name="Picture 4" descr="http://www.caracascom.com/files/1293_Namur-Expo(c)Antica_Namur.jpg"/>
          <p:cNvPicPr>
            <a:picLocks noChangeAspect="1" noChangeArrowheads="1"/>
          </p:cNvPicPr>
          <p:nvPr/>
        </p:nvPicPr>
        <p:blipFill>
          <a:blip r:embed="rId14" cstate="print">
            <a:lum contrast="4000"/>
          </a:blip>
          <a:srcRect t="18761"/>
          <a:stretch>
            <a:fillRect/>
          </a:stretch>
        </p:blipFill>
        <p:spPr bwMode="auto">
          <a:xfrm>
            <a:off x="4002490" y="3537100"/>
            <a:ext cx="1721638" cy="701900"/>
          </a:xfrm>
          <a:prstGeom prst="rect">
            <a:avLst/>
          </a:prstGeom>
          <a:noFill/>
          <a:ln w="635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5126" name="Picture 6" descr="http://www.carmeldesign.be/clients/artexis-3.jpg"/>
          <p:cNvPicPr>
            <a:picLocks noChangeAspect="1" noChangeArrowheads="1"/>
          </p:cNvPicPr>
          <p:nvPr/>
        </p:nvPicPr>
        <p:blipFill>
          <a:blip r:embed="rId15" cstate="print">
            <a:lum contrast="4000"/>
          </a:blip>
          <a:srcRect l="1772" t="22947" r="1772" b="28346"/>
          <a:stretch>
            <a:fillRect/>
          </a:stretch>
        </p:blipFill>
        <p:spPr bwMode="auto">
          <a:xfrm>
            <a:off x="2586096" y="3780000"/>
            <a:ext cx="977793" cy="243000"/>
          </a:xfrm>
          <a:prstGeom prst="rect">
            <a:avLst/>
          </a:prstGeom>
          <a:noFill/>
          <a:ln w="635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5130" name="Picture 10" descr="http://images.artimin.com/img-200/images/9139.jpg"/>
          <p:cNvPicPr>
            <a:picLocks noChangeAspect="1" noChangeArrowheads="1"/>
          </p:cNvPicPr>
          <p:nvPr/>
        </p:nvPicPr>
        <p:blipFill>
          <a:blip r:embed="rId16" cstate="print">
            <a:lum contrast="4000"/>
          </a:blip>
          <a:srcRect t="18631" b="29278"/>
          <a:stretch>
            <a:fillRect/>
          </a:stretch>
        </p:blipFill>
        <p:spPr bwMode="auto">
          <a:xfrm>
            <a:off x="6516216" y="4137954"/>
            <a:ext cx="973396" cy="270000"/>
          </a:xfrm>
          <a:prstGeom prst="rect">
            <a:avLst/>
          </a:prstGeom>
          <a:noFill/>
          <a:ln w="635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5134" name="Picture 14" descr="http://www.monjardinatoi.be/docs/Bh11-horiz%20maison+txt2.JPG"/>
          <p:cNvPicPr>
            <a:picLocks noChangeAspect="1" noChangeArrowheads="1"/>
          </p:cNvPicPr>
          <p:nvPr/>
        </p:nvPicPr>
        <p:blipFill>
          <a:blip r:embed="rId17" cstate="print">
            <a:lum contrast="4000"/>
          </a:blip>
          <a:srcRect/>
          <a:stretch>
            <a:fillRect/>
          </a:stretch>
        </p:blipFill>
        <p:spPr bwMode="auto">
          <a:xfrm>
            <a:off x="6156177" y="3780000"/>
            <a:ext cx="841017" cy="270000"/>
          </a:xfrm>
          <a:prstGeom prst="rect">
            <a:avLst/>
          </a:prstGeom>
          <a:noFill/>
          <a:ln w="635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5136" name="Picture 16" descr="http://www.namurexpo.be/~/media/Images/General/Events/Images/Namur/livre_jeunesse11.ashx?mh=375&amp;mw=188"/>
          <p:cNvPicPr>
            <a:picLocks noChangeAspect="1" noChangeArrowheads="1"/>
          </p:cNvPicPr>
          <p:nvPr/>
        </p:nvPicPr>
        <p:blipFill>
          <a:blip r:embed="rId18" cstate="print">
            <a:lum contrast="4000"/>
          </a:blip>
          <a:srcRect/>
          <a:stretch>
            <a:fillRect/>
          </a:stretch>
        </p:blipFill>
        <p:spPr bwMode="auto">
          <a:xfrm>
            <a:off x="7596336" y="3672000"/>
            <a:ext cx="972000" cy="729000"/>
          </a:xfrm>
          <a:prstGeom prst="rect">
            <a:avLst/>
          </a:prstGeom>
          <a:noFill/>
          <a:ln w="635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33" name="Espace réservé du numéro de diapositive 32"/>
          <p:cNvSpPr>
            <a:spLocks noGrp="1"/>
          </p:cNvSpPr>
          <p:nvPr>
            <p:ph type="sldNum" sz="quarter" idx="4"/>
          </p:nvPr>
        </p:nvSpPr>
        <p:spPr>
          <a:xfrm>
            <a:off x="7010400" y="0"/>
            <a:ext cx="2133600" cy="27027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40523CB-300E-4112-B54D-EA86FC5129C1}" type="slidenum">
              <a:rPr lang="fr-FR" smtClean="0"/>
              <a:pPr>
                <a:defRPr/>
              </a:pPr>
              <a:t>32</a:t>
            </a:fld>
            <a:endParaRPr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266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66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26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26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26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5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26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0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150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0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9" grpId="0" autoUpdateAnimBg="0"/>
      <p:bldP spid="26630" grpId="0" build="p" autoUpdateAnimBg="0" advAuto="500"/>
      <p:bldP spid="26631" grpId="0" autoUpdateAnimBg="0"/>
      <p:bldP spid="26632" grpId="0" autoUpdateAnimBg="0"/>
      <p:bldP spid="26642" grpId="0" autoUpdateAnimBg="0"/>
      <p:bldP spid="26657" grpId="0" build="p" autoUpdateAnimBg="0" advAuto="0"/>
      <p:bldP spid="26662" grpId="0" autoUpdateAnimBg="0"/>
      <p:bldP spid="26663" grpId="0" autoUpdateAnimBg="0"/>
      <p:bldP spid="25" grpId="0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2902606"/>
            <a:ext cx="3347864" cy="547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0" tIns="118800" rIns="72000" bIns="118800" anchor="ctr">
            <a:spAutoFit/>
          </a:bodyPr>
          <a:lstStyle/>
          <a:p>
            <a:pPr eaLnBrk="0" hangingPunct="0"/>
            <a:r>
              <a:rPr lang="es-ES_tradnl" altLang="fr-FR" sz="2000" dirty="0" smtClean="0">
                <a:solidFill>
                  <a:srgbClr val="002060"/>
                </a:solidFill>
                <a:latin typeface="Letter Gothic Std" pitchFamily="49" charset="0"/>
              </a:rPr>
              <a:t>▬</a:t>
            </a:r>
            <a:r>
              <a:rPr lang="es-ES_tradnl" altLang="fr-FR" sz="800" dirty="0" smtClean="0">
                <a:solidFill>
                  <a:srgbClr val="002060"/>
                </a:solidFill>
                <a:latin typeface="Letter Gothic Std" pitchFamily="49" charset="0"/>
                <a:cs typeface="Arial" charset="0"/>
              </a:rPr>
              <a:t> </a:t>
            </a:r>
            <a:r>
              <a:rPr lang="es-ES_tradnl" altLang="fr-FR" sz="2000" dirty="0" smtClean="0">
                <a:solidFill>
                  <a:srgbClr val="002060"/>
                </a:solidFill>
                <a:latin typeface="Letter Gothic Std" pitchFamily="49" charset="0"/>
              </a:rPr>
              <a:t>2 universidades </a:t>
            </a:r>
            <a:endParaRPr lang="es-ES_tradnl" altLang="fr-FR" sz="2000" dirty="0">
              <a:solidFill>
                <a:srgbClr val="002060"/>
              </a:solidFill>
              <a:latin typeface="Letter Gothic Std" pitchFamily="49" charset="0"/>
            </a:endParaRPr>
          </a:p>
        </p:txBody>
      </p:sp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1" y="1153295"/>
            <a:ext cx="6227763" cy="609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0" tIns="118800" rIns="720000" bIns="118800" anchor="ctr">
            <a:spAutoFit/>
          </a:bodyPr>
          <a:lstStyle/>
          <a:p>
            <a:pPr eaLnBrk="0" hangingPunct="0">
              <a:lnSpc>
                <a:spcPct val="120000"/>
              </a:lnSpc>
            </a:pPr>
            <a:r>
              <a:rPr lang="en-US" altLang="fr-FR" sz="2000" dirty="0" smtClean="0">
                <a:solidFill>
                  <a:srgbClr val="002060"/>
                </a:solidFill>
                <a:latin typeface="Letter Gothic Std" pitchFamily="49" charset="0"/>
              </a:rPr>
              <a:t>▬</a:t>
            </a:r>
            <a:r>
              <a:rPr lang="fr-BE" altLang="fr-FR" sz="800" dirty="0" smtClean="0">
                <a:solidFill>
                  <a:srgbClr val="002060"/>
                </a:solidFill>
                <a:latin typeface="Letter Gothic Std" pitchFamily="49" charset="0"/>
                <a:cs typeface="Arial" charset="0"/>
              </a:rPr>
              <a:t> </a:t>
            </a:r>
            <a:r>
              <a:rPr lang="es-ES_tradnl" altLang="fr-FR" sz="2000" dirty="0" smtClean="0">
                <a:solidFill>
                  <a:srgbClr val="002060"/>
                </a:solidFill>
                <a:latin typeface="Letter Gothic Std" pitchFamily="49" charset="0"/>
              </a:rPr>
              <a:t>Campos excelentes :</a:t>
            </a:r>
            <a:endParaRPr lang="es-ES_tradnl" altLang="fr-FR" sz="2000" dirty="0">
              <a:solidFill>
                <a:srgbClr val="002060"/>
              </a:solidFill>
              <a:latin typeface="Letter Gothic Std" pitchFamily="49" charset="0"/>
            </a:endParaRPr>
          </a:p>
        </p:txBody>
      </p:sp>
      <p:sp>
        <p:nvSpPr>
          <p:cNvPr id="35847" name="Text Box 7"/>
          <p:cNvSpPr txBox="1">
            <a:spLocks noChangeArrowheads="1"/>
          </p:cNvSpPr>
          <p:nvPr/>
        </p:nvSpPr>
        <p:spPr bwMode="auto">
          <a:xfrm>
            <a:off x="0" y="3334654"/>
            <a:ext cx="4427984" cy="5476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720000" tIns="118800" rIns="72000" bIns="118800" anchor="ctr">
            <a:spAutoFit/>
          </a:bodyPr>
          <a:lstStyle/>
          <a:p>
            <a:pPr eaLnBrk="0" hangingPunct="0"/>
            <a:r>
              <a:rPr lang="en-US" altLang="fr-FR" sz="2000" dirty="0" smtClean="0">
                <a:solidFill>
                  <a:srgbClr val="002060"/>
                </a:solidFill>
                <a:latin typeface="Letter Gothic Std" pitchFamily="49" charset="0"/>
              </a:rPr>
              <a:t>▬</a:t>
            </a:r>
            <a:r>
              <a:rPr lang="fr-BE" altLang="fr-FR" sz="800" dirty="0" smtClean="0">
                <a:solidFill>
                  <a:srgbClr val="002060"/>
                </a:solidFill>
                <a:latin typeface="Letter Gothic Std" pitchFamily="49" charset="0"/>
                <a:cs typeface="Arial" charset="0"/>
              </a:rPr>
              <a:t> </a:t>
            </a:r>
            <a:r>
              <a:rPr lang="fr-BE" altLang="fr-FR" sz="2000" i="1" dirty="0" smtClean="0">
                <a:solidFill>
                  <a:srgbClr val="002060"/>
                </a:solidFill>
                <a:latin typeface="Letter Gothic Std" pitchFamily="49" charset="0"/>
              </a:rPr>
              <a:t>Cluster</a:t>
            </a:r>
            <a:r>
              <a:rPr lang="fr-BE" altLang="fr-FR" sz="2000" dirty="0" smtClean="0">
                <a:solidFill>
                  <a:srgbClr val="002060"/>
                </a:solidFill>
                <a:latin typeface="Letter Gothic Std" pitchFamily="49" charset="0"/>
              </a:rPr>
              <a:t> TIC (Infopole)</a:t>
            </a:r>
            <a:endParaRPr lang="fr-BE" sz="2000" dirty="0">
              <a:solidFill>
                <a:srgbClr val="002060"/>
              </a:solidFill>
              <a:latin typeface="Letter Gothic Std" pitchFamily="49" charset="0"/>
            </a:endParaRPr>
          </a:p>
        </p:txBody>
      </p:sp>
      <p:sp>
        <p:nvSpPr>
          <p:cNvPr id="6151" name="Rectangle 13"/>
          <p:cNvSpPr>
            <a:spLocks noChangeArrowheads="1"/>
          </p:cNvSpPr>
          <p:nvPr/>
        </p:nvSpPr>
        <p:spPr bwMode="auto">
          <a:xfrm>
            <a:off x="0" y="132748"/>
            <a:ext cx="9144000" cy="73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0" tIns="118800" rIns="360000" bIns="118800" anchor="ctr">
            <a:spAutoFit/>
          </a:bodyPr>
          <a:lstStyle/>
          <a:p>
            <a:pPr algn="ctr"/>
            <a:r>
              <a:rPr lang="es-ES_tradnl" altLang="fr-FR" sz="3200" cap="small" dirty="0" smtClean="0">
                <a:solidFill>
                  <a:srgbClr val="002060"/>
                </a:solidFill>
                <a:latin typeface="Letter Gothic Std" pitchFamily="49" charset="0"/>
              </a:rPr>
              <a:t>Innovación</a:t>
            </a:r>
            <a:endParaRPr lang="es-ES_tradnl" altLang="fr-FR" sz="3200" cap="small" dirty="0">
              <a:solidFill>
                <a:srgbClr val="002060"/>
              </a:solidFill>
              <a:latin typeface="Letter Gothic Std" pitchFamily="49" charset="0"/>
            </a:endParaRPr>
          </a:p>
        </p:txBody>
      </p:sp>
      <p:pic>
        <p:nvPicPr>
          <p:cNvPr id="35863" name="Picture 23" descr="Logo CRAW"/>
          <p:cNvPicPr preferRelativeResize="0"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224" y="4386895"/>
            <a:ext cx="647700" cy="669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63500" dir="2700000" sx="102000" sy="102000" algn="tl" rotWithShape="0">
              <a:srgbClr val="1C1C1C">
                <a:alpha val="67000"/>
              </a:srgbClr>
            </a:outerShdw>
          </a:effectLst>
        </p:spPr>
      </p:pic>
      <p:sp>
        <p:nvSpPr>
          <p:cNvPr id="6153" name="Line 26"/>
          <p:cNvSpPr>
            <a:spLocks noChangeShapeType="1"/>
          </p:cNvSpPr>
          <p:nvPr/>
        </p:nvSpPr>
        <p:spPr bwMode="auto">
          <a:xfrm>
            <a:off x="0" y="944166"/>
            <a:ext cx="9144000" cy="0"/>
          </a:xfrm>
          <a:prstGeom prst="line">
            <a:avLst/>
          </a:prstGeom>
          <a:noFill/>
          <a:ln w="38100">
            <a:gradFill flip="none" rotWithShape="1"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0" scaled="0"/>
              <a:tileRect/>
            </a:gra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pic>
        <p:nvPicPr>
          <p:cNvPr id="6154" name="Picture 40" descr="innovation"/>
          <p:cNvPicPr preferRelativeResize="0">
            <a:picLocks noChangeArrowheads="1"/>
          </p:cNvPicPr>
          <p:nvPr/>
        </p:nvPicPr>
        <p:blipFill>
          <a:blip r:embed="rId5" cstate="print">
            <a:lum bright="3000" contrast="5000"/>
          </a:blip>
          <a:srcRect l="6197" t="3203" r="3098" b="9608"/>
          <a:stretch>
            <a:fillRect/>
          </a:stretch>
        </p:blipFill>
        <p:spPr bwMode="auto">
          <a:xfrm>
            <a:off x="-1" y="0"/>
            <a:ext cx="1260000" cy="93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83" name="Picture 4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70462" y="1768079"/>
            <a:ext cx="817563" cy="539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63500" dir="2700000" sx="102000" sy="102000" algn="tl" rotWithShape="0">
              <a:srgbClr val="1C1C1C">
                <a:alpha val="67000"/>
              </a:srgbClr>
            </a:outerShdw>
          </a:effectLst>
        </p:spPr>
      </p:pic>
      <p:sp>
        <p:nvSpPr>
          <p:cNvPr id="35887" name="Rectangle 47"/>
          <p:cNvSpPr>
            <a:spLocks noChangeArrowheads="1"/>
          </p:cNvSpPr>
          <p:nvPr/>
        </p:nvSpPr>
        <p:spPr bwMode="auto">
          <a:xfrm>
            <a:off x="0" y="4360768"/>
            <a:ext cx="6804487" cy="547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0" tIns="118800" rIns="0" bIns="118800" anchor="ctr">
            <a:spAutoFit/>
          </a:bodyPr>
          <a:lstStyle/>
          <a:p>
            <a:pPr eaLnBrk="0" hangingPunct="0"/>
            <a:r>
              <a:rPr lang="en-US" altLang="fr-FR" sz="2000" dirty="0" smtClean="0">
                <a:solidFill>
                  <a:srgbClr val="002060"/>
                </a:solidFill>
                <a:latin typeface="Letter Gothic Std" pitchFamily="49" charset="0"/>
              </a:rPr>
              <a:t>▬</a:t>
            </a:r>
            <a:r>
              <a:rPr lang="fr-BE" altLang="fr-FR" sz="800" dirty="0" smtClean="0">
                <a:solidFill>
                  <a:srgbClr val="002060"/>
                </a:solidFill>
                <a:latin typeface="Letter Gothic Std" pitchFamily="49" charset="0"/>
                <a:cs typeface="Arial" charset="0"/>
              </a:rPr>
              <a:t> </a:t>
            </a:r>
            <a:r>
              <a:rPr lang="es-ES_tradnl" altLang="fr-FR" sz="2000" dirty="0" smtClean="0">
                <a:solidFill>
                  <a:srgbClr val="002060"/>
                </a:solidFill>
                <a:latin typeface="Letter Gothic Std" pitchFamily="49" charset="0"/>
              </a:rPr>
              <a:t>2 centros de investigación agronómicos</a:t>
            </a:r>
            <a:endParaRPr lang="es-ES_tradnl" altLang="fr-FR" sz="2000" dirty="0">
              <a:solidFill>
                <a:srgbClr val="002060"/>
              </a:solidFill>
              <a:latin typeface="Letter Gothic Std" pitchFamily="49" charset="0"/>
            </a:endParaRPr>
          </a:p>
        </p:txBody>
      </p:sp>
      <p:pic>
        <p:nvPicPr>
          <p:cNvPr id="35895" name="Picture 55" descr="logos-mer-blancbleu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43776" y="4397089"/>
            <a:ext cx="1800225" cy="4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63500" dir="2700000" sx="102000" sy="102000" algn="tl" rotWithShape="0">
              <a:srgbClr val="1C1C1C">
                <a:alpha val="67000"/>
              </a:srgbClr>
            </a:outerShdw>
          </a:effectLst>
        </p:spPr>
      </p:pic>
      <p:pic>
        <p:nvPicPr>
          <p:cNvPr id="8217" name="Picture 25" descr="http://t0.gstatic.com/images?q=tbn:Dil4lpyOaCSDFM:http://www.esrifrance.fr/SIG2005/iso_album/sodiplan2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934500" y="1437847"/>
            <a:ext cx="1525933" cy="8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63500" dir="2700000" sx="102000" sy="102000" algn="tl" rotWithShape="0">
              <a:srgbClr val="1C1C1C">
                <a:alpha val="67000"/>
              </a:srgbClr>
            </a:outerShdw>
          </a:effectLst>
        </p:spPr>
      </p:pic>
      <p:pic>
        <p:nvPicPr>
          <p:cNvPr id="8221" name="Picture 29" descr="http://www.fsagx.ac.be/images/stories/photos/presse/logogxabt_couleur_rvb_hires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66494" y="2841780"/>
            <a:ext cx="1525587" cy="377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63500" dir="2700000" sx="102000" sy="102000" algn="tl" rotWithShape="0">
              <a:srgbClr val="1C1C1C">
                <a:alpha val="67000"/>
              </a:srgbClr>
            </a:outerShdw>
          </a:effectLst>
        </p:spPr>
      </p:pic>
      <p:sp>
        <p:nvSpPr>
          <p:cNvPr id="23" name="Rectangle 48"/>
          <p:cNvSpPr>
            <a:spLocks noChangeArrowheads="1"/>
          </p:cNvSpPr>
          <p:nvPr/>
        </p:nvSpPr>
        <p:spPr bwMode="auto">
          <a:xfrm>
            <a:off x="251520" y="1565673"/>
            <a:ext cx="4176464" cy="1932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63500" dir="2700000" sx="102000" sy="102000" algn="tl" rotWithShape="0">
              <a:srgbClr val="1C1C1C">
                <a:alpha val="67000"/>
              </a:srgbClr>
            </a:outerShdw>
          </a:effectLst>
        </p:spPr>
        <p:txBody>
          <a:bodyPr wrap="square" lIns="720000" tIns="118800" rIns="720000" bIns="118800">
            <a:spAutoFit/>
          </a:bodyPr>
          <a:lstStyle/>
          <a:p>
            <a:pPr marL="177800" lvl="2" indent="-177800" eaLnBrk="0" hangingPunct="0">
              <a:spcBef>
                <a:spcPct val="50000"/>
              </a:spcBef>
              <a:buFont typeface="Arial Narrow" pitchFamily="34" charset="0"/>
              <a:buChar char="▪"/>
            </a:pPr>
            <a:r>
              <a:rPr lang="es-ES_tradnl" altLang="fr-FR" sz="2000" dirty="0" smtClean="0">
                <a:solidFill>
                  <a:srgbClr val="002060"/>
                </a:solidFill>
                <a:latin typeface="Letter Gothic Std" pitchFamily="49" charset="0"/>
              </a:rPr>
              <a:t>biotecnologías</a:t>
            </a:r>
          </a:p>
          <a:p>
            <a:pPr marL="177800" lvl="2" indent="-177800" eaLnBrk="0" hangingPunct="0">
              <a:spcBef>
                <a:spcPct val="50000"/>
              </a:spcBef>
              <a:buFont typeface="Arial Narrow" pitchFamily="34" charset="0"/>
              <a:buChar char="▪"/>
            </a:pPr>
            <a:r>
              <a:rPr lang="es-ES_tradnl" altLang="fr-FR" sz="2000" dirty="0" smtClean="0">
                <a:solidFill>
                  <a:srgbClr val="002060"/>
                </a:solidFill>
                <a:latin typeface="Letter Gothic Std" pitchFamily="49" charset="0"/>
                <a:sym typeface="Zapf Dingbats" pitchFamily="82" charset="2"/>
              </a:rPr>
              <a:t>Nano materiales</a:t>
            </a:r>
          </a:p>
          <a:p>
            <a:pPr marL="177800" lvl="2" indent="-177800" eaLnBrk="0" hangingPunct="0">
              <a:spcBef>
                <a:spcPct val="50000"/>
              </a:spcBef>
              <a:buFont typeface="Arial Narrow" pitchFamily="34" charset="0"/>
              <a:buChar char="▪"/>
            </a:pPr>
            <a:r>
              <a:rPr lang="es-ES_tradnl" altLang="fr-FR" sz="2000" dirty="0" smtClean="0">
                <a:solidFill>
                  <a:srgbClr val="002060"/>
                </a:solidFill>
                <a:latin typeface="Letter Gothic Std" pitchFamily="49" charset="0"/>
                <a:sym typeface="Zapf Dingbats" pitchFamily="82" charset="2"/>
              </a:rPr>
              <a:t>Medio ambiente</a:t>
            </a:r>
          </a:p>
          <a:p>
            <a:pPr marL="177800" lvl="2" indent="-177800" eaLnBrk="0" hangingPunct="0">
              <a:spcBef>
                <a:spcPct val="50000"/>
              </a:spcBef>
              <a:buFont typeface="Arial Narrow" pitchFamily="34" charset="0"/>
              <a:buChar char="▪"/>
            </a:pPr>
            <a:r>
              <a:rPr lang="es-ES_tradnl" altLang="fr-FR" sz="2000" dirty="0" smtClean="0">
                <a:solidFill>
                  <a:srgbClr val="002060"/>
                </a:solidFill>
                <a:latin typeface="Letter Gothic Std" pitchFamily="49" charset="0"/>
                <a:sym typeface="Zapf Dingbats" pitchFamily="82" charset="2"/>
              </a:rPr>
              <a:t>TIC </a:t>
            </a:r>
            <a:endParaRPr lang="es-ES_tradnl" altLang="fr-FR" sz="2000" dirty="0">
              <a:solidFill>
                <a:srgbClr val="002060"/>
              </a:solidFill>
              <a:latin typeface="Letter Gothic Std" pitchFamily="49" charset="0"/>
              <a:sym typeface="Zapf Dingbats" pitchFamily="82" charset="2"/>
            </a:endParaRPr>
          </a:p>
        </p:txBody>
      </p:sp>
      <p:pic>
        <p:nvPicPr>
          <p:cNvPr id="24" name="Picture 25" descr="http://t0.gstatic.com/images?q=tbn:lIkUFwvg5PJujM:http://www.fundp.ac.be/facultes/sciences/departements/chimie/recherche/groupes/gcnm/gcn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013798" y="1437847"/>
            <a:ext cx="1646434" cy="8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63500" dir="2700000" sx="102000" sy="102000" algn="tl" rotWithShape="0">
              <a:srgbClr val="1C1C1C">
                <a:alpha val="67000"/>
              </a:srgbClr>
            </a:outerShdw>
          </a:effectLst>
        </p:spPr>
      </p:pic>
      <p:pic>
        <p:nvPicPr>
          <p:cNvPr id="21" name="Image 20" descr="FUNDP vertical.jpg"/>
          <p:cNvPicPr>
            <a:picLocks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096146" y="2673000"/>
            <a:ext cx="539750" cy="620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63500" dir="2700000" sx="102000" sy="102000" algn="tl" rotWithShape="0">
              <a:srgbClr val="1C1C1C">
                <a:alpha val="67000"/>
              </a:srgbClr>
            </a:outerShdw>
          </a:effectLst>
        </p:spPr>
      </p:pic>
      <p:pic>
        <p:nvPicPr>
          <p:cNvPr id="6148" name="Picture 4" descr="http://www.narilis.be/logo.jpg"/>
          <p:cNvPicPr>
            <a:picLocks noChangeAspect="1" noChangeArrowheads="1"/>
          </p:cNvPicPr>
          <p:nvPr/>
        </p:nvPicPr>
        <p:blipFill>
          <a:blip r:embed="rId12" cstate="print"/>
          <a:srcRect l="-5906" t="-19685" r="-5906" b="-19685"/>
          <a:stretch>
            <a:fillRect/>
          </a:stretch>
        </p:blipFill>
        <p:spPr bwMode="auto">
          <a:xfrm>
            <a:off x="6804488" y="3640147"/>
            <a:ext cx="2160000" cy="605789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</p:spPr>
      </p:pic>
      <p:sp>
        <p:nvSpPr>
          <p:cNvPr id="26" name="Rectangle 47"/>
          <p:cNvSpPr>
            <a:spLocks noChangeArrowheads="1"/>
          </p:cNvSpPr>
          <p:nvPr/>
        </p:nvSpPr>
        <p:spPr bwMode="auto">
          <a:xfrm>
            <a:off x="2" y="3759563"/>
            <a:ext cx="8172399" cy="688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36000" rIns="0" bIns="36000" anchor="ctr">
            <a:spAutoFit/>
          </a:bodyPr>
          <a:lstStyle/>
          <a:p>
            <a:pPr marL="903288" lvl="2" indent="-190500" eaLnBrk="0" hangingPunct="0"/>
            <a:r>
              <a:rPr lang="en-US" altLang="fr-FR" sz="2000" dirty="0" smtClean="0">
                <a:solidFill>
                  <a:srgbClr val="002060"/>
                </a:solidFill>
                <a:latin typeface="Letter Gothic Std" pitchFamily="49" charset="0"/>
              </a:rPr>
              <a:t>▬</a:t>
            </a:r>
            <a:r>
              <a:rPr lang="fr-BE" altLang="fr-FR" sz="800" dirty="0" smtClean="0">
                <a:solidFill>
                  <a:srgbClr val="002060"/>
                </a:solidFill>
                <a:latin typeface="Letter Gothic Std" pitchFamily="49" charset="0"/>
                <a:cs typeface="Arial" charset="0"/>
              </a:rPr>
              <a:t> </a:t>
            </a:r>
            <a:r>
              <a:rPr lang="es-ES_tradnl" altLang="fr-FR" sz="2000" dirty="0" smtClean="0">
                <a:solidFill>
                  <a:srgbClr val="002060"/>
                </a:solidFill>
                <a:latin typeface="Letter Gothic Std" pitchFamily="49" charset="0"/>
                <a:sym typeface="Zapf Dingbats" pitchFamily="82" charset="2"/>
              </a:rPr>
              <a:t>Centro excelente multidisciplinar </a:t>
            </a:r>
          </a:p>
          <a:p>
            <a:pPr marL="903288" lvl="2" indent="-190500" eaLnBrk="0" hangingPunct="0"/>
            <a:r>
              <a:rPr lang="es-ES_tradnl" altLang="fr-FR" sz="2000" dirty="0" smtClean="0">
                <a:solidFill>
                  <a:srgbClr val="002060"/>
                </a:solidFill>
                <a:latin typeface="Letter Gothic Std" pitchFamily="49" charset="0"/>
                <a:sym typeface="Zapf Dingbats" pitchFamily="82" charset="2"/>
              </a:rPr>
              <a:t>	en ciencia de la vida</a:t>
            </a:r>
            <a:endParaRPr lang="es-ES_tradnl" altLang="fr-FR" sz="2000" dirty="0">
              <a:solidFill>
                <a:srgbClr val="002060"/>
              </a:solidFill>
              <a:latin typeface="Letter Gothic Std" pitchFamily="49" charset="0"/>
              <a:sym typeface="Zapf Dingbats" pitchFamily="82" charset="2"/>
            </a:endParaRPr>
          </a:p>
        </p:txBody>
      </p:sp>
      <p:pic>
        <p:nvPicPr>
          <p:cNvPr id="6150" name="Picture 6" descr="http://www.e-net-b.be/medias/Labels-Qualite/region-wallonne/infopole-cluster-tic-e-net.jpg"/>
          <p:cNvPicPr>
            <a:picLocks noChangeAspect="1" noChangeArrowheads="1"/>
          </p:cNvPicPr>
          <p:nvPr/>
        </p:nvPicPr>
        <p:blipFill>
          <a:blip r:embed="rId13" cstate="print"/>
          <a:srcRect t="4064"/>
          <a:stretch>
            <a:fillRect/>
          </a:stretch>
        </p:blipFill>
        <p:spPr bwMode="auto">
          <a:xfrm>
            <a:off x="4369628" y="3354882"/>
            <a:ext cx="1210484" cy="4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63500" dir="2700000" sx="102000" sy="102000" algn="tl" rotWithShape="0">
              <a:srgbClr val="1C1C1C">
                <a:alpha val="67000"/>
              </a:srgbClr>
            </a:outerShdw>
          </a:effectLst>
        </p:spPr>
      </p:pic>
      <p:sp>
        <p:nvSpPr>
          <p:cNvPr id="28" name="Espace réservé du numéro de diapositive 27"/>
          <p:cNvSpPr>
            <a:spLocks noGrp="1"/>
          </p:cNvSpPr>
          <p:nvPr>
            <p:ph type="sldNum" sz="quarter" idx="4"/>
          </p:nvPr>
        </p:nvSpPr>
        <p:spPr>
          <a:xfrm>
            <a:off x="7010400" y="0"/>
            <a:ext cx="2133600" cy="27027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40523CB-300E-4112-B54D-EA86FC5129C1}" type="slidenum">
              <a:rPr lang="fr-FR" smtClean="0"/>
              <a:pPr>
                <a:defRPr/>
              </a:pPr>
              <a:t>33</a:t>
            </a:fld>
            <a:endParaRPr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5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35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2" grpId="0" autoUpdateAnimBg="0"/>
      <p:bldP spid="35843" grpId="0" autoUpdateAnimBg="0"/>
      <p:bldP spid="35847" grpId="0" autoUpdateAnimBg="0"/>
      <p:bldP spid="35887" grpId="0" autoUpdateAnimBg="0"/>
      <p:bldP spid="23" grpId="0" autoUpdateAnimBg="0"/>
      <p:bldP spid="2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4" name="Picture 4" descr="http://www.ville.namur.be/files/blogs/66/8004.JPG"/>
          <p:cNvPicPr>
            <a:picLocks noChangeArrowheads="1"/>
          </p:cNvPicPr>
          <p:nvPr/>
        </p:nvPicPr>
        <p:blipFill>
          <a:blip r:embed="rId3" cstate="print">
            <a:lum bright="5000" contrast="-5000"/>
          </a:blip>
          <a:srcRect l="3275" r="10039"/>
          <a:stretch>
            <a:fillRect/>
          </a:stretch>
        </p:blipFill>
        <p:spPr bwMode="auto">
          <a:xfrm>
            <a:off x="4608000" y="2754000"/>
            <a:ext cx="4536000" cy="2389500"/>
          </a:xfrm>
          <a:prstGeom prst="rect">
            <a:avLst/>
          </a:prstGeom>
          <a:noFill/>
        </p:spPr>
      </p:pic>
      <p:pic>
        <p:nvPicPr>
          <p:cNvPr id="138242" name="Picture 2" descr="http://static.panoramio.com/photos/original/58021777.jpg"/>
          <p:cNvPicPr>
            <a:picLocks noChangeArrowheads="1"/>
          </p:cNvPicPr>
          <p:nvPr/>
        </p:nvPicPr>
        <p:blipFill>
          <a:blip r:embed="rId4" cstate="print">
            <a:lum bright="-3000" contrast="15000"/>
          </a:blip>
          <a:srcRect l="4618" r="8179"/>
          <a:stretch>
            <a:fillRect/>
          </a:stretch>
        </p:blipFill>
        <p:spPr bwMode="auto">
          <a:xfrm>
            <a:off x="0" y="2754000"/>
            <a:ext cx="4536000" cy="2389500"/>
          </a:xfrm>
          <a:prstGeom prst="rect">
            <a:avLst/>
          </a:prstGeom>
          <a:noFill/>
        </p:spPr>
      </p:pic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5" cstate="print"/>
          <a:srcRect l="16048" t="6889" r="17432" b="48228"/>
          <a:stretch>
            <a:fillRect/>
          </a:stretch>
        </p:blipFill>
        <p:spPr bwMode="auto">
          <a:xfrm>
            <a:off x="0" y="0"/>
            <a:ext cx="9144000" cy="2582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rganigramme : Connecteur 4"/>
          <p:cNvSpPr/>
          <p:nvPr/>
        </p:nvSpPr>
        <p:spPr>
          <a:xfrm>
            <a:off x="6119813" y="789385"/>
            <a:ext cx="1223962" cy="485775"/>
          </a:xfrm>
          <a:prstGeom prst="flowChartConnector">
            <a:avLst/>
          </a:prstGeom>
          <a:noFill/>
          <a:ln w="63500" cmpd="sng">
            <a:solidFill>
              <a:srgbClr val="AC00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C6B818-7290-4771-9CFB-B94F380E1CC8}" type="slidenum">
              <a:rPr lang="fr-FR" smtClean="0"/>
              <a:pPr/>
              <a:t>34</a:t>
            </a:fld>
            <a:endParaRPr lang="fr-FR"/>
          </a:p>
        </p:txBody>
      </p:sp>
      <p:cxnSp>
        <p:nvCxnSpPr>
          <p:cNvPr id="8" name="Connecteur droit 7"/>
          <p:cNvCxnSpPr/>
          <p:nvPr/>
        </p:nvCxnSpPr>
        <p:spPr bwMode="auto">
          <a:xfrm>
            <a:off x="0" y="2733768"/>
            <a:ext cx="9144000" cy="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99003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Connecteur droit 8"/>
          <p:cNvCxnSpPr/>
          <p:nvPr/>
        </p:nvCxnSpPr>
        <p:spPr bwMode="auto">
          <a:xfrm>
            <a:off x="4572000" y="2733768"/>
            <a:ext cx="0" cy="2423232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99003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9" name="Picture 20" descr="Meuse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1800000" cy="945000"/>
          </a:xfrm>
          <a:prstGeom prst="rect">
            <a:avLst/>
          </a:prstGeom>
          <a:noFill/>
          <a:ln w="38100">
            <a:noFill/>
            <a:round/>
            <a:headEnd/>
            <a:tailEnd/>
          </a:ln>
        </p:spPr>
      </p:pic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1512000" y="4806000"/>
            <a:ext cx="259238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t" anchorCtr="0">
            <a:spAutoFit/>
          </a:bodyPr>
          <a:lstStyle/>
          <a:p>
            <a:pPr eaLnBrk="0" hangingPunct="0"/>
            <a:r>
              <a:rPr lang="fr-FR" sz="16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www.paysdenamur.be</a:t>
            </a:r>
            <a:endParaRPr lang="fr-FR" altLang="fr-FR" sz="16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6" cstate="print">
            <a:lum bright="12000" contrast="6000"/>
          </a:blip>
          <a:srcRect/>
          <a:stretch>
            <a:fillRect/>
          </a:stretch>
        </p:blipFill>
        <p:spPr bwMode="auto">
          <a:xfrm>
            <a:off x="1331641" y="1221601"/>
            <a:ext cx="6478587" cy="3277790"/>
          </a:xfrm>
          <a:prstGeom prst="rect">
            <a:avLst/>
          </a:prstGeom>
          <a:gradFill rotWithShape="0">
            <a:gsLst>
              <a:gs pos="0">
                <a:srgbClr val="B2B2B2"/>
              </a:gs>
              <a:gs pos="50000">
                <a:schemeClr val="bg1"/>
              </a:gs>
              <a:gs pos="100000">
                <a:srgbClr val="B2B2B2"/>
              </a:gs>
            </a:gsLst>
            <a:lin ang="5400000" scaled="1"/>
          </a:gradFill>
          <a:ln w="12700">
            <a:solidFill>
              <a:srgbClr val="C8C8C8"/>
            </a:solidFill>
            <a:miter lim="800000"/>
            <a:headEnd/>
            <a:tailEnd/>
          </a:ln>
          <a:effectLst/>
        </p:spPr>
      </p:pic>
      <p:graphicFrame>
        <p:nvGraphicFramePr>
          <p:cNvPr id="31749" name="Object 5"/>
          <p:cNvGraphicFramePr>
            <a:graphicFrameLocks/>
          </p:cNvGraphicFramePr>
          <p:nvPr/>
        </p:nvGraphicFramePr>
        <p:xfrm>
          <a:off x="323528" y="4239000"/>
          <a:ext cx="1079500" cy="6750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90" name="Photo Editor Photo" r:id="rId7" imgW="9431066" imgH="5971429" progId="">
                  <p:embed/>
                </p:oleObj>
              </mc:Choice>
              <mc:Fallback>
                <p:oleObj name="Photo Editor Photo" r:id="rId7" imgW="9431066" imgH="5971429" progId="">
                  <p:embed/>
                  <p:pic>
                    <p:nvPicPr>
                      <p:cNvPr id="0" name="Picture 5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lum bright="-6000" contrast="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144" r="1144"/>
                      <a:stretch>
                        <a:fillRect/>
                      </a:stretch>
                    </p:blipFill>
                    <p:spPr bwMode="auto">
                      <a:xfrm>
                        <a:off x="323528" y="4239000"/>
                        <a:ext cx="1079500" cy="67508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00FF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4" name="Rectangle 9"/>
          <p:cNvSpPr>
            <a:spLocks noChangeArrowheads="1"/>
          </p:cNvSpPr>
          <p:nvPr/>
        </p:nvSpPr>
        <p:spPr bwMode="auto">
          <a:xfrm>
            <a:off x="0" y="133288"/>
            <a:ext cx="9144000" cy="73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0" tIns="118800" rIns="360000" bIns="118800" anchor="ctr">
            <a:spAutoFit/>
          </a:bodyPr>
          <a:lstStyle/>
          <a:p>
            <a:pPr algn="ctr"/>
            <a:r>
              <a:rPr lang="fr-FR" altLang="fr-FR" sz="3200" cap="small" dirty="0" smtClean="0">
                <a:solidFill>
                  <a:srgbClr val="002060"/>
                </a:solidFill>
                <a:latin typeface="Letter Gothic Std" pitchFamily="49" charset="0"/>
              </a:rPr>
              <a:t> </a:t>
            </a:r>
            <a:r>
              <a:rPr lang="es-ES_tradnl" altLang="fr-FR" sz="3200" cap="small" dirty="0" smtClean="0">
                <a:solidFill>
                  <a:srgbClr val="002060"/>
                </a:solidFill>
                <a:latin typeface="Letter Gothic Std" pitchFamily="49" charset="0"/>
              </a:rPr>
              <a:t>el país de los valles</a:t>
            </a:r>
            <a:endParaRPr lang="es-ES_tradnl" altLang="fr-FR" sz="3200" cap="small" dirty="0">
              <a:solidFill>
                <a:srgbClr val="002060"/>
              </a:solidFill>
              <a:latin typeface="Letter Gothic Std" pitchFamily="49" charset="0"/>
            </a:endParaRPr>
          </a:p>
        </p:txBody>
      </p:sp>
      <p:sp>
        <p:nvSpPr>
          <p:cNvPr id="7175" name="Line 11"/>
          <p:cNvSpPr>
            <a:spLocks noChangeShapeType="1"/>
          </p:cNvSpPr>
          <p:nvPr/>
        </p:nvSpPr>
        <p:spPr bwMode="auto">
          <a:xfrm>
            <a:off x="0" y="944166"/>
            <a:ext cx="9144000" cy="0"/>
          </a:xfrm>
          <a:prstGeom prst="line">
            <a:avLst/>
          </a:prstGeom>
          <a:noFill/>
          <a:ln w="38100">
            <a:gradFill flip="none" rotWithShape="1"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0" scaled="0"/>
              <a:tileRect/>
            </a:gra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1757" name="Line 13"/>
          <p:cNvSpPr>
            <a:spLocks noChangeShapeType="1"/>
          </p:cNvSpPr>
          <p:nvPr/>
        </p:nvSpPr>
        <p:spPr bwMode="auto">
          <a:xfrm flipV="1">
            <a:off x="1331640" y="2139702"/>
            <a:ext cx="3384376" cy="189021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1763" name="Rectangle 19"/>
          <p:cNvSpPr>
            <a:spLocks noChangeArrowheads="1"/>
          </p:cNvSpPr>
          <p:nvPr/>
        </p:nvSpPr>
        <p:spPr bwMode="auto">
          <a:xfrm>
            <a:off x="5220072" y="4590001"/>
            <a:ext cx="23867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t" anchorCtr="0">
            <a:spAutoFit/>
          </a:bodyPr>
          <a:lstStyle/>
          <a:p>
            <a:pPr algn="r" eaLnBrk="0" hangingPunct="0"/>
            <a:r>
              <a:rPr lang="fr-FR" sz="16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www.paysdesvallees.be</a:t>
            </a:r>
            <a:endParaRPr lang="fr-FR" altLang="fr-FR" sz="16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11" descr="http://www.namurtourisme.be/img/logo_otn.jpg"/>
          <p:cNvPicPr>
            <a:picLocks noChangeArrowheads="1"/>
          </p:cNvPicPr>
          <p:nvPr/>
        </p:nvPicPr>
        <p:blipFill>
          <a:blip r:embed="rId9" cstate="print">
            <a:lum bright="7000" contrast="5000"/>
          </a:blip>
          <a:srcRect/>
          <a:stretch>
            <a:fillRect/>
          </a:stretch>
        </p:blipFill>
        <p:spPr bwMode="auto">
          <a:xfrm>
            <a:off x="323624" y="3510000"/>
            <a:ext cx="1080000" cy="675000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1512001" y="4590000"/>
            <a:ext cx="2321533" cy="246221"/>
          </a:xfrm>
          <a:prstGeom prst="rect">
            <a:avLst/>
          </a:prstGeom>
        </p:spPr>
        <p:txBody>
          <a:bodyPr wrap="none" lIns="0" tIns="0" rIns="0" bIns="0" anchor="t" anchorCtr="1">
            <a:spAutoFit/>
          </a:bodyPr>
          <a:lstStyle/>
          <a:p>
            <a:pPr eaLnBrk="0" hangingPunct="0"/>
            <a:r>
              <a:rPr lang="fr-BE" sz="16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www.namurtourisme.be</a:t>
            </a:r>
            <a:endParaRPr lang="fr-FR" sz="16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Picture 10"/>
          <p:cNvPicPr preferRelativeResize="0">
            <a:picLocks noChangeArrowheads="1"/>
          </p:cNvPicPr>
          <p:nvPr/>
        </p:nvPicPr>
        <p:blipFill>
          <a:blip r:embed="rId10" cstate="print">
            <a:lum contrast="4000"/>
          </a:blip>
          <a:srcRect/>
          <a:stretch>
            <a:fillRect/>
          </a:stretch>
        </p:blipFill>
        <p:spPr bwMode="auto">
          <a:xfrm>
            <a:off x="7740000" y="3510000"/>
            <a:ext cx="1044000" cy="648000"/>
          </a:xfrm>
          <a:prstGeom prst="rect">
            <a:avLst/>
          </a:prstGeom>
          <a:noFill/>
          <a:ln w="635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38100" dist="38100" dir="2700000" sx="104000" sy="104000" algn="tl" rotWithShape="0">
              <a:prstClr val="black">
                <a:alpha val="67000"/>
              </a:prstClr>
            </a:outerShdw>
          </a:effectLst>
        </p:spPr>
      </p:pic>
      <p:pic>
        <p:nvPicPr>
          <p:cNvPr id="2" name="Picture 7" descr="Pays des Vallees"/>
          <p:cNvPicPr>
            <a:picLocks noChangeArrowheads="1"/>
          </p:cNvPicPr>
          <p:nvPr/>
        </p:nvPicPr>
        <p:blipFill>
          <a:blip r:embed="rId11" cstate="print">
            <a:lum contrast="4000"/>
          </a:blip>
          <a:srcRect t="11904" r="14822" b="2976"/>
          <a:stretch>
            <a:fillRect/>
          </a:stretch>
        </p:blipFill>
        <p:spPr bwMode="auto">
          <a:xfrm>
            <a:off x="7740000" y="4239000"/>
            <a:ext cx="1116000" cy="648000"/>
          </a:xfrm>
          <a:prstGeom prst="rect">
            <a:avLst/>
          </a:prstGeom>
          <a:noFill/>
          <a:ln w="6350">
            <a:solidFill>
              <a:srgbClr val="00FF00"/>
            </a:solidFill>
            <a:miter lim="800000"/>
            <a:headEnd/>
            <a:tailEnd/>
          </a:ln>
        </p:spPr>
      </p:pic>
      <p:sp>
        <p:nvSpPr>
          <p:cNvPr id="21" name="Rectangle 19"/>
          <p:cNvSpPr>
            <a:spLocks noChangeArrowheads="1"/>
          </p:cNvSpPr>
          <p:nvPr/>
        </p:nvSpPr>
        <p:spPr bwMode="auto">
          <a:xfrm>
            <a:off x="5220072" y="4806000"/>
            <a:ext cx="238669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t" anchorCtr="0">
            <a:spAutoFit/>
          </a:bodyPr>
          <a:lstStyle/>
          <a:p>
            <a:pPr algn="r" eaLnBrk="0" hangingPunct="0"/>
            <a:r>
              <a:rPr lang="fr-FR" sz="16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www.namurcongres.be</a:t>
            </a:r>
            <a:endParaRPr lang="fr-FR" altLang="fr-FR" sz="16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Espace réservé du numéro de diapositive 18"/>
          <p:cNvSpPr>
            <a:spLocks noGrp="1"/>
          </p:cNvSpPr>
          <p:nvPr>
            <p:ph type="sldNum" sz="quarter" idx="4"/>
          </p:nvPr>
        </p:nvSpPr>
        <p:spPr>
          <a:xfrm>
            <a:off x="7010400" y="0"/>
            <a:ext cx="2133600" cy="27027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40523CB-300E-4112-B54D-EA86FC5129C1}" type="slidenum">
              <a:rPr lang="fr-FR" smtClean="0"/>
              <a:pPr>
                <a:defRPr/>
              </a:pPr>
              <a:t>35</a:t>
            </a:fld>
            <a:endParaRPr lang="fr-FR"/>
          </a:p>
        </p:txBody>
      </p:sp>
      <p:pic>
        <p:nvPicPr>
          <p:cNvPr id="17" name="Image 16" descr="Logo vert positif.JPG"/>
          <p:cNvPicPr>
            <a:picLocks/>
          </p:cNvPicPr>
          <p:nvPr/>
        </p:nvPicPr>
        <p:blipFill>
          <a:blip r:embed="rId12" cstate="print"/>
          <a:srcRect l="21247" t="21247" r="21247" b="27497"/>
          <a:stretch>
            <a:fillRect/>
          </a:stretch>
        </p:blipFill>
        <p:spPr>
          <a:xfrm>
            <a:off x="4693548" y="1961473"/>
            <a:ext cx="310501" cy="221459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31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7" grpId="0" animBg="1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30" name="Picture 43" descr="Repository%3FIDR%3D9399"/>
          <p:cNvPicPr preferRelativeResize="0">
            <a:picLocks noChangeArrowheads="1"/>
          </p:cNvPicPr>
          <p:nvPr/>
        </p:nvPicPr>
        <p:blipFill>
          <a:blip r:embed="rId3" cstate="print">
            <a:lum bright="6000"/>
          </a:blip>
          <a:srcRect/>
          <a:stretch>
            <a:fillRect/>
          </a:stretch>
        </p:blipFill>
        <p:spPr bwMode="auto">
          <a:xfrm>
            <a:off x="0" y="0"/>
            <a:ext cx="1260000" cy="94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745" name="Picture 49" descr="http://img12.imageshack.us/img12/8255/67366708.png"/>
          <p:cNvPicPr preferRelativeResize="0">
            <a:picLocks noChangeAspect="1" noChangeArrowheads="1"/>
          </p:cNvPicPr>
          <p:nvPr/>
        </p:nvPicPr>
        <p:blipFill>
          <a:blip r:embed="rId4" cstate="print"/>
          <a:srcRect l="755" t="885" r="755" b="3542"/>
          <a:stretch>
            <a:fillRect/>
          </a:stretch>
        </p:blipFill>
        <p:spPr bwMode="auto">
          <a:xfrm>
            <a:off x="1907705" y="1383618"/>
            <a:ext cx="5318125" cy="294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4" name="Line 26"/>
          <p:cNvSpPr>
            <a:spLocks noChangeShapeType="1"/>
          </p:cNvSpPr>
          <p:nvPr/>
        </p:nvSpPr>
        <p:spPr bwMode="auto">
          <a:xfrm>
            <a:off x="0" y="944166"/>
            <a:ext cx="9144000" cy="0"/>
          </a:xfrm>
          <a:prstGeom prst="line">
            <a:avLst/>
          </a:prstGeom>
          <a:noFill/>
          <a:ln w="38100">
            <a:gradFill flip="none" rotWithShape="1"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0" scaled="0"/>
              <a:tileRect/>
            </a:gra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pic>
        <p:nvPicPr>
          <p:cNvPr id="32801" name="Picture 33" descr="http://t0.gstatic.com/images?q=tbn:_rH4tFOEjQvZiM:http://www.lebalfroid.be/logos/citadelle_namur.jpg"/>
          <p:cNvPicPr preferRelativeResize="0">
            <a:picLocks noChangeArrowheads="1"/>
          </p:cNvPicPr>
          <p:nvPr/>
        </p:nvPicPr>
        <p:blipFill>
          <a:blip r:embed="rId5" cstate="print">
            <a:lum contrast="4000"/>
          </a:blip>
          <a:srcRect/>
          <a:stretch>
            <a:fillRect/>
          </a:stretch>
        </p:blipFill>
        <p:spPr bwMode="auto">
          <a:xfrm>
            <a:off x="4067945" y="3868342"/>
            <a:ext cx="1116013" cy="1135856"/>
          </a:xfrm>
          <a:prstGeom prst="rect">
            <a:avLst/>
          </a:prstGeom>
          <a:noFill/>
          <a:ln w="635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38100" dist="38100" dir="2700000" sx="104000" sy="104000" algn="tl" rotWithShape="0">
              <a:prstClr val="black">
                <a:alpha val="67000"/>
              </a:prstClr>
            </a:outerShdw>
          </a:effectLst>
        </p:spPr>
      </p:pic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FB00BE-F931-40EE-8E51-228F9D3C5FAD}" type="slidenum">
              <a:rPr lang="fr-FR" smtClean="0"/>
              <a:pPr>
                <a:defRPr/>
              </a:pPr>
              <a:t>36</a:t>
            </a:fld>
            <a:endParaRPr lang="fr-FR"/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6" cstate="print">
            <a:lum contrast="4000"/>
          </a:blip>
          <a:srcRect/>
          <a:stretch>
            <a:fillRect/>
          </a:stretch>
        </p:blipFill>
        <p:spPr bwMode="auto">
          <a:xfrm>
            <a:off x="7704000" y="762684"/>
            <a:ext cx="972000" cy="1215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"/>
          <p:cNvPicPr>
            <a:picLocks noChangeArrowheads="1"/>
          </p:cNvPicPr>
          <p:nvPr/>
        </p:nvPicPr>
        <p:blipFill>
          <a:blip r:embed="rId7" cstate="print">
            <a:lum contrast="10000"/>
          </a:blip>
          <a:srcRect/>
          <a:stretch>
            <a:fillRect/>
          </a:stretch>
        </p:blipFill>
        <p:spPr bwMode="auto">
          <a:xfrm>
            <a:off x="7920480" y="1113738"/>
            <a:ext cx="972000" cy="135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0" y="133288"/>
            <a:ext cx="9180512" cy="73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60000" tIns="118800" rIns="360000" bIns="118800" anchor="ctr">
            <a:spAutoFit/>
          </a:bodyPr>
          <a:lstStyle/>
          <a:p>
            <a:pPr algn="ctr"/>
            <a:r>
              <a:rPr lang="es-ES_tradnl" altLang="fr-FR" sz="3200" cap="small" dirty="0" smtClean="0">
                <a:solidFill>
                  <a:srgbClr val="002060"/>
                </a:solidFill>
                <a:latin typeface="Letter Gothic Std" pitchFamily="49" charset="0"/>
              </a:rPr>
              <a:t>Namur, puerta de las Ardenas</a:t>
            </a:r>
            <a:endParaRPr lang="es-ES_tradnl" altLang="fr-FR" sz="3200" cap="small" dirty="0">
              <a:solidFill>
                <a:srgbClr val="002060"/>
              </a:solidFill>
              <a:latin typeface="Letter Gothic Std" pitchFamily="49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9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2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30" name="Picture 43" descr="Repository%3FIDR%3D9399"/>
          <p:cNvPicPr preferRelativeResize="0">
            <a:picLocks noChangeArrowheads="1"/>
          </p:cNvPicPr>
          <p:nvPr/>
        </p:nvPicPr>
        <p:blipFill>
          <a:blip r:embed="rId3" cstate="print">
            <a:lum bright="6000"/>
          </a:blip>
          <a:srcRect/>
          <a:stretch>
            <a:fillRect/>
          </a:stretch>
        </p:blipFill>
        <p:spPr bwMode="auto">
          <a:xfrm>
            <a:off x="0" y="0"/>
            <a:ext cx="1260000" cy="94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815" name="Picture 23" descr="http://www.ardenne.org/pictures/max/2006100900242.jpg"/>
          <p:cNvPicPr preferRelativeResize="0">
            <a:picLocks noChangeArrowheads="1"/>
          </p:cNvPicPr>
          <p:nvPr/>
        </p:nvPicPr>
        <p:blipFill>
          <a:blip r:embed="rId4" cstate="print">
            <a:lum contrast="4000"/>
          </a:blip>
          <a:srcRect/>
          <a:stretch>
            <a:fillRect/>
          </a:stretch>
        </p:blipFill>
        <p:spPr bwMode="auto">
          <a:xfrm>
            <a:off x="5868144" y="1260900"/>
            <a:ext cx="1295400" cy="675084"/>
          </a:xfrm>
          <a:prstGeom prst="rect">
            <a:avLst/>
          </a:prstGeom>
          <a:noFill/>
          <a:ln w="635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38100" dist="38100" dir="2700000" sx="104000" sy="104000" algn="tl" rotWithShape="0">
              <a:prstClr val="black">
                <a:alpha val="67000"/>
              </a:prstClr>
            </a:outerShdw>
          </a:effectLst>
        </p:spPr>
      </p:pic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35497" y="2524564"/>
            <a:ext cx="3817119" cy="547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0" tIns="118800" rIns="0" bIns="118800" anchor="ctr">
            <a:spAutoFit/>
          </a:bodyPr>
          <a:lstStyle/>
          <a:p>
            <a:pPr marL="177800" lvl="2" indent="-177800" eaLnBrk="0" hangingPunct="0">
              <a:spcBef>
                <a:spcPct val="50000"/>
              </a:spcBef>
              <a:buFont typeface="Arial Narrow" pitchFamily="34" charset="0"/>
              <a:buChar char="▪"/>
              <a:tabLst>
                <a:tab pos="177800" algn="l"/>
              </a:tabLst>
            </a:pPr>
            <a:r>
              <a:rPr lang="es-ES_tradnl" altLang="fr-FR" sz="2000" dirty="0" smtClean="0">
                <a:solidFill>
                  <a:srgbClr val="002060"/>
                </a:solidFill>
                <a:latin typeface="Letter Gothic Std" pitchFamily="49" charset="0"/>
              </a:rPr>
              <a:t>Castillos - Abadías</a:t>
            </a:r>
            <a:endParaRPr lang="es-ES_tradnl" altLang="fr-FR" sz="2000" dirty="0">
              <a:solidFill>
                <a:srgbClr val="002060"/>
              </a:solidFill>
              <a:latin typeface="Letter Gothic Std" pitchFamily="49" charset="0"/>
            </a:endParaRPr>
          </a:p>
        </p:txBody>
      </p:sp>
      <p:sp>
        <p:nvSpPr>
          <p:cNvPr id="29706" name="Rectangle 10"/>
          <p:cNvSpPr>
            <a:spLocks noChangeArrowheads="1"/>
          </p:cNvSpPr>
          <p:nvPr/>
        </p:nvSpPr>
        <p:spPr bwMode="auto">
          <a:xfrm>
            <a:off x="35496" y="1215274"/>
            <a:ext cx="5904656" cy="855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0" tIns="118800" rIns="0" bIns="118800" anchor="ctr">
            <a:spAutoFit/>
          </a:bodyPr>
          <a:lstStyle/>
          <a:p>
            <a:pPr marL="177800" lvl="2" indent="-177800" eaLnBrk="0" hangingPunct="0">
              <a:spcBef>
                <a:spcPct val="50000"/>
              </a:spcBef>
              <a:buFont typeface="Arial Narrow" pitchFamily="34" charset="0"/>
              <a:buChar char="▪"/>
              <a:tabLst>
                <a:tab pos="177800" algn="l"/>
              </a:tabLst>
            </a:pPr>
            <a:r>
              <a:rPr lang="es-ES_tradnl" altLang="fr-FR" sz="2000" dirty="0" smtClean="0">
                <a:solidFill>
                  <a:srgbClr val="002060"/>
                </a:solidFill>
                <a:latin typeface="Letter Gothic Std"/>
              </a:rPr>
              <a:t>Los pueblos m</a:t>
            </a:r>
            <a:r>
              <a:rPr lang="es-ES_tradnl" altLang="fr-FR" sz="2000" dirty="0" smtClean="0">
                <a:solidFill>
                  <a:srgbClr val="002060"/>
                </a:solidFill>
                <a:latin typeface="Letter Gothic Std"/>
                <a:cs typeface="Arial"/>
              </a:rPr>
              <a:t>ás bellos </a:t>
            </a:r>
            <a:r>
              <a:rPr lang="es-ES_tradnl" altLang="fr-FR" sz="2000" dirty="0" smtClean="0">
                <a:solidFill>
                  <a:srgbClr val="002060"/>
                </a:solidFill>
                <a:latin typeface="Letter Gothic Std"/>
              </a:rPr>
              <a:t>de Valonia</a:t>
            </a:r>
            <a:endParaRPr lang="es-ES_tradnl" altLang="fr-FR" sz="2000" dirty="0">
              <a:solidFill>
                <a:srgbClr val="002060"/>
              </a:solidFill>
              <a:latin typeface="Letter Gothic Std"/>
            </a:endParaRPr>
          </a:p>
        </p:txBody>
      </p:sp>
      <p:sp>
        <p:nvSpPr>
          <p:cNvPr id="29710" name="Rectangle 14"/>
          <p:cNvSpPr>
            <a:spLocks noChangeArrowheads="1"/>
          </p:cNvSpPr>
          <p:nvPr/>
        </p:nvSpPr>
        <p:spPr bwMode="auto">
          <a:xfrm>
            <a:off x="35496" y="1930498"/>
            <a:ext cx="4752900" cy="547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0" tIns="118800" rIns="360000" bIns="118800" anchor="ctr">
            <a:spAutoFit/>
          </a:bodyPr>
          <a:lstStyle/>
          <a:p>
            <a:pPr marL="177800" lvl="2" indent="-177800" eaLnBrk="0" hangingPunct="0">
              <a:spcBef>
                <a:spcPct val="50000"/>
              </a:spcBef>
              <a:buFont typeface="Arial Narrow" pitchFamily="34" charset="0"/>
              <a:buChar char="▪"/>
              <a:tabLst>
                <a:tab pos="177800" algn="l"/>
              </a:tabLst>
            </a:pPr>
            <a:r>
              <a:rPr lang="es-ES_tradnl" altLang="fr-FR" sz="2000" dirty="0" smtClean="0">
                <a:solidFill>
                  <a:srgbClr val="002060"/>
                </a:solidFill>
                <a:latin typeface="Letter Gothic Std" pitchFamily="49" charset="0"/>
              </a:rPr>
              <a:t>Folklore - Tradiciones</a:t>
            </a:r>
            <a:endParaRPr lang="es-ES_tradnl" altLang="fr-FR" sz="2000" dirty="0">
              <a:solidFill>
                <a:srgbClr val="002060"/>
              </a:solidFill>
              <a:latin typeface="Letter Gothic Std" pitchFamily="49" charset="0"/>
            </a:endParaRPr>
          </a:p>
        </p:txBody>
      </p:sp>
      <p:sp>
        <p:nvSpPr>
          <p:cNvPr id="34824" name="Line 26"/>
          <p:cNvSpPr>
            <a:spLocks noChangeShapeType="1"/>
          </p:cNvSpPr>
          <p:nvPr/>
        </p:nvSpPr>
        <p:spPr bwMode="auto">
          <a:xfrm>
            <a:off x="0" y="944166"/>
            <a:ext cx="9144000" cy="0"/>
          </a:xfrm>
          <a:prstGeom prst="line">
            <a:avLst/>
          </a:prstGeom>
          <a:noFill/>
          <a:ln w="38100">
            <a:gradFill flip="none" rotWithShape="1"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0" scaled="0"/>
              <a:tileRect/>
            </a:gra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9725" name="Rectangle 29"/>
          <p:cNvSpPr>
            <a:spLocks noChangeArrowheads="1"/>
          </p:cNvSpPr>
          <p:nvPr/>
        </p:nvSpPr>
        <p:spPr bwMode="auto">
          <a:xfrm>
            <a:off x="35496" y="4163828"/>
            <a:ext cx="2952328" cy="525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0" tIns="108000" rIns="360000" bIns="108000" anchor="ctr">
            <a:spAutoFit/>
          </a:bodyPr>
          <a:lstStyle/>
          <a:p>
            <a:pPr marL="177800" lvl="2" indent="-177800" eaLnBrk="0" hangingPunct="0">
              <a:spcBef>
                <a:spcPct val="50000"/>
              </a:spcBef>
              <a:buFont typeface="Arial Narrow" pitchFamily="34" charset="0"/>
              <a:buChar char="▪"/>
              <a:tabLst>
                <a:tab pos="177800" algn="l"/>
              </a:tabLst>
            </a:pPr>
            <a:r>
              <a:rPr lang="es-ES_tradnl" altLang="fr-FR" sz="2000" dirty="0" smtClean="0">
                <a:solidFill>
                  <a:srgbClr val="002060"/>
                </a:solidFill>
                <a:latin typeface="Letter Gothic Std" pitchFamily="49" charset="0"/>
              </a:rPr>
              <a:t>Gastronomía</a:t>
            </a:r>
            <a:endParaRPr lang="es-ES_tradnl" altLang="fr-FR" sz="2000" dirty="0">
              <a:solidFill>
                <a:srgbClr val="002060"/>
              </a:solidFill>
              <a:latin typeface="Letter Gothic Std" pitchFamily="49" charset="0"/>
            </a:endParaRPr>
          </a:p>
        </p:txBody>
      </p:sp>
      <p:sp>
        <p:nvSpPr>
          <p:cNvPr id="29730" name="Rectangle 34"/>
          <p:cNvSpPr>
            <a:spLocks noChangeArrowheads="1"/>
          </p:cNvSpPr>
          <p:nvPr/>
        </p:nvSpPr>
        <p:spPr bwMode="auto">
          <a:xfrm>
            <a:off x="35496" y="2959000"/>
            <a:ext cx="3240360" cy="11632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720000" tIns="118800" rIns="0" bIns="118800" anchor="ctr">
            <a:spAutoFit/>
          </a:bodyPr>
          <a:lstStyle/>
          <a:p>
            <a:pPr marL="177800" lvl="2" indent="-177800" eaLnBrk="0" hangingPunct="0">
              <a:spcBef>
                <a:spcPct val="50000"/>
              </a:spcBef>
              <a:buFont typeface="Arial Narrow" pitchFamily="34" charset="0"/>
              <a:buChar char="▪"/>
              <a:tabLst>
                <a:tab pos="177800" algn="l"/>
              </a:tabLst>
            </a:pPr>
            <a:r>
              <a:rPr lang="es-ES_tradnl" altLang="fr-FR" sz="2000" dirty="0" smtClean="0">
                <a:solidFill>
                  <a:srgbClr val="002060"/>
                </a:solidFill>
                <a:latin typeface="Letter Gothic Std" pitchFamily="49" charset="0"/>
              </a:rPr>
              <a:t>Grutas y parques naturales</a:t>
            </a:r>
            <a:endParaRPr lang="es-ES_tradnl" altLang="fr-FR" sz="2000" dirty="0">
              <a:solidFill>
                <a:srgbClr val="002060"/>
              </a:solidFill>
              <a:latin typeface="Letter Gothic Std" pitchFamily="49" charset="0"/>
            </a:endParaRPr>
          </a:p>
        </p:txBody>
      </p:sp>
      <p:pic>
        <p:nvPicPr>
          <p:cNvPr id="29735" name="Picture 39" descr="phoca_thumb_l_grgory%20delecaut6"/>
          <p:cNvPicPr preferRelativeResize="0">
            <a:picLocks noChangeArrowheads="1"/>
          </p:cNvPicPr>
          <p:nvPr/>
        </p:nvPicPr>
        <p:blipFill>
          <a:blip r:embed="rId5" cstate="print">
            <a:lum contrast="4000"/>
          </a:blip>
          <a:srcRect/>
          <a:stretch>
            <a:fillRect/>
          </a:stretch>
        </p:blipFill>
        <p:spPr bwMode="auto">
          <a:xfrm>
            <a:off x="5076800" y="1923678"/>
            <a:ext cx="1295400" cy="675085"/>
          </a:xfrm>
          <a:prstGeom prst="rect">
            <a:avLst/>
          </a:prstGeom>
          <a:noFill/>
          <a:ln w="635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38100" dist="38100" dir="2700000" sx="104000" sy="104000" algn="tl" rotWithShape="0">
              <a:prstClr val="black">
                <a:alpha val="67000"/>
              </a:prstClr>
            </a:outerShdw>
          </a:effectLst>
        </p:spPr>
      </p:pic>
      <p:pic>
        <p:nvPicPr>
          <p:cNvPr id="32791" name="Picture 23" descr="http://www.macultureconfiture.com/wp-content/uploads/2009/06/steak-portrait-recolor.jpg"/>
          <p:cNvPicPr preferRelativeResize="0">
            <a:picLocks noChangeArrowheads="1"/>
          </p:cNvPicPr>
          <p:nvPr/>
        </p:nvPicPr>
        <p:blipFill>
          <a:blip r:embed="rId6" cstate="print">
            <a:lum bright="10000" contrast="2000"/>
          </a:blip>
          <a:srcRect l="-945" t="18092" r="8977" b="6784"/>
          <a:stretch>
            <a:fillRect/>
          </a:stretch>
        </p:blipFill>
        <p:spPr bwMode="auto">
          <a:xfrm>
            <a:off x="2771800" y="4003008"/>
            <a:ext cx="936000" cy="8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93" name="Picture 25" descr="http://www.orgiride.ch/site/images/library/biere.jpg"/>
          <p:cNvPicPr>
            <a:picLocks noChangeArrowheads="1"/>
          </p:cNvPicPr>
          <p:nvPr/>
        </p:nvPicPr>
        <p:blipFill>
          <a:blip r:embed="rId7" cstate="print"/>
          <a:srcRect t="12598" b="6578"/>
          <a:stretch>
            <a:fillRect/>
          </a:stretch>
        </p:blipFill>
        <p:spPr bwMode="auto">
          <a:xfrm>
            <a:off x="3996000" y="4057014"/>
            <a:ext cx="936000" cy="8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 Box 63"/>
          <p:cNvSpPr txBox="1">
            <a:spLocks noChangeArrowheads="1"/>
          </p:cNvSpPr>
          <p:nvPr/>
        </p:nvSpPr>
        <p:spPr bwMode="auto">
          <a:xfrm>
            <a:off x="5004048" y="4229563"/>
            <a:ext cx="1872208" cy="83366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 lIns="36000" tIns="108000" rIns="36000" bIns="108000">
            <a:spAutoFit/>
          </a:bodyPr>
          <a:lstStyle/>
          <a:p>
            <a:pPr marL="177800" lvl="2" indent="-177800" eaLnBrk="0" hangingPunct="0">
              <a:spcBef>
                <a:spcPct val="50000"/>
              </a:spcBef>
              <a:tabLst>
                <a:tab pos="177800" algn="l"/>
              </a:tabLst>
            </a:pPr>
            <a:r>
              <a:rPr lang="es-ES_tradnl" altLang="fr-FR" sz="2000" dirty="0" smtClean="0">
                <a:solidFill>
                  <a:srgbClr val="002060"/>
                </a:solidFill>
                <a:latin typeface="Letter Gothic Std" pitchFamily="49" charset="0"/>
              </a:rPr>
              <a:t>pero también </a:t>
            </a:r>
            <a:endParaRPr lang="es-ES_tradnl" altLang="fr-FR" sz="2000" dirty="0">
              <a:solidFill>
                <a:srgbClr val="002060"/>
              </a:solidFill>
              <a:latin typeface="Letter Gothic Std" pitchFamily="49" charset="0"/>
            </a:endParaRPr>
          </a:p>
        </p:txBody>
      </p:sp>
      <p:pic>
        <p:nvPicPr>
          <p:cNvPr id="29734" name="Picture 38" descr="155182"/>
          <p:cNvPicPr preferRelativeResize="0">
            <a:picLocks noChangeArrowheads="1"/>
          </p:cNvPicPr>
          <p:nvPr/>
        </p:nvPicPr>
        <p:blipFill>
          <a:blip r:embed="rId8" cstate="print">
            <a:lum contrast="4000"/>
          </a:blip>
          <a:srcRect/>
          <a:stretch>
            <a:fillRect/>
          </a:stretch>
        </p:blipFill>
        <p:spPr bwMode="auto">
          <a:xfrm>
            <a:off x="3204592" y="3294000"/>
            <a:ext cx="1295400" cy="673894"/>
          </a:xfrm>
          <a:prstGeom prst="rect">
            <a:avLst/>
          </a:prstGeom>
          <a:noFill/>
          <a:ln w="635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38100" dist="38100" dir="2700000" sx="104000" sy="104000" algn="tl" rotWithShape="0">
              <a:prstClr val="black">
                <a:alpha val="67000"/>
              </a:prstClr>
            </a:outerShdw>
          </a:effectLst>
        </p:spPr>
      </p:pic>
      <p:pic>
        <p:nvPicPr>
          <p:cNvPr id="153602" name="Picture 2" descr="http://skills2.com/images/2toque.png"/>
          <p:cNvPicPr>
            <a:picLocks noChangeAspect="1" noChangeArrowheads="1"/>
          </p:cNvPicPr>
          <p:nvPr/>
        </p:nvPicPr>
        <p:blipFill>
          <a:blip r:embed="rId9" cstate="print">
            <a:lum contrast="20000"/>
          </a:blip>
          <a:srcRect/>
          <a:stretch>
            <a:fillRect/>
          </a:stretch>
        </p:blipFill>
        <p:spPr bwMode="auto">
          <a:xfrm rot="2460000">
            <a:off x="7168877" y="2700001"/>
            <a:ext cx="1440000" cy="1262120"/>
          </a:xfrm>
          <a:prstGeom prst="rect">
            <a:avLst/>
          </a:prstGeom>
          <a:noFill/>
        </p:spPr>
      </p:pic>
      <p:pic>
        <p:nvPicPr>
          <p:cNvPr id="32795" name="Picture 27" descr="http://1.bp.blogspot.com/_zMWSHEmqDb8/SqZY6R_LB5I/AAAAAAAAAMI/yNqANE8Ax4s/s320/Restaurant+Bietrume+Picar+Resto+du+Mois+Touring+Explorer+Namur+charles+Jeandrain+Bernard+Dubrulle+Tian+de+l%C3%A9gumes.jpg"/>
          <p:cNvPicPr>
            <a:picLocks noChangeAspect="1" noChangeArrowheads="1"/>
          </p:cNvPicPr>
          <p:nvPr/>
        </p:nvPicPr>
        <p:blipFill>
          <a:blip r:embed="rId10" cstate="print">
            <a:lum bright="20000" contrast="10000"/>
          </a:blip>
          <a:srcRect t="7874"/>
          <a:stretch>
            <a:fillRect/>
          </a:stretch>
        </p:blipFill>
        <p:spPr bwMode="auto">
          <a:xfrm>
            <a:off x="6768001" y="3834273"/>
            <a:ext cx="2016949" cy="1167747"/>
          </a:xfrm>
          <a:prstGeom prst="rect">
            <a:avLst/>
          </a:prstGeom>
          <a:noFill/>
          <a:ln w="19050">
            <a:solidFill>
              <a:srgbClr val="C83A00"/>
            </a:solidFill>
            <a:miter lim="800000"/>
            <a:headEnd/>
            <a:tailEnd/>
          </a:ln>
        </p:spPr>
      </p:pic>
      <p:sp>
        <p:nvSpPr>
          <p:cNvPr id="27" name="Rectangle 29"/>
          <p:cNvSpPr>
            <a:spLocks noChangeArrowheads="1"/>
          </p:cNvSpPr>
          <p:nvPr/>
        </p:nvSpPr>
        <p:spPr bwMode="auto">
          <a:xfrm>
            <a:off x="3780392" y="4163828"/>
            <a:ext cx="287552" cy="525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6000" tIns="108000" rIns="36000" bIns="108000" anchor="ctr">
            <a:spAutoFit/>
          </a:bodyPr>
          <a:lstStyle/>
          <a:p>
            <a:pPr marL="177800" lvl="2" indent="-177800" eaLnBrk="0" hangingPunct="0">
              <a:spcBef>
                <a:spcPct val="50000"/>
              </a:spcBef>
              <a:tabLst>
                <a:tab pos="177800" algn="l"/>
              </a:tabLst>
            </a:pPr>
            <a:r>
              <a:rPr lang="fr-BE" altLang="fr-FR" sz="2000" smtClean="0">
                <a:solidFill>
                  <a:srgbClr val="002060"/>
                </a:solidFill>
                <a:latin typeface="Letter Gothic Std" pitchFamily="49" charset="0"/>
              </a:rPr>
              <a:t>+</a:t>
            </a:r>
            <a:endParaRPr lang="fr-BE" altLang="fr-FR" sz="2000">
              <a:solidFill>
                <a:srgbClr val="002060"/>
              </a:solidFill>
              <a:latin typeface="Letter Gothic Std" pitchFamily="49" charset="0"/>
            </a:endParaRPr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FB00BE-F931-40EE-8E51-228F9D3C5FAD}" type="slidenum">
              <a:rPr lang="fr-FR" smtClean="0"/>
              <a:pPr>
                <a:defRPr/>
              </a:pPr>
              <a:t>37</a:t>
            </a:fld>
            <a:endParaRPr lang="fr-FR"/>
          </a:p>
        </p:txBody>
      </p:sp>
      <p:sp>
        <p:nvSpPr>
          <p:cNvPr id="26" name="Rectangle 9"/>
          <p:cNvSpPr>
            <a:spLocks noChangeArrowheads="1"/>
          </p:cNvSpPr>
          <p:nvPr/>
        </p:nvSpPr>
        <p:spPr bwMode="auto">
          <a:xfrm>
            <a:off x="0" y="133288"/>
            <a:ext cx="9180512" cy="73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60000" tIns="118800" rIns="360000" bIns="118800" anchor="ctr">
            <a:spAutoFit/>
          </a:bodyPr>
          <a:lstStyle/>
          <a:p>
            <a:pPr algn="ctr"/>
            <a:r>
              <a:rPr lang="es-ES_tradnl" altLang="fr-FR" sz="3200" cap="small" dirty="0" smtClean="0">
                <a:solidFill>
                  <a:srgbClr val="002060"/>
                </a:solidFill>
                <a:latin typeface="Letter Gothic Std" pitchFamily="49" charset="0"/>
              </a:rPr>
              <a:t>Namur, puerta de las Ardenas</a:t>
            </a:r>
            <a:endParaRPr lang="es-ES_tradnl" altLang="fr-FR" sz="3200" cap="small" dirty="0">
              <a:solidFill>
                <a:srgbClr val="002060"/>
              </a:solidFill>
              <a:latin typeface="Letter Gothic Std" pitchFamily="49" charset="0"/>
            </a:endParaRPr>
          </a:p>
        </p:txBody>
      </p:sp>
      <p:pic>
        <p:nvPicPr>
          <p:cNvPr id="29729" name="Picture 33" descr="veves"/>
          <p:cNvPicPr preferRelativeResize="0">
            <a:picLocks noChangeArrowheads="1"/>
          </p:cNvPicPr>
          <p:nvPr/>
        </p:nvPicPr>
        <p:blipFill>
          <a:blip r:embed="rId11" cstate="print">
            <a:lum contrast="4000"/>
          </a:blip>
          <a:srcRect b="16140"/>
          <a:stretch>
            <a:fillRect/>
          </a:stretch>
        </p:blipFill>
        <p:spPr bwMode="auto">
          <a:xfrm>
            <a:off x="4140696" y="2619001"/>
            <a:ext cx="1295400" cy="664340"/>
          </a:xfrm>
          <a:prstGeom prst="rect">
            <a:avLst/>
          </a:prstGeom>
          <a:noFill/>
          <a:ln w="635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38100" dist="38100" dir="2700000" sx="104000" sy="104000" algn="tl" rotWithShape="0">
              <a:prstClr val="black">
                <a:alpha val="67000"/>
              </a:prst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9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9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9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29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2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0"/>
                            </p:stCondLst>
                            <p:childTnLst>
                              <p:par>
                                <p:cTn id="4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36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3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3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1" grpId="0" autoUpdateAnimBg="0"/>
      <p:bldP spid="29706" grpId="0" autoUpdateAnimBg="0"/>
      <p:bldP spid="29710" grpId="0" autoUpdateAnimBg="0"/>
      <p:bldP spid="29725" grpId="0" autoUpdateAnimBg="0"/>
      <p:bldP spid="29730" grpId="0" autoUpdateAnimBg="0"/>
      <p:bldP spid="24" grpId="0"/>
      <p:bldP spid="27" grpId="0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rrowheads="1"/>
          </p:cNvPicPr>
          <p:nvPr/>
        </p:nvPicPr>
        <p:blipFill>
          <a:blip r:embed="rId4" cstate="print"/>
          <a:srcRect l="9508" r="9508" b="4533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2274" name="Picture 2" descr="http://www.oummaty.com/ar/modules/4nAlbum/album/nature/bihar/plage-palmier-mer-baie-ile-55624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36000" y="2085696"/>
            <a:ext cx="1800000" cy="879070"/>
          </a:xfrm>
          <a:prstGeom prst="rect">
            <a:avLst/>
          </a:prstGeom>
          <a:solidFill>
            <a:srgbClr val="E6E6FF"/>
          </a:solidFill>
          <a:effectLst/>
        </p:spPr>
      </p:pic>
      <p:sp>
        <p:nvSpPr>
          <p:cNvPr id="7" name="ZoneTexte 6"/>
          <p:cNvSpPr txBox="1"/>
          <p:nvPr/>
        </p:nvSpPr>
        <p:spPr>
          <a:xfrm>
            <a:off x="3851920" y="1043899"/>
            <a:ext cx="4464496" cy="2769989"/>
          </a:xfrm>
          <a:prstGeom prst="rect">
            <a:avLst/>
          </a:prstGeom>
          <a:solidFill>
            <a:schemeClr val="bg1"/>
          </a:solidFill>
          <a:effectLst>
            <a:outerShdw blurRad="50800" dist="76200" dir="2400000" sx="101000" sy="101000" algn="tl" rotWithShape="0">
              <a:prstClr val="black">
                <a:alpha val="67000"/>
              </a:prstClr>
            </a:outerShdw>
          </a:effectLst>
        </p:spPr>
        <p:txBody>
          <a:bodyPr wrap="square" lIns="72000" tIns="0" rIns="72000" bIns="0" anchor="t" anchorCtr="0">
            <a:spAutoFit/>
          </a:bodyPr>
          <a:lstStyle/>
          <a:p>
            <a:pPr marL="454025" indent="-454025">
              <a:lnSpc>
                <a:spcPct val="150000"/>
              </a:lnSpc>
              <a:buClr>
                <a:srgbClr val="002060"/>
              </a:buClr>
              <a:buFont typeface="+mj-lt"/>
              <a:buAutoNum type="arabicPeriod"/>
            </a:pPr>
            <a:r>
              <a:rPr lang="es-ES_tradnl" sz="2400" cap="small" dirty="0" smtClean="0">
                <a:ln w="50800"/>
                <a:solidFill>
                  <a:srgbClr val="9DB0B1"/>
                </a:solidFill>
                <a:latin typeface="Letter Gothic Std" pitchFamily="49" charset="0"/>
                <a:ea typeface="Adobe Gothic Std B" pitchFamily="34" charset="-128"/>
                <a:cs typeface="Arial" pitchFamily="34" charset="0"/>
                <a:sym typeface="Webdings"/>
              </a:rPr>
              <a:t>El mundo en la cabeza...</a:t>
            </a:r>
          </a:p>
          <a:p>
            <a:pPr marL="454025" indent="-454025">
              <a:lnSpc>
                <a:spcPct val="150000"/>
              </a:lnSpc>
              <a:buClr>
                <a:srgbClr val="002060"/>
              </a:buClr>
              <a:buFont typeface="+mj-lt"/>
              <a:buAutoNum type="arabicPeriod"/>
            </a:pPr>
            <a:r>
              <a:rPr lang="es-ES_tradnl" sz="2400" cap="small" dirty="0" smtClean="0">
                <a:ln w="50800"/>
                <a:solidFill>
                  <a:srgbClr val="9DB0B1"/>
                </a:solidFill>
                <a:latin typeface="Letter Gothic Std" pitchFamily="49" charset="0"/>
                <a:ea typeface="Adobe Gothic Std B" pitchFamily="34" charset="-128"/>
                <a:cs typeface="Arial" pitchFamily="34" charset="0"/>
                <a:sym typeface="Webdings"/>
              </a:rPr>
              <a:t>Zoom sobre Namur</a:t>
            </a:r>
          </a:p>
          <a:p>
            <a:pPr marL="454025" indent="-454025">
              <a:lnSpc>
                <a:spcPct val="150000"/>
              </a:lnSpc>
              <a:buClr>
                <a:srgbClr val="002060"/>
              </a:buClr>
              <a:buFont typeface="+mj-lt"/>
              <a:buAutoNum type="arabicPeriod"/>
            </a:pPr>
            <a:r>
              <a:rPr lang="es-ES_tradnl" sz="2400" cap="small" dirty="0" smtClean="0">
                <a:ln w="50800"/>
                <a:solidFill>
                  <a:srgbClr val="9DB0B1"/>
                </a:solidFill>
                <a:latin typeface="Letter Gothic Std" pitchFamily="49" charset="0"/>
                <a:ea typeface="Adobe Gothic Std B" pitchFamily="34" charset="-128"/>
                <a:cs typeface="Arial" pitchFamily="34" charset="0"/>
                <a:sym typeface="Webdings"/>
              </a:rPr>
              <a:t>Bienvenida </a:t>
            </a:r>
            <a:r>
              <a:rPr lang="es-ES_tradnl" sz="2400" cap="small" dirty="0">
                <a:ln w="50800"/>
                <a:solidFill>
                  <a:srgbClr val="9DB0B1"/>
                </a:solidFill>
                <a:latin typeface="Letter Gothic Std" pitchFamily="49" charset="0"/>
                <a:ea typeface="Adobe Gothic Std B" pitchFamily="34" charset="-128"/>
                <a:cs typeface="Arial" pitchFamily="34" charset="0"/>
                <a:sym typeface="Webdings"/>
              </a:rPr>
              <a:t>a</a:t>
            </a:r>
            <a:r>
              <a:rPr lang="es-ES_tradnl" sz="2400" cap="small" dirty="0" smtClean="0">
                <a:ln w="50800"/>
                <a:solidFill>
                  <a:srgbClr val="9DB0B1"/>
                </a:solidFill>
                <a:latin typeface="Letter Gothic Std" pitchFamily="49" charset="0"/>
                <a:ea typeface="Adobe Gothic Std B" pitchFamily="34" charset="-128"/>
                <a:cs typeface="Arial" pitchFamily="34" charset="0"/>
                <a:sym typeface="Webdings"/>
              </a:rPr>
              <a:t> Namur !</a:t>
            </a:r>
          </a:p>
          <a:p>
            <a:pPr marL="454025" indent="-454025">
              <a:lnSpc>
                <a:spcPct val="150000"/>
              </a:lnSpc>
              <a:buClr>
                <a:srgbClr val="002060"/>
              </a:buClr>
              <a:buFont typeface="+mj-lt"/>
              <a:buAutoNum type="arabicPeriod"/>
            </a:pPr>
            <a:r>
              <a:rPr lang="es-ES_tradnl" sz="2400" cap="small" dirty="0" smtClean="0">
                <a:ln w="50800"/>
                <a:solidFill>
                  <a:srgbClr val="9DB0B1"/>
                </a:solidFill>
                <a:latin typeface="Letter Gothic Std" pitchFamily="49" charset="0"/>
                <a:ea typeface="Adobe Gothic Std B" pitchFamily="34" charset="-128"/>
                <a:cs typeface="Arial" pitchFamily="34" charset="0"/>
                <a:sym typeface="Webdings"/>
              </a:rPr>
              <a:t>Emprender en Namur</a:t>
            </a:r>
          </a:p>
          <a:p>
            <a:pPr marL="454025" indent="-454025">
              <a:lnSpc>
                <a:spcPct val="150000"/>
              </a:lnSpc>
              <a:buClr>
                <a:srgbClr val="002060"/>
              </a:buClr>
              <a:buFont typeface="+mj-lt"/>
              <a:buAutoNum type="arabicPeriod"/>
            </a:pPr>
            <a:r>
              <a:rPr lang="es-ES_tradnl" sz="2400" cap="small" dirty="0" smtClean="0">
                <a:ln w="50800"/>
                <a:solidFill>
                  <a:srgbClr val="002060"/>
                </a:solidFill>
                <a:latin typeface="Letter Gothic Std" pitchFamily="49" charset="0"/>
                <a:ea typeface="Adobe Gothic Std B" pitchFamily="34" charset="-128"/>
                <a:cs typeface="Arial" pitchFamily="34" charset="0"/>
                <a:sym typeface="Webdings"/>
              </a:rPr>
              <a:t>Vivir a Namur</a:t>
            </a:r>
            <a:endParaRPr lang="es-ES_tradnl" sz="2400" cap="small" dirty="0">
              <a:ln w="50800"/>
              <a:solidFill>
                <a:srgbClr val="002060"/>
              </a:solidFill>
              <a:latin typeface="Letter Gothic Std" pitchFamily="49" charset="0"/>
              <a:ea typeface="Adobe Gothic Std B" pitchFamily="34" charset="-128"/>
              <a:cs typeface="Arial" pitchFamily="34" charset="0"/>
              <a:sym typeface="Webdings"/>
            </a:endParaRPr>
          </a:p>
        </p:txBody>
      </p:sp>
      <p:sp>
        <p:nvSpPr>
          <p:cNvPr id="10" name="Rectangle 9"/>
          <p:cNvSpPr>
            <a:spLocks/>
          </p:cNvSpPr>
          <p:nvPr/>
        </p:nvSpPr>
        <p:spPr>
          <a:xfrm>
            <a:off x="288032" y="891000"/>
            <a:ext cx="2987824" cy="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sx="104000" sy="104000" algn="t" rotWithShape="0">
              <a:prstClr val="black"/>
            </a:outerShdw>
          </a:effectLst>
        </p:spPr>
        <p:txBody>
          <a:bodyPr wrap="square" lIns="0" tIns="0" rIns="0" bIns="0" anchor="ctr" anchorCtr="1">
            <a:no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fr-BE" sz="7200" b="0" smtClean="0">
                <a:ln w="50800"/>
                <a:solidFill>
                  <a:schemeClr val="bg1"/>
                </a:solidFill>
                <a:latin typeface="Letter Gothic Std" pitchFamily="49" charset="0"/>
                <a:ea typeface="Kozuka Gothic Pro R" pitchFamily="34" charset="-128"/>
                <a:cs typeface="Gisha" pitchFamily="34" charset="-79"/>
                <a:sym typeface="Webdings"/>
              </a:rPr>
              <a:t>Namur</a:t>
            </a:r>
            <a:endParaRPr lang="fr-FR" sz="7200" b="0">
              <a:solidFill>
                <a:schemeClr val="bg1"/>
              </a:solidFill>
              <a:latin typeface="Letter Gothic Std" pitchFamily="49" charset="0"/>
              <a:ea typeface="Kozuka Gothic Pro R" pitchFamily="34" charset="-128"/>
              <a:cs typeface="Gisha" pitchFamily="34" charset="-79"/>
            </a:endParaRPr>
          </a:p>
        </p:txBody>
      </p:sp>
      <p:cxnSp>
        <p:nvCxnSpPr>
          <p:cNvPr id="11" name="Connecteur en angle 10"/>
          <p:cNvCxnSpPr/>
          <p:nvPr/>
        </p:nvCxnSpPr>
        <p:spPr bwMode="auto">
          <a:xfrm>
            <a:off x="3275856" y="1647731"/>
            <a:ext cx="432000" cy="1755000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sp>
        <p:nvSpPr>
          <p:cNvPr id="12" name="Espace réservé du numéro de diapositive 1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C6B818-7290-4771-9CFB-B94F380E1CC8}" type="slidenum">
              <a:rPr lang="fr-FR" smtClean="0"/>
              <a:pPr/>
              <a:t>38</a:t>
            </a:fld>
            <a:endParaRPr lang="fr-FR"/>
          </a:p>
        </p:txBody>
      </p:sp>
      <p:sp>
        <p:nvSpPr>
          <p:cNvPr id="9" name="Text Box 20"/>
          <p:cNvSpPr txBox="1">
            <a:spLocks noChangeArrowheads="1"/>
          </p:cNvSpPr>
          <p:nvPr/>
        </p:nvSpPr>
        <p:spPr bwMode="auto">
          <a:xfrm>
            <a:off x="0" y="4806000"/>
            <a:ext cx="9144000" cy="351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  <a:ln w="9525" algn="in">
            <a:noFill/>
            <a:miter lim="800000"/>
            <a:headEnd/>
            <a:tailEnd/>
          </a:ln>
          <a:effectLst/>
        </p:spPr>
        <p:txBody>
          <a:bodyPr wrap="square" lIns="0" tIns="72000" rIns="0" bIns="0" anchor="ctr" anchorCtr="0">
            <a:noAutofit/>
          </a:bodyPr>
          <a:lstStyle/>
          <a:p>
            <a:pPr algn="ctr">
              <a:spcBef>
                <a:spcPts val="600"/>
              </a:spcBef>
            </a:pPr>
            <a:r>
              <a:rPr lang="es-ES_tradnl" sz="2000" dirty="0" smtClean="0">
                <a:solidFill>
                  <a:srgbClr val="002060"/>
                </a:solidFill>
                <a:latin typeface="Papyrus" pitchFamily="66" charset="0"/>
              </a:rPr>
              <a:t>Comisaria </a:t>
            </a:r>
            <a:r>
              <a:rPr lang="es-ES_tradnl" sz="1600" dirty="0" smtClean="0">
                <a:solidFill>
                  <a:srgbClr val="002060"/>
                </a:solidFill>
                <a:latin typeface="Papyrus" pitchFamily="66" charset="0"/>
              </a:rPr>
              <a:t>de las</a:t>
            </a:r>
            <a:r>
              <a:rPr lang="es-ES_tradnl" sz="2000" dirty="0" smtClean="0">
                <a:solidFill>
                  <a:srgbClr val="002060"/>
                </a:solidFill>
                <a:latin typeface="Papyrus" pitchFamily="66" charset="0"/>
              </a:rPr>
              <a:t> Relaciones  Internacionales  </a:t>
            </a:r>
            <a:r>
              <a:rPr lang="fr-FR" sz="1600" noProof="1" smtClean="0">
                <a:solidFill>
                  <a:srgbClr val="FF0000"/>
                </a:solidFill>
                <a:latin typeface="Webdings" pitchFamily="18" charset="2"/>
              </a:rPr>
              <a:t>þ</a:t>
            </a:r>
            <a:r>
              <a:rPr lang="fr-FR" sz="1600" noProof="1" smtClean="0">
                <a:solidFill>
                  <a:srgbClr val="00FF00"/>
                </a:solidFill>
                <a:latin typeface="Webdings" pitchFamily="18" charset="2"/>
              </a:rPr>
              <a:t>ü</a:t>
            </a:r>
            <a:r>
              <a:rPr lang="fr-FR" sz="1600" noProof="1" smtClean="0">
                <a:solidFill>
                  <a:srgbClr val="3366FF"/>
                </a:solidFill>
                <a:latin typeface="Webdings" pitchFamily="18" charset="2"/>
              </a:rPr>
              <a:t>ý</a:t>
            </a:r>
            <a:r>
              <a:rPr lang="fr-CH" sz="2000" dirty="0" smtClean="0">
                <a:solidFill>
                  <a:srgbClr val="002060"/>
                </a:solidFill>
                <a:latin typeface="Papyrus" pitchFamily="66" charset="0"/>
              </a:rPr>
              <a:t>  2013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3" name="Picture 3" descr="Z:\Photos\NVC\0227.jpg"/>
          <p:cNvPicPr>
            <a:picLocks noChangeArrowheads="1"/>
          </p:cNvPicPr>
          <p:nvPr/>
        </p:nvPicPr>
        <p:blipFill>
          <a:blip r:embed="rId3" cstate="print"/>
          <a:srcRect r="18287"/>
          <a:stretch>
            <a:fillRect/>
          </a:stretch>
        </p:blipFill>
        <p:spPr bwMode="auto">
          <a:xfrm>
            <a:off x="0" y="2619000"/>
            <a:ext cx="4572000" cy="2538000"/>
          </a:xfrm>
          <a:prstGeom prst="rect">
            <a:avLst/>
          </a:prstGeom>
          <a:noFill/>
        </p:spPr>
      </p:pic>
      <p:pic>
        <p:nvPicPr>
          <p:cNvPr id="122882" name="Picture 2" descr="Z:\Photos\NVC\0198.jpg"/>
          <p:cNvPicPr>
            <a:picLocks noChangeArrowheads="1"/>
          </p:cNvPicPr>
          <p:nvPr/>
        </p:nvPicPr>
        <p:blipFill>
          <a:blip r:embed="rId4" cstate="print"/>
          <a:srcRect l="4156" r="15313"/>
          <a:stretch>
            <a:fillRect/>
          </a:stretch>
        </p:blipFill>
        <p:spPr bwMode="auto">
          <a:xfrm>
            <a:off x="4608000" y="2618999"/>
            <a:ext cx="4536000" cy="2538000"/>
          </a:xfrm>
          <a:prstGeom prst="rect">
            <a:avLst/>
          </a:prstGeom>
          <a:noFill/>
        </p:spPr>
      </p:pic>
      <p:pic>
        <p:nvPicPr>
          <p:cNvPr id="24578" name="Picture 2"/>
          <p:cNvPicPr>
            <a:picLocks noChangeArrowheads="1"/>
          </p:cNvPicPr>
          <p:nvPr/>
        </p:nvPicPr>
        <p:blipFill>
          <a:blip r:embed="rId5" cstate="print"/>
          <a:srcRect l="16048" t="6889" r="17432" b="48228"/>
          <a:stretch>
            <a:fillRect/>
          </a:stretch>
        </p:blipFill>
        <p:spPr bwMode="auto">
          <a:xfrm>
            <a:off x="0" y="0"/>
            <a:ext cx="9144000" cy="243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rganigramme : Connecteur 4"/>
          <p:cNvSpPr/>
          <p:nvPr/>
        </p:nvSpPr>
        <p:spPr>
          <a:xfrm>
            <a:off x="1871664" y="735546"/>
            <a:ext cx="1368425" cy="485775"/>
          </a:xfrm>
          <a:prstGeom prst="flowChartConnector">
            <a:avLst/>
          </a:prstGeom>
          <a:noFill/>
          <a:ln w="63500" cmpd="sng">
            <a:solidFill>
              <a:srgbClr val="0062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BE"/>
          </a:p>
        </p:txBody>
      </p:sp>
      <p:cxnSp>
        <p:nvCxnSpPr>
          <p:cNvPr id="11" name="Connecteur droit 10"/>
          <p:cNvCxnSpPr/>
          <p:nvPr/>
        </p:nvCxnSpPr>
        <p:spPr bwMode="auto">
          <a:xfrm>
            <a:off x="0" y="2592000"/>
            <a:ext cx="9144000" cy="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00499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Connecteur droit 11"/>
          <p:cNvCxnSpPr/>
          <p:nvPr/>
        </p:nvCxnSpPr>
        <p:spPr bwMode="auto">
          <a:xfrm>
            <a:off x="4572000" y="2619000"/>
            <a:ext cx="0" cy="253800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00499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Espace réservé du numéro de diapositive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C6B818-7290-4771-9CFB-B94F380E1CC8}" type="slidenum">
              <a:rPr lang="fr-FR" smtClean="0"/>
              <a:pPr/>
              <a:t>39</a:t>
            </a:fld>
            <a:endParaRPr lang="fr-FR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 descr="http://www.oiseaux.net/images/pays/mond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7889" y="1241211"/>
            <a:ext cx="7837487" cy="3780235"/>
          </a:xfrm>
          <a:prstGeom prst="rect">
            <a:avLst/>
          </a:prstGeom>
        </p:spPr>
      </p:pic>
      <p:sp>
        <p:nvSpPr>
          <p:cNvPr id="36867" name="Line 4"/>
          <p:cNvSpPr>
            <a:spLocks noChangeShapeType="1"/>
          </p:cNvSpPr>
          <p:nvPr/>
        </p:nvSpPr>
        <p:spPr bwMode="auto">
          <a:xfrm>
            <a:off x="0" y="944166"/>
            <a:ext cx="9144000" cy="0"/>
          </a:xfrm>
          <a:prstGeom prst="line">
            <a:avLst/>
          </a:prstGeom>
          <a:noFill/>
          <a:ln w="38100">
            <a:gradFill flip="none" rotWithShape="1"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0" scaled="0"/>
              <a:tileRect/>
            </a:gra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pic>
        <p:nvPicPr>
          <p:cNvPr id="36869" name="Picture 2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67239" y="2568179"/>
            <a:ext cx="9525" cy="7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2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67239" y="2568179"/>
            <a:ext cx="9525" cy="7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Picture 2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67239" y="2568179"/>
            <a:ext cx="9525" cy="7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3" name="Picture 37" descr="logo_onu"/>
          <p:cNvPicPr preferRelativeResize="0">
            <a:picLocks noChangeArrowheads="1"/>
          </p:cNvPicPr>
          <p:nvPr/>
        </p:nvPicPr>
        <p:blipFill>
          <a:blip r:embed="rId5" cstate="print">
            <a:lum bright="6000"/>
          </a:blip>
          <a:srcRect l="2759" t="8655" r="2759" b="11540"/>
          <a:stretch>
            <a:fillRect/>
          </a:stretch>
        </p:blipFill>
        <p:spPr bwMode="auto">
          <a:xfrm>
            <a:off x="0" y="0"/>
            <a:ext cx="1260000" cy="91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834" name="Text Box 45"/>
          <p:cNvSpPr txBox="1">
            <a:spLocks noChangeArrowheads="1"/>
          </p:cNvSpPr>
          <p:nvPr/>
        </p:nvSpPr>
        <p:spPr bwMode="auto">
          <a:xfrm>
            <a:off x="2700339" y="2842022"/>
            <a:ext cx="358775" cy="27027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 anchor="ctr"/>
          <a:lstStyle/>
          <a:p>
            <a:pPr algn="just"/>
            <a:r>
              <a:rPr lang="fr-FR" sz="2400" b="0" noProof="1">
                <a:solidFill>
                  <a:srgbClr val="FF0000"/>
                </a:solidFill>
                <a:latin typeface="Wingdings" pitchFamily="2" charset="2"/>
              </a:rPr>
              <a:t>¤</a:t>
            </a:r>
            <a:endParaRPr lang="fr-FR" sz="2400" dirty="0">
              <a:solidFill>
                <a:srgbClr val="FF0000"/>
              </a:solidFill>
            </a:endParaRPr>
          </a:p>
        </p:txBody>
      </p:sp>
      <p:sp>
        <p:nvSpPr>
          <p:cNvPr id="34838" name="Text Box 45"/>
          <p:cNvSpPr txBox="1">
            <a:spLocks noChangeArrowheads="1"/>
          </p:cNvSpPr>
          <p:nvPr/>
        </p:nvSpPr>
        <p:spPr bwMode="auto">
          <a:xfrm>
            <a:off x="4643438" y="2889001"/>
            <a:ext cx="360362" cy="27027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 anchor="ctr"/>
          <a:lstStyle/>
          <a:p>
            <a:pPr algn="just"/>
            <a:r>
              <a:rPr lang="fr-FR" sz="2400" b="0" noProof="1">
                <a:solidFill>
                  <a:srgbClr val="FF0000"/>
                </a:solidFill>
                <a:latin typeface="Wingdings" pitchFamily="2" charset="2"/>
              </a:rPr>
              <a:t>¤</a:t>
            </a:r>
            <a:endParaRPr lang="fr-FR" sz="2400" dirty="0">
              <a:solidFill>
                <a:srgbClr val="FF0000"/>
              </a:solidFill>
            </a:endParaRPr>
          </a:p>
        </p:txBody>
      </p:sp>
      <p:sp>
        <p:nvSpPr>
          <p:cNvPr id="34839" name="Text Box 45"/>
          <p:cNvSpPr txBox="1">
            <a:spLocks noChangeArrowheads="1"/>
          </p:cNvSpPr>
          <p:nvPr/>
        </p:nvSpPr>
        <p:spPr bwMode="auto">
          <a:xfrm>
            <a:off x="4500564" y="2889001"/>
            <a:ext cx="358775" cy="27027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 anchor="ctr"/>
          <a:lstStyle/>
          <a:p>
            <a:pPr algn="just"/>
            <a:r>
              <a:rPr lang="fr-FR" sz="2400" b="0" noProof="1">
                <a:solidFill>
                  <a:srgbClr val="FF0000"/>
                </a:solidFill>
                <a:latin typeface="Wingdings" pitchFamily="2" charset="2"/>
              </a:rPr>
              <a:t>¤</a:t>
            </a:r>
            <a:endParaRPr lang="fr-FR" sz="2400" dirty="0">
              <a:solidFill>
                <a:srgbClr val="FF0000"/>
              </a:solidFill>
            </a:endParaRPr>
          </a:p>
        </p:txBody>
      </p:sp>
      <p:sp>
        <p:nvSpPr>
          <p:cNvPr id="34840" name="Text Box 45"/>
          <p:cNvSpPr txBox="1">
            <a:spLocks noChangeArrowheads="1"/>
          </p:cNvSpPr>
          <p:nvPr/>
        </p:nvSpPr>
        <p:spPr bwMode="auto">
          <a:xfrm>
            <a:off x="6516689" y="3509963"/>
            <a:ext cx="358775" cy="27027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 anchor="ctr"/>
          <a:lstStyle/>
          <a:p>
            <a:pPr algn="just"/>
            <a:r>
              <a:rPr lang="fr-FR" sz="2400" b="0" noProof="1">
                <a:solidFill>
                  <a:srgbClr val="FF0000"/>
                </a:solidFill>
                <a:latin typeface="Wingdings" pitchFamily="2" charset="2"/>
              </a:rPr>
              <a:t>¤</a:t>
            </a:r>
            <a:endParaRPr lang="fr-FR" sz="2400" dirty="0">
              <a:solidFill>
                <a:srgbClr val="FF0000"/>
              </a:solidFill>
            </a:endParaRPr>
          </a:p>
        </p:txBody>
      </p:sp>
      <p:sp>
        <p:nvSpPr>
          <p:cNvPr id="54" name="ZoneTexte 53"/>
          <p:cNvSpPr txBox="1">
            <a:spLocks noChangeArrowheads="1"/>
          </p:cNvSpPr>
          <p:nvPr/>
        </p:nvSpPr>
        <p:spPr bwMode="auto">
          <a:xfrm>
            <a:off x="7115881" y="357504"/>
            <a:ext cx="202811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BE" altLang="fr-FR" sz="2400" dirty="0" smtClean="0">
                <a:solidFill>
                  <a:srgbClr val="002060"/>
                </a:solidFill>
                <a:latin typeface="Letter Gothic Std" pitchFamily="49" charset="0"/>
              </a:rPr>
              <a:t>(</a:t>
            </a:r>
            <a:r>
              <a:rPr lang="es-ES_tradnl" altLang="fr-FR" sz="2400" dirty="0" smtClean="0">
                <a:solidFill>
                  <a:srgbClr val="FF0000"/>
                </a:solidFill>
                <a:latin typeface="Letter Gothic Std" pitchFamily="49" charset="0"/>
              </a:rPr>
              <a:t>ciudades</a:t>
            </a:r>
            <a:r>
              <a:rPr lang="fr-BE" altLang="fr-FR" sz="2400" dirty="0" smtClean="0">
                <a:solidFill>
                  <a:srgbClr val="002060"/>
                </a:solidFill>
                <a:latin typeface="Letter Gothic Std" pitchFamily="49" charset="0"/>
              </a:rPr>
              <a:t>)</a:t>
            </a:r>
            <a:endParaRPr lang="fr-FR" sz="2400" dirty="0">
              <a:solidFill>
                <a:srgbClr val="002060"/>
              </a:solidFill>
              <a:latin typeface="Letter Gothic Std" pitchFamily="49" charset="0"/>
            </a:endParaRPr>
          </a:p>
        </p:txBody>
      </p:sp>
      <p:cxnSp>
        <p:nvCxnSpPr>
          <p:cNvPr id="60" name="Connecteur droit 59"/>
          <p:cNvCxnSpPr/>
          <p:nvPr/>
        </p:nvCxnSpPr>
        <p:spPr bwMode="auto">
          <a:xfrm rot="5400000" flipH="1" flipV="1">
            <a:off x="4941041" y="3122999"/>
            <a:ext cx="54006" cy="72008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5" name="Text Box 45"/>
          <p:cNvSpPr txBox="1">
            <a:spLocks noChangeArrowheads="1"/>
          </p:cNvSpPr>
          <p:nvPr/>
        </p:nvSpPr>
        <p:spPr bwMode="auto">
          <a:xfrm>
            <a:off x="4933306" y="2733769"/>
            <a:ext cx="358775" cy="27027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 anchor="ctr"/>
          <a:lstStyle/>
          <a:p>
            <a:pPr algn="just"/>
            <a:r>
              <a:rPr lang="fr-FR" sz="2400" b="0" noProof="1">
                <a:solidFill>
                  <a:srgbClr val="FF0000"/>
                </a:solidFill>
                <a:latin typeface="Wingdings" pitchFamily="2" charset="2"/>
              </a:rPr>
              <a:t>¤</a:t>
            </a:r>
            <a:endParaRPr lang="fr-FR" sz="2400" dirty="0">
              <a:solidFill>
                <a:srgbClr val="FF0000"/>
              </a:solidFill>
            </a:endParaRPr>
          </a:p>
        </p:txBody>
      </p:sp>
      <p:pic>
        <p:nvPicPr>
          <p:cNvPr id="66" name="Picture 6" descr="http://www.alpha-signes.be/pictures/partenaires/wbi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992904"/>
            <a:ext cx="900000" cy="366710"/>
          </a:xfrm>
          <a:prstGeom prst="rect">
            <a:avLst/>
          </a:prstGeom>
          <a:noFill/>
        </p:spPr>
      </p:pic>
      <p:sp>
        <p:nvSpPr>
          <p:cNvPr id="49" name="Text Box 45"/>
          <p:cNvSpPr txBox="1">
            <a:spLocks noChangeArrowheads="1"/>
          </p:cNvSpPr>
          <p:nvPr/>
        </p:nvSpPr>
        <p:spPr bwMode="auto">
          <a:xfrm>
            <a:off x="4355977" y="2889000"/>
            <a:ext cx="358775" cy="27027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 anchor="ctr"/>
          <a:lstStyle/>
          <a:p>
            <a:pPr algn="just"/>
            <a:r>
              <a:rPr lang="fr-FR" sz="2400" b="0" noProof="1">
                <a:solidFill>
                  <a:srgbClr val="FF0000"/>
                </a:solidFill>
                <a:latin typeface="Wingdings" pitchFamily="2" charset="2"/>
              </a:rPr>
              <a:t>¤</a:t>
            </a:r>
            <a:endParaRPr lang="fr-FR" sz="2400" dirty="0">
              <a:solidFill>
                <a:srgbClr val="FF0000"/>
              </a:solidFill>
            </a:endParaRPr>
          </a:p>
        </p:txBody>
      </p:sp>
      <p:sp>
        <p:nvSpPr>
          <p:cNvPr id="55" name="Text Box 45"/>
          <p:cNvSpPr txBox="1">
            <a:spLocks noChangeArrowheads="1"/>
          </p:cNvSpPr>
          <p:nvPr/>
        </p:nvSpPr>
        <p:spPr bwMode="auto">
          <a:xfrm>
            <a:off x="4500001" y="2592001"/>
            <a:ext cx="358775" cy="27027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 anchor="ctr"/>
          <a:lstStyle/>
          <a:p>
            <a:pPr algn="just"/>
            <a:r>
              <a:rPr lang="fr-FR" sz="2400" b="0" noProof="1">
                <a:solidFill>
                  <a:srgbClr val="FF0000"/>
                </a:solidFill>
                <a:latin typeface="Wingdings" pitchFamily="2" charset="2"/>
              </a:rPr>
              <a:t>¤</a:t>
            </a:r>
            <a:endParaRPr lang="fr-FR" sz="2400" dirty="0">
              <a:solidFill>
                <a:srgbClr val="FF0000"/>
              </a:solidFill>
            </a:endParaRPr>
          </a:p>
        </p:txBody>
      </p:sp>
      <p:sp>
        <p:nvSpPr>
          <p:cNvPr id="47" name="Espace réservé du numéro de diapositive 4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C6B818-7290-4771-9CFB-B94F380E1CC8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44" name="Rectangle 6"/>
          <p:cNvSpPr>
            <a:spLocks noChangeArrowheads="1"/>
          </p:cNvSpPr>
          <p:nvPr/>
        </p:nvSpPr>
        <p:spPr bwMode="auto">
          <a:xfrm>
            <a:off x="1" y="3930025"/>
            <a:ext cx="9143999" cy="1101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60000" tIns="118800" rIns="360000" bIns="118800" anchor="ctr"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algn="ctr"/>
            <a:r>
              <a:rPr lang="es-ES_tradnl" altLang="fr-FR" sz="280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etter Gothic Std" pitchFamily="49" charset="0"/>
                <a:cs typeface="Arial" pitchFamily="34" charset="0"/>
              </a:rPr>
              <a:t>7 acuerdos de</a:t>
            </a:r>
          </a:p>
          <a:p>
            <a:pPr algn="ctr"/>
            <a:r>
              <a:rPr lang="es-ES_tradnl" altLang="fr-FR" sz="280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etter Gothic Std" pitchFamily="49" charset="0"/>
                <a:cs typeface="Arial" pitchFamily="34" charset="0"/>
              </a:rPr>
              <a:t>cooperación intermunicipales</a:t>
            </a:r>
          </a:p>
        </p:txBody>
      </p:sp>
      <p:sp>
        <p:nvSpPr>
          <p:cNvPr id="50" name="Rectangle 6"/>
          <p:cNvSpPr>
            <a:spLocks noChangeArrowheads="1"/>
          </p:cNvSpPr>
          <p:nvPr/>
        </p:nvSpPr>
        <p:spPr bwMode="auto">
          <a:xfrm>
            <a:off x="1" y="138871"/>
            <a:ext cx="9143999" cy="73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60000" tIns="118800" rIns="360000" bIns="118800" anchor="ctr">
            <a:spAutoFit/>
          </a:bodyPr>
          <a:lstStyle/>
          <a:p>
            <a:pPr algn="ctr"/>
            <a:r>
              <a:rPr lang="es-ES_tradnl" altLang="fr-FR" sz="3200" cap="small" dirty="0" smtClean="0">
                <a:ln w="18415" cmpd="sng">
                  <a:noFill/>
                  <a:prstDash val="solid"/>
                </a:ln>
                <a:solidFill>
                  <a:srgbClr val="002060"/>
                </a:solidFill>
                <a:latin typeface="Letter Gothic Std" pitchFamily="49" charset="0"/>
                <a:cs typeface="Arial" pitchFamily="34" charset="0"/>
              </a:rPr>
              <a:t>Relaciones internacionales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48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48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48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48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48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48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48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48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34" grpId="0"/>
      <p:bldP spid="34838" grpId="0"/>
      <p:bldP spid="34839" grpId="0"/>
      <p:bldP spid="34840" grpId="0"/>
      <p:bldP spid="65" grpId="0"/>
      <p:bldP spid="49" grpId="0"/>
      <p:bldP spid="55" grpId="0"/>
      <p:bldP spid="4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10" name="Picture 54" descr="17_00_fleur_tournesol"/>
          <p:cNvPicPr preferRelativeResize="0">
            <a:picLocks noChangeArrowheads="1"/>
          </p:cNvPicPr>
          <p:nvPr/>
        </p:nvPicPr>
        <p:blipFill>
          <a:blip r:embed="rId3" cstate="print">
            <a:lum bright="6000"/>
          </a:blip>
          <a:srcRect t="9448" b="11339"/>
          <a:stretch>
            <a:fillRect/>
          </a:stretch>
        </p:blipFill>
        <p:spPr bwMode="auto">
          <a:xfrm>
            <a:off x="0" y="0"/>
            <a:ext cx="1260000" cy="94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603" name="Line 4"/>
          <p:cNvSpPr>
            <a:spLocks noChangeShapeType="1"/>
          </p:cNvSpPr>
          <p:nvPr/>
        </p:nvSpPr>
        <p:spPr bwMode="auto">
          <a:xfrm>
            <a:off x="0" y="944166"/>
            <a:ext cx="9144000" cy="0"/>
          </a:xfrm>
          <a:prstGeom prst="line">
            <a:avLst/>
          </a:prstGeom>
          <a:noFill/>
          <a:ln w="38100">
            <a:gradFill flip="none" rotWithShape="1"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0" scaled="0"/>
              <a:tileRect/>
            </a:gra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5611" name="AutoShape 56" descr="563334112@12062009-26BC"/>
          <p:cNvSpPr>
            <a:spLocks noChangeAspect="1" noChangeArrowheads="1"/>
          </p:cNvSpPr>
          <p:nvPr/>
        </p:nvSpPr>
        <p:spPr bwMode="auto">
          <a:xfrm>
            <a:off x="3619500" y="1682354"/>
            <a:ext cx="1905000" cy="1778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5612" name="AutoShape 58" descr="563334112@12062009-26BC"/>
          <p:cNvSpPr>
            <a:spLocks noChangeAspect="1" noChangeArrowheads="1"/>
          </p:cNvSpPr>
          <p:nvPr/>
        </p:nvSpPr>
        <p:spPr bwMode="auto">
          <a:xfrm>
            <a:off x="3619500" y="1682354"/>
            <a:ext cx="1905000" cy="1778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9999" name="Text Box 63"/>
          <p:cNvSpPr txBox="1">
            <a:spLocks noChangeArrowheads="1"/>
          </p:cNvSpPr>
          <p:nvPr/>
        </p:nvSpPr>
        <p:spPr bwMode="auto">
          <a:xfrm>
            <a:off x="1043608" y="4458987"/>
            <a:ext cx="3384376" cy="40011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2000" dirty="0" smtClean="0">
                <a:solidFill>
                  <a:srgbClr val="002060"/>
                </a:solidFill>
                <a:latin typeface="Letter Gothic Std" pitchFamily="49" charset="0"/>
                <a:cs typeface="Arial" pitchFamily="34" charset="0"/>
              </a:rPr>
              <a:t>Centro peatonal...</a:t>
            </a:r>
            <a:endParaRPr lang="es-ES_tradnl" sz="2000" dirty="0">
              <a:solidFill>
                <a:srgbClr val="002060"/>
              </a:solidFill>
              <a:latin typeface="Letter Gothic Std" pitchFamily="49" charset="0"/>
              <a:cs typeface="Arial" pitchFamily="34" charset="0"/>
            </a:endParaRPr>
          </a:p>
        </p:txBody>
      </p:sp>
      <p:sp>
        <p:nvSpPr>
          <p:cNvPr id="25615" name="Rectangle 5"/>
          <p:cNvSpPr>
            <a:spLocks noChangeArrowheads="1"/>
          </p:cNvSpPr>
          <p:nvPr/>
        </p:nvSpPr>
        <p:spPr bwMode="auto">
          <a:xfrm>
            <a:off x="0" y="133287"/>
            <a:ext cx="9144000" cy="73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0" tIns="118800" rIns="360000" bIns="118800" anchor="ctr">
            <a:spAutoFit/>
          </a:bodyPr>
          <a:lstStyle/>
          <a:p>
            <a:pPr algn="ctr"/>
            <a:r>
              <a:rPr lang="es-ES_tradnl" altLang="fr-FR" sz="3200" cap="small" dirty="0" smtClean="0">
                <a:solidFill>
                  <a:srgbClr val="002060"/>
                </a:solidFill>
                <a:latin typeface="Letter Gothic Std" pitchFamily="49" charset="0"/>
              </a:rPr>
              <a:t>Namur-Naturaleza</a:t>
            </a:r>
            <a:endParaRPr lang="es-ES_tradnl" altLang="fr-FR" sz="3200" cap="small" dirty="0">
              <a:solidFill>
                <a:srgbClr val="002060"/>
              </a:solidFill>
              <a:latin typeface="Letter Gothic Std" pitchFamily="49" charset="0"/>
            </a:endParaRPr>
          </a:p>
        </p:txBody>
      </p:sp>
      <p:sp>
        <p:nvSpPr>
          <p:cNvPr id="24" name="Text Box 63"/>
          <p:cNvSpPr txBox="1">
            <a:spLocks noChangeArrowheads="1"/>
          </p:cNvSpPr>
          <p:nvPr/>
        </p:nvSpPr>
        <p:spPr bwMode="auto">
          <a:xfrm>
            <a:off x="5687952" y="4458987"/>
            <a:ext cx="2412440" cy="40011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 rIns="0" anchor="ctr" anchorCtr="1"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_tradnl" sz="2000" dirty="0" smtClean="0">
                <a:solidFill>
                  <a:srgbClr val="002060"/>
                </a:solidFill>
                <a:latin typeface="Letter Gothic Std" pitchFamily="49" charset="0"/>
              </a:rPr>
              <a:t>Pero también...</a:t>
            </a:r>
            <a:endParaRPr lang="es-ES_tradnl" sz="2000" dirty="0">
              <a:solidFill>
                <a:srgbClr val="002060"/>
              </a:solidFill>
              <a:latin typeface="Letter Gothic Std" pitchFamily="49" charset="0"/>
            </a:endParaRPr>
          </a:p>
        </p:txBody>
      </p:sp>
      <p:pic>
        <p:nvPicPr>
          <p:cNvPr id="186369" name="Picture 1" descr="Z:\xxx - PHOTOS\Namur\Namur vues du ciel\15743_177138891584_832426584_2696070_4574507_n.jpg"/>
          <p:cNvPicPr>
            <a:picLocks noChangeAspect="1" noChangeArrowheads="1"/>
          </p:cNvPicPr>
          <p:nvPr/>
        </p:nvPicPr>
        <p:blipFill>
          <a:blip r:embed="rId4" cstate="print"/>
          <a:srcRect t="12543"/>
          <a:stretch>
            <a:fillRect/>
          </a:stretch>
        </p:blipFill>
        <p:spPr bwMode="auto">
          <a:xfrm>
            <a:off x="1259586" y="972000"/>
            <a:ext cx="6655783" cy="3267000"/>
          </a:xfrm>
          <a:prstGeom prst="rect">
            <a:avLst/>
          </a:prstGeom>
          <a:noFill/>
        </p:spPr>
      </p:pic>
      <p:sp>
        <p:nvSpPr>
          <p:cNvPr id="35" name="Ellipse 34"/>
          <p:cNvSpPr/>
          <p:nvPr/>
        </p:nvSpPr>
        <p:spPr bwMode="auto">
          <a:xfrm rot="1496834">
            <a:off x="2351484" y="1570170"/>
            <a:ext cx="5633710" cy="2368700"/>
          </a:xfrm>
          <a:prstGeom prst="ellipse">
            <a:avLst/>
          </a:prstGeom>
          <a:noFill/>
          <a:ln w="38100" cap="flat" cmpd="sng">
            <a:solidFill>
              <a:srgbClr val="FFFF00"/>
            </a:solidFill>
            <a:prstDash val="sysDot"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C6B818-7290-4771-9CFB-B94F380E1CC8}" type="slidenum">
              <a:rPr lang="fr-FR" smtClean="0"/>
              <a:pPr/>
              <a:t>40</a:t>
            </a:fld>
            <a:endParaRPr lang="fr-FR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9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99" grpId="0"/>
      <p:bldP spid="24" grpId="0"/>
      <p:bldP spid="3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10" name="Picture 54" descr="17_00_fleur_tournesol"/>
          <p:cNvPicPr preferRelativeResize="0">
            <a:picLocks noChangeArrowheads="1"/>
          </p:cNvPicPr>
          <p:nvPr/>
        </p:nvPicPr>
        <p:blipFill>
          <a:blip r:embed="rId3" cstate="print">
            <a:lum bright="6000"/>
          </a:blip>
          <a:srcRect t="9448" b="11339"/>
          <a:stretch>
            <a:fillRect/>
          </a:stretch>
        </p:blipFill>
        <p:spPr bwMode="auto">
          <a:xfrm>
            <a:off x="0" y="0"/>
            <a:ext cx="1260000" cy="94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Picture 28"/>
          <p:cNvPicPr>
            <a:picLocks noChangeAspect="1" noChangeArrowheads="1"/>
          </p:cNvPicPr>
          <p:nvPr/>
        </p:nvPicPr>
        <p:blipFill>
          <a:blip r:embed="rId4" cstate="print">
            <a:lum bright="12000" contrast="18000"/>
          </a:blip>
          <a:srcRect/>
          <a:stretch>
            <a:fillRect/>
          </a:stretch>
        </p:blipFill>
        <p:spPr bwMode="auto">
          <a:xfrm>
            <a:off x="6120000" y="3726000"/>
            <a:ext cx="2673350" cy="1348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71" name="Picture 35"/>
          <p:cNvPicPr preferRelativeResize="0">
            <a:picLocks noChangeArrowheads="1"/>
          </p:cNvPicPr>
          <p:nvPr/>
        </p:nvPicPr>
        <p:blipFill>
          <a:blip r:embed="rId5" cstate="print">
            <a:lum bright="18000" contrast="24000"/>
          </a:blip>
          <a:srcRect/>
          <a:stretch>
            <a:fillRect/>
          </a:stretch>
        </p:blipFill>
        <p:spPr bwMode="auto">
          <a:xfrm>
            <a:off x="6143626" y="1178719"/>
            <a:ext cx="2016125" cy="1107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72" name="Picture 36"/>
          <p:cNvPicPr>
            <a:picLocks noChangeAspect="1" noChangeArrowheads="1"/>
          </p:cNvPicPr>
          <p:nvPr/>
        </p:nvPicPr>
        <p:blipFill>
          <a:blip r:embed="rId6" cstate="print">
            <a:lum bright="24000" contrast="24000"/>
          </a:blip>
          <a:srcRect t="2250"/>
          <a:stretch>
            <a:fillRect/>
          </a:stretch>
        </p:blipFill>
        <p:spPr bwMode="auto">
          <a:xfrm>
            <a:off x="4824001" y="2403000"/>
            <a:ext cx="3208755" cy="11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9"/>
          <p:cNvPicPr>
            <a:picLocks noChangeAspect="1" noChangeArrowheads="1"/>
          </p:cNvPicPr>
          <p:nvPr/>
        </p:nvPicPr>
        <p:blipFill>
          <a:blip r:embed="rId7" cstate="print">
            <a:lum bright="18000" contrast="6000"/>
          </a:blip>
          <a:srcRect/>
          <a:stretch>
            <a:fillRect/>
          </a:stretch>
        </p:blipFill>
        <p:spPr bwMode="auto">
          <a:xfrm>
            <a:off x="3240001" y="3726000"/>
            <a:ext cx="2706687" cy="1351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76" name="Picture 40"/>
          <p:cNvPicPr preferRelativeResize="0">
            <a:picLocks noChangeArrowheads="1"/>
          </p:cNvPicPr>
          <p:nvPr/>
        </p:nvPicPr>
        <p:blipFill>
          <a:blip r:embed="rId8" cstate="print">
            <a:lum bright="6000" contrast="12000"/>
          </a:blip>
          <a:srcRect/>
          <a:stretch>
            <a:fillRect/>
          </a:stretch>
        </p:blipFill>
        <p:spPr bwMode="auto">
          <a:xfrm>
            <a:off x="1000126" y="1178719"/>
            <a:ext cx="2016125" cy="1107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67" name="Picture 31"/>
          <p:cNvPicPr preferRelativeResize="0">
            <a:picLocks noChangeArrowheads="1"/>
          </p:cNvPicPr>
          <p:nvPr/>
        </p:nvPicPr>
        <p:blipFill>
          <a:blip r:embed="rId9" cstate="print">
            <a:lum bright="18000" contrast="6000"/>
          </a:blip>
          <a:srcRect/>
          <a:stretch>
            <a:fillRect/>
          </a:stretch>
        </p:blipFill>
        <p:spPr bwMode="auto">
          <a:xfrm>
            <a:off x="3563889" y="1178719"/>
            <a:ext cx="2016125" cy="1107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6"/>
          <p:cNvPicPr>
            <a:picLocks noChangeAspect="1" noChangeArrowheads="1"/>
          </p:cNvPicPr>
          <p:nvPr/>
        </p:nvPicPr>
        <p:blipFill>
          <a:blip r:embed="rId10" cstate="print">
            <a:lum bright="24000" contrast="12000"/>
          </a:blip>
          <a:srcRect t="24004"/>
          <a:stretch>
            <a:fillRect/>
          </a:stretch>
        </p:blipFill>
        <p:spPr bwMode="auto">
          <a:xfrm>
            <a:off x="1143000" y="2403000"/>
            <a:ext cx="3168650" cy="1198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5"/>
          <p:cNvPicPr>
            <a:picLocks noChangeAspect="1" noChangeArrowheads="1"/>
          </p:cNvPicPr>
          <p:nvPr/>
        </p:nvPicPr>
        <p:blipFill>
          <a:blip r:embed="rId11" cstate="print">
            <a:lum bright="14000" contrast="14000"/>
          </a:blip>
          <a:srcRect/>
          <a:stretch>
            <a:fillRect/>
          </a:stretch>
        </p:blipFill>
        <p:spPr bwMode="auto">
          <a:xfrm>
            <a:off x="353144" y="3726000"/>
            <a:ext cx="2706688" cy="1348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Line 4"/>
          <p:cNvSpPr>
            <a:spLocks noChangeShapeType="1"/>
          </p:cNvSpPr>
          <p:nvPr/>
        </p:nvSpPr>
        <p:spPr bwMode="auto">
          <a:xfrm>
            <a:off x="0" y="944166"/>
            <a:ext cx="9144000" cy="0"/>
          </a:xfrm>
          <a:prstGeom prst="line">
            <a:avLst/>
          </a:prstGeom>
          <a:noFill/>
          <a:ln w="38100">
            <a:gradFill flip="none" rotWithShape="1"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0" scaled="0"/>
              <a:tileRect/>
            </a:gra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9980" name="Text Box 44"/>
          <p:cNvSpPr txBox="1">
            <a:spLocks noChangeArrowheads="1"/>
          </p:cNvSpPr>
          <p:nvPr/>
        </p:nvSpPr>
        <p:spPr bwMode="auto">
          <a:xfrm>
            <a:off x="7848001" y="1107001"/>
            <a:ext cx="1006475" cy="29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rIns="36000"/>
          <a:lstStyle/>
          <a:p>
            <a:r>
              <a:rPr lang="fr-BE" sz="2000">
                <a:solidFill>
                  <a:srgbClr val="002060"/>
                </a:solidFill>
                <a:latin typeface="Letter Gothic Std" pitchFamily="49" charset="0"/>
                <a:cs typeface="Arial" pitchFamily="34" charset="0"/>
              </a:rPr>
              <a:t>Wépion</a:t>
            </a:r>
            <a:endParaRPr lang="fr-FR" sz="2000">
              <a:solidFill>
                <a:srgbClr val="002060"/>
              </a:solidFill>
              <a:latin typeface="Letter Gothic Std" pitchFamily="49" charset="0"/>
              <a:cs typeface="Arial" pitchFamily="34" charset="0"/>
            </a:endParaRPr>
          </a:p>
        </p:txBody>
      </p:sp>
      <p:sp>
        <p:nvSpPr>
          <p:cNvPr id="25611" name="AutoShape 56" descr="563334112@12062009-26BC"/>
          <p:cNvSpPr>
            <a:spLocks noChangeAspect="1" noChangeArrowheads="1"/>
          </p:cNvSpPr>
          <p:nvPr/>
        </p:nvSpPr>
        <p:spPr bwMode="auto">
          <a:xfrm>
            <a:off x="3619500" y="1682354"/>
            <a:ext cx="1905000" cy="1778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5612" name="AutoShape 58" descr="563334112@12062009-26BC"/>
          <p:cNvSpPr>
            <a:spLocks noChangeAspect="1" noChangeArrowheads="1"/>
          </p:cNvSpPr>
          <p:nvPr/>
        </p:nvSpPr>
        <p:spPr bwMode="auto">
          <a:xfrm>
            <a:off x="3619500" y="1682354"/>
            <a:ext cx="1905000" cy="1778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pic>
        <p:nvPicPr>
          <p:cNvPr id="182273" name="Picture 1" descr="C:\Users\NEW\AppData\Local\Microsoft\Windows\Temporary Internet Files\Content.Outlook\R8Z75MM5\CRIEE WEPION CARRE (2).jpg"/>
          <p:cNvPicPr>
            <a:picLocks noChangeArrowheads="1"/>
          </p:cNvPicPr>
          <p:nvPr/>
        </p:nvPicPr>
        <p:blipFill>
          <a:blip r:embed="rId12" cstate="print">
            <a:lum contrast="4000"/>
          </a:blip>
          <a:srcRect/>
          <a:stretch>
            <a:fillRect/>
          </a:stretch>
        </p:blipFill>
        <p:spPr bwMode="auto">
          <a:xfrm>
            <a:off x="7848000" y="411510"/>
            <a:ext cx="936000" cy="675000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ffectLst>
            <a:outerShdw blurRad="38100" dist="38100" dir="2700000" sx="104000" sy="104000" algn="tl" rotWithShape="0">
              <a:prstClr val="black">
                <a:alpha val="67000"/>
              </a:prstClr>
            </a:outerShdw>
          </a:effectLst>
        </p:spPr>
      </p:pic>
      <p:cxnSp>
        <p:nvCxnSpPr>
          <p:cNvPr id="22" name="Forme 21"/>
          <p:cNvCxnSpPr>
            <a:stCxn id="182273" idx="1"/>
          </p:cNvCxnSpPr>
          <p:nvPr/>
        </p:nvCxnSpPr>
        <p:spPr bwMode="auto">
          <a:xfrm rot="10800000" flipV="1">
            <a:off x="7092280" y="749010"/>
            <a:ext cx="755720" cy="634608"/>
          </a:xfrm>
          <a:prstGeom prst="curvedConnector2">
            <a:avLst/>
          </a:prstGeom>
          <a:solidFill>
            <a:schemeClr val="accent1"/>
          </a:solidFill>
          <a:ln w="12700" cap="flat" cmpd="sng" algn="ctr">
            <a:solidFill>
              <a:srgbClr val="002060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sp>
        <p:nvSpPr>
          <p:cNvPr id="19" name="Rectangle 5"/>
          <p:cNvSpPr>
            <a:spLocks noChangeArrowheads="1"/>
          </p:cNvSpPr>
          <p:nvPr/>
        </p:nvSpPr>
        <p:spPr bwMode="auto">
          <a:xfrm>
            <a:off x="0" y="133287"/>
            <a:ext cx="9144000" cy="73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0" tIns="118800" rIns="360000" bIns="118800" anchor="ctr">
            <a:spAutoFit/>
          </a:bodyPr>
          <a:lstStyle/>
          <a:p>
            <a:pPr algn="ctr"/>
            <a:r>
              <a:rPr lang="es-ES_tradnl" altLang="fr-FR" sz="3200" cap="small" dirty="0" smtClean="0">
                <a:solidFill>
                  <a:srgbClr val="002060"/>
                </a:solidFill>
                <a:latin typeface="Letter Gothic Std" pitchFamily="49" charset="0"/>
              </a:rPr>
              <a:t>Namur-Naturaleza</a:t>
            </a:r>
            <a:endParaRPr lang="es-ES_tradnl" altLang="fr-FR" sz="3200" cap="small" dirty="0">
              <a:solidFill>
                <a:srgbClr val="002060"/>
              </a:solidFill>
              <a:latin typeface="Letter Gothic Std" pitchFamily="49" charset="0"/>
            </a:endParaRPr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C6B818-7290-4771-9CFB-B94F380E1CC8}" type="slidenum">
              <a:rPr lang="fr-FR" smtClean="0"/>
              <a:pPr/>
              <a:t>41</a:t>
            </a:fld>
            <a:endParaRPr lang="fr-FR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9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9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9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9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2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2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8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5" name="Image 1" descr="Des jardins à thèmes"/>
          <p:cNvPicPr>
            <a:picLocks noChangeAspect="1" noChangeArrowheads="1"/>
          </p:cNvPicPr>
          <p:nvPr/>
        </p:nvPicPr>
        <p:blipFill>
          <a:blip r:embed="rId3" cstate="print">
            <a:lum bright="10000" contrast="5000"/>
          </a:blip>
          <a:srcRect/>
          <a:stretch>
            <a:fillRect/>
          </a:stretch>
        </p:blipFill>
        <p:spPr bwMode="auto">
          <a:xfrm>
            <a:off x="0" y="0"/>
            <a:ext cx="1680000" cy="945000"/>
          </a:xfrm>
          <a:prstGeom prst="rect">
            <a:avLst/>
          </a:prstGeom>
          <a:noFill/>
        </p:spPr>
      </p:pic>
      <p:sp>
        <p:nvSpPr>
          <p:cNvPr id="25603" name="Line 4"/>
          <p:cNvSpPr>
            <a:spLocks noChangeShapeType="1"/>
          </p:cNvSpPr>
          <p:nvPr/>
        </p:nvSpPr>
        <p:spPr bwMode="auto">
          <a:xfrm>
            <a:off x="0" y="944166"/>
            <a:ext cx="9144000" cy="0"/>
          </a:xfrm>
          <a:prstGeom prst="line">
            <a:avLst/>
          </a:prstGeom>
          <a:noFill/>
          <a:ln w="38100">
            <a:gradFill flip="none" rotWithShape="1"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0" scaled="0"/>
              <a:tileRect/>
            </a:gra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5611" name="AutoShape 56" descr="563334112@12062009-26BC"/>
          <p:cNvSpPr>
            <a:spLocks noChangeAspect="1" noChangeArrowheads="1"/>
          </p:cNvSpPr>
          <p:nvPr/>
        </p:nvSpPr>
        <p:spPr bwMode="auto">
          <a:xfrm>
            <a:off x="3619500" y="1682354"/>
            <a:ext cx="1905000" cy="1778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5615" name="Rectangle 5"/>
          <p:cNvSpPr>
            <a:spLocks noChangeArrowheads="1"/>
          </p:cNvSpPr>
          <p:nvPr/>
        </p:nvSpPr>
        <p:spPr bwMode="auto">
          <a:xfrm>
            <a:off x="107504" y="133287"/>
            <a:ext cx="9036496" cy="73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60000" tIns="118800" rIns="360000" bIns="118800" anchor="ctr">
            <a:spAutoFit/>
          </a:bodyPr>
          <a:lstStyle/>
          <a:p>
            <a:pPr algn="ctr"/>
            <a:r>
              <a:rPr lang="fr-FR" altLang="fr-FR" sz="3200" cap="small" dirty="0" smtClean="0">
                <a:solidFill>
                  <a:srgbClr val="002060"/>
                </a:solidFill>
                <a:latin typeface="Letter Gothic Std" pitchFamily="49" charset="0"/>
              </a:rPr>
              <a:t>  </a:t>
            </a:r>
            <a:r>
              <a:rPr lang="es-ES_tradnl" altLang="fr-FR" sz="3200" cap="small" dirty="0" smtClean="0">
                <a:solidFill>
                  <a:srgbClr val="002060"/>
                </a:solidFill>
                <a:latin typeface="Letter Gothic Std" pitchFamily="49" charset="0"/>
              </a:rPr>
              <a:t>Los jardines temáticos</a:t>
            </a:r>
            <a:endParaRPr lang="es-ES_tradnl" altLang="fr-FR" sz="3200" cap="small" dirty="0">
              <a:solidFill>
                <a:srgbClr val="002060"/>
              </a:solidFill>
              <a:latin typeface="Letter Gothic Std" pitchFamily="49" charset="0"/>
            </a:endParaRPr>
          </a:p>
        </p:txBody>
      </p:sp>
      <p:pic>
        <p:nvPicPr>
          <p:cNvPr id="195589" name="Picture 5" descr="Le Jardin des deux tours… un jardin d’inspiration médiévale"/>
          <p:cNvPicPr>
            <a:picLocks noChangeAspect="1" noChangeArrowheads="1"/>
          </p:cNvPicPr>
          <p:nvPr/>
        </p:nvPicPr>
        <p:blipFill>
          <a:blip r:embed="rId4" cstate="print">
            <a:lum contrast="4000"/>
          </a:blip>
          <a:srcRect/>
          <a:stretch>
            <a:fillRect/>
          </a:stretch>
        </p:blipFill>
        <p:spPr bwMode="auto">
          <a:xfrm>
            <a:off x="4427538" y="1829040"/>
            <a:ext cx="1440000" cy="810000"/>
          </a:xfrm>
          <a:prstGeom prst="rect">
            <a:avLst/>
          </a:prstGeom>
          <a:noFill/>
          <a:ln w="635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38100" dist="38100" dir="2700000" sx="104000" sy="104000" algn="tl" rotWithShape="0">
              <a:prstClr val="black">
                <a:alpha val="67000"/>
              </a:prstClr>
            </a:outerShdw>
          </a:effectLst>
        </p:spPr>
      </p:pic>
      <p:pic>
        <p:nvPicPr>
          <p:cNvPr id="195591" name="Picture 7" descr="Le Jardin des plantes à couleurs "/>
          <p:cNvPicPr>
            <a:picLocks noChangeAspect="1" noChangeArrowheads="1"/>
          </p:cNvPicPr>
          <p:nvPr/>
        </p:nvPicPr>
        <p:blipFill>
          <a:blip r:embed="rId5" cstate="print">
            <a:lum contrast="4000"/>
          </a:blip>
          <a:srcRect/>
          <a:stretch>
            <a:fillRect/>
          </a:stretch>
        </p:blipFill>
        <p:spPr bwMode="auto">
          <a:xfrm>
            <a:off x="6137094" y="1113588"/>
            <a:ext cx="1440000" cy="810000"/>
          </a:xfrm>
          <a:prstGeom prst="rect">
            <a:avLst/>
          </a:prstGeom>
          <a:noFill/>
          <a:ln w="635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38100" dist="38100" dir="2700000" sx="104000" sy="104000" algn="tl" rotWithShape="0">
              <a:prstClr val="black">
                <a:alpha val="67000"/>
              </a:prstClr>
            </a:outerShdw>
          </a:effectLst>
        </p:spPr>
      </p:pic>
      <p:pic>
        <p:nvPicPr>
          <p:cNvPr id="195593" name="Picture 9" descr="Le Jardin des senteurs"/>
          <p:cNvPicPr>
            <a:picLocks noChangeAspect="1" noChangeArrowheads="1"/>
          </p:cNvPicPr>
          <p:nvPr/>
        </p:nvPicPr>
        <p:blipFill>
          <a:blip r:embed="rId6" cstate="print">
            <a:lum bright="10000" contrast="5000"/>
          </a:blip>
          <a:srcRect/>
          <a:stretch>
            <a:fillRect/>
          </a:stretch>
        </p:blipFill>
        <p:spPr bwMode="auto">
          <a:xfrm>
            <a:off x="4427538" y="3174106"/>
            <a:ext cx="1440000" cy="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63500" dir="2700000" sx="102000" sy="102000" algn="tl" rotWithShape="0">
              <a:srgbClr val="333333"/>
            </a:outerShdw>
          </a:effectLst>
        </p:spPr>
      </p:pic>
      <p:pic>
        <p:nvPicPr>
          <p:cNvPr id="195595" name="Picture 11" descr="Le jardin des petits fruits"/>
          <p:cNvPicPr>
            <a:picLocks noChangeAspect="1" noChangeArrowheads="1"/>
          </p:cNvPicPr>
          <p:nvPr/>
        </p:nvPicPr>
        <p:blipFill>
          <a:blip r:embed="rId7" cstate="print">
            <a:lum contrast="4000"/>
          </a:blip>
          <a:srcRect/>
          <a:stretch>
            <a:fillRect/>
          </a:stretch>
        </p:blipFill>
        <p:spPr bwMode="auto">
          <a:xfrm>
            <a:off x="6137094" y="2571751"/>
            <a:ext cx="1440000" cy="810000"/>
          </a:xfrm>
          <a:prstGeom prst="rect">
            <a:avLst/>
          </a:prstGeom>
          <a:noFill/>
          <a:ln w="635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38100" dist="38100" dir="2700000" sx="104000" sy="104000" algn="tl" rotWithShape="0">
              <a:prstClr val="black">
                <a:alpha val="67000"/>
              </a:prstClr>
            </a:outerShdw>
          </a:effectLst>
        </p:spPr>
      </p:pic>
      <p:sp>
        <p:nvSpPr>
          <p:cNvPr id="30" name="Rectangle 5"/>
          <p:cNvSpPr>
            <a:spLocks noChangeArrowheads="1"/>
          </p:cNvSpPr>
          <p:nvPr/>
        </p:nvSpPr>
        <p:spPr bwMode="auto">
          <a:xfrm>
            <a:off x="0" y="1130377"/>
            <a:ext cx="5364088" cy="83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0" tIns="108000" rIns="0" bIns="108000" anchor="ctr">
            <a:spAutoFit/>
          </a:bodyPr>
          <a:lstStyle/>
          <a:p>
            <a:pPr marL="177800" lvl="2" indent="-177800" eaLnBrk="0" hangingPunct="0">
              <a:spcBef>
                <a:spcPct val="50000"/>
              </a:spcBef>
              <a:buFont typeface="Arial Narrow" pitchFamily="34" charset="0"/>
              <a:buChar char="▪"/>
              <a:tabLst>
                <a:tab pos="177800" algn="l"/>
              </a:tabLst>
            </a:pPr>
            <a:r>
              <a:rPr lang="es-ES_tradnl" altLang="fr-FR" sz="2000" dirty="0" smtClean="0">
                <a:solidFill>
                  <a:srgbClr val="002060"/>
                </a:solidFill>
                <a:latin typeface="Letter Gothic Std" pitchFamily="49" charset="0"/>
              </a:rPr>
              <a:t>Jardín de las plantas de colores</a:t>
            </a:r>
            <a:endParaRPr lang="es-ES_tradnl" altLang="fr-FR" sz="2000" dirty="0">
              <a:solidFill>
                <a:srgbClr val="002060"/>
              </a:solidFill>
              <a:latin typeface="Letter Gothic Std" pitchFamily="49" charset="0"/>
            </a:endParaRPr>
          </a:p>
        </p:txBody>
      </p:sp>
      <p:sp>
        <p:nvSpPr>
          <p:cNvPr id="31" name="Rectangle 5"/>
          <p:cNvSpPr>
            <a:spLocks noChangeArrowheads="1"/>
          </p:cNvSpPr>
          <p:nvPr/>
        </p:nvSpPr>
        <p:spPr bwMode="auto">
          <a:xfrm>
            <a:off x="0" y="1805377"/>
            <a:ext cx="5292080" cy="83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0" tIns="108000" rIns="0" bIns="108000" anchor="ctr">
            <a:spAutoFit/>
          </a:bodyPr>
          <a:lstStyle/>
          <a:p>
            <a:pPr marL="177800" lvl="2" indent="-177800" eaLnBrk="0" hangingPunct="0">
              <a:spcBef>
                <a:spcPct val="50000"/>
              </a:spcBef>
              <a:buFont typeface="Arial Narrow" pitchFamily="34" charset="0"/>
              <a:buChar char="▪"/>
              <a:tabLst>
                <a:tab pos="177800" algn="l"/>
              </a:tabLst>
            </a:pPr>
            <a:r>
              <a:rPr lang="es-ES_tradnl" altLang="fr-FR" sz="2000" dirty="0" smtClean="0">
                <a:solidFill>
                  <a:srgbClr val="002060"/>
                </a:solidFill>
                <a:latin typeface="Letter Gothic Std" pitchFamily="49" charset="0"/>
              </a:rPr>
              <a:t>Jardín de las 2 torres</a:t>
            </a:r>
          </a:p>
          <a:p>
            <a:pPr marL="177800" lvl="2" indent="-177800" eaLnBrk="0" hangingPunct="0">
              <a:spcBef>
                <a:spcPts val="0"/>
              </a:spcBef>
              <a:tabLst>
                <a:tab pos="177800" algn="l"/>
              </a:tabLst>
            </a:pPr>
            <a:r>
              <a:rPr lang="es-ES_tradnl" altLang="fr-FR" sz="2000" dirty="0" smtClean="0">
                <a:solidFill>
                  <a:srgbClr val="002060"/>
                </a:solidFill>
                <a:latin typeface="Letter Gothic Std" pitchFamily="49" charset="0"/>
              </a:rPr>
              <a:t> (jardín medieval)</a:t>
            </a:r>
          </a:p>
        </p:txBody>
      </p:sp>
      <p:sp>
        <p:nvSpPr>
          <p:cNvPr id="33" name="Rectangle 5"/>
          <p:cNvSpPr>
            <a:spLocks noChangeArrowheads="1"/>
          </p:cNvSpPr>
          <p:nvPr/>
        </p:nvSpPr>
        <p:spPr bwMode="auto">
          <a:xfrm>
            <a:off x="0" y="2480218"/>
            <a:ext cx="4716016" cy="83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0" tIns="108000" rIns="0" bIns="108000" anchor="ctr">
            <a:spAutoFit/>
          </a:bodyPr>
          <a:lstStyle/>
          <a:p>
            <a:pPr marL="177800" lvl="2" indent="-177800" eaLnBrk="0" hangingPunct="0">
              <a:spcBef>
                <a:spcPct val="50000"/>
              </a:spcBef>
              <a:buFont typeface="Arial Narrow" pitchFamily="34" charset="0"/>
              <a:buChar char="▪"/>
              <a:tabLst>
                <a:tab pos="177800" algn="l"/>
              </a:tabLst>
            </a:pPr>
            <a:r>
              <a:rPr lang="es-ES_tradnl" altLang="fr-FR" sz="2000" dirty="0" smtClean="0">
                <a:solidFill>
                  <a:srgbClr val="002060"/>
                </a:solidFill>
                <a:latin typeface="Letter Gothic Std" pitchFamily="49" charset="0"/>
              </a:rPr>
              <a:t>Jardín de las pequeñas frutas</a:t>
            </a:r>
            <a:endParaRPr lang="es-ES_tradnl" altLang="fr-FR" sz="2000" dirty="0">
              <a:solidFill>
                <a:srgbClr val="002060"/>
              </a:solidFill>
              <a:latin typeface="Letter Gothic Std" pitchFamily="49" charset="0"/>
            </a:endParaRPr>
          </a:p>
        </p:txBody>
      </p:sp>
      <p:sp>
        <p:nvSpPr>
          <p:cNvPr id="34" name="Rectangle 5"/>
          <p:cNvSpPr>
            <a:spLocks noChangeArrowheads="1"/>
          </p:cNvSpPr>
          <p:nvPr/>
        </p:nvSpPr>
        <p:spPr bwMode="auto">
          <a:xfrm>
            <a:off x="0" y="3309106"/>
            <a:ext cx="4427538" cy="525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0" tIns="108000" rIns="0" bIns="108000" anchor="ctr">
            <a:spAutoFit/>
          </a:bodyPr>
          <a:lstStyle/>
          <a:p>
            <a:pPr marL="177800" lvl="2" indent="-177800" eaLnBrk="0" hangingPunct="0">
              <a:spcBef>
                <a:spcPct val="50000"/>
              </a:spcBef>
              <a:buFont typeface="Arial Narrow" pitchFamily="34" charset="0"/>
              <a:buChar char="▪"/>
              <a:tabLst>
                <a:tab pos="177800" algn="l"/>
              </a:tabLst>
            </a:pPr>
            <a:r>
              <a:rPr lang="es-ES_tradnl" altLang="fr-FR" sz="2000" dirty="0" smtClean="0">
                <a:solidFill>
                  <a:srgbClr val="002060"/>
                </a:solidFill>
                <a:latin typeface="Letter Gothic Std" pitchFamily="49" charset="0"/>
              </a:rPr>
              <a:t>Jardín de los sentidos</a:t>
            </a:r>
            <a:endParaRPr lang="es-ES_tradnl" altLang="fr-FR" sz="2000" dirty="0">
              <a:solidFill>
                <a:srgbClr val="002060"/>
              </a:solidFill>
              <a:latin typeface="Letter Gothic Std" pitchFamily="49" charset="0"/>
            </a:endParaRPr>
          </a:p>
        </p:txBody>
      </p:sp>
      <p:sp>
        <p:nvSpPr>
          <p:cNvPr id="35" name="Rectangle 5"/>
          <p:cNvSpPr>
            <a:spLocks noChangeArrowheads="1"/>
          </p:cNvSpPr>
          <p:nvPr/>
        </p:nvSpPr>
        <p:spPr bwMode="auto">
          <a:xfrm>
            <a:off x="0" y="3984106"/>
            <a:ext cx="4427538" cy="525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0" tIns="108000" rIns="0" bIns="108000" anchor="ctr">
            <a:spAutoFit/>
          </a:bodyPr>
          <a:lstStyle/>
          <a:p>
            <a:pPr marL="177800" lvl="2" indent="-177800" eaLnBrk="0" hangingPunct="0">
              <a:spcBef>
                <a:spcPct val="50000"/>
              </a:spcBef>
              <a:buFont typeface="Arial Narrow" pitchFamily="34" charset="0"/>
              <a:buChar char="▪"/>
              <a:tabLst>
                <a:tab pos="177800" algn="l"/>
              </a:tabLst>
            </a:pPr>
            <a:r>
              <a:rPr lang="es-ES_tradnl" altLang="fr-FR" sz="2000" dirty="0" smtClean="0">
                <a:solidFill>
                  <a:srgbClr val="002060"/>
                </a:solidFill>
                <a:latin typeface="Letter Gothic Std" pitchFamily="49" charset="0"/>
              </a:rPr>
              <a:t>Jardín de los símbolos</a:t>
            </a:r>
            <a:endParaRPr lang="es-ES_tradnl" altLang="fr-FR" sz="2000" dirty="0">
              <a:solidFill>
                <a:srgbClr val="002060"/>
              </a:solidFill>
              <a:latin typeface="Letter Gothic Std" pitchFamily="49" charset="0"/>
            </a:endParaRPr>
          </a:p>
        </p:txBody>
      </p:sp>
      <p:pic>
        <p:nvPicPr>
          <p:cNvPr id="195599" name="Picture 15" descr="http://www.conseil-image-lyon.com/images/content/symbolique01.jpg"/>
          <p:cNvPicPr>
            <a:picLocks noChangeArrowheads="1"/>
          </p:cNvPicPr>
          <p:nvPr/>
        </p:nvPicPr>
        <p:blipFill>
          <a:blip r:embed="rId8" cstate="print">
            <a:lum bright="10000" contrast="5000"/>
          </a:blip>
          <a:srcRect l="11339"/>
          <a:stretch>
            <a:fillRect/>
          </a:stretch>
        </p:blipFill>
        <p:spPr bwMode="auto">
          <a:xfrm>
            <a:off x="6150866" y="3867984"/>
            <a:ext cx="1440000" cy="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63500" dir="2700000" sx="102000" sy="102000" algn="tl" rotWithShape="0">
              <a:srgbClr val="333333"/>
            </a:outerShdw>
          </a:effectLst>
        </p:spPr>
      </p:pic>
      <p:pic>
        <p:nvPicPr>
          <p:cNvPr id="195601" name="Picture 17" descr="http://www.museedelafraise.be/img/illustrations/pages/panneau_m.jpg"/>
          <p:cNvPicPr>
            <a:picLocks noChangeAspect="1" noChangeArrowheads="1"/>
          </p:cNvPicPr>
          <p:nvPr/>
        </p:nvPicPr>
        <p:blipFill>
          <a:blip r:embed="rId9" cstate="print">
            <a:lum bright="5000" contrast="5000"/>
          </a:blip>
          <a:srcRect l="5249" t="7874" r="10499" b="7874"/>
          <a:stretch>
            <a:fillRect/>
          </a:stretch>
        </p:blipFill>
        <p:spPr bwMode="auto">
          <a:xfrm>
            <a:off x="8071111" y="2571751"/>
            <a:ext cx="809995" cy="8100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17" name="Espace réservé du numéro de diapositive 1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C6B818-7290-4771-9CFB-B94F380E1CC8}" type="slidenum">
              <a:rPr lang="fr-FR" smtClean="0"/>
              <a:pPr/>
              <a:t>42</a:t>
            </a:fld>
            <a:endParaRPr lang="fr-FR"/>
          </a:p>
        </p:txBody>
      </p:sp>
      <p:cxnSp>
        <p:nvCxnSpPr>
          <p:cNvPr id="21" name="Connecteur droit 20"/>
          <p:cNvCxnSpPr>
            <a:stCxn id="195595" idx="3"/>
            <a:endCxn id="195601" idx="1"/>
          </p:cNvCxnSpPr>
          <p:nvPr/>
        </p:nvCxnSpPr>
        <p:spPr bwMode="auto">
          <a:xfrm>
            <a:off x="7577094" y="2976751"/>
            <a:ext cx="494017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206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utoUpdateAnimBg="0"/>
      <p:bldP spid="31" grpId="0" autoUpdateAnimBg="0"/>
      <p:bldP spid="33" grpId="0" autoUpdateAnimBg="0"/>
      <p:bldP spid="34" grpId="0" autoUpdateAnimBg="0"/>
      <p:bldP spid="35" grpId="0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002" name="Picture 18" descr="http://www.ville.namur.be/images/contenu/Hotel_de_ville/Vos_services_communaux/GUN/stat/carte1b.jpg"/>
          <p:cNvPicPr>
            <a:picLocks noChangeArrowheads="1"/>
          </p:cNvPicPr>
          <p:nvPr/>
        </p:nvPicPr>
        <p:blipFill>
          <a:blip r:embed="rId3" cstate="print">
            <a:lum bright="5000"/>
          </a:blip>
          <a:srcRect l="3447" t="1014" r="862" b="3043"/>
          <a:stretch>
            <a:fillRect/>
          </a:stretch>
        </p:blipFill>
        <p:spPr bwMode="auto">
          <a:xfrm>
            <a:off x="0" y="0"/>
            <a:ext cx="1440000" cy="945000"/>
          </a:xfrm>
          <a:prstGeom prst="rect">
            <a:avLst/>
          </a:prstGeom>
          <a:noFill/>
        </p:spPr>
      </p:pic>
      <p:sp>
        <p:nvSpPr>
          <p:cNvPr id="25603" name="Line 4"/>
          <p:cNvSpPr>
            <a:spLocks noChangeShapeType="1"/>
          </p:cNvSpPr>
          <p:nvPr/>
        </p:nvSpPr>
        <p:spPr bwMode="auto">
          <a:xfrm>
            <a:off x="0" y="944166"/>
            <a:ext cx="9144000" cy="0"/>
          </a:xfrm>
          <a:prstGeom prst="line">
            <a:avLst/>
          </a:prstGeom>
          <a:noFill/>
          <a:ln w="38100">
            <a:gradFill flip="none" rotWithShape="1"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0" scaled="0"/>
              <a:tileRect/>
            </a:gra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5611" name="AutoShape 56" descr="563334112@12062009-26BC"/>
          <p:cNvSpPr>
            <a:spLocks noChangeAspect="1" noChangeArrowheads="1"/>
          </p:cNvSpPr>
          <p:nvPr/>
        </p:nvSpPr>
        <p:spPr bwMode="auto">
          <a:xfrm>
            <a:off x="3619500" y="1682354"/>
            <a:ext cx="1905000" cy="1778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5615" name="Rectangle 5"/>
          <p:cNvSpPr>
            <a:spLocks noChangeArrowheads="1"/>
          </p:cNvSpPr>
          <p:nvPr/>
        </p:nvSpPr>
        <p:spPr bwMode="auto">
          <a:xfrm>
            <a:off x="0" y="133287"/>
            <a:ext cx="9144000" cy="73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0" tIns="118800" rIns="360000" bIns="118800" anchor="ctr">
            <a:spAutoFit/>
          </a:bodyPr>
          <a:lstStyle/>
          <a:p>
            <a:pPr algn="ctr"/>
            <a:r>
              <a:rPr lang="es-ES_tradnl" altLang="fr-FR" sz="3200" cap="small" dirty="0" smtClean="0">
                <a:solidFill>
                  <a:srgbClr val="002060"/>
                </a:solidFill>
                <a:latin typeface="Letter Gothic Std" pitchFamily="49" charset="0"/>
              </a:rPr>
              <a:t>esquema de estructura</a:t>
            </a:r>
            <a:endParaRPr lang="es-ES_tradnl" altLang="fr-FR" sz="3200" cap="small" dirty="0">
              <a:solidFill>
                <a:srgbClr val="002060"/>
              </a:solidFill>
              <a:latin typeface="Letter Gothic Std" pitchFamily="49" charset="0"/>
            </a:endParaRPr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C6B818-7290-4771-9CFB-B94F380E1CC8}" type="slidenum">
              <a:rPr lang="fr-FR" smtClean="0"/>
              <a:pPr/>
              <a:t>43</a:t>
            </a:fld>
            <a:endParaRPr lang="fr-FR"/>
          </a:p>
        </p:txBody>
      </p:sp>
      <p:cxnSp>
        <p:nvCxnSpPr>
          <p:cNvPr id="12" name="Connecteur droit 11"/>
          <p:cNvCxnSpPr>
            <a:stCxn id="170000" idx="3"/>
            <a:endCxn id="174082" idx="1"/>
          </p:cNvCxnSpPr>
          <p:nvPr/>
        </p:nvCxnSpPr>
        <p:spPr bwMode="auto">
          <a:xfrm>
            <a:off x="2808000" y="2724923"/>
            <a:ext cx="3492472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206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pic>
        <p:nvPicPr>
          <p:cNvPr id="169998" name="Picture 14" descr="http://gal.ulyn.net/263507_1.jpeg"/>
          <p:cNvPicPr>
            <a:picLocks noChangeAspect="1" noChangeArrowheads="1"/>
          </p:cNvPicPr>
          <p:nvPr/>
        </p:nvPicPr>
        <p:blipFill>
          <a:blip r:embed="rId4" cstate="print">
            <a:lum bright="10000" contrast="5000"/>
          </a:blip>
          <a:srcRect/>
          <a:stretch>
            <a:fillRect/>
          </a:stretch>
        </p:blipFill>
        <p:spPr bwMode="auto">
          <a:xfrm>
            <a:off x="3132160" y="1275606"/>
            <a:ext cx="2880000" cy="3056502"/>
          </a:xfrm>
          <a:prstGeom prst="rect">
            <a:avLst/>
          </a:prstGeom>
          <a:noFill/>
        </p:spPr>
      </p:pic>
      <p:pic>
        <p:nvPicPr>
          <p:cNvPr id="174082" name="Picture 2" descr="Z:\Photos\Namur\Expo GAVROY 2012\DSCF0762.JPG"/>
          <p:cNvPicPr>
            <a:picLocks noChangeAspect="1" noChangeArrowheads="1"/>
          </p:cNvPicPr>
          <p:nvPr/>
        </p:nvPicPr>
        <p:blipFill>
          <a:blip r:embed="rId5" cstate="print">
            <a:lum bright="12000" contrast="20000"/>
          </a:blip>
          <a:srcRect l="20915" t="18045" r="36909" b="36909"/>
          <a:stretch>
            <a:fillRect/>
          </a:stretch>
        </p:blipFill>
        <p:spPr bwMode="auto">
          <a:xfrm>
            <a:off x="6300472" y="1998000"/>
            <a:ext cx="2520000" cy="1453845"/>
          </a:xfrm>
          <a:prstGeom prst="rect">
            <a:avLst/>
          </a:prstGeom>
          <a:noFill/>
          <a:ln w="1905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63500" dist="63500" dir="2700000" sx="102000" sy="102000" algn="tl" rotWithShape="0">
              <a:srgbClr val="333333">
                <a:alpha val="67000"/>
              </a:srgbClr>
            </a:outerShdw>
          </a:effectLst>
        </p:spPr>
      </p:pic>
      <p:pic>
        <p:nvPicPr>
          <p:cNvPr id="170000" name="Picture 16" descr="http://1.lavenircdn.net/Assets/Images_Upload/Actu24/2012/04/24/PID_$1267356$_24b07ece-8d2c-11e1-b5c8-d6ba670c0d5a_original.jpg.h170.jpg"/>
          <p:cNvPicPr>
            <a:picLocks noChangeAspect="1" noChangeArrowheads="1"/>
          </p:cNvPicPr>
          <p:nvPr/>
        </p:nvPicPr>
        <p:blipFill>
          <a:blip r:embed="rId6" cstate="print">
            <a:lum contrast="20000"/>
          </a:blip>
          <a:srcRect/>
          <a:stretch>
            <a:fillRect/>
          </a:stretch>
        </p:blipFill>
        <p:spPr bwMode="auto">
          <a:xfrm>
            <a:off x="288000" y="1998000"/>
            <a:ext cx="2520000" cy="1453845"/>
          </a:xfrm>
          <a:prstGeom prst="rect">
            <a:avLst/>
          </a:prstGeom>
          <a:noFill/>
          <a:ln w="1905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63500" dist="63500" dir="2700000" sx="102000" sy="102000" algn="tl" rotWithShape="0">
              <a:srgbClr val="333333">
                <a:alpha val="67000"/>
              </a:srgbClr>
            </a:outerShdw>
          </a:effectLst>
        </p:spPr>
      </p:pic>
      <p:pic>
        <p:nvPicPr>
          <p:cNvPr id="174081" name="Picture 1" descr="Z:\Photos\Namur\Expo GAVROY 2012\DSCF0763.JPG"/>
          <p:cNvPicPr>
            <a:picLocks noChangeArrowheads="1"/>
          </p:cNvPicPr>
          <p:nvPr/>
        </p:nvPicPr>
        <p:blipFill>
          <a:blip r:embed="rId7" cstate="print">
            <a:lum bright="15000" contrast="25000"/>
          </a:blip>
          <a:srcRect l="12963" t="6562" r="11073" b="4921"/>
          <a:stretch>
            <a:fillRect/>
          </a:stretch>
        </p:blipFill>
        <p:spPr bwMode="auto">
          <a:xfrm>
            <a:off x="3404146" y="3652020"/>
            <a:ext cx="2319855" cy="1350000"/>
          </a:xfrm>
          <a:prstGeom prst="rect">
            <a:avLst/>
          </a:prstGeom>
          <a:noFill/>
          <a:ln w="1905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63500" dist="63500" dir="2700000" sx="102000" sy="102000" algn="tl" rotWithShape="0">
              <a:srgbClr val="333333">
                <a:alpha val="67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00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00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00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40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4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4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40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4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4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0" y="2275159"/>
            <a:ext cx="5220072" cy="83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0" tIns="108000" rIns="0" bIns="108000" anchor="ctr">
            <a:spAutoFit/>
          </a:bodyPr>
          <a:lstStyle/>
          <a:p>
            <a:pPr marL="177800" lvl="2" indent="-177800" eaLnBrk="0" hangingPunct="0">
              <a:spcBef>
                <a:spcPct val="50000"/>
              </a:spcBef>
              <a:buFont typeface="Arial Narrow" pitchFamily="34" charset="0"/>
              <a:buChar char="▪"/>
              <a:tabLst>
                <a:tab pos="177800" algn="l"/>
              </a:tabLst>
            </a:pPr>
            <a:r>
              <a:rPr lang="es-ES" altLang="fr-FR" sz="2000" u="sng" dirty="0" smtClean="0">
                <a:solidFill>
                  <a:srgbClr val="002060"/>
                </a:solidFill>
                <a:latin typeface="Letter Gothic Std" pitchFamily="49" charset="0"/>
              </a:rPr>
              <a:t>4 “altas escuelas”</a:t>
            </a:r>
          </a:p>
          <a:p>
            <a:pPr marL="177800" lvl="2" indent="-177800" eaLnBrk="0" hangingPunct="0">
              <a:spcBef>
                <a:spcPts val="0"/>
              </a:spcBef>
              <a:tabLst>
                <a:tab pos="177800" algn="l"/>
              </a:tabLst>
            </a:pPr>
            <a:r>
              <a:rPr lang="es-ES" altLang="fr-FR" sz="2000" dirty="0" smtClean="0">
                <a:solidFill>
                  <a:srgbClr val="002060"/>
                </a:solidFill>
                <a:latin typeface="Letter Gothic Std" pitchFamily="49" charset="0"/>
              </a:rPr>
              <a:t> </a:t>
            </a:r>
            <a:r>
              <a:rPr lang="es-ES" altLang="fr-FR" sz="1600" dirty="0" smtClean="0">
                <a:solidFill>
                  <a:srgbClr val="002060"/>
                </a:solidFill>
                <a:latin typeface="Letter Gothic Std" pitchFamily="49" charset="0"/>
              </a:rPr>
              <a:t>(bachilleres)</a:t>
            </a:r>
          </a:p>
        </p:txBody>
      </p:sp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0" y="1139651"/>
            <a:ext cx="3707904" cy="525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0" tIns="108000" rIns="0" bIns="108000" anchor="ctr">
            <a:spAutoFit/>
          </a:bodyPr>
          <a:lstStyle/>
          <a:p>
            <a:pPr marL="177800" lvl="2" indent="-177800" eaLnBrk="0" hangingPunct="0">
              <a:spcBef>
                <a:spcPct val="50000"/>
              </a:spcBef>
              <a:buFont typeface="Arial Narrow" pitchFamily="34" charset="0"/>
              <a:buChar char="▪"/>
              <a:tabLst>
                <a:tab pos="177800" algn="l"/>
              </a:tabLst>
            </a:pPr>
            <a:r>
              <a:rPr lang="fr-BE" altLang="fr-FR" sz="2000" u="sng" dirty="0" smtClean="0">
                <a:solidFill>
                  <a:srgbClr val="002060"/>
                </a:solidFill>
                <a:latin typeface="Letter Gothic Std" pitchFamily="49" charset="0"/>
              </a:rPr>
              <a:t>2 </a:t>
            </a:r>
            <a:r>
              <a:rPr lang="es-ES_tradnl" altLang="fr-FR" sz="2000" u="sng" dirty="0" smtClean="0">
                <a:solidFill>
                  <a:srgbClr val="002060"/>
                </a:solidFill>
                <a:latin typeface="Letter Gothic Std" pitchFamily="49" charset="0"/>
              </a:rPr>
              <a:t>universidades</a:t>
            </a:r>
          </a:p>
        </p:txBody>
      </p:sp>
      <p:sp>
        <p:nvSpPr>
          <p:cNvPr id="31748" name="Line 8"/>
          <p:cNvSpPr>
            <a:spLocks noChangeShapeType="1"/>
          </p:cNvSpPr>
          <p:nvPr/>
        </p:nvSpPr>
        <p:spPr bwMode="auto">
          <a:xfrm>
            <a:off x="0" y="944166"/>
            <a:ext cx="9144000" cy="0"/>
          </a:xfrm>
          <a:prstGeom prst="line">
            <a:avLst/>
          </a:prstGeom>
          <a:noFill/>
          <a:ln w="38100">
            <a:gradFill flip="none" rotWithShape="1"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0" scaled="0"/>
              <a:tileRect/>
            </a:gra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pic>
        <p:nvPicPr>
          <p:cNvPr id="31749" name="Picture 14" descr="diplome"/>
          <p:cNvPicPr preferRelativeResize="0">
            <a:picLocks noChangeArrowheads="1"/>
          </p:cNvPicPr>
          <p:nvPr/>
        </p:nvPicPr>
        <p:blipFill>
          <a:blip r:embed="rId3" cstate="print">
            <a:lum bright="6000"/>
          </a:blip>
          <a:srcRect/>
          <a:stretch>
            <a:fillRect/>
          </a:stretch>
        </p:blipFill>
        <p:spPr bwMode="auto">
          <a:xfrm>
            <a:off x="0" y="0"/>
            <a:ext cx="1260000" cy="93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1750" name="Rectangle 16"/>
          <p:cNvSpPr>
            <a:spLocks noChangeArrowheads="1"/>
          </p:cNvSpPr>
          <p:nvPr/>
        </p:nvSpPr>
        <p:spPr bwMode="auto">
          <a:xfrm>
            <a:off x="0" y="132748"/>
            <a:ext cx="9144000" cy="73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0" tIns="118800" rIns="360000" bIns="118800" anchor="ctr">
            <a:spAutoFit/>
          </a:bodyPr>
          <a:lstStyle/>
          <a:p>
            <a:pPr algn="ctr"/>
            <a:r>
              <a:rPr lang="es-ES_tradnl" altLang="fr-FR" sz="3200" cap="small" dirty="0" smtClean="0">
                <a:solidFill>
                  <a:srgbClr val="002060"/>
                </a:solidFill>
                <a:latin typeface="Letter Gothic Std" pitchFamily="49" charset="0"/>
              </a:rPr>
              <a:t>enseñanza</a:t>
            </a:r>
            <a:endParaRPr lang="es-ES_tradnl" altLang="fr-FR" sz="3200" cap="small" dirty="0">
              <a:solidFill>
                <a:srgbClr val="002060"/>
              </a:solidFill>
              <a:latin typeface="Letter Gothic Std" pitchFamily="49" charset="0"/>
            </a:endParaRPr>
          </a:p>
        </p:txBody>
      </p:sp>
      <p:pic>
        <p:nvPicPr>
          <p:cNvPr id="38929" name="Picture 17"/>
          <p:cNvPicPr preferRelativeResize="0">
            <a:picLocks noChangeArrowheads="1"/>
          </p:cNvPicPr>
          <p:nvPr/>
        </p:nvPicPr>
        <p:blipFill>
          <a:blip r:embed="rId4" cstate="print"/>
          <a:srcRect l="5774" t="6662" r="10905" b="5997"/>
          <a:stretch>
            <a:fillRect/>
          </a:stretch>
        </p:blipFill>
        <p:spPr bwMode="auto">
          <a:xfrm>
            <a:off x="949748" y="2976840"/>
            <a:ext cx="669925" cy="405000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63500" dist="63500" dir="2700000" sx="102000" sy="102000" algn="tl" rotWithShape="0">
              <a:srgbClr val="333333">
                <a:alpha val="67000"/>
              </a:srgbClr>
            </a:outerShdw>
          </a:effectLst>
        </p:spPr>
      </p:pic>
      <p:sp>
        <p:nvSpPr>
          <p:cNvPr id="31753" name="Rectangle 21"/>
          <p:cNvSpPr>
            <a:spLocks noChangeArrowheads="1"/>
          </p:cNvSpPr>
          <p:nvPr/>
        </p:nvSpPr>
        <p:spPr bwMode="auto">
          <a:xfrm>
            <a:off x="4416425" y="2387680"/>
            <a:ext cx="3129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fr-FR" b="0">
                <a:latin typeface="Arial" charset="0"/>
              </a:rPr>
              <a:t>  </a:t>
            </a:r>
          </a:p>
        </p:txBody>
      </p:sp>
      <p:sp>
        <p:nvSpPr>
          <p:cNvPr id="38938" name="Rectangle 26"/>
          <p:cNvSpPr>
            <a:spLocks noChangeArrowheads="1"/>
          </p:cNvSpPr>
          <p:nvPr/>
        </p:nvSpPr>
        <p:spPr bwMode="auto">
          <a:xfrm>
            <a:off x="0" y="4132669"/>
            <a:ext cx="5652120" cy="83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0" tIns="108000" rIns="0" bIns="108000" anchor="ctr">
            <a:spAutoFit/>
          </a:bodyPr>
          <a:lstStyle/>
          <a:p>
            <a:pPr marL="177800" lvl="2" indent="-177800" eaLnBrk="0" hangingPunct="0">
              <a:spcBef>
                <a:spcPct val="50000"/>
              </a:spcBef>
              <a:buFont typeface="Arial Narrow" pitchFamily="34" charset="0"/>
              <a:buChar char="▪"/>
              <a:tabLst>
                <a:tab pos="177800" algn="l"/>
              </a:tabLst>
            </a:pPr>
            <a:r>
              <a:rPr lang="es-ES_tradnl" altLang="fr-FR" sz="2000" dirty="0" smtClean="0">
                <a:solidFill>
                  <a:srgbClr val="002060"/>
                </a:solidFill>
                <a:latin typeface="Letter Gothic Std" pitchFamily="49" charset="0"/>
              </a:rPr>
              <a:t>enseñanza fundamental,</a:t>
            </a:r>
          </a:p>
          <a:p>
            <a:pPr marL="177800" lvl="2" eaLnBrk="0" hangingPunct="0">
              <a:spcBef>
                <a:spcPts val="0"/>
              </a:spcBef>
            </a:pPr>
            <a:r>
              <a:rPr lang="es-ES_tradnl" altLang="fr-FR" sz="2000" dirty="0" smtClean="0">
                <a:solidFill>
                  <a:srgbClr val="002060"/>
                </a:solidFill>
                <a:latin typeface="Letter Gothic Std" pitchFamily="49" charset="0"/>
              </a:rPr>
              <a:t>promoción social &amp; artística</a:t>
            </a:r>
          </a:p>
        </p:txBody>
      </p:sp>
      <p:pic>
        <p:nvPicPr>
          <p:cNvPr id="38940" name="Picture 28" descr="111ime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20654" y="2977027"/>
            <a:ext cx="611187" cy="404813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63500" dist="63500" dir="2700000" sx="102000" sy="102000" algn="tl" rotWithShape="0">
              <a:srgbClr val="333333">
                <a:alpha val="67000"/>
              </a:srgbClr>
            </a:outerShdw>
          </a:effectLst>
        </p:spPr>
      </p:pic>
      <p:sp>
        <p:nvSpPr>
          <p:cNvPr id="38941" name="Text Box 29"/>
          <p:cNvSpPr txBox="1">
            <a:spLocks noChangeArrowheads="1"/>
          </p:cNvSpPr>
          <p:nvPr/>
        </p:nvSpPr>
        <p:spPr bwMode="auto">
          <a:xfrm>
            <a:off x="4140000" y="1095667"/>
            <a:ext cx="4752480" cy="738664"/>
          </a:xfrm>
          <a:prstGeom prst="rect">
            <a:avLst/>
          </a:prstGeom>
          <a:noFill/>
          <a:ln w="12700" algn="ctr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  <p:txBody>
          <a:bodyPr wrap="square" lIns="72000" tIns="0" rIns="72000" bIns="0" anchor="ctr">
            <a:spAutoFit/>
          </a:bodyPr>
          <a:lstStyle/>
          <a:p>
            <a:pPr eaLnBrk="0" hangingPunct="0"/>
            <a:r>
              <a:rPr lang="es-ES_tradnl" altLang="fr-FR" sz="1600" dirty="0" smtClean="0">
                <a:solidFill>
                  <a:srgbClr val="002060"/>
                </a:solidFill>
                <a:latin typeface="Letter Gothic Std" pitchFamily="49" charset="0"/>
              </a:rPr>
              <a:t>derecha / economía / física / química / medicina / bio / informática / TIC  etc.</a:t>
            </a:r>
            <a:endParaRPr lang="es-ES_tradnl" altLang="fr-FR" sz="1600" dirty="0">
              <a:solidFill>
                <a:srgbClr val="002060"/>
              </a:solidFill>
              <a:latin typeface="Letter Gothic Std" pitchFamily="49" charset="0"/>
            </a:endParaRPr>
          </a:p>
        </p:txBody>
      </p:sp>
      <p:sp>
        <p:nvSpPr>
          <p:cNvPr id="38942" name="Text Box 30"/>
          <p:cNvSpPr txBox="1">
            <a:spLocks noChangeArrowheads="1"/>
          </p:cNvSpPr>
          <p:nvPr/>
        </p:nvSpPr>
        <p:spPr bwMode="auto">
          <a:xfrm>
            <a:off x="4140000" y="2340947"/>
            <a:ext cx="4608248" cy="1231106"/>
          </a:xfrm>
          <a:prstGeom prst="rect">
            <a:avLst/>
          </a:prstGeom>
          <a:noFill/>
          <a:ln w="12700" algn="ctr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  <p:txBody>
          <a:bodyPr wrap="square" lIns="72000" tIns="0" rIns="72000" bIns="0" anchor="ctr">
            <a:spAutoFit/>
          </a:bodyPr>
          <a:lstStyle/>
          <a:p>
            <a:pPr eaLnBrk="0" hangingPunct="0"/>
            <a:r>
              <a:rPr lang="es-ES_tradnl" altLang="fr-FR" sz="1600" dirty="0" smtClean="0">
                <a:solidFill>
                  <a:srgbClr val="002060"/>
                </a:solidFill>
                <a:latin typeface="Letter Gothic Std" pitchFamily="49" charset="0"/>
              </a:rPr>
              <a:t>marketing / RP / secretaría / TIC / infografía / contabilidad / social / pedagógico / gestión hotelera / agronomía / enfermero(-ra) / música / etc.</a:t>
            </a:r>
            <a:endParaRPr lang="es-ES_tradnl" altLang="fr-FR" sz="1600" dirty="0">
              <a:solidFill>
                <a:srgbClr val="002060"/>
              </a:solidFill>
              <a:latin typeface="Letter Gothic Std" pitchFamily="49" charset="0"/>
            </a:endParaRPr>
          </a:p>
        </p:txBody>
      </p:sp>
      <p:pic>
        <p:nvPicPr>
          <p:cNvPr id="23" name="Picture 29" descr="http://www.fsagx.ac.be/images/stories/photos/presse/logogxabt_couleur_rvb_hire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88000" y="1836000"/>
            <a:ext cx="1656024" cy="4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63500" dir="2700000" sx="102000" sy="102000" algn="tl" rotWithShape="0">
              <a:srgbClr val="333333">
                <a:alpha val="67000"/>
              </a:srgbClr>
            </a:outerShdw>
          </a:effectLst>
        </p:spPr>
      </p:pic>
      <p:sp>
        <p:nvSpPr>
          <p:cNvPr id="26646" name="Rectangle 22"/>
          <p:cNvSpPr>
            <a:spLocks noChangeArrowheads="1"/>
          </p:cNvSpPr>
          <p:nvPr/>
        </p:nvSpPr>
        <p:spPr bwMode="auto">
          <a:xfrm>
            <a:off x="0" y="3572385"/>
            <a:ext cx="4572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808038" lvl="2" indent="-177800" eaLnBrk="0" hangingPunct="0">
              <a:spcBef>
                <a:spcPct val="50000"/>
              </a:spcBef>
              <a:buFont typeface="Arial Narrow" pitchFamily="34" charset="0"/>
              <a:buChar char="▪"/>
              <a:tabLst>
                <a:tab pos="808038" algn="l"/>
              </a:tabLst>
              <a:defRPr/>
            </a:pPr>
            <a:r>
              <a:rPr lang="es-ES_tradnl" altLang="fr-FR" sz="2000" u="sng" dirty="0" smtClean="0">
                <a:solidFill>
                  <a:srgbClr val="002060"/>
                </a:solidFill>
                <a:latin typeface="Letter Gothic Std" pitchFamily="49" charset="0"/>
              </a:rPr>
              <a:t>plataforma "Vil'Sup"</a:t>
            </a:r>
            <a:r>
              <a:rPr lang="es-ES_tradnl" altLang="fr-FR" sz="2000" dirty="0" smtClean="0">
                <a:solidFill>
                  <a:srgbClr val="002060"/>
                </a:solidFill>
                <a:latin typeface="Letter Gothic Std" pitchFamily="49" charset="0"/>
              </a:rPr>
              <a:t> </a:t>
            </a:r>
          </a:p>
          <a:p>
            <a:pPr marL="808038" lvl="2" eaLnBrk="0" hangingPunct="0">
              <a:spcBef>
                <a:spcPts val="0"/>
              </a:spcBef>
              <a:defRPr/>
            </a:pPr>
            <a:r>
              <a:rPr lang="es-ES_tradnl" altLang="fr-FR" sz="1600" dirty="0" smtClean="0">
                <a:solidFill>
                  <a:srgbClr val="002060"/>
                </a:solidFill>
                <a:latin typeface="Letter Gothic Std" pitchFamily="49" charset="0"/>
              </a:rPr>
              <a:t>Ville-Enseignement supérieur</a:t>
            </a:r>
            <a:endParaRPr lang="es-ES_tradnl" altLang="fr-FR" sz="2000" dirty="0" smtClean="0">
              <a:solidFill>
                <a:srgbClr val="002060"/>
              </a:solidFill>
              <a:latin typeface="Letter Gothic Std" pitchFamily="49" charset="0"/>
            </a:endParaRPr>
          </a:p>
        </p:txBody>
      </p:sp>
      <p:sp>
        <p:nvSpPr>
          <p:cNvPr id="24" name="Text Box 29"/>
          <p:cNvSpPr txBox="1">
            <a:spLocks noChangeArrowheads="1"/>
          </p:cNvSpPr>
          <p:nvPr/>
        </p:nvSpPr>
        <p:spPr bwMode="auto">
          <a:xfrm>
            <a:off x="4932000" y="1801446"/>
            <a:ext cx="3816464" cy="492443"/>
          </a:xfrm>
          <a:prstGeom prst="rect">
            <a:avLst/>
          </a:prstGeom>
          <a:noFill/>
          <a:ln w="12700" algn="ctr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  <p:txBody>
          <a:bodyPr wrap="square" lIns="72000" tIns="0" rIns="72000" bIns="0" anchor="ctr">
            <a:spAutoFit/>
          </a:bodyPr>
          <a:lstStyle/>
          <a:p>
            <a:pPr eaLnBrk="0" hangingPunct="0"/>
            <a:r>
              <a:rPr lang="es-ES_tradnl" altLang="fr-FR" sz="1600" dirty="0" smtClean="0">
                <a:solidFill>
                  <a:srgbClr val="002060"/>
                </a:solidFill>
                <a:latin typeface="Letter Gothic Std" pitchFamily="49" charset="0"/>
              </a:rPr>
              <a:t>industrias agroalimentarias / bio-ingeniero / etc.</a:t>
            </a:r>
            <a:endParaRPr lang="es-ES_tradnl" altLang="fr-FR" sz="1600" dirty="0">
              <a:solidFill>
                <a:srgbClr val="002060"/>
              </a:solidFill>
              <a:latin typeface="Letter Gothic Std" pitchFamily="49" charset="0"/>
            </a:endParaRPr>
          </a:p>
        </p:txBody>
      </p:sp>
      <p:pic>
        <p:nvPicPr>
          <p:cNvPr id="26" name="Image 25" descr="FUNDP vertical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76000" y="1161000"/>
            <a:ext cx="553624" cy="62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63500" dir="2700000" sx="102000" sy="102000" algn="tl" rotWithShape="0">
              <a:srgbClr val="333333">
                <a:alpha val="67000"/>
              </a:srgbClr>
            </a:outerShdw>
          </a:effectLst>
        </p:spPr>
      </p:pic>
      <p:pic>
        <p:nvPicPr>
          <p:cNvPr id="27" name="Image 1" descr="Logo HENALLUX"/>
          <p:cNvPicPr preferRelativeResize="0">
            <a:picLocks noChangeAspect="1" noChangeArrowheads="1"/>
          </p:cNvPicPr>
          <p:nvPr/>
        </p:nvPicPr>
        <p:blipFill>
          <a:blip r:embed="rId8" r:link="rId9" cstate="print"/>
          <a:srcRect/>
          <a:stretch>
            <a:fillRect/>
          </a:stretch>
        </p:blipFill>
        <p:spPr bwMode="auto">
          <a:xfrm>
            <a:off x="3204000" y="2834152"/>
            <a:ext cx="647700" cy="547688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63500" dist="63500" dir="2700000" sx="102000" sy="102000" algn="tl" rotWithShape="0">
              <a:srgbClr val="333333">
                <a:alpha val="67000"/>
              </a:srgbClr>
            </a:outerShdw>
          </a:effectLst>
        </p:spPr>
      </p:pic>
      <p:pic>
        <p:nvPicPr>
          <p:cNvPr id="28" name="Picture 24" descr="HEPNAM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692000" y="2977027"/>
            <a:ext cx="755650" cy="404813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63500" dist="63500" dir="2700000" sx="102000" sy="102000" algn="tl" rotWithShape="0">
              <a:srgbClr val="333333">
                <a:alpha val="67000"/>
              </a:srgbClr>
            </a:outerShdw>
          </a:effectLst>
        </p:spPr>
      </p:pic>
      <p:sp>
        <p:nvSpPr>
          <p:cNvPr id="142339" name="Text Box 3"/>
          <p:cNvSpPr txBox="1">
            <a:spLocks noChangeArrowheads="1"/>
          </p:cNvSpPr>
          <p:nvPr/>
        </p:nvSpPr>
        <p:spPr bwMode="auto">
          <a:xfrm>
            <a:off x="4536096" y="3651870"/>
            <a:ext cx="900000" cy="486054"/>
          </a:xfrm>
          <a:prstGeom prst="rect">
            <a:avLst/>
          </a:prstGeom>
          <a:gradFill rotWithShape="1">
            <a:gsLst>
              <a:gs pos="0">
                <a:srgbClr val="FFCC00">
                  <a:gamma/>
                  <a:tint val="14118"/>
                  <a:invGamma/>
                </a:srgbClr>
              </a:gs>
              <a:gs pos="100000">
                <a:srgbClr val="FFCC00"/>
              </a:gs>
            </a:gsLst>
            <a:lin ang="5400000" scaled="1"/>
          </a:gradFill>
          <a:ln w="9525" algn="in">
            <a:noFill/>
            <a:miter lim="800000"/>
            <a:headEnd/>
            <a:tailEnd/>
          </a:ln>
          <a:effectLst>
            <a:outerShdw blurRad="63500" dist="63500" dir="2700000" sx="102000" sy="102000" algn="tl" rotWithShape="0">
              <a:prstClr val="black">
                <a:alpha val="67000"/>
              </a:prstClr>
            </a:outerShdw>
          </a:effec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BE" i="0" u="none" strike="noStrike" cap="none" normalizeH="0" baseline="0" smtClean="0">
                <a:ln>
                  <a:noFill/>
                </a:ln>
                <a:solidFill>
                  <a:srgbClr val="996600"/>
                </a:solidFill>
                <a:effectLst/>
                <a:latin typeface="Arial" pitchFamily="34" charset="0"/>
                <a:cs typeface="Arial" pitchFamily="34" charset="0"/>
              </a:rPr>
              <a:t>Vil'Sup</a:t>
            </a:r>
            <a:endParaRPr kumimoji="0" lang="fr-FR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45412" name="Picture 4"/>
          <p:cNvPicPr>
            <a:picLocks noChangeAspect="1" noChangeArrowheads="1"/>
          </p:cNvPicPr>
          <p:nvPr/>
        </p:nvPicPr>
        <p:blipFill>
          <a:blip r:embed="rId11" cstate="print">
            <a:lum contrast="10000"/>
          </a:blip>
          <a:srcRect/>
          <a:stretch>
            <a:fillRect/>
          </a:stretch>
        </p:blipFill>
        <p:spPr bwMode="auto">
          <a:xfrm>
            <a:off x="7596337" y="4131001"/>
            <a:ext cx="1171575" cy="821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Espace réservé du numéro de diapositive 2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C6B818-7290-4771-9CFB-B94F380E1CC8}" type="slidenum">
              <a:rPr lang="fr-FR" smtClean="0"/>
              <a:pPr/>
              <a:t>44</a:t>
            </a:fld>
            <a:endParaRPr lang="fr-FR"/>
          </a:p>
        </p:txBody>
      </p:sp>
      <p:cxnSp>
        <p:nvCxnSpPr>
          <p:cNvPr id="29" name="Connecteur droit 28"/>
          <p:cNvCxnSpPr>
            <a:stCxn id="38938" idx="3"/>
            <a:endCxn id="145412" idx="1"/>
          </p:cNvCxnSpPr>
          <p:nvPr/>
        </p:nvCxnSpPr>
        <p:spPr bwMode="auto">
          <a:xfrm flipV="1">
            <a:off x="5652120" y="4541767"/>
            <a:ext cx="1944217" cy="773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pic>
        <p:nvPicPr>
          <p:cNvPr id="145411" name="Picture 3"/>
          <p:cNvPicPr>
            <a:picLocks noChangeAspect="1" noChangeArrowheads="1"/>
          </p:cNvPicPr>
          <p:nvPr/>
        </p:nvPicPr>
        <p:blipFill>
          <a:blip r:embed="rId12" cstate="print">
            <a:lum contrast="10000"/>
          </a:blip>
          <a:srcRect/>
          <a:stretch>
            <a:fillRect/>
          </a:stretch>
        </p:blipFill>
        <p:spPr bwMode="auto">
          <a:xfrm>
            <a:off x="6407622" y="4137925"/>
            <a:ext cx="828675" cy="821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8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8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8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26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2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38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45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45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6" grpId="0" autoUpdateAnimBg="0"/>
      <p:bldP spid="38917" grpId="0" autoUpdateAnimBg="0"/>
      <p:bldP spid="38938" grpId="0" autoUpdateAnimBg="0"/>
      <p:bldP spid="38941" grpId="0" animBg="1" autoUpdateAnimBg="0"/>
      <p:bldP spid="38942" grpId="0" animBg="1" autoUpdateAnimBg="0"/>
      <p:bldP spid="26646" grpId="0"/>
      <p:bldP spid="24" grpId="0" animBg="1" autoUpdateAnimBg="0"/>
      <p:bldP spid="14233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Line 6"/>
          <p:cNvSpPr>
            <a:spLocks noChangeShapeType="1"/>
          </p:cNvSpPr>
          <p:nvPr/>
        </p:nvSpPr>
        <p:spPr bwMode="auto">
          <a:xfrm>
            <a:off x="0" y="944166"/>
            <a:ext cx="9144000" cy="0"/>
          </a:xfrm>
          <a:prstGeom prst="line">
            <a:avLst/>
          </a:prstGeom>
          <a:noFill/>
          <a:ln w="38100">
            <a:gradFill flip="none" rotWithShape="1"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0" scaled="0"/>
              <a:tileRect/>
            </a:gra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2771" name="Rectangle 11"/>
          <p:cNvSpPr>
            <a:spLocks noChangeArrowheads="1"/>
          </p:cNvSpPr>
          <p:nvPr/>
        </p:nvSpPr>
        <p:spPr bwMode="auto">
          <a:xfrm>
            <a:off x="0" y="133288"/>
            <a:ext cx="9144000" cy="73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0" tIns="118800" rIns="360000" bIns="118800" anchor="ctr">
            <a:spAutoFit/>
          </a:bodyPr>
          <a:lstStyle/>
          <a:p>
            <a:pPr algn="ctr"/>
            <a:r>
              <a:rPr lang="es-ES_tradnl" altLang="fr-FR" sz="3200" cap="small" dirty="0" smtClean="0">
                <a:solidFill>
                  <a:srgbClr val="002060"/>
                </a:solidFill>
                <a:latin typeface="Letter Gothic Std" pitchFamily="49" charset="0"/>
              </a:rPr>
              <a:t>Formación</a:t>
            </a:r>
            <a:endParaRPr lang="es-ES_tradnl" altLang="fr-FR" sz="3200" cap="small" dirty="0">
              <a:solidFill>
                <a:srgbClr val="002060"/>
              </a:solidFill>
              <a:latin typeface="Letter Gothic Std" pitchFamily="49" charset="0"/>
            </a:endParaRPr>
          </a:p>
        </p:txBody>
      </p:sp>
      <p:pic>
        <p:nvPicPr>
          <p:cNvPr id="32772" name="Picture 56" descr="logocsef"/>
          <p:cNvPicPr>
            <a:picLocks noChangeArrowheads="1"/>
          </p:cNvPicPr>
          <p:nvPr/>
        </p:nvPicPr>
        <p:blipFill>
          <a:blip r:embed="rId3" cstate="print">
            <a:lum bright="6000"/>
          </a:blip>
          <a:srcRect l="5684" r="5682"/>
          <a:stretch>
            <a:fillRect/>
          </a:stretch>
        </p:blipFill>
        <p:spPr bwMode="auto">
          <a:xfrm>
            <a:off x="0" y="0"/>
            <a:ext cx="1260000" cy="93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73" name="Picture 60" descr="carref1"/>
          <p:cNvPicPr preferRelativeResize="0">
            <a:picLocks noChangeAspect="1" noChangeArrowheads="1"/>
          </p:cNvPicPr>
          <p:nvPr/>
        </p:nvPicPr>
        <p:blipFill>
          <a:blip r:embed="rId4" cstate="print">
            <a:lum bright="6000"/>
          </a:blip>
          <a:srcRect r="65941"/>
          <a:stretch>
            <a:fillRect/>
          </a:stretch>
        </p:blipFill>
        <p:spPr bwMode="auto">
          <a:xfrm>
            <a:off x="1440000" y="459581"/>
            <a:ext cx="613526" cy="4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0237" name="Rectangle 61"/>
          <p:cNvSpPr>
            <a:spLocks noChangeArrowheads="1"/>
          </p:cNvSpPr>
          <p:nvPr/>
        </p:nvSpPr>
        <p:spPr bwMode="auto">
          <a:xfrm>
            <a:off x="611560" y="4029912"/>
            <a:ext cx="85324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7800" lvl="2" indent="-177800" eaLnBrk="0" hangingPunct="0">
              <a:lnSpc>
                <a:spcPct val="120000"/>
              </a:lnSpc>
              <a:spcBef>
                <a:spcPts val="0"/>
              </a:spcBef>
              <a:buFont typeface="Arial Narrow" pitchFamily="34" charset="0"/>
              <a:buChar char="▪"/>
              <a:tabLst>
                <a:tab pos="177800" algn="l"/>
              </a:tabLst>
            </a:pPr>
            <a:r>
              <a:rPr lang="es-ES_tradnl" altLang="fr-FR" sz="2000" dirty="0" smtClean="0">
                <a:solidFill>
                  <a:srgbClr val="002060"/>
                </a:solidFill>
                <a:latin typeface="Letter Gothic Std" pitchFamily="49" charset="0"/>
              </a:rPr>
              <a:t>UTAN - Universidad de la 3</a:t>
            </a:r>
            <a:r>
              <a:rPr lang="es-ES_tradnl" altLang="fr-FR" sz="2000" baseline="30000" dirty="0" smtClean="0">
                <a:solidFill>
                  <a:srgbClr val="002060"/>
                </a:solidFill>
                <a:latin typeface="Letter Gothic Std" pitchFamily="49" charset="0"/>
              </a:rPr>
              <a:t>a</a:t>
            </a:r>
            <a:r>
              <a:rPr lang="es-ES_tradnl" altLang="fr-FR" sz="2000" dirty="0" smtClean="0">
                <a:solidFill>
                  <a:srgbClr val="002060"/>
                </a:solidFill>
                <a:latin typeface="Letter Gothic Std" pitchFamily="49" charset="0"/>
              </a:rPr>
              <a:t> cama</a:t>
            </a:r>
          </a:p>
        </p:txBody>
      </p:sp>
      <p:sp>
        <p:nvSpPr>
          <p:cNvPr id="50244" name="Rectangle 68"/>
          <p:cNvSpPr>
            <a:spLocks noChangeArrowheads="1"/>
          </p:cNvSpPr>
          <p:nvPr/>
        </p:nvSpPr>
        <p:spPr bwMode="auto">
          <a:xfrm>
            <a:off x="611560" y="894666"/>
            <a:ext cx="853244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177800" lvl="2" indent="-177800" eaLnBrk="0" hangingPunct="0">
              <a:lnSpc>
                <a:spcPct val="120000"/>
              </a:lnSpc>
              <a:spcBef>
                <a:spcPct val="50000"/>
              </a:spcBef>
              <a:buFont typeface="Arial Narrow" pitchFamily="34" charset="0"/>
              <a:buChar char="▪"/>
              <a:tabLst>
                <a:tab pos="177800" algn="l"/>
              </a:tabLst>
            </a:pPr>
            <a:r>
              <a:rPr lang="es-ES_tradnl" altLang="fr-FR" sz="2000" dirty="0" smtClean="0">
                <a:solidFill>
                  <a:srgbClr val="002060"/>
                </a:solidFill>
                <a:latin typeface="Letter Gothic Std" pitchFamily="49" charset="0"/>
              </a:rPr>
              <a:t>promoción social</a:t>
            </a:r>
          </a:p>
          <a:p>
            <a:pPr marL="177800" lvl="2" indent="-177800" eaLnBrk="0" hangingPunct="0">
              <a:lnSpc>
                <a:spcPct val="120000"/>
              </a:lnSpc>
              <a:spcBef>
                <a:spcPts val="0"/>
              </a:spcBef>
              <a:buFont typeface="Arial Narrow" pitchFamily="34" charset="0"/>
              <a:buChar char="▪"/>
              <a:tabLst>
                <a:tab pos="177800" algn="l"/>
              </a:tabLst>
            </a:pPr>
            <a:r>
              <a:rPr lang="es-ES_tradnl" altLang="fr-FR" sz="2000" dirty="0" smtClean="0">
                <a:solidFill>
                  <a:srgbClr val="002060"/>
                </a:solidFill>
                <a:latin typeface="Letter Gothic Std" pitchFamily="49" charset="0"/>
              </a:rPr>
              <a:t>Forem Formation</a:t>
            </a:r>
          </a:p>
          <a:p>
            <a:pPr marL="177800" lvl="2" indent="-177800" eaLnBrk="0" hangingPunct="0">
              <a:lnSpc>
                <a:spcPct val="120000"/>
              </a:lnSpc>
              <a:spcBef>
                <a:spcPts val="0"/>
              </a:spcBef>
              <a:buFont typeface="Arial Narrow" pitchFamily="34" charset="0"/>
              <a:buChar char="▪"/>
              <a:tabLst>
                <a:tab pos="177800" algn="l"/>
              </a:tabLst>
            </a:pPr>
            <a:r>
              <a:rPr lang="es-ES_tradnl" altLang="fr-FR" sz="2000" dirty="0" smtClean="0">
                <a:solidFill>
                  <a:srgbClr val="002060"/>
                </a:solidFill>
                <a:latin typeface="Letter Gothic Std" pitchFamily="49" charset="0"/>
              </a:rPr>
              <a:t>integración de las personas minusválidas </a:t>
            </a:r>
            <a:r>
              <a:rPr lang="es-ES_tradnl" altLang="fr-FR" sz="1600" dirty="0" smtClean="0">
                <a:solidFill>
                  <a:srgbClr val="002060"/>
                </a:solidFill>
                <a:latin typeface="Letter Gothic Std" pitchFamily="49" charset="0"/>
              </a:rPr>
              <a:t>(AWIPH)</a:t>
            </a:r>
          </a:p>
          <a:p>
            <a:pPr marL="177800" lvl="2" indent="-177800" eaLnBrk="0" hangingPunct="0">
              <a:lnSpc>
                <a:spcPct val="120000"/>
              </a:lnSpc>
              <a:spcBef>
                <a:spcPts val="0"/>
              </a:spcBef>
              <a:buFont typeface="Arial Narrow" pitchFamily="34" charset="0"/>
              <a:buChar char="▪"/>
              <a:tabLst>
                <a:tab pos="177800" algn="l"/>
              </a:tabLst>
            </a:pPr>
            <a:r>
              <a:rPr lang="es-ES_tradnl" altLang="fr-FR" sz="2000" dirty="0" smtClean="0">
                <a:solidFill>
                  <a:srgbClr val="002060"/>
                </a:solidFill>
                <a:latin typeface="Letter Gothic Std" pitchFamily="49" charset="0"/>
              </a:rPr>
              <a:t>formación por el trabajo </a:t>
            </a:r>
            <a:r>
              <a:rPr lang="es-ES_tradnl" altLang="fr-FR" sz="1600" dirty="0" smtClean="0">
                <a:solidFill>
                  <a:srgbClr val="002060"/>
                </a:solidFill>
                <a:latin typeface="Letter Gothic Std" pitchFamily="49" charset="0"/>
              </a:rPr>
              <a:t>(EFT)</a:t>
            </a:r>
          </a:p>
          <a:p>
            <a:pPr marL="177800" lvl="2" indent="-177800" eaLnBrk="0" hangingPunct="0">
              <a:lnSpc>
                <a:spcPct val="120000"/>
              </a:lnSpc>
              <a:spcBef>
                <a:spcPts val="0"/>
              </a:spcBef>
              <a:buFont typeface="Arial Narrow" pitchFamily="34" charset="0"/>
              <a:buChar char="▪"/>
              <a:tabLst>
                <a:tab pos="177800" algn="l"/>
              </a:tabLst>
            </a:pPr>
            <a:r>
              <a:rPr lang="es-ES_tradnl" altLang="fr-FR" sz="2000" dirty="0" smtClean="0">
                <a:solidFill>
                  <a:srgbClr val="002060"/>
                </a:solidFill>
                <a:latin typeface="Letter Gothic Std" pitchFamily="49" charset="0"/>
              </a:rPr>
              <a:t>formación alternativamente </a:t>
            </a:r>
            <a:r>
              <a:rPr lang="es-ES_tradnl" altLang="fr-FR" sz="1600" dirty="0" smtClean="0">
                <a:solidFill>
                  <a:srgbClr val="002060"/>
                </a:solidFill>
                <a:latin typeface="Letter Gothic Std" pitchFamily="49" charset="0"/>
              </a:rPr>
              <a:t>(IFAPME)</a:t>
            </a:r>
          </a:p>
          <a:p>
            <a:pPr marL="177800" lvl="2" indent="-177800" eaLnBrk="0" hangingPunct="0">
              <a:lnSpc>
                <a:spcPct val="120000"/>
              </a:lnSpc>
              <a:spcBef>
                <a:spcPts val="0"/>
              </a:spcBef>
              <a:buFont typeface="Arial Narrow" pitchFamily="34" charset="0"/>
              <a:buChar char="▪"/>
              <a:tabLst>
                <a:tab pos="177800" algn="l"/>
              </a:tabLst>
            </a:pPr>
            <a:r>
              <a:rPr lang="es-ES_tradnl" altLang="fr-FR" sz="2000" dirty="0" smtClean="0">
                <a:solidFill>
                  <a:srgbClr val="002060"/>
                </a:solidFill>
                <a:latin typeface="Letter Gothic Std" pitchFamily="49" charset="0"/>
              </a:rPr>
              <a:t>misión regional para el empleo </a:t>
            </a:r>
            <a:r>
              <a:rPr lang="es-ES_tradnl" altLang="fr-FR" sz="1600" dirty="0" smtClean="0">
                <a:solidFill>
                  <a:srgbClr val="002060"/>
                </a:solidFill>
                <a:latin typeface="Letter Gothic Std" pitchFamily="49" charset="0"/>
              </a:rPr>
              <a:t>(MIRENA)</a:t>
            </a:r>
          </a:p>
          <a:p>
            <a:pPr marL="177800" lvl="2" indent="-177800" eaLnBrk="0" hangingPunct="0">
              <a:lnSpc>
                <a:spcPct val="120000"/>
              </a:lnSpc>
              <a:spcBef>
                <a:spcPts val="0"/>
              </a:spcBef>
              <a:buFont typeface="Arial Narrow" pitchFamily="34" charset="0"/>
              <a:buChar char="▪"/>
              <a:tabLst>
                <a:tab pos="177800" algn="l"/>
              </a:tabLst>
            </a:pPr>
            <a:r>
              <a:rPr lang="es-ES_tradnl" altLang="fr-FR" sz="2000" dirty="0" smtClean="0">
                <a:solidFill>
                  <a:srgbClr val="002060"/>
                </a:solidFill>
                <a:latin typeface="Letter Gothic Std" pitchFamily="49" charset="0"/>
              </a:rPr>
              <a:t>integración socio-profesional </a:t>
            </a:r>
            <a:r>
              <a:rPr lang="es-ES_tradnl" altLang="fr-FR" sz="1600" dirty="0" smtClean="0">
                <a:solidFill>
                  <a:srgbClr val="002060"/>
                </a:solidFill>
                <a:latin typeface="Letter Gothic Std" pitchFamily="49" charset="0"/>
              </a:rPr>
              <a:t>(OISP)</a:t>
            </a:r>
            <a:r>
              <a:rPr lang="es-ES_tradnl" altLang="fr-FR" sz="2000" dirty="0" smtClean="0">
                <a:solidFill>
                  <a:srgbClr val="002060"/>
                </a:solidFill>
                <a:latin typeface="Letter Gothic Std" pitchFamily="49" charset="0"/>
              </a:rPr>
              <a:t> </a:t>
            </a:r>
          </a:p>
          <a:p>
            <a:pPr marL="177800" lvl="2" indent="-177800" eaLnBrk="0" hangingPunct="0">
              <a:lnSpc>
                <a:spcPct val="120000"/>
              </a:lnSpc>
              <a:spcBef>
                <a:spcPts val="0"/>
              </a:spcBef>
              <a:buFont typeface="Arial Narrow" pitchFamily="34" charset="0"/>
              <a:buChar char="▪"/>
              <a:tabLst>
                <a:tab pos="177800" algn="l"/>
              </a:tabLst>
            </a:pPr>
            <a:r>
              <a:rPr lang="es-ES_tradnl" altLang="fr-FR" sz="2000" dirty="0" smtClean="0">
                <a:solidFill>
                  <a:srgbClr val="002060"/>
                </a:solidFill>
                <a:latin typeface="Letter Gothic Std" pitchFamily="49" charset="0"/>
              </a:rPr>
              <a:t>ayuda </a:t>
            </a:r>
            <a:r>
              <a:rPr lang="es-ES_tradnl" altLang="fr-FR" sz="2000" dirty="0">
                <a:solidFill>
                  <a:srgbClr val="002060"/>
                </a:solidFill>
                <a:latin typeface="Letter Gothic Std" pitchFamily="49" charset="0"/>
              </a:rPr>
              <a:t>a</a:t>
            </a:r>
            <a:r>
              <a:rPr lang="es-ES_tradnl" altLang="fr-FR" sz="2000" dirty="0" smtClean="0">
                <a:solidFill>
                  <a:srgbClr val="002060"/>
                </a:solidFill>
                <a:latin typeface="Letter Gothic Std" pitchFamily="49" charset="0"/>
              </a:rPr>
              <a:t> la auto-creatividad de empleos </a:t>
            </a:r>
            <a:r>
              <a:rPr lang="es-ES_tradnl" altLang="fr-FR" sz="1600" dirty="0" smtClean="0">
                <a:solidFill>
                  <a:srgbClr val="002060"/>
                </a:solidFill>
                <a:latin typeface="Letter Gothic Std" pitchFamily="49" charset="0"/>
              </a:rPr>
              <a:t>(Job'In</a:t>
            </a:r>
            <a:r>
              <a:rPr lang="fr-FR" altLang="fr-FR" sz="1600" dirty="0" smtClean="0">
                <a:solidFill>
                  <a:srgbClr val="002060"/>
                </a:solidFill>
                <a:latin typeface="Letter Gothic Std" pitchFamily="49" charset="0"/>
              </a:rPr>
              <a:t>)</a:t>
            </a:r>
          </a:p>
        </p:txBody>
      </p:sp>
      <p:pic>
        <p:nvPicPr>
          <p:cNvPr id="50245" name="Picture 69" descr="lay_01"/>
          <p:cNvPicPr>
            <a:picLocks noChangeAspect="1" noChangeArrowheads="1"/>
          </p:cNvPicPr>
          <p:nvPr/>
        </p:nvPicPr>
        <p:blipFill>
          <a:blip r:embed="rId5" cstate="print"/>
          <a:srcRect r="77083" b="9218"/>
          <a:stretch>
            <a:fillRect/>
          </a:stretch>
        </p:blipFill>
        <p:spPr bwMode="auto">
          <a:xfrm>
            <a:off x="5898803" y="3975907"/>
            <a:ext cx="1666875" cy="536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63500" dir="2700000" sx="102000" sy="102000" algn="tl" rotWithShape="0">
              <a:srgbClr val="333333">
                <a:alpha val="67000"/>
              </a:srgbClr>
            </a:outerShdw>
          </a:effectLst>
        </p:spPr>
      </p:pic>
      <p:pic>
        <p:nvPicPr>
          <p:cNvPr id="50247" name="Picture 71" descr="page d'accueil"/>
          <p:cNvPicPr preferRelativeResize="0"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41917" y="1272978"/>
            <a:ext cx="795600" cy="4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63500" dir="2700000" sx="102000" sy="102000" algn="tl" rotWithShape="0">
              <a:srgbClr val="333333">
                <a:alpha val="67000"/>
              </a:srgbClr>
            </a:outerShdw>
          </a:effectLst>
        </p:spPr>
      </p:pic>
      <p:pic>
        <p:nvPicPr>
          <p:cNvPr id="26636" name="Picture 14" descr="http://www.ifapme.be/imagescanevas/logobottom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30870" y="2322000"/>
            <a:ext cx="1102871" cy="37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63500" dir="2700000" sx="102000" sy="102000" algn="tl" rotWithShape="0">
              <a:srgbClr val="333333">
                <a:alpha val="67000"/>
              </a:srgbClr>
            </a:outerShdw>
          </a:effectLst>
        </p:spPr>
      </p:pic>
      <p:pic>
        <p:nvPicPr>
          <p:cNvPr id="26637" name="Picture 16" descr="Retour vers l'Accueil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0353" y="1815703"/>
            <a:ext cx="722313" cy="4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63500" dir="2700000" sx="102000" sy="102000" algn="tl" rotWithShape="0">
              <a:srgbClr val="333333">
                <a:alpha val="67000"/>
              </a:srgbClr>
            </a:outerShdw>
          </a:effectLst>
        </p:spPr>
      </p:pic>
      <p:pic>
        <p:nvPicPr>
          <p:cNvPr id="26638" name="Picture 18" descr="http://www.jobin.be/images/jobin_couveuse_entreprise_1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999485" y="3293440"/>
            <a:ext cx="603001" cy="4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63500" dir="2700000" sx="102000" sy="102000" algn="tl" rotWithShape="0">
              <a:srgbClr val="333333">
                <a:alpha val="67000"/>
              </a:srgbClr>
            </a:outerShdw>
          </a:effectLst>
        </p:spPr>
      </p:pic>
      <p:pic>
        <p:nvPicPr>
          <p:cNvPr id="26639" name="Picture 21" descr="http://www.mirena-job.be/site/images-home/logo_mirena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174980" y="2646000"/>
            <a:ext cx="1427506" cy="37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63500" dir="2700000" sx="102000" sy="102000" algn="tl" rotWithShape="0">
              <a:srgbClr val="333333">
                <a:alpha val="67000"/>
              </a:srgbClr>
            </a:outerShdw>
          </a:effectLst>
        </p:spPr>
      </p:pic>
      <p:sp>
        <p:nvSpPr>
          <p:cNvPr id="14" name="Espace réservé du numéro de diapositive 1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C6B818-7290-4771-9CFB-B94F380E1CC8}" type="slidenum">
              <a:rPr lang="fr-FR" smtClean="0"/>
              <a:pPr/>
              <a:t>45</a:t>
            </a:fld>
            <a:endParaRPr lang="fr-FR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5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0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237" grpId="0" autoUpdateAnimBg="0"/>
      <p:bldP spid="50244" grpId="0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Line 6"/>
          <p:cNvSpPr>
            <a:spLocks noChangeShapeType="1"/>
          </p:cNvSpPr>
          <p:nvPr/>
        </p:nvSpPr>
        <p:spPr bwMode="auto">
          <a:xfrm>
            <a:off x="0" y="944166"/>
            <a:ext cx="9144000" cy="0"/>
          </a:xfrm>
          <a:prstGeom prst="line">
            <a:avLst/>
          </a:prstGeom>
          <a:noFill/>
          <a:ln w="38100">
            <a:gradFill flip="none" rotWithShape="1"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0" scaled="0"/>
              <a:tileRect/>
            </a:gra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2771" name="Rectangle 11"/>
          <p:cNvSpPr>
            <a:spLocks noChangeArrowheads="1"/>
          </p:cNvSpPr>
          <p:nvPr/>
        </p:nvSpPr>
        <p:spPr bwMode="auto">
          <a:xfrm>
            <a:off x="0" y="133287"/>
            <a:ext cx="9144000" cy="73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0" tIns="118800" rIns="360000" bIns="118800" anchor="ctr">
            <a:spAutoFit/>
          </a:bodyPr>
          <a:lstStyle/>
          <a:p>
            <a:pPr algn="ctr"/>
            <a:r>
              <a:rPr lang="es-ES_tradnl" altLang="fr-FR" sz="3200" cap="small" dirty="0" smtClean="0">
                <a:solidFill>
                  <a:srgbClr val="002060"/>
                </a:solidFill>
                <a:latin typeface="Letter Gothic Std" pitchFamily="49" charset="0"/>
              </a:rPr>
              <a:t>Salud y bien vivir</a:t>
            </a:r>
            <a:endParaRPr lang="es-ES_tradnl" altLang="fr-FR" sz="3200" cap="small" dirty="0">
              <a:solidFill>
                <a:srgbClr val="002060"/>
              </a:solidFill>
              <a:latin typeface="Letter Gothic Std" pitchFamily="49" charset="0"/>
            </a:endParaRPr>
          </a:p>
        </p:txBody>
      </p:sp>
      <p:sp>
        <p:nvSpPr>
          <p:cNvPr id="50244" name="Rectangle 68"/>
          <p:cNvSpPr>
            <a:spLocks noChangeArrowheads="1"/>
          </p:cNvSpPr>
          <p:nvPr/>
        </p:nvSpPr>
        <p:spPr bwMode="auto">
          <a:xfrm>
            <a:off x="0" y="1275160"/>
            <a:ext cx="91440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t" anchorCtr="0">
            <a:spAutoFit/>
          </a:bodyPr>
          <a:lstStyle/>
          <a:p>
            <a:pPr marL="903288" indent="-190500">
              <a:lnSpc>
                <a:spcPct val="120000"/>
              </a:lnSpc>
              <a:buFont typeface="Arial" pitchFamily="34" charset="0"/>
              <a:buChar char="•"/>
            </a:pPr>
            <a:r>
              <a:rPr lang="es-ES_tradnl" sz="2000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Hospital</a:t>
            </a:r>
          </a:p>
          <a:p>
            <a:pPr marL="903288" indent="-190500">
              <a:lnSpc>
                <a:spcPct val="120000"/>
              </a:lnSpc>
              <a:buFont typeface="Arial" pitchFamily="34" charset="0"/>
              <a:buChar char="•"/>
            </a:pPr>
            <a:r>
              <a:rPr lang="es-ES_tradnl" sz="2000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Laderas</a:t>
            </a:r>
          </a:p>
          <a:p>
            <a:pPr marL="903288" indent="-190500">
              <a:lnSpc>
                <a:spcPct val="120000"/>
              </a:lnSpc>
              <a:buFont typeface="Arial" pitchFamily="34" charset="0"/>
              <a:buChar char="•"/>
            </a:pPr>
            <a:endParaRPr lang="es-ES_tradnl" sz="2000" dirty="0" smtClean="0">
              <a:solidFill>
                <a:srgbClr val="002060"/>
              </a:solidFill>
              <a:latin typeface="Arial" charset="0"/>
              <a:cs typeface="Arial" charset="0"/>
            </a:endParaRPr>
          </a:p>
          <a:p>
            <a:pPr marL="903288" indent="-190500">
              <a:lnSpc>
                <a:spcPct val="120000"/>
              </a:lnSpc>
              <a:buFont typeface="Arial" pitchFamily="34" charset="0"/>
              <a:buChar char="•"/>
            </a:pPr>
            <a:endParaRPr lang="es-ES_tradnl" sz="2000" dirty="0" smtClean="0">
              <a:solidFill>
                <a:srgbClr val="002060"/>
              </a:solidFill>
              <a:latin typeface="Arial" charset="0"/>
              <a:cs typeface="Arial" charset="0"/>
            </a:endParaRPr>
          </a:p>
          <a:p>
            <a:pPr marL="903288" indent="-190500">
              <a:lnSpc>
                <a:spcPct val="120000"/>
              </a:lnSpc>
              <a:buFont typeface="Arial" pitchFamily="34" charset="0"/>
              <a:buChar char="•"/>
            </a:pPr>
            <a:endParaRPr lang="es-ES_tradnl" sz="2000" dirty="0" smtClean="0">
              <a:solidFill>
                <a:srgbClr val="002060"/>
              </a:solidFill>
              <a:latin typeface="Arial" charset="0"/>
              <a:cs typeface="Arial" charset="0"/>
            </a:endParaRPr>
          </a:p>
          <a:p>
            <a:pPr marL="903288" indent="-190500">
              <a:lnSpc>
                <a:spcPct val="120000"/>
              </a:lnSpc>
            </a:pPr>
            <a:r>
              <a:rPr lang="es-ES_tradnl" sz="2000" dirty="0" smtClean="0">
                <a:solidFill>
                  <a:srgbClr val="002060"/>
                </a:solidFill>
                <a:latin typeface="Letter Gothic Std" pitchFamily="49" charset="0"/>
                <a:cs typeface="Arial" charset="0"/>
              </a:rPr>
              <a:t>en preparación</a:t>
            </a:r>
            <a:endParaRPr lang="es-ES_tradnl" sz="2000" dirty="0">
              <a:solidFill>
                <a:srgbClr val="002060"/>
              </a:solidFill>
              <a:latin typeface="Letter Gothic Std" pitchFamily="49" charset="0"/>
              <a:cs typeface="Arial" charset="0"/>
            </a:endParaRPr>
          </a:p>
        </p:txBody>
      </p:sp>
      <p:pic>
        <p:nvPicPr>
          <p:cNvPr id="194562" name="Picture 2" descr="img0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"/>
            <a:ext cx="866775" cy="421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C6B818-7290-4771-9CFB-B94F380E1CC8}" type="slidenum">
              <a:rPr lang="fr-FR" smtClean="0"/>
              <a:pPr/>
              <a:t>46</a:t>
            </a:fld>
            <a:endParaRPr lang="fr-FR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3" name="Picture 36" descr="Th%C3%A9%C3%A2tre_Royal_de_Namur"/>
          <p:cNvPicPr preferRelativeResize="0">
            <a:picLocks noChangeArrowheads="1"/>
          </p:cNvPicPr>
          <p:nvPr/>
        </p:nvPicPr>
        <p:blipFill>
          <a:blip r:embed="rId4" cstate="print">
            <a:lum bright="6000"/>
          </a:blip>
          <a:srcRect l="5452" t="5714" r="5452" b="5714"/>
          <a:stretch>
            <a:fillRect/>
          </a:stretch>
        </p:blipFill>
        <p:spPr bwMode="auto">
          <a:xfrm>
            <a:off x="0" y="0"/>
            <a:ext cx="1260000" cy="94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23" name="Connecteur droit 22"/>
          <p:cNvCxnSpPr>
            <a:cxnSpLocks noChangeShapeType="1"/>
            <a:stCxn id="76815" idx="3"/>
            <a:endCxn id="21" idx="1"/>
          </p:cNvCxnSpPr>
          <p:nvPr/>
        </p:nvCxnSpPr>
        <p:spPr bwMode="auto">
          <a:xfrm>
            <a:off x="2627784" y="2384365"/>
            <a:ext cx="4428216" cy="1181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206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4100" name="Line 2"/>
          <p:cNvSpPr>
            <a:spLocks noChangeShapeType="1"/>
          </p:cNvSpPr>
          <p:nvPr/>
        </p:nvSpPr>
        <p:spPr bwMode="auto">
          <a:xfrm>
            <a:off x="0" y="944166"/>
            <a:ext cx="9144000" cy="0"/>
          </a:xfrm>
          <a:prstGeom prst="line">
            <a:avLst/>
          </a:prstGeom>
          <a:noFill/>
          <a:ln w="38100">
            <a:gradFill flip="none" rotWithShape="1"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0" scaled="0"/>
              <a:tileRect/>
            </a:gra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101" name="Rectangle 4"/>
          <p:cNvSpPr>
            <a:spLocks noChangeArrowheads="1"/>
          </p:cNvSpPr>
          <p:nvPr/>
        </p:nvSpPr>
        <p:spPr bwMode="auto">
          <a:xfrm>
            <a:off x="0" y="133287"/>
            <a:ext cx="9144000" cy="73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0" tIns="118800" rIns="360000" bIns="118800" anchor="ctr">
            <a:spAutoFit/>
          </a:bodyPr>
          <a:lstStyle/>
          <a:p>
            <a:pPr algn="ctr"/>
            <a:r>
              <a:rPr lang="es-ES_tradnl" altLang="fr-FR" sz="3200" cap="small" dirty="0" smtClean="0">
                <a:solidFill>
                  <a:srgbClr val="002060"/>
                </a:solidFill>
                <a:latin typeface="Letter Gothic Std" pitchFamily="49" charset="0"/>
              </a:rPr>
              <a:t>Artes, museos...</a:t>
            </a:r>
            <a:endParaRPr lang="es-ES_tradnl" altLang="fr-FR" sz="3200" cap="small" dirty="0">
              <a:solidFill>
                <a:srgbClr val="002060"/>
              </a:solidFill>
              <a:latin typeface="Letter Gothic Std" pitchFamily="49" charset="0"/>
            </a:endParaRPr>
          </a:p>
        </p:txBody>
      </p:sp>
      <p:sp>
        <p:nvSpPr>
          <p:cNvPr id="76805" name="Rectangle 5"/>
          <p:cNvSpPr>
            <a:spLocks noChangeArrowheads="1"/>
          </p:cNvSpPr>
          <p:nvPr/>
        </p:nvSpPr>
        <p:spPr bwMode="auto">
          <a:xfrm>
            <a:off x="179388" y="1575788"/>
            <a:ext cx="5112692" cy="609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0" tIns="118800" rIns="0" bIns="118800" anchor="ctr">
            <a:spAutoFit/>
          </a:bodyPr>
          <a:lstStyle/>
          <a:p>
            <a:pPr marL="177800" lvl="2" indent="-177800" eaLnBrk="0" hangingPunct="0">
              <a:lnSpc>
                <a:spcPct val="120000"/>
              </a:lnSpc>
              <a:spcBef>
                <a:spcPct val="50000"/>
              </a:spcBef>
              <a:buFont typeface="Arial Narrow" pitchFamily="34" charset="0"/>
              <a:buChar char="▪"/>
              <a:tabLst>
                <a:tab pos="177800" algn="l"/>
              </a:tabLst>
            </a:pPr>
            <a:r>
              <a:rPr lang="en-US" altLang="fr-FR" sz="2000" dirty="0" smtClean="0">
                <a:solidFill>
                  <a:srgbClr val="002060"/>
                </a:solidFill>
                <a:latin typeface="Arial" charset="0"/>
                <a:sym typeface="Wingdings 2" pitchFamily="18" charset="2"/>
              </a:rPr>
              <a:t> </a:t>
            </a:r>
            <a:r>
              <a:rPr lang="es-ES_tradnl" altLang="fr-FR" sz="2000" dirty="0" smtClean="0">
                <a:solidFill>
                  <a:srgbClr val="002060"/>
                </a:solidFill>
                <a:latin typeface="Letter Gothic Std" pitchFamily="49" charset="0"/>
                <a:sym typeface="Wingdings 2" pitchFamily="18" charset="2"/>
              </a:rPr>
              <a:t>Poesía y lengua francesa</a:t>
            </a:r>
          </a:p>
        </p:txBody>
      </p:sp>
      <p:sp>
        <p:nvSpPr>
          <p:cNvPr id="76809" name="Rectangle 9"/>
          <p:cNvSpPr>
            <a:spLocks noChangeArrowheads="1"/>
          </p:cNvSpPr>
          <p:nvPr/>
        </p:nvSpPr>
        <p:spPr bwMode="auto">
          <a:xfrm>
            <a:off x="179388" y="1089791"/>
            <a:ext cx="5472732" cy="609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0" tIns="118800" rIns="0" bIns="118800" anchor="ctr">
            <a:spAutoFit/>
          </a:bodyPr>
          <a:lstStyle/>
          <a:p>
            <a:pPr marL="177800" lvl="2" indent="-177800" eaLnBrk="0" hangingPunct="0">
              <a:lnSpc>
                <a:spcPct val="120000"/>
              </a:lnSpc>
              <a:spcBef>
                <a:spcPct val="50000"/>
              </a:spcBef>
              <a:buFont typeface="Arial Narrow" pitchFamily="34" charset="0"/>
              <a:buChar char="▪"/>
              <a:tabLst>
                <a:tab pos="177800" algn="l"/>
              </a:tabLst>
            </a:pPr>
            <a:r>
              <a:rPr lang="es-ES_tradnl" altLang="fr-FR" sz="2000" dirty="0" smtClean="0">
                <a:solidFill>
                  <a:srgbClr val="002060"/>
                </a:solidFill>
                <a:latin typeface="Letter Gothic Std" pitchFamily="49" charset="0"/>
                <a:sym typeface="Wingdings 2" pitchFamily="18" charset="2"/>
              </a:rPr>
              <a:t>Arte vocal y música antigua</a:t>
            </a:r>
          </a:p>
        </p:txBody>
      </p:sp>
      <p:pic>
        <p:nvPicPr>
          <p:cNvPr id="76815" name="Picture 15"/>
          <p:cNvPicPr>
            <a:picLocks noChangeArrowheads="1"/>
          </p:cNvPicPr>
          <p:nvPr/>
        </p:nvPicPr>
        <p:blipFill>
          <a:blip r:embed="rId5" cstate="print">
            <a:lum bright="12000" contrast="18000"/>
          </a:blip>
          <a:srcRect b="-3872"/>
          <a:stretch>
            <a:fillRect/>
          </a:stretch>
        </p:blipFill>
        <p:spPr bwMode="auto">
          <a:xfrm>
            <a:off x="1187784" y="2160000"/>
            <a:ext cx="1440000" cy="448729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graphicFrame>
        <p:nvGraphicFramePr>
          <p:cNvPr id="76817" name="Object 17"/>
          <p:cNvGraphicFramePr>
            <a:graphicFrameLocks/>
          </p:cNvGraphicFramePr>
          <p:nvPr/>
        </p:nvGraphicFramePr>
        <p:xfrm>
          <a:off x="5292080" y="1815666"/>
          <a:ext cx="1512000" cy="5393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252" name="Document" r:id="rId6" imgW="1706880" imgH="762000" progId="Word.Document.8">
                  <p:embed/>
                </p:oleObj>
              </mc:Choice>
              <mc:Fallback>
                <p:oleObj name="Document" r:id="rId6" imgW="1706880" imgH="762000" progId="Word.Document.8">
                  <p:embed/>
                  <p:pic>
                    <p:nvPicPr>
                      <p:cNvPr id="0" name="Picture 2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lum bright="24000" contrast="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2080" y="1815666"/>
                        <a:ext cx="1512000" cy="53935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6820" name="Rectangle 20"/>
          <p:cNvSpPr>
            <a:spLocks noChangeArrowheads="1"/>
          </p:cNvSpPr>
          <p:nvPr/>
        </p:nvSpPr>
        <p:spPr bwMode="auto">
          <a:xfrm>
            <a:off x="179388" y="2547791"/>
            <a:ext cx="3888556" cy="609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0" tIns="118800" rIns="0" bIns="118800" anchor="ctr">
            <a:spAutoFit/>
          </a:bodyPr>
          <a:lstStyle/>
          <a:p>
            <a:pPr marL="177800" lvl="2" indent="-177800" eaLnBrk="0" hangingPunct="0">
              <a:lnSpc>
                <a:spcPct val="120000"/>
              </a:lnSpc>
              <a:spcBef>
                <a:spcPct val="50000"/>
              </a:spcBef>
              <a:buFont typeface="Arial Narrow" pitchFamily="34" charset="0"/>
              <a:buChar char="▪"/>
              <a:tabLst>
                <a:tab pos="177800" algn="l"/>
              </a:tabLst>
            </a:pPr>
            <a:r>
              <a:rPr lang="es-ES_tradnl" altLang="fr-FR" sz="2000" dirty="0" smtClean="0">
                <a:solidFill>
                  <a:srgbClr val="002060"/>
                </a:solidFill>
                <a:latin typeface="Letter Gothic Std" pitchFamily="49" charset="0"/>
                <a:sym typeface="Wingdings 2" pitchFamily="18" charset="2"/>
              </a:rPr>
              <a:t>Museo Félicien Rops</a:t>
            </a:r>
          </a:p>
        </p:txBody>
      </p:sp>
      <p:sp>
        <p:nvSpPr>
          <p:cNvPr id="76821" name="Rectangle 21"/>
          <p:cNvSpPr>
            <a:spLocks noChangeArrowheads="1"/>
          </p:cNvSpPr>
          <p:nvPr/>
        </p:nvSpPr>
        <p:spPr bwMode="auto">
          <a:xfrm>
            <a:off x="180000" y="3738375"/>
            <a:ext cx="5112080" cy="116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0" tIns="118800" rIns="0" bIns="118800" anchor="ctr">
            <a:spAutoFit/>
          </a:bodyPr>
          <a:lstStyle/>
          <a:p>
            <a:pPr marL="177800" lvl="2" indent="-177800" eaLnBrk="0" hangingPunct="0">
              <a:spcBef>
                <a:spcPts val="0"/>
              </a:spcBef>
              <a:buFont typeface="Arial Narrow" pitchFamily="34" charset="0"/>
              <a:buChar char="▪"/>
              <a:tabLst>
                <a:tab pos="177800" algn="l"/>
              </a:tabLst>
            </a:pPr>
            <a:r>
              <a:rPr lang="es-ES_tradnl" altLang="fr-FR" sz="2000" dirty="0" smtClean="0">
                <a:solidFill>
                  <a:srgbClr val="002060"/>
                </a:solidFill>
                <a:latin typeface="Letter Gothic Std" pitchFamily="49" charset="0"/>
                <a:sym typeface="Wingdings 2" pitchFamily="18" charset="2"/>
              </a:rPr>
              <a:t>Museo de los artes antiguos </a:t>
            </a:r>
          </a:p>
          <a:p>
            <a:pPr marL="177800" lvl="2" indent="-177800" eaLnBrk="0" hangingPunct="0">
              <a:spcBef>
                <a:spcPts val="0"/>
              </a:spcBef>
              <a:tabLst>
                <a:tab pos="177800" algn="l"/>
              </a:tabLst>
            </a:pPr>
            <a:r>
              <a:rPr lang="es-ES_tradnl" altLang="fr-FR" sz="2000" dirty="0" smtClean="0">
                <a:solidFill>
                  <a:srgbClr val="002060"/>
                </a:solidFill>
                <a:latin typeface="Letter Gothic Std" pitchFamily="49" charset="0"/>
                <a:sym typeface="Wingdings 2" pitchFamily="18" charset="2"/>
              </a:rPr>
              <a:t>	del Namurense - Tesoro </a:t>
            </a:r>
          </a:p>
          <a:p>
            <a:pPr marL="177800" lvl="2" indent="-177800" eaLnBrk="0" hangingPunct="0">
              <a:spcBef>
                <a:spcPts val="0"/>
              </a:spcBef>
              <a:tabLst>
                <a:tab pos="177800" algn="l"/>
              </a:tabLst>
            </a:pPr>
            <a:r>
              <a:rPr lang="es-ES_tradnl" altLang="fr-FR" sz="2000" dirty="0" smtClean="0">
                <a:solidFill>
                  <a:srgbClr val="002060"/>
                </a:solidFill>
                <a:latin typeface="Letter Gothic Std" pitchFamily="49" charset="0"/>
                <a:sym typeface="Wingdings 2" pitchFamily="18" charset="2"/>
              </a:rPr>
              <a:t>	del Prieuré d’Oignies</a:t>
            </a:r>
          </a:p>
        </p:txBody>
      </p:sp>
      <p:pic>
        <p:nvPicPr>
          <p:cNvPr id="76825" name="Picture 25"/>
          <p:cNvPicPr>
            <a:picLocks noChangeArrowheads="1"/>
          </p:cNvPicPr>
          <p:nvPr/>
        </p:nvPicPr>
        <p:blipFill>
          <a:blip r:embed="rId8" cstate="print">
            <a:lum bright="18000" contrast="14000"/>
          </a:blip>
          <a:srcRect/>
          <a:stretch>
            <a:fillRect/>
          </a:stretch>
        </p:blipFill>
        <p:spPr bwMode="auto">
          <a:xfrm>
            <a:off x="5334806" y="3915550"/>
            <a:ext cx="720000" cy="810000"/>
          </a:xfrm>
          <a:prstGeom prst="rect">
            <a:avLst/>
          </a:prstGeom>
          <a:noFill/>
          <a:ln w="19050">
            <a:solidFill>
              <a:srgbClr val="FFC000"/>
            </a:solidFill>
            <a:miter lim="800000"/>
            <a:headEnd/>
            <a:tailEnd/>
          </a:ln>
        </p:spPr>
      </p:pic>
      <p:pic>
        <p:nvPicPr>
          <p:cNvPr id="76826" name="Picture 26"/>
          <p:cNvPicPr>
            <a:picLocks noChangeAspect="1" noChangeArrowheads="1"/>
          </p:cNvPicPr>
          <p:nvPr/>
        </p:nvPicPr>
        <p:blipFill>
          <a:blip r:embed="rId9" cstate="print">
            <a:lum bright="10000" contrast="15000"/>
          </a:blip>
          <a:srcRect/>
          <a:stretch>
            <a:fillRect/>
          </a:stretch>
        </p:blipFill>
        <p:spPr bwMode="auto">
          <a:xfrm>
            <a:off x="6246000" y="4145388"/>
            <a:ext cx="720000" cy="540000"/>
          </a:xfrm>
          <a:prstGeom prst="rect">
            <a:avLst/>
          </a:prstGeom>
          <a:noFill/>
          <a:ln w="19050">
            <a:solidFill>
              <a:srgbClr val="FFC000"/>
            </a:solidFill>
            <a:miter lim="800000"/>
            <a:headEnd/>
            <a:tailEnd/>
          </a:ln>
        </p:spPr>
      </p:pic>
      <p:pic>
        <p:nvPicPr>
          <p:cNvPr id="21" name="Picture 9"/>
          <p:cNvPicPr>
            <a:picLocks noChangeAspect="1" noChangeArrowheads="1"/>
          </p:cNvPicPr>
          <p:nvPr/>
        </p:nvPicPr>
        <p:blipFill>
          <a:blip r:embed="rId10" cstate="print"/>
          <a:srcRect t="4861"/>
          <a:stretch>
            <a:fillRect/>
          </a:stretch>
        </p:blipFill>
        <p:spPr bwMode="auto">
          <a:xfrm>
            <a:off x="7056001" y="1923678"/>
            <a:ext cx="1883291" cy="94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il_fi" descr="http://www.opl.be/uploads/pics/Les_Agremens___le_Choeur_de_Chambre_de_Namur_PANORAMIQUE__c__Jacques_Verrees_01.jpg"/>
          <p:cNvPicPr>
            <a:picLocks/>
          </p:cNvPicPr>
          <p:nvPr/>
        </p:nvPicPr>
        <p:blipFill>
          <a:blip r:embed="rId11" cstate="print">
            <a:lum bright="12000" contrast="5000"/>
          </a:blip>
          <a:srcRect l="22617" t="35323" r="21360" b="17661"/>
          <a:stretch>
            <a:fillRect/>
          </a:stretch>
        </p:blipFill>
        <p:spPr bwMode="auto">
          <a:xfrm>
            <a:off x="5652000" y="1026000"/>
            <a:ext cx="1908000" cy="7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7" descr="http://fr.ardennes-etape.com/imgActivite/Activite-590-Image_1.jpg"/>
          <p:cNvPicPr>
            <a:picLocks noChangeArrowheads="1"/>
          </p:cNvPicPr>
          <p:nvPr/>
        </p:nvPicPr>
        <p:blipFill>
          <a:blip r:embed="rId12" cstate="print">
            <a:lum bright="10000" contrast="5000"/>
          </a:blip>
          <a:srcRect r="9415"/>
          <a:stretch>
            <a:fillRect/>
          </a:stretch>
        </p:blipFill>
        <p:spPr bwMode="auto">
          <a:xfrm>
            <a:off x="5256000" y="2625822"/>
            <a:ext cx="1500094" cy="594000"/>
          </a:xfrm>
          <a:prstGeom prst="rect">
            <a:avLst/>
          </a:prstGeom>
          <a:noFill/>
        </p:spPr>
      </p:pic>
      <p:pic>
        <p:nvPicPr>
          <p:cNvPr id="4105" name="Picture 9" descr="http://www.museerops.be/images/header.gif"/>
          <p:cNvPicPr>
            <a:picLocks noChangeAspect="1" noChangeArrowheads="1"/>
          </p:cNvPicPr>
          <p:nvPr/>
        </p:nvPicPr>
        <p:blipFill>
          <a:blip r:embed="rId13" cstate="print">
            <a:lum contrast="10000"/>
          </a:blip>
          <a:srcRect r="4395" b="12659"/>
          <a:stretch>
            <a:fillRect/>
          </a:stretch>
        </p:blipFill>
        <p:spPr bwMode="auto">
          <a:xfrm>
            <a:off x="4284001" y="2727000"/>
            <a:ext cx="1050805" cy="32400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172035" name="Picture 3"/>
          <p:cNvPicPr>
            <a:picLocks noChangeAspect="1" noChangeArrowheads="1"/>
          </p:cNvPicPr>
          <p:nvPr/>
        </p:nvPicPr>
        <p:blipFill>
          <a:blip r:embed="rId14" cstate="print">
            <a:lum bright="10000" contrast="5000"/>
          </a:blip>
          <a:srcRect/>
          <a:stretch>
            <a:fillRect/>
          </a:stretch>
        </p:blipFill>
        <p:spPr bwMode="auto">
          <a:xfrm>
            <a:off x="7092280" y="2970000"/>
            <a:ext cx="1146334" cy="1161000"/>
          </a:xfrm>
          <a:prstGeom prst="rect">
            <a:avLst/>
          </a:prstGeom>
          <a:noFill/>
          <a:ln w="19050">
            <a:solidFill>
              <a:srgbClr val="9DB0B1"/>
            </a:solidFill>
            <a:miter lim="800000"/>
            <a:headEnd/>
            <a:tailEnd/>
          </a:ln>
          <a:effectLst/>
        </p:spPr>
      </p:pic>
      <p:sp>
        <p:nvSpPr>
          <p:cNvPr id="24" name="Rectangle 20"/>
          <p:cNvSpPr>
            <a:spLocks noChangeArrowheads="1"/>
          </p:cNvSpPr>
          <p:nvPr/>
        </p:nvSpPr>
        <p:spPr bwMode="auto">
          <a:xfrm>
            <a:off x="179512" y="3091986"/>
            <a:ext cx="5256584" cy="917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0" tIns="118800" rIns="0" bIns="118800" anchor="ctr">
            <a:spAutoFit/>
          </a:bodyPr>
          <a:lstStyle/>
          <a:p>
            <a:pPr marL="177800" lvl="2" indent="-177800" eaLnBrk="0" hangingPunct="0">
              <a:lnSpc>
                <a:spcPct val="120000"/>
              </a:lnSpc>
              <a:spcBef>
                <a:spcPct val="50000"/>
              </a:spcBef>
              <a:buFont typeface="Arial Narrow" pitchFamily="34" charset="0"/>
              <a:buChar char="▪"/>
              <a:tabLst>
                <a:tab pos="177800" algn="l"/>
              </a:tabLst>
            </a:pPr>
            <a:r>
              <a:rPr lang="es-ES_tradnl" altLang="fr-FR" sz="2000" dirty="0" smtClean="0">
                <a:solidFill>
                  <a:srgbClr val="002060"/>
                </a:solidFill>
                <a:latin typeface="Letter Gothic Std" pitchFamily="49" charset="0"/>
                <a:sym typeface="Wingdings 2" pitchFamily="18" charset="2"/>
              </a:rPr>
              <a:t>Museo de Groesbeeck de Croix</a:t>
            </a:r>
          </a:p>
          <a:p>
            <a:pPr marL="177800" lvl="2" indent="-177800" eaLnBrk="0" hangingPunct="0">
              <a:spcBef>
                <a:spcPts val="0"/>
              </a:spcBef>
              <a:tabLst>
                <a:tab pos="177800" algn="l"/>
              </a:tabLst>
            </a:pPr>
            <a:r>
              <a:rPr lang="es-ES_tradnl" altLang="fr-FR" sz="2000" dirty="0" smtClean="0">
                <a:solidFill>
                  <a:srgbClr val="002060"/>
                </a:solidFill>
                <a:latin typeface="Letter Gothic Std" pitchFamily="49" charset="0"/>
                <a:sym typeface="Wingdings 2" pitchFamily="18" charset="2"/>
              </a:rPr>
              <a:t>	- Museo arqueológico</a:t>
            </a:r>
          </a:p>
        </p:txBody>
      </p:sp>
      <p:cxnSp>
        <p:nvCxnSpPr>
          <p:cNvPr id="30" name="Connecteur droit 29"/>
          <p:cNvCxnSpPr>
            <a:cxnSpLocks noChangeShapeType="1"/>
            <a:stCxn id="24" idx="3"/>
            <a:endCxn id="172035" idx="1"/>
          </p:cNvCxnSpPr>
          <p:nvPr/>
        </p:nvCxnSpPr>
        <p:spPr bwMode="auto">
          <a:xfrm flipV="1">
            <a:off x="5436096" y="3550500"/>
            <a:ext cx="1656184" cy="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008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pic>
        <p:nvPicPr>
          <p:cNvPr id="172037" name="Picture 5" descr="facaderue.jpg"/>
          <p:cNvPicPr>
            <a:picLocks noChangeArrowheads="1"/>
          </p:cNvPicPr>
          <p:nvPr/>
        </p:nvPicPr>
        <p:blipFill>
          <a:blip r:embed="rId15" cstate="print"/>
          <a:srcRect l="15369" t="1023" r="9677" b="1023"/>
          <a:stretch>
            <a:fillRect/>
          </a:stretch>
        </p:blipFill>
        <p:spPr bwMode="auto">
          <a:xfrm>
            <a:off x="7452480" y="4084008"/>
            <a:ext cx="1440000" cy="810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63500" dir="2700000" sx="102000" sy="102000" algn="tl" rotWithShape="0">
              <a:srgbClr val="333333">
                <a:alpha val="67000"/>
              </a:srgbClr>
            </a:outerShdw>
          </a:effectLst>
        </p:spPr>
      </p:pic>
      <p:pic>
        <p:nvPicPr>
          <p:cNvPr id="28" name="Picture 48" descr="IMG_1990_raw"/>
          <p:cNvPicPr>
            <a:picLocks noChangeArrowheads="1"/>
          </p:cNvPicPr>
          <p:nvPr/>
        </p:nvPicPr>
        <p:blipFill>
          <a:blip r:embed="rId16" cstate="print">
            <a:lum bright="20000" contrast="5000"/>
          </a:blip>
          <a:srcRect t="2897" r="17323" b="2897"/>
          <a:stretch>
            <a:fillRect/>
          </a:stretch>
        </p:blipFill>
        <p:spPr bwMode="auto">
          <a:xfrm>
            <a:off x="7632000" y="1026000"/>
            <a:ext cx="1312342" cy="7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" name="Rectangle 5"/>
          <p:cNvSpPr>
            <a:spLocks noChangeArrowheads="1"/>
          </p:cNvSpPr>
          <p:nvPr/>
        </p:nvSpPr>
        <p:spPr bwMode="auto">
          <a:xfrm>
            <a:off x="179512" y="2038655"/>
            <a:ext cx="5112692" cy="609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0" tIns="118800" rIns="0" bIns="118800" anchor="ctr">
            <a:spAutoFit/>
          </a:bodyPr>
          <a:lstStyle/>
          <a:p>
            <a:pPr marL="177800" lvl="2" indent="-177800" eaLnBrk="0" hangingPunct="0">
              <a:lnSpc>
                <a:spcPct val="120000"/>
              </a:lnSpc>
              <a:spcBef>
                <a:spcPct val="50000"/>
              </a:spcBef>
              <a:buFont typeface="Arial Narrow" pitchFamily="34" charset="0"/>
              <a:buChar char="▪"/>
              <a:tabLst>
                <a:tab pos="177800" algn="l"/>
              </a:tabLst>
            </a:pPr>
            <a:r>
              <a:rPr lang="en-US" altLang="fr-FR" sz="2000" smtClean="0">
                <a:solidFill>
                  <a:srgbClr val="002060"/>
                </a:solidFill>
                <a:latin typeface="Arial" charset="0"/>
                <a:sym typeface="Wingdings 2" pitchFamily="18" charset="2"/>
              </a:rPr>
              <a:t>  </a:t>
            </a:r>
            <a:endParaRPr lang="fr-FR" altLang="fr-FR" sz="2000" smtClean="0">
              <a:latin typeface="Letter Gothic Std" pitchFamily="49" charset="0"/>
              <a:sym typeface="Wingdings 2" pitchFamily="18" charset="2"/>
            </a:endParaRPr>
          </a:p>
        </p:txBody>
      </p:sp>
      <p:sp>
        <p:nvSpPr>
          <p:cNvPr id="25" name="Espace réservé du numéro de diapositive 2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C6B818-7290-4771-9CFB-B94F380E1CC8}" type="slidenum">
              <a:rPr lang="fr-FR" smtClean="0"/>
              <a:pPr/>
              <a:t>47</a:t>
            </a:fld>
            <a:endParaRPr lang="fr-FR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6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6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6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6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5" grpId="0" autoUpdateAnimBg="0"/>
      <p:bldP spid="76809" grpId="0" autoUpdateAnimBg="0"/>
      <p:bldP spid="76820" grpId="0" autoUpdateAnimBg="0"/>
      <p:bldP spid="76821" grpId="0" autoUpdateAnimBg="0"/>
      <p:bldP spid="24" grpId="0" autoUpdateAnimBg="0"/>
      <p:bldP spid="26" grpId="0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2" name="Picture 2"/>
          <p:cNvPicPr>
            <a:picLocks noChangeAspect="1" noChangeArrowheads="1"/>
          </p:cNvPicPr>
          <p:nvPr/>
        </p:nvPicPr>
        <p:blipFill>
          <a:blip r:embed="rId3" cstate="print"/>
          <a:srcRect l="2392" t="2487" r="2392"/>
          <a:stretch>
            <a:fillRect/>
          </a:stretch>
        </p:blipFill>
        <p:spPr bwMode="auto">
          <a:xfrm>
            <a:off x="5243760" y="4327014"/>
            <a:ext cx="840409" cy="62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Line 2"/>
          <p:cNvSpPr>
            <a:spLocks noChangeShapeType="1"/>
          </p:cNvSpPr>
          <p:nvPr/>
        </p:nvSpPr>
        <p:spPr bwMode="auto">
          <a:xfrm>
            <a:off x="0" y="944166"/>
            <a:ext cx="9144000" cy="0"/>
          </a:xfrm>
          <a:prstGeom prst="line">
            <a:avLst/>
          </a:prstGeom>
          <a:noFill/>
          <a:ln w="38100">
            <a:gradFill flip="none" rotWithShape="1"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0" scaled="0"/>
              <a:tileRect/>
            </a:gra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6628" name="Rectangle 5"/>
          <p:cNvSpPr>
            <a:spLocks noChangeArrowheads="1"/>
          </p:cNvSpPr>
          <p:nvPr/>
        </p:nvSpPr>
        <p:spPr bwMode="auto">
          <a:xfrm>
            <a:off x="0" y="133287"/>
            <a:ext cx="9144000" cy="73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0" tIns="118800" rIns="360000" bIns="118800" anchor="ctr">
            <a:spAutoFit/>
          </a:bodyPr>
          <a:lstStyle/>
          <a:p>
            <a:pPr algn="ctr"/>
            <a:r>
              <a:rPr lang="es-ES_tradnl" altLang="fr-FR" sz="3200" cap="small" dirty="0" smtClean="0">
                <a:solidFill>
                  <a:srgbClr val="002060"/>
                </a:solidFill>
                <a:latin typeface="Letter Gothic Std" pitchFamily="49" charset="0"/>
              </a:rPr>
              <a:t>...</a:t>
            </a:r>
            <a:r>
              <a:rPr lang="es-ES_tradnl" altLang="fr-FR" sz="3200" cap="small" dirty="0">
                <a:solidFill>
                  <a:srgbClr val="002060"/>
                </a:solidFill>
                <a:latin typeface="Letter Gothic Std" pitchFamily="49" charset="0"/>
              </a:rPr>
              <a:t>y</a:t>
            </a:r>
            <a:r>
              <a:rPr lang="es-ES_tradnl" altLang="fr-FR" sz="3200" cap="small" dirty="0" smtClean="0">
                <a:solidFill>
                  <a:srgbClr val="002060"/>
                </a:solidFill>
                <a:latin typeface="Letter Gothic Std" pitchFamily="49" charset="0"/>
              </a:rPr>
              <a:t> festivales</a:t>
            </a:r>
            <a:endParaRPr lang="es-ES_tradnl" altLang="fr-FR" sz="3200" cap="small" dirty="0">
              <a:solidFill>
                <a:srgbClr val="002060"/>
              </a:solidFill>
              <a:latin typeface="Letter Gothic Std" pitchFamily="49" charset="0"/>
            </a:endParaRPr>
          </a:p>
        </p:txBody>
      </p:sp>
      <p:sp>
        <p:nvSpPr>
          <p:cNvPr id="68626" name="Rectangle 18"/>
          <p:cNvSpPr>
            <a:spLocks noChangeArrowheads="1"/>
          </p:cNvSpPr>
          <p:nvPr/>
        </p:nvSpPr>
        <p:spPr bwMode="auto">
          <a:xfrm>
            <a:off x="179512" y="2793661"/>
            <a:ext cx="5724734" cy="609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0" tIns="118800" rIns="36000" bIns="118800" anchor="ctr">
            <a:spAutoFit/>
          </a:bodyPr>
          <a:lstStyle/>
          <a:p>
            <a:pPr marL="177800" lvl="2" indent="-177800" eaLnBrk="0" hangingPunct="0">
              <a:lnSpc>
                <a:spcPct val="120000"/>
              </a:lnSpc>
              <a:spcBef>
                <a:spcPct val="50000"/>
              </a:spcBef>
              <a:buFont typeface="Arial Narrow" pitchFamily="34" charset="0"/>
              <a:buChar char="▪"/>
              <a:tabLst>
                <a:tab pos="177800" algn="l"/>
              </a:tabLst>
            </a:pPr>
            <a:r>
              <a:rPr lang="es-ES_tradnl" altLang="fr-FR" sz="2000" dirty="0" smtClean="0">
                <a:solidFill>
                  <a:srgbClr val="002060"/>
                </a:solidFill>
                <a:latin typeface="Letter Gothic Std" pitchFamily="49" charset="0"/>
                <a:sym typeface="Wingdings 2" pitchFamily="18" charset="2"/>
              </a:rPr>
              <a:t>Artes feriante (Namur en Mayo)</a:t>
            </a:r>
          </a:p>
        </p:txBody>
      </p:sp>
      <p:sp>
        <p:nvSpPr>
          <p:cNvPr id="68627" name="Rectangle 19"/>
          <p:cNvSpPr>
            <a:spLocks noChangeArrowheads="1"/>
          </p:cNvSpPr>
          <p:nvPr/>
        </p:nvSpPr>
        <p:spPr bwMode="auto">
          <a:xfrm>
            <a:off x="179388" y="1497517"/>
            <a:ext cx="5040000" cy="609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0" tIns="118800" rIns="0" bIns="118800" anchor="ctr">
            <a:spAutoFit/>
          </a:bodyPr>
          <a:lstStyle/>
          <a:p>
            <a:pPr marL="177800" lvl="2" indent="-177800" eaLnBrk="0" hangingPunct="0">
              <a:lnSpc>
                <a:spcPct val="120000"/>
              </a:lnSpc>
              <a:spcBef>
                <a:spcPct val="50000"/>
              </a:spcBef>
              <a:buFont typeface="Arial Narrow" pitchFamily="34" charset="0"/>
              <a:buChar char="▪"/>
              <a:tabLst>
                <a:tab pos="177800" algn="l"/>
              </a:tabLst>
            </a:pPr>
            <a:r>
              <a:rPr lang="es-ES_tradnl" altLang="fr-FR" sz="2000" dirty="0" smtClean="0">
                <a:solidFill>
                  <a:srgbClr val="002060"/>
                </a:solidFill>
                <a:latin typeface="Letter Gothic Std" pitchFamily="49" charset="0"/>
                <a:sym typeface="Wingdings 2" pitchFamily="18" charset="2"/>
              </a:rPr>
              <a:t>Cortometraje (MEDIA 10-10)</a:t>
            </a:r>
          </a:p>
        </p:txBody>
      </p:sp>
      <p:sp>
        <p:nvSpPr>
          <p:cNvPr id="68628" name="Rectangle 20"/>
          <p:cNvSpPr>
            <a:spLocks noChangeArrowheads="1"/>
          </p:cNvSpPr>
          <p:nvPr/>
        </p:nvSpPr>
        <p:spPr bwMode="auto">
          <a:xfrm>
            <a:off x="179390" y="1063627"/>
            <a:ext cx="5040682" cy="609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0" tIns="118800" rIns="36000" bIns="118800" anchor="ctr">
            <a:spAutoFit/>
          </a:bodyPr>
          <a:lstStyle/>
          <a:p>
            <a:pPr marL="177800" lvl="2" indent="-177800" eaLnBrk="0" hangingPunct="0">
              <a:lnSpc>
                <a:spcPct val="120000"/>
              </a:lnSpc>
              <a:spcBef>
                <a:spcPct val="50000"/>
              </a:spcBef>
              <a:buFont typeface="Arial Narrow" pitchFamily="34" charset="0"/>
              <a:buChar char="▪"/>
              <a:tabLst>
                <a:tab pos="177800" algn="l"/>
              </a:tabLst>
            </a:pPr>
            <a:r>
              <a:rPr lang="es-ES_tradnl" altLang="fr-FR" sz="2000" dirty="0" smtClean="0">
                <a:solidFill>
                  <a:srgbClr val="002060"/>
                </a:solidFill>
                <a:latin typeface="Letter Gothic Std" pitchFamily="49" charset="0"/>
                <a:sym typeface="Wingdings 2" pitchFamily="18" charset="2"/>
              </a:rPr>
              <a:t>Película francófona (FIFF)</a:t>
            </a:r>
          </a:p>
        </p:txBody>
      </p:sp>
      <p:sp>
        <p:nvSpPr>
          <p:cNvPr id="68630" name="Rectangle 22"/>
          <p:cNvSpPr>
            <a:spLocks noChangeArrowheads="1"/>
          </p:cNvSpPr>
          <p:nvPr/>
        </p:nvSpPr>
        <p:spPr bwMode="auto">
          <a:xfrm>
            <a:off x="179388" y="1929564"/>
            <a:ext cx="5040684" cy="609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0" tIns="118800" rIns="36000" bIns="118800" anchor="ctr">
            <a:spAutoFit/>
          </a:bodyPr>
          <a:lstStyle/>
          <a:p>
            <a:pPr marL="177800" lvl="2" indent="-177800" eaLnBrk="0" hangingPunct="0">
              <a:lnSpc>
                <a:spcPct val="120000"/>
              </a:lnSpc>
              <a:spcBef>
                <a:spcPct val="50000"/>
              </a:spcBef>
              <a:buFont typeface="Arial Narrow" pitchFamily="34" charset="0"/>
              <a:buChar char="▪"/>
              <a:tabLst>
                <a:tab pos="177800" algn="l"/>
              </a:tabLst>
            </a:pPr>
            <a:r>
              <a:rPr lang="es-ES_tradnl" altLang="fr-FR" sz="2000" dirty="0" smtClean="0">
                <a:solidFill>
                  <a:srgbClr val="002060"/>
                </a:solidFill>
                <a:latin typeface="Letter Gothic Std" pitchFamily="49" charset="0"/>
                <a:sym typeface="Wingdings 2" pitchFamily="18" charset="2"/>
              </a:rPr>
              <a:t>Festival musical de Namur</a:t>
            </a:r>
          </a:p>
        </p:txBody>
      </p:sp>
      <p:sp>
        <p:nvSpPr>
          <p:cNvPr id="68641" name="Rectangle 33"/>
          <p:cNvSpPr>
            <a:spLocks noChangeArrowheads="1"/>
          </p:cNvSpPr>
          <p:nvPr/>
        </p:nvSpPr>
        <p:spPr bwMode="auto">
          <a:xfrm>
            <a:off x="179388" y="3171703"/>
            <a:ext cx="5616748" cy="609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0" tIns="118800" rIns="36000" bIns="118800" anchor="ctr">
            <a:spAutoFit/>
          </a:bodyPr>
          <a:lstStyle/>
          <a:p>
            <a:pPr marL="177800" lvl="2" indent="-177800" eaLnBrk="0" hangingPunct="0">
              <a:lnSpc>
                <a:spcPct val="120000"/>
              </a:lnSpc>
              <a:spcBef>
                <a:spcPct val="50000"/>
              </a:spcBef>
              <a:buFont typeface="Arial Narrow" pitchFamily="34" charset="0"/>
              <a:buChar char="▪"/>
              <a:tabLst>
                <a:tab pos="177800" algn="l"/>
              </a:tabLst>
            </a:pPr>
            <a:r>
              <a:rPr lang="es-ES_tradnl" altLang="fr-FR" sz="2000" dirty="0" smtClean="0">
                <a:solidFill>
                  <a:srgbClr val="002060"/>
                </a:solidFill>
                <a:latin typeface="Letter Gothic Std" pitchFamily="49" charset="0"/>
                <a:sym typeface="Wingdings 2" pitchFamily="18" charset="2"/>
              </a:rPr>
              <a:t>Rock        / jazz </a:t>
            </a:r>
          </a:p>
        </p:txBody>
      </p:sp>
      <p:sp>
        <p:nvSpPr>
          <p:cNvPr id="68664" name="Rectangle 56"/>
          <p:cNvSpPr>
            <a:spLocks noChangeArrowheads="1"/>
          </p:cNvSpPr>
          <p:nvPr/>
        </p:nvSpPr>
        <p:spPr bwMode="auto">
          <a:xfrm>
            <a:off x="179999" y="2361612"/>
            <a:ext cx="3312599" cy="609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0" tIns="118800" rIns="36000" bIns="118800" anchor="ctr">
            <a:spAutoFit/>
          </a:bodyPr>
          <a:lstStyle/>
          <a:p>
            <a:pPr marL="177800" lvl="2" indent="-177800" eaLnBrk="0" hangingPunct="0">
              <a:lnSpc>
                <a:spcPct val="120000"/>
              </a:lnSpc>
              <a:spcBef>
                <a:spcPct val="50000"/>
              </a:spcBef>
              <a:buFont typeface="Arial Narrow" pitchFamily="34" charset="0"/>
              <a:buChar char="▪"/>
              <a:tabLst>
                <a:tab pos="177800" algn="l"/>
              </a:tabLst>
            </a:pPr>
            <a:r>
              <a:rPr lang="es-ES_tradnl" altLang="fr-FR" sz="2000" dirty="0" smtClean="0">
                <a:solidFill>
                  <a:srgbClr val="002060"/>
                </a:solidFill>
                <a:latin typeface="Letter Gothic Std" pitchFamily="49" charset="0"/>
                <a:sym typeface="Wingdings 2" pitchFamily="18" charset="2"/>
              </a:rPr>
              <a:t>Film naturaleza</a:t>
            </a:r>
          </a:p>
        </p:txBody>
      </p:sp>
      <p:pic>
        <p:nvPicPr>
          <p:cNvPr id="68666" name="Picture 58" descr="logofestival"/>
          <p:cNvPicPr>
            <a:picLocks noChangeAspect="1" noChangeArrowheads="1"/>
          </p:cNvPicPr>
          <p:nvPr/>
        </p:nvPicPr>
        <p:blipFill>
          <a:blip r:embed="rId4" cstate="print">
            <a:lum bright="6000" contrast="6000"/>
          </a:blip>
          <a:srcRect/>
          <a:stretch>
            <a:fillRect/>
          </a:stretch>
        </p:blipFill>
        <p:spPr bwMode="auto">
          <a:xfrm>
            <a:off x="3492599" y="2463738"/>
            <a:ext cx="1582738" cy="4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Image 26" descr="verdur rock"/>
          <p:cNvPicPr>
            <a:picLocks/>
          </p:cNvPicPr>
          <p:nvPr/>
        </p:nvPicPr>
        <p:blipFill>
          <a:blip r:embed="rId5" cstate="print"/>
          <a:srcRect l="41308" r="40536"/>
          <a:stretch>
            <a:fillRect/>
          </a:stretch>
        </p:blipFill>
        <p:spPr bwMode="auto">
          <a:xfrm>
            <a:off x="1836000" y="3321000"/>
            <a:ext cx="900000" cy="378000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</p:pic>
      <p:cxnSp>
        <p:nvCxnSpPr>
          <p:cNvPr id="34" name="Connecteur droit 33"/>
          <p:cNvCxnSpPr>
            <a:cxnSpLocks noChangeShapeType="1"/>
            <a:stCxn id="68627" idx="3"/>
            <a:endCxn id="25" idx="1"/>
          </p:cNvCxnSpPr>
          <p:nvPr/>
        </p:nvCxnSpPr>
        <p:spPr bwMode="auto">
          <a:xfrm>
            <a:off x="5219388" y="1802143"/>
            <a:ext cx="1944900" cy="600854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12700" cap="flat" cmpd="sng" algn="ctr">
            <a:solidFill>
              <a:srgbClr val="00206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pic>
        <p:nvPicPr>
          <p:cNvPr id="186372" name="Picture 4" descr="http://www.fiff.be/var/fr/storage/images/banniere/806-4-fre-FR/Banniere.jpg"/>
          <p:cNvPicPr>
            <a:picLocks noChangeAspect="1" noChangeArrowheads="1"/>
          </p:cNvPicPr>
          <p:nvPr/>
        </p:nvPicPr>
        <p:blipFill>
          <a:blip r:embed="rId6" cstate="print">
            <a:lum bright="3000" contrast="7000"/>
          </a:blip>
          <a:srcRect/>
          <a:stretch>
            <a:fillRect/>
          </a:stretch>
        </p:blipFill>
        <p:spPr bwMode="auto">
          <a:xfrm>
            <a:off x="5220072" y="1113588"/>
            <a:ext cx="3356618" cy="540000"/>
          </a:xfrm>
          <a:prstGeom prst="rect">
            <a:avLst/>
          </a:prstGeom>
          <a:noFill/>
          <a:ln>
            <a:solidFill>
              <a:srgbClr val="D03200"/>
            </a:solidFill>
          </a:ln>
        </p:spPr>
      </p:pic>
      <p:pic>
        <p:nvPicPr>
          <p:cNvPr id="25" name="Picture 25" descr="http://www.moniteurdufilm.be/images/articles/Media1010%202011new.jpg"/>
          <p:cNvPicPr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64288" y="1755000"/>
            <a:ext cx="1080120" cy="1295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21" name="Picture 25" descr="Logo"/>
          <p:cNvPicPr>
            <a:picLocks noChangeAspect="1" noChangeArrowheads="1"/>
          </p:cNvPicPr>
          <p:nvPr/>
        </p:nvPicPr>
        <p:blipFill>
          <a:blip r:embed="rId8" cstate="print"/>
          <a:srcRect l="2589" t="41483" r="2589" b="6914"/>
          <a:stretch>
            <a:fillRect/>
          </a:stretch>
        </p:blipFill>
        <p:spPr bwMode="auto">
          <a:xfrm>
            <a:off x="5204504" y="1923678"/>
            <a:ext cx="1455728" cy="67500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Rectangle 18"/>
          <p:cNvSpPr>
            <a:spLocks noChangeArrowheads="1"/>
          </p:cNvSpPr>
          <p:nvPr/>
        </p:nvSpPr>
        <p:spPr bwMode="auto">
          <a:xfrm>
            <a:off x="179512" y="4022069"/>
            <a:ext cx="8208912" cy="88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0" tIns="118800" rIns="36000" bIns="118800" anchor="ctr">
            <a:spAutoFit/>
          </a:bodyPr>
          <a:lstStyle/>
          <a:p>
            <a:pPr marL="177800" lvl="2" indent="-177800" eaLnBrk="0" hangingPunct="0">
              <a:lnSpc>
                <a:spcPct val="120000"/>
              </a:lnSpc>
              <a:spcBef>
                <a:spcPct val="50000"/>
              </a:spcBef>
              <a:buFont typeface="Arial Narrow" pitchFamily="34" charset="0"/>
              <a:buChar char="▪"/>
              <a:tabLst>
                <a:tab pos="177800" algn="l"/>
              </a:tabLst>
            </a:pPr>
            <a:r>
              <a:rPr lang="es-ES_tradnl" altLang="fr-FR" sz="2000" dirty="0" smtClean="0">
                <a:solidFill>
                  <a:srgbClr val="002060"/>
                </a:solidFill>
                <a:latin typeface="Letter Gothic Std" pitchFamily="49" charset="0"/>
                <a:sym typeface="Wingdings 2" pitchFamily="18" charset="2"/>
              </a:rPr>
              <a:t>KIKK Festival </a:t>
            </a:r>
          </a:p>
          <a:p>
            <a:pPr marL="177800" lvl="2" indent="-177800" eaLnBrk="0" hangingPunct="0">
              <a:spcBef>
                <a:spcPts val="0"/>
              </a:spcBef>
              <a:tabLst>
                <a:tab pos="177800" algn="l"/>
              </a:tabLst>
            </a:pPr>
            <a:r>
              <a:rPr lang="es-ES_tradnl" altLang="fr-FR" dirty="0" smtClean="0">
                <a:solidFill>
                  <a:srgbClr val="00B0F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 2" pitchFamily="18" charset="2"/>
              </a:rPr>
              <a:t>	INTERNATIONAL DIGITAL FESTIVAL</a:t>
            </a:r>
          </a:p>
        </p:txBody>
      </p:sp>
      <p:sp>
        <p:nvSpPr>
          <p:cNvPr id="31" name="Rectangle 52"/>
          <p:cNvSpPr>
            <a:spLocks noChangeArrowheads="1"/>
          </p:cNvSpPr>
          <p:nvPr/>
        </p:nvSpPr>
        <p:spPr bwMode="auto">
          <a:xfrm>
            <a:off x="179388" y="3623875"/>
            <a:ext cx="5652000" cy="609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0" tIns="118800" rIns="0" bIns="118800" anchor="ctr">
            <a:spAutoFit/>
          </a:bodyPr>
          <a:lstStyle/>
          <a:p>
            <a:pPr marL="177800" lvl="2" indent="-177800" eaLnBrk="0" hangingPunct="0">
              <a:lnSpc>
                <a:spcPct val="120000"/>
              </a:lnSpc>
              <a:spcBef>
                <a:spcPct val="50000"/>
              </a:spcBef>
              <a:buFont typeface="Arial Narrow" pitchFamily="34" charset="0"/>
              <a:buChar char="▪"/>
              <a:tabLst>
                <a:tab pos="177800" algn="l"/>
              </a:tabLst>
            </a:pPr>
            <a:r>
              <a:rPr lang="es-ES_tradnl" altLang="fr-FR" sz="2000" dirty="0" smtClean="0">
                <a:solidFill>
                  <a:srgbClr val="002060"/>
                </a:solidFill>
                <a:latin typeface="Letter Gothic Std" pitchFamily="49" charset="0"/>
                <a:sym typeface="Wingdings 2" pitchFamily="18" charset="2"/>
              </a:rPr>
              <a:t>Poesía (Festival internacional)  </a:t>
            </a:r>
          </a:p>
        </p:txBody>
      </p:sp>
      <p:pic>
        <p:nvPicPr>
          <p:cNvPr id="186370" name="Picture 2" descr="http://images.opt.be/images/elto/19450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904246" y="2754000"/>
            <a:ext cx="900002" cy="945000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</p:pic>
      <p:pic>
        <p:nvPicPr>
          <p:cNvPr id="202754" name="Picture 2" descr="http://www.n8jazz.org/0_0_0_0_83_24_csupload_923547.jpg?u=2983417698"/>
          <p:cNvPicPr>
            <a:picLocks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924000" y="3321000"/>
            <a:ext cx="1584104" cy="378000"/>
          </a:xfrm>
          <a:prstGeom prst="rect">
            <a:avLst/>
          </a:prstGeom>
          <a:noFill/>
        </p:spPr>
      </p:pic>
      <p:pic>
        <p:nvPicPr>
          <p:cNvPr id="202758" name="Picture 6" descr="http://www.fetesdewallonie.be/uploads/bannieres/17/e2bc239cf9817b736d83d4735a19292b.jpg"/>
          <p:cNvPicPr>
            <a:picLocks noChangeAspect="1" noChangeArrowheads="1"/>
          </p:cNvPicPr>
          <p:nvPr/>
        </p:nvPicPr>
        <p:blipFill>
          <a:blip r:embed="rId11" cstate="print">
            <a:lum bright="-1000"/>
          </a:blip>
          <a:srcRect l="11430" t="4724" r="11430" b="945"/>
          <a:stretch>
            <a:fillRect/>
          </a:stretch>
        </p:blipFill>
        <p:spPr bwMode="auto">
          <a:xfrm>
            <a:off x="0" y="0"/>
            <a:ext cx="2098936" cy="931500"/>
          </a:xfrm>
          <a:prstGeom prst="rect">
            <a:avLst/>
          </a:prstGeom>
          <a:noFill/>
        </p:spPr>
      </p:pic>
      <p:cxnSp>
        <p:nvCxnSpPr>
          <p:cNvPr id="43" name="Connecteur droit 42"/>
          <p:cNvCxnSpPr>
            <a:cxnSpLocks noChangeShapeType="1"/>
            <a:stCxn id="31" idx="3"/>
            <a:endCxn id="60418" idx="1"/>
          </p:cNvCxnSpPr>
          <p:nvPr/>
        </p:nvCxnSpPr>
        <p:spPr bwMode="auto">
          <a:xfrm flipV="1">
            <a:off x="5831388" y="3928500"/>
            <a:ext cx="1404908" cy="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pic>
        <p:nvPicPr>
          <p:cNvPr id="60418" name="Picture 2" descr="http://www.mplf.be/agenda/mini_affiche/affichefimp2011_tn.jpg"/>
          <p:cNvPicPr>
            <a:picLocks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236296" y="3375000"/>
            <a:ext cx="1044000" cy="1107000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</p:pic>
      <p:sp>
        <p:nvSpPr>
          <p:cNvPr id="24" name="Espace réservé du numéro de diapositive 2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C6B818-7290-4771-9CFB-B94F380E1CC8}" type="slidenum">
              <a:rPr lang="fr-FR" smtClean="0"/>
              <a:pPr/>
              <a:t>48</a:t>
            </a:fld>
            <a:endParaRPr lang="fr-FR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8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8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8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8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8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8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26" grpId="0" autoUpdateAnimBg="0"/>
      <p:bldP spid="68627" grpId="0" autoUpdateAnimBg="0"/>
      <p:bldP spid="68628" grpId="0" autoUpdateAnimBg="0"/>
      <p:bldP spid="68630" grpId="0" autoUpdateAnimBg="0"/>
      <p:bldP spid="68641" grpId="0" autoUpdateAnimBg="0"/>
      <p:bldP spid="68664" grpId="0" autoUpdateAnimBg="0"/>
      <p:bldP spid="28" grpId="0" autoUpdateAnimBg="0"/>
      <p:bldP spid="31" grpId="0" autoUpdateAnimBg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60" name="Picture 39"/>
          <p:cNvPicPr preferRelativeResize="0">
            <a:picLocks noChangeArrowheads="1"/>
          </p:cNvPicPr>
          <p:nvPr/>
        </p:nvPicPr>
        <p:blipFill>
          <a:blip r:embed="rId3" cstate="print">
            <a:lum bright="12000"/>
          </a:blip>
          <a:srcRect/>
          <a:stretch>
            <a:fillRect/>
          </a:stretch>
        </p:blipFill>
        <p:spPr bwMode="auto">
          <a:xfrm>
            <a:off x="0" y="0"/>
            <a:ext cx="1512000" cy="94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650" name="Line 2"/>
          <p:cNvSpPr>
            <a:spLocks noChangeShapeType="1"/>
          </p:cNvSpPr>
          <p:nvPr/>
        </p:nvSpPr>
        <p:spPr bwMode="auto">
          <a:xfrm>
            <a:off x="0" y="944166"/>
            <a:ext cx="9144000" cy="0"/>
          </a:xfrm>
          <a:prstGeom prst="line">
            <a:avLst/>
          </a:prstGeom>
          <a:noFill/>
          <a:ln w="38100">
            <a:gradFill flip="none" rotWithShape="1"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0" scaled="0"/>
              <a:tileRect/>
            </a:gra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7651" name="Rectangle 7"/>
          <p:cNvSpPr>
            <a:spLocks noChangeArrowheads="1"/>
          </p:cNvSpPr>
          <p:nvPr/>
        </p:nvSpPr>
        <p:spPr bwMode="auto">
          <a:xfrm>
            <a:off x="0" y="133287"/>
            <a:ext cx="9144000" cy="73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0" tIns="118800" rIns="360000" bIns="118800" anchor="ctr">
            <a:spAutoFit/>
          </a:bodyPr>
          <a:lstStyle/>
          <a:p>
            <a:pPr algn="ctr"/>
            <a:r>
              <a:rPr lang="es-ES_tradnl" altLang="fr-FR" sz="3200" cap="small" dirty="0" smtClean="0">
                <a:solidFill>
                  <a:srgbClr val="002060"/>
                </a:solidFill>
                <a:latin typeface="Letter Gothic Std" pitchFamily="49" charset="0"/>
              </a:rPr>
              <a:t>deporte y ocio</a:t>
            </a:r>
            <a:endParaRPr lang="es-ES_tradnl" altLang="fr-FR" sz="3200" cap="small" dirty="0">
              <a:solidFill>
                <a:srgbClr val="002060"/>
              </a:solidFill>
              <a:latin typeface="Letter Gothic Std" pitchFamily="49" charset="0"/>
            </a:endParaRPr>
          </a:p>
        </p:txBody>
      </p:sp>
      <p:pic>
        <p:nvPicPr>
          <p:cNvPr id="51208" name="Picture 8"/>
          <p:cNvPicPr>
            <a:picLocks noChangeAspect="1" noChangeArrowheads="1"/>
          </p:cNvPicPr>
          <p:nvPr/>
        </p:nvPicPr>
        <p:blipFill>
          <a:blip r:embed="rId4" cstate="print">
            <a:lum bright="12000" contrast="18000"/>
          </a:blip>
          <a:srcRect/>
          <a:stretch>
            <a:fillRect/>
          </a:stretch>
        </p:blipFill>
        <p:spPr bwMode="auto">
          <a:xfrm>
            <a:off x="217489" y="3294000"/>
            <a:ext cx="1474787" cy="1295400"/>
          </a:xfrm>
          <a:prstGeom prst="rect">
            <a:avLst/>
          </a:prstGeom>
          <a:noFill/>
          <a:ln w="19050" algn="ctr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51209" name="Picture 9" descr="kayak"/>
          <p:cNvPicPr preferRelativeResize="0">
            <a:picLocks noChangeArrowheads="1"/>
          </p:cNvPicPr>
          <p:nvPr/>
        </p:nvPicPr>
        <p:blipFill>
          <a:blip r:embed="rId5" cstate="print">
            <a:lum contrast="18000"/>
          </a:blip>
          <a:srcRect/>
          <a:stretch>
            <a:fillRect/>
          </a:stretch>
        </p:blipFill>
        <p:spPr bwMode="auto">
          <a:xfrm>
            <a:off x="1873250" y="3294000"/>
            <a:ext cx="1474788" cy="1295400"/>
          </a:xfrm>
          <a:prstGeom prst="rect">
            <a:avLst/>
          </a:prstGeom>
          <a:noFill/>
          <a:ln w="1905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51210" name="Picture 10" descr="golfeur"/>
          <p:cNvPicPr preferRelativeResize="0">
            <a:picLocks noChangeArrowheads="1"/>
          </p:cNvPicPr>
          <p:nvPr/>
        </p:nvPicPr>
        <p:blipFill>
          <a:blip r:embed="rId6" cstate="print">
            <a:lum bright="12000" contrast="12000"/>
          </a:blip>
          <a:srcRect r="2423"/>
          <a:stretch>
            <a:fillRect/>
          </a:stretch>
        </p:blipFill>
        <p:spPr bwMode="auto">
          <a:xfrm>
            <a:off x="5857876" y="3294000"/>
            <a:ext cx="1438275" cy="1295400"/>
          </a:xfrm>
          <a:prstGeom prst="rect">
            <a:avLst/>
          </a:prstGeom>
          <a:noFill/>
          <a:ln w="19050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51223" name="Picture 23" descr="Casino1_02"/>
          <p:cNvPicPr preferRelativeResize="0">
            <a:picLocks noChangeArrowheads="1"/>
          </p:cNvPicPr>
          <p:nvPr/>
        </p:nvPicPr>
        <p:blipFill>
          <a:blip r:embed="rId7" cstate="print">
            <a:lum bright="6000"/>
          </a:blip>
          <a:srcRect t="4218" b="8437"/>
          <a:stretch>
            <a:fillRect/>
          </a:stretch>
        </p:blipFill>
        <p:spPr bwMode="auto">
          <a:xfrm>
            <a:off x="6227763" y="1438275"/>
            <a:ext cx="2266950" cy="12954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1230" name="Picture 30" descr="49852"/>
          <p:cNvPicPr preferRelativeResize="0">
            <a:picLocks noChangeArrowheads="1"/>
          </p:cNvPicPr>
          <p:nvPr/>
        </p:nvPicPr>
        <p:blipFill>
          <a:blip r:embed="rId8" cstate="print">
            <a:lum contrast="30000"/>
          </a:blip>
          <a:srcRect/>
          <a:stretch>
            <a:fillRect/>
          </a:stretch>
        </p:blipFill>
        <p:spPr bwMode="auto">
          <a:xfrm>
            <a:off x="7454900" y="3294000"/>
            <a:ext cx="1474788" cy="1295400"/>
          </a:xfrm>
          <a:prstGeom prst="rect">
            <a:avLst/>
          </a:prstGeom>
          <a:noFill/>
          <a:ln w="1905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51234" name="Picture 34" descr="ComptoirOliviat"/>
          <p:cNvPicPr preferRelativeResize="0">
            <a:picLocks noChangeAspect="1" noChangeArrowheads="1"/>
          </p:cNvPicPr>
          <p:nvPr/>
        </p:nvPicPr>
        <p:blipFill>
          <a:blip r:embed="rId9" cstate="print"/>
          <a:srcRect l="1512" t="1929" r="2267" b="2893"/>
          <a:stretch>
            <a:fillRect/>
          </a:stretch>
        </p:blipFill>
        <p:spPr bwMode="auto">
          <a:xfrm>
            <a:off x="684213" y="1438275"/>
            <a:ext cx="2266950" cy="1295400"/>
          </a:xfrm>
          <a:prstGeom prst="rect">
            <a:avLst/>
          </a:prstGeom>
          <a:noFill/>
          <a:ln w="1905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51237" name="Casino_Namur" descr="Casino_Namur">
            <a:hlinkClick r:id="rId10"/>
          </p:cNvPr>
          <p:cNvPicPr preferRelativeResize="0">
            <a:picLocks noChangeArrowheads="1"/>
          </p:cNvPicPr>
          <p:nvPr/>
        </p:nvPicPr>
        <p:blipFill>
          <a:blip r:embed="rId11" cstate="print">
            <a:lum bright="30000" contrast="36000"/>
          </a:blip>
          <a:srcRect l="11618" t="5980" r="3485" b="56215"/>
          <a:stretch>
            <a:fillRect/>
          </a:stretch>
        </p:blipFill>
        <p:spPr bwMode="auto">
          <a:xfrm>
            <a:off x="6227763" y="2835000"/>
            <a:ext cx="2266950" cy="351235"/>
          </a:xfrm>
          <a:prstGeom prst="rect">
            <a:avLst/>
          </a:prstGeom>
          <a:noFill/>
          <a:ln w="1270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51238" name="Picture 38"/>
          <p:cNvPicPr preferRelativeResize="0">
            <a:picLocks noChangeArrowheads="1"/>
          </p:cNvPicPr>
          <p:nvPr/>
        </p:nvPicPr>
        <p:blipFill>
          <a:blip r:embed="rId12" cstate="print">
            <a:lum bright="6000" contrast="18000"/>
          </a:blip>
          <a:srcRect l="3691" t="15749" r="60901" b="72342"/>
          <a:stretch>
            <a:fillRect/>
          </a:stretch>
        </p:blipFill>
        <p:spPr bwMode="auto">
          <a:xfrm>
            <a:off x="684213" y="2835000"/>
            <a:ext cx="2266950" cy="351235"/>
          </a:xfrm>
          <a:prstGeom prst="rect">
            <a:avLst/>
          </a:prstGeom>
          <a:noFill/>
          <a:ln w="19050">
            <a:solidFill>
              <a:srgbClr val="FFC000"/>
            </a:solidFill>
            <a:miter lim="800000"/>
            <a:headEnd/>
            <a:tailEnd/>
          </a:ln>
        </p:spPr>
      </p:pic>
      <p:pic>
        <p:nvPicPr>
          <p:cNvPr id="51232" name="Picture 32" descr="namur-pietonnier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527425" y="1275606"/>
            <a:ext cx="2159000" cy="2418160"/>
          </a:xfrm>
          <a:prstGeom prst="rect">
            <a:avLst/>
          </a:prstGeom>
          <a:noFill/>
          <a:ln w="19050">
            <a:solidFill>
              <a:srgbClr val="002060"/>
            </a:solidFill>
            <a:miter lim="800000"/>
            <a:headEnd/>
            <a:tailEnd/>
          </a:ln>
          <a:effectLst>
            <a:outerShdw blurRad="63500" dist="63500" dir="2700000" sx="102000" sy="102000" algn="tl" rotWithShape="0">
              <a:srgbClr val="333333">
                <a:alpha val="67000"/>
              </a:srgbClr>
            </a:outerShdw>
          </a:effectLst>
        </p:spPr>
      </p:pic>
      <p:pic>
        <p:nvPicPr>
          <p:cNvPr id="51243" name="Picture 43" descr="rs_8001"/>
          <p:cNvPicPr>
            <a:picLocks noChangeAspect="1" noChangeArrowheads="1"/>
          </p:cNvPicPr>
          <p:nvPr/>
        </p:nvPicPr>
        <p:blipFill>
          <a:blip r:embed="rId14" cstate="print">
            <a:lum bright="6000" contrast="18000"/>
          </a:blip>
          <a:srcRect/>
          <a:stretch>
            <a:fillRect/>
          </a:stretch>
        </p:blipFill>
        <p:spPr bwMode="auto">
          <a:xfrm>
            <a:off x="3527425" y="3861000"/>
            <a:ext cx="2159000" cy="1062038"/>
          </a:xfrm>
          <a:prstGeom prst="rect">
            <a:avLst/>
          </a:prstGeom>
          <a:noFill/>
          <a:ln w="19050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20" name="Picture 2" descr="http://www.ville.namur.be/files/pubs/725/ico_namur_invite.jpg"/>
          <p:cNvPicPr>
            <a:picLocks noChangeArrowheads="1"/>
          </p:cNvPicPr>
          <p:nvPr/>
        </p:nvPicPr>
        <p:blipFill>
          <a:blip r:embed="rId15" cstate="print">
            <a:lum bright="10000" contrast="5000"/>
          </a:blip>
          <a:srcRect/>
          <a:stretch>
            <a:fillRect/>
          </a:stretch>
        </p:blipFill>
        <p:spPr bwMode="auto">
          <a:xfrm>
            <a:off x="7632432" y="249492"/>
            <a:ext cx="828000" cy="92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63500" dir="2700000" sx="102000" sy="102000" algn="tl" rotWithShape="0">
              <a:srgbClr val="333333">
                <a:alpha val="67000"/>
              </a:srgbClr>
            </a:outerShdw>
          </a:effectLst>
        </p:spPr>
      </p:pic>
      <p:sp>
        <p:nvSpPr>
          <p:cNvPr id="16" name="Espace réservé du numéro de diapositive 1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C6B818-7290-4771-9CFB-B94F380E1CC8}" type="slidenum">
              <a:rPr lang="fr-FR" smtClean="0"/>
              <a:pPr/>
              <a:t>49</a:t>
            </a:fld>
            <a:endParaRPr lang="fr-FR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51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1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1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51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1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512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512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1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 descr="http://www.oiseaux.net/images/pays/mond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001" y="1188244"/>
            <a:ext cx="7837487" cy="3780235"/>
          </a:xfrm>
          <a:prstGeom prst="rect">
            <a:avLst/>
          </a:prstGeom>
        </p:spPr>
      </p:pic>
      <p:sp>
        <p:nvSpPr>
          <p:cNvPr id="36867" name="Line 4"/>
          <p:cNvSpPr>
            <a:spLocks noChangeShapeType="1"/>
          </p:cNvSpPr>
          <p:nvPr/>
        </p:nvSpPr>
        <p:spPr bwMode="auto">
          <a:xfrm>
            <a:off x="0" y="944166"/>
            <a:ext cx="9144000" cy="0"/>
          </a:xfrm>
          <a:prstGeom prst="line">
            <a:avLst/>
          </a:prstGeom>
          <a:noFill/>
          <a:ln w="38100">
            <a:gradFill flip="none" rotWithShape="1"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0" scaled="0"/>
              <a:tileRect/>
            </a:gra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pic>
        <p:nvPicPr>
          <p:cNvPr id="36869" name="Picture 2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67239" y="2568179"/>
            <a:ext cx="9525" cy="7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2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67239" y="2568179"/>
            <a:ext cx="9525" cy="7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Picture 2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67239" y="2568179"/>
            <a:ext cx="9525" cy="7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3" name="Picture 37" descr="logo_onu"/>
          <p:cNvPicPr preferRelativeResize="0">
            <a:picLocks noChangeArrowheads="1"/>
          </p:cNvPicPr>
          <p:nvPr/>
        </p:nvPicPr>
        <p:blipFill>
          <a:blip r:embed="rId5" cstate="print">
            <a:lum bright="6000"/>
          </a:blip>
          <a:srcRect l="2759" t="8655" r="2759" b="11540"/>
          <a:stretch>
            <a:fillRect/>
          </a:stretch>
        </p:blipFill>
        <p:spPr bwMode="auto">
          <a:xfrm>
            <a:off x="0" y="0"/>
            <a:ext cx="1260000" cy="91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" name="Picture 4" descr="Actual Cluj-Napoca CoA.png"/>
          <p:cNvPicPr preferRelativeResize="0"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36096" y="4428000"/>
            <a:ext cx="647700" cy="594122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>
            <a:outerShdw blurRad="63500" dist="63500" dir="2700000" sx="102000" sy="102000" algn="tl" rotWithShape="0">
              <a:srgbClr val="000000"/>
            </a:outerShdw>
          </a:effectLst>
        </p:spPr>
      </p:pic>
      <p:sp>
        <p:nvSpPr>
          <p:cNvPr id="34834" name="Text Box 45"/>
          <p:cNvSpPr txBox="1">
            <a:spLocks noChangeArrowheads="1"/>
          </p:cNvSpPr>
          <p:nvPr/>
        </p:nvSpPr>
        <p:spPr bwMode="auto">
          <a:xfrm>
            <a:off x="2700339" y="2842022"/>
            <a:ext cx="358775" cy="27027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 anchor="ctr"/>
          <a:lstStyle/>
          <a:p>
            <a:pPr algn="just"/>
            <a:r>
              <a:rPr lang="fr-FR" sz="2400" b="0" noProof="1">
                <a:solidFill>
                  <a:srgbClr val="FF0000"/>
                </a:solidFill>
                <a:latin typeface="Wingdings" pitchFamily="2" charset="2"/>
              </a:rPr>
              <a:t>¤</a:t>
            </a:r>
            <a:endParaRPr lang="fr-FR" sz="2400">
              <a:solidFill>
                <a:srgbClr val="FF0000"/>
              </a:solidFill>
            </a:endParaRPr>
          </a:p>
        </p:txBody>
      </p:sp>
      <p:sp>
        <p:nvSpPr>
          <p:cNvPr id="34837" name="Rectangle 55"/>
          <p:cNvSpPr>
            <a:spLocks noChangeArrowheads="1"/>
          </p:cNvSpPr>
          <p:nvPr/>
        </p:nvSpPr>
        <p:spPr bwMode="auto">
          <a:xfrm>
            <a:off x="3050382" y="4347140"/>
            <a:ext cx="86401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r" eaLnBrk="0" hangingPunct="0"/>
            <a:r>
              <a:rPr lang="es-ES_tradnl" u="sng" dirty="0" smtClean="0">
                <a:solidFill>
                  <a:srgbClr val="002060"/>
                </a:solidFill>
                <a:latin typeface="Letter Gothic Std" pitchFamily="49" charset="0"/>
                <a:cs typeface="Arial" pitchFamily="34" charset="0"/>
              </a:rPr>
              <a:t>Pécs</a:t>
            </a:r>
          </a:p>
          <a:p>
            <a:pPr algn="r" eaLnBrk="0" hangingPunct="0"/>
            <a:r>
              <a:rPr lang="es-ES_tradnl" sz="1600" dirty="0" smtClean="0">
                <a:solidFill>
                  <a:srgbClr val="002060"/>
                </a:solidFill>
                <a:latin typeface="Letter Gothic Std" pitchFamily="49" charset="0"/>
                <a:cs typeface="Arial" pitchFamily="34" charset="0"/>
              </a:rPr>
              <a:t>Hungría</a:t>
            </a:r>
            <a:endParaRPr lang="es-ES_tradnl" sz="2000" dirty="0">
              <a:solidFill>
                <a:srgbClr val="002060"/>
              </a:solidFill>
              <a:latin typeface="Letter Gothic Std" pitchFamily="49" charset="0"/>
              <a:cs typeface="Arial" pitchFamily="34" charset="0"/>
            </a:endParaRPr>
          </a:p>
        </p:txBody>
      </p:sp>
      <p:sp>
        <p:nvSpPr>
          <p:cNvPr id="34838" name="Text Box 45"/>
          <p:cNvSpPr txBox="1">
            <a:spLocks noChangeArrowheads="1"/>
          </p:cNvSpPr>
          <p:nvPr/>
        </p:nvSpPr>
        <p:spPr bwMode="auto">
          <a:xfrm>
            <a:off x="4643438" y="2889001"/>
            <a:ext cx="360362" cy="27027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 anchor="ctr"/>
          <a:lstStyle/>
          <a:p>
            <a:pPr algn="just"/>
            <a:r>
              <a:rPr lang="fr-FR" sz="2400" b="0" noProof="1">
                <a:solidFill>
                  <a:srgbClr val="FF0000"/>
                </a:solidFill>
                <a:latin typeface="Wingdings" pitchFamily="2" charset="2"/>
              </a:rPr>
              <a:t>¤</a:t>
            </a:r>
            <a:endParaRPr lang="fr-FR" sz="2400">
              <a:solidFill>
                <a:srgbClr val="FF0000"/>
              </a:solidFill>
            </a:endParaRPr>
          </a:p>
        </p:txBody>
      </p:sp>
      <p:sp>
        <p:nvSpPr>
          <p:cNvPr id="34839" name="Text Box 45"/>
          <p:cNvSpPr txBox="1">
            <a:spLocks noChangeArrowheads="1"/>
          </p:cNvSpPr>
          <p:nvPr/>
        </p:nvSpPr>
        <p:spPr bwMode="auto">
          <a:xfrm>
            <a:off x="4500564" y="2889001"/>
            <a:ext cx="358775" cy="27027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 anchor="ctr"/>
          <a:lstStyle/>
          <a:p>
            <a:pPr algn="just"/>
            <a:r>
              <a:rPr lang="fr-FR" sz="2400" b="0" noProof="1">
                <a:solidFill>
                  <a:srgbClr val="FF0000"/>
                </a:solidFill>
                <a:latin typeface="Wingdings" pitchFamily="2" charset="2"/>
              </a:rPr>
              <a:t>¤</a:t>
            </a:r>
            <a:endParaRPr lang="fr-FR" sz="2400">
              <a:solidFill>
                <a:srgbClr val="FF0000"/>
              </a:solidFill>
            </a:endParaRPr>
          </a:p>
        </p:txBody>
      </p:sp>
      <p:sp>
        <p:nvSpPr>
          <p:cNvPr id="34840" name="Text Box 45"/>
          <p:cNvSpPr txBox="1">
            <a:spLocks noChangeArrowheads="1"/>
          </p:cNvSpPr>
          <p:nvPr/>
        </p:nvSpPr>
        <p:spPr bwMode="auto">
          <a:xfrm>
            <a:off x="6516689" y="3509963"/>
            <a:ext cx="358775" cy="27027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 anchor="ctr"/>
          <a:lstStyle/>
          <a:p>
            <a:pPr algn="just"/>
            <a:r>
              <a:rPr lang="fr-FR" sz="2400" b="0" noProof="1">
                <a:solidFill>
                  <a:srgbClr val="FF0000"/>
                </a:solidFill>
                <a:latin typeface="Wingdings" pitchFamily="2" charset="2"/>
              </a:rPr>
              <a:t>¤</a:t>
            </a:r>
            <a:endParaRPr lang="fr-FR" sz="2400">
              <a:solidFill>
                <a:srgbClr val="FF0000"/>
              </a:solidFill>
            </a:endParaRPr>
          </a:p>
        </p:txBody>
      </p:sp>
      <p:cxnSp>
        <p:nvCxnSpPr>
          <p:cNvPr id="34841" name="Connecteur droit 58"/>
          <p:cNvCxnSpPr>
            <a:cxnSpLocks noChangeShapeType="1"/>
          </p:cNvCxnSpPr>
          <p:nvPr/>
        </p:nvCxnSpPr>
        <p:spPr bwMode="auto">
          <a:xfrm flipV="1">
            <a:off x="4283968" y="3111810"/>
            <a:ext cx="360040" cy="1296144"/>
          </a:xfrm>
          <a:prstGeom prst="line">
            <a:avLst/>
          </a:prstGeom>
          <a:noFill/>
          <a:ln w="22225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34842" name="Connecteur droit 66"/>
          <p:cNvCxnSpPr>
            <a:cxnSpLocks noChangeShapeType="1"/>
          </p:cNvCxnSpPr>
          <p:nvPr/>
        </p:nvCxnSpPr>
        <p:spPr bwMode="auto">
          <a:xfrm>
            <a:off x="4803776" y="3091608"/>
            <a:ext cx="992361" cy="1316348"/>
          </a:xfrm>
          <a:prstGeom prst="line">
            <a:avLst/>
          </a:prstGeom>
          <a:noFill/>
          <a:ln w="22225" algn="ctr">
            <a:solidFill>
              <a:srgbClr val="FF0000"/>
            </a:solidFill>
            <a:round/>
            <a:headEnd/>
            <a:tailEnd/>
          </a:ln>
        </p:spPr>
      </p:cxnSp>
      <p:pic>
        <p:nvPicPr>
          <p:cNvPr id="40974" name="Picture 14"/>
          <p:cNvPicPr>
            <a:picLocks noChangeArrowheads="1"/>
          </p:cNvPicPr>
          <p:nvPr/>
        </p:nvPicPr>
        <p:blipFill>
          <a:blip r:embed="rId7" cstate="print"/>
          <a:srcRect r="3780"/>
          <a:stretch>
            <a:fillRect/>
          </a:stretch>
        </p:blipFill>
        <p:spPr bwMode="auto">
          <a:xfrm>
            <a:off x="3996308" y="4428001"/>
            <a:ext cx="647700" cy="594122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>
            <a:outerShdw blurRad="63500" dist="63500" dir="2700000" sx="102000" sy="102000" algn="tl" rotWithShape="0">
              <a:srgbClr val="333333"/>
            </a:outerShdw>
          </a:effectLst>
        </p:spPr>
      </p:pic>
      <p:sp>
        <p:nvSpPr>
          <p:cNvPr id="34844" name="Rectangle 55"/>
          <p:cNvSpPr>
            <a:spLocks noChangeArrowheads="1"/>
          </p:cNvSpPr>
          <p:nvPr/>
        </p:nvSpPr>
        <p:spPr bwMode="auto">
          <a:xfrm>
            <a:off x="6192000" y="4598209"/>
            <a:ext cx="169236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eaLnBrk="0" hangingPunct="0"/>
            <a:r>
              <a:rPr lang="es-ES_tradnl" u="sng" dirty="0" smtClean="0">
                <a:solidFill>
                  <a:srgbClr val="002060"/>
                </a:solidFill>
                <a:latin typeface="Letter Gothic Std" pitchFamily="49" charset="0"/>
                <a:cs typeface="Arial" pitchFamily="34" charset="0"/>
              </a:rPr>
              <a:t>Cluj-Napoca</a:t>
            </a:r>
          </a:p>
          <a:p>
            <a:pPr eaLnBrk="0" hangingPunct="0"/>
            <a:r>
              <a:rPr lang="es-ES_tradnl" sz="1600" dirty="0" smtClean="0">
                <a:solidFill>
                  <a:srgbClr val="002060"/>
                </a:solidFill>
                <a:latin typeface="Letter Gothic Std" pitchFamily="49" charset="0"/>
                <a:cs typeface="Arial" pitchFamily="34" charset="0"/>
              </a:rPr>
              <a:t>Rumania</a:t>
            </a:r>
            <a:endParaRPr lang="es-ES_tradnl" sz="1600" dirty="0">
              <a:solidFill>
                <a:srgbClr val="002060"/>
              </a:solidFill>
              <a:latin typeface="Letter Gothic Std" pitchFamily="49" charset="0"/>
              <a:cs typeface="Arial" pitchFamily="34" charset="0"/>
            </a:endParaRPr>
          </a:p>
        </p:txBody>
      </p:sp>
      <p:sp>
        <p:nvSpPr>
          <p:cNvPr id="70" name="Rectangle 55"/>
          <p:cNvSpPr>
            <a:spLocks noChangeArrowheads="1"/>
          </p:cNvSpPr>
          <p:nvPr/>
        </p:nvSpPr>
        <p:spPr bwMode="auto">
          <a:xfrm>
            <a:off x="8028384" y="4074989"/>
            <a:ext cx="86401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r" eaLnBrk="0" hangingPunct="0"/>
            <a:r>
              <a:rPr lang="es-ES_tradnl" u="sng" dirty="0" smtClean="0">
                <a:solidFill>
                  <a:srgbClr val="002060"/>
                </a:solidFill>
                <a:latin typeface="Letter Gothic Std" pitchFamily="49" charset="0"/>
                <a:cs typeface="Arial" pitchFamily="34" charset="0"/>
              </a:rPr>
              <a:t>Huế</a:t>
            </a:r>
          </a:p>
          <a:p>
            <a:pPr algn="r" eaLnBrk="0" hangingPunct="0"/>
            <a:r>
              <a:rPr lang="es-ES_tradnl" sz="1600" dirty="0" smtClean="0">
                <a:solidFill>
                  <a:srgbClr val="002060"/>
                </a:solidFill>
                <a:latin typeface="Letter Gothic Std" pitchFamily="49" charset="0"/>
                <a:cs typeface="Arial" pitchFamily="34" charset="0"/>
              </a:rPr>
              <a:t>Vietnam</a:t>
            </a:r>
            <a:endParaRPr lang="es-ES_tradnl" sz="1600" dirty="0">
              <a:solidFill>
                <a:srgbClr val="002060"/>
              </a:solidFill>
              <a:latin typeface="Letter Gothic Std" pitchFamily="49" charset="0"/>
              <a:cs typeface="Arial" pitchFamily="34" charset="0"/>
            </a:endParaRPr>
          </a:p>
        </p:txBody>
      </p:sp>
      <p:cxnSp>
        <p:nvCxnSpPr>
          <p:cNvPr id="34846" name="Connecteur droit 72"/>
          <p:cNvCxnSpPr>
            <a:cxnSpLocks noChangeShapeType="1"/>
            <a:stCxn id="40973" idx="3"/>
          </p:cNvCxnSpPr>
          <p:nvPr/>
        </p:nvCxnSpPr>
        <p:spPr bwMode="auto">
          <a:xfrm>
            <a:off x="972000" y="2396256"/>
            <a:ext cx="1836000" cy="540000"/>
          </a:xfrm>
          <a:prstGeom prst="line">
            <a:avLst/>
          </a:prstGeom>
          <a:noFill/>
          <a:ln w="22225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34847" name="Connecteur droit 77"/>
          <p:cNvCxnSpPr>
            <a:cxnSpLocks noChangeShapeType="1"/>
          </p:cNvCxnSpPr>
          <p:nvPr/>
        </p:nvCxnSpPr>
        <p:spPr bwMode="auto">
          <a:xfrm>
            <a:off x="6804026" y="3639741"/>
            <a:ext cx="1476375" cy="0"/>
          </a:xfrm>
          <a:prstGeom prst="line">
            <a:avLst/>
          </a:prstGeom>
          <a:noFill/>
          <a:ln w="22225" algn="ctr">
            <a:solidFill>
              <a:srgbClr val="FF0000"/>
            </a:solidFill>
            <a:round/>
            <a:headEnd/>
            <a:tailEnd/>
          </a:ln>
        </p:spPr>
      </p:cxnSp>
      <p:sp>
        <p:nvSpPr>
          <p:cNvPr id="54" name="ZoneTexte 53"/>
          <p:cNvSpPr txBox="1">
            <a:spLocks noChangeArrowheads="1"/>
          </p:cNvSpPr>
          <p:nvPr/>
        </p:nvSpPr>
        <p:spPr bwMode="auto">
          <a:xfrm>
            <a:off x="7115881" y="357504"/>
            <a:ext cx="202811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BE" altLang="fr-FR" sz="2400" dirty="0" smtClean="0">
                <a:solidFill>
                  <a:srgbClr val="002060"/>
                </a:solidFill>
                <a:latin typeface="Letter Gothic Std" pitchFamily="49" charset="0"/>
              </a:rPr>
              <a:t>(</a:t>
            </a:r>
            <a:r>
              <a:rPr lang="es-ES_tradnl" altLang="fr-FR" sz="2400" dirty="0" smtClean="0">
                <a:solidFill>
                  <a:srgbClr val="FF0000"/>
                </a:solidFill>
                <a:latin typeface="Letter Gothic Std" pitchFamily="49" charset="0"/>
              </a:rPr>
              <a:t>ciudades</a:t>
            </a:r>
            <a:r>
              <a:rPr lang="fr-BE" altLang="fr-FR" sz="2400" dirty="0" smtClean="0">
                <a:solidFill>
                  <a:srgbClr val="002060"/>
                </a:solidFill>
                <a:latin typeface="Letter Gothic Std" pitchFamily="49" charset="0"/>
              </a:rPr>
              <a:t>)</a:t>
            </a:r>
            <a:endParaRPr lang="fr-FR" sz="2400" dirty="0">
              <a:solidFill>
                <a:srgbClr val="002060"/>
              </a:solidFill>
              <a:latin typeface="Letter Gothic Std" pitchFamily="49" charset="0"/>
            </a:endParaRPr>
          </a:p>
        </p:txBody>
      </p:sp>
      <p:cxnSp>
        <p:nvCxnSpPr>
          <p:cNvPr id="58" name="Connecteur droit 58"/>
          <p:cNvCxnSpPr>
            <a:cxnSpLocks noChangeShapeType="1"/>
          </p:cNvCxnSpPr>
          <p:nvPr/>
        </p:nvCxnSpPr>
        <p:spPr bwMode="auto">
          <a:xfrm flipH="1">
            <a:off x="5184000" y="2457000"/>
            <a:ext cx="3060000" cy="378000"/>
          </a:xfrm>
          <a:prstGeom prst="line">
            <a:avLst/>
          </a:prstGeom>
          <a:noFill/>
          <a:ln w="22225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60" name="Connecteur droit 59"/>
          <p:cNvCxnSpPr/>
          <p:nvPr/>
        </p:nvCxnSpPr>
        <p:spPr bwMode="auto">
          <a:xfrm rot="5400000" flipH="1" flipV="1">
            <a:off x="4941041" y="3122999"/>
            <a:ext cx="54006" cy="72008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5" name="Text Box 45"/>
          <p:cNvSpPr txBox="1">
            <a:spLocks noChangeArrowheads="1"/>
          </p:cNvSpPr>
          <p:nvPr/>
        </p:nvSpPr>
        <p:spPr bwMode="auto">
          <a:xfrm>
            <a:off x="4933306" y="2733769"/>
            <a:ext cx="358775" cy="27027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 anchor="ctr"/>
          <a:lstStyle/>
          <a:p>
            <a:pPr algn="just"/>
            <a:r>
              <a:rPr lang="fr-FR" sz="2400" b="0" noProof="1">
                <a:solidFill>
                  <a:srgbClr val="FF0000"/>
                </a:solidFill>
                <a:latin typeface="Wingdings" pitchFamily="2" charset="2"/>
              </a:rPr>
              <a:t>¤</a:t>
            </a:r>
            <a:endParaRPr lang="fr-FR" sz="2400">
              <a:solidFill>
                <a:srgbClr val="FF0000"/>
              </a:solidFill>
            </a:endParaRPr>
          </a:p>
        </p:txBody>
      </p:sp>
      <p:pic>
        <p:nvPicPr>
          <p:cNvPr id="76801" name="Picture 1" descr="File:Coat of Arms of Korolyov (Moscow oblast).png"/>
          <p:cNvPicPr>
            <a:picLocks noChangeArrowheads="1"/>
          </p:cNvPicPr>
          <p:nvPr/>
        </p:nvPicPr>
        <p:blipFill>
          <a:blip r:embed="rId8" r:link="rId9" cstate="print">
            <a:lum bright="6000"/>
          </a:blip>
          <a:srcRect/>
          <a:stretch>
            <a:fillRect/>
          </a:stretch>
        </p:blipFill>
        <p:spPr bwMode="auto">
          <a:xfrm>
            <a:off x="8244000" y="2160000"/>
            <a:ext cx="648000" cy="594000"/>
          </a:xfrm>
          <a:prstGeom prst="rect">
            <a:avLst/>
          </a:prstGeom>
          <a:solidFill>
            <a:srgbClr val="FFFFFF"/>
          </a:solidFill>
          <a:ln w="19050" algn="ctr">
            <a:solidFill>
              <a:srgbClr val="FF0000"/>
            </a:solidFill>
            <a:miter lim="800000"/>
            <a:headEnd/>
            <a:tailEnd/>
          </a:ln>
          <a:effectLst>
            <a:outerShdw blurRad="63500" dist="63500" dir="2700000" sx="102000" sy="102000" algn="tl" rotWithShape="0">
              <a:srgbClr val="000000"/>
            </a:outerShdw>
          </a:effectLst>
        </p:spPr>
      </p:pic>
      <p:sp>
        <p:nvSpPr>
          <p:cNvPr id="72" name="Rectangle 55"/>
          <p:cNvSpPr>
            <a:spLocks noChangeArrowheads="1"/>
          </p:cNvSpPr>
          <p:nvPr/>
        </p:nvSpPr>
        <p:spPr bwMode="auto">
          <a:xfrm>
            <a:off x="7808126" y="1647140"/>
            <a:ext cx="110286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r" eaLnBrk="0" hangingPunct="0"/>
            <a:r>
              <a:rPr lang="es-ES_tradnl" u="sng" dirty="0" smtClean="0">
                <a:solidFill>
                  <a:srgbClr val="002060"/>
                </a:solidFill>
                <a:latin typeface="Letter Gothic Std" pitchFamily="49" charset="0"/>
                <a:cs typeface="Arial" pitchFamily="34" charset="0"/>
              </a:rPr>
              <a:t>Koroliov</a:t>
            </a:r>
          </a:p>
          <a:p>
            <a:pPr algn="r" eaLnBrk="0" hangingPunct="0"/>
            <a:r>
              <a:rPr lang="es-ES_tradnl" sz="1600" dirty="0" smtClean="0">
                <a:solidFill>
                  <a:srgbClr val="002060"/>
                </a:solidFill>
                <a:latin typeface="Letter Gothic Std" pitchFamily="49" charset="0"/>
                <a:cs typeface="Arial" pitchFamily="34" charset="0"/>
              </a:rPr>
              <a:t>Rusia</a:t>
            </a:r>
            <a:endParaRPr lang="es-ES_tradnl" sz="1600" dirty="0">
              <a:solidFill>
                <a:srgbClr val="002060"/>
              </a:solidFill>
              <a:latin typeface="Letter Gothic Std" pitchFamily="49" charset="0"/>
              <a:cs typeface="Arial" pitchFamily="34" charset="0"/>
            </a:endParaRPr>
          </a:p>
        </p:txBody>
      </p:sp>
      <p:sp>
        <p:nvSpPr>
          <p:cNvPr id="77" name="Rectangle 55"/>
          <p:cNvSpPr>
            <a:spLocks noChangeArrowheads="1"/>
          </p:cNvSpPr>
          <p:nvPr/>
        </p:nvSpPr>
        <p:spPr bwMode="auto">
          <a:xfrm>
            <a:off x="108000" y="1647140"/>
            <a:ext cx="8271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eaLnBrk="0" hangingPunct="0"/>
            <a:r>
              <a:rPr lang="es-ES_tradnl" u="sng" dirty="0" smtClean="0">
                <a:solidFill>
                  <a:srgbClr val="002060"/>
                </a:solidFill>
                <a:latin typeface="Letter Gothic Std" pitchFamily="49" charset="0"/>
                <a:cs typeface="Arial" pitchFamily="34" charset="0"/>
              </a:rPr>
              <a:t>Quebec</a:t>
            </a:r>
          </a:p>
          <a:p>
            <a:pPr eaLnBrk="0" hangingPunct="0"/>
            <a:r>
              <a:rPr lang="es-ES_tradnl" sz="1600" dirty="0" smtClean="0">
                <a:solidFill>
                  <a:srgbClr val="002060"/>
                </a:solidFill>
                <a:latin typeface="Letter Gothic Std" pitchFamily="49" charset="0"/>
                <a:cs typeface="Arial" pitchFamily="34" charset="0"/>
              </a:rPr>
              <a:t>Canadá</a:t>
            </a:r>
            <a:endParaRPr lang="es-ES_tradnl" sz="1600" dirty="0">
              <a:solidFill>
                <a:srgbClr val="002060"/>
              </a:solidFill>
              <a:latin typeface="Letter Gothic Std" pitchFamily="49" charset="0"/>
              <a:cs typeface="Arial" pitchFamily="34" charset="0"/>
            </a:endParaRPr>
          </a:p>
        </p:txBody>
      </p:sp>
      <p:pic>
        <p:nvPicPr>
          <p:cNvPr id="40973" name="Picture 13"/>
          <p:cNvPicPr>
            <a:picLocks noChangeArrowheads="1"/>
          </p:cNvPicPr>
          <p:nvPr/>
        </p:nvPicPr>
        <p:blipFill>
          <a:blip r:embed="rId10" cstate="print"/>
          <a:srcRect l="13226" r="18895"/>
          <a:stretch>
            <a:fillRect/>
          </a:stretch>
        </p:blipFill>
        <p:spPr bwMode="auto">
          <a:xfrm>
            <a:off x="144000" y="2166756"/>
            <a:ext cx="828000" cy="4590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>
            <a:outerShdw blurRad="63500" dist="63500" dir="2700000" sx="102000" sy="102000" algn="tl" rotWithShape="0">
              <a:srgbClr val="000000"/>
            </a:outerShdw>
          </a:effectLst>
        </p:spPr>
      </p:pic>
      <p:pic>
        <p:nvPicPr>
          <p:cNvPr id="66" name="Picture 6" descr="http://www.alpha-signes.be/pictures/partenaires/wbi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79512" y="992904"/>
            <a:ext cx="900000" cy="366710"/>
          </a:xfrm>
          <a:prstGeom prst="rect">
            <a:avLst/>
          </a:prstGeom>
          <a:noFill/>
        </p:spPr>
      </p:pic>
      <p:pic>
        <p:nvPicPr>
          <p:cNvPr id="34836" name="đồ họa1"/>
          <p:cNvPicPr>
            <a:picLocks noChangeArrowheads="1"/>
          </p:cNvPicPr>
          <p:nvPr/>
        </p:nvPicPr>
        <p:blipFill>
          <a:blip r:embed="rId12" cstate="print">
            <a:lum bright="6000"/>
          </a:blip>
          <a:srcRect/>
          <a:stretch>
            <a:fillRect/>
          </a:stretch>
        </p:blipFill>
        <p:spPr bwMode="auto">
          <a:xfrm>
            <a:off x="8244408" y="3375422"/>
            <a:ext cx="648000" cy="594000"/>
          </a:xfrm>
          <a:prstGeom prst="rect">
            <a:avLst/>
          </a:prstGeom>
          <a:solidFill>
            <a:srgbClr val="FFFFFF"/>
          </a:solidFill>
          <a:ln w="19050" algn="ctr">
            <a:solidFill>
              <a:srgbClr val="FF0000"/>
            </a:solidFill>
            <a:miter lim="800000"/>
            <a:headEnd/>
            <a:tailEnd/>
          </a:ln>
          <a:effectLst>
            <a:outerShdw blurRad="63500" dist="63500" dir="2700000" sx="102000" sy="102000" algn="tl" rotWithShape="0">
              <a:srgbClr val="000000"/>
            </a:outerShdw>
          </a:effectLst>
        </p:spPr>
      </p:pic>
      <p:pic>
        <p:nvPicPr>
          <p:cNvPr id="45" name="Picture 67" descr="http://www.drom.fr/wp-content/uploads/2009/07/Logo-Bourg-en-Bresse2.jpg"/>
          <p:cNvPicPr>
            <a:picLocks noChangeArrowheads="1"/>
          </p:cNvPicPr>
          <p:nvPr/>
        </p:nvPicPr>
        <p:blipFill>
          <a:blip r:embed="rId13" cstate="print"/>
          <a:srcRect l="3120" r="9360"/>
          <a:stretch>
            <a:fillRect/>
          </a:stretch>
        </p:blipFill>
        <p:spPr bwMode="auto">
          <a:xfrm>
            <a:off x="144000" y="3375000"/>
            <a:ext cx="828000" cy="5940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>
            <a:outerShdw blurRad="63500" dist="63500" dir="2700000" sx="102000" sy="102000" algn="tl" rotWithShape="0">
              <a:srgbClr val="000000"/>
            </a:outerShdw>
          </a:effectLst>
        </p:spPr>
      </p:pic>
      <p:cxnSp>
        <p:nvCxnSpPr>
          <p:cNvPr id="46" name="Connecteur droit 72"/>
          <p:cNvCxnSpPr>
            <a:cxnSpLocks noChangeShapeType="1"/>
            <a:stCxn id="45" idx="3"/>
            <a:endCxn id="49" idx="1"/>
          </p:cNvCxnSpPr>
          <p:nvPr/>
        </p:nvCxnSpPr>
        <p:spPr bwMode="auto">
          <a:xfrm flipV="1">
            <a:off x="972000" y="3024136"/>
            <a:ext cx="3456000" cy="647864"/>
          </a:xfrm>
          <a:prstGeom prst="line">
            <a:avLst/>
          </a:prstGeom>
          <a:noFill/>
          <a:ln w="22225" algn="ctr">
            <a:solidFill>
              <a:srgbClr val="FF0000"/>
            </a:solidFill>
            <a:round/>
            <a:headEnd/>
            <a:tailEnd/>
          </a:ln>
        </p:spPr>
      </p:cxnSp>
      <p:sp>
        <p:nvSpPr>
          <p:cNvPr id="49" name="Text Box 45"/>
          <p:cNvSpPr txBox="1">
            <a:spLocks noChangeArrowheads="1"/>
          </p:cNvSpPr>
          <p:nvPr/>
        </p:nvSpPr>
        <p:spPr bwMode="auto">
          <a:xfrm>
            <a:off x="4355977" y="2889000"/>
            <a:ext cx="358775" cy="27027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 anchor="ctr"/>
          <a:lstStyle/>
          <a:p>
            <a:pPr algn="just"/>
            <a:r>
              <a:rPr lang="fr-FR" sz="2400" b="0" noProof="1">
                <a:solidFill>
                  <a:srgbClr val="FF0000"/>
                </a:solidFill>
                <a:latin typeface="Wingdings" pitchFamily="2" charset="2"/>
              </a:rPr>
              <a:t>¤</a:t>
            </a:r>
            <a:endParaRPr lang="fr-FR" sz="2400">
              <a:solidFill>
                <a:srgbClr val="FF0000"/>
              </a:solidFill>
            </a:endParaRPr>
          </a:p>
        </p:txBody>
      </p:sp>
      <p:sp>
        <p:nvSpPr>
          <p:cNvPr id="55" name="Text Box 45"/>
          <p:cNvSpPr txBox="1">
            <a:spLocks noChangeArrowheads="1"/>
          </p:cNvSpPr>
          <p:nvPr/>
        </p:nvSpPr>
        <p:spPr bwMode="auto">
          <a:xfrm>
            <a:off x="4500001" y="2592001"/>
            <a:ext cx="358775" cy="27027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 anchor="ctr"/>
          <a:lstStyle/>
          <a:p>
            <a:pPr algn="just"/>
            <a:r>
              <a:rPr lang="fr-FR" sz="2400" b="0" noProof="1">
                <a:solidFill>
                  <a:srgbClr val="FF0000"/>
                </a:solidFill>
                <a:latin typeface="Wingdings" pitchFamily="2" charset="2"/>
              </a:rPr>
              <a:t>¤</a:t>
            </a:r>
            <a:endParaRPr lang="fr-FR" sz="2400">
              <a:solidFill>
                <a:srgbClr val="FF0000"/>
              </a:solidFill>
            </a:endParaRPr>
          </a:p>
        </p:txBody>
      </p:sp>
      <p:pic>
        <p:nvPicPr>
          <p:cNvPr id="62" name="Image 61" descr="Tierps kommun"/>
          <p:cNvPicPr>
            <a:picLocks/>
          </p:cNvPicPr>
          <p:nvPr/>
        </p:nvPicPr>
        <p:blipFill>
          <a:blip r:embed="rId14" cstate="print">
            <a:lum bright="21000" contrast="10000"/>
          </a:blip>
          <a:srcRect r="80547"/>
          <a:stretch>
            <a:fillRect/>
          </a:stretch>
        </p:blipFill>
        <p:spPr bwMode="auto">
          <a:xfrm>
            <a:off x="4752000" y="1080000"/>
            <a:ext cx="648000" cy="5940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>
            <a:outerShdw blurRad="63500" dist="63500" dir="2700000" sx="102000" sy="102000" algn="tl" rotWithShape="0">
              <a:srgbClr val="333333"/>
            </a:outerShdw>
          </a:effectLst>
        </p:spPr>
      </p:pic>
      <p:sp>
        <p:nvSpPr>
          <p:cNvPr id="64" name="Rectangle 55"/>
          <p:cNvSpPr>
            <a:spLocks noChangeArrowheads="1"/>
          </p:cNvSpPr>
          <p:nvPr/>
        </p:nvSpPr>
        <p:spPr bwMode="auto">
          <a:xfrm>
            <a:off x="5508001" y="1022223"/>
            <a:ext cx="74058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eaLnBrk="0" hangingPunct="0"/>
            <a:r>
              <a:rPr lang="es-ES_tradnl" u="sng" dirty="0" smtClean="0">
                <a:solidFill>
                  <a:srgbClr val="002060"/>
                </a:solidFill>
                <a:latin typeface="Letter Gothic Std" pitchFamily="49" charset="0"/>
                <a:cs typeface="Arial" pitchFamily="34" charset="0"/>
              </a:rPr>
              <a:t>Tierp</a:t>
            </a:r>
          </a:p>
          <a:p>
            <a:pPr eaLnBrk="0" hangingPunct="0"/>
            <a:r>
              <a:rPr lang="es-ES_tradnl" sz="1600" dirty="0" smtClean="0">
                <a:solidFill>
                  <a:srgbClr val="002060"/>
                </a:solidFill>
                <a:latin typeface="Letter Gothic Std" pitchFamily="49" charset="0"/>
                <a:cs typeface="Arial" pitchFamily="34" charset="0"/>
              </a:rPr>
              <a:t>Suecia</a:t>
            </a:r>
            <a:endParaRPr lang="es-ES_tradnl" sz="1600" dirty="0">
              <a:solidFill>
                <a:srgbClr val="002060"/>
              </a:solidFill>
              <a:latin typeface="Letter Gothic Std" pitchFamily="49" charset="0"/>
              <a:cs typeface="Arial" pitchFamily="34" charset="0"/>
            </a:endParaRPr>
          </a:p>
        </p:txBody>
      </p:sp>
      <p:cxnSp>
        <p:nvCxnSpPr>
          <p:cNvPr id="74" name="Connecteur droit 58"/>
          <p:cNvCxnSpPr>
            <a:cxnSpLocks noChangeShapeType="1"/>
          </p:cNvCxnSpPr>
          <p:nvPr/>
        </p:nvCxnSpPr>
        <p:spPr bwMode="auto">
          <a:xfrm flipH="1">
            <a:off x="4680000" y="1674000"/>
            <a:ext cx="324000" cy="972000"/>
          </a:xfrm>
          <a:prstGeom prst="line">
            <a:avLst/>
          </a:prstGeom>
          <a:noFill/>
          <a:ln w="22225" algn="ctr">
            <a:solidFill>
              <a:srgbClr val="FF0000"/>
            </a:solidFill>
            <a:round/>
            <a:headEnd/>
            <a:tailEnd/>
          </a:ln>
        </p:spPr>
      </p:cxnSp>
      <p:sp>
        <p:nvSpPr>
          <p:cNvPr id="86" name="Rectangle 55"/>
          <p:cNvSpPr>
            <a:spLocks noChangeArrowheads="1"/>
          </p:cNvSpPr>
          <p:nvPr/>
        </p:nvSpPr>
        <p:spPr bwMode="auto">
          <a:xfrm>
            <a:off x="107504" y="3976052"/>
            <a:ext cx="206787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eaLnBrk="0" hangingPunct="0"/>
            <a:r>
              <a:rPr lang="es-ES_tradnl" u="sng" dirty="0" smtClean="0">
                <a:solidFill>
                  <a:srgbClr val="002060"/>
                </a:solidFill>
                <a:latin typeface="Letter Gothic Std" pitchFamily="49" charset="0"/>
                <a:cs typeface="Arial" pitchFamily="34" charset="0"/>
              </a:rPr>
              <a:t>Bourg-en-</a:t>
            </a:r>
            <a:r>
              <a:rPr lang="es-ES_tradnl" u="sng" dirty="0" err="1" smtClean="0">
                <a:solidFill>
                  <a:srgbClr val="002060"/>
                </a:solidFill>
                <a:latin typeface="Letter Gothic Std" pitchFamily="49" charset="0"/>
                <a:cs typeface="Arial" pitchFamily="34" charset="0"/>
              </a:rPr>
              <a:t>Bresse</a:t>
            </a:r>
            <a:endParaRPr lang="es-ES_tradnl" u="sng" dirty="0" smtClean="0">
              <a:solidFill>
                <a:srgbClr val="002060"/>
              </a:solidFill>
              <a:latin typeface="Letter Gothic Std" pitchFamily="49" charset="0"/>
              <a:cs typeface="Arial" pitchFamily="34" charset="0"/>
            </a:endParaRPr>
          </a:p>
          <a:p>
            <a:pPr eaLnBrk="0" hangingPunct="0"/>
            <a:r>
              <a:rPr lang="es-ES_tradnl" sz="1600" dirty="0" smtClean="0">
                <a:solidFill>
                  <a:srgbClr val="002060"/>
                </a:solidFill>
                <a:latin typeface="Letter Gothic Std" pitchFamily="49" charset="0"/>
                <a:cs typeface="Arial" pitchFamily="34" charset="0"/>
              </a:rPr>
              <a:t>Francia</a:t>
            </a:r>
            <a:endParaRPr lang="es-ES_tradnl" sz="1600" dirty="0">
              <a:solidFill>
                <a:srgbClr val="002060"/>
              </a:solidFill>
              <a:latin typeface="Letter Gothic Std" pitchFamily="49" charset="0"/>
              <a:cs typeface="Arial" pitchFamily="34" charset="0"/>
            </a:endParaRPr>
          </a:p>
        </p:txBody>
      </p:sp>
      <p:pic>
        <p:nvPicPr>
          <p:cNvPr id="41" name="Image 40" descr="http://www.svetur.se/ImageVault/Images/id_908/height_85/scope_0/filename_fV70woDGwn6frJbserI5.jpg/storage_Edited/ImageVaultHandler.aspx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140000" y="1080000"/>
            <a:ext cx="504056" cy="378042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>
            <a:outerShdw blurRad="63500" dist="63500" dir="2700000" sx="102000" sy="102000" algn="tl" rotWithShape="0">
              <a:srgbClr val="333333"/>
            </a:outerShdw>
          </a:effectLst>
        </p:spPr>
      </p:pic>
      <p:sp>
        <p:nvSpPr>
          <p:cNvPr id="47" name="Espace réservé du numéro de diapositive 4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C6B818-7290-4771-9CFB-B94F380E1CC8}" type="slidenum">
              <a:rPr lang="fr-FR" smtClean="0"/>
              <a:pPr/>
              <a:t>5</a:t>
            </a:fld>
            <a:endParaRPr lang="fr-FR"/>
          </a:p>
        </p:txBody>
      </p:sp>
      <p:sp>
        <p:nvSpPr>
          <p:cNvPr id="50" name="Rectangle 6"/>
          <p:cNvSpPr>
            <a:spLocks noChangeArrowheads="1"/>
          </p:cNvSpPr>
          <p:nvPr/>
        </p:nvSpPr>
        <p:spPr bwMode="auto">
          <a:xfrm>
            <a:off x="1" y="138871"/>
            <a:ext cx="9143999" cy="73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60000" tIns="118800" rIns="360000" bIns="118800" anchor="ctr">
            <a:spAutoFit/>
          </a:bodyPr>
          <a:lstStyle/>
          <a:p>
            <a:pPr algn="ctr"/>
            <a:r>
              <a:rPr lang="es-ES_tradnl" altLang="fr-FR" sz="3200" cap="small" dirty="0" smtClean="0">
                <a:ln w="18415" cmpd="sng">
                  <a:noFill/>
                  <a:prstDash val="solid"/>
                </a:ln>
                <a:solidFill>
                  <a:srgbClr val="002060"/>
                </a:solidFill>
                <a:latin typeface="Letter Gothic Std" pitchFamily="49" charset="0"/>
                <a:cs typeface="Arial" pitchFamily="34" charset="0"/>
              </a:rPr>
              <a:t>Relaciones internacionales</a:t>
            </a:r>
          </a:p>
        </p:txBody>
      </p:sp>
      <p:pic>
        <p:nvPicPr>
          <p:cNvPr id="173058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225" y="2413000"/>
            <a:ext cx="46355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4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4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4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4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34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4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4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6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37" grpId="0"/>
      <p:bldP spid="34844" grpId="0"/>
      <p:bldP spid="70" grpId="0"/>
      <p:bldP spid="72" grpId="0"/>
      <p:bldP spid="6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rrowheads="1"/>
          </p:cNvPicPr>
          <p:nvPr/>
        </p:nvPicPr>
        <p:blipFill>
          <a:blip r:embed="rId3" cstate="print"/>
          <a:srcRect l="9508" r="9508" b="4533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3"/>
          <p:cNvPicPr>
            <a:picLocks noChangeArrowheads="1"/>
          </p:cNvPicPr>
          <p:nvPr/>
        </p:nvPicPr>
        <p:blipFill>
          <a:blip r:embed="rId4" cstate="print"/>
          <a:srcRect t="1654" b="827"/>
          <a:stretch>
            <a:fillRect/>
          </a:stretch>
        </p:blipFill>
        <p:spPr bwMode="auto">
          <a:xfrm>
            <a:off x="3852000" y="897564"/>
            <a:ext cx="4680000" cy="2970000"/>
          </a:xfrm>
          <a:prstGeom prst="ellipse">
            <a:avLst/>
          </a:prstGeom>
          <a:gradFill>
            <a:gsLst>
              <a:gs pos="0">
                <a:schemeClr val="bg1"/>
              </a:gs>
              <a:gs pos="64999">
                <a:srgbClr val="F0EBD5"/>
              </a:gs>
              <a:gs pos="100000">
                <a:srgbClr val="D1C39F"/>
              </a:gs>
            </a:gsLst>
            <a:path path="circle">
              <a:fillToRect l="50000" t="50000" r="50000" b="50000"/>
            </a:path>
          </a:gradFill>
          <a:ln w="38100">
            <a:solidFill>
              <a:srgbClr val="FFFFFF"/>
            </a:solidFill>
            <a:miter lim="800000"/>
            <a:headEnd/>
            <a:tailEnd/>
          </a:ln>
          <a:effectLst>
            <a:outerShdw blurRad="63500" dir="2700000" sx="102000" sy="102000" algn="tl" rotWithShape="0">
              <a:srgbClr val="1C1C1C">
                <a:alpha val="79000"/>
              </a:srgbClr>
            </a:outerShdw>
          </a:effectLst>
        </p:spPr>
      </p:pic>
      <p:cxnSp>
        <p:nvCxnSpPr>
          <p:cNvPr id="24" name="Connecteur en angle 23"/>
          <p:cNvCxnSpPr/>
          <p:nvPr/>
        </p:nvCxnSpPr>
        <p:spPr bwMode="auto">
          <a:xfrm>
            <a:off x="3275856" y="1161000"/>
            <a:ext cx="468000" cy="1188000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sp>
        <p:nvSpPr>
          <p:cNvPr id="25" name="Rectangle 24"/>
          <p:cNvSpPr>
            <a:spLocks/>
          </p:cNvSpPr>
          <p:nvPr/>
        </p:nvSpPr>
        <p:spPr>
          <a:xfrm>
            <a:off x="288032" y="891000"/>
            <a:ext cx="2987824" cy="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sx="104000" sy="104000" algn="t" rotWithShape="0">
              <a:prstClr val="black"/>
            </a:outerShdw>
          </a:effectLst>
        </p:spPr>
        <p:txBody>
          <a:bodyPr wrap="square" lIns="0" tIns="0" rIns="0" bIns="0" anchor="ctr" anchorCtr="1">
            <a:no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fr-BE" sz="7200" b="0" smtClean="0">
                <a:ln w="50800"/>
                <a:solidFill>
                  <a:schemeClr val="bg1"/>
                </a:solidFill>
                <a:latin typeface="Letter Gothic Std" pitchFamily="49" charset="0"/>
                <a:ea typeface="Kozuka Gothic Pro R" pitchFamily="34" charset="-128"/>
                <a:cs typeface="Gisha" pitchFamily="34" charset="-79"/>
                <a:sym typeface="Webdings"/>
              </a:rPr>
              <a:t>Namur</a:t>
            </a:r>
            <a:endParaRPr lang="fr-FR" sz="7200" b="0">
              <a:solidFill>
                <a:schemeClr val="bg1"/>
              </a:solidFill>
              <a:latin typeface="Letter Gothic Std" pitchFamily="49" charset="0"/>
              <a:ea typeface="Kozuka Gothic Pro R" pitchFamily="34" charset="-128"/>
              <a:cs typeface="Gisha" pitchFamily="34" charset="-79"/>
            </a:endParaRPr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C6B818-7290-4771-9CFB-B94F380E1CC8}" type="slidenum">
              <a:rPr lang="fr-FR" smtClean="0"/>
              <a:pPr/>
              <a:t>50</a:t>
            </a:fld>
            <a:endParaRPr lang="fr-FR"/>
          </a:p>
        </p:txBody>
      </p:sp>
      <p:sp>
        <p:nvSpPr>
          <p:cNvPr id="14" name="Text Box 20"/>
          <p:cNvSpPr txBox="1">
            <a:spLocks noChangeArrowheads="1"/>
          </p:cNvSpPr>
          <p:nvPr/>
        </p:nvSpPr>
        <p:spPr bwMode="auto">
          <a:xfrm>
            <a:off x="0" y="4806000"/>
            <a:ext cx="9144000" cy="351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  <a:ln w="9525" algn="in">
            <a:noFill/>
            <a:miter lim="800000"/>
            <a:headEnd/>
            <a:tailEnd/>
          </a:ln>
          <a:effectLst/>
        </p:spPr>
        <p:txBody>
          <a:bodyPr wrap="square" lIns="0" tIns="72000" rIns="0" bIns="0" anchor="ctr" anchorCtr="0">
            <a:noAutofit/>
          </a:bodyPr>
          <a:lstStyle/>
          <a:p>
            <a:pPr algn="ctr">
              <a:spcBef>
                <a:spcPts val="600"/>
              </a:spcBef>
            </a:pPr>
            <a:r>
              <a:rPr lang="es-ES_tradnl" sz="2000" dirty="0" smtClean="0">
                <a:solidFill>
                  <a:srgbClr val="002060"/>
                </a:solidFill>
                <a:latin typeface="Papyrus" pitchFamily="66" charset="0"/>
              </a:rPr>
              <a:t>Comisaria </a:t>
            </a:r>
            <a:r>
              <a:rPr lang="es-ES_tradnl" sz="1600" dirty="0" smtClean="0">
                <a:solidFill>
                  <a:srgbClr val="002060"/>
                </a:solidFill>
                <a:latin typeface="Papyrus" pitchFamily="66" charset="0"/>
              </a:rPr>
              <a:t>de las</a:t>
            </a:r>
            <a:r>
              <a:rPr lang="es-ES_tradnl" sz="2000" dirty="0" smtClean="0">
                <a:solidFill>
                  <a:srgbClr val="002060"/>
                </a:solidFill>
                <a:latin typeface="Papyrus" pitchFamily="66" charset="0"/>
              </a:rPr>
              <a:t> Relaciones  Internacionales  </a:t>
            </a:r>
            <a:r>
              <a:rPr lang="fr-FR" sz="1600" noProof="1" smtClean="0">
                <a:solidFill>
                  <a:srgbClr val="FF0000"/>
                </a:solidFill>
                <a:latin typeface="Webdings" pitchFamily="18" charset="2"/>
              </a:rPr>
              <a:t>þ</a:t>
            </a:r>
            <a:r>
              <a:rPr lang="fr-FR" sz="1600" noProof="1" smtClean="0">
                <a:solidFill>
                  <a:srgbClr val="00FF00"/>
                </a:solidFill>
                <a:latin typeface="Webdings" pitchFamily="18" charset="2"/>
              </a:rPr>
              <a:t>ü</a:t>
            </a:r>
            <a:r>
              <a:rPr lang="fr-FR" sz="1600" noProof="1" smtClean="0">
                <a:solidFill>
                  <a:srgbClr val="3366FF"/>
                </a:solidFill>
                <a:latin typeface="Webdings" pitchFamily="18" charset="2"/>
              </a:rPr>
              <a:t>ý</a:t>
            </a:r>
            <a:r>
              <a:rPr lang="fr-CH" sz="2000" dirty="0" smtClean="0">
                <a:solidFill>
                  <a:srgbClr val="002060"/>
                </a:solidFill>
                <a:latin typeface="Papyrus" pitchFamily="66" charset="0"/>
              </a:rPr>
              <a:t>  2013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42" descr="http://www.oiseaux.net/images/pays/mond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001" y="1188244"/>
            <a:ext cx="7837487" cy="3780235"/>
          </a:xfrm>
          <a:prstGeom prst="rect">
            <a:avLst/>
          </a:prstGeom>
        </p:spPr>
      </p:pic>
      <p:sp>
        <p:nvSpPr>
          <p:cNvPr id="36867" name="Line 4"/>
          <p:cNvSpPr>
            <a:spLocks noChangeShapeType="1"/>
          </p:cNvSpPr>
          <p:nvPr/>
        </p:nvSpPr>
        <p:spPr bwMode="auto">
          <a:xfrm>
            <a:off x="0" y="944166"/>
            <a:ext cx="9144000" cy="0"/>
          </a:xfrm>
          <a:prstGeom prst="line">
            <a:avLst/>
          </a:prstGeom>
          <a:noFill/>
          <a:ln w="38100">
            <a:gradFill flip="none" rotWithShape="1"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0" scaled="0"/>
              <a:tileRect/>
            </a:gra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pic>
        <p:nvPicPr>
          <p:cNvPr id="36869" name="Picture 2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67239" y="2568179"/>
            <a:ext cx="9525" cy="7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2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67239" y="2568179"/>
            <a:ext cx="9525" cy="7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Picture 2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67239" y="2568179"/>
            <a:ext cx="9525" cy="7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3" name="Picture 37" descr="logo_onu"/>
          <p:cNvPicPr preferRelativeResize="0">
            <a:picLocks noChangeArrowheads="1"/>
          </p:cNvPicPr>
          <p:nvPr/>
        </p:nvPicPr>
        <p:blipFill>
          <a:blip r:embed="rId5" cstate="print">
            <a:lum bright="6000"/>
          </a:blip>
          <a:srcRect l="2759" t="8655" r="2759" b="11540"/>
          <a:stretch>
            <a:fillRect/>
          </a:stretch>
        </p:blipFill>
        <p:spPr bwMode="auto">
          <a:xfrm>
            <a:off x="0" y="0"/>
            <a:ext cx="1260000" cy="91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0" name="Connecteur droit 59"/>
          <p:cNvCxnSpPr/>
          <p:nvPr/>
        </p:nvCxnSpPr>
        <p:spPr bwMode="auto">
          <a:xfrm rot="5400000" flipH="1" flipV="1">
            <a:off x="4941041" y="3122999"/>
            <a:ext cx="54006" cy="72008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44" name="Picture 6" descr="http://www.alpha-signes.be/pictures/partenaires/wbi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992904"/>
            <a:ext cx="900000" cy="366710"/>
          </a:xfrm>
          <a:prstGeom prst="rect">
            <a:avLst/>
          </a:prstGeom>
          <a:noFill/>
        </p:spPr>
      </p:pic>
      <p:sp>
        <p:nvSpPr>
          <p:cNvPr id="49" name="Rectangle 55"/>
          <p:cNvSpPr>
            <a:spLocks noChangeArrowheads="1"/>
          </p:cNvSpPr>
          <p:nvPr/>
        </p:nvSpPr>
        <p:spPr bwMode="auto">
          <a:xfrm>
            <a:off x="107504" y="2804501"/>
            <a:ext cx="136713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36000" bIns="0" anchor="ctr">
            <a:spAutoFit/>
          </a:bodyPr>
          <a:lstStyle/>
          <a:p>
            <a:pPr algn="r" eaLnBrk="0" hangingPunct="0"/>
            <a:r>
              <a:rPr lang="fr-BE" smtClean="0">
                <a:solidFill>
                  <a:srgbClr val="002060"/>
                </a:solidFill>
                <a:latin typeface="Letter Gothic Std" pitchFamily="49" charset="0"/>
                <a:cs typeface="Arial" charset="0"/>
              </a:rPr>
              <a:t>Namur,WI</a:t>
            </a:r>
            <a:endParaRPr lang="fr-BE">
              <a:solidFill>
                <a:srgbClr val="002060"/>
              </a:solidFill>
              <a:latin typeface="Letter Gothic Std" pitchFamily="49" charset="0"/>
              <a:cs typeface="Arial" charset="0"/>
            </a:endParaRPr>
          </a:p>
        </p:txBody>
      </p:sp>
      <p:sp>
        <p:nvSpPr>
          <p:cNvPr id="50" name="Rectangle 55"/>
          <p:cNvSpPr>
            <a:spLocks noChangeArrowheads="1"/>
          </p:cNvSpPr>
          <p:nvPr/>
        </p:nvSpPr>
        <p:spPr bwMode="auto">
          <a:xfrm>
            <a:off x="1008112" y="2379245"/>
            <a:ext cx="133164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36000" bIns="0" anchor="ctr">
            <a:spAutoFit/>
          </a:bodyPr>
          <a:lstStyle/>
          <a:p>
            <a:pPr algn="r" eaLnBrk="0" hangingPunct="0"/>
            <a:r>
              <a:rPr lang="fr-BE" smtClean="0">
                <a:solidFill>
                  <a:srgbClr val="002060"/>
                </a:solidFill>
                <a:latin typeface="Letter Gothic Std" pitchFamily="49" charset="0"/>
                <a:cs typeface="Arial" charset="0"/>
              </a:rPr>
              <a:t>Namur,QC</a:t>
            </a:r>
            <a:endParaRPr lang="fr-BE">
              <a:solidFill>
                <a:srgbClr val="002060"/>
              </a:solidFill>
              <a:latin typeface="Letter Gothic Std" pitchFamily="49" charset="0"/>
              <a:cs typeface="Arial" charset="0"/>
            </a:endParaRPr>
          </a:p>
        </p:txBody>
      </p:sp>
      <p:cxnSp>
        <p:nvCxnSpPr>
          <p:cNvPr id="51" name="Connecteur droit 72"/>
          <p:cNvCxnSpPr>
            <a:cxnSpLocks noChangeShapeType="1"/>
            <a:stCxn id="49" idx="3"/>
            <a:endCxn id="55" idx="1"/>
          </p:cNvCxnSpPr>
          <p:nvPr/>
        </p:nvCxnSpPr>
        <p:spPr bwMode="auto">
          <a:xfrm flipV="1">
            <a:off x="1474640" y="2943000"/>
            <a:ext cx="757361" cy="1"/>
          </a:xfrm>
          <a:prstGeom prst="line">
            <a:avLst/>
          </a:prstGeom>
          <a:noFill/>
          <a:ln w="22225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52" name="Connecteur droit 72"/>
          <p:cNvCxnSpPr>
            <a:cxnSpLocks noChangeShapeType="1"/>
            <a:stCxn id="50" idx="3"/>
            <a:endCxn id="53" idx="0"/>
          </p:cNvCxnSpPr>
          <p:nvPr/>
        </p:nvCxnSpPr>
        <p:spPr bwMode="auto">
          <a:xfrm>
            <a:off x="2339752" y="2517745"/>
            <a:ext cx="432024" cy="290255"/>
          </a:xfrm>
          <a:prstGeom prst="line">
            <a:avLst/>
          </a:prstGeom>
          <a:noFill/>
          <a:ln w="22225" algn="ctr">
            <a:solidFill>
              <a:srgbClr val="FF0000"/>
            </a:solidFill>
            <a:round/>
            <a:headEnd/>
            <a:tailEnd/>
          </a:ln>
        </p:spPr>
      </p:cxnSp>
      <p:pic>
        <p:nvPicPr>
          <p:cNvPr id="53" name="Image 52" descr="Logo vert positif.JPG"/>
          <p:cNvPicPr>
            <a:picLocks noChangeAspect="1"/>
          </p:cNvPicPr>
          <p:nvPr/>
        </p:nvPicPr>
        <p:blipFill>
          <a:blip r:embed="rId7" cstate="print"/>
          <a:srcRect l="24997" t="23747" r="24997" b="26247"/>
          <a:stretch>
            <a:fillRect/>
          </a:stretch>
        </p:blipFill>
        <p:spPr>
          <a:xfrm>
            <a:off x="2627785" y="2808000"/>
            <a:ext cx="287981" cy="216000"/>
          </a:xfrm>
          <a:prstGeom prst="rect">
            <a:avLst/>
          </a:prstGeom>
        </p:spPr>
      </p:pic>
      <p:pic>
        <p:nvPicPr>
          <p:cNvPr id="55" name="Image 54" descr="Logo vert positif.JPG"/>
          <p:cNvPicPr>
            <a:picLocks noChangeAspect="1"/>
          </p:cNvPicPr>
          <p:nvPr/>
        </p:nvPicPr>
        <p:blipFill>
          <a:blip r:embed="rId7" cstate="print"/>
          <a:srcRect l="24997" t="23747" r="24997" b="26247"/>
          <a:stretch>
            <a:fillRect/>
          </a:stretch>
        </p:blipFill>
        <p:spPr>
          <a:xfrm>
            <a:off x="2232001" y="2835000"/>
            <a:ext cx="287981" cy="216000"/>
          </a:xfrm>
          <a:prstGeom prst="rect">
            <a:avLst/>
          </a:prstGeom>
        </p:spPr>
      </p:pic>
      <p:sp>
        <p:nvSpPr>
          <p:cNvPr id="63" name="ZoneTexte 62"/>
          <p:cNvSpPr txBox="1">
            <a:spLocks noChangeArrowheads="1"/>
          </p:cNvSpPr>
          <p:nvPr/>
        </p:nvSpPr>
        <p:spPr bwMode="auto">
          <a:xfrm>
            <a:off x="7128418" y="374544"/>
            <a:ext cx="202811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BE" altLang="fr-FR" sz="2400" dirty="0" smtClean="0">
                <a:solidFill>
                  <a:srgbClr val="002060"/>
                </a:solidFill>
                <a:latin typeface="Letter Gothic Std" pitchFamily="49" charset="0"/>
              </a:rPr>
              <a:t>(</a:t>
            </a:r>
            <a:r>
              <a:rPr lang="es-ES_tradnl" altLang="fr-FR" sz="2400" dirty="0" smtClean="0">
                <a:solidFill>
                  <a:srgbClr val="FF0000"/>
                </a:solidFill>
                <a:latin typeface="Letter Gothic Std" pitchFamily="49" charset="0"/>
              </a:rPr>
              <a:t>ciudades</a:t>
            </a:r>
            <a:r>
              <a:rPr lang="fr-BE" altLang="fr-FR" sz="2400" dirty="0" smtClean="0">
                <a:solidFill>
                  <a:srgbClr val="002060"/>
                </a:solidFill>
                <a:latin typeface="Letter Gothic Std" pitchFamily="49" charset="0"/>
              </a:rPr>
              <a:t>)</a:t>
            </a:r>
            <a:endParaRPr lang="fr-FR" sz="2400" dirty="0">
              <a:solidFill>
                <a:srgbClr val="002060"/>
              </a:solidFill>
              <a:latin typeface="Letter Gothic Std" pitchFamily="49" charset="0"/>
            </a:endParaRPr>
          </a:p>
        </p:txBody>
      </p:sp>
      <p:sp>
        <p:nvSpPr>
          <p:cNvPr id="25" name="Espace réservé du numéro de diapositive 2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C6B818-7290-4771-9CFB-B94F380E1CC8}" type="slidenum">
              <a:rPr lang="fr-FR" smtClean="0"/>
              <a:pPr/>
              <a:t>6</a:t>
            </a:fld>
            <a:endParaRPr lang="fr-FR"/>
          </a:p>
        </p:txBody>
      </p:sp>
      <p:sp>
        <p:nvSpPr>
          <p:cNvPr id="22" name="ZoneTexte 21"/>
          <p:cNvSpPr txBox="1"/>
          <p:nvPr/>
        </p:nvSpPr>
        <p:spPr>
          <a:xfrm>
            <a:off x="6084168" y="1080000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 contourW="12700">
              <a:bevelT w="57150" h="38100" prst="hardEdge"/>
              <a:contourClr>
                <a:srgbClr val="002060"/>
              </a:contourClr>
            </a:sp3d>
          </a:bodyPr>
          <a:lstStyle/>
          <a:p>
            <a:pPr algn="r"/>
            <a:r>
              <a:rPr lang="es-ES_tradnl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etter Gothic Std" pitchFamily="49" charset="0"/>
                <a:cs typeface="Arial" pitchFamily="34" charset="0"/>
              </a:rPr>
              <a:t>Ciudades primas</a:t>
            </a:r>
            <a:endParaRPr lang="es-ES_tradnl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Letter Gothic Std" pitchFamily="49" charset="0"/>
              <a:cs typeface="Arial" pitchFamily="34" charset="0"/>
            </a:endParaRPr>
          </a:p>
        </p:txBody>
      </p:sp>
      <p:pic>
        <p:nvPicPr>
          <p:cNvPr id="26" name="Image 25" descr="Logo vert positif.JPG"/>
          <p:cNvPicPr>
            <a:picLocks noChangeAspect="1"/>
          </p:cNvPicPr>
          <p:nvPr/>
        </p:nvPicPr>
        <p:blipFill>
          <a:blip r:embed="rId7" cstate="print"/>
          <a:srcRect l="24997" t="23747" r="24997" b="26247"/>
          <a:stretch>
            <a:fillRect/>
          </a:stretch>
        </p:blipFill>
        <p:spPr>
          <a:xfrm>
            <a:off x="5796137" y="1113588"/>
            <a:ext cx="287981" cy="216000"/>
          </a:xfrm>
          <a:prstGeom prst="rect">
            <a:avLst/>
          </a:prstGeom>
        </p:spPr>
      </p:pic>
      <p:sp>
        <p:nvSpPr>
          <p:cNvPr id="28" name="Rectangle 6"/>
          <p:cNvSpPr>
            <a:spLocks noChangeArrowheads="1"/>
          </p:cNvSpPr>
          <p:nvPr/>
        </p:nvSpPr>
        <p:spPr bwMode="auto">
          <a:xfrm>
            <a:off x="1" y="138871"/>
            <a:ext cx="9143999" cy="73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60000" tIns="118800" rIns="360000" bIns="118800" anchor="ctr">
            <a:spAutoFit/>
          </a:bodyPr>
          <a:lstStyle/>
          <a:p>
            <a:pPr algn="ctr"/>
            <a:r>
              <a:rPr lang="es-ES_tradnl" altLang="fr-FR" sz="3200" cap="small" dirty="0" smtClean="0">
                <a:ln w="18415" cmpd="sng">
                  <a:noFill/>
                  <a:prstDash val="solid"/>
                </a:ln>
                <a:solidFill>
                  <a:srgbClr val="002060"/>
                </a:solidFill>
                <a:latin typeface="Letter Gothic Std" pitchFamily="49" charset="0"/>
                <a:cs typeface="Arial" pitchFamily="34" charset="0"/>
              </a:rPr>
              <a:t>Relaciones internacionales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6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6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2" descr="http://www.oiseaux.net/images/pays/mond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001" y="1188244"/>
            <a:ext cx="7837487" cy="3780235"/>
          </a:xfrm>
          <a:prstGeom prst="rect">
            <a:avLst/>
          </a:prstGeom>
        </p:spPr>
      </p:pic>
      <p:sp>
        <p:nvSpPr>
          <p:cNvPr id="36867" name="Line 4"/>
          <p:cNvSpPr>
            <a:spLocks noChangeShapeType="1"/>
          </p:cNvSpPr>
          <p:nvPr/>
        </p:nvSpPr>
        <p:spPr bwMode="auto">
          <a:xfrm>
            <a:off x="0" y="944166"/>
            <a:ext cx="9144000" cy="0"/>
          </a:xfrm>
          <a:prstGeom prst="line">
            <a:avLst/>
          </a:prstGeom>
          <a:noFill/>
          <a:ln w="38100">
            <a:gradFill flip="none" rotWithShape="1"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0" scaled="0"/>
              <a:tileRect/>
            </a:gra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pic>
        <p:nvPicPr>
          <p:cNvPr id="36869" name="Picture 2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67239" y="2568179"/>
            <a:ext cx="9525" cy="7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2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67239" y="2568179"/>
            <a:ext cx="9525" cy="7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Picture 2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67239" y="2568179"/>
            <a:ext cx="9525" cy="7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7" name="Picture 27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04000" y="4076701"/>
            <a:ext cx="360000" cy="269081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>
            <a:outerShdw blurRad="63500" dist="63500" dir="2700000" sx="102000" sy="102000" algn="tl" rotWithShape="0">
              <a:srgbClr val="000000"/>
            </a:outerShdw>
          </a:effectLst>
        </p:spPr>
      </p:pic>
      <p:pic>
        <p:nvPicPr>
          <p:cNvPr id="36873" name="Picture 37" descr="logo_onu"/>
          <p:cNvPicPr preferRelativeResize="0">
            <a:picLocks noChangeArrowheads="1"/>
          </p:cNvPicPr>
          <p:nvPr/>
        </p:nvPicPr>
        <p:blipFill>
          <a:blip r:embed="rId6" cstate="print">
            <a:lum bright="6000"/>
          </a:blip>
          <a:srcRect l="2759" t="8655" r="2759" b="11540"/>
          <a:stretch>
            <a:fillRect/>
          </a:stretch>
        </p:blipFill>
        <p:spPr bwMode="auto">
          <a:xfrm>
            <a:off x="0" y="0"/>
            <a:ext cx="1260000" cy="91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5" name="Picture 45" descr="Logo"/>
          <p:cNvPicPr>
            <a:picLocks noChangeAspect="1" noChangeArrowheads="1"/>
          </p:cNvPicPr>
          <p:nvPr/>
        </p:nvPicPr>
        <p:blipFill>
          <a:blip r:embed="rId7" cstate="print"/>
          <a:srcRect l="1775" t="4909" r="3549" b="4909"/>
          <a:stretch>
            <a:fillRect/>
          </a:stretch>
        </p:blipFill>
        <p:spPr bwMode="auto">
          <a:xfrm>
            <a:off x="828001" y="4346973"/>
            <a:ext cx="942975" cy="244078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>
            <a:outerShdw blurRad="63500" dist="63500" dir="2700000" sx="102000" sy="102000" algn="tl" rotWithShape="0">
              <a:srgbClr val="000000"/>
            </a:outerShdw>
          </a:effectLst>
        </p:spPr>
      </p:pic>
      <p:pic>
        <p:nvPicPr>
          <p:cNvPr id="41009" name="Picture 49" descr="BelmontLogo"/>
          <p:cNvPicPr preferRelativeResize="0">
            <a:picLocks noChangeArrowheads="1"/>
          </p:cNvPicPr>
          <p:nvPr/>
        </p:nvPicPr>
        <p:blipFill>
          <a:blip r:embed="rId8" cstate="print"/>
          <a:srcRect l="3857" r="3857"/>
          <a:stretch>
            <a:fillRect/>
          </a:stretch>
        </p:blipFill>
        <p:spPr bwMode="auto">
          <a:xfrm>
            <a:off x="468000" y="3780000"/>
            <a:ext cx="360000" cy="270272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>
            <a:outerShdw blurRad="63500" dist="63500" dir="2700000" sx="102000" sy="102000" algn="tl" rotWithShape="0">
              <a:srgbClr val="000000"/>
            </a:outerShdw>
          </a:effectLst>
        </p:spPr>
      </p:pic>
      <p:sp>
        <p:nvSpPr>
          <p:cNvPr id="34848" name="Text Box 59"/>
          <p:cNvSpPr txBox="1">
            <a:spLocks noChangeArrowheads="1"/>
          </p:cNvSpPr>
          <p:nvPr/>
        </p:nvSpPr>
        <p:spPr bwMode="auto">
          <a:xfrm>
            <a:off x="1619250" y="3057525"/>
            <a:ext cx="287338" cy="215504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pPr algn="just"/>
            <a:r>
              <a:rPr lang="fr-FR" b="0" noProof="1">
                <a:solidFill>
                  <a:srgbClr val="FF0000"/>
                </a:solidFill>
                <a:latin typeface="Wingdings" pitchFamily="2" charset="2"/>
                <a:sym typeface="Wingdings" pitchFamily="2" charset="2"/>
              </a:rPr>
              <a:t></a:t>
            </a:r>
            <a:endParaRPr lang="fr-FR">
              <a:solidFill>
                <a:srgbClr val="FF0000"/>
              </a:solidFill>
            </a:endParaRPr>
          </a:p>
        </p:txBody>
      </p:sp>
      <p:sp>
        <p:nvSpPr>
          <p:cNvPr id="34849" name="Text Box 59"/>
          <p:cNvSpPr txBox="1">
            <a:spLocks noChangeArrowheads="1"/>
          </p:cNvSpPr>
          <p:nvPr/>
        </p:nvSpPr>
        <p:spPr bwMode="auto">
          <a:xfrm>
            <a:off x="2195513" y="3165872"/>
            <a:ext cx="287337" cy="21550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pPr algn="just"/>
            <a:r>
              <a:rPr lang="fr-FR" sz="2000" b="0" noProof="1">
                <a:solidFill>
                  <a:srgbClr val="FF0000"/>
                </a:solidFill>
                <a:latin typeface="Wingdings" pitchFamily="2" charset="2"/>
                <a:sym typeface="Wingdings" pitchFamily="2" charset="2"/>
              </a:rPr>
              <a:t></a:t>
            </a:r>
            <a:endParaRPr lang="fr-FR" sz="2000">
              <a:solidFill>
                <a:srgbClr val="FF0000"/>
              </a:solidFill>
            </a:endParaRPr>
          </a:p>
        </p:txBody>
      </p:sp>
      <p:sp>
        <p:nvSpPr>
          <p:cNvPr id="34850" name="Text Box 59"/>
          <p:cNvSpPr txBox="1">
            <a:spLocks noChangeArrowheads="1"/>
          </p:cNvSpPr>
          <p:nvPr/>
        </p:nvSpPr>
        <p:spPr bwMode="auto">
          <a:xfrm>
            <a:off x="7164389" y="3165872"/>
            <a:ext cx="287337" cy="21550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pPr algn="just"/>
            <a:r>
              <a:rPr lang="fr-FR" sz="2000" b="0" noProof="1">
                <a:solidFill>
                  <a:srgbClr val="FF0000"/>
                </a:solidFill>
                <a:latin typeface="Wingdings" pitchFamily="2" charset="2"/>
                <a:sym typeface="Wingdings" pitchFamily="2" charset="2"/>
              </a:rPr>
              <a:t></a:t>
            </a:r>
            <a:endParaRPr lang="fr-FR" sz="2000">
              <a:solidFill>
                <a:srgbClr val="FF0000"/>
              </a:solidFill>
            </a:endParaRPr>
          </a:p>
        </p:txBody>
      </p:sp>
      <p:sp>
        <p:nvSpPr>
          <p:cNvPr id="34851" name="Text Box 59"/>
          <p:cNvSpPr txBox="1">
            <a:spLocks noChangeArrowheads="1"/>
          </p:cNvSpPr>
          <p:nvPr/>
        </p:nvSpPr>
        <p:spPr bwMode="auto">
          <a:xfrm>
            <a:off x="4752001" y="2457000"/>
            <a:ext cx="287337" cy="21550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pPr algn="just"/>
            <a:r>
              <a:rPr lang="fr-FR" sz="2000" b="0" noProof="1">
                <a:solidFill>
                  <a:srgbClr val="FF0000"/>
                </a:solidFill>
                <a:latin typeface="Wingdings" pitchFamily="2" charset="2"/>
                <a:sym typeface="Wingdings" pitchFamily="2" charset="2"/>
              </a:rPr>
              <a:t></a:t>
            </a:r>
            <a:endParaRPr lang="fr-FR" sz="2000">
              <a:solidFill>
                <a:srgbClr val="FF0000"/>
              </a:solidFill>
            </a:endParaRPr>
          </a:p>
        </p:txBody>
      </p:sp>
      <p:sp>
        <p:nvSpPr>
          <p:cNvPr id="34852" name="Text Box 59"/>
          <p:cNvSpPr txBox="1">
            <a:spLocks noChangeArrowheads="1"/>
          </p:cNvSpPr>
          <p:nvPr/>
        </p:nvSpPr>
        <p:spPr bwMode="auto">
          <a:xfrm>
            <a:off x="4572000" y="3813573"/>
            <a:ext cx="287338" cy="21550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pPr algn="just"/>
            <a:r>
              <a:rPr lang="fr-FR" sz="2000" b="0" noProof="1">
                <a:solidFill>
                  <a:srgbClr val="FF0000"/>
                </a:solidFill>
                <a:latin typeface="Wingdings" pitchFamily="2" charset="2"/>
                <a:sym typeface="Wingdings" pitchFamily="2" charset="2"/>
              </a:rPr>
              <a:t></a:t>
            </a:r>
            <a:endParaRPr lang="fr-FR" sz="2000">
              <a:solidFill>
                <a:srgbClr val="FF0000"/>
              </a:solidFill>
            </a:endParaRPr>
          </a:p>
        </p:txBody>
      </p:sp>
      <p:sp>
        <p:nvSpPr>
          <p:cNvPr id="34854" name="Text Box 59"/>
          <p:cNvSpPr txBox="1">
            <a:spLocks noChangeArrowheads="1"/>
          </p:cNvSpPr>
          <p:nvPr/>
        </p:nvSpPr>
        <p:spPr bwMode="auto">
          <a:xfrm>
            <a:off x="4211639" y="2943225"/>
            <a:ext cx="287337" cy="215504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pPr algn="just"/>
            <a:r>
              <a:rPr lang="fr-FR" sz="2000" b="0" noProof="1">
                <a:solidFill>
                  <a:srgbClr val="FF0000"/>
                </a:solidFill>
                <a:latin typeface="Wingdings" pitchFamily="2" charset="2"/>
                <a:sym typeface="Wingdings" pitchFamily="2" charset="2"/>
              </a:rPr>
              <a:t></a:t>
            </a:r>
            <a:endParaRPr lang="fr-FR" sz="2000">
              <a:solidFill>
                <a:srgbClr val="FF0000"/>
              </a:solidFill>
            </a:endParaRPr>
          </a:p>
        </p:txBody>
      </p:sp>
      <p:sp>
        <p:nvSpPr>
          <p:cNvPr id="86" name="Rectangle 55"/>
          <p:cNvSpPr>
            <a:spLocks noChangeArrowheads="1"/>
          </p:cNvSpPr>
          <p:nvPr/>
        </p:nvSpPr>
        <p:spPr bwMode="auto">
          <a:xfrm>
            <a:off x="8028000" y="2923137"/>
            <a:ext cx="75648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r" eaLnBrk="0" hangingPunct="0"/>
            <a:r>
              <a:rPr lang="fr-BE">
                <a:solidFill>
                  <a:srgbClr val="002060"/>
                </a:solidFill>
                <a:latin typeface="Letter Gothic Std" pitchFamily="49" charset="0"/>
              </a:rPr>
              <a:t>Ogaki</a:t>
            </a:r>
          </a:p>
        </p:txBody>
      </p:sp>
      <p:sp>
        <p:nvSpPr>
          <p:cNvPr id="87" name="Rectangle 55"/>
          <p:cNvSpPr>
            <a:spLocks noChangeArrowheads="1"/>
          </p:cNvSpPr>
          <p:nvPr/>
        </p:nvSpPr>
        <p:spPr bwMode="auto">
          <a:xfrm>
            <a:off x="3707904" y="3826283"/>
            <a:ext cx="90023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 eaLnBrk="0" hangingPunct="0"/>
            <a:r>
              <a:rPr lang="fr-BE">
                <a:solidFill>
                  <a:srgbClr val="002060"/>
                </a:solidFill>
                <a:latin typeface="Letter Gothic Std" pitchFamily="49" charset="0"/>
              </a:rPr>
              <a:t>Masina</a:t>
            </a:r>
          </a:p>
        </p:txBody>
      </p:sp>
      <p:sp>
        <p:nvSpPr>
          <p:cNvPr id="34858" name="Rectangle 55"/>
          <p:cNvSpPr>
            <a:spLocks noChangeArrowheads="1"/>
          </p:cNvSpPr>
          <p:nvPr/>
        </p:nvSpPr>
        <p:spPr bwMode="auto">
          <a:xfrm>
            <a:off x="2987824" y="3124085"/>
            <a:ext cx="115237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eaLnBrk="0" hangingPunct="0"/>
            <a:r>
              <a:rPr lang="fr-BE">
                <a:solidFill>
                  <a:srgbClr val="002060"/>
                </a:solidFill>
                <a:latin typeface="Letter Gothic Std" pitchFamily="49" charset="0"/>
                <a:cs typeface="Arial" charset="0"/>
              </a:rPr>
              <a:t>Poitiers</a:t>
            </a:r>
          </a:p>
        </p:txBody>
      </p:sp>
      <p:cxnSp>
        <p:nvCxnSpPr>
          <p:cNvPr id="34861" name="Connecteur droit 92"/>
          <p:cNvCxnSpPr>
            <a:cxnSpLocks noChangeShapeType="1"/>
            <a:stCxn id="34858" idx="3"/>
          </p:cNvCxnSpPr>
          <p:nvPr/>
        </p:nvCxnSpPr>
        <p:spPr bwMode="auto">
          <a:xfrm flipV="1">
            <a:off x="4140200" y="3105151"/>
            <a:ext cx="179388" cy="157434"/>
          </a:xfrm>
          <a:prstGeom prst="line">
            <a:avLst/>
          </a:prstGeom>
          <a:noFill/>
          <a:ln w="22225" algn="ctr">
            <a:solidFill>
              <a:srgbClr val="FF0000"/>
            </a:solidFill>
            <a:round/>
            <a:headEnd/>
            <a:tailEnd/>
          </a:ln>
        </p:spPr>
      </p:cxnSp>
      <p:sp>
        <p:nvSpPr>
          <p:cNvPr id="34862" name="Rectangle 55"/>
          <p:cNvSpPr>
            <a:spLocks noChangeArrowheads="1"/>
          </p:cNvSpPr>
          <p:nvPr/>
        </p:nvSpPr>
        <p:spPr bwMode="auto">
          <a:xfrm>
            <a:off x="792000" y="4103102"/>
            <a:ext cx="169176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eaLnBrk="0" hangingPunct="0"/>
            <a:r>
              <a:rPr lang="fr-BE" smtClean="0">
                <a:solidFill>
                  <a:srgbClr val="002060"/>
                </a:solidFill>
                <a:latin typeface="Letter Gothic Std" pitchFamily="49" charset="0"/>
                <a:cs typeface="Arial" charset="0"/>
              </a:rPr>
              <a:t>Lafayette,LA</a:t>
            </a:r>
            <a:endParaRPr lang="fr-BE">
              <a:solidFill>
                <a:srgbClr val="002060"/>
              </a:solidFill>
              <a:latin typeface="Letter Gothic Std" pitchFamily="49" charset="0"/>
              <a:cs typeface="Arial" charset="0"/>
            </a:endParaRPr>
          </a:p>
        </p:txBody>
      </p:sp>
      <p:sp>
        <p:nvSpPr>
          <p:cNvPr id="34863" name="Rectangle 55"/>
          <p:cNvSpPr>
            <a:spLocks noChangeArrowheads="1"/>
          </p:cNvSpPr>
          <p:nvPr/>
        </p:nvSpPr>
        <p:spPr bwMode="auto">
          <a:xfrm>
            <a:off x="432000" y="3529681"/>
            <a:ext cx="140369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eaLnBrk="0" hangingPunct="0"/>
            <a:r>
              <a:rPr lang="fr-BE" smtClean="0">
                <a:solidFill>
                  <a:srgbClr val="002060"/>
                </a:solidFill>
                <a:latin typeface="Letter Gothic Std" pitchFamily="49" charset="0"/>
                <a:cs typeface="Arial" charset="0"/>
              </a:rPr>
              <a:t>Belmont,CA</a:t>
            </a:r>
            <a:endParaRPr lang="fr-BE">
              <a:solidFill>
                <a:srgbClr val="002060"/>
              </a:solidFill>
              <a:latin typeface="Letter Gothic Std" pitchFamily="49" charset="0"/>
              <a:cs typeface="Arial" charset="0"/>
            </a:endParaRPr>
          </a:p>
        </p:txBody>
      </p:sp>
      <p:cxnSp>
        <p:nvCxnSpPr>
          <p:cNvPr id="34864" name="Connecteur droit 104"/>
          <p:cNvCxnSpPr>
            <a:cxnSpLocks noChangeShapeType="1"/>
            <a:stCxn id="34863" idx="0"/>
          </p:cNvCxnSpPr>
          <p:nvPr/>
        </p:nvCxnSpPr>
        <p:spPr bwMode="auto">
          <a:xfrm flipV="1">
            <a:off x="1133848" y="3186114"/>
            <a:ext cx="602878" cy="343567"/>
          </a:xfrm>
          <a:prstGeom prst="line">
            <a:avLst/>
          </a:prstGeom>
          <a:noFill/>
          <a:ln w="22225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34865" name="Connecteur droit 109"/>
          <p:cNvCxnSpPr>
            <a:cxnSpLocks noChangeAspect="1"/>
            <a:stCxn id="34862" idx="0"/>
          </p:cNvCxnSpPr>
          <p:nvPr/>
        </p:nvCxnSpPr>
        <p:spPr bwMode="auto">
          <a:xfrm flipV="1">
            <a:off x="1637884" y="3327797"/>
            <a:ext cx="684630" cy="775305"/>
          </a:xfrm>
          <a:prstGeom prst="line">
            <a:avLst/>
          </a:prstGeom>
          <a:noFill/>
          <a:ln w="22225" algn="ctr">
            <a:solidFill>
              <a:srgbClr val="FF0000"/>
            </a:solidFill>
            <a:round/>
            <a:headEnd/>
            <a:tailEnd/>
          </a:ln>
        </p:spPr>
      </p:cxnSp>
      <p:pic>
        <p:nvPicPr>
          <p:cNvPr id="34877" name="Picture 61" descr="http://t0.gstatic.com/images?q=tbn:ANd9GcSGdslR1SBuycxf1KjBi0DCS6gH78JPHoQAuLrD_d0LDGRPeMLxmrBEsQ2c"/>
          <p:cNvPicPr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104000" y="1653648"/>
            <a:ext cx="357616" cy="3240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>
            <a:outerShdw blurRad="63500" dist="63500" dir="2700000" sx="102000" sy="102000" algn="tl" rotWithShape="0">
              <a:srgbClr val="000000"/>
            </a:outerShdw>
          </a:effectLst>
        </p:spPr>
      </p:pic>
      <p:pic>
        <p:nvPicPr>
          <p:cNvPr id="34867" name="Picture 63" descr="http://upload.wikimedia.org/wikipedia/commons/thumb/6/69/Flag_of_Ogaki%2C_Gifu.png/100px-Flag_of_Ogaki%2C_Gifu.png"/>
          <p:cNvPicPr>
            <a:picLocks noChangeArrowheads="1"/>
          </p:cNvPicPr>
          <p:nvPr/>
        </p:nvPicPr>
        <p:blipFill>
          <a:blip r:embed="rId10" cstate="print"/>
          <a:srcRect l="11339" r="11339"/>
          <a:stretch>
            <a:fillRect/>
          </a:stretch>
        </p:blipFill>
        <p:spPr bwMode="auto">
          <a:xfrm>
            <a:off x="8208000" y="2645569"/>
            <a:ext cx="360000" cy="270272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>
            <a:outerShdw blurRad="63500" dist="63500" dir="2700000" sx="102000" sy="102000" algn="tl" rotWithShape="0">
              <a:srgbClr val="000000"/>
            </a:outerShdw>
          </a:effectLst>
        </p:spPr>
      </p:pic>
      <p:cxnSp>
        <p:nvCxnSpPr>
          <p:cNvPr id="34868" name="Connecteur droit 139"/>
          <p:cNvCxnSpPr>
            <a:cxnSpLocks noChangeShapeType="1"/>
            <a:endCxn id="86" idx="1"/>
          </p:cNvCxnSpPr>
          <p:nvPr/>
        </p:nvCxnSpPr>
        <p:spPr bwMode="auto">
          <a:xfrm flipV="1">
            <a:off x="7344000" y="3061637"/>
            <a:ext cx="684000" cy="211988"/>
          </a:xfrm>
          <a:prstGeom prst="line">
            <a:avLst/>
          </a:prstGeom>
          <a:noFill/>
          <a:ln w="22225" algn="ctr">
            <a:solidFill>
              <a:srgbClr val="FF0000"/>
            </a:solidFill>
            <a:round/>
            <a:headEnd/>
            <a:tailEnd/>
          </a:ln>
        </p:spPr>
      </p:cxnSp>
      <p:pic>
        <p:nvPicPr>
          <p:cNvPr id="34869" name="Picture 65" descr="Armoiries"/>
          <p:cNvPicPr>
            <a:picLocks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635936" y="3375000"/>
            <a:ext cx="360000" cy="270000"/>
          </a:xfrm>
          <a:prstGeom prst="rect">
            <a:avLst/>
          </a:prstGeom>
          <a:ln w="19050">
            <a:solidFill>
              <a:srgbClr val="FF0000"/>
            </a:solidFill>
            <a:miter lim="800000"/>
            <a:headEnd/>
            <a:tailEnd/>
          </a:ln>
          <a:effectLst>
            <a:outerShdw blurRad="63500" dist="63500" dir="2700000" sx="102000" sy="102000" algn="tl" rotWithShape="0">
              <a:srgbClr val="000000"/>
            </a:outerShdw>
          </a:effectLst>
        </p:spPr>
      </p:pic>
      <p:cxnSp>
        <p:nvCxnSpPr>
          <p:cNvPr id="60" name="Connecteur droit 59"/>
          <p:cNvCxnSpPr/>
          <p:nvPr/>
        </p:nvCxnSpPr>
        <p:spPr bwMode="auto">
          <a:xfrm rot="5400000" flipH="1" flipV="1">
            <a:off x="4941041" y="3122999"/>
            <a:ext cx="54006" cy="72008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8" name="Rectangle 55"/>
          <p:cNvSpPr>
            <a:spLocks noChangeArrowheads="1"/>
          </p:cNvSpPr>
          <p:nvPr/>
        </p:nvSpPr>
        <p:spPr bwMode="auto">
          <a:xfrm>
            <a:off x="3924000" y="1990376"/>
            <a:ext cx="72008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 anchorCtr="1">
            <a:spAutoFit/>
          </a:bodyPr>
          <a:lstStyle/>
          <a:p>
            <a:pPr eaLnBrk="0" hangingPunct="0"/>
            <a:r>
              <a:rPr lang="fr-BE">
                <a:solidFill>
                  <a:srgbClr val="002060"/>
                </a:solidFill>
                <a:latin typeface="Letter Gothic Std" pitchFamily="49" charset="0"/>
                <a:cs typeface="Arial" charset="0"/>
              </a:rPr>
              <a:t>Vaasa</a:t>
            </a:r>
          </a:p>
        </p:txBody>
      </p:sp>
      <p:pic>
        <p:nvPicPr>
          <p:cNvPr id="154627" name="Picture 3"/>
          <p:cNvPicPr>
            <a:picLocks noChangeAspect="1" noChangeArrowheads="1"/>
          </p:cNvPicPr>
          <p:nvPr/>
        </p:nvPicPr>
        <p:blipFill>
          <a:blip r:embed="rId12" cstate="print"/>
          <a:srcRect t="12192" b="6096"/>
          <a:stretch>
            <a:fillRect/>
          </a:stretch>
        </p:blipFill>
        <p:spPr bwMode="auto">
          <a:xfrm>
            <a:off x="5796137" y="4185000"/>
            <a:ext cx="392251" cy="3240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>
            <a:outerShdw blurRad="63500" dist="63500" dir="2700000" sx="102000" sy="102000" algn="tl" rotWithShape="0">
              <a:srgbClr val="000000"/>
            </a:outerShdw>
          </a:effectLst>
        </p:spPr>
      </p:pic>
      <p:cxnSp>
        <p:nvCxnSpPr>
          <p:cNvPr id="42" name="Connecteur droit 139"/>
          <p:cNvCxnSpPr>
            <a:cxnSpLocks noChangeShapeType="1"/>
          </p:cNvCxnSpPr>
          <p:nvPr/>
        </p:nvCxnSpPr>
        <p:spPr bwMode="auto">
          <a:xfrm rot="5400000" flipH="1" flipV="1">
            <a:off x="5940000" y="3402000"/>
            <a:ext cx="864000" cy="648000"/>
          </a:xfrm>
          <a:prstGeom prst="line">
            <a:avLst/>
          </a:prstGeom>
          <a:noFill/>
          <a:ln w="22225" algn="ctr">
            <a:solidFill>
              <a:srgbClr val="FF0000"/>
            </a:solidFill>
            <a:round/>
            <a:headEnd/>
            <a:tailEnd/>
          </a:ln>
        </p:spPr>
      </p:cxnSp>
      <p:sp>
        <p:nvSpPr>
          <p:cNvPr id="43" name="Text Box 59"/>
          <p:cNvSpPr txBox="1">
            <a:spLocks noChangeArrowheads="1"/>
          </p:cNvSpPr>
          <p:nvPr/>
        </p:nvSpPr>
        <p:spPr bwMode="auto">
          <a:xfrm>
            <a:off x="6588920" y="3111810"/>
            <a:ext cx="287337" cy="21550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pPr algn="just"/>
            <a:r>
              <a:rPr lang="fr-FR" sz="2000" b="0" noProof="1">
                <a:solidFill>
                  <a:srgbClr val="FF0000"/>
                </a:solidFill>
                <a:latin typeface="Wingdings" pitchFamily="2" charset="2"/>
                <a:sym typeface="Wingdings" pitchFamily="2" charset="2"/>
              </a:rPr>
              <a:t></a:t>
            </a:r>
            <a:endParaRPr lang="fr-FR" sz="2000">
              <a:solidFill>
                <a:srgbClr val="FF0000"/>
              </a:solidFill>
            </a:endParaRPr>
          </a:p>
        </p:txBody>
      </p:sp>
      <p:sp>
        <p:nvSpPr>
          <p:cNvPr id="47" name="Rectangle 55"/>
          <p:cNvSpPr>
            <a:spLocks noChangeArrowheads="1"/>
          </p:cNvSpPr>
          <p:nvPr/>
        </p:nvSpPr>
        <p:spPr bwMode="auto">
          <a:xfrm>
            <a:off x="5400000" y="4575728"/>
            <a:ext cx="124072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eaLnBrk="0" hangingPunct="0"/>
            <a:r>
              <a:rPr lang="fr-BE" dirty="0" smtClean="0">
                <a:solidFill>
                  <a:srgbClr val="002060"/>
                </a:solidFill>
                <a:latin typeface="Letter Gothic Std" pitchFamily="49" charset="0"/>
              </a:rPr>
              <a:t>Zhengzhou</a:t>
            </a:r>
            <a:endParaRPr lang="fr-BE" dirty="0">
              <a:solidFill>
                <a:srgbClr val="002060"/>
              </a:solidFill>
              <a:latin typeface="Letter Gothic Std" pitchFamily="49" charset="0"/>
            </a:endParaRPr>
          </a:p>
        </p:txBody>
      </p:sp>
      <p:pic>
        <p:nvPicPr>
          <p:cNvPr id="44" name="Picture 6" descr="http://www.alpha-signes.be/pictures/partenaires/wbi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79512" y="992904"/>
            <a:ext cx="900000" cy="366710"/>
          </a:xfrm>
          <a:prstGeom prst="rect">
            <a:avLst/>
          </a:prstGeom>
          <a:noFill/>
        </p:spPr>
      </p:pic>
      <p:cxnSp>
        <p:nvCxnSpPr>
          <p:cNvPr id="51" name="Connecteur droit 72"/>
          <p:cNvCxnSpPr>
            <a:cxnSpLocks noChangeShapeType="1"/>
            <a:stCxn id="61" idx="3"/>
            <a:endCxn id="55" idx="1"/>
          </p:cNvCxnSpPr>
          <p:nvPr/>
        </p:nvCxnSpPr>
        <p:spPr bwMode="auto">
          <a:xfrm flipV="1">
            <a:off x="1547664" y="2943000"/>
            <a:ext cx="684337" cy="1"/>
          </a:xfrm>
          <a:prstGeom prst="line">
            <a:avLst/>
          </a:prstGeom>
          <a:noFill/>
          <a:ln w="22225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52" name="Connecteur droit 72"/>
          <p:cNvCxnSpPr>
            <a:cxnSpLocks noChangeShapeType="1"/>
            <a:stCxn id="56" idx="3"/>
            <a:endCxn id="53" idx="0"/>
          </p:cNvCxnSpPr>
          <p:nvPr/>
        </p:nvCxnSpPr>
        <p:spPr bwMode="auto">
          <a:xfrm>
            <a:off x="2339752" y="2517745"/>
            <a:ext cx="432024" cy="290255"/>
          </a:xfrm>
          <a:prstGeom prst="line">
            <a:avLst/>
          </a:prstGeom>
          <a:noFill/>
          <a:ln w="22225" algn="ctr">
            <a:solidFill>
              <a:srgbClr val="FF0000"/>
            </a:solidFill>
            <a:round/>
            <a:headEnd/>
            <a:tailEnd/>
          </a:ln>
        </p:spPr>
      </p:cxnSp>
      <p:pic>
        <p:nvPicPr>
          <p:cNvPr id="53" name="Image 52" descr="Logo vert positif.JPG"/>
          <p:cNvPicPr>
            <a:picLocks noChangeAspect="1"/>
          </p:cNvPicPr>
          <p:nvPr/>
        </p:nvPicPr>
        <p:blipFill>
          <a:blip r:embed="rId14" cstate="print"/>
          <a:srcRect l="24997" t="23747" r="24997" b="26247"/>
          <a:stretch>
            <a:fillRect/>
          </a:stretch>
        </p:blipFill>
        <p:spPr>
          <a:xfrm>
            <a:off x="2627785" y="2808000"/>
            <a:ext cx="287981" cy="216000"/>
          </a:xfrm>
          <a:prstGeom prst="rect">
            <a:avLst/>
          </a:prstGeom>
        </p:spPr>
      </p:pic>
      <p:pic>
        <p:nvPicPr>
          <p:cNvPr id="55" name="Image 54" descr="Logo vert positif.JPG"/>
          <p:cNvPicPr>
            <a:picLocks noChangeAspect="1"/>
          </p:cNvPicPr>
          <p:nvPr/>
        </p:nvPicPr>
        <p:blipFill>
          <a:blip r:embed="rId14" cstate="print"/>
          <a:srcRect l="24997" t="23747" r="24997" b="26247"/>
          <a:stretch>
            <a:fillRect/>
          </a:stretch>
        </p:blipFill>
        <p:spPr>
          <a:xfrm>
            <a:off x="2232001" y="2835000"/>
            <a:ext cx="287981" cy="216000"/>
          </a:xfrm>
          <a:prstGeom prst="rect">
            <a:avLst/>
          </a:prstGeom>
        </p:spPr>
      </p:pic>
      <p:sp>
        <p:nvSpPr>
          <p:cNvPr id="63" name="ZoneTexte 62"/>
          <p:cNvSpPr txBox="1">
            <a:spLocks noChangeArrowheads="1"/>
          </p:cNvSpPr>
          <p:nvPr/>
        </p:nvSpPr>
        <p:spPr bwMode="auto">
          <a:xfrm>
            <a:off x="7115881" y="357504"/>
            <a:ext cx="202811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BE" altLang="fr-FR" sz="2400" dirty="0" smtClean="0">
                <a:solidFill>
                  <a:srgbClr val="002060"/>
                </a:solidFill>
                <a:latin typeface="Letter Gothic Std" pitchFamily="49" charset="0"/>
              </a:rPr>
              <a:t>(</a:t>
            </a:r>
            <a:r>
              <a:rPr lang="es-ES_tradnl" altLang="fr-FR" sz="2400" dirty="0" smtClean="0">
                <a:solidFill>
                  <a:srgbClr val="FF0000"/>
                </a:solidFill>
                <a:latin typeface="Letter Gothic Std" pitchFamily="49" charset="0"/>
              </a:rPr>
              <a:t>ciudades</a:t>
            </a:r>
            <a:r>
              <a:rPr lang="fr-BE" altLang="fr-FR" sz="2400" dirty="0" smtClean="0">
                <a:solidFill>
                  <a:srgbClr val="002060"/>
                </a:solidFill>
                <a:latin typeface="Letter Gothic Std" pitchFamily="49" charset="0"/>
              </a:rPr>
              <a:t>)</a:t>
            </a:r>
            <a:endParaRPr lang="fr-FR" sz="2400" dirty="0">
              <a:solidFill>
                <a:srgbClr val="002060"/>
              </a:solidFill>
              <a:latin typeface="Letter Gothic Std" pitchFamily="49" charset="0"/>
            </a:endParaRPr>
          </a:p>
        </p:txBody>
      </p:sp>
      <p:sp>
        <p:nvSpPr>
          <p:cNvPr id="64" name="ZoneTexte 63"/>
          <p:cNvSpPr txBox="1"/>
          <p:nvPr/>
        </p:nvSpPr>
        <p:spPr>
          <a:xfrm>
            <a:off x="5544617" y="1526299"/>
            <a:ext cx="3491880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 contourW="12700">
              <a:bevelT w="57150" h="38100" prst="hardEdge"/>
              <a:contourClr>
                <a:srgbClr val="002060"/>
              </a:contourClr>
            </a:sp3d>
          </a:bodyPr>
          <a:lstStyle/>
          <a:p>
            <a:pPr algn="r"/>
            <a:r>
              <a:rPr lang="es-ES_tradnl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etter Gothic Std" pitchFamily="49" charset="0"/>
                <a:cs typeface="Arial" pitchFamily="34" charset="0"/>
              </a:rPr>
              <a:t>Ciudades amigas</a:t>
            </a:r>
            <a:endParaRPr lang="es-ES_tradnl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Letter Gothic Std" pitchFamily="49" charset="0"/>
              <a:cs typeface="Arial" pitchFamily="34" charset="0"/>
            </a:endParaRPr>
          </a:p>
        </p:txBody>
      </p:sp>
      <p:cxnSp>
        <p:nvCxnSpPr>
          <p:cNvPr id="77" name="Connecteur droit 76"/>
          <p:cNvCxnSpPr>
            <a:stCxn id="88" idx="2"/>
            <a:endCxn id="34851" idx="1"/>
          </p:cNvCxnSpPr>
          <p:nvPr/>
        </p:nvCxnSpPr>
        <p:spPr bwMode="auto">
          <a:xfrm>
            <a:off x="4284040" y="2267375"/>
            <a:ext cx="467961" cy="297377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5" name="Text Box 59"/>
          <p:cNvSpPr txBox="1">
            <a:spLocks noChangeArrowheads="1"/>
          </p:cNvSpPr>
          <p:nvPr/>
        </p:nvSpPr>
        <p:spPr bwMode="auto">
          <a:xfrm>
            <a:off x="5848593" y="1565653"/>
            <a:ext cx="287338" cy="215504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pPr algn="just"/>
            <a:r>
              <a:rPr lang="fr-FR" b="0" noProof="1">
                <a:solidFill>
                  <a:srgbClr val="FF0000"/>
                </a:solidFill>
                <a:latin typeface="Wingdings" pitchFamily="2" charset="2"/>
                <a:sym typeface="Wingdings" pitchFamily="2" charset="2"/>
              </a:rPr>
              <a:t>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76" name="Espace réservé du numéro de diapositive 7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C6B818-7290-4771-9CFB-B94F380E1CC8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56" name="Rectangle 55"/>
          <p:cNvSpPr>
            <a:spLocks noChangeArrowheads="1"/>
          </p:cNvSpPr>
          <p:nvPr/>
        </p:nvSpPr>
        <p:spPr bwMode="auto">
          <a:xfrm>
            <a:off x="1008112" y="2379245"/>
            <a:ext cx="133164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36000" bIns="0" anchor="ctr">
            <a:spAutoFit/>
          </a:bodyPr>
          <a:lstStyle/>
          <a:p>
            <a:pPr algn="r" eaLnBrk="0" hangingPunct="0"/>
            <a:r>
              <a:rPr lang="fr-BE" smtClean="0">
                <a:solidFill>
                  <a:srgbClr val="002060"/>
                </a:solidFill>
                <a:latin typeface="Letter Gothic Std" pitchFamily="49" charset="0"/>
                <a:cs typeface="Arial" charset="0"/>
              </a:rPr>
              <a:t>Namur,QC</a:t>
            </a:r>
            <a:endParaRPr lang="fr-BE">
              <a:solidFill>
                <a:srgbClr val="002060"/>
              </a:solidFill>
              <a:latin typeface="Letter Gothic Std" pitchFamily="49" charset="0"/>
              <a:cs typeface="Arial" charset="0"/>
            </a:endParaRPr>
          </a:p>
        </p:txBody>
      </p:sp>
      <p:sp>
        <p:nvSpPr>
          <p:cNvPr id="61" name="Rectangle 55"/>
          <p:cNvSpPr>
            <a:spLocks noChangeArrowheads="1"/>
          </p:cNvSpPr>
          <p:nvPr/>
        </p:nvSpPr>
        <p:spPr bwMode="auto">
          <a:xfrm>
            <a:off x="180528" y="2804501"/>
            <a:ext cx="136713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36000" bIns="0" anchor="ctr">
            <a:spAutoFit/>
          </a:bodyPr>
          <a:lstStyle/>
          <a:p>
            <a:pPr algn="r" eaLnBrk="0" hangingPunct="0"/>
            <a:r>
              <a:rPr lang="fr-BE" smtClean="0">
                <a:solidFill>
                  <a:srgbClr val="002060"/>
                </a:solidFill>
                <a:latin typeface="Letter Gothic Std" pitchFamily="49" charset="0"/>
                <a:cs typeface="Arial" charset="0"/>
              </a:rPr>
              <a:t>Namur,WI</a:t>
            </a:r>
            <a:endParaRPr lang="fr-BE">
              <a:solidFill>
                <a:srgbClr val="002060"/>
              </a:solidFill>
              <a:latin typeface="Letter Gothic Std" pitchFamily="49" charset="0"/>
              <a:cs typeface="Arial" charset="0"/>
            </a:endParaRPr>
          </a:p>
        </p:txBody>
      </p:sp>
      <p:sp>
        <p:nvSpPr>
          <p:cNvPr id="66" name="ZoneTexte 65"/>
          <p:cNvSpPr txBox="1"/>
          <p:nvPr/>
        </p:nvSpPr>
        <p:spPr>
          <a:xfrm>
            <a:off x="5544617" y="990148"/>
            <a:ext cx="3491880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 contourW="12700">
              <a:bevelT w="57150" h="38100" prst="hardEdge"/>
              <a:contourClr>
                <a:srgbClr val="002060"/>
              </a:contourClr>
            </a:sp3d>
          </a:bodyPr>
          <a:lstStyle/>
          <a:p>
            <a:pPr algn="r"/>
            <a:r>
              <a:rPr lang="es-ES_tradnl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etter Gothic Std" pitchFamily="49" charset="0"/>
                <a:cs typeface="Arial" pitchFamily="34" charset="0"/>
              </a:rPr>
              <a:t>Ciudades primas</a:t>
            </a:r>
            <a:endParaRPr lang="es-ES_tradnl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Letter Gothic Std" pitchFamily="49" charset="0"/>
              <a:cs typeface="Arial" pitchFamily="34" charset="0"/>
            </a:endParaRPr>
          </a:p>
        </p:txBody>
      </p:sp>
      <p:pic>
        <p:nvPicPr>
          <p:cNvPr id="67" name="Image 66" descr="Logo vert positif.JPG"/>
          <p:cNvPicPr>
            <a:picLocks noChangeAspect="1"/>
          </p:cNvPicPr>
          <p:nvPr/>
        </p:nvPicPr>
        <p:blipFill>
          <a:blip r:embed="rId14" cstate="print"/>
          <a:srcRect l="24997" t="23747" r="24997" b="26247"/>
          <a:stretch>
            <a:fillRect/>
          </a:stretch>
        </p:blipFill>
        <p:spPr>
          <a:xfrm>
            <a:off x="5796137" y="1113588"/>
            <a:ext cx="287981" cy="216000"/>
          </a:xfrm>
          <a:prstGeom prst="rect">
            <a:avLst/>
          </a:prstGeom>
        </p:spPr>
      </p:pic>
      <p:sp>
        <p:nvSpPr>
          <p:cNvPr id="58" name="Rectangle 6"/>
          <p:cNvSpPr>
            <a:spLocks noChangeArrowheads="1"/>
          </p:cNvSpPr>
          <p:nvPr/>
        </p:nvSpPr>
        <p:spPr bwMode="auto">
          <a:xfrm>
            <a:off x="1" y="138871"/>
            <a:ext cx="9143999" cy="73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60000" tIns="118800" rIns="360000" bIns="118800" anchor="ctr">
            <a:spAutoFit/>
          </a:bodyPr>
          <a:lstStyle/>
          <a:p>
            <a:pPr algn="ctr"/>
            <a:r>
              <a:rPr lang="es-ES_tradnl" altLang="fr-FR" sz="3200" cap="small" dirty="0" smtClean="0">
                <a:ln w="18415" cmpd="sng">
                  <a:noFill/>
                  <a:prstDash val="solid"/>
                </a:ln>
                <a:solidFill>
                  <a:srgbClr val="002060"/>
                </a:solidFill>
                <a:latin typeface="Letter Gothic Std" pitchFamily="49" charset="0"/>
                <a:cs typeface="Arial" pitchFamily="34" charset="0"/>
              </a:rPr>
              <a:t>Relaciones internacionales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8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8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8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48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48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8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48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48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8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48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48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48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4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1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4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4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1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34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34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4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34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40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154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34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34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48" grpId="0"/>
      <p:bldP spid="34849" grpId="0"/>
      <p:bldP spid="34850" grpId="0"/>
      <p:bldP spid="34851" grpId="0"/>
      <p:bldP spid="34852" grpId="0"/>
      <p:bldP spid="34854" grpId="0"/>
      <p:bldP spid="86" grpId="0"/>
      <p:bldP spid="87" grpId="0"/>
      <p:bldP spid="34858" grpId="0"/>
      <p:bldP spid="34862" grpId="0"/>
      <p:bldP spid="34863" grpId="0"/>
      <p:bldP spid="88" grpId="0"/>
      <p:bldP spid="43" grpId="0"/>
      <p:bldP spid="47" grpId="0"/>
      <p:bldP spid="64" grpId="0"/>
      <p:bldP spid="7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42" descr="http://www.oiseaux.net/images/pays/mond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001" y="1188244"/>
            <a:ext cx="7837487" cy="3780235"/>
          </a:xfrm>
          <a:prstGeom prst="rect">
            <a:avLst/>
          </a:prstGeom>
        </p:spPr>
      </p:pic>
      <p:sp>
        <p:nvSpPr>
          <p:cNvPr id="36867" name="Line 4"/>
          <p:cNvSpPr>
            <a:spLocks noChangeShapeType="1"/>
          </p:cNvSpPr>
          <p:nvPr/>
        </p:nvSpPr>
        <p:spPr bwMode="auto">
          <a:xfrm>
            <a:off x="0" y="944166"/>
            <a:ext cx="9144000" cy="0"/>
          </a:xfrm>
          <a:prstGeom prst="line">
            <a:avLst/>
          </a:prstGeom>
          <a:noFill/>
          <a:ln w="38100">
            <a:gradFill flip="none" rotWithShape="1"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0" scaled="0"/>
              <a:tileRect/>
            </a:gra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pic>
        <p:nvPicPr>
          <p:cNvPr id="36869" name="Picture 2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67239" y="2568179"/>
            <a:ext cx="9525" cy="7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2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67239" y="2568179"/>
            <a:ext cx="9525" cy="7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Picture 2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67239" y="2568179"/>
            <a:ext cx="9525" cy="7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3" name="Picture 37" descr="logo_onu"/>
          <p:cNvPicPr preferRelativeResize="0">
            <a:picLocks noChangeArrowheads="1"/>
          </p:cNvPicPr>
          <p:nvPr/>
        </p:nvPicPr>
        <p:blipFill>
          <a:blip r:embed="rId5" cstate="print">
            <a:lum bright="6000"/>
          </a:blip>
          <a:srcRect l="2759" t="8655" r="2759" b="11540"/>
          <a:stretch>
            <a:fillRect/>
          </a:stretch>
        </p:blipFill>
        <p:spPr bwMode="auto">
          <a:xfrm>
            <a:off x="0" y="0"/>
            <a:ext cx="1260000" cy="918000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  <a:effectLst/>
        </p:spPr>
      </p:pic>
      <p:cxnSp>
        <p:nvCxnSpPr>
          <p:cNvPr id="60" name="Connecteur droit 59"/>
          <p:cNvCxnSpPr/>
          <p:nvPr/>
        </p:nvCxnSpPr>
        <p:spPr bwMode="auto">
          <a:xfrm rot="5400000" flipH="1" flipV="1">
            <a:off x="4941041" y="3122999"/>
            <a:ext cx="54006" cy="72008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4" name="Rectangle 55"/>
          <p:cNvSpPr>
            <a:spLocks noChangeArrowheads="1"/>
          </p:cNvSpPr>
          <p:nvPr/>
        </p:nvSpPr>
        <p:spPr bwMode="auto">
          <a:xfrm>
            <a:off x="1619672" y="2948182"/>
            <a:ext cx="10081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r" eaLnBrk="0" hangingPunct="0">
              <a:lnSpc>
                <a:spcPts val="1800"/>
              </a:lnSpc>
            </a:pPr>
            <a:r>
              <a:rPr lang="fr-FR" u="sng" dirty="0" smtClean="0">
                <a:solidFill>
                  <a:srgbClr val="002060"/>
                </a:solidFill>
                <a:latin typeface="Letter Gothic Std" pitchFamily="49" charset="0"/>
                <a:cs typeface="Arial" charset="0"/>
              </a:rPr>
              <a:t>España</a:t>
            </a:r>
          </a:p>
          <a:p>
            <a:pPr algn="r" eaLnBrk="0" hangingPunct="0">
              <a:lnSpc>
                <a:spcPts val="1800"/>
              </a:lnSpc>
            </a:pPr>
            <a:r>
              <a:rPr lang="fr-FR" sz="1600" dirty="0" smtClean="0">
                <a:solidFill>
                  <a:srgbClr val="002060"/>
                </a:solidFill>
                <a:latin typeface="Letter Gothic Std" pitchFamily="49" charset="0"/>
                <a:cs typeface="Arial" charset="0"/>
              </a:rPr>
              <a:t>Bilbao</a:t>
            </a:r>
            <a:endParaRPr lang="fr-BE" sz="1600" dirty="0">
              <a:solidFill>
                <a:srgbClr val="002060"/>
              </a:solidFill>
              <a:latin typeface="Letter Gothic Std" pitchFamily="49" charset="0"/>
              <a:cs typeface="Arial" charset="0"/>
            </a:endParaRPr>
          </a:p>
        </p:txBody>
      </p:sp>
      <p:sp>
        <p:nvSpPr>
          <p:cNvPr id="69" name="ZoneTexte 68"/>
          <p:cNvSpPr txBox="1"/>
          <p:nvPr/>
        </p:nvSpPr>
        <p:spPr>
          <a:xfrm>
            <a:off x="4644008" y="2511000"/>
            <a:ext cx="1692176" cy="615553"/>
          </a:xfrm>
          <a:prstGeom prst="rect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</a:gradFill>
          <a:ln w="1905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u="sng" dirty="0" smtClean="0">
                <a:solidFill>
                  <a:srgbClr val="002060"/>
                </a:solidFill>
                <a:latin typeface="Letter Gothic Std" pitchFamily="49" charset="0"/>
                <a:cs typeface="Arial" charset="0"/>
              </a:rPr>
              <a:t>Alemania</a:t>
            </a:r>
            <a:r>
              <a:rPr lang="es-ES_tradnl" dirty="0" smtClean="0">
                <a:solidFill>
                  <a:srgbClr val="002060"/>
                </a:solidFill>
                <a:latin typeface="Letter Gothic Std" pitchFamily="49" charset="0"/>
                <a:cs typeface="Arial" charset="0"/>
              </a:rPr>
              <a:t>  </a:t>
            </a:r>
            <a:r>
              <a:rPr lang="es-ES_tradnl" sz="1600" dirty="0" smtClean="0">
                <a:solidFill>
                  <a:srgbClr val="002060"/>
                </a:solidFill>
                <a:latin typeface="Letter Gothic Std" pitchFamily="49" charset="0"/>
              </a:rPr>
              <a:t> ?</a:t>
            </a:r>
          </a:p>
        </p:txBody>
      </p:sp>
      <p:sp>
        <p:nvSpPr>
          <p:cNvPr id="73" name="ZoneTexte 72"/>
          <p:cNvSpPr txBox="1"/>
          <p:nvPr/>
        </p:nvSpPr>
        <p:spPr>
          <a:xfrm>
            <a:off x="4427984" y="3165816"/>
            <a:ext cx="1260184" cy="615553"/>
          </a:xfrm>
          <a:prstGeom prst="rect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</a:gradFill>
          <a:ln w="1905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u="sng" dirty="0" smtClean="0">
                <a:solidFill>
                  <a:srgbClr val="002060"/>
                </a:solidFill>
                <a:latin typeface="Letter Gothic Std" pitchFamily="49" charset="0"/>
                <a:cs typeface="Arial" charset="0"/>
              </a:rPr>
              <a:t>Italia</a:t>
            </a:r>
          </a:p>
          <a:p>
            <a:pPr algn="ctr"/>
            <a:r>
              <a:rPr lang="es-ES_tradnl" sz="1600" dirty="0" smtClean="0">
                <a:solidFill>
                  <a:srgbClr val="002060"/>
                </a:solidFill>
                <a:latin typeface="Letter Gothic Std" pitchFamily="49" charset="0"/>
                <a:cs typeface="Arial" charset="0"/>
              </a:rPr>
              <a:t>Parma ?</a:t>
            </a:r>
          </a:p>
        </p:txBody>
      </p:sp>
      <p:sp>
        <p:nvSpPr>
          <p:cNvPr id="75" name="ZoneTexte 74"/>
          <p:cNvSpPr txBox="1"/>
          <p:nvPr/>
        </p:nvSpPr>
        <p:spPr>
          <a:xfrm>
            <a:off x="2555776" y="2322000"/>
            <a:ext cx="1800200" cy="615553"/>
          </a:xfrm>
          <a:prstGeom prst="rect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</a:gradFill>
          <a:ln w="1905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u="sng" dirty="0" smtClean="0">
                <a:solidFill>
                  <a:srgbClr val="002060"/>
                </a:solidFill>
                <a:latin typeface="Letter Gothic Std" pitchFamily="49" charset="0"/>
                <a:cs typeface="Arial" charset="0"/>
              </a:rPr>
              <a:t>Reino Unido</a:t>
            </a:r>
            <a:r>
              <a:rPr lang="es-ES_tradnl" dirty="0" smtClean="0">
                <a:solidFill>
                  <a:srgbClr val="002060"/>
                </a:solidFill>
                <a:latin typeface="Letter Gothic Std" pitchFamily="49" charset="0"/>
                <a:cs typeface="Arial" charset="0"/>
              </a:rPr>
              <a:t>  </a:t>
            </a:r>
            <a:r>
              <a:rPr lang="es-ES_tradnl" sz="1600" dirty="0" smtClean="0">
                <a:solidFill>
                  <a:srgbClr val="002060"/>
                </a:solidFill>
                <a:latin typeface="Letter Gothic Std" pitchFamily="49" charset="0"/>
              </a:rPr>
              <a:t> ?</a:t>
            </a:r>
          </a:p>
        </p:txBody>
      </p:sp>
      <p:pic>
        <p:nvPicPr>
          <p:cNvPr id="36" name="Picture 6" descr="http://www.alpha-signes.be/pictures/partenaires/wbi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992904"/>
            <a:ext cx="900000" cy="366710"/>
          </a:xfrm>
          <a:prstGeom prst="rect">
            <a:avLst/>
          </a:prstGeom>
          <a:noFill/>
        </p:spPr>
      </p:pic>
      <p:sp>
        <p:nvSpPr>
          <p:cNvPr id="37" name="ZoneTexte 36"/>
          <p:cNvSpPr txBox="1"/>
          <p:nvPr/>
        </p:nvSpPr>
        <p:spPr>
          <a:xfrm>
            <a:off x="7115881" y="1080000"/>
            <a:ext cx="1920615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algn="r"/>
            <a:r>
              <a:rPr lang="es-ES_tradnl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etter Gothic Std" pitchFamily="49" charset="0"/>
                <a:cs typeface="Arial" pitchFamily="34" charset="0"/>
              </a:rPr>
              <a:t>Proyectos</a:t>
            </a:r>
            <a:endParaRPr lang="es-ES_tradnl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Letter Gothic Std" pitchFamily="49" charset="0"/>
              <a:cs typeface="Arial" pitchFamily="34" charset="0"/>
            </a:endParaRPr>
          </a:p>
        </p:txBody>
      </p:sp>
      <p:sp>
        <p:nvSpPr>
          <p:cNvPr id="38" name="ZoneTexte 37"/>
          <p:cNvSpPr txBox="1">
            <a:spLocks noChangeArrowheads="1"/>
          </p:cNvSpPr>
          <p:nvPr/>
        </p:nvSpPr>
        <p:spPr bwMode="auto">
          <a:xfrm>
            <a:off x="7115881" y="357504"/>
            <a:ext cx="202811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BE" altLang="fr-FR" sz="2400" dirty="0" smtClean="0">
                <a:solidFill>
                  <a:srgbClr val="002060"/>
                </a:solidFill>
                <a:latin typeface="Letter Gothic Std" pitchFamily="49" charset="0"/>
              </a:rPr>
              <a:t>(</a:t>
            </a:r>
            <a:r>
              <a:rPr lang="es-ES_tradnl" altLang="fr-FR" sz="2400" dirty="0" smtClean="0">
                <a:solidFill>
                  <a:srgbClr val="FF0000"/>
                </a:solidFill>
                <a:latin typeface="Letter Gothic Std" pitchFamily="49" charset="0"/>
              </a:rPr>
              <a:t>ciudades</a:t>
            </a:r>
            <a:r>
              <a:rPr lang="fr-BE" altLang="fr-FR" sz="2400" dirty="0" smtClean="0">
                <a:solidFill>
                  <a:srgbClr val="002060"/>
                </a:solidFill>
                <a:latin typeface="Letter Gothic Std" pitchFamily="49" charset="0"/>
              </a:rPr>
              <a:t>)</a:t>
            </a:r>
            <a:endParaRPr lang="fr-FR" sz="2400" dirty="0">
              <a:solidFill>
                <a:srgbClr val="002060"/>
              </a:solidFill>
              <a:latin typeface="Letter Gothic Std" pitchFamily="49" charset="0"/>
            </a:endParaRPr>
          </a:p>
        </p:txBody>
      </p:sp>
      <p:sp>
        <p:nvSpPr>
          <p:cNvPr id="21" name="Espace réservé du numéro de diapositive 2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C6B818-7290-4771-9CFB-B94F380E1CC8}" type="slidenum">
              <a:rPr lang="fr-FR" smtClean="0"/>
              <a:pPr/>
              <a:t>8</a:t>
            </a:fld>
            <a:endParaRPr lang="fr-FR"/>
          </a:p>
        </p:txBody>
      </p:sp>
      <p:cxnSp>
        <p:nvCxnSpPr>
          <p:cNvPr id="26" name="Connecteur droit 25"/>
          <p:cNvCxnSpPr>
            <a:stCxn id="94" idx="3"/>
            <a:endCxn id="163842" idx="1"/>
          </p:cNvCxnSpPr>
          <p:nvPr/>
        </p:nvCxnSpPr>
        <p:spPr bwMode="auto">
          <a:xfrm>
            <a:off x="2627784" y="3179015"/>
            <a:ext cx="504056" cy="74485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63842" name="Picture 2" descr="http://img.over-blog.com/300x200/1/77/53/21/image-vendredi/bilbao-musee-guggenheim.jpg"/>
          <p:cNvPicPr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31840" y="2970000"/>
            <a:ext cx="972000" cy="5670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>
            <a:outerShdw blurRad="63500" dist="63500" dir="2700000" sx="102000" sy="102000" algn="tl" rotWithShape="0">
              <a:srgbClr val="333333"/>
            </a:outerShdw>
          </a:effectLst>
        </p:spPr>
      </p:pic>
      <p:sp>
        <p:nvSpPr>
          <p:cNvPr id="30" name="Rectangle 6"/>
          <p:cNvSpPr>
            <a:spLocks noChangeArrowheads="1"/>
          </p:cNvSpPr>
          <p:nvPr/>
        </p:nvSpPr>
        <p:spPr bwMode="auto">
          <a:xfrm>
            <a:off x="1" y="138871"/>
            <a:ext cx="9143999" cy="73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60000" tIns="118800" rIns="360000" bIns="118800" anchor="ctr">
            <a:spAutoFit/>
          </a:bodyPr>
          <a:lstStyle/>
          <a:p>
            <a:pPr algn="ctr"/>
            <a:r>
              <a:rPr lang="es-ES_tradnl" altLang="fr-FR" sz="3200" cap="small" dirty="0" smtClean="0">
                <a:ln w="18415" cmpd="sng">
                  <a:noFill/>
                  <a:prstDash val="solid"/>
                </a:ln>
                <a:solidFill>
                  <a:srgbClr val="002060"/>
                </a:solidFill>
                <a:latin typeface="Letter Gothic Std" pitchFamily="49" charset="0"/>
                <a:cs typeface="Arial" pitchFamily="34" charset="0"/>
              </a:rPr>
              <a:t>Relaciones internacionales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38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38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3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  <p:bldP spid="69" grpId="0" animBg="1"/>
      <p:bldP spid="73" grpId="0" animBg="1"/>
      <p:bldP spid="7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42" descr="http://www.oiseaux.net/images/pays/mond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001" y="1188244"/>
            <a:ext cx="7837487" cy="3780235"/>
          </a:xfrm>
          <a:prstGeom prst="rect">
            <a:avLst/>
          </a:prstGeom>
        </p:spPr>
      </p:pic>
      <p:sp>
        <p:nvSpPr>
          <p:cNvPr id="8199" name="Line 4"/>
          <p:cNvSpPr>
            <a:spLocks noChangeShapeType="1"/>
          </p:cNvSpPr>
          <p:nvPr/>
        </p:nvSpPr>
        <p:spPr bwMode="auto">
          <a:xfrm>
            <a:off x="0" y="944166"/>
            <a:ext cx="9144000" cy="0"/>
          </a:xfrm>
          <a:prstGeom prst="line">
            <a:avLst/>
          </a:prstGeom>
          <a:noFill/>
          <a:ln w="38100">
            <a:gradFill flip="none" rotWithShape="1"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0" scaled="0"/>
              <a:tileRect/>
            </a:gra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 useBgFill="1">
        <p:nvSpPr>
          <p:cNvPr id="40971" name="Text Box 11"/>
          <p:cNvSpPr txBox="1">
            <a:spLocks noChangeArrowheads="1"/>
          </p:cNvSpPr>
          <p:nvPr/>
        </p:nvSpPr>
        <p:spPr bwMode="auto">
          <a:xfrm>
            <a:off x="0" y="1890001"/>
            <a:ext cx="4139952" cy="772107"/>
          </a:xfrm>
          <a:prstGeom prst="rect">
            <a:avLst/>
          </a:prstGeom>
          <a:ln w="12700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  <p:txBody>
          <a:bodyPr wrap="square" lIns="108000" tIns="108000" rIns="0" bIns="108000">
            <a:spAutoFit/>
          </a:bodyPr>
          <a:lstStyle/>
          <a:p>
            <a:r>
              <a:rPr lang="es-ES_tradnl" dirty="0" smtClean="0">
                <a:solidFill>
                  <a:srgbClr val="002060"/>
                </a:solidFill>
                <a:latin typeface="Letter Gothic Std" pitchFamily="49" charset="0"/>
                <a:cs typeface="Arial" pitchFamily="34" charset="0"/>
              </a:rPr>
              <a:t>Asociación International</a:t>
            </a:r>
          </a:p>
          <a:p>
            <a:r>
              <a:rPr lang="es-ES_tradnl" dirty="0">
                <a:solidFill>
                  <a:srgbClr val="002060"/>
                </a:solidFill>
                <a:latin typeface="Letter Gothic Std" pitchFamily="49" charset="0"/>
                <a:cs typeface="Arial" pitchFamily="34" charset="0"/>
              </a:rPr>
              <a:t>d</a:t>
            </a:r>
            <a:r>
              <a:rPr lang="es-ES_tradnl" dirty="0" smtClean="0">
                <a:solidFill>
                  <a:srgbClr val="002060"/>
                </a:solidFill>
                <a:latin typeface="Letter Gothic Std" pitchFamily="49" charset="0"/>
                <a:cs typeface="Arial" pitchFamily="34" charset="0"/>
              </a:rPr>
              <a:t>e los Alcaldes Francófonos</a:t>
            </a:r>
            <a:endParaRPr lang="es-ES_tradnl" dirty="0">
              <a:solidFill>
                <a:srgbClr val="002060"/>
              </a:solidFill>
              <a:latin typeface="Letter Gothic Std" pitchFamily="49" charset="0"/>
              <a:cs typeface="Arial" pitchFamily="34" charset="0"/>
            </a:endParaRPr>
          </a:p>
        </p:txBody>
      </p:sp>
      <p:pic>
        <p:nvPicPr>
          <p:cNvPr id="8202" name="Picture 2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67239" y="2568179"/>
            <a:ext cx="9525" cy="7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3" name="Picture 2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67239" y="2568179"/>
            <a:ext cx="9525" cy="7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4" name="Picture 2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67239" y="2568179"/>
            <a:ext cx="9525" cy="7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 useBgFill="1">
        <p:nvSpPr>
          <p:cNvPr id="41002" name="Text Box 42"/>
          <p:cNvSpPr txBox="1">
            <a:spLocks noChangeArrowheads="1"/>
          </p:cNvSpPr>
          <p:nvPr/>
        </p:nvSpPr>
        <p:spPr bwMode="auto">
          <a:xfrm>
            <a:off x="5868144" y="2093713"/>
            <a:ext cx="3276000" cy="1049106"/>
          </a:xfrm>
          <a:prstGeom prst="rect">
            <a:avLst/>
          </a:prstGeom>
          <a:ln w="12700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  <p:txBody>
          <a:bodyPr wrap="square" lIns="0" tIns="108000" rIns="108000" bIns="108000">
            <a:spAutoFit/>
          </a:bodyPr>
          <a:lstStyle/>
          <a:p>
            <a:pPr algn="r"/>
            <a:r>
              <a:rPr lang="es-ES_tradnl" dirty="0" smtClean="0">
                <a:solidFill>
                  <a:srgbClr val="002060"/>
                </a:solidFill>
                <a:latin typeface="Letter Gothic Std" pitchFamily="49" charset="0"/>
                <a:cs typeface="Arial" pitchFamily="34" charset="0"/>
              </a:rPr>
              <a:t>Hospital Sin Frontera</a:t>
            </a:r>
          </a:p>
          <a:p>
            <a:pPr algn="r"/>
            <a:r>
              <a:rPr lang="es-ES_tradnl" dirty="0" smtClean="0">
                <a:solidFill>
                  <a:srgbClr val="002060"/>
                </a:solidFill>
                <a:latin typeface="Letter Gothic Std" pitchFamily="49" charset="0"/>
                <a:cs typeface="Arial" pitchFamily="34" charset="0"/>
              </a:rPr>
              <a:t>+ Servicio Clubs, </a:t>
            </a:r>
          </a:p>
          <a:p>
            <a:pPr algn="r"/>
            <a:r>
              <a:rPr lang="es-ES_tradnl" dirty="0" smtClean="0">
                <a:solidFill>
                  <a:srgbClr val="002060"/>
                </a:solidFill>
                <a:latin typeface="Letter Gothic Std" pitchFamily="49" charset="0"/>
                <a:cs typeface="Arial" pitchFamily="34" charset="0"/>
              </a:rPr>
              <a:t>+ ONG, etc.</a:t>
            </a:r>
            <a:endParaRPr lang="fr-FR" dirty="0">
              <a:solidFill>
                <a:srgbClr val="002060"/>
              </a:solidFill>
              <a:latin typeface="Letter Gothic Std" pitchFamily="49" charset="0"/>
              <a:cs typeface="Arial" pitchFamily="34" charset="0"/>
            </a:endParaRPr>
          </a:p>
        </p:txBody>
      </p:sp>
      <p:pic>
        <p:nvPicPr>
          <p:cNvPr id="87044" name="Picture 4"/>
          <p:cNvPicPr>
            <a:picLocks noChangeAspect="1" noChangeArrowheads="1"/>
          </p:cNvPicPr>
          <p:nvPr/>
        </p:nvPicPr>
        <p:blipFill>
          <a:blip r:embed="rId5" cstate="print">
            <a:lum bright="4000" contrast="-4000"/>
          </a:blip>
          <a:srcRect/>
          <a:stretch>
            <a:fillRect/>
          </a:stretch>
        </p:blipFill>
        <p:spPr bwMode="auto">
          <a:xfrm>
            <a:off x="539552" y="1377000"/>
            <a:ext cx="1306512" cy="540544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>
            <a:outerShdw blurRad="63500" dist="63500" dir="2700000" sx="102000" sy="102000" algn="tl" rotWithShape="0">
              <a:srgbClr val="333333"/>
            </a:outerShdw>
          </a:effectLst>
        </p:spPr>
      </p:pic>
      <p:pic>
        <p:nvPicPr>
          <p:cNvPr id="87056" name="Picture 16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67626" y="1599159"/>
            <a:ext cx="900113" cy="540544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>
            <a:outerShdw blurRad="63500" dist="63500" dir="2700000" sx="102000" sy="102000" algn="tl" rotWithShape="0">
              <a:srgbClr val="333333"/>
            </a:outerShdw>
          </a:effectLst>
        </p:spPr>
      </p:pic>
      <p:pic>
        <p:nvPicPr>
          <p:cNvPr id="73" name="Picture 17" descr="bep"/>
          <p:cNvPicPr>
            <a:picLocks noChangeAspect="1" noChangeArrowheads="1"/>
          </p:cNvPicPr>
          <p:nvPr/>
        </p:nvPicPr>
        <p:blipFill>
          <a:blip r:embed="rId7" cstate="print">
            <a:lum bright="4000" contrast="-4000"/>
          </a:blip>
          <a:srcRect l="24747" t="3910" r="24747" b="5213"/>
          <a:stretch>
            <a:fillRect/>
          </a:stretch>
        </p:blipFill>
        <p:spPr bwMode="auto">
          <a:xfrm>
            <a:off x="7416001" y="3240000"/>
            <a:ext cx="1172385" cy="136051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>
            <a:outerShdw blurRad="63500" dist="63500" dir="2700000" sx="102000" sy="102000" algn="tl" rotWithShape="0">
              <a:srgbClr val="333333"/>
            </a:outerShdw>
          </a:effectLst>
        </p:spPr>
      </p:pic>
      <p:pic>
        <p:nvPicPr>
          <p:cNvPr id="100" name="Image 99" descr="FUNDP vertical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9924" y="2895786"/>
            <a:ext cx="647700" cy="72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63500" dir="2700000" sx="102000" sy="102000" algn="tl" rotWithShape="0">
              <a:srgbClr val="292929"/>
            </a:outerShdw>
          </a:effectLst>
        </p:spPr>
      </p:pic>
      <p:sp>
        <p:nvSpPr>
          <p:cNvPr id="39" name="ZoneTexte 38"/>
          <p:cNvSpPr txBox="1">
            <a:spLocks noChangeArrowheads="1"/>
          </p:cNvSpPr>
          <p:nvPr/>
        </p:nvSpPr>
        <p:spPr bwMode="auto">
          <a:xfrm>
            <a:off x="7164288" y="357504"/>
            <a:ext cx="14750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BE" altLang="fr-FR" sz="2400" dirty="0" smtClean="0">
                <a:solidFill>
                  <a:srgbClr val="002060"/>
                </a:solidFill>
                <a:latin typeface="Letter Gothic Std" pitchFamily="49" charset="0"/>
              </a:rPr>
              <a:t>(</a:t>
            </a:r>
            <a:r>
              <a:rPr lang="es-ES_tradnl" altLang="fr-FR" sz="2400" dirty="0" smtClean="0">
                <a:solidFill>
                  <a:srgbClr val="FF0000"/>
                </a:solidFill>
                <a:latin typeface="Letter Gothic Std" pitchFamily="49" charset="0"/>
              </a:rPr>
              <a:t>redes</a:t>
            </a:r>
            <a:r>
              <a:rPr lang="es-ES_tradnl" altLang="fr-FR" sz="2400" dirty="0" smtClean="0">
                <a:solidFill>
                  <a:srgbClr val="002060"/>
                </a:solidFill>
                <a:latin typeface="Letter Gothic Std" pitchFamily="49" charset="0"/>
              </a:rPr>
              <a:t>)</a:t>
            </a:r>
            <a:endParaRPr lang="es-ES_tradnl" sz="2400" dirty="0">
              <a:solidFill>
                <a:srgbClr val="002060"/>
              </a:solidFill>
              <a:latin typeface="Letter Gothic Std" pitchFamily="49" charset="0"/>
            </a:endParaRPr>
          </a:p>
        </p:txBody>
      </p:sp>
      <p:pic>
        <p:nvPicPr>
          <p:cNvPr id="8218" name="Picture 38" descr="http://infgov.files.wordpress.com/2011/01/reseaux-sociaux.jpg"/>
          <p:cNvPicPr>
            <a:picLocks noChangeArrowheads="1"/>
          </p:cNvPicPr>
          <p:nvPr/>
        </p:nvPicPr>
        <p:blipFill>
          <a:blip r:embed="rId9" cstate="print">
            <a:lum bright="6000"/>
          </a:blip>
          <a:srcRect l="7326" r="2197"/>
          <a:stretch>
            <a:fillRect/>
          </a:stretch>
        </p:blipFill>
        <p:spPr bwMode="auto">
          <a:xfrm>
            <a:off x="0" y="0"/>
            <a:ext cx="1260000" cy="91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 useBgFill="1">
        <p:nvSpPr>
          <p:cNvPr id="40" name="ZoneTexte 39"/>
          <p:cNvSpPr txBox="1"/>
          <p:nvPr/>
        </p:nvSpPr>
        <p:spPr>
          <a:xfrm>
            <a:off x="1260000" y="2895786"/>
            <a:ext cx="2569050" cy="772107"/>
          </a:xfrm>
          <a:prstGeom prst="rect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txBody>
          <a:bodyPr wrap="square" lIns="108000" tIns="108000" rIns="108000" bIns="108000" rtlCol="0">
            <a:spAutoFit/>
          </a:bodyPr>
          <a:lstStyle/>
          <a:p>
            <a:r>
              <a:rPr lang="es-ES_tradnl" dirty="0" smtClean="0">
                <a:solidFill>
                  <a:srgbClr val="002060"/>
                </a:solidFill>
                <a:latin typeface="Letter Gothic Std" pitchFamily="49" charset="0"/>
                <a:cs typeface="Arial" pitchFamily="34" charset="0"/>
              </a:rPr>
              <a:t>Universidades + “altas escuelas”</a:t>
            </a:r>
            <a:endParaRPr lang="es-ES_tradnl" dirty="0">
              <a:solidFill>
                <a:srgbClr val="002060"/>
              </a:solidFill>
              <a:latin typeface="Letter Gothic Std" pitchFamily="49" charset="0"/>
              <a:cs typeface="Arial" pitchFamily="34" charset="0"/>
            </a:endParaRPr>
          </a:p>
        </p:txBody>
      </p:sp>
      <p:pic>
        <p:nvPicPr>
          <p:cNvPr id="41" name="Image 40" descr="Logo vert négatif.JPG"/>
          <p:cNvPicPr>
            <a:picLocks noChangeAspect="1"/>
          </p:cNvPicPr>
          <p:nvPr/>
        </p:nvPicPr>
        <p:blipFill>
          <a:blip r:embed="rId10" cstate="print">
            <a:lum bright="5000"/>
          </a:blip>
          <a:srcRect/>
          <a:stretch>
            <a:fillRect/>
          </a:stretch>
        </p:blipFill>
        <p:spPr bwMode="auto">
          <a:xfrm>
            <a:off x="4032000" y="2571840"/>
            <a:ext cx="1080000" cy="810000"/>
          </a:xfrm>
          <a:prstGeom prst="rect">
            <a:avLst/>
          </a:prstGeom>
          <a:gradFill flip="none" rotWithShape="1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miter lim="800000"/>
            <a:headEnd/>
            <a:tailEnd/>
          </a:ln>
          <a:effectLst>
            <a:outerShdw blurRad="63500" dist="63500" dir="2700000" sx="102000" sy="102000" algn="tl" rotWithShape="0">
              <a:srgbClr val="1C1C1C"/>
            </a:outerShdw>
          </a:effectLst>
        </p:spPr>
      </p:pic>
      <p:pic>
        <p:nvPicPr>
          <p:cNvPr id="171012" name="Picture 4" descr="http://www.citiesforchildren.eu/fileadmin/templates/img/druckversion_header.gif"/>
          <p:cNvPicPr>
            <a:picLocks noChangeAspect="1" noChangeArrowheads="1"/>
          </p:cNvPicPr>
          <p:nvPr/>
        </p:nvPicPr>
        <p:blipFill>
          <a:blip r:embed="rId11" cstate="print">
            <a:lum bright="4000" contrast="-4000"/>
          </a:blip>
          <a:srcRect/>
          <a:stretch>
            <a:fillRect/>
          </a:stretch>
        </p:blipFill>
        <p:spPr bwMode="auto">
          <a:xfrm>
            <a:off x="3707905" y="1404000"/>
            <a:ext cx="1762125" cy="42862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>
            <a:outerShdw blurRad="63500" dist="63500" dir="2700000" sx="102000" sy="102000" algn="tl" rotWithShape="0">
              <a:srgbClr val="333333"/>
            </a:outerShdw>
          </a:effectLst>
        </p:spPr>
      </p:pic>
      <p:pic>
        <p:nvPicPr>
          <p:cNvPr id="75" name="Picture 29" descr="http://www.fsagx.ac.be/images/stories/photos/presse/logogxabt_couleur_rvb_hires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39974" y="3728349"/>
            <a:ext cx="1655762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63500" dir="2700000" sx="102000" sy="102000" algn="tl" rotWithShape="0">
              <a:srgbClr val="292929"/>
            </a:outerShdw>
          </a:effectLst>
        </p:spPr>
      </p:pic>
      <p:grpSp>
        <p:nvGrpSpPr>
          <p:cNvPr id="3" name="Group 17"/>
          <p:cNvGrpSpPr>
            <a:grpSpLocks noChangeAspect="1"/>
          </p:cNvGrpSpPr>
          <p:nvPr/>
        </p:nvGrpSpPr>
        <p:grpSpPr bwMode="auto">
          <a:xfrm>
            <a:off x="539974" y="4245936"/>
            <a:ext cx="1655762" cy="294085"/>
            <a:chOff x="109893647" y="110496746"/>
            <a:chExt cx="1528748" cy="360207"/>
          </a:xfrm>
          <a:effectLst>
            <a:outerShdw blurRad="63500" dist="63500" dir="2700000" sx="102000" sy="102000" algn="tl" rotWithShape="0">
              <a:srgbClr val="1C1C1C"/>
            </a:outerShdw>
          </a:effectLst>
        </p:grpSpPr>
        <p:pic>
          <p:nvPicPr>
            <p:cNvPr id="10265" name="Picture 18"/>
            <p:cNvPicPr>
              <a:picLocks noChangeAspect="1" noChangeArrowheads="1"/>
            </p:cNvPicPr>
            <p:nvPr/>
          </p:nvPicPr>
          <p:blipFill>
            <a:blip r:embed="rId13" cstate="print"/>
            <a:srcRect l="11629" t="3163" r="8141" b="7907"/>
            <a:stretch>
              <a:fillRect/>
            </a:stretch>
          </p:blipFill>
          <p:spPr bwMode="auto">
            <a:xfrm>
              <a:off x="109893647" y="110496746"/>
              <a:ext cx="545040" cy="360038"/>
            </a:xfrm>
            <a:prstGeom prst="rect">
              <a:avLst/>
            </a:prstGeom>
            <a:noFill/>
            <a:ln w="9525" algn="in">
              <a:noFill/>
              <a:miter lim="800000"/>
              <a:headEnd/>
              <a:tailEnd/>
            </a:ln>
          </p:spPr>
        </p:pic>
        <p:pic>
          <p:nvPicPr>
            <p:cNvPr id="10266" name="Picture 19"/>
            <p:cNvPicPr>
              <a:picLocks noChangeAspect="1" noChangeArrowheads="1"/>
            </p:cNvPicPr>
            <p:nvPr/>
          </p:nvPicPr>
          <p:blipFill>
            <a:blip r:embed="rId14" cstate="print">
              <a:lum bright="6000"/>
            </a:blip>
            <a:srcRect r="24542"/>
            <a:stretch>
              <a:fillRect/>
            </a:stretch>
          </p:blipFill>
          <p:spPr bwMode="auto">
            <a:xfrm>
              <a:off x="110437222" y="110496942"/>
              <a:ext cx="985173" cy="360011"/>
            </a:xfrm>
            <a:prstGeom prst="rect">
              <a:avLst/>
            </a:prstGeom>
            <a:noFill/>
            <a:ln w="9525" algn="in">
              <a:noFill/>
              <a:miter lim="800000"/>
              <a:headEnd/>
              <a:tailEnd/>
            </a:ln>
          </p:spPr>
        </p:pic>
      </p:grpSp>
      <p:sp>
        <p:nvSpPr>
          <p:cNvPr id="35" name="Espace réservé du numéro de diapositive 3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C6B818-7290-4771-9CFB-B94F380E1CC8}" type="slidenum">
              <a:rPr lang="fr-FR" smtClean="0"/>
              <a:pPr/>
              <a:t>9</a:t>
            </a:fld>
            <a:endParaRPr lang="fr-FR"/>
          </a:p>
        </p:txBody>
      </p:sp>
      <p:grpSp>
        <p:nvGrpSpPr>
          <p:cNvPr id="2" name="Groupe 93"/>
          <p:cNvGrpSpPr>
            <a:grpSpLocks/>
          </p:cNvGrpSpPr>
          <p:nvPr/>
        </p:nvGrpSpPr>
        <p:grpSpPr bwMode="auto">
          <a:xfrm>
            <a:off x="5256000" y="3759882"/>
            <a:ext cx="2995613" cy="1160859"/>
            <a:chOff x="5292000" y="5040000"/>
            <a:chExt cx="2995751" cy="1548303"/>
          </a:xfrm>
          <a:noFill/>
          <a:effectLst>
            <a:outerShdw blurRad="38100" dist="38100" dir="2700000" sx="101000" sy="101000" algn="tl" rotWithShape="0">
              <a:prstClr val="black">
                <a:alpha val="90000"/>
              </a:prstClr>
            </a:outerShdw>
          </a:effectLst>
        </p:grpSpPr>
        <p:pic>
          <p:nvPicPr>
            <p:cNvPr id="8219" name="Picture 7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7452000" y="6228000"/>
              <a:ext cx="835751" cy="360184"/>
            </a:xfrm>
            <a:prstGeom prst="rect">
              <a:avLst/>
            </a:prstGeom>
            <a:grpFill/>
            <a:ln w="12700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</p:spPr>
        </p:pic>
        <p:pic>
          <p:nvPicPr>
            <p:cNvPr id="8220" name="Picture 8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5436000" y="5796000"/>
              <a:ext cx="838632" cy="360285"/>
            </a:xfrm>
            <a:prstGeom prst="rect">
              <a:avLst/>
            </a:prstGeom>
            <a:grpFill/>
            <a:ln w="12700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</p:spPr>
        </p:pic>
        <p:pic>
          <p:nvPicPr>
            <p:cNvPr id="8221" name="Picture 9"/>
            <p:cNvPicPr>
              <a:picLocks noChangeAspect="1" noChangeArrowheads="1"/>
            </p:cNvPicPr>
            <p:nvPr/>
          </p:nvPicPr>
          <p:blipFill>
            <a:blip r:embed="rId17" cstate="print"/>
            <a:srcRect l="20998" t="14998" r="20998" b="20998"/>
            <a:stretch>
              <a:fillRect/>
            </a:stretch>
          </p:blipFill>
          <p:spPr bwMode="auto">
            <a:xfrm>
              <a:off x="6875999" y="6084000"/>
              <a:ext cx="503765" cy="504000"/>
            </a:xfrm>
            <a:prstGeom prst="rect">
              <a:avLst/>
            </a:prstGeom>
            <a:grpFill/>
            <a:ln w="12700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</p:spPr>
        </p:pic>
        <p:pic>
          <p:nvPicPr>
            <p:cNvPr id="87050" name="Picture 10"/>
            <p:cNvPicPr>
              <a:picLocks noChangeArrowheads="1"/>
            </p:cNvPicPr>
            <p:nvPr/>
          </p:nvPicPr>
          <p:blipFill>
            <a:blip r:embed="rId18" cstate="print"/>
            <a:srcRect t="21294" b="21294"/>
            <a:stretch>
              <a:fillRect/>
            </a:stretch>
          </p:blipFill>
          <p:spPr bwMode="auto">
            <a:xfrm>
              <a:off x="5292000" y="6227827"/>
              <a:ext cx="576290" cy="360476"/>
            </a:xfrm>
            <a:prstGeom prst="rect">
              <a:avLst/>
            </a:prstGeom>
            <a:grpFill/>
            <a:ln w="12700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</p:spPr>
        </p:pic>
        <p:pic>
          <p:nvPicPr>
            <p:cNvPr id="8223" name="Picture 11"/>
            <p:cNvPicPr>
              <a:picLocks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6336000" y="5688000"/>
              <a:ext cx="443982" cy="468000"/>
            </a:xfrm>
            <a:prstGeom prst="rect">
              <a:avLst/>
            </a:prstGeom>
            <a:grpFill/>
            <a:ln w="12700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</p:spPr>
        </p:pic>
        <p:pic>
          <p:nvPicPr>
            <p:cNvPr id="8224" name="Picture 12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5976000" y="6228000"/>
              <a:ext cx="818107" cy="360225"/>
            </a:xfrm>
            <a:prstGeom prst="rect">
              <a:avLst/>
            </a:prstGeom>
            <a:grpFill/>
            <a:ln w="12700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</p:spPr>
        </p:pic>
        <p:pic>
          <p:nvPicPr>
            <p:cNvPr id="8225" name="Picture 13"/>
            <p:cNvPicPr>
              <a:picLocks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6336000" y="5040000"/>
              <a:ext cx="468000" cy="576000"/>
            </a:xfrm>
            <a:prstGeom prst="rect">
              <a:avLst/>
            </a:prstGeom>
            <a:grpFill/>
            <a:ln w="12700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</p:spPr>
        </p:pic>
        <p:pic>
          <p:nvPicPr>
            <p:cNvPr id="8226" name="Picture 14"/>
            <p:cNvPicPr>
              <a:picLocks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6875999" y="5157192"/>
              <a:ext cx="504000" cy="864000"/>
            </a:xfrm>
            <a:prstGeom prst="rect">
              <a:avLst/>
            </a:prstGeom>
            <a:grpFill/>
            <a:ln w="12700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</p:spPr>
        </p:pic>
        <p:pic>
          <p:nvPicPr>
            <p:cNvPr id="87055" name="Picture 15"/>
            <p:cNvPicPr>
              <a:picLocks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5687306" y="5327428"/>
              <a:ext cx="576289" cy="360477"/>
            </a:xfrm>
            <a:prstGeom prst="rect">
              <a:avLst/>
            </a:prstGeom>
            <a:grpFill/>
            <a:ln w="12700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</p:spPr>
        </p:pic>
      </p:grpSp>
      <p:sp>
        <p:nvSpPr>
          <p:cNvPr id="42" name="Rectangle 6"/>
          <p:cNvSpPr>
            <a:spLocks noChangeArrowheads="1"/>
          </p:cNvSpPr>
          <p:nvPr/>
        </p:nvSpPr>
        <p:spPr bwMode="auto">
          <a:xfrm>
            <a:off x="1" y="138871"/>
            <a:ext cx="9143999" cy="73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60000" tIns="118800" rIns="360000" bIns="118800" anchor="ctr">
            <a:spAutoFit/>
          </a:bodyPr>
          <a:lstStyle/>
          <a:p>
            <a:pPr algn="ctr"/>
            <a:r>
              <a:rPr lang="es-ES_tradnl" altLang="fr-FR" sz="3200" cap="small" dirty="0" smtClean="0">
                <a:ln w="18415" cmpd="sng">
                  <a:noFill/>
                  <a:prstDash val="solid"/>
                </a:ln>
                <a:solidFill>
                  <a:srgbClr val="002060"/>
                </a:solidFill>
                <a:latin typeface="Letter Gothic Std" pitchFamily="49" charset="0"/>
                <a:cs typeface="Arial" pitchFamily="34" charset="0"/>
              </a:rPr>
              <a:t>Relaciones internacionales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38100">
          <a:solidFill>
            <a:srgbClr val="FF0000"/>
          </a:solidFill>
          <a:round/>
          <a:headEnd/>
          <a:tailEnd/>
        </a:ln>
      </a:spPr>
      <a:bodyPr/>
      <a:lstStyle>
        <a:defPPr>
          <a:defRPr/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  <a:txDef>
      <a:spPr bwMode="auto">
        <a:noFill/>
        <a:ln w="9525">
          <a:noFill/>
          <a:miter lim="800000"/>
          <a:headEnd/>
          <a:tailEnd/>
        </a:ln>
      </a:spPr>
      <a:bodyPr wrap="square">
        <a:spAutoFit/>
      </a:bodyPr>
      <a:lstStyle>
        <a:defPPr>
          <a:spcBef>
            <a:spcPct val="50000"/>
          </a:spcBef>
          <a:defRPr sz="2000">
            <a:solidFill>
              <a:srgbClr val="FFFFFF"/>
            </a:solidFill>
            <a:latin typeface="Arial" charset="0"/>
          </a:defRPr>
        </a:defPPr>
      </a:lstStyle>
    </a:tx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Modèle par défaut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.xml><?xml version="1.0" encoding="utf-8"?>
<a:themeOverride xmlns:a="http://schemas.openxmlformats.org/drawingml/2006/main">
  <a:clrScheme name="Modèle par défaut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3.xml><?xml version="1.0" encoding="utf-8"?>
<a:themeOverride xmlns:a="http://schemas.openxmlformats.org/drawingml/2006/main">
  <a:clrScheme name="Modèle par défaut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4.xml><?xml version="1.0" encoding="utf-8"?>
<a:themeOverride xmlns:a="http://schemas.openxmlformats.org/drawingml/2006/main">
  <a:clrScheme name="Modèle par défaut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5.xml><?xml version="1.0" encoding="utf-8"?>
<a:themeOverride xmlns:a="http://schemas.openxmlformats.org/drawingml/2006/main">
  <a:clrScheme name="Modèle par défaut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6.xml><?xml version="1.0" encoding="utf-8"?>
<a:themeOverride xmlns:a="http://schemas.openxmlformats.org/drawingml/2006/main">
  <a:clrScheme name="Modèle par défaut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7.xml><?xml version="1.0" encoding="utf-8"?>
<a:themeOverride xmlns:a="http://schemas.openxmlformats.org/drawingml/2006/main">
  <a:clrScheme name="Modèle par défaut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8.xml><?xml version="1.0" encoding="utf-8"?>
<a:themeOverride xmlns:a="http://schemas.openxmlformats.org/drawingml/2006/main">
  <a:clrScheme name="Modèle par défaut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9.xml><?xml version="1.0" encoding="utf-8"?>
<a:themeOverride xmlns:a="http://schemas.openxmlformats.org/drawingml/2006/main">
  <a:clrScheme name="Modèle par défaut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24421</TotalTime>
  <Words>3707</Words>
  <Application>Microsoft Office PowerPoint</Application>
  <PresentationFormat>Affichage à l'écran (16:9)</PresentationFormat>
  <Paragraphs>787</Paragraphs>
  <Slides>50</Slides>
  <Notes>50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50</vt:i4>
      </vt:variant>
    </vt:vector>
  </HeadingPairs>
  <TitlesOfParts>
    <vt:vector size="53" baseType="lpstr">
      <vt:lpstr>Modèle par défaut</vt:lpstr>
      <vt:lpstr>Photo Editor Photo</vt:lpstr>
      <vt:lpstr>Document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NEW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Luc Bureau</dc:creator>
  <cp:lastModifiedBy>stagiaire</cp:lastModifiedBy>
  <cp:revision>843</cp:revision>
  <dcterms:created xsi:type="dcterms:W3CDTF">2009-02-21T14:07:31Z</dcterms:created>
  <dcterms:modified xsi:type="dcterms:W3CDTF">2013-04-29T06:48:39Z</dcterms:modified>
</cp:coreProperties>
</file>