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1"/>
  </p:sldMasterIdLst>
  <p:notesMasterIdLst>
    <p:notesMasterId r:id="rId40"/>
  </p:notesMasterIdLst>
  <p:sldIdLst>
    <p:sldId id="256" r:id="rId2"/>
    <p:sldId id="285" r:id="rId3"/>
    <p:sldId id="286" r:id="rId4"/>
    <p:sldId id="257" r:id="rId5"/>
    <p:sldId id="258" r:id="rId6"/>
    <p:sldId id="259" r:id="rId7"/>
    <p:sldId id="287" r:id="rId8"/>
    <p:sldId id="260" r:id="rId9"/>
    <p:sldId id="261" r:id="rId10"/>
    <p:sldId id="262" r:id="rId11"/>
    <p:sldId id="264" r:id="rId12"/>
    <p:sldId id="263" r:id="rId13"/>
    <p:sldId id="265" r:id="rId14"/>
    <p:sldId id="266" r:id="rId15"/>
    <p:sldId id="281" r:id="rId16"/>
    <p:sldId id="293" r:id="rId17"/>
    <p:sldId id="294" r:id="rId18"/>
    <p:sldId id="290" r:id="rId19"/>
    <p:sldId id="289" r:id="rId20"/>
    <p:sldId id="295" r:id="rId21"/>
    <p:sldId id="270" r:id="rId22"/>
    <p:sldId id="271" r:id="rId23"/>
    <p:sldId id="272" r:id="rId24"/>
    <p:sldId id="273" r:id="rId25"/>
    <p:sldId id="274" r:id="rId26"/>
    <p:sldId id="276" r:id="rId27"/>
    <p:sldId id="278" r:id="rId28"/>
    <p:sldId id="279" r:id="rId29"/>
    <p:sldId id="296" r:id="rId30"/>
    <p:sldId id="280" r:id="rId31"/>
    <p:sldId id="297" r:id="rId32"/>
    <p:sldId id="298" r:id="rId33"/>
    <p:sldId id="299" r:id="rId34"/>
    <p:sldId id="300" r:id="rId35"/>
    <p:sldId id="301" r:id="rId36"/>
    <p:sldId id="303" r:id="rId37"/>
    <p:sldId id="304" r:id="rId38"/>
    <p:sldId id="292" r:id="rId3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WEET"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0E8044"/>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80" d="100"/>
          <a:sy n="80" d="100"/>
        </p:scale>
        <p:origin x="-786" y="19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4-18T23:10:35.578" idx="1">
    <p:pos x="5472" y="173"/>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EB92EA-395A-4D78-9B81-5935CBE683CD}" type="datetimeFigureOut">
              <a:rPr lang="fr-FR" smtClean="0"/>
              <a:pPr/>
              <a:t>11/05/2011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B34E0D-D201-467D-9139-5AD390CB43E0}"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0B34E0D-D201-467D-9139-5AD390CB43E0}" type="slidenum">
              <a:rPr lang="fr-FR" smtClean="0"/>
              <a:pPr/>
              <a:t>6</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2FC25E03-D33A-4700-A0A4-6F796A688960}" type="datetime1">
              <a:rPr lang="fr-FR" smtClean="0"/>
              <a:pPr/>
              <a:t>11/05/2011</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A41C16F6-26FF-4217-AB99-7377CDC4DF92}"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1DA40CD0-A9BA-439C-B92C-A3C8E2BBC0F2}" type="datetime1">
              <a:rPr lang="fr-FR" smtClean="0"/>
              <a:pPr/>
              <a:t>11/05/2011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1C16F6-26FF-4217-AB99-7377CDC4DF9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1CDD14C-336D-4961-8F59-E5D1FE0F4BBE}" type="datetime1">
              <a:rPr lang="fr-FR" smtClean="0"/>
              <a:pPr/>
              <a:t>11/05/2011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1C16F6-26FF-4217-AB99-7377CDC4DF9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2752F50-0152-4DF2-BEEC-C3F06B5E9049}" type="datetime1">
              <a:rPr lang="fr-FR" smtClean="0"/>
              <a:pPr/>
              <a:t>11/05/2011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1C16F6-26FF-4217-AB99-7377CDC4DF9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58FF005C-F158-4F09-AA75-4170B2145909}" type="datetime1">
              <a:rPr lang="fr-FR" smtClean="0"/>
              <a:pPr/>
              <a:t>11/05/2011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1C16F6-26FF-4217-AB99-7377CDC4DF92}"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3069918C-9ACF-4699-8E56-9DF494A11DC5}" type="datetime1">
              <a:rPr lang="fr-FR" smtClean="0"/>
              <a:pPr/>
              <a:t>11/05/2011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41C16F6-26FF-4217-AB99-7377CDC4DF9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EF633B0B-25BE-4C50-9FD4-4B35F00A6025}" type="datetime1">
              <a:rPr lang="fr-FR" smtClean="0"/>
              <a:pPr/>
              <a:t>11/05/2011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41C16F6-26FF-4217-AB99-7377CDC4DF9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7D635F19-1487-456F-99A0-EAE293337848}" type="datetime1">
              <a:rPr lang="fr-FR" smtClean="0"/>
              <a:pPr/>
              <a:t>11/05/2011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41C16F6-26FF-4217-AB99-7377CDC4DF9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A027D0-3BE3-4F44-AB24-5BE5120852C0}" type="datetime1">
              <a:rPr lang="fr-FR" smtClean="0"/>
              <a:pPr/>
              <a:t>11/05/2011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6CB7FDC0-E432-4F4E-82F0-5E5F361B0FC8}" type="datetime1">
              <a:rPr lang="fr-FR" smtClean="0"/>
              <a:pPr/>
              <a:t>11/05/2011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41C16F6-26FF-4217-AB99-7377CDC4DF9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EDA3FCEC-BB2E-4288-9908-9836ABA08AD4}" type="datetime1">
              <a:rPr lang="fr-FR" smtClean="0"/>
              <a:pPr/>
              <a:t>11/05/2011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A41C16F6-26FF-4217-AB99-7377CDC4DF92}"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7D771B4-6CAB-425A-B25F-ADF3E990A426}" type="datetime1">
              <a:rPr lang="fr-FR" smtClean="0"/>
              <a:pPr/>
              <a:t>11/05/2011</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41C16F6-26FF-4217-AB99-7377CDC4DF92}"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28596" y="1000108"/>
            <a:ext cx="8458200" cy="4214842"/>
          </a:xfrm>
        </p:spPr>
        <p:txBody>
          <a:bodyPr numCol="1">
            <a:noAutofit/>
          </a:bodyPr>
          <a:lstStyle/>
          <a:p>
            <a:pPr algn="ctr"/>
            <a:r>
              <a:rPr lang="ar-MA" sz="4800" dirty="0" smtClean="0">
                <a:solidFill>
                  <a:schemeClr val="tx1"/>
                </a:solidFill>
                <a:latin typeface="Angsana New" pitchFamily="18" charset="-34"/>
                <a:cs typeface="+mj-cs"/>
              </a:rPr>
              <a:t>المملكة المغربية</a:t>
            </a:r>
          </a:p>
          <a:p>
            <a:pPr algn="ctr"/>
            <a:r>
              <a:rPr lang="ar-MA" sz="4800" dirty="0" smtClean="0">
                <a:solidFill>
                  <a:schemeClr val="tx1"/>
                </a:solidFill>
                <a:latin typeface="Angsana New" pitchFamily="18" charset="-34"/>
                <a:cs typeface="+mj-cs"/>
              </a:rPr>
              <a:t>جهة الغرب اشراردة بني أحسن</a:t>
            </a:r>
          </a:p>
          <a:p>
            <a:pPr algn="ctr"/>
            <a:r>
              <a:rPr lang="ar-MA" sz="4800" dirty="0" err="1" smtClean="0">
                <a:solidFill>
                  <a:schemeClr val="tx1"/>
                </a:solidFill>
                <a:latin typeface="Angsana New" pitchFamily="18" charset="-34"/>
                <a:cs typeface="+mj-cs"/>
              </a:rPr>
              <a:t>اقليم</a:t>
            </a:r>
            <a:r>
              <a:rPr lang="ar-MA" sz="4800" dirty="0" smtClean="0">
                <a:solidFill>
                  <a:schemeClr val="tx1"/>
                </a:solidFill>
                <a:latin typeface="Angsana New" pitchFamily="18" charset="-34"/>
                <a:cs typeface="+mj-cs"/>
              </a:rPr>
              <a:t> سيدي قاسم</a:t>
            </a:r>
          </a:p>
          <a:p>
            <a:pPr algn="ctr"/>
            <a:r>
              <a:rPr lang="ar-MA" sz="4800" dirty="0" smtClean="0">
                <a:solidFill>
                  <a:schemeClr val="tx1"/>
                </a:solidFill>
                <a:latin typeface="Angsana New" pitchFamily="18" charset="-34"/>
                <a:cs typeface="+mj-cs"/>
              </a:rPr>
              <a:t>دائرة بهت</a:t>
            </a:r>
          </a:p>
          <a:p>
            <a:pPr algn="ctr"/>
            <a:r>
              <a:rPr lang="ar-MA" sz="4800" dirty="0" smtClean="0">
                <a:solidFill>
                  <a:schemeClr val="tx1"/>
                </a:solidFill>
                <a:latin typeface="Angsana New" pitchFamily="18" charset="-34"/>
                <a:cs typeface="+mj-cs"/>
              </a:rPr>
              <a:t>الجماعة القروية </a:t>
            </a:r>
            <a:r>
              <a:rPr lang="ar-MA" sz="4800" dirty="0" err="1" smtClean="0">
                <a:solidFill>
                  <a:schemeClr val="tx1"/>
                </a:solidFill>
                <a:latin typeface="Angsana New" pitchFamily="18" charset="-34"/>
                <a:cs typeface="+mj-cs"/>
              </a:rPr>
              <a:t>ارميلة</a:t>
            </a:r>
            <a:endParaRPr lang="ar-MA" sz="4800" dirty="0" smtClean="0">
              <a:solidFill>
                <a:schemeClr val="tx1"/>
              </a:solidFill>
              <a:latin typeface="Angsana New" pitchFamily="18" charset="-34"/>
              <a:cs typeface="+mj-cs"/>
            </a:endParaRPr>
          </a:p>
          <a:p>
            <a:pPr algn="ctr"/>
            <a:endParaRPr lang="fr-FR" sz="4800" dirty="0">
              <a:latin typeface="Angsana New" pitchFamily="18" charset="-34"/>
              <a:cs typeface="+mj-cs"/>
            </a:endParaRPr>
          </a:p>
        </p:txBody>
      </p:sp>
      <p:sp>
        <p:nvSpPr>
          <p:cNvPr id="7" name="Espace réservé du pied de page 6"/>
          <p:cNvSpPr>
            <a:spLocks noGrp="1"/>
          </p:cNvSpPr>
          <p:nvPr>
            <p:ph type="ftr" sz="quarter" idx="11"/>
          </p:nvPr>
        </p:nvSpPr>
        <p:spPr/>
        <p:txBody>
          <a:bodyPr/>
          <a:lstStyle/>
          <a:p>
            <a:pPr algn="ctr"/>
            <a:r>
              <a:rPr lang="ar-MA" dirty="0" smtClean="0"/>
              <a:t>مؤهلات الجماعة </a:t>
            </a:r>
            <a:endParaRPr lang="fr-FR" dirty="0"/>
          </a:p>
        </p:txBody>
      </p:sp>
      <p:sp>
        <p:nvSpPr>
          <p:cNvPr id="6" name="Espace réservé du numéro de diapositive 5"/>
          <p:cNvSpPr>
            <a:spLocks noGrp="1"/>
          </p:cNvSpPr>
          <p:nvPr>
            <p:ph type="sldNum" sz="quarter" idx="12"/>
          </p:nvPr>
        </p:nvSpPr>
        <p:spPr/>
        <p:txBody>
          <a:bodyPr/>
          <a:lstStyle/>
          <a:p>
            <a:fld id="{A41C16F6-26FF-4217-AB99-7377CDC4DF92}" type="slidenum">
              <a:rPr lang="fr-FR" smtClean="0"/>
              <a:pPr/>
              <a:t>1</a:t>
            </a:fld>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74638"/>
            <a:ext cx="8258204" cy="5869006"/>
          </a:xfrm>
        </p:spPr>
        <p:txBody>
          <a:bodyPr>
            <a:normAutofit fontScale="90000"/>
          </a:bodyPr>
          <a:lstStyle/>
          <a:p>
            <a:pPr algn="r">
              <a:lnSpc>
                <a:spcPct val="150000"/>
              </a:lnSpc>
            </a:pPr>
            <a:r>
              <a:rPr lang="ar-MA" dirty="0" smtClean="0"/>
              <a:t>المناخ :</a:t>
            </a:r>
            <a:br>
              <a:rPr lang="ar-MA" dirty="0" smtClean="0"/>
            </a:br>
            <a:r>
              <a:rPr lang="ar-MA" dirty="0" smtClean="0"/>
              <a:t>مناخ الجماعة متقلب </a:t>
            </a:r>
            <a:r>
              <a:rPr lang="ar-MA" dirty="0" err="1" smtClean="0"/>
              <a:t>و</a:t>
            </a:r>
            <a:r>
              <a:rPr lang="ar-MA" dirty="0" smtClean="0"/>
              <a:t> غير مستقر سنة عن </a:t>
            </a:r>
            <a:r>
              <a:rPr lang="ar-MA" dirty="0" err="1" smtClean="0"/>
              <a:t>اخرى</a:t>
            </a:r>
            <a:r>
              <a:rPr lang="ar-MA" dirty="0" smtClean="0"/>
              <a:t> بفعل </a:t>
            </a:r>
            <a:r>
              <a:rPr lang="ar-MA" dirty="0" err="1" smtClean="0"/>
              <a:t>تاثره</a:t>
            </a:r>
            <a:r>
              <a:rPr lang="ar-MA" dirty="0" smtClean="0"/>
              <a:t> بعوامل </a:t>
            </a:r>
            <a:r>
              <a:rPr lang="ar-MA" dirty="0" err="1" smtClean="0"/>
              <a:t>اقليمية</a:t>
            </a:r>
            <a:r>
              <a:rPr lang="ar-MA" dirty="0" smtClean="0"/>
              <a:t> قارية ومن خلال الجدول التالي يمكن </a:t>
            </a:r>
            <a:r>
              <a:rPr lang="ar-MA" dirty="0" err="1" smtClean="0"/>
              <a:t>ان</a:t>
            </a:r>
            <a:r>
              <a:rPr lang="ar-MA" dirty="0" smtClean="0"/>
              <a:t> نرصد هذه التقلبات حسب </a:t>
            </a:r>
            <a:r>
              <a:rPr lang="ar-MA" dirty="0" err="1" smtClean="0"/>
              <a:t>احصائيات</a:t>
            </a:r>
            <a:r>
              <a:rPr lang="ar-MA" dirty="0" smtClean="0"/>
              <a:t> رسمية:</a:t>
            </a:r>
            <a:br>
              <a:rPr lang="ar-MA" dirty="0" smtClean="0"/>
            </a:br>
            <a:endParaRPr lang="fr-FR" dirty="0"/>
          </a:p>
        </p:txBody>
      </p:sp>
      <p:sp>
        <p:nvSpPr>
          <p:cNvPr id="5" name="Espace réservé du numéro de diapositive 4"/>
          <p:cNvSpPr>
            <a:spLocks noGrp="1"/>
          </p:cNvSpPr>
          <p:nvPr>
            <p:ph type="sldNum" sz="quarter" idx="12"/>
          </p:nvPr>
        </p:nvSpPr>
        <p:spPr/>
        <p:txBody>
          <a:bodyPr/>
          <a:lstStyle/>
          <a:p>
            <a:fld id="{A41C16F6-26FF-4217-AB99-7377CDC4DF92}" type="slidenum">
              <a:rPr lang="fr-FR" smtClean="0"/>
              <a:pPr/>
              <a:t>10</a:t>
            </a:fld>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42910" y="1571612"/>
            <a:ext cx="7772400" cy="785818"/>
          </a:xfrm>
        </p:spPr>
        <p:txBody>
          <a:bodyPr>
            <a:noAutofit/>
          </a:bodyPr>
          <a:lstStyle/>
          <a:p>
            <a:r>
              <a:rPr lang="ar-MA" sz="6600" dirty="0" smtClean="0"/>
              <a:t>التساقطات المطرية</a:t>
            </a:r>
            <a:endParaRPr lang="fr-FR" sz="6600" dirty="0"/>
          </a:p>
        </p:txBody>
      </p:sp>
      <p:sp>
        <p:nvSpPr>
          <p:cNvPr id="5" name="Espace réservé du numéro de diapositive 4"/>
          <p:cNvSpPr>
            <a:spLocks noGrp="1"/>
          </p:cNvSpPr>
          <p:nvPr>
            <p:ph type="sldNum" sz="quarter" idx="12"/>
          </p:nvPr>
        </p:nvSpPr>
        <p:spPr/>
        <p:txBody>
          <a:bodyPr/>
          <a:lstStyle/>
          <a:p>
            <a:fld id="{A41C16F6-26FF-4217-AB99-7377CDC4DF92}" type="slidenum">
              <a:rPr lang="fr-FR" smtClean="0"/>
              <a:pPr/>
              <a:t>11</a:t>
            </a:fld>
            <a:endParaRPr lang="fr-FR"/>
          </a:p>
        </p:txBody>
      </p:sp>
      <p:graphicFrame>
        <p:nvGraphicFramePr>
          <p:cNvPr id="7" name="Tableau 6"/>
          <p:cNvGraphicFramePr>
            <a:graphicFrameLocks noGrp="1"/>
          </p:cNvGraphicFramePr>
          <p:nvPr/>
        </p:nvGraphicFramePr>
        <p:xfrm>
          <a:off x="500034" y="2714620"/>
          <a:ext cx="8072496" cy="3286148"/>
        </p:xfrm>
        <a:graphic>
          <a:graphicData uri="http://schemas.openxmlformats.org/drawingml/2006/table">
            <a:tbl>
              <a:tblPr firstRow="1" bandRow="1">
                <a:tableStyleId>{5C22544A-7EE6-4342-B048-85BDC9FD1C3A}</a:tableStyleId>
              </a:tblPr>
              <a:tblGrid>
                <a:gridCol w="1071572"/>
                <a:gridCol w="1000132"/>
                <a:gridCol w="1000132"/>
                <a:gridCol w="1000132"/>
                <a:gridCol w="1000132"/>
                <a:gridCol w="1000132"/>
                <a:gridCol w="1000132"/>
                <a:gridCol w="1000132"/>
              </a:tblGrid>
              <a:tr h="1443069">
                <a:tc>
                  <a:txBody>
                    <a:bodyPr/>
                    <a:lstStyle/>
                    <a:p>
                      <a:r>
                        <a:rPr lang="ar-MA" sz="3200" dirty="0" smtClean="0"/>
                        <a:t>2010</a:t>
                      </a:r>
                      <a:endParaRPr lang="fr-FR" sz="3200" dirty="0"/>
                    </a:p>
                  </a:txBody>
                  <a:tcPr vert="vert270">
                    <a:solidFill>
                      <a:srgbClr val="00B050"/>
                    </a:solidFill>
                  </a:tcPr>
                </a:tc>
                <a:tc>
                  <a:txBody>
                    <a:bodyPr/>
                    <a:lstStyle/>
                    <a:p>
                      <a:r>
                        <a:rPr lang="ar-MA" sz="3200" dirty="0" smtClean="0"/>
                        <a:t>2009</a:t>
                      </a:r>
                      <a:endParaRPr lang="fr-FR" sz="3200" dirty="0"/>
                    </a:p>
                  </a:txBody>
                  <a:tcPr vert="vert270">
                    <a:solidFill>
                      <a:srgbClr val="00B050"/>
                    </a:solidFill>
                  </a:tcPr>
                </a:tc>
                <a:tc>
                  <a:txBody>
                    <a:bodyPr/>
                    <a:lstStyle/>
                    <a:p>
                      <a:r>
                        <a:rPr lang="ar-MA" sz="3200" dirty="0" smtClean="0"/>
                        <a:t>2003</a:t>
                      </a:r>
                      <a:endParaRPr lang="fr-FR" sz="3200" dirty="0"/>
                    </a:p>
                  </a:txBody>
                  <a:tcPr vert="vert270">
                    <a:solidFill>
                      <a:srgbClr val="00B050"/>
                    </a:solidFill>
                  </a:tcPr>
                </a:tc>
                <a:tc>
                  <a:txBody>
                    <a:bodyPr/>
                    <a:lstStyle/>
                    <a:p>
                      <a:r>
                        <a:rPr lang="ar-MA" sz="3200" dirty="0" smtClean="0"/>
                        <a:t>1998</a:t>
                      </a:r>
                      <a:endParaRPr lang="fr-FR" sz="3200" dirty="0"/>
                    </a:p>
                  </a:txBody>
                  <a:tcPr vert="vert270">
                    <a:solidFill>
                      <a:srgbClr val="00B050"/>
                    </a:solidFill>
                  </a:tcPr>
                </a:tc>
                <a:tc>
                  <a:txBody>
                    <a:bodyPr/>
                    <a:lstStyle/>
                    <a:p>
                      <a:r>
                        <a:rPr lang="ar-MA" sz="3200" dirty="0" smtClean="0"/>
                        <a:t>1996</a:t>
                      </a:r>
                      <a:endParaRPr lang="fr-FR" sz="3200" dirty="0"/>
                    </a:p>
                  </a:txBody>
                  <a:tcPr vert="vert270">
                    <a:solidFill>
                      <a:srgbClr val="00B050"/>
                    </a:solidFill>
                  </a:tcPr>
                </a:tc>
                <a:tc>
                  <a:txBody>
                    <a:bodyPr/>
                    <a:lstStyle/>
                    <a:p>
                      <a:r>
                        <a:rPr lang="ar-MA" sz="3200" dirty="0" smtClean="0"/>
                        <a:t>1994</a:t>
                      </a:r>
                      <a:endParaRPr lang="fr-FR" sz="3200" dirty="0"/>
                    </a:p>
                  </a:txBody>
                  <a:tcPr vert="vert270">
                    <a:solidFill>
                      <a:srgbClr val="00B050"/>
                    </a:solidFill>
                  </a:tcPr>
                </a:tc>
                <a:tc>
                  <a:txBody>
                    <a:bodyPr/>
                    <a:lstStyle/>
                    <a:p>
                      <a:r>
                        <a:rPr lang="ar-MA" sz="3200" dirty="0" smtClean="0"/>
                        <a:t>1985</a:t>
                      </a:r>
                      <a:endParaRPr lang="fr-FR" sz="3200" dirty="0"/>
                    </a:p>
                  </a:txBody>
                  <a:tcPr vert="vert270">
                    <a:solidFill>
                      <a:srgbClr val="00B050"/>
                    </a:solidFill>
                  </a:tcPr>
                </a:tc>
                <a:tc>
                  <a:txBody>
                    <a:bodyPr/>
                    <a:lstStyle/>
                    <a:p>
                      <a:r>
                        <a:rPr lang="ar-MA" sz="3200" dirty="0" smtClean="0"/>
                        <a:t>1973</a:t>
                      </a:r>
                      <a:endParaRPr lang="fr-FR" sz="3200" dirty="0"/>
                    </a:p>
                  </a:txBody>
                  <a:tcPr vert="vert270">
                    <a:solidFill>
                      <a:srgbClr val="00B050"/>
                    </a:solidFill>
                  </a:tcPr>
                </a:tc>
              </a:tr>
              <a:tr h="1843079">
                <a:tc>
                  <a:txBody>
                    <a:bodyPr/>
                    <a:lstStyle/>
                    <a:p>
                      <a:r>
                        <a:rPr lang="ar-MA" sz="3200" b="1" dirty="0" smtClean="0"/>
                        <a:t>545</a:t>
                      </a:r>
                      <a:endParaRPr lang="fr-FR" sz="3200" b="1" dirty="0"/>
                    </a:p>
                  </a:txBody>
                  <a:tcPr/>
                </a:tc>
                <a:tc>
                  <a:txBody>
                    <a:bodyPr/>
                    <a:lstStyle/>
                    <a:p>
                      <a:r>
                        <a:rPr lang="ar-MA" sz="3200" b="1" dirty="0" smtClean="0"/>
                        <a:t>642</a:t>
                      </a:r>
                      <a:endParaRPr lang="fr-FR" sz="3200" b="1" dirty="0"/>
                    </a:p>
                  </a:txBody>
                  <a:tcPr/>
                </a:tc>
                <a:tc>
                  <a:txBody>
                    <a:bodyPr/>
                    <a:lstStyle/>
                    <a:p>
                      <a:r>
                        <a:rPr lang="ar-MA" sz="3200" b="1" dirty="0" smtClean="0"/>
                        <a:t>650</a:t>
                      </a:r>
                      <a:endParaRPr lang="fr-FR" sz="3200" b="1" dirty="0"/>
                    </a:p>
                  </a:txBody>
                  <a:tcPr/>
                </a:tc>
                <a:tc>
                  <a:txBody>
                    <a:bodyPr/>
                    <a:lstStyle/>
                    <a:p>
                      <a:r>
                        <a:rPr lang="ar-MA" sz="3200" b="1" dirty="0" smtClean="0"/>
                        <a:t>253</a:t>
                      </a:r>
                      <a:endParaRPr lang="fr-FR" sz="3200" b="1" dirty="0"/>
                    </a:p>
                  </a:txBody>
                  <a:tcPr/>
                </a:tc>
                <a:tc>
                  <a:txBody>
                    <a:bodyPr/>
                    <a:lstStyle/>
                    <a:p>
                      <a:r>
                        <a:rPr lang="ar-MA" sz="3200" b="1" dirty="0" smtClean="0"/>
                        <a:t>813</a:t>
                      </a:r>
                      <a:endParaRPr lang="fr-FR" sz="3200" b="1" dirty="0"/>
                    </a:p>
                  </a:txBody>
                  <a:tcPr/>
                </a:tc>
                <a:tc>
                  <a:txBody>
                    <a:bodyPr/>
                    <a:lstStyle/>
                    <a:p>
                      <a:r>
                        <a:rPr lang="ar-MA" sz="3200" b="1" dirty="0" smtClean="0"/>
                        <a:t>216</a:t>
                      </a:r>
                      <a:endParaRPr lang="fr-FR" sz="3200" b="1" dirty="0"/>
                    </a:p>
                  </a:txBody>
                  <a:tcPr/>
                </a:tc>
                <a:tc>
                  <a:txBody>
                    <a:bodyPr/>
                    <a:lstStyle/>
                    <a:p>
                      <a:r>
                        <a:rPr lang="ar-MA" sz="3200" b="1" dirty="0" smtClean="0"/>
                        <a:t>669</a:t>
                      </a:r>
                      <a:endParaRPr lang="fr-FR" sz="3200" b="1" dirty="0"/>
                    </a:p>
                  </a:txBody>
                  <a:tcPr/>
                </a:tc>
                <a:tc>
                  <a:txBody>
                    <a:bodyPr/>
                    <a:lstStyle/>
                    <a:p>
                      <a:r>
                        <a:rPr lang="ar-MA" sz="3200" b="1" dirty="0" smtClean="0"/>
                        <a:t>600</a:t>
                      </a:r>
                      <a:endParaRPr lang="fr-FR" sz="3200" b="1" dirty="0"/>
                    </a:p>
                  </a:txBody>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2439982"/>
          </a:xfrm>
        </p:spPr>
        <p:txBody>
          <a:bodyPr>
            <a:noAutofit/>
          </a:bodyPr>
          <a:lstStyle/>
          <a:p>
            <a:pPr algn="ctr"/>
            <a:r>
              <a:rPr lang="ar-MA" sz="3200" b="1" dirty="0" smtClean="0">
                <a:solidFill>
                  <a:schemeClr val="tx1"/>
                </a:solidFill>
              </a:rPr>
              <a:t>الموارد المائية :</a:t>
            </a:r>
            <a:br>
              <a:rPr lang="ar-MA" sz="3200" b="1" dirty="0" smtClean="0">
                <a:solidFill>
                  <a:schemeClr val="tx1"/>
                </a:solidFill>
              </a:rPr>
            </a:br>
            <a:r>
              <a:rPr lang="ar-MA" sz="3200" b="1" dirty="0" smtClean="0">
                <a:solidFill>
                  <a:schemeClr val="tx1"/>
                </a:solidFill>
              </a:rPr>
              <a:t>يعتبر واد بهت </a:t>
            </a:r>
            <a:r>
              <a:rPr lang="ar-MA" sz="3200" b="1" dirty="0" err="1" smtClean="0">
                <a:solidFill>
                  <a:schemeClr val="tx1"/>
                </a:solidFill>
              </a:rPr>
              <a:t>اهم</a:t>
            </a:r>
            <a:r>
              <a:rPr lang="ar-MA" sz="3200" b="1" dirty="0" smtClean="0">
                <a:solidFill>
                  <a:schemeClr val="tx1"/>
                </a:solidFill>
              </a:rPr>
              <a:t> مورد مائي بالنسبة للجماعة ،حيث تقام عليه محطات للضخ  منذ السبعينيات من القرن الماضي </a:t>
            </a:r>
            <a:r>
              <a:rPr lang="ar-MA" sz="3200" b="1" dirty="0" err="1" smtClean="0">
                <a:solidFill>
                  <a:schemeClr val="tx1"/>
                </a:solidFill>
              </a:rPr>
              <a:t>الا</a:t>
            </a:r>
            <a:r>
              <a:rPr lang="ar-MA" sz="3200" b="1" dirty="0" smtClean="0">
                <a:solidFill>
                  <a:schemeClr val="tx1"/>
                </a:solidFill>
              </a:rPr>
              <a:t> </a:t>
            </a:r>
            <a:r>
              <a:rPr lang="ar-MA" sz="3200" b="1" dirty="0" err="1" smtClean="0">
                <a:solidFill>
                  <a:schemeClr val="tx1"/>
                </a:solidFill>
              </a:rPr>
              <a:t>ان</a:t>
            </a:r>
            <a:r>
              <a:rPr lang="ar-MA" sz="3200" b="1" dirty="0" smtClean="0">
                <a:solidFill>
                  <a:schemeClr val="tx1"/>
                </a:solidFill>
              </a:rPr>
              <a:t> سوء تدبير هذا المرفق الحيوي الهام والاستغلال العشوائي من طرف الفلاحين لم يكن في صالح الفلاحة بالجماعة </a:t>
            </a:r>
            <a:endParaRPr lang="fr-FR" sz="3200" b="1" dirty="0">
              <a:solidFill>
                <a:schemeClr val="tx1"/>
              </a:solidFill>
            </a:endParaRPr>
          </a:p>
        </p:txBody>
      </p:sp>
      <p:pic>
        <p:nvPicPr>
          <p:cNvPr id="12" name="Espace réservé du contenu 11" descr="Photo-RMILA 084.jpg"/>
          <p:cNvPicPr>
            <a:picLocks noGrp="1" noChangeAspect="1"/>
          </p:cNvPicPr>
          <p:nvPr>
            <p:ph idx="1"/>
          </p:nvPr>
        </p:nvPicPr>
        <p:blipFill>
          <a:blip r:embed="rId2" cstate="print"/>
          <a:stretch>
            <a:fillRect/>
          </a:stretch>
        </p:blipFill>
        <p:spPr>
          <a:xfrm>
            <a:off x="714348" y="3000372"/>
            <a:ext cx="8001056" cy="3019428"/>
          </a:xfrm>
        </p:spPr>
      </p:pic>
      <p:sp>
        <p:nvSpPr>
          <p:cNvPr id="5" name="Espace réservé du numéro de diapositive 4"/>
          <p:cNvSpPr>
            <a:spLocks noGrp="1"/>
          </p:cNvSpPr>
          <p:nvPr>
            <p:ph type="sldNum" sz="quarter" idx="12"/>
          </p:nvPr>
        </p:nvSpPr>
        <p:spPr/>
        <p:txBody>
          <a:bodyPr/>
          <a:lstStyle/>
          <a:p>
            <a:fld id="{A41C16F6-26FF-4217-AB99-7377CDC4DF92}" type="slidenum">
              <a:rPr lang="fr-FR" smtClean="0"/>
              <a:pPr/>
              <a:t>12</a:t>
            </a:fld>
            <a:endParaRPr lang="fr-F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Photo-RMILA 061.jpg"/>
          <p:cNvPicPr>
            <a:picLocks noGrp="1" noChangeAspect="1"/>
          </p:cNvPicPr>
          <p:nvPr>
            <p:ph idx="1"/>
          </p:nvPr>
        </p:nvPicPr>
        <p:blipFill>
          <a:blip r:embed="rId2" cstate="print"/>
          <a:stretch>
            <a:fillRect/>
          </a:stretch>
        </p:blipFill>
        <p:spPr>
          <a:xfrm>
            <a:off x="428596" y="1428736"/>
            <a:ext cx="8215370" cy="4591064"/>
          </a:xfrm>
        </p:spPr>
      </p:pic>
      <p:sp>
        <p:nvSpPr>
          <p:cNvPr id="2" name="Titre 1"/>
          <p:cNvSpPr>
            <a:spLocks noGrp="1"/>
          </p:cNvSpPr>
          <p:nvPr>
            <p:ph type="title"/>
          </p:nvPr>
        </p:nvSpPr>
        <p:spPr>
          <a:xfrm>
            <a:off x="785786" y="714356"/>
            <a:ext cx="7772400" cy="4786346"/>
          </a:xfrm>
        </p:spPr>
        <p:txBody>
          <a:bodyPr>
            <a:normAutofit fontScale="90000"/>
          </a:bodyPr>
          <a:lstStyle/>
          <a:p>
            <a:pPr algn="just" rtl="1"/>
            <a:r>
              <a:rPr lang="ar-MA" dirty="0" smtClean="0">
                <a:solidFill>
                  <a:srgbClr val="FFFF00"/>
                </a:solidFill>
              </a:rPr>
              <a:t>كما </a:t>
            </a:r>
            <a:r>
              <a:rPr lang="ar-MA" dirty="0" err="1" smtClean="0">
                <a:solidFill>
                  <a:srgbClr val="FFFF00"/>
                </a:solidFill>
              </a:rPr>
              <a:t>ان</a:t>
            </a:r>
            <a:r>
              <a:rPr lang="ar-MA" dirty="0" smtClean="0">
                <a:solidFill>
                  <a:srgbClr val="FFFF00"/>
                </a:solidFill>
              </a:rPr>
              <a:t> سنوات الجفاف التي عرفتها المنطقة </a:t>
            </a:r>
            <a:r>
              <a:rPr lang="ar-MA" dirty="0" err="1" smtClean="0">
                <a:solidFill>
                  <a:srgbClr val="FFFF00"/>
                </a:solidFill>
              </a:rPr>
              <a:t>ابان</a:t>
            </a:r>
            <a:r>
              <a:rPr lang="ar-MA" dirty="0" smtClean="0">
                <a:solidFill>
                  <a:srgbClr val="FFFF00"/>
                </a:solidFill>
              </a:rPr>
              <a:t> العقد الذي ودعناه ساهم في تردي الفلاحة </a:t>
            </a:r>
            <a:r>
              <a:rPr lang="ar-MA" dirty="0" err="1" smtClean="0">
                <a:solidFill>
                  <a:srgbClr val="FFFF00"/>
                </a:solidFill>
              </a:rPr>
              <a:t>الا</a:t>
            </a:r>
            <a:r>
              <a:rPr lang="ar-MA" dirty="0" smtClean="0">
                <a:solidFill>
                  <a:srgbClr val="FFFF00"/>
                </a:solidFill>
              </a:rPr>
              <a:t> انه بالمقابل فتح </a:t>
            </a:r>
            <a:r>
              <a:rPr lang="ar-MA" dirty="0" err="1" smtClean="0">
                <a:solidFill>
                  <a:srgbClr val="FFFF00"/>
                </a:solidFill>
              </a:rPr>
              <a:t>افاقا</a:t>
            </a:r>
            <a:r>
              <a:rPr lang="ar-MA" dirty="0" smtClean="0">
                <a:solidFill>
                  <a:srgbClr val="FFFF00"/>
                </a:solidFill>
              </a:rPr>
              <a:t> واسعة </a:t>
            </a:r>
            <a:r>
              <a:rPr lang="ar-MA" dirty="0" err="1" smtClean="0">
                <a:solidFill>
                  <a:srgbClr val="FFFF00"/>
                </a:solidFill>
              </a:rPr>
              <a:t>امام</a:t>
            </a:r>
            <a:r>
              <a:rPr lang="ar-MA" dirty="0" smtClean="0">
                <a:solidFill>
                  <a:srgbClr val="FFFF00"/>
                </a:solidFill>
              </a:rPr>
              <a:t> الفلاحين الكبار الذين </a:t>
            </a:r>
            <a:r>
              <a:rPr lang="ar-MA" dirty="0" err="1" smtClean="0">
                <a:solidFill>
                  <a:srgbClr val="FFFF00"/>
                </a:solidFill>
              </a:rPr>
              <a:t>لجؤوا</a:t>
            </a:r>
            <a:r>
              <a:rPr lang="ar-MA" dirty="0" smtClean="0">
                <a:solidFill>
                  <a:srgbClr val="FFFF00"/>
                </a:solidFill>
              </a:rPr>
              <a:t> </a:t>
            </a:r>
            <a:r>
              <a:rPr lang="ar-MA" dirty="0" err="1" smtClean="0">
                <a:solidFill>
                  <a:srgbClr val="FFFF00"/>
                </a:solidFill>
              </a:rPr>
              <a:t>الى</a:t>
            </a:r>
            <a:r>
              <a:rPr lang="ar-MA" dirty="0" smtClean="0">
                <a:solidFill>
                  <a:srgbClr val="FFFF00"/>
                </a:solidFill>
              </a:rPr>
              <a:t> البحث عن مصادر المياه الباطنية ،</a:t>
            </a:r>
            <a:r>
              <a:rPr lang="ar-MA" dirty="0" err="1" smtClean="0">
                <a:solidFill>
                  <a:srgbClr val="FFFF00"/>
                </a:solidFill>
              </a:rPr>
              <a:t>فاقام</a:t>
            </a:r>
            <a:r>
              <a:rPr lang="ar-MA" dirty="0" smtClean="0">
                <a:solidFill>
                  <a:srgbClr val="FFFF00"/>
                </a:solidFill>
              </a:rPr>
              <a:t> عدد </a:t>
            </a:r>
            <a:r>
              <a:rPr lang="ar-MA" dirty="0" err="1" smtClean="0">
                <a:solidFill>
                  <a:srgbClr val="FFFF00"/>
                </a:solidFill>
              </a:rPr>
              <a:t>لاباس</a:t>
            </a:r>
            <a:r>
              <a:rPr lang="ar-MA" dirty="0" smtClean="0">
                <a:solidFill>
                  <a:srgbClr val="FFFF00"/>
                </a:solidFill>
              </a:rPr>
              <a:t> </a:t>
            </a:r>
            <a:r>
              <a:rPr lang="ar-MA" dirty="0" err="1" smtClean="0">
                <a:solidFill>
                  <a:srgbClr val="FFFF00"/>
                </a:solidFill>
              </a:rPr>
              <a:t>به</a:t>
            </a:r>
            <a:r>
              <a:rPr lang="ar-MA" dirty="0" smtClean="0">
                <a:solidFill>
                  <a:srgbClr val="FFFF00"/>
                </a:solidFill>
              </a:rPr>
              <a:t> من كبار الملاكين </a:t>
            </a:r>
            <a:r>
              <a:rPr lang="ar-MA" dirty="0" err="1" smtClean="0">
                <a:solidFill>
                  <a:srgbClr val="FFFF00"/>
                </a:solidFill>
              </a:rPr>
              <a:t>ابارا</a:t>
            </a:r>
            <a:r>
              <a:rPr lang="ar-MA" dirty="0" smtClean="0">
                <a:solidFill>
                  <a:srgbClr val="FFFF00"/>
                </a:solidFill>
              </a:rPr>
              <a:t> ساعدت في انتعاش بعض الزراعات </a:t>
            </a:r>
            <a:r>
              <a:rPr lang="ar-MA" dirty="0" err="1" smtClean="0">
                <a:solidFill>
                  <a:srgbClr val="FFFF00"/>
                </a:solidFill>
              </a:rPr>
              <a:t>و</a:t>
            </a:r>
            <a:r>
              <a:rPr lang="ar-MA" dirty="0" smtClean="0">
                <a:solidFill>
                  <a:srgbClr val="FFFF00"/>
                </a:solidFill>
              </a:rPr>
              <a:t> لاسيما منها </a:t>
            </a:r>
            <a:r>
              <a:rPr lang="ar-MA" dirty="0" err="1" smtClean="0">
                <a:solidFill>
                  <a:srgbClr val="FFFF00"/>
                </a:solidFill>
              </a:rPr>
              <a:t>الكلائية</a:t>
            </a:r>
            <a:r>
              <a:rPr lang="ar-MA" dirty="0" smtClean="0">
                <a:solidFill>
                  <a:srgbClr val="FFFF00"/>
                </a:solidFill>
              </a:rPr>
              <a:t> </a:t>
            </a:r>
            <a:r>
              <a:rPr lang="ar-MA" dirty="0" smtClean="0">
                <a:solidFill>
                  <a:schemeClr val="accent4">
                    <a:lumMod val="75000"/>
                  </a:schemeClr>
                </a:solidFill>
              </a:rPr>
              <a:t>.</a:t>
            </a:r>
            <a:endParaRPr lang="fr-FR" dirty="0">
              <a:solidFill>
                <a:schemeClr val="accent4">
                  <a:lumMod val="75000"/>
                </a:schemeClr>
              </a:solidFill>
            </a:endParaRP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13</a:t>
            </a:fld>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Photo-RMILA 081.jpg"/>
          <p:cNvPicPr>
            <a:picLocks noGrp="1" noChangeAspect="1"/>
          </p:cNvPicPr>
          <p:nvPr>
            <p:ph idx="1"/>
          </p:nvPr>
        </p:nvPicPr>
        <p:blipFill>
          <a:blip r:embed="rId2" cstate="print"/>
          <a:stretch>
            <a:fillRect/>
          </a:stretch>
        </p:blipFill>
        <p:spPr>
          <a:xfrm>
            <a:off x="357158" y="428604"/>
            <a:ext cx="8358246" cy="6143668"/>
          </a:xfrm>
        </p:spPr>
      </p:pic>
      <p:sp>
        <p:nvSpPr>
          <p:cNvPr id="2" name="Titre 1"/>
          <p:cNvSpPr>
            <a:spLocks noGrp="1"/>
          </p:cNvSpPr>
          <p:nvPr>
            <p:ph type="title"/>
          </p:nvPr>
        </p:nvSpPr>
        <p:spPr>
          <a:xfrm>
            <a:off x="642910" y="1357298"/>
            <a:ext cx="7772400" cy="5072098"/>
          </a:xfrm>
        </p:spPr>
        <p:txBody>
          <a:bodyPr>
            <a:normAutofit fontScale="90000"/>
          </a:bodyPr>
          <a:lstStyle/>
          <a:p>
            <a:pPr algn="just" rtl="1">
              <a:lnSpc>
                <a:spcPct val="200000"/>
              </a:lnSpc>
            </a:pPr>
            <a:r>
              <a:rPr lang="ar-MA" dirty="0" smtClean="0">
                <a:solidFill>
                  <a:schemeClr val="bg1"/>
                </a:solidFill>
              </a:rPr>
              <a:t>و لسد الخصاص الحاصل في المياه السقوية عمدت مصالح المكتب الجهوي للاستثمار الفلاحي إلى دعم صبيب مياه بهت من خلال شق </a:t>
            </a:r>
            <a:r>
              <a:rPr lang="ar-MA" dirty="0" err="1" smtClean="0">
                <a:solidFill>
                  <a:schemeClr val="bg1"/>
                </a:solidFill>
              </a:rPr>
              <a:t>قنات</a:t>
            </a:r>
            <a:r>
              <a:rPr lang="ar-MA" dirty="0" smtClean="0">
                <a:solidFill>
                  <a:schemeClr val="bg1"/>
                </a:solidFill>
              </a:rPr>
              <a:t> عبر تراب بومعيز ربطت بين سبو و واد بهت</a:t>
            </a:r>
            <a:endParaRPr lang="fr-FR" dirty="0">
              <a:solidFill>
                <a:schemeClr val="bg1"/>
              </a:solidFill>
            </a:endParaRPr>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14</a:t>
            </a:fld>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hoto-RMILA 074.jpg"/>
          <p:cNvPicPr>
            <a:picLocks noChangeAspect="1"/>
          </p:cNvPicPr>
          <p:nvPr/>
        </p:nvPicPr>
        <p:blipFill>
          <a:blip r:embed="rId2" cstate="print">
            <a:lum contrast="40000"/>
          </a:blip>
          <a:stretch>
            <a:fillRect/>
          </a:stretch>
        </p:blipFill>
        <p:spPr>
          <a:xfrm>
            <a:off x="0" y="0"/>
            <a:ext cx="9144000" cy="6858000"/>
          </a:xfrm>
          <a:prstGeom prst="rect">
            <a:avLst/>
          </a:prstGeom>
        </p:spPr>
      </p:pic>
      <p:sp>
        <p:nvSpPr>
          <p:cNvPr id="2" name="Titre 1"/>
          <p:cNvSpPr>
            <a:spLocks noGrp="1"/>
          </p:cNvSpPr>
          <p:nvPr>
            <p:ph type="title"/>
          </p:nvPr>
        </p:nvSpPr>
        <p:spPr>
          <a:xfrm>
            <a:off x="914400" y="274638"/>
            <a:ext cx="7772400" cy="3225800"/>
          </a:xfrm>
        </p:spPr>
        <p:txBody>
          <a:bodyPr>
            <a:normAutofit fontScale="90000"/>
          </a:bodyPr>
          <a:lstStyle/>
          <a:p>
            <a:pPr algn="ctr"/>
            <a:r>
              <a:rPr lang="ar-MA" sz="5400" b="1" dirty="0" smtClean="0">
                <a:solidFill>
                  <a:srgbClr val="00B050"/>
                </a:solidFill>
              </a:rPr>
              <a:t>الفلاحة </a:t>
            </a:r>
            <a:br>
              <a:rPr lang="ar-MA" sz="5400" b="1" dirty="0" smtClean="0">
                <a:solidFill>
                  <a:srgbClr val="00B050"/>
                </a:solidFill>
              </a:rPr>
            </a:br>
            <a:r>
              <a:rPr lang="ar-MA" sz="5400" b="1" dirty="0" smtClean="0">
                <a:solidFill>
                  <a:schemeClr val="tx1"/>
                </a:solidFill>
              </a:rPr>
              <a:t>يعد القطاع الفلاحي </a:t>
            </a:r>
            <a:r>
              <a:rPr lang="ar-MA" sz="5400" b="1" dirty="0" err="1" smtClean="0">
                <a:solidFill>
                  <a:schemeClr val="tx1"/>
                </a:solidFill>
              </a:rPr>
              <a:t>اهم</a:t>
            </a:r>
            <a:r>
              <a:rPr lang="ar-MA" sz="5400" b="1" dirty="0" smtClean="0">
                <a:solidFill>
                  <a:schemeClr val="tx1"/>
                </a:solidFill>
              </a:rPr>
              <a:t> ما يميز الجماعة حيث تعتمد جل الساكنة على هذا القطاع وهو قطاع واعد في ظل مخطط المغرب </a:t>
            </a:r>
            <a:r>
              <a:rPr lang="ar-MA" sz="5400" b="1" dirty="0" err="1" smtClean="0">
                <a:solidFill>
                  <a:schemeClr val="tx1"/>
                </a:solidFill>
              </a:rPr>
              <a:t>الاخضر</a:t>
            </a:r>
            <a:endParaRPr lang="fr-FR" b="1" dirty="0">
              <a:solidFill>
                <a:srgbClr val="FFFF00"/>
              </a:solidFill>
            </a:endParaRP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15</a:t>
            </a:fld>
            <a:endParaRPr lang="fr-F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457200" y="1285860"/>
            <a:ext cx="8305800" cy="4929222"/>
          </a:xfrm>
        </p:spPr>
        <p:txBody>
          <a:bodyPr>
            <a:normAutofit fontScale="90000"/>
          </a:bodyPr>
          <a:lstStyle/>
          <a:p>
            <a:pPr algn="ctr"/>
            <a:r>
              <a:rPr lang="ar-MA" dirty="0" smtClean="0"/>
              <a:t/>
            </a:r>
            <a:br>
              <a:rPr lang="ar-MA" dirty="0" smtClean="0"/>
            </a:br>
            <a:r>
              <a:rPr lang="ar-MA" dirty="0" smtClean="0"/>
              <a:t/>
            </a:r>
            <a:br>
              <a:rPr lang="ar-MA" dirty="0" smtClean="0"/>
            </a:br>
            <a:r>
              <a:rPr lang="ar-MA" dirty="0" smtClean="0"/>
              <a:t/>
            </a:r>
            <a:br>
              <a:rPr lang="ar-MA" dirty="0" smtClean="0"/>
            </a:br>
            <a:r>
              <a:rPr lang="ar-MA" dirty="0" smtClean="0"/>
              <a:t/>
            </a:r>
            <a:br>
              <a:rPr lang="ar-MA" dirty="0" smtClean="0"/>
            </a:br>
            <a:r>
              <a:rPr lang="ar-MA" sz="6000" b="1" dirty="0" smtClean="0">
                <a:solidFill>
                  <a:schemeClr val="tx1"/>
                </a:solidFill>
              </a:rPr>
              <a:t>توزيع المساحات الزراعية</a:t>
            </a:r>
            <a:br>
              <a:rPr lang="ar-MA" sz="6000" b="1" dirty="0" smtClean="0">
                <a:solidFill>
                  <a:schemeClr val="tx1"/>
                </a:solidFill>
              </a:rPr>
            </a:br>
            <a:r>
              <a:rPr lang="ar-MA" sz="6000" b="1" dirty="0" smtClean="0">
                <a:solidFill>
                  <a:schemeClr val="tx1"/>
                </a:solidFill>
              </a:rPr>
              <a:t>المساحة الإجمالية للأراضي :10660 هكتار</a:t>
            </a:r>
            <a:br>
              <a:rPr lang="ar-MA" sz="6000" b="1" dirty="0" smtClean="0">
                <a:solidFill>
                  <a:schemeClr val="tx1"/>
                </a:solidFill>
              </a:rPr>
            </a:br>
            <a:r>
              <a:rPr lang="ar-MA" sz="6000" b="1" dirty="0" smtClean="0">
                <a:solidFill>
                  <a:schemeClr val="tx1"/>
                </a:solidFill>
              </a:rPr>
              <a:t>الأراضي الصالحة للفلاحة :9744 هكتار</a:t>
            </a:r>
            <a:br>
              <a:rPr lang="ar-MA" sz="6000" b="1" dirty="0" smtClean="0">
                <a:solidFill>
                  <a:schemeClr val="tx1"/>
                </a:solidFill>
              </a:rPr>
            </a:br>
            <a:r>
              <a:rPr lang="ar-MA" sz="6000" b="1" dirty="0" smtClean="0">
                <a:solidFill>
                  <a:schemeClr val="tx1"/>
                </a:solidFill>
              </a:rPr>
              <a:t>الأراضي الخاضعة للسقي :3984 هكتار </a:t>
            </a:r>
            <a:br>
              <a:rPr lang="ar-MA" sz="6000" b="1" dirty="0" smtClean="0">
                <a:solidFill>
                  <a:schemeClr val="tx1"/>
                </a:solidFill>
              </a:rPr>
            </a:br>
            <a:r>
              <a:rPr lang="ar-MA" sz="6000" b="1" dirty="0" smtClean="0">
                <a:solidFill>
                  <a:schemeClr val="tx1"/>
                </a:solidFill>
              </a:rPr>
              <a:t>الاراضي الغير الصالحة للفلاحة :916 هكتار</a:t>
            </a:r>
            <a:r>
              <a:rPr lang="ar-MA" sz="6000" dirty="0" smtClean="0"/>
              <a:t/>
            </a:r>
            <a:br>
              <a:rPr lang="ar-MA" sz="6000" dirty="0" smtClean="0"/>
            </a:br>
            <a:endParaRPr lang="fr-FR" sz="6000" dirty="0"/>
          </a:p>
        </p:txBody>
      </p:sp>
      <p:sp>
        <p:nvSpPr>
          <p:cNvPr id="2" name="Espace réservé du pied de page 1"/>
          <p:cNvSpPr>
            <a:spLocks noGrp="1"/>
          </p:cNvSpPr>
          <p:nvPr>
            <p:ph type="ftr" sz="quarter" idx="11"/>
          </p:nvPr>
        </p:nvSpPr>
        <p:spPr/>
        <p:txBody>
          <a:bodyPr/>
          <a:lstStyle/>
          <a:p>
            <a:endParaRPr lang="fr-FR" dirty="0"/>
          </a:p>
        </p:txBody>
      </p:sp>
      <p:sp>
        <p:nvSpPr>
          <p:cNvPr id="3" name="Espace réservé du numéro de diapositive 2"/>
          <p:cNvSpPr>
            <a:spLocks noGrp="1"/>
          </p:cNvSpPr>
          <p:nvPr>
            <p:ph type="sldNum" sz="quarter" idx="12"/>
          </p:nvPr>
        </p:nvSpPr>
        <p:spPr/>
        <p:txBody>
          <a:bodyPr/>
          <a:lstStyle/>
          <a:p>
            <a:fld id="{A41C16F6-26FF-4217-AB99-7377CDC4DF92}" type="slidenum">
              <a:rPr lang="fr-FR" smtClean="0"/>
              <a:pPr/>
              <a:t>16</a:t>
            </a:fld>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4439424"/>
          </a:xfrm>
        </p:spPr>
        <p:txBody>
          <a:bodyPr>
            <a:normAutofit fontScale="90000"/>
          </a:bodyPr>
          <a:lstStyle/>
          <a:p>
            <a:pPr algn="ctr" rtl="1"/>
            <a:r>
              <a:rPr lang="ar-MA" dirty="0" smtClean="0"/>
              <a:t>المشاكل</a:t>
            </a:r>
            <a:br>
              <a:rPr lang="ar-MA" dirty="0" smtClean="0"/>
            </a:br>
            <a:r>
              <a:rPr lang="ar-MA" dirty="0" smtClean="0"/>
              <a:t>-ضعف مسالك الولوج</a:t>
            </a:r>
            <a:br>
              <a:rPr lang="ar-MA" dirty="0" smtClean="0"/>
            </a:br>
            <a:r>
              <a:rPr lang="ar-MA" dirty="0" smtClean="0"/>
              <a:t>- ضعف </a:t>
            </a:r>
            <a:r>
              <a:rPr lang="ar-MA" dirty="0" err="1" smtClean="0"/>
              <a:t>التاطير</a:t>
            </a:r>
            <a:r>
              <a:rPr lang="ar-MA" dirty="0" smtClean="0"/>
              <a:t> </a:t>
            </a:r>
            <a:r>
              <a:rPr lang="ar-MA" dirty="0" err="1" smtClean="0"/>
              <a:t>الفلاحي</a:t>
            </a:r>
            <a:r>
              <a:rPr lang="ar-MA" dirty="0" smtClean="0"/>
              <a:t/>
            </a:r>
            <a:br>
              <a:rPr lang="ar-MA" dirty="0" smtClean="0"/>
            </a:br>
            <a:r>
              <a:rPr lang="ar-MA" dirty="0" smtClean="0"/>
              <a:t>  -تراكم مشاكل السقي جراء تقادم القنوات</a:t>
            </a:r>
            <a:br>
              <a:rPr lang="ar-MA" dirty="0" smtClean="0"/>
            </a:br>
            <a:r>
              <a:rPr lang="ar-MA" dirty="0" smtClean="0"/>
              <a:t>- </a:t>
            </a:r>
            <a:r>
              <a:rPr lang="ar-MA" dirty="0" err="1" smtClean="0"/>
              <a:t>انحباس</a:t>
            </a:r>
            <a:r>
              <a:rPr lang="ar-MA" dirty="0" smtClean="0"/>
              <a:t> المياه فوق </a:t>
            </a:r>
            <a:r>
              <a:rPr lang="ar-MA" dirty="0" err="1" smtClean="0"/>
              <a:t>الاراضي</a:t>
            </a:r>
            <a:r>
              <a:rPr lang="ar-MA" dirty="0" smtClean="0"/>
              <a:t> </a:t>
            </a:r>
            <a:br>
              <a:rPr lang="ar-MA" dirty="0" smtClean="0"/>
            </a:br>
            <a:endParaRPr lang="fr-FR"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17</a:t>
            </a:fld>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2"/>
          </p:nvPr>
        </p:nvSpPr>
        <p:spPr>
          <a:xfrm>
            <a:off x="285720" y="357166"/>
            <a:ext cx="8215370" cy="1136644"/>
          </a:xfrm>
        </p:spPr>
        <p:txBody>
          <a:bodyPr>
            <a:normAutofit/>
          </a:bodyPr>
          <a:lstStyle/>
          <a:p>
            <a:pPr algn="r"/>
            <a:r>
              <a:rPr lang="ar-MA" sz="3600" dirty="0" smtClean="0">
                <a:solidFill>
                  <a:srgbClr val="FF0000"/>
                </a:solidFill>
              </a:rPr>
              <a:t>عينة من </a:t>
            </a:r>
            <a:r>
              <a:rPr lang="ar-MA" sz="3600" dirty="0" err="1" smtClean="0">
                <a:solidFill>
                  <a:srgbClr val="FF0000"/>
                </a:solidFill>
              </a:rPr>
              <a:t>الاراضي</a:t>
            </a:r>
            <a:r>
              <a:rPr lang="ar-MA" sz="3600" dirty="0" smtClean="0">
                <a:solidFill>
                  <a:srgbClr val="FF0000"/>
                </a:solidFill>
              </a:rPr>
              <a:t> التي اثر عليها تجمع مياه الفيضانات </a:t>
            </a:r>
            <a:endParaRPr lang="fr-FR" sz="3600" dirty="0">
              <a:solidFill>
                <a:srgbClr val="FF0000"/>
              </a:solidFill>
            </a:endParaRPr>
          </a:p>
        </p:txBody>
      </p:sp>
      <p:pic>
        <p:nvPicPr>
          <p:cNvPr id="7" name="Espace réservé du contenu 6" descr="Photo-RMILA 061.jpg"/>
          <p:cNvPicPr>
            <a:picLocks noGrp="1" noChangeAspect="1"/>
          </p:cNvPicPr>
          <p:nvPr>
            <p:ph sz="half" idx="1"/>
          </p:nvPr>
        </p:nvPicPr>
        <p:blipFill>
          <a:blip r:embed="rId2" cstate="print"/>
          <a:stretch>
            <a:fillRect/>
          </a:stretch>
        </p:blipFill>
        <p:spPr>
          <a:xfrm>
            <a:off x="428596" y="1071546"/>
            <a:ext cx="8258204" cy="5500726"/>
          </a:xfrm>
        </p:spPr>
      </p:pic>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1C16F6-26FF-4217-AB99-7377CDC4DF92}" type="slidenum">
              <a:rPr lang="fr-FR" smtClean="0"/>
              <a:pPr/>
              <a:t>18</a:t>
            </a:fld>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u contenu 9" descr="Photo-RMILA 093.jpg"/>
          <p:cNvPicPr>
            <a:picLocks noGrp="1" noChangeAspect="1"/>
          </p:cNvPicPr>
          <p:nvPr>
            <p:ph sz="quarter" idx="2"/>
          </p:nvPr>
        </p:nvPicPr>
        <p:blipFill>
          <a:blip r:embed="rId2" cstate="print"/>
          <a:stretch>
            <a:fillRect/>
          </a:stretch>
        </p:blipFill>
        <p:spPr>
          <a:xfrm>
            <a:off x="785786" y="714356"/>
            <a:ext cx="7858180" cy="5022671"/>
          </a:xfrm>
        </p:spPr>
      </p:pic>
      <p:sp>
        <p:nvSpPr>
          <p:cNvPr id="11" name="Espace réservé du contenu 10"/>
          <p:cNvSpPr>
            <a:spLocks noGrp="1"/>
          </p:cNvSpPr>
          <p:nvPr>
            <p:ph sz="quarter" idx="4"/>
          </p:nvPr>
        </p:nvSpPr>
        <p:spPr>
          <a:xfrm>
            <a:off x="928662" y="857232"/>
            <a:ext cx="7613675" cy="2500330"/>
          </a:xfrm>
        </p:spPr>
        <p:txBody>
          <a:bodyPr>
            <a:noAutofit/>
          </a:bodyPr>
          <a:lstStyle/>
          <a:p>
            <a:pPr algn="r" rtl="1"/>
            <a:r>
              <a:rPr lang="ar-MA" sz="3600" dirty="0" err="1" smtClean="0">
                <a:solidFill>
                  <a:srgbClr val="7030A0"/>
                </a:solidFill>
              </a:rPr>
              <a:t>ان</a:t>
            </a:r>
            <a:r>
              <a:rPr lang="ar-MA" sz="3600" dirty="0" smtClean="0">
                <a:solidFill>
                  <a:srgbClr val="7030A0"/>
                </a:solidFill>
              </a:rPr>
              <a:t> خط السكة الحديدية شكل حاجزا </a:t>
            </a:r>
            <a:r>
              <a:rPr lang="ar-MA" sz="3600" dirty="0" err="1" smtClean="0">
                <a:solidFill>
                  <a:srgbClr val="7030A0"/>
                </a:solidFill>
              </a:rPr>
              <a:t>امام</a:t>
            </a:r>
            <a:r>
              <a:rPr lang="ar-MA" sz="3600" dirty="0" smtClean="0">
                <a:solidFill>
                  <a:srgbClr val="7030A0"/>
                </a:solidFill>
              </a:rPr>
              <a:t> انسيابية مياه الفيضانات مما اثر سلبا على الزراعة </a:t>
            </a:r>
            <a:endParaRPr lang="fr-FR" sz="3600" dirty="0">
              <a:solidFill>
                <a:srgbClr val="7030A0"/>
              </a:solidFill>
            </a:endParaRPr>
          </a:p>
        </p:txBody>
      </p:sp>
      <p:sp>
        <p:nvSpPr>
          <p:cNvPr id="7" name="Espace réservé du pied de page 6"/>
          <p:cNvSpPr>
            <a:spLocks noGrp="1"/>
          </p:cNvSpPr>
          <p:nvPr>
            <p:ph type="ftr" sz="quarter" idx="11"/>
          </p:nvPr>
        </p:nvSpPr>
        <p:spPr/>
        <p:txBody>
          <a:bodyPr/>
          <a:lstStyle/>
          <a:p>
            <a:endParaRPr lang="fr-FR"/>
          </a:p>
        </p:txBody>
      </p:sp>
      <p:sp>
        <p:nvSpPr>
          <p:cNvPr id="8" name="Espace réservé du numéro de diapositive 7"/>
          <p:cNvSpPr>
            <a:spLocks noGrp="1"/>
          </p:cNvSpPr>
          <p:nvPr>
            <p:ph type="sldNum" sz="quarter" idx="12"/>
          </p:nvPr>
        </p:nvSpPr>
        <p:spPr/>
        <p:txBody>
          <a:bodyPr/>
          <a:lstStyle/>
          <a:p>
            <a:fld id="{A41C16F6-26FF-4217-AB99-7377CDC4DF92}" type="slidenum">
              <a:rPr lang="fr-FR" smtClean="0"/>
              <a:pPr/>
              <a:t>19</a:t>
            </a:fld>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785926"/>
            <a:ext cx="8258204" cy="2786082"/>
          </a:xfrm>
          <a:ln>
            <a:solidFill>
              <a:schemeClr val="accent1">
                <a:lumMod val="60000"/>
                <a:lumOff val="40000"/>
              </a:schemeClr>
            </a:solidFill>
          </a:ln>
          <a:effectLst>
            <a:glow rad="228600">
              <a:schemeClr val="accent1">
                <a:satMod val="175000"/>
                <a:alpha val="40000"/>
              </a:schemeClr>
            </a:glow>
            <a:outerShdw blurRad="38100" dist="25400" dir="5400000" algn="t"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ar-MA" sz="6000" b="1" dirty="0" smtClean="0">
                <a:solidFill>
                  <a:srgbClr val="7030A0"/>
                </a:solidFill>
                <a:cs typeface="AF_Taif Normal" pitchFamily="2" charset="-78"/>
              </a:rPr>
              <a:t>عرض حول واقع البنيات التحتية</a:t>
            </a:r>
            <a:br>
              <a:rPr lang="ar-MA" sz="6000" b="1" dirty="0" smtClean="0">
                <a:solidFill>
                  <a:srgbClr val="7030A0"/>
                </a:solidFill>
                <a:cs typeface="AF_Taif Normal" pitchFamily="2" charset="-78"/>
              </a:rPr>
            </a:br>
            <a:r>
              <a:rPr lang="ar-MA" sz="6000" b="1" dirty="0" smtClean="0">
                <a:solidFill>
                  <a:srgbClr val="7030A0"/>
                </a:solidFill>
                <a:cs typeface="AF_Taif Normal" pitchFamily="2" charset="-78"/>
              </a:rPr>
              <a:t>بجماعة </a:t>
            </a:r>
            <a:r>
              <a:rPr lang="ar-MA" sz="6000" b="1" dirty="0" err="1" smtClean="0">
                <a:solidFill>
                  <a:srgbClr val="7030A0"/>
                </a:solidFill>
                <a:cs typeface="AF_Taif Normal" pitchFamily="2" charset="-78"/>
              </a:rPr>
              <a:t>الرميلة</a:t>
            </a:r>
            <a:r>
              <a:rPr lang="ar-MA" sz="6000" b="1" dirty="0" smtClean="0">
                <a:solidFill>
                  <a:srgbClr val="7030A0"/>
                </a:solidFill>
                <a:cs typeface="AF_Taif Normal" pitchFamily="2" charset="-78"/>
              </a:rPr>
              <a:t> </a:t>
            </a:r>
            <a:br>
              <a:rPr lang="ar-MA" sz="6000" b="1" dirty="0" smtClean="0">
                <a:solidFill>
                  <a:srgbClr val="7030A0"/>
                </a:solidFill>
                <a:cs typeface="AF_Taif Normal" pitchFamily="2" charset="-78"/>
              </a:rPr>
            </a:br>
            <a:r>
              <a:rPr lang="ar-MA" sz="6000" b="1" dirty="0" smtClean="0">
                <a:solidFill>
                  <a:srgbClr val="7030A0"/>
                </a:solidFill>
                <a:cs typeface="AF_Taif Normal" pitchFamily="2" charset="-78"/>
              </a:rPr>
              <a:t> وآفاق تنميتها</a:t>
            </a:r>
            <a:endParaRPr lang="fr-FR" sz="6000" b="1" dirty="0">
              <a:solidFill>
                <a:srgbClr val="7030A0"/>
              </a:solidFill>
              <a:cs typeface="AF_Taif Normal" pitchFamily="2" charset="-78"/>
            </a:endParaRP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1C16F6-26FF-4217-AB99-7377CDC4DF92}" type="slidenum">
              <a:rPr lang="fr-FR" smtClean="0"/>
              <a:pPr/>
              <a:t>2</a:t>
            </a:fld>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4868052"/>
          </a:xfrm>
        </p:spPr>
        <p:txBody>
          <a:bodyPr>
            <a:normAutofit fontScale="90000"/>
          </a:bodyPr>
          <a:lstStyle/>
          <a:p>
            <a:pPr algn="ctr" rtl="1"/>
            <a:r>
              <a:rPr lang="ar-MA" b="1" dirty="0" smtClean="0">
                <a:solidFill>
                  <a:srgbClr val="FF0000"/>
                </a:solidFill>
              </a:rPr>
              <a:t>قطاع الماشية</a:t>
            </a:r>
            <a:r>
              <a:rPr lang="ar-MA" b="1" dirty="0" smtClean="0">
                <a:solidFill>
                  <a:schemeClr val="tx1"/>
                </a:solidFill>
              </a:rPr>
              <a:t/>
            </a:r>
            <a:br>
              <a:rPr lang="ar-MA" b="1" dirty="0" smtClean="0">
                <a:solidFill>
                  <a:schemeClr val="tx1"/>
                </a:solidFill>
              </a:rPr>
            </a:br>
            <a:r>
              <a:rPr lang="ar-MA" b="1" dirty="0" smtClean="0">
                <a:solidFill>
                  <a:schemeClr val="tx1"/>
                </a:solidFill>
              </a:rPr>
              <a:t>عدد رؤوس </a:t>
            </a:r>
            <a:r>
              <a:rPr lang="ar-MA" b="1" dirty="0" err="1" smtClean="0">
                <a:solidFill>
                  <a:schemeClr val="tx1"/>
                </a:solidFill>
              </a:rPr>
              <a:t>الابقار</a:t>
            </a:r>
            <a:r>
              <a:rPr lang="ar-MA" b="1" dirty="0" smtClean="0">
                <a:solidFill>
                  <a:schemeClr val="tx1"/>
                </a:solidFill>
              </a:rPr>
              <a:t> :5869 راس</a:t>
            </a:r>
            <a:br>
              <a:rPr lang="ar-MA" b="1" dirty="0" smtClean="0">
                <a:solidFill>
                  <a:schemeClr val="tx1"/>
                </a:solidFill>
              </a:rPr>
            </a:br>
            <a:r>
              <a:rPr lang="ar-MA" b="1" dirty="0" smtClean="0">
                <a:solidFill>
                  <a:schemeClr val="tx1"/>
                </a:solidFill>
              </a:rPr>
              <a:t>عدد رؤوس </a:t>
            </a:r>
            <a:r>
              <a:rPr lang="ar-MA" b="1" dirty="0" err="1" smtClean="0">
                <a:solidFill>
                  <a:schemeClr val="tx1"/>
                </a:solidFill>
              </a:rPr>
              <a:t>الاغنام</a:t>
            </a:r>
            <a:r>
              <a:rPr lang="ar-MA" b="1" dirty="0" smtClean="0">
                <a:solidFill>
                  <a:schemeClr val="tx1"/>
                </a:solidFill>
              </a:rPr>
              <a:t> : 13000 راس</a:t>
            </a:r>
            <a:br>
              <a:rPr lang="ar-MA" b="1" dirty="0" smtClean="0">
                <a:solidFill>
                  <a:schemeClr val="tx1"/>
                </a:solidFill>
              </a:rPr>
            </a:br>
            <a:r>
              <a:rPr lang="ar-MA" b="1" dirty="0" smtClean="0">
                <a:solidFill>
                  <a:schemeClr val="tx1"/>
                </a:solidFill>
              </a:rPr>
              <a:t> عدد رؤوس الماعز: 135 راس</a:t>
            </a:r>
            <a:br>
              <a:rPr lang="ar-MA" b="1" dirty="0" smtClean="0">
                <a:solidFill>
                  <a:schemeClr val="tx1"/>
                </a:solidFill>
              </a:rPr>
            </a:br>
            <a:r>
              <a:rPr lang="ar-MA" b="1" dirty="0" smtClean="0">
                <a:solidFill>
                  <a:srgbClr val="FF0000"/>
                </a:solidFill>
              </a:rPr>
              <a:t>مما يلاحظ :</a:t>
            </a:r>
            <a:r>
              <a:rPr lang="ar-MA" b="1" dirty="0" smtClean="0">
                <a:solidFill>
                  <a:schemeClr val="tx1"/>
                </a:solidFill>
              </a:rPr>
              <a:t/>
            </a:r>
            <a:br>
              <a:rPr lang="ar-MA" b="1" dirty="0" smtClean="0">
                <a:solidFill>
                  <a:schemeClr val="tx1"/>
                </a:solidFill>
              </a:rPr>
            </a:br>
            <a:r>
              <a:rPr lang="ar-MA" b="1" dirty="0" smtClean="0">
                <a:solidFill>
                  <a:schemeClr val="tx1"/>
                </a:solidFill>
              </a:rPr>
              <a:t>-قطاع غير منظم </a:t>
            </a:r>
            <a:br>
              <a:rPr lang="ar-MA" b="1" dirty="0" smtClean="0">
                <a:solidFill>
                  <a:schemeClr val="tx1"/>
                </a:solidFill>
              </a:rPr>
            </a:br>
            <a:r>
              <a:rPr lang="ar-MA" b="1" dirty="0" smtClean="0">
                <a:solidFill>
                  <a:schemeClr val="tx1"/>
                </a:solidFill>
              </a:rPr>
              <a:t>-ضعف  التاطير</a:t>
            </a:r>
            <a:endParaRPr lang="fr-FR" b="1" dirty="0">
              <a:solidFill>
                <a:schemeClr val="tx1"/>
              </a:solidFill>
            </a:endParaRP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20</a:t>
            </a:fld>
            <a:endParaRPr lang="fr-F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descr="Photo-RMILA 081.jpg"/>
          <p:cNvPicPr>
            <a:picLocks noGrp="1" noChangeAspect="1"/>
          </p:cNvPicPr>
          <p:nvPr>
            <p:ph sz="quarter" idx="2"/>
          </p:nvPr>
        </p:nvPicPr>
        <p:blipFill>
          <a:blip r:embed="rId2" cstate="print"/>
          <a:stretch>
            <a:fillRect/>
          </a:stretch>
        </p:blipFill>
        <p:spPr>
          <a:xfrm>
            <a:off x="642910" y="1000108"/>
            <a:ext cx="3733800" cy="2800350"/>
          </a:xfrm>
        </p:spPr>
      </p:pic>
      <p:pic>
        <p:nvPicPr>
          <p:cNvPr id="11" name="Espace réservé du contenu 10" descr="Photo-RMILA 084.jpg"/>
          <p:cNvPicPr>
            <a:picLocks noGrp="1" noChangeAspect="1"/>
          </p:cNvPicPr>
          <p:nvPr>
            <p:ph sz="quarter" idx="4"/>
          </p:nvPr>
        </p:nvPicPr>
        <p:blipFill>
          <a:blip r:embed="rId3" cstate="print"/>
          <a:stretch>
            <a:fillRect/>
          </a:stretch>
        </p:blipFill>
        <p:spPr>
          <a:xfrm>
            <a:off x="4857752" y="1000108"/>
            <a:ext cx="3733800" cy="2800350"/>
          </a:xfrm>
        </p:spPr>
      </p:pic>
      <p:sp>
        <p:nvSpPr>
          <p:cNvPr id="2" name="Titre 1"/>
          <p:cNvSpPr>
            <a:spLocks noGrp="1"/>
          </p:cNvSpPr>
          <p:nvPr>
            <p:ph type="title"/>
          </p:nvPr>
        </p:nvSpPr>
        <p:spPr>
          <a:xfrm>
            <a:off x="857224" y="357166"/>
            <a:ext cx="7858180" cy="857256"/>
          </a:xfrm>
        </p:spPr>
        <p:txBody>
          <a:bodyPr>
            <a:noAutofit/>
          </a:bodyPr>
          <a:lstStyle/>
          <a:p>
            <a:pPr algn="ctr"/>
            <a:r>
              <a:rPr lang="ar-MA" sz="5400" dirty="0" smtClean="0">
                <a:solidFill>
                  <a:srgbClr val="FF0000"/>
                </a:solidFill>
              </a:rPr>
              <a:t/>
            </a:r>
            <a:br>
              <a:rPr lang="ar-MA" sz="5400" dirty="0" smtClean="0">
                <a:solidFill>
                  <a:srgbClr val="FF0000"/>
                </a:solidFill>
              </a:rPr>
            </a:br>
            <a:r>
              <a:rPr lang="ar-MA" sz="5400" dirty="0" smtClean="0">
                <a:solidFill>
                  <a:srgbClr val="FF0000"/>
                </a:solidFill>
              </a:rPr>
              <a:t/>
            </a:r>
            <a:br>
              <a:rPr lang="ar-MA" sz="5400" dirty="0" smtClean="0">
                <a:solidFill>
                  <a:srgbClr val="FF0000"/>
                </a:solidFill>
              </a:rPr>
            </a:br>
            <a:r>
              <a:rPr lang="ar-MA" sz="5400" dirty="0" smtClean="0">
                <a:solidFill>
                  <a:srgbClr val="FF0000"/>
                </a:solidFill>
              </a:rPr>
              <a:t/>
            </a:r>
            <a:br>
              <a:rPr lang="ar-MA" sz="5400" dirty="0" smtClean="0">
                <a:solidFill>
                  <a:srgbClr val="FF0000"/>
                </a:solidFill>
              </a:rPr>
            </a:br>
            <a:r>
              <a:rPr lang="ar-MA" sz="5400" dirty="0" smtClean="0">
                <a:solidFill>
                  <a:srgbClr val="FF0000"/>
                </a:solidFill>
              </a:rPr>
              <a:t/>
            </a:r>
            <a:br>
              <a:rPr lang="ar-MA" sz="5400" dirty="0" smtClean="0">
                <a:solidFill>
                  <a:srgbClr val="FF0000"/>
                </a:solidFill>
              </a:rPr>
            </a:br>
            <a:r>
              <a:rPr lang="ar-MA" sz="5400" dirty="0" smtClean="0">
                <a:solidFill>
                  <a:srgbClr val="FF0000"/>
                </a:solidFill>
              </a:rPr>
              <a:t/>
            </a:r>
            <a:br>
              <a:rPr lang="ar-MA" sz="5400" dirty="0" smtClean="0">
                <a:solidFill>
                  <a:srgbClr val="FF0000"/>
                </a:solidFill>
              </a:rPr>
            </a:br>
            <a:r>
              <a:rPr lang="ar-MA" sz="5400" dirty="0" smtClean="0">
                <a:solidFill>
                  <a:srgbClr val="FF0000"/>
                </a:solidFill>
              </a:rPr>
              <a:t/>
            </a:r>
            <a:br>
              <a:rPr lang="ar-MA" sz="5400" dirty="0" smtClean="0">
                <a:solidFill>
                  <a:srgbClr val="FF0000"/>
                </a:solidFill>
              </a:rPr>
            </a:br>
            <a:r>
              <a:rPr lang="ar-MA" sz="5400" dirty="0" smtClean="0">
                <a:solidFill>
                  <a:srgbClr val="FF0000"/>
                </a:solidFill>
              </a:rPr>
              <a:t> </a:t>
            </a:r>
            <a:r>
              <a:rPr lang="ar-MA" sz="8800" dirty="0" smtClean="0">
                <a:solidFill>
                  <a:schemeClr val="tx1"/>
                </a:solidFill>
              </a:rPr>
              <a:t>البنيات التحتية </a:t>
            </a:r>
            <a:r>
              <a:rPr lang="ar-MA" sz="8800" dirty="0" err="1" smtClean="0">
                <a:solidFill>
                  <a:schemeClr val="tx1"/>
                </a:solidFill>
              </a:rPr>
              <a:t>و</a:t>
            </a:r>
            <a:r>
              <a:rPr lang="ar-MA" sz="8800" dirty="0" smtClean="0">
                <a:solidFill>
                  <a:schemeClr val="tx1"/>
                </a:solidFill>
              </a:rPr>
              <a:t> الفوقية</a:t>
            </a:r>
            <a:endParaRPr lang="fr-FR" sz="5400" dirty="0">
              <a:solidFill>
                <a:schemeClr val="tx1"/>
              </a:solidFill>
            </a:endParaRP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21</a:t>
            </a:fld>
            <a:endParaRPr lang="fr-FR"/>
          </a:p>
        </p:txBody>
      </p:sp>
      <p:pic>
        <p:nvPicPr>
          <p:cNvPr id="16" name="Image 15" descr="Photo-RMILA 096.jpg"/>
          <p:cNvPicPr>
            <a:picLocks noChangeAspect="1"/>
          </p:cNvPicPr>
          <p:nvPr/>
        </p:nvPicPr>
        <p:blipFill>
          <a:blip r:embed="rId4" cstate="print"/>
          <a:stretch>
            <a:fillRect/>
          </a:stretch>
        </p:blipFill>
        <p:spPr>
          <a:xfrm>
            <a:off x="4857752" y="4000504"/>
            <a:ext cx="3786214" cy="2428892"/>
          </a:xfrm>
          <a:prstGeom prst="rect">
            <a:avLst/>
          </a:prstGeom>
        </p:spPr>
      </p:pic>
      <p:pic>
        <p:nvPicPr>
          <p:cNvPr id="17" name="Image 16" descr="Photo-RMILA 063.jpg"/>
          <p:cNvPicPr>
            <a:picLocks noChangeAspect="1"/>
          </p:cNvPicPr>
          <p:nvPr/>
        </p:nvPicPr>
        <p:blipFill>
          <a:blip r:embed="rId5" cstate="print"/>
          <a:stretch>
            <a:fillRect/>
          </a:stretch>
        </p:blipFill>
        <p:spPr>
          <a:xfrm>
            <a:off x="714348" y="4000504"/>
            <a:ext cx="3714776" cy="2428892"/>
          </a:xfrm>
          <a:prstGeom prst="rect">
            <a:avLst/>
          </a:prstGeom>
        </p:spPr>
      </p:pic>
      <p:sp>
        <p:nvSpPr>
          <p:cNvPr id="18" name="ZoneTexte 17"/>
          <p:cNvSpPr txBox="1"/>
          <p:nvPr/>
        </p:nvSpPr>
        <p:spPr>
          <a:xfrm rot="1562577">
            <a:off x="5969798" y="4445247"/>
            <a:ext cx="1921181" cy="954107"/>
          </a:xfrm>
          <a:prstGeom prst="rect">
            <a:avLst/>
          </a:prstGeom>
          <a:noFill/>
          <a:scene3d>
            <a:camera prst="isometricOffAxis2Right"/>
            <a:lightRig rig="threePt" dir="t"/>
          </a:scene3d>
          <a:sp3d>
            <a:bevelT prst="angle"/>
          </a:sp3d>
        </p:spPr>
        <p:txBody>
          <a:bodyPr wrap="square" rtlCol="0">
            <a:spAutoFit/>
          </a:bodyPr>
          <a:lstStyle/>
          <a:p>
            <a:pPr algn="ctr"/>
            <a:r>
              <a:rPr lang="ar-MA" sz="2800" b="1" dirty="0" smtClean="0">
                <a:solidFill>
                  <a:srgbClr val="FF0000"/>
                </a:solidFill>
              </a:rPr>
              <a:t>الهلال </a:t>
            </a:r>
            <a:r>
              <a:rPr lang="ar-MA" sz="2800" b="1" dirty="0" err="1" smtClean="0">
                <a:solidFill>
                  <a:srgbClr val="FF0000"/>
                </a:solidFill>
              </a:rPr>
              <a:t>الاحمر</a:t>
            </a:r>
            <a:r>
              <a:rPr lang="ar-MA" sz="2800" b="1" dirty="0" smtClean="0">
                <a:solidFill>
                  <a:srgbClr val="FF0000"/>
                </a:solidFill>
              </a:rPr>
              <a:t> المغربي</a:t>
            </a:r>
            <a:endParaRPr lang="fr-FR" sz="2800" b="1" dirty="0">
              <a:solidFill>
                <a:srgbClr val="FF0000"/>
              </a:solidFill>
            </a:endParaRPr>
          </a:p>
        </p:txBody>
      </p:sp>
      <p:sp>
        <p:nvSpPr>
          <p:cNvPr id="19" name="Lune 18"/>
          <p:cNvSpPr/>
          <p:nvPr/>
        </p:nvSpPr>
        <p:spPr>
          <a:xfrm>
            <a:off x="5286380" y="4572008"/>
            <a:ext cx="500066" cy="642942"/>
          </a:xfrm>
          <a:prstGeom prst="mo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714356"/>
            <a:ext cx="7772400" cy="5929354"/>
          </a:xfrm>
        </p:spPr>
        <p:txBody>
          <a:bodyPr>
            <a:normAutofit fontScale="90000"/>
          </a:bodyPr>
          <a:lstStyle/>
          <a:p>
            <a:pPr algn="r" rtl="1"/>
            <a:r>
              <a:rPr lang="ar-MA" dirty="0" smtClean="0">
                <a:solidFill>
                  <a:schemeClr val="tx2">
                    <a:lumMod val="75000"/>
                  </a:schemeClr>
                </a:solidFill>
              </a:rPr>
              <a:t>الشبكة </a:t>
            </a:r>
            <a:r>
              <a:rPr lang="ar-MA" dirty="0" err="1" smtClean="0">
                <a:solidFill>
                  <a:schemeClr val="tx2">
                    <a:lumMod val="75000"/>
                  </a:schemeClr>
                </a:solidFill>
              </a:rPr>
              <a:t>الطرقية</a:t>
            </a:r>
            <a:r>
              <a:rPr lang="ar-MA" dirty="0" smtClean="0">
                <a:solidFill>
                  <a:schemeClr val="tx2">
                    <a:lumMod val="75000"/>
                  </a:schemeClr>
                </a:solidFill>
              </a:rPr>
              <a:t> و المسالك:</a:t>
            </a:r>
            <a:br>
              <a:rPr lang="ar-MA" dirty="0" smtClean="0">
                <a:solidFill>
                  <a:schemeClr val="tx2">
                    <a:lumMod val="75000"/>
                  </a:schemeClr>
                </a:solidFill>
              </a:rPr>
            </a:br>
            <a:r>
              <a:rPr lang="ar-MA" dirty="0" smtClean="0">
                <a:solidFill>
                  <a:schemeClr val="tx2">
                    <a:lumMod val="75000"/>
                  </a:schemeClr>
                </a:solidFill>
              </a:rPr>
              <a:t>الطريق </a:t>
            </a:r>
            <a:r>
              <a:rPr lang="ar-MA" dirty="0" err="1" smtClean="0">
                <a:solidFill>
                  <a:schemeClr val="tx2">
                    <a:lumMod val="75000"/>
                  </a:schemeClr>
                </a:solidFill>
              </a:rPr>
              <a:t>الاقليمية</a:t>
            </a:r>
            <a:r>
              <a:rPr lang="ar-MA" dirty="0" smtClean="0">
                <a:solidFill>
                  <a:schemeClr val="tx2">
                    <a:lumMod val="75000"/>
                  </a:schemeClr>
                </a:solidFill>
              </a:rPr>
              <a:t> 4538 الرابطة بين سيدي </a:t>
            </a:r>
            <a:r>
              <a:rPr lang="ar-MA" dirty="0" err="1" smtClean="0">
                <a:solidFill>
                  <a:schemeClr val="tx2">
                    <a:lumMod val="75000"/>
                  </a:schemeClr>
                </a:solidFill>
              </a:rPr>
              <a:t>علال</a:t>
            </a:r>
            <a:r>
              <a:rPr lang="ar-MA" dirty="0" smtClean="0">
                <a:solidFill>
                  <a:schemeClr val="tx2">
                    <a:lumMod val="75000"/>
                  </a:schemeClr>
                </a:solidFill>
              </a:rPr>
              <a:t> </a:t>
            </a:r>
            <a:r>
              <a:rPr lang="ar-MA" dirty="0" err="1" smtClean="0">
                <a:solidFill>
                  <a:schemeClr val="tx2">
                    <a:lumMod val="75000"/>
                  </a:schemeClr>
                </a:solidFill>
              </a:rPr>
              <a:t>التازي</a:t>
            </a:r>
            <a:r>
              <a:rPr lang="ar-MA" dirty="0" smtClean="0">
                <a:solidFill>
                  <a:schemeClr val="tx2">
                    <a:lumMod val="75000"/>
                  </a:schemeClr>
                </a:solidFill>
              </a:rPr>
              <a:t> و سيدي سليمان مرورا بدار الكداري</a:t>
            </a:r>
            <a:br>
              <a:rPr lang="ar-MA" dirty="0" smtClean="0">
                <a:solidFill>
                  <a:schemeClr val="tx2">
                    <a:lumMod val="75000"/>
                  </a:schemeClr>
                </a:solidFill>
              </a:rPr>
            </a:br>
            <a:r>
              <a:rPr lang="ar-MA" dirty="0" smtClean="0">
                <a:solidFill>
                  <a:schemeClr val="tx2">
                    <a:lumMod val="75000"/>
                  </a:schemeClr>
                </a:solidFill>
              </a:rPr>
              <a:t> الطريق </a:t>
            </a:r>
            <a:r>
              <a:rPr lang="ar-MA" dirty="0" err="1" smtClean="0">
                <a:solidFill>
                  <a:schemeClr val="tx2">
                    <a:lumMod val="75000"/>
                  </a:schemeClr>
                </a:solidFill>
              </a:rPr>
              <a:t>الاقليمية</a:t>
            </a:r>
            <a:r>
              <a:rPr lang="ar-MA" dirty="0" smtClean="0">
                <a:solidFill>
                  <a:schemeClr val="tx2">
                    <a:lumMod val="75000"/>
                  </a:schemeClr>
                </a:solidFill>
              </a:rPr>
              <a:t> 4505 الرابطة بين الجماعة </a:t>
            </a:r>
            <a:r>
              <a:rPr lang="ar-MA" dirty="0" err="1" smtClean="0">
                <a:solidFill>
                  <a:schemeClr val="tx2">
                    <a:lumMod val="75000"/>
                  </a:schemeClr>
                </a:solidFill>
              </a:rPr>
              <a:t>و</a:t>
            </a:r>
            <a:r>
              <a:rPr lang="ar-MA" dirty="0" smtClean="0">
                <a:solidFill>
                  <a:schemeClr val="tx2">
                    <a:lumMod val="75000"/>
                  </a:schemeClr>
                </a:solidFill>
              </a:rPr>
              <a:t> جماعة سيدي الكامل</a:t>
            </a:r>
            <a:br>
              <a:rPr lang="ar-MA" dirty="0" smtClean="0">
                <a:solidFill>
                  <a:schemeClr val="tx2">
                    <a:lumMod val="75000"/>
                  </a:schemeClr>
                </a:solidFill>
              </a:rPr>
            </a:br>
            <a:r>
              <a:rPr lang="ar-MA" dirty="0" smtClean="0">
                <a:solidFill>
                  <a:schemeClr val="tx2">
                    <a:lumMod val="75000"/>
                  </a:schemeClr>
                </a:solidFill>
              </a:rPr>
              <a:t>الطريق </a:t>
            </a:r>
            <a:r>
              <a:rPr lang="ar-MA" dirty="0" err="1" smtClean="0">
                <a:solidFill>
                  <a:schemeClr val="tx2">
                    <a:lumMod val="75000"/>
                  </a:schemeClr>
                </a:solidFill>
              </a:rPr>
              <a:t>الجهوية</a:t>
            </a:r>
            <a:r>
              <a:rPr lang="ar-MA" dirty="0" smtClean="0">
                <a:solidFill>
                  <a:schemeClr val="tx2">
                    <a:lumMod val="75000"/>
                  </a:schemeClr>
                </a:solidFill>
              </a:rPr>
              <a:t> 411 الرابطة بين دار الكداري </a:t>
            </a:r>
            <a:r>
              <a:rPr lang="ar-MA" dirty="0" err="1" smtClean="0">
                <a:solidFill>
                  <a:schemeClr val="tx2">
                    <a:lumMod val="75000"/>
                  </a:schemeClr>
                </a:solidFill>
              </a:rPr>
              <a:t>و</a:t>
            </a:r>
            <a:r>
              <a:rPr lang="ar-MA" dirty="0" smtClean="0">
                <a:solidFill>
                  <a:schemeClr val="tx2">
                    <a:lumMod val="75000"/>
                  </a:schemeClr>
                </a:solidFill>
              </a:rPr>
              <a:t> </a:t>
            </a:r>
            <a:r>
              <a:rPr lang="ar-MA" dirty="0" err="1" smtClean="0">
                <a:solidFill>
                  <a:schemeClr val="tx2">
                    <a:lumMod val="75000"/>
                  </a:schemeClr>
                </a:solidFill>
              </a:rPr>
              <a:t>بلقصيري</a:t>
            </a:r>
            <a:r>
              <a:rPr lang="ar-MA" dirty="0" smtClean="0">
                <a:solidFill>
                  <a:schemeClr val="accent1">
                    <a:lumMod val="75000"/>
                  </a:schemeClr>
                </a:solidFill>
              </a:rPr>
              <a:t/>
            </a:r>
            <a:br>
              <a:rPr lang="ar-MA" dirty="0" smtClean="0">
                <a:solidFill>
                  <a:schemeClr val="accent1">
                    <a:lumMod val="75000"/>
                  </a:schemeClr>
                </a:solidFill>
              </a:rPr>
            </a:br>
            <a:endParaRPr lang="fr-FR" dirty="0">
              <a:solidFill>
                <a:schemeClr val="accent1">
                  <a:lumMod val="75000"/>
                </a:schemeClr>
              </a:solidFill>
            </a:endParaRP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22</a:t>
            </a:fld>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hoto-RMILA 086.jpg"/>
          <p:cNvPicPr>
            <a:picLocks noChangeAspect="1"/>
          </p:cNvPicPr>
          <p:nvPr/>
        </p:nvPicPr>
        <p:blipFill>
          <a:blip r:embed="rId2" cstate="print"/>
          <a:stretch>
            <a:fillRect/>
          </a:stretch>
        </p:blipFill>
        <p:spPr>
          <a:xfrm>
            <a:off x="0" y="0"/>
            <a:ext cx="9144000" cy="6858000"/>
          </a:xfrm>
          <a:prstGeom prst="rect">
            <a:avLst/>
          </a:prstGeom>
        </p:spPr>
      </p:pic>
      <p:sp>
        <p:nvSpPr>
          <p:cNvPr id="2" name="Titre 1"/>
          <p:cNvSpPr>
            <a:spLocks noGrp="1"/>
          </p:cNvSpPr>
          <p:nvPr>
            <p:ph type="title"/>
          </p:nvPr>
        </p:nvSpPr>
        <p:spPr>
          <a:xfrm>
            <a:off x="428596" y="274638"/>
            <a:ext cx="8258204" cy="5726130"/>
          </a:xfrm>
        </p:spPr>
        <p:txBody>
          <a:bodyPr>
            <a:normAutofit/>
          </a:bodyPr>
          <a:lstStyle/>
          <a:p>
            <a:pPr algn="ctr" rtl="1"/>
            <a:r>
              <a:rPr lang="ar-MA" dirty="0" smtClean="0">
                <a:solidFill>
                  <a:srgbClr val="FFFF00"/>
                </a:solidFill>
              </a:rPr>
              <a:t>المسالك:</a:t>
            </a:r>
            <a:br>
              <a:rPr lang="ar-MA" dirty="0" smtClean="0">
                <a:solidFill>
                  <a:srgbClr val="FFFF00"/>
                </a:solidFill>
              </a:rPr>
            </a:br>
            <a:r>
              <a:rPr lang="ar-MA" dirty="0" smtClean="0">
                <a:solidFill>
                  <a:srgbClr val="FFFF00"/>
                </a:solidFill>
              </a:rPr>
              <a:t>في </a:t>
            </a:r>
            <a:r>
              <a:rPr lang="ar-MA" dirty="0" err="1" smtClean="0">
                <a:solidFill>
                  <a:srgbClr val="FFFF00"/>
                </a:solidFill>
              </a:rPr>
              <a:t>اطار</a:t>
            </a:r>
            <a:r>
              <a:rPr lang="ar-MA" dirty="0" smtClean="0">
                <a:solidFill>
                  <a:srgbClr val="FFFF00"/>
                </a:solidFill>
              </a:rPr>
              <a:t> فك العزلة عن العالم القروي تم تجهيز 20 كلم موزعة عن دواوير الجماعة لفك العزلة عنها حيث تم ربط الدواوير من خلال المسالك بالطرق الإقليمية </a:t>
            </a:r>
            <a:r>
              <a:rPr lang="ar-MA" dirty="0" err="1" smtClean="0">
                <a:solidFill>
                  <a:srgbClr val="FFFF00"/>
                </a:solidFill>
              </a:rPr>
              <a:t>و</a:t>
            </a:r>
            <a:r>
              <a:rPr lang="ar-MA" dirty="0" smtClean="0">
                <a:solidFill>
                  <a:srgbClr val="FFFF00"/>
                </a:solidFill>
              </a:rPr>
              <a:t> </a:t>
            </a:r>
            <a:r>
              <a:rPr lang="ar-MA" dirty="0" err="1" smtClean="0">
                <a:solidFill>
                  <a:srgbClr val="FFFF00"/>
                </a:solidFill>
              </a:rPr>
              <a:t>الجهوية</a:t>
            </a:r>
            <a:r>
              <a:rPr lang="ar-MA" dirty="0" smtClean="0">
                <a:solidFill>
                  <a:srgbClr val="FFFF00"/>
                </a:solidFill>
              </a:rPr>
              <a:t/>
            </a:r>
            <a:br>
              <a:rPr lang="ar-MA" dirty="0" smtClean="0">
                <a:solidFill>
                  <a:srgbClr val="FFFF00"/>
                </a:solidFill>
              </a:rPr>
            </a:br>
            <a:r>
              <a:rPr lang="ar-MA" dirty="0" smtClean="0">
                <a:solidFill>
                  <a:srgbClr val="FFFF00"/>
                </a:solidFill>
              </a:rPr>
              <a:t/>
            </a:r>
            <a:br>
              <a:rPr lang="ar-MA" dirty="0" smtClean="0">
                <a:solidFill>
                  <a:srgbClr val="FFFF00"/>
                </a:solidFill>
              </a:rPr>
            </a:br>
            <a:endParaRPr lang="fr-FR" dirty="0">
              <a:solidFill>
                <a:srgbClr val="FFFF00"/>
              </a:solidFill>
            </a:endParaRP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23</a:t>
            </a:fld>
            <a:endParaRPr lang="fr-F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hoto-RMILA 070.jpg"/>
          <p:cNvPicPr>
            <a:picLocks noChangeAspect="1"/>
          </p:cNvPicPr>
          <p:nvPr/>
        </p:nvPicPr>
        <p:blipFill>
          <a:blip r:embed="rId2" cstate="print"/>
          <a:stretch>
            <a:fillRect/>
          </a:stretch>
        </p:blipFill>
        <p:spPr>
          <a:xfrm>
            <a:off x="0" y="0"/>
            <a:ext cx="9144000" cy="6858000"/>
          </a:xfrm>
          <a:prstGeom prst="rect">
            <a:avLst/>
          </a:prstGeom>
        </p:spPr>
      </p:pic>
      <p:sp>
        <p:nvSpPr>
          <p:cNvPr id="2" name="Titre 1"/>
          <p:cNvSpPr>
            <a:spLocks noGrp="1"/>
          </p:cNvSpPr>
          <p:nvPr>
            <p:ph type="title"/>
          </p:nvPr>
        </p:nvSpPr>
        <p:spPr>
          <a:xfrm>
            <a:off x="642910" y="642918"/>
            <a:ext cx="8258204" cy="5869006"/>
          </a:xfrm>
        </p:spPr>
        <p:txBody>
          <a:bodyPr>
            <a:noAutofit/>
          </a:bodyPr>
          <a:lstStyle/>
          <a:p>
            <a:pPr algn="ct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3200" dirty="0" smtClean="0"/>
              <a:t/>
            </a:r>
            <a:br>
              <a:rPr lang="ar-MA" sz="3200" dirty="0" smtClean="0"/>
            </a:br>
            <a:r>
              <a:rPr lang="ar-MA" sz="13800" dirty="0" smtClean="0">
                <a:solidFill>
                  <a:srgbClr val="FFFF00"/>
                </a:solidFill>
              </a:rPr>
              <a:t>ا</a:t>
            </a:r>
            <a:r>
              <a:rPr lang="ar-MA" sz="11500" dirty="0" smtClean="0">
                <a:solidFill>
                  <a:srgbClr val="FFFF00"/>
                </a:solidFill>
              </a:rPr>
              <a:t>لماء الصالح للشرب</a:t>
            </a:r>
            <a:r>
              <a:rPr lang="ar-MA" dirty="0" smtClean="0">
                <a:solidFill>
                  <a:schemeClr val="tx1">
                    <a:lumMod val="95000"/>
                    <a:lumOff val="5000"/>
                  </a:schemeClr>
                </a:solidFill>
              </a:rPr>
              <a:t>:</a:t>
            </a:r>
            <a:br>
              <a:rPr lang="ar-MA" dirty="0" smtClean="0">
                <a:solidFill>
                  <a:schemeClr val="tx1">
                    <a:lumMod val="95000"/>
                    <a:lumOff val="5000"/>
                  </a:schemeClr>
                </a:solidFill>
              </a:rPr>
            </a:br>
            <a:r>
              <a:rPr lang="ar-MA" sz="8800" dirty="0" smtClean="0">
                <a:solidFill>
                  <a:srgbClr val="FFFF00"/>
                </a:solidFill>
              </a:rPr>
              <a:t>نسبة التغطية :90 في المائة </a:t>
            </a:r>
            <a:r>
              <a:rPr lang="ar-MA" dirty="0" smtClean="0">
                <a:solidFill>
                  <a:schemeClr val="tx1">
                    <a:lumMod val="95000"/>
                    <a:lumOff val="5000"/>
                  </a:schemeClr>
                </a:solidFill>
              </a:rPr>
              <a:t/>
            </a:r>
            <a:br>
              <a:rPr lang="ar-MA" dirty="0" smtClean="0">
                <a:solidFill>
                  <a:schemeClr val="tx1">
                    <a:lumMod val="95000"/>
                    <a:lumOff val="5000"/>
                  </a:schemeClr>
                </a:solidFill>
              </a:rPr>
            </a:br>
            <a:r>
              <a:rPr lang="ar-MA" sz="3200" dirty="0" smtClean="0"/>
              <a:t/>
            </a:r>
            <a:br>
              <a:rPr lang="ar-MA" sz="3200" dirty="0" smtClean="0"/>
            </a:br>
            <a:endParaRPr lang="fr-FR" sz="3200" dirty="0"/>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24</a:t>
            </a:fld>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hoto-RMILA 070.jpg"/>
          <p:cNvPicPr>
            <a:picLocks noChangeAspect="1"/>
          </p:cNvPicPr>
          <p:nvPr/>
        </p:nvPicPr>
        <p:blipFill>
          <a:blip r:embed="rId2" cstate="print"/>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
        <p:nvSpPr>
          <p:cNvPr id="2" name="Titre 1"/>
          <p:cNvSpPr>
            <a:spLocks noGrp="1"/>
          </p:cNvSpPr>
          <p:nvPr>
            <p:ph type="title"/>
          </p:nvPr>
        </p:nvSpPr>
        <p:spPr>
          <a:xfrm>
            <a:off x="357158" y="274638"/>
            <a:ext cx="8329642" cy="5797568"/>
          </a:xfrm>
        </p:spPr>
        <p:txBody>
          <a:bodyPr>
            <a:noAutofit/>
          </a:bodyPr>
          <a:lstStyle/>
          <a:p>
            <a:pPr algn="r" rtl="1"/>
            <a:r>
              <a:rPr lang="ar-MA" sz="6600" dirty="0" smtClean="0">
                <a:solidFill>
                  <a:srgbClr val="FFFF00"/>
                </a:solidFill>
              </a:rPr>
              <a:t>      </a:t>
            </a:r>
            <a:r>
              <a:rPr lang="ar-MA" sz="6600" dirty="0" smtClean="0">
                <a:solidFill>
                  <a:srgbClr val="FF0000"/>
                </a:solidFill>
              </a:rPr>
              <a:t>مما يلاحظ </a:t>
            </a:r>
            <a:r>
              <a:rPr lang="ar-MA" sz="6600" dirty="0" smtClean="0">
                <a:solidFill>
                  <a:srgbClr val="FFFF00"/>
                </a:solidFill>
              </a:rPr>
              <a:t/>
            </a:r>
            <a:br>
              <a:rPr lang="ar-MA" sz="6600" dirty="0" smtClean="0">
                <a:solidFill>
                  <a:srgbClr val="FFFF00"/>
                </a:solidFill>
              </a:rPr>
            </a:br>
            <a:r>
              <a:rPr lang="ar-MA" sz="6600" dirty="0" smtClean="0">
                <a:solidFill>
                  <a:srgbClr val="FFFF00"/>
                </a:solidFill>
              </a:rPr>
              <a:t>- تقادم الشبكات</a:t>
            </a:r>
            <a:br>
              <a:rPr lang="ar-MA" sz="6600" dirty="0" smtClean="0">
                <a:solidFill>
                  <a:srgbClr val="FFFF00"/>
                </a:solidFill>
              </a:rPr>
            </a:br>
            <a:r>
              <a:rPr lang="ar-MA" sz="6600" dirty="0" smtClean="0">
                <a:solidFill>
                  <a:srgbClr val="FFFF00"/>
                </a:solidFill>
              </a:rPr>
              <a:t>- ضعف سعة الخزانات</a:t>
            </a:r>
            <a:br>
              <a:rPr lang="ar-MA" sz="6600" dirty="0" smtClean="0">
                <a:solidFill>
                  <a:srgbClr val="FFFF00"/>
                </a:solidFill>
              </a:rPr>
            </a:br>
            <a:r>
              <a:rPr lang="ar-MA" sz="6600" dirty="0" smtClean="0">
                <a:solidFill>
                  <a:srgbClr val="FFFF00"/>
                </a:solidFill>
              </a:rPr>
              <a:t>- مشاكل في التدبير </a:t>
            </a:r>
            <a:r>
              <a:rPr lang="ar-MA" sz="6600" dirty="0" err="1" smtClean="0">
                <a:solidFill>
                  <a:srgbClr val="FFFF00"/>
                </a:solidFill>
              </a:rPr>
              <a:t>و</a:t>
            </a:r>
            <a:r>
              <a:rPr lang="ar-MA" sz="6600" dirty="0" smtClean="0">
                <a:solidFill>
                  <a:srgbClr val="FFFF00"/>
                </a:solidFill>
              </a:rPr>
              <a:t> لاسيما </a:t>
            </a:r>
            <a:r>
              <a:rPr lang="ar-MA" sz="6600" dirty="0" err="1" smtClean="0">
                <a:solidFill>
                  <a:srgbClr val="FFFF00"/>
                </a:solidFill>
              </a:rPr>
              <a:t>الجزا</a:t>
            </a:r>
            <a:r>
              <a:rPr lang="ar-MA" sz="6600" dirty="0" smtClean="0">
                <a:solidFill>
                  <a:srgbClr val="FFFF00"/>
                </a:solidFill>
              </a:rPr>
              <a:t> الذي تسيره الجمعيات</a:t>
            </a:r>
            <a:endParaRPr lang="fr-FR" sz="6600" dirty="0">
              <a:solidFill>
                <a:srgbClr val="FFFF00"/>
              </a:solidFill>
            </a:endParaRP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25</a:t>
            </a:fld>
            <a:endParaRPr lang="fr-F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hoto-RMILA 105.jpg"/>
          <p:cNvPicPr>
            <a:picLocks noChangeAspect="1"/>
          </p:cNvPicPr>
          <p:nvPr/>
        </p:nvPicPr>
        <p:blipFill>
          <a:blip r:embed="rId2" cstate="print">
            <a:lum bright="10000" contrast="30000"/>
          </a:blip>
          <a:stretch>
            <a:fillRect/>
          </a:stretch>
        </p:blipFill>
        <p:spPr>
          <a:xfrm>
            <a:off x="0" y="0"/>
            <a:ext cx="9144000" cy="6858000"/>
          </a:xfrm>
          <a:prstGeom prst="rect">
            <a:avLst/>
          </a:prstGeom>
        </p:spPr>
      </p:pic>
      <p:sp>
        <p:nvSpPr>
          <p:cNvPr id="2" name="Titre 1"/>
          <p:cNvSpPr>
            <a:spLocks noGrp="1"/>
          </p:cNvSpPr>
          <p:nvPr>
            <p:ph type="title"/>
          </p:nvPr>
        </p:nvSpPr>
        <p:spPr>
          <a:xfrm>
            <a:off x="0" y="0"/>
            <a:ext cx="8829676" cy="7072338"/>
          </a:xfrm>
        </p:spPr>
        <p:txBody>
          <a:bodyPr>
            <a:normAutofit/>
          </a:bodyPr>
          <a:lstStyle/>
          <a:p>
            <a:pPr algn="r" rtl="1"/>
            <a:r>
              <a:rPr lang="ar-MA" dirty="0" smtClean="0">
                <a:solidFill>
                  <a:schemeClr val="accent1">
                    <a:lumMod val="75000"/>
                  </a:schemeClr>
                </a:solidFill>
              </a:rPr>
              <a:t/>
            </a:r>
            <a:br>
              <a:rPr lang="ar-MA" dirty="0" smtClean="0">
                <a:solidFill>
                  <a:schemeClr val="accent1">
                    <a:lumMod val="75000"/>
                  </a:schemeClr>
                </a:solidFill>
              </a:rPr>
            </a:br>
            <a:r>
              <a:rPr lang="ar-MA" dirty="0" smtClean="0">
                <a:solidFill>
                  <a:schemeClr val="accent1">
                    <a:lumMod val="75000"/>
                  </a:schemeClr>
                </a:solidFill>
              </a:rPr>
              <a:t>             </a:t>
            </a:r>
            <a:r>
              <a:rPr lang="ar-MA" sz="8000" dirty="0" smtClean="0">
                <a:solidFill>
                  <a:srgbClr val="FFFF00"/>
                </a:solidFill>
              </a:rPr>
              <a:t>الكهرباء</a:t>
            </a:r>
            <a:r>
              <a:rPr lang="ar-MA" sz="6000" dirty="0" smtClean="0">
                <a:solidFill>
                  <a:srgbClr val="FFFF00"/>
                </a:solidFill>
              </a:rPr>
              <a:t/>
            </a:r>
            <a:br>
              <a:rPr lang="ar-MA" sz="6000" dirty="0" smtClean="0">
                <a:solidFill>
                  <a:srgbClr val="FFFF00"/>
                </a:solidFill>
              </a:rPr>
            </a:br>
            <a:r>
              <a:rPr lang="ar-MA" sz="6000" dirty="0" smtClean="0">
                <a:solidFill>
                  <a:srgbClr val="FFFF00"/>
                </a:solidFill>
              </a:rPr>
              <a:t>نسبة التغطية 98 في المائة</a:t>
            </a:r>
            <a:br>
              <a:rPr lang="ar-MA" sz="6000" dirty="0" smtClean="0">
                <a:solidFill>
                  <a:srgbClr val="FFFF00"/>
                </a:solidFill>
              </a:rPr>
            </a:br>
            <a:r>
              <a:rPr lang="ar-MA" sz="6000" dirty="0" smtClean="0">
                <a:solidFill>
                  <a:srgbClr val="FFFF00"/>
                </a:solidFill>
              </a:rPr>
              <a:t>الكوانين المشتتة الغير المستفيدة 2 في المائة </a:t>
            </a:r>
            <a:r>
              <a:rPr lang="ar-MA" sz="3600" dirty="0" smtClean="0">
                <a:solidFill>
                  <a:srgbClr val="FFFF00"/>
                </a:solidFill>
              </a:rPr>
              <a:t/>
            </a:r>
            <a:br>
              <a:rPr lang="ar-MA" sz="3600" dirty="0" smtClean="0">
                <a:solidFill>
                  <a:srgbClr val="FFFF00"/>
                </a:solidFill>
              </a:rPr>
            </a:br>
            <a:r>
              <a:rPr lang="ar-MA" dirty="0" smtClean="0">
                <a:solidFill>
                  <a:schemeClr val="accent2"/>
                </a:solidFill>
              </a:rPr>
              <a:t/>
            </a:r>
            <a:br>
              <a:rPr lang="ar-MA" dirty="0" smtClean="0">
                <a:solidFill>
                  <a:schemeClr val="accent2"/>
                </a:solidFill>
              </a:rPr>
            </a:br>
            <a:endParaRPr lang="fr-FR" dirty="0">
              <a:solidFill>
                <a:schemeClr val="accent2"/>
              </a:solidFill>
            </a:endParaRP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26</a:t>
            </a:fld>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hoto-RMILA 064.jpg"/>
          <p:cNvPicPr>
            <a:picLocks noChangeAspect="1"/>
          </p:cNvPicPr>
          <p:nvPr/>
        </p:nvPicPr>
        <p:blipFill>
          <a:blip r:embed="rId2" cstate="print">
            <a:lum bright="10000"/>
          </a:blip>
          <a:stretch>
            <a:fillRect/>
          </a:stretch>
        </p:blipFill>
        <p:spPr>
          <a:xfrm>
            <a:off x="0" y="0"/>
            <a:ext cx="9144000" cy="6858000"/>
          </a:xfrm>
          <a:prstGeom prst="rect">
            <a:avLst/>
          </a:prstGeom>
        </p:spPr>
      </p:pic>
      <p:sp>
        <p:nvSpPr>
          <p:cNvPr id="2" name="Titre 1"/>
          <p:cNvSpPr>
            <a:spLocks noGrp="1"/>
          </p:cNvSpPr>
          <p:nvPr>
            <p:ph type="title"/>
          </p:nvPr>
        </p:nvSpPr>
        <p:spPr>
          <a:xfrm>
            <a:off x="0" y="285728"/>
            <a:ext cx="9144000" cy="6011882"/>
          </a:xfrm>
        </p:spPr>
        <p:txBody>
          <a:bodyPr>
            <a:normAutofit fontScale="90000"/>
          </a:bodyPr>
          <a:lstStyle/>
          <a:p>
            <a:pPr algn="ct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dirty="0" smtClean="0">
                <a:solidFill>
                  <a:srgbClr val="00B050"/>
                </a:solidFill>
              </a:rPr>
              <a:t/>
            </a:r>
            <a:br>
              <a:rPr lang="ar-MA" dirty="0" smtClean="0">
                <a:solidFill>
                  <a:srgbClr val="00B050"/>
                </a:solidFill>
              </a:rPr>
            </a:br>
            <a:r>
              <a:rPr lang="ar-MA" b="1" dirty="0" smtClean="0">
                <a:solidFill>
                  <a:srgbClr val="FF0000"/>
                </a:solidFill>
              </a:rPr>
              <a:t>السكنى </a:t>
            </a:r>
            <a:r>
              <a:rPr lang="ar-MA" b="1" dirty="0" err="1" smtClean="0">
                <a:solidFill>
                  <a:srgbClr val="FF0000"/>
                </a:solidFill>
              </a:rPr>
              <a:t>و</a:t>
            </a:r>
            <a:r>
              <a:rPr lang="ar-MA" b="1" dirty="0" smtClean="0">
                <a:solidFill>
                  <a:srgbClr val="FF0000"/>
                </a:solidFill>
              </a:rPr>
              <a:t> التعمير</a:t>
            </a:r>
            <a:br>
              <a:rPr lang="ar-MA" b="1" dirty="0" smtClean="0">
                <a:solidFill>
                  <a:srgbClr val="FF0000"/>
                </a:solidFill>
              </a:rPr>
            </a:br>
            <a:r>
              <a:rPr lang="ar-MA" b="1" dirty="0" smtClean="0">
                <a:solidFill>
                  <a:srgbClr val="FF0000"/>
                </a:solidFill>
              </a:rPr>
              <a:t>طبيعة </a:t>
            </a:r>
            <a:r>
              <a:rPr lang="ar-MA" b="1" dirty="0" err="1" smtClean="0">
                <a:solidFill>
                  <a:srgbClr val="FF0000"/>
                </a:solidFill>
              </a:rPr>
              <a:t>الاملاك</a:t>
            </a:r>
            <a:r>
              <a:rPr lang="ar-MA" b="1" dirty="0" smtClean="0">
                <a:solidFill>
                  <a:srgbClr val="FF0000"/>
                </a:solidFill>
              </a:rPr>
              <a:t> العقارية المتواجدة بتراب الجماعة </a:t>
            </a:r>
            <a:br>
              <a:rPr lang="ar-MA" b="1" dirty="0" smtClean="0">
                <a:solidFill>
                  <a:srgbClr val="FF0000"/>
                </a:solidFill>
              </a:rPr>
            </a:br>
            <a:r>
              <a:rPr lang="ar-MA" b="1" dirty="0" smtClean="0">
                <a:solidFill>
                  <a:srgbClr val="FF0000"/>
                </a:solidFill>
              </a:rPr>
              <a:t>- املاك الدولة</a:t>
            </a:r>
            <a:br>
              <a:rPr lang="ar-MA" b="1" dirty="0" smtClean="0">
                <a:solidFill>
                  <a:srgbClr val="FF0000"/>
                </a:solidFill>
              </a:rPr>
            </a:br>
            <a:r>
              <a:rPr lang="ar-MA" b="1" dirty="0" smtClean="0">
                <a:solidFill>
                  <a:srgbClr val="FF0000"/>
                </a:solidFill>
              </a:rPr>
              <a:t>- الجماعات </a:t>
            </a:r>
            <a:r>
              <a:rPr lang="ar-MA" b="1" dirty="0" err="1" smtClean="0">
                <a:solidFill>
                  <a:srgbClr val="FF0000"/>
                </a:solidFill>
              </a:rPr>
              <a:t>السلالية</a:t>
            </a:r>
            <a:r>
              <a:rPr lang="ar-MA" b="1" dirty="0" smtClean="0">
                <a:solidFill>
                  <a:srgbClr val="FF0000"/>
                </a:solidFill>
              </a:rPr>
              <a:t/>
            </a:r>
            <a:br>
              <a:rPr lang="ar-MA" b="1" dirty="0" smtClean="0">
                <a:solidFill>
                  <a:srgbClr val="FF0000"/>
                </a:solidFill>
              </a:rPr>
            </a:br>
            <a:r>
              <a:rPr lang="ar-MA" b="1" dirty="0" smtClean="0">
                <a:solidFill>
                  <a:srgbClr val="FF0000"/>
                </a:solidFill>
              </a:rPr>
              <a:t>- </a:t>
            </a:r>
            <a:r>
              <a:rPr lang="ar-MA" b="1" dirty="0" err="1" smtClean="0">
                <a:solidFill>
                  <a:srgbClr val="FF0000"/>
                </a:solidFill>
              </a:rPr>
              <a:t>الاملاك</a:t>
            </a:r>
            <a:r>
              <a:rPr lang="ar-MA" b="1" dirty="0" smtClean="0">
                <a:solidFill>
                  <a:srgbClr val="FF0000"/>
                </a:solidFill>
              </a:rPr>
              <a:t> الخاصة المشاعة </a:t>
            </a:r>
            <a:br>
              <a:rPr lang="ar-MA" b="1" dirty="0" smtClean="0">
                <a:solidFill>
                  <a:srgbClr val="FF0000"/>
                </a:solidFill>
              </a:rPr>
            </a:br>
            <a:r>
              <a:rPr lang="ar-MA" b="1" dirty="0" smtClean="0">
                <a:solidFill>
                  <a:srgbClr val="FF0000"/>
                </a:solidFill>
              </a:rPr>
              <a:t>طبيعة التنوع تقف عائقا </a:t>
            </a:r>
            <a:r>
              <a:rPr lang="ar-MA" b="1" dirty="0" err="1" smtClean="0">
                <a:solidFill>
                  <a:srgbClr val="FF0000"/>
                </a:solidFill>
              </a:rPr>
              <a:t>امام</a:t>
            </a:r>
            <a:r>
              <a:rPr lang="ar-MA" b="1" dirty="0" smtClean="0">
                <a:solidFill>
                  <a:srgbClr val="FF0000"/>
                </a:solidFill>
              </a:rPr>
              <a:t> تنظيم المجال </a:t>
            </a:r>
            <a:r>
              <a:rPr lang="ar-MA" b="1" dirty="0" err="1" smtClean="0">
                <a:solidFill>
                  <a:srgbClr val="FF0000"/>
                </a:solidFill>
              </a:rPr>
              <a:t>و</a:t>
            </a:r>
            <a:r>
              <a:rPr lang="ar-MA" b="1" dirty="0" smtClean="0">
                <a:solidFill>
                  <a:srgbClr val="FF0000"/>
                </a:solidFill>
              </a:rPr>
              <a:t> تهيئته </a:t>
            </a:r>
            <a:r>
              <a:rPr lang="ar-MA" b="1" dirty="0" err="1" smtClean="0">
                <a:solidFill>
                  <a:srgbClr val="FF0000"/>
                </a:solidFill>
              </a:rPr>
              <a:t>و</a:t>
            </a:r>
            <a:r>
              <a:rPr lang="ar-MA" b="1" dirty="0" smtClean="0">
                <a:solidFill>
                  <a:srgbClr val="FF0000"/>
                </a:solidFill>
              </a:rPr>
              <a:t> الاستجابة لطلبات الساكنة في البناء </a:t>
            </a:r>
            <a:r>
              <a:rPr lang="ar-MA" b="1" dirty="0" err="1" smtClean="0">
                <a:solidFill>
                  <a:srgbClr val="FF0000"/>
                </a:solidFill>
              </a:rPr>
              <a:t>و</a:t>
            </a:r>
            <a:r>
              <a:rPr lang="ar-MA" b="1" dirty="0" smtClean="0">
                <a:solidFill>
                  <a:srgbClr val="FF0000"/>
                </a:solidFill>
              </a:rPr>
              <a:t> التعمير </a:t>
            </a:r>
            <a:endParaRPr lang="fr-FR" b="1" dirty="0">
              <a:solidFill>
                <a:srgbClr val="FF0000"/>
              </a:solidFill>
            </a:endParaRP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27</a:t>
            </a:fld>
            <a:endParaRPr lang="fr-F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hoto-RMILA 065.jpg"/>
          <p:cNvPicPr>
            <a:picLocks noChangeAspect="1"/>
          </p:cNvPicPr>
          <p:nvPr/>
        </p:nvPicPr>
        <p:blipFill>
          <a:blip r:embed="rId2" cstate="print">
            <a:lum contrast="30000"/>
          </a:blip>
          <a:stretch>
            <a:fillRect/>
          </a:stretch>
        </p:blipFill>
        <p:spPr>
          <a:xfrm>
            <a:off x="0" y="71462"/>
            <a:ext cx="9144000" cy="6858000"/>
          </a:xfrm>
          <a:prstGeom prst="rect">
            <a:avLst/>
          </a:prstGeom>
        </p:spPr>
      </p:pic>
      <p:sp>
        <p:nvSpPr>
          <p:cNvPr id="4" name="Espace réservé du numéro de diapositive 3"/>
          <p:cNvSpPr>
            <a:spLocks noGrp="1"/>
          </p:cNvSpPr>
          <p:nvPr>
            <p:ph type="sldNum" sz="quarter" idx="12"/>
          </p:nvPr>
        </p:nvSpPr>
        <p:spPr/>
        <p:txBody>
          <a:bodyPr/>
          <a:lstStyle/>
          <a:p>
            <a:fld id="{A41C16F6-26FF-4217-AB99-7377CDC4DF92}" type="slidenum">
              <a:rPr lang="fr-FR" smtClean="0"/>
              <a:pPr/>
              <a:t>28</a:t>
            </a:fld>
            <a:endParaRPr lang="fr-FR"/>
          </a:p>
        </p:txBody>
      </p:sp>
      <p:sp>
        <p:nvSpPr>
          <p:cNvPr id="6" name="Ellipse 5"/>
          <p:cNvSpPr/>
          <p:nvPr/>
        </p:nvSpPr>
        <p:spPr>
          <a:xfrm rot="20624863">
            <a:off x="3903372" y="3777877"/>
            <a:ext cx="5000660" cy="2428892"/>
          </a:xfrm>
          <a:prstGeom prst="ellipse">
            <a:avLst/>
          </a:prstGeom>
          <a:blipFill>
            <a:blip r:embed="rId3" cstate="print"/>
            <a:tile tx="0" ty="0" sx="100000" sy="100000" flip="none" algn="tl"/>
          </a:blipFill>
        </p:spPr>
        <p:style>
          <a:lnRef idx="1">
            <a:schemeClr val="accent5"/>
          </a:lnRef>
          <a:fillRef idx="2">
            <a:schemeClr val="accent5"/>
          </a:fillRef>
          <a:effectRef idx="1">
            <a:schemeClr val="accent5"/>
          </a:effectRef>
          <a:fontRef idx="minor">
            <a:schemeClr val="dk1"/>
          </a:fontRef>
        </p:style>
        <p:txBody>
          <a:bodyPr rtlCol="0" anchor="ctr"/>
          <a:lstStyle/>
          <a:p>
            <a:pPr algn="ctr"/>
            <a:r>
              <a:rPr lang="ar-MA" sz="2800" b="1" dirty="0" smtClean="0">
                <a:solidFill>
                  <a:srgbClr val="FFFF00"/>
                </a:solidFill>
              </a:rPr>
              <a:t>التعليم :</a:t>
            </a:r>
          </a:p>
          <a:p>
            <a:pPr algn="ctr"/>
            <a:r>
              <a:rPr lang="ar-MA" sz="2800" b="1" dirty="0" smtClean="0">
                <a:solidFill>
                  <a:srgbClr val="FFFF00"/>
                </a:solidFill>
              </a:rPr>
              <a:t>3 مجموعات مدرسية</a:t>
            </a:r>
          </a:p>
          <a:p>
            <a:pPr algn="ctr"/>
            <a:r>
              <a:rPr lang="ar-MA" sz="2800" b="1" dirty="0" smtClean="0">
                <a:solidFill>
                  <a:srgbClr val="FFFF00"/>
                </a:solidFill>
              </a:rPr>
              <a:t>9 فرعيات             </a:t>
            </a:r>
          </a:p>
          <a:p>
            <a:pPr algn="ctr"/>
            <a:r>
              <a:rPr lang="ar-MA" sz="2800" b="1" dirty="0" smtClean="0">
                <a:solidFill>
                  <a:srgbClr val="FFFF00"/>
                </a:solidFill>
              </a:rPr>
              <a:t>مما يلاحظ  الافتقار إلى المرافق الأساسية</a:t>
            </a:r>
            <a:endParaRPr lang="fr-FR" b="1" dirty="0">
              <a:solidFill>
                <a:srgbClr val="FF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5510994"/>
          </a:xfrm>
        </p:spPr>
        <p:txBody>
          <a:bodyPr>
            <a:normAutofit/>
          </a:bodyPr>
          <a:lstStyle/>
          <a:p>
            <a:pPr algn="ctr"/>
            <a:r>
              <a:rPr lang="ar-MA" dirty="0" smtClean="0">
                <a:solidFill>
                  <a:schemeClr val="tx2">
                    <a:lumMod val="50000"/>
                  </a:schemeClr>
                </a:solidFill>
              </a:rPr>
              <a:t>الصحة </a:t>
            </a:r>
            <a:br>
              <a:rPr lang="ar-MA" dirty="0" smtClean="0">
                <a:solidFill>
                  <a:schemeClr val="tx2">
                    <a:lumMod val="50000"/>
                  </a:schemeClr>
                </a:solidFill>
              </a:rPr>
            </a:br>
            <a:r>
              <a:rPr lang="ar-MA" dirty="0" smtClean="0">
                <a:solidFill>
                  <a:schemeClr val="tx2">
                    <a:lumMod val="50000"/>
                  </a:schemeClr>
                </a:solidFill>
              </a:rPr>
              <a:t>تتوفر الجماعة على مركز صحي ورغم قلة الموارد البشرية </a:t>
            </a:r>
            <a:r>
              <a:rPr lang="ar-MA" dirty="0" err="1" smtClean="0">
                <a:solidFill>
                  <a:schemeClr val="tx2">
                    <a:lumMod val="50000"/>
                  </a:schemeClr>
                </a:solidFill>
              </a:rPr>
              <a:t>الا</a:t>
            </a:r>
            <a:r>
              <a:rPr lang="ar-MA" dirty="0" smtClean="0">
                <a:solidFill>
                  <a:schemeClr val="tx2">
                    <a:lumMod val="50000"/>
                  </a:schemeClr>
                </a:solidFill>
              </a:rPr>
              <a:t> انه استطاع </a:t>
            </a:r>
            <a:r>
              <a:rPr lang="ar-MA" dirty="0" err="1" smtClean="0">
                <a:solidFill>
                  <a:schemeClr val="tx2">
                    <a:lumMod val="50000"/>
                  </a:schemeClr>
                </a:solidFill>
              </a:rPr>
              <a:t>ان</a:t>
            </a:r>
            <a:r>
              <a:rPr lang="ar-MA" dirty="0" smtClean="0">
                <a:solidFill>
                  <a:schemeClr val="tx2">
                    <a:lumMod val="50000"/>
                  </a:schemeClr>
                </a:solidFill>
              </a:rPr>
              <a:t> يلعب دورا كبيرا في مجال التوعية الأسرية </a:t>
            </a:r>
            <a:r>
              <a:rPr lang="ar-MA" dirty="0" err="1" smtClean="0">
                <a:solidFill>
                  <a:schemeClr val="tx2">
                    <a:lumMod val="50000"/>
                  </a:schemeClr>
                </a:solidFill>
              </a:rPr>
              <a:t>و</a:t>
            </a:r>
            <a:r>
              <a:rPr lang="ar-MA" dirty="0" smtClean="0">
                <a:solidFill>
                  <a:schemeClr val="tx2">
                    <a:lumMod val="50000"/>
                  </a:schemeClr>
                </a:solidFill>
              </a:rPr>
              <a:t> تقديم الخدمات الأساسية  ، الا ان تواجد المركز بالجهة الغربية تبقى اطراف الجماعة الاخرى الشرقية منها و الشمالية دون الخدمات الصحية  الضرورية</a:t>
            </a:r>
            <a:endParaRPr lang="fr-FR" dirty="0">
              <a:solidFill>
                <a:schemeClr val="tx2">
                  <a:lumMod val="50000"/>
                </a:schemeClr>
              </a:solidFill>
            </a:endParaRP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29</a:t>
            </a:fld>
            <a:endParaRPr 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914400" y="500042"/>
            <a:ext cx="3733800" cy="1143008"/>
          </a:xfrm>
        </p:spPr>
        <p:txBody>
          <a:bodyPr/>
          <a:lstStyle/>
          <a:p>
            <a:r>
              <a:rPr lang="ar-MA" dirty="0" smtClean="0">
                <a:solidFill>
                  <a:schemeClr val="tx1"/>
                </a:solidFill>
              </a:rPr>
              <a:t>المقر المرتقب للجماعة الكائن بالمرجة الكبيرة</a:t>
            </a:r>
            <a:endParaRPr lang="fr-FR" dirty="0">
              <a:solidFill>
                <a:schemeClr val="tx1"/>
              </a:solidFill>
            </a:endParaRPr>
          </a:p>
        </p:txBody>
      </p:sp>
      <p:sp>
        <p:nvSpPr>
          <p:cNvPr id="4" name="Espace réservé du texte 3"/>
          <p:cNvSpPr>
            <a:spLocks noGrp="1"/>
          </p:cNvSpPr>
          <p:nvPr>
            <p:ph type="body" sz="half" idx="3"/>
          </p:nvPr>
        </p:nvSpPr>
        <p:spPr>
          <a:xfrm>
            <a:off x="4953000" y="214290"/>
            <a:ext cx="3733800" cy="1428760"/>
          </a:xfrm>
        </p:spPr>
        <p:txBody>
          <a:bodyPr/>
          <a:lstStyle/>
          <a:p>
            <a:pPr algn="ctr"/>
            <a:r>
              <a:rPr lang="ar-MA" i="1" dirty="0" smtClean="0">
                <a:solidFill>
                  <a:schemeClr val="tx1"/>
                </a:solidFill>
              </a:rPr>
              <a:t>المقر الحالي المؤقت الواقع فوق تراب بلدية </a:t>
            </a:r>
            <a:r>
              <a:rPr lang="ar-MA" dirty="0" smtClean="0">
                <a:solidFill>
                  <a:schemeClr val="tx1"/>
                </a:solidFill>
              </a:rPr>
              <a:t>دار الكداري</a:t>
            </a:r>
            <a:endParaRPr lang="fr-FR" dirty="0">
              <a:solidFill>
                <a:schemeClr val="tx1"/>
              </a:solidFill>
            </a:endParaRPr>
          </a:p>
        </p:txBody>
      </p:sp>
      <p:pic>
        <p:nvPicPr>
          <p:cNvPr id="10" name="Espace réservé du contenu 9" descr="Photo-RMILA 088.jpg"/>
          <p:cNvPicPr>
            <a:picLocks noGrp="1" noChangeAspect="1"/>
          </p:cNvPicPr>
          <p:nvPr>
            <p:ph sz="quarter" idx="2"/>
          </p:nvPr>
        </p:nvPicPr>
        <p:blipFill>
          <a:blip r:embed="rId2" cstate="print"/>
          <a:stretch>
            <a:fillRect/>
          </a:stretch>
        </p:blipFill>
        <p:spPr>
          <a:xfrm>
            <a:off x="357158" y="2428868"/>
            <a:ext cx="3857652" cy="3448059"/>
          </a:xfrm>
        </p:spPr>
      </p:pic>
      <p:pic>
        <p:nvPicPr>
          <p:cNvPr id="9" name="Espace réservé du contenu 8" descr="Photo-RMILA 106.jpg"/>
          <p:cNvPicPr>
            <a:picLocks noGrp="1" noChangeAspect="1"/>
          </p:cNvPicPr>
          <p:nvPr>
            <p:ph sz="quarter" idx="4"/>
          </p:nvPr>
        </p:nvPicPr>
        <p:blipFill>
          <a:blip r:embed="rId3" cstate="print"/>
          <a:stretch>
            <a:fillRect/>
          </a:stretch>
        </p:blipFill>
        <p:spPr>
          <a:xfrm>
            <a:off x="4429124" y="2428868"/>
            <a:ext cx="4429156" cy="3352819"/>
          </a:xfrm>
        </p:spPr>
      </p:pic>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1C16F6-26FF-4217-AB99-7377CDC4DF92}" type="slidenum">
              <a:rPr lang="fr-FR" smtClean="0"/>
              <a:pPr/>
              <a:t>3</a:t>
            </a:fld>
            <a:endParaRPr lang="fr-F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hoto-RMILA 072.jpg"/>
          <p:cNvPicPr>
            <a:picLocks noChangeAspect="1"/>
          </p:cNvPicPr>
          <p:nvPr/>
        </p:nvPicPr>
        <p:blipFill>
          <a:blip r:embed="rId2" cstate="print"/>
          <a:stretch>
            <a:fillRect/>
          </a:stretch>
        </p:blipFill>
        <p:spPr>
          <a:xfrm>
            <a:off x="0" y="0"/>
            <a:ext cx="9144000" cy="6858000"/>
          </a:xfrm>
          <a:prstGeom prst="rect">
            <a:avLst/>
          </a:prstGeom>
        </p:spPr>
      </p:pic>
      <p:sp>
        <p:nvSpPr>
          <p:cNvPr id="2" name="Titre 1"/>
          <p:cNvSpPr>
            <a:spLocks noGrp="1"/>
          </p:cNvSpPr>
          <p:nvPr>
            <p:ph type="title"/>
          </p:nvPr>
        </p:nvSpPr>
        <p:spPr>
          <a:xfrm>
            <a:off x="357158" y="274638"/>
            <a:ext cx="8329642" cy="5654692"/>
          </a:xfrm>
        </p:spPr>
        <p:txBody>
          <a:bodyPr>
            <a:normAutofit/>
          </a:bodyPr>
          <a:lstStyle/>
          <a:p>
            <a:pPr algn="ctr"/>
            <a:r>
              <a:rPr lang="ar-MA" dirty="0" smtClean="0">
                <a:solidFill>
                  <a:srgbClr val="FFFF00"/>
                </a:solidFill>
              </a:rPr>
              <a:t>المركز الصحي الجماعي </a:t>
            </a:r>
            <a:br>
              <a:rPr lang="ar-MA" dirty="0" smtClean="0">
                <a:solidFill>
                  <a:srgbClr val="FFFF00"/>
                </a:solidFill>
              </a:rPr>
            </a:br>
            <a:r>
              <a:rPr lang="ar-MA" dirty="0" smtClean="0">
                <a:solidFill>
                  <a:srgbClr val="FFFF00"/>
                </a:solidFill>
              </a:rPr>
              <a:t/>
            </a:r>
            <a:br>
              <a:rPr lang="ar-MA" dirty="0" smtClean="0">
                <a:solidFill>
                  <a:srgbClr val="FFFF00"/>
                </a:solidFill>
              </a:rPr>
            </a:br>
            <a:endParaRPr lang="fr-FR" dirty="0">
              <a:solidFill>
                <a:srgbClr val="FFFF00"/>
              </a:solidFill>
            </a:endParaRP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30</a:t>
            </a:fld>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5725308"/>
          </a:xfrm>
        </p:spPr>
        <p:txBody>
          <a:bodyPr/>
          <a:lstStyle/>
          <a:p>
            <a:pPr algn="ctr"/>
            <a:r>
              <a:rPr lang="ar-MA" u="sng" dirty="0" smtClean="0"/>
              <a:t>1 – المشاريع و الملفات التي في طور الانجاز:</a:t>
            </a:r>
            <a:r>
              <a:rPr lang="ar-MA" dirty="0" smtClean="0"/>
              <a:t/>
            </a:r>
            <a:br>
              <a:rPr lang="ar-MA" dirty="0" smtClean="0"/>
            </a:br>
            <a:r>
              <a:rPr lang="ar-MA" dirty="0" smtClean="0"/>
              <a:t>ملف اقتناء عقار مساحته 8 هكتارات من اجل تسوية </a:t>
            </a:r>
            <a:r>
              <a:rPr lang="ar-MA" dirty="0" err="1" smtClean="0"/>
              <a:t>الوضعيى</a:t>
            </a:r>
            <a:r>
              <a:rPr lang="ar-MA" dirty="0" smtClean="0"/>
              <a:t> القانونية للعقارات المشيدة فوقها </a:t>
            </a:r>
            <a:br>
              <a:rPr lang="ar-MA" dirty="0" smtClean="0"/>
            </a:br>
            <a:r>
              <a:rPr lang="ar-MA" dirty="0" smtClean="0"/>
              <a:t>مرافق الجماعة </a:t>
            </a:r>
            <a:r>
              <a:rPr lang="ar-MA" dirty="0" err="1" smtClean="0"/>
              <a:t>و</a:t>
            </a:r>
            <a:r>
              <a:rPr lang="ar-MA" dirty="0" smtClean="0"/>
              <a:t> </a:t>
            </a:r>
            <a:r>
              <a:rPr lang="ar-MA" dirty="0" err="1" smtClean="0"/>
              <a:t>احداث</a:t>
            </a:r>
            <a:r>
              <a:rPr lang="ar-MA" dirty="0" smtClean="0"/>
              <a:t> نواة لمركز الجماعة </a:t>
            </a:r>
            <a:r>
              <a:rPr lang="ar-MA" dirty="0" err="1" smtClean="0"/>
              <a:t>و</a:t>
            </a:r>
            <a:r>
              <a:rPr lang="ar-MA" dirty="0" smtClean="0"/>
              <a:t> تجزئة سكنية </a:t>
            </a:r>
            <a:r>
              <a:rPr lang="ar-MA" dirty="0" err="1" smtClean="0"/>
              <a:t>و</a:t>
            </a:r>
            <a:r>
              <a:rPr lang="ar-MA" dirty="0" smtClean="0"/>
              <a:t> مرافق </a:t>
            </a:r>
            <a:r>
              <a:rPr lang="ar-MA" dirty="0" err="1" smtClean="0"/>
              <a:t>اخرى</a:t>
            </a:r>
            <a:r>
              <a:rPr lang="ar-MA" dirty="0" smtClean="0"/>
              <a:t>.</a:t>
            </a:r>
            <a:br>
              <a:rPr lang="ar-MA" dirty="0" smtClean="0"/>
            </a:br>
            <a:r>
              <a:rPr lang="ar-MA" dirty="0" smtClean="0"/>
              <a:t/>
            </a:r>
            <a:br>
              <a:rPr lang="ar-MA" dirty="0" smtClean="0"/>
            </a:br>
            <a:endParaRPr lang="fr-FR"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31</a:t>
            </a:fld>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5510994"/>
          </a:xfrm>
        </p:spPr>
        <p:txBody>
          <a:bodyPr>
            <a:normAutofit fontScale="90000"/>
          </a:bodyPr>
          <a:lstStyle/>
          <a:p>
            <a:pPr algn="r" rtl="1"/>
            <a:r>
              <a:rPr lang="ar-MA" dirty="0" smtClean="0"/>
              <a:t>           </a:t>
            </a:r>
            <a:r>
              <a:rPr lang="ar-MA" sz="5400" b="1" dirty="0" smtClean="0">
                <a:solidFill>
                  <a:srgbClr val="FF0000"/>
                </a:solidFill>
              </a:rPr>
              <a:t>2- المشاريع المبرمجة :</a:t>
            </a:r>
            <a:r>
              <a:rPr lang="ar-MA" dirty="0" smtClean="0"/>
              <a:t/>
            </a:r>
            <a:br>
              <a:rPr lang="ar-MA" dirty="0" smtClean="0"/>
            </a:br>
            <a:r>
              <a:rPr lang="ar-MA" dirty="0" smtClean="0"/>
              <a:t>-المسالك القروية حوالي </a:t>
            </a:r>
            <a:r>
              <a:rPr lang="ar-MA" dirty="0" smtClean="0"/>
              <a:t>12 </a:t>
            </a:r>
            <a:r>
              <a:rPr lang="ar-MA" dirty="0" smtClean="0"/>
              <a:t>كلم </a:t>
            </a:r>
            <a:br>
              <a:rPr lang="ar-MA" dirty="0" smtClean="0"/>
            </a:br>
            <a:r>
              <a:rPr lang="ar-MA" dirty="0" smtClean="0"/>
              <a:t> - مقرات للهلال الاحمر المغربي </a:t>
            </a:r>
            <a:br>
              <a:rPr lang="ar-MA" dirty="0" smtClean="0"/>
            </a:br>
            <a:r>
              <a:rPr lang="ar-MA" dirty="0" smtClean="0"/>
              <a:t>-توسيع الشبكة </a:t>
            </a:r>
            <a:r>
              <a:rPr lang="ar-MA" dirty="0" smtClean="0"/>
              <a:t>الكهربائية</a:t>
            </a:r>
            <a:r>
              <a:rPr lang="fr-FR" dirty="0" smtClean="0"/>
              <a:t/>
            </a:r>
            <a:br>
              <a:rPr lang="fr-FR" dirty="0" smtClean="0"/>
            </a:br>
            <a:r>
              <a:rPr lang="fr-FR" dirty="0" smtClean="0"/>
              <a:t>- </a:t>
            </a:r>
            <a:r>
              <a:rPr lang="ar-MA" dirty="0" smtClean="0"/>
              <a:t>بناء خزان الماء بدوار </a:t>
            </a:r>
            <a:r>
              <a:rPr lang="ar-MA" dirty="0" err="1" smtClean="0"/>
              <a:t>الحرارثة</a:t>
            </a:r>
            <a:r>
              <a:rPr lang="ar-MA" dirty="0" smtClean="0"/>
              <a:t> و حفر ثقب مائي </a:t>
            </a:r>
            <a:br>
              <a:rPr lang="ar-MA" dirty="0" smtClean="0"/>
            </a:br>
            <a:r>
              <a:rPr lang="ar-MA" dirty="0" smtClean="0"/>
              <a:t> </a:t>
            </a:r>
            <a:r>
              <a:rPr lang="ar-MA" dirty="0" smtClean="0"/>
              <a:t>بدوار </a:t>
            </a:r>
            <a:r>
              <a:rPr lang="ar-MA" dirty="0" err="1" smtClean="0"/>
              <a:t>عمرات</a:t>
            </a:r>
            <a:r>
              <a:rPr lang="ar-MA" dirty="0" smtClean="0"/>
              <a:t> بشراكة مع </a:t>
            </a:r>
            <a:r>
              <a:rPr lang="fr-FR" dirty="0" smtClean="0"/>
              <a:t>INDH</a:t>
            </a:r>
            <a:r>
              <a:rPr lang="ar-MA" dirty="0" smtClean="0"/>
              <a:t>و قد خصص مبلغ 300000.00 درهم كمساهمة من الجماعة.</a:t>
            </a:r>
            <a:r>
              <a:rPr lang="fr-FR" dirty="0" smtClean="0"/>
              <a:t/>
            </a:r>
            <a:br>
              <a:rPr lang="fr-FR" dirty="0" smtClean="0"/>
            </a:br>
            <a:endParaRPr lang="fr-FR"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32</a:t>
            </a:fld>
            <a:endParaRPr lang="fr-F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5153804"/>
          </a:xfrm>
        </p:spPr>
        <p:txBody>
          <a:bodyPr>
            <a:normAutofit fontScale="90000"/>
          </a:bodyPr>
          <a:lstStyle/>
          <a:p>
            <a:pPr algn="r" rtl="1"/>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3- الملتمسات:</a:t>
            </a:r>
            <a:br>
              <a:rPr lang="ar-MA" sz="4800" b="1" dirty="0" smtClean="0">
                <a:solidFill>
                  <a:srgbClr val="FF0000"/>
                </a:solidFill>
              </a:rPr>
            </a:br>
            <a:r>
              <a:rPr lang="ar-MA" sz="4800" b="1" dirty="0" smtClean="0">
                <a:solidFill>
                  <a:srgbClr val="FF0000"/>
                </a:solidFill>
              </a:rPr>
              <a:t>                  </a:t>
            </a:r>
            <a:r>
              <a:rPr lang="ar-MA" sz="4800" b="1" dirty="0" smtClean="0">
                <a:solidFill>
                  <a:srgbClr val="00B050"/>
                </a:solidFill>
              </a:rPr>
              <a:t>قطاع الفلاحة:</a:t>
            </a: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t>
            </a:r>
            <a:r>
              <a:rPr lang="ar-MA" sz="3600" b="1" dirty="0" smtClean="0">
                <a:solidFill>
                  <a:srgbClr val="FF0000"/>
                </a:solidFill>
              </a:rPr>
              <a:t>فتح </a:t>
            </a:r>
            <a:r>
              <a:rPr lang="ar-MA" sz="3600" b="1" dirty="0" err="1" smtClean="0">
                <a:solidFill>
                  <a:srgbClr val="FF0000"/>
                </a:solidFill>
              </a:rPr>
              <a:t>و</a:t>
            </a:r>
            <a:r>
              <a:rPr lang="ar-MA" sz="3600" b="1" dirty="0" smtClean="0">
                <a:solidFill>
                  <a:srgbClr val="FF0000"/>
                </a:solidFill>
              </a:rPr>
              <a:t> </a:t>
            </a:r>
            <a:r>
              <a:rPr lang="ar-MA" sz="3600" b="1" dirty="0" err="1" smtClean="0">
                <a:solidFill>
                  <a:srgbClr val="FF0000"/>
                </a:solidFill>
              </a:rPr>
              <a:t>اصلاح</a:t>
            </a:r>
            <a:r>
              <a:rPr lang="ar-MA" sz="3600" b="1" dirty="0" smtClean="0">
                <a:solidFill>
                  <a:srgbClr val="FF0000"/>
                </a:solidFill>
              </a:rPr>
              <a:t> مسالك الولوج </a:t>
            </a:r>
            <a:r>
              <a:rPr lang="ar-MA" sz="3600" b="1" dirty="0" err="1" smtClean="0">
                <a:solidFill>
                  <a:srgbClr val="FF0000"/>
                </a:solidFill>
              </a:rPr>
              <a:t>الى</a:t>
            </a:r>
            <a:r>
              <a:rPr lang="ar-MA" sz="3600" b="1" dirty="0" smtClean="0">
                <a:solidFill>
                  <a:srgbClr val="FF0000"/>
                </a:solidFill>
              </a:rPr>
              <a:t> </a:t>
            </a:r>
            <a:r>
              <a:rPr lang="ar-MA" sz="3600" b="1" dirty="0" err="1" smtClean="0">
                <a:solidFill>
                  <a:srgbClr val="FF0000"/>
                </a:solidFill>
              </a:rPr>
              <a:t>الاراضي</a:t>
            </a:r>
            <a:r>
              <a:rPr lang="ar-MA" sz="3600" b="1" dirty="0" smtClean="0">
                <a:solidFill>
                  <a:srgbClr val="FF0000"/>
                </a:solidFill>
              </a:rPr>
              <a:t> </a:t>
            </a:r>
            <a:r>
              <a:rPr lang="ar-MA" sz="3600" b="1" dirty="0" err="1" smtClean="0">
                <a:solidFill>
                  <a:srgbClr val="FF0000"/>
                </a:solidFill>
              </a:rPr>
              <a:t>الفلاحية</a:t>
            </a:r>
            <a:r>
              <a:rPr lang="ar-MA" sz="3600" b="1" dirty="0" smtClean="0">
                <a:solidFill>
                  <a:srgbClr val="FF0000"/>
                </a:solidFill>
              </a:rPr>
              <a:t/>
            </a:r>
            <a:br>
              <a:rPr lang="ar-MA" sz="3600" b="1" dirty="0" smtClean="0">
                <a:solidFill>
                  <a:srgbClr val="FF0000"/>
                </a:solidFill>
              </a:rPr>
            </a:br>
            <a:r>
              <a:rPr lang="ar-MA" sz="3600" b="1" dirty="0" smtClean="0">
                <a:solidFill>
                  <a:srgbClr val="FF0000"/>
                </a:solidFill>
              </a:rPr>
              <a:t>-دعم القطاع </a:t>
            </a:r>
            <a:r>
              <a:rPr lang="ar-MA" sz="3600" b="1" dirty="0" err="1" smtClean="0">
                <a:solidFill>
                  <a:srgbClr val="FF0000"/>
                </a:solidFill>
              </a:rPr>
              <a:t>الفلاحي</a:t>
            </a:r>
            <a:r>
              <a:rPr lang="ar-MA" sz="3600" b="1" dirty="0" smtClean="0">
                <a:solidFill>
                  <a:srgbClr val="FF0000"/>
                </a:solidFill>
              </a:rPr>
              <a:t> (</a:t>
            </a:r>
            <a:r>
              <a:rPr lang="ar-MA" sz="3600" b="1" dirty="0" err="1" smtClean="0">
                <a:solidFill>
                  <a:srgbClr val="FF0000"/>
                </a:solidFill>
              </a:rPr>
              <a:t>التاطير</a:t>
            </a:r>
            <a:r>
              <a:rPr lang="ar-MA" sz="3600" b="1" dirty="0" smtClean="0">
                <a:solidFill>
                  <a:srgbClr val="FF0000"/>
                </a:solidFill>
              </a:rPr>
              <a:t>)</a:t>
            </a:r>
            <a:br>
              <a:rPr lang="ar-MA" sz="3600" b="1" dirty="0" smtClean="0">
                <a:solidFill>
                  <a:srgbClr val="FF0000"/>
                </a:solidFill>
              </a:rPr>
            </a:br>
            <a:r>
              <a:rPr lang="ar-MA" sz="3600" b="1" dirty="0" smtClean="0">
                <a:solidFill>
                  <a:srgbClr val="FF0000"/>
                </a:solidFill>
              </a:rPr>
              <a:t>-مشاكل السقي المرتبطة بضعف </a:t>
            </a:r>
            <a:r>
              <a:rPr lang="ar-MA" sz="3600" b="1" dirty="0" err="1" smtClean="0">
                <a:solidFill>
                  <a:srgbClr val="FF0000"/>
                </a:solidFill>
              </a:rPr>
              <a:t>الصبيب</a:t>
            </a:r>
            <a:r>
              <a:rPr lang="ar-MA" sz="3600" b="1" dirty="0" smtClean="0">
                <a:solidFill>
                  <a:srgbClr val="FF0000"/>
                </a:solidFill>
              </a:rPr>
              <a:t/>
            </a:r>
            <a:br>
              <a:rPr lang="ar-MA" sz="3600" b="1" dirty="0" smtClean="0">
                <a:solidFill>
                  <a:srgbClr val="FF0000"/>
                </a:solidFill>
              </a:rPr>
            </a:br>
            <a:r>
              <a:rPr lang="ar-MA" sz="3600" b="1" dirty="0" smtClean="0">
                <a:solidFill>
                  <a:srgbClr val="FF0000"/>
                </a:solidFill>
              </a:rPr>
              <a:t>- معالجة مشاكل انحصار المياه فوق </a:t>
            </a:r>
            <a:r>
              <a:rPr lang="ar-MA" sz="3600" b="1" dirty="0" err="1" smtClean="0">
                <a:solidFill>
                  <a:srgbClr val="FF0000"/>
                </a:solidFill>
              </a:rPr>
              <a:t>الاراضي</a:t>
            </a:r>
            <a:r>
              <a:rPr lang="ar-MA" sz="3600" b="1" dirty="0" smtClean="0">
                <a:solidFill>
                  <a:srgbClr val="FF0000"/>
                </a:solidFill>
              </a:rPr>
              <a:t> </a:t>
            </a:r>
            <a:r>
              <a:rPr lang="ar-MA" sz="3600" b="1" dirty="0" err="1" smtClean="0">
                <a:solidFill>
                  <a:srgbClr val="FF0000"/>
                </a:solidFill>
              </a:rPr>
              <a:t>الفلاحية</a:t>
            </a:r>
            <a:r>
              <a:rPr lang="ar-MA" sz="3600" b="1" dirty="0" smtClean="0">
                <a:solidFill>
                  <a:srgbClr val="FF0000"/>
                </a:solidFill>
              </a:rPr>
              <a:t>.</a:t>
            </a:r>
            <a:br>
              <a:rPr lang="ar-MA" sz="3600" b="1" dirty="0" smtClean="0">
                <a:solidFill>
                  <a:srgbClr val="FF0000"/>
                </a:solidFill>
              </a:rPr>
            </a:br>
            <a:r>
              <a:rPr lang="ar-MA" sz="3600" b="1" dirty="0" smtClean="0">
                <a:solidFill>
                  <a:srgbClr val="FF0000"/>
                </a:solidFill>
              </a:rPr>
              <a:t>- معالجة مشكل الخط </a:t>
            </a:r>
            <a:r>
              <a:rPr lang="ar-MA" sz="3600" b="1" dirty="0" err="1" smtClean="0">
                <a:solidFill>
                  <a:srgbClr val="FF0000"/>
                </a:solidFill>
              </a:rPr>
              <a:t>السككي</a:t>
            </a:r>
            <a:r>
              <a:rPr lang="ar-MA" sz="3600" b="1" dirty="0" smtClean="0">
                <a:solidFill>
                  <a:srgbClr val="FF0000"/>
                </a:solidFill>
              </a:rPr>
              <a:t> </a:t>
            </a:r>
            <a:r>
              <a:rPr lang="ar-MA" sz="3600" b="1" dirty="0" err="1" smtClean="0">
                <a:solidFill>
                  <a:srgbClr val="FF0000"/>
                </a:solidFill>
              </a:rPr>
              <a:t>باحداث</a:t>
            </a:r>
            <a:r>
              <a:rPr lang="ar-MA" sz="3600" b="1" dirty="0" smtClean="0">
                <a:solidFill>
                  <a:srgbClr val="FF0000"/>
                </a:solidFill>
              </a:rPr>
              <a:t> </a:t>
            </a:r>
            <a:r>
              <a:rPr lang="ar-MA" sz="3600" b="1" dirty="0" err="1" smtClean="0">
                <a:solidFill>
                  <a:srgbClr val="FF0000"/>
                </a:solidFill>
              </a:rPr>
              <a:t>معابرومجاري</a:t>
            </a:r>
            <a:r>
              <a:rPr lang="ar-MA" sz="3600" b="1" dirty="0" smtClean="0">
                <a:solidFill>
                  <a:srgbClr val="FF0000"/>
                </a:solidFill>
              </a:rPr>
              <a:t> المياه </a:t>
            </a:r>
            <a:br>
              <a:rPr lang="ar-MA" sz="3600" b="1" dirty="0" smtClean="0">
                <a:solidFill>
                  <a:srgbClr val="FF0000"/>
                </a:solidFill>
              </a:rPr>
            </a:br>
            <a:r>
              <a:rPr lang="ar-MA" sz="3600" b="1" dirty="0" smtClean="0">
                <a:solidFill>
                  <a:srgbClr val="FF0000"/>
                </a:solidFill>
              </a:rPr>
              <a:t>- خلق نقط تجميع المحصول الزراعي </a:t>
            </a:r>
            <a:r>
              <a:rPr lang="ar-MA" sz="3600" b="1" dirty="0" err="1" smtClean="0">
                <a:solidFill>
                  <a:srgbClr val="FF0000"/>
                </a:solidFill>
              </a:rPr>
              <a:t>و</a:t>
            </a:r>
            <a:r>
              <a:rPr lang="ar-MA" sz="3600" b="1" dirty="0" smtClean="0">
                <a:solidFill>
                  <a:srgbClr val="FF0000"/>
                </a:solidFill>
              </a:rPr>
              <a:t> تسويقه</a:t>
            </a:r>
            <a:br>
              <a:rPr lang="ar-MA" sz="3600" b="1" dirty="0" smtClean="0">
                <a:solidFill>
                  <a:srgbClr val="FF0000"/>
                </a:solidFill>
              </a:rPr>
            </a:br>
            <a:r>
              <a:rPr lang="ar-MA" sz="3600" b="1" dirty="0" smtClean="0">
                <a:solidFill>
                  <a:srgbClr val="FF0000"/>
                </a:solidFill>
              </a:rPr>
              <a:t>- </a:t>
            </a:r>
            <a:r>
              <a:rPr lang="ar-MA" sz="3600" b="1" dirty="0" err="1" smtClean="0">
                <a:solidFill>
                  <a:srgbClr val="FF0000"/>
                </a:solidFill>
              </a:rPr>
              <a:t>احداث</a:t>
            </a:r>
            <a:r>
              <a:rPr lang="ar-MA" sz="3600" b="1" dirty="0" smtClean="0">
                <a:solidFill>
                  <a:srgbClr val="FF0000"/>
                </a:solidFill>
              </a:rPr>
              <a:t> </a:t>
            </a:r>
            <a:r>
              <a:rPr lang="ar-MA" sz="3600" b="1" dirty="0" err="1" smtClean="0">
                <a:solidFill>
                  <a:srgbClr val="FF0000"/>
                </a:solidFill>
              </a:rPr>
              <a:t>وحداث</a:t>
            </a:r>
            <a:r>
              <a:rPr lang="ar-MA" sz="3600" b="1" dirty="0" smtClean="0">
                <a:solidFill>
                  <a:srgbClr val="FF0000"/>
                </a:solidFill>
              </a:rPr>
              <a:t> التسمين </a:t>
            </a:r>
            <a:r>
              <a:rPr lang="ar-MA" sz="3600" b="1" dirty="0" err="1" smtClean="0">
                <a:solidFill>
                  <a:srgbClr val="FF0000"/>
                </a:solidFill>
              </a:rPr>
              <a:t>و</a:t>
            </a:r>
            <a:r>
              <a:rPr lang="ar-MA" sz="3600" b="1" dirty="0" smtClean="0">
                <a:solidFill>
                  <a:srgbClr val="FF0000"/>
                </a:solidFill>
              </a:rPr>
              <a:t> </a:t>
            </a:r>
            <a:r>
              <a:rPr lang="ar-MA" sz="3600" b="1" dirty="0" err="1" smtClean="0">
                <a:solidFill>
                  <a:srgbClr val="FF0000"/>
                </a:solidFill>
              </a:rPr>
              <a:t>الانتاج</a:t>
            </a:r>
            <a:r>
              <a:rPr lang="ar-MA" sz="3600" b="1" dirty="0" smtClean="0">
                <a:solidFill>
                  <a:srgbClr val="FF0000"/>
                </a:solidFill>
              </a:rPr>
              <a:t> الحيواني</a:t>
            </a:r>
            <a:br>
              <a:rPr lang="ar-MA" sz="3600" b="1" dirty="0" smtClean="0">
                <a:solidFill>
                  <a:srgbClr val="FF0000"/>
                </a:solidFill>
              </a:rPr>
            </a:br>
            <a:r>
              <a:rPr lang="ar-MA" sz="3600" b="1" dirty="0" smtClean="0">
                <a:solidFill>
                  <a:srgbClr val="FF0000"/>
                </a:solidFill>
              </a:rPr>
              <a:t>-</a:t>
            </a:r>
            <a:r>
              <a:rPr lang="ar-MA" sz="3600" b="1" dirty="0" err="1" smtClean="0">
                <a:solidFill>
                  <a:srgbClr val="FF0000"/>
                </a:solidFill>
              </a:rPr>
              <a:t>اعادة</a:t>
            </a:r>
            <a:r>
              <a:rPr lang="ar-MA" sz="3600" b="1" dirty="0" smtClean="0">
                <a:solidFill>
                  <a:srgbClr val="FF0000"/>
                </a:solidFill>
              </a:rPr>
              <a:t> النظر في المنشات الفنية( معابر المياه)</a:t>
            </a:r>
            <a:endParaRPr lang="fr-FR"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33</a:t>
            </a:fld>
            <a:endParaRPr lang="fr-F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000240"/>
            <a:ext cx="8305800" cy="2724912"/>
          </a:xfrm>
        </p:spPr>
        <p:txBody>
          <a:bodyPr>
            <a:normAutofit fontScale="90000"/>
          </a:bodyPr>
          <a:lstStyle/>
          <a:p>
            <a:pPr algn="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a:r>
            <a:br>
              <a:rPr lang="ar-MA" sz="4800" b="1" dirty="0" smtClean="0">
                <a:solidFill>
                  <a:srgbClr val="FF0000"/>
                </a:solidFill>
              </a:rPr>
            </a:br>
            <a:r>
              <a:rPr lang="ar-MA" sz="4800" b="1" dirty="0" smtClean="0">
                <a:solidFill>
                  <a:srgbClr val="FF0000"/>
                </a:solidFill>
              </a:rPr>
              <a:t>             - الماء الصالح للشرب: </a:t>
            </a:r>
            <a:br>
              <a:rPr lang="ar-MA" sz="4800" b="1" dirty="0" smtClean="0">
                <a:solidFill>
                  <a:srgbClr val="FF0000"/>
                </a:solidFill>
              </a:rPr>
            </a:br>
            <a:r>
              <a:rPr lang="ar-MA" sz="4800" b="1" dirty="0" smtClean="0">
                <a:solidFill>
                  <a:srgbClr val="FF0000"/>
                </a:solidFill>
              </a:rPr>
              <a:t>-تجديد الشبكات المائية و خصوصا المسيرة من طرف الجمعيات</a:t>
            </a:r>
            <a:br>
              <a:rPr lang="ar-MA" sz="4800" b="1" dirty="0" smtClean="0">
                <a:solidFill>
                  <a:srgbClr val="FF0000"/>
                </a:solidFill>
              </a:rPr>
            </a:br>
            <a:r>
              <a:rPr lang="ar-MA" sz="4800" b="1" dirty="0" smtClean="0">
                <a:solidFill>
                  <a:srgbClr val="FF0000"/>
                </a:solidFill>
              </a:rPr>
              <a:t>-بناء خزان ذو سعة كبيرة لملا </a:t>
            </a:r>
            <a:r>
              <a:rPr lang="ar-MA" sz="4800" b="1" dirty="0" err="1" smtClean="0">
                <a:solidFill>
                  <a:srgbClr val="FF0000"/>
                </a:solidFill>
              </a:rPr>
              <a:t>الخصاص</a:t>
            </a:r>
            <a:r>
              <a:rPr lang="ar-MA" sz="4800" b="1" dirty="0" smtClean="0">
                <a:solidFill>
                  <a:srgbClr val="FF0000"/>
                </a:solidFill>
              </a:rPr>
              <a:t> </a:t>
            </a:r>
            <a:br>
              <a:rPr lang="ar-MA" sz="4800" b="1" dirty="0" smtClean="0">
                <a:solidFill>
                  <a:srgbClr val="FF0000"/>
                </a:solidFill>
              </a:rPr>
            </a:br>
            <a:r>
              <a:rPr lang="ar-MA" sz="4800" b="1" dirty="0" smtClean="0">
                <a:solidFill>
                  <a:srgbClr val="FF0000"/>
                </a:solidFill>
              </a:rPr>
              <a:t>- دراسة </a:t>
            </a:r>
            <a:r>
              <a:rPr lang="ar-MA" sz="4800" b="1" dirty="0" err="1" smtClean="0">
                <a:solidFill>
                  <a:srgbClr val="FF0000"/>
                </a:solidFill>
              </a:rPr>
              <a:t>امكانية</a:t>
            </a:r>
            <a:r>
              <a:rPr lang="ar-MA" sz="4800" b="1" dirty="0" smtClean="0">
                <a:solidFill>
                  <a:srgbClr val="FF0000"/>
                </a:solidFill>
              </a:rPr>
              <a:t>  التدبير المفوض لهذا القطاع</a:t>
            </a:r>
            <a:endParaRPr lang="fr-FR"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34</a:t>
            </a:fld>
            <a:endParaRPr lang="fr-F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4939490"/>
          </a:xfrm>
        </p:spPr>
        <p:txBody>
          <a:bodyPr>
            <a:normAutofit/>
          </a:bodyPr>
          <a:lstStyle/>
          <a:p>
            <a:pPr algn="r" rtl="1"/>
            <a:r>
              <a:rPr lang="ar-MA" dirty="0" smtClean="0">
                <a:solidFill>
                  <a:srgbClr val="FF0000"/>
                </a:solidFill>
              </a:rPr>
              <a:t>               السكنى </a:t>
            </a:r>
            <a:r>
              <a:rPr lang="ar-MA" dirty="0" err="1" smtClean="0">
                <a:solidFill>
                  <a:srgbClr val="FF0000"/>
                </a:solidFill>
              </a:rPr>
              <a:t>و</a:t>
            </a:r>
            <a:r>
              <a:rPr lang="ar-MA" dirty="0" smtClean="0">
                <a:solidFill>
                  <a:srgbClr val="FF0000"/>
                </a:solidFill>
              </a:rPr>
              <a:t> التعمير </a:t>
            </a:r>
            <a:r>
              <a:rPr lang="ar-MA" dirty="0" smtClean="0"/>
              <a:t/>
            </a:r>
            <a:br>
              <a:rPr lang="ar-MA" dirty="0" smtClean="0"/>
            </a:br>
            <a:r>
              <a:rPr lang="ar-MA" dirty="0" smtClean="0"/>
              <a:t>-</a:t>
            </a:r>
            <a:r>
              <a:rPr lang="ar-MA" dirty="0" smtClean="0">
                <a:solidFill>
                  <a:schemeClr val="bg2">
                    <a:lumMod val="10000"/>
                  </a:schemeClr>
                </a:solidFill>
              </a:rPr>
              <a:t>الاسراع بعملية اقتناء 8 هكتارات لاحداث تجزئة سكنية احداث نواة للجماعة </a:t>
            </a:r>
            <a:br>
              <a:rPr lang="ar-MA" dirty="0" smtClean="0">
                <a:solidFill>
                  <a:schemeClr val="bg2">
                    <a:lumMod val="10000"/>
                  </a:schemeClr>
                </a:solidFill>
              </a:rPr>
            </a:br>
            <a:r>
              <a:rPr lang="ar-MA" dirty="0" smtClean="0">
                <a:solidFill>
                  <a:schemeClr val="bg2">
                    <a:lumMod val="10000"/>
                  </a:schemeClr>
                </a:solidFill>
              </a:rPr>
              <a:t>-تسهيل مسطرة منح رخص البناء للسكان المتواجدين على اراضي املاك الدولة و غيرها</a:t>
            </a:r>
            <a:br>
              <a:rPr lang="ar-MA" dirty="0" smtClean="0">
                <a:solidFill>
                  <a:schemeClr val="bg2">
                    <a:lumMod val="10000"/>
                  </a:schemeClr>
                </a:solidFill>
              </a:rPr>
            </a:br>
            <a:r>
              <a:rPr lang="ar-MA" dirty="0" smtClean="0">
                <a:solidFill>
                  <a:schemeClr val="bg2">
                    <a:lumMod val="10000"/>
                  </a:schemeClr>
                </a:solidFill>
              </a:rPr>
              <a:t>-</a:t>
            </a:r>
            <a:r>
              <a:rPr lang="ar-MA" dirty="0" err="1" smtClean="0">
                <a:solidFill>
                  <a:schemeClr val="bg2">
                    <a:lumMod val="10000"/>
                  </a:schemeClr>
                </a:solidFill>
              </a:rPr>
              <a:t>احداث</a:t>
            </a:r>
            <a:r>
              <a:rPr lang="ar-MA" dirty="0" smtClean="0">
                <a:solidFill>
                  <a:schemeClr val="bg2">
                    <a:lumMod val="10000"/>
                  </a:schemeClr>
                </a:solidFill>
              </a:rPr>
              <a:t> سوق </a:t>
            </a:r>
            <a:r>
              <a:rPr lang="ar-MA" dirty="0" err="1" smtClean="0">
                <a:solidFill>
                  <a:schemeClr val="bg2">
                    <a:lumMod val="10000"/>
                  </a:schemeClr>
                </a:solidFill>
              </a:rPr>
              <a:t>اسبوعي</a:t>
            </a:r>
            <a:r>
              <a:rPr lang="ar-MA" dirty="0" smtClean="0">
                <a:solidFill>
                  <a:schemeClr val="bg2">
                    <a:lumMod val="10000"/>
                  </a:schemeClr>
                </a:solidFill>
              </a:rPr>
              <a:t> </a:t>
            </a:r>
            <a:endParaRPr lang="fr-FR" dirty="0">
              <a:solidFill>
                <a:schemeClr val="bg2">
                  <a:lumMod val="10000"/>
                </a:schemeClr>
              </a:solidFill>
            </a:endParaRP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35</a:t>
            </a:fld>
            <a:endParaRPr lang="fr-F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4082234"/>
          </a:xfrm>
        </p:spPr>
        <p:txBody>
          <a:bodyPr>
            <a:normAutofit fontScale="90000"/>
          </a:bodyPr>
          <a:lstStyle/>
          <a:p>
            <a:pPr algn="r"/>
            <a:r>
              <a:rPr lang="ar-MA" dirty="0" smtClean="0">
                <a:solidFill>
                  <a:srgbClr val="FF0000"/>
                </a:solidFill>
              </a:rPr>
              <a:t>                  </a:t>
            </a:r>
            <a:r>
              <a:rPr lang="ar-MA" b="1" dirty="0" smtClean="0">
                <a:solidFill>
                  <a:srgbClr val="FF0000"/>
                </a:solidFill>
                <a:cs typeface="Arabic Transparent" pitchFamily="2" charset="-78"/>
              </a:rPr>
              <a:t>قطاع </a:t>
            </a:r>
            <a:r>
              <a:rPr lang="ar-MA" b="1" dirty="0" smtClean="0">
                <a:solidFill>
                  <a:srgbClr val="FF0000"/>
                </a:solidFill>
                <a:cs typeface="Arabic Transparent" pitchFamily="2" charset="-78"/>
              </a:rPr>
              <a:t>الصحة</a:t>
            </a:r>
            <a:r>
              <a:rPr lang="ar-MA" dirty="0" smtClean="0"/>
              <a:t/>
            </a:r>
            <a:br>
              <a:rPr lang="ar-MA" dirty="0" smtClean="0"/>
            </a:br>
            <a:r>
              <a:rPr lang="ar-MA" dirty="0" smtClean="0"/>
              <a:t>-</a:t>
            </a:r>
            <a:r>
              <a:rPr lang="ar-MA" dirty="0" err="1" smtClean="0"/>
              <a:t>احداث</a:t>
            </a:r>
            <a:r>
              <a:rPr lang="ar-MA" dirty="0" smtClean="0"/>
              <a:t> </a:t>
            </a:r>
            <a:r>
              <a:rPr lang="ar-MA" dirty="0" smtClean="0"/>
              <a:t>وحدة للولادة بالمركز الصحي</a:t>
            </a:r>
            <a:br>
              <a:rPr lang="ar-MA" dirty="0" smtClean="0"/>
            </a:br>
            <a:r>
              <a:rPr lang="ar-MA" dirty="0" smtClean="0"/>
              <a:t>-</a:t>
            </a:r>
            <a:r>
              <a:rPr lang="ar-MA" dirty="0" err="1" smtClean="0"/>
              <a:t>احداث</a:t>
            </a:r>
            <a:r>
              <a:rPr lang="ar-MA" dirty="0" smtClean="0"/>
              <a:t> </a:t>
            </a:r>
            <a:r>
              <a:rPr lang="ar-MA" dirty="0" smtClean="0"/>
              <a:t>مستوصف صحي بدوار </a:t>
            </a:r>
            <a:r>
              <a:rPr lang="ar-MA" dirty="0" err="1" smtClean="0"/>
              <a:t>القطعات</a:t>
            </a:r>
            <a:r>
              <a:rPr lang="ar-MA" dirty="0" smtClean="0"/>
              <a:t/>
            </a:r>
            <a:br>
              <a:rPr lang="ar-MA" dirty="0" smtClean="0"/>
            </a:br>
            <a:r>
              <a:rPr lang="ar-MA" dirty="0" smtClean="0"/>
              <a:t> -اقتناء سيارة نقل </a:t>
            </a:r>
            <a:r>
              <a:rPr lang="ar-MA" dirty="0" err="1" smtClean="0"/>
              <a:t>الاموات</a:t>
            </a:r>
            <a:r>
              <a:rPr lang="ar-MA" dirty="0" smtClean="0"/>
              <a:t> بشراكة مع المبادرة </a:t>
            </a:r>
            <a:br>
              <a:rPr lang="ar-MA" dirty="0" smtClean="0"/>
            </a:br>
            <a:r>
              <a:rPr lang="ar-MA" dirty="0" smtClean="0"/>
              <a:t>الوطنية للتنمية البشرية</a:t>
            </a:r>
            <a:br>
              <a:rPr lang="ar-MA" dirty="0" smtClean="0"/>
            </a:br>
            <a:r>
              <a:rPr lang="ar-MA" dirty="0" smtClean="0"/>
              <a:t>-</a:t>
            </a:r>
            <a:r>
              <a:rPr lang="ar-MA" dirty="0" err="1" smtClean="0"/>
              <a:t>احداث</a:t>
            </a:r>
            <a:r>
              <a:rPr lang="ar-MA" dirty="0" smtClean="0"/>
              <a:t> </a:t>
            </a:r>
            <a:r>
              <a:rPr lang="ar-MA" dirty="0" smtClean="0"/>
              <a:t>مقرات للهلال </a:t>
            </a:r>
            <a:r>
              <a:rPr lang="ar-MA" dirty="0" err="1" smtClean="0"/>
              <a:t>الاحمر</a:t>
            </a:r>
            <a:r>
              <a:rPr lang="ar-MA" dirty="0" smtClean="0"/>
              <a:t> المغربي</a:t>
            </a:r>
            <a:endParaRPr lang="fr-FR"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36</a:t>
            </a:fld>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28604"/>
            <a:ext cx="8305800" cy="4214842"/>
          </a:xfrm>
        </p:spPr>
        <p:txBody>
          <a:bodyPr>
            <a:normAutofit fontScale="90000"/>
          </a:bodyPr>
          <a:lstStyle/>
          <a:p>
            <a:pPr algn="r"/>
            <a:r>
              <a:rPr lang="ar-MA" dirty="0" smtClean="0"/>
              <a:t>                </a:t>
            </a:r>
            <a:r>
              <a:rPr lang="ar-MA" b="1" dirty="0" smtClean="0">
                <a:solidFill>
                  <a:srgbClr val="FF0000"/>
                </a:solidFill>
                <a:cs typeface="Arabic Transparent" pitchFamily="2" charset="-78"/>
              </a:rPr>
              <a:t>قطاع </a:t>
            </a:r>
            <a:r>
              <a:rPr lang="ar-MA" b="1" dirty="0" smtClean="0">
                <a:solidFill>
                  <a:srgbClr val="FF0000"/>
                </a:solidFill>
                <a:cs typeface="Arabic Transparent" pitchFamily="2" charset="-78"/>
              </a:rPr>
              <a:t>الطرق </a:t>
            </a:r>
            <a:r>
              <a:rPr lang="ar-MA" b="1" dirty="0" err="1" smtClean="0">
                <a:solidFill>
                  <a:srgbClr val="FF0000"/>
                </a:solidFill>
                <a:cs typeface="Arabic Transparent" pitchFamily="2" charset="-78"/>
              </a:rPr>
              <a:t>و</a:t>
            </a:r>
            <a:r>
              <a:rPr lang="ar-MA" b="1" dirty="0" smtClean="0">
                <a:solidFill>
                  <a:srgbClr val="FF0000"/>
                </a:solidFill>
                <a:cs typeface="Arabic Transparent" pitchFamily="2" charset="-78"/>
              </a:rPr>
              <a:t> المسالك</a:t>
            </a:r>
            <a:r>
              <a:rPr lang="ar-MA" dirty="0" smtClean="0"/>
              <a:t/>
            </a:r>
            <a:br>
              <a:rPr lang="ar-MA" dirty="0" smtClean="0"/>
            </a:br>
            <a:r>
              <a:rPr lang="ar-MA" dirty="0" smtClean="0"/>
              <a:t>-تسريع </a:t>
            </a:r>
            <a:r>
              <a:rPr lang="ar-MA" dirty="0" smtClean="0"/>
              <a:t>وتيرة </a:t>
            </a:r>
            <a:r>
              <a:rPr lang="ar-MA" dirty="0" err="1" smtClean="0"/>
              <a:t>الاشغال</a:t>
            </a:r>
            <a:r>
              <a:rPr lang="ar-MA" dirty="0" smtClean="0"/>
              <a:t> التي تعرفها الطريق </a:t>
            </a:r>
            <a:r>
              <a:rPr lang="ar-MA" dirty="0" smtClean="0"/>
              <a:t>411</a:t>
            </a:r>
            <a:br>
              <a:rPr lang="ar-MA" dirty="0" smtClean="0"/>
            </a:br>
            <a:r>
              <a:rPr lang="ar-MA" dirty="0" smtClean="0"/>
              <a:t>-</a:t>
            </a:r>
            <a:r>
              <a:rPr lang="ar-MA" dirty="0" err="1" smtClean="0"/>
              <a:t>احداث</a:t>
            </a:r>
            <a:r>
              <a:rPr lang="ar-MA" dirty="0" smtClean="0"/>
              <a:t> </a:t>
            </a:r>
            <a:r>
              <a:rPr lang="ar-MA" dirty="0" smtClean="0"/>
              <a:t>طريق معبدة تربط مقر الجماعة المرتقب </a:t>
            </a:r>
            <a:r>
              <a:rPr lang="ar-MA" dirty="0" smtClean="0"/>
              <a:t>بالجهة الغربية </a:t>
            </a:r>
            <a:r>
              <a:rPr lang="ar-MA" dirty="0" smtClean="0"/>
              <a:t>دون المرور بجماعة دار </a:t>
            </a:r>
            <a:r>
              <a:rPr lang="ar-MA" dirty="0" smtClean="0"/>
              <a:t>الكداري</a:t>
            </a:r>
            <a:r>
              <a:rPr lang="ar-MA" dirty="0" smtClean="0"/>
              <a:t/>
            </a:r>
            <a:br>
              <a:rPr lang="ar-MA" dirty="0" smtClean="0"/>
            </a:br>
            <a:r>
              <a:rPr lang="ar-MA" dirty="0" smtClean="0"/>
              <a:t>-</a:t>
            </a:r>
            <a:r>
              <a:rPr lang="ar-MA" dirty="0" err="1" smtClean="0"/>
              <a:t>اصلاح</a:t>
            </a:r>
            <a:r>
              <a:rPr lang="ar-MA" dirty="0" smtClean="0"/>
              <a:t> </a:t>
            </a:r>
            <a:r>
              <a:rPr lang="ar-MA" dirty="0" smtClean="0"/>
              <a:t>بعض </a:t>
            </a:r>
            <a:r>
              <a:rPr lang="ar-MA" dirty="0" smtClean="0"/>
              <a:t>المسالك</a:t>
            </a:r>
            <a:r>
              <a:rPr lang="ar-MA" dirty="0" smtClean="0"/>
              <a:t/>
            </a:r>
            <a:br>
              <a:rPr lang="ar-MA" dirty="0" smtClean="0"/>
            </a:br>
            <a:r>
              <a:rPr lang="ar-MA" dirty="0" smtClean="0"/>
              <a:t>-فتح </a:t>
            </a:r>
            <a:r>
              <a:rPr lang="ar-MA" dirty="0" smtClean="0"/>
              <a:t>بعض المسالك </a:t>
            </a:r>
            <a:endParaRPr lang="fr-FR"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1C16F6-26FF-4217-AB99-7377CDC4DF92}" type="slidenum">
              <a:rPr lang="fr-FR" smtClean="0"/>
              <a:pPr/>
              <a:t>37</a:t>
            </a:fld>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hoto-RMILA 094.jpg"/>
          <p:cNvPicPr>
            <a:picLocks noChangeAspect="1"/>
          </p:cNvPicPr>
          <p:nvPr/>
        </p:nvPicPr>
        <p:blipFill>
          <a:blip r:embed="rId2" cstate="print">
            <a:lum contrast="40000"/>
          </a:blip>
          <a:stretch>
            <a:fillRect/>
          </a:stretch>
        </p:blipFill>
        <p:spPr>
          <a:xfrm>
            <a:off x="0" y="0"/>
            <a:ext cx="9144000" cy="6858000"/>
          </a:xfrm>
          <a:prstGeom prst="ellipse">
            <a:avLst/>
          </a:prstGeom>
          <a:ln>
            <a:noFill/>
          </a:ln>
          <a:effectLst>
            <a:softEdge rad="112500"/>
          </a:effectLst>
        </p:spPr>
      </p:pic>
      <p:sp>
        <p:nvSpPr>
          <p:cNvPr id="2" name="Espace réservé du pied de page 1"/>
          <p:cNvSpPr>
            <a:spLocks noGrp="1"/>
          </p:cNvSpPr>
          <p:nvPr>
            <p:ph type="ftr" sz="quarter" idx="11"/>
          </p:nvPr>
        </p:nvSpPr>
        <p:spPr>
          <a:xfrm>
            <a:off x="428596" y="785794"/>
            <a:ext cx="7858180" cy="4000528"/>
          </a:xfrm>
        </p:spPr>
        <p:txBody>
          <a:bodyPr/>
          <a:lstStyle/>
          <a:p>
            <a:pPr algn="ctr"/>
            <a:r>
              <a:rPr lang="ar-MA" sz="8800" dirty="0" smtClean="0">
                <a:solidFill>
                  <a:srgbClr val="FF0000"/>
                </a:solidFill>
              </a:rPr>
              <a:t>و في الختام نشكركم على حسن </a:t>
            </a:r>
            <a:r>
              <a:rPr lang="ar-MA" sz="8800" dirty="0" err="1" smtClean="0">
                <a:solidFill>
                  <a:srgbClr val="FF0000"/>
                </a:solidFill>
              </a:rPr>
              <a:t>الاصغاء</a:t>
            </a:r>
            <a:endParaRPr lang="ar-MA" sz="8800" dirty="0" smtClean="0">
              <a:solidFill>
                <a:srgbClr val="FF0000"/>
              </a:solidFill>
            </a:endParaRPr>
          </a:p>
          <a:p>
            <a:pPr algn="ctr"/>
            <a:r>
              <a:rPr lang="ar-MA" sz="8800" dirty="0" smtClean="0">
                <a:solidFill>
                  <a:srgbClr val="FF0000"/>
                </a:solidFill>
              </a:rPr>
              <a:t> و السلام </a:t>
            </a:r>
            <a:endParaRPr lang="fr-FR" sz="8800" dirty="0">
              <a:solidFill>
                <a:srgbClr val="FF0000"/>
              </a:solidFill>
            </a:endParaRPr>
          </a:p>
        </p:txBody>
      </p:sp>
      <p:sp>
        <p:nvSpPr>
          <p:cNvPr id="3" name="Espace réservé du numéro de diapositive 2"/>
          <p:cNvSpPr>
            <a:spLocks noGrp="1"/>
          </p:cNvSpPr>
          <p:nvPr>
            <p:ph type="sldNum" sz="quarter" idx="12"/>
          </p:nvPr>
        </p:nvSpPr>
        <p:spPr/>
        <p:txBody>
          <a:bodyPr/>
          <a:lstStyle/>
          <a:p>
            <a:fld id="{A41C16F6-26FF-4217-AB99-7377CDC4DF92}" type="slidenum">
              <a:rPr lang="fr-FR" smtClean="0"/>
              <a:pPr/>
              <a:t>38</a:t>
            </a:fld>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1357298"/>
            <a:ext cx="8401080" cy="4829188"/>
          </a:xfrm>
          <a:ln>
            <a:solidFill>
              <a:schemeClr val="bg1"/>
            </a:solidFill>
          </a:ln>
        </p:spPr>
        <p:style>
          <a:lnRef idx="1">
            <a:schemeClr val="accent6"/>
          </a:lnRef>
          <a:fillRef idx="2">
            <a:schemeClr val="accent6"/>
          </a:fillRef>
          <a:effectRef idx="1">
            <a:schemeClr val="accent6"/>
          </a:effectRef>
          <a:fontRef idx="minor">
            <a:schemeClr val="dk1"/>
          </a:fontRef>
        </p:style>
        <p:txBody>
          <a:bodyPr>
            <a:normAutofit fontScale="90000"/>
          </a:bodyPr>
          <a:lstStyle/>
          <a:p>
            <a:pPr algn="ctr" rtl="1">
              <a:lnSpc>
                <a:spcPct val="150000"/>
              </a:lnSpc>
            </a:pPr>
            <a:r>
              <a:rPr lang="ar-MA" sz="4900" b="1" dirty="0" smtClean="0">
                <a:solidFill>
                  <a:srgbClr val="FF0000"/>
                </a:solidFill>
                <a:latin typeface="Times New Roman" pitchFamily="18" charset="0"/>
                <a:cs typeface="Times New Roman" pitchFamily="18" charset="0"/>
              </a:rPr>
              <a:t>التقديم التاريخي</a:t>
            </a:r>
            <a:r>
              <a:rPr lang="ar-MA" b="1" dirty="0" smtClean="0">
                <a:solidFill>
                  <a:schemeClr val="accent2">
                    <a:lumMod val="75000"/>
                  </a:schemeClr>
                </a:solidFill>
                <a:latin typeface="Times New Roman" pitchFamily="18" charset="0"/>
                <a:cs typeface="Times New Roman" pitchFamily="18" charset="0"/>
              </a:rPr>
              <a:t/>
            </a:r>
            <a:br>
              <a:rPr lang="ar-MA" b="1" dirty="0" smtClean="0">
                <a:solidFill>
                  <a:schemeClr val="accent2">
                    <a:lumMod val="75000"/>
                  </a:schemeClr>
                </a:solidFill>
                <a:latin typeface="Times New Roman" pitchFamily="18" charset="0"/>
                <a:cs typeface="Times New Roman" pitchFamily="18" charset="0"/>
              </a:rPr>
            </a:br>
            <a:r>
              <a:rPr lang="ar-MA" b="1" dirty="0" smtClean="0">
                <a:solidFill>
                  <a:schemeClr val="accent2">
                    <a:lumMod val="75000"/>
                  </a:schemeClr>
                </a:solidFill>
                <a:latin typeface="Times New Roman" pitchFamily="18" charset="0"/>
                <a:cs typeface="Times New Roman" pitchFamily="18" charset="0"/>
              </a:rPr>
              <a:t> يقترن اســم الجماعة بالسوق </a:t>
            </a:r>
            <a:r>
              <a:rPr lang="ar-MA" b="1" dirty="0" err="1" smtClean="0">
                <a:solidFill>
                  <a:schemeClr val="accent2">
                    <a:lumMod val="75000"/>
                  </a:schemeClr>
                </a:solidFill>
                <a:latin typeface="Times New Roman" pitchFamily="18" charset="0"/>
                <a:cs typeface="Times New Roman" pitchFamily="18" charset="0"/>
              </a:rPr>
              <a:t>الاسبوعي</a:t>
            </a:r>
            <a:r>
              <a:rPr lang="ar-MA" b="1" dirty="0" smtClean="0">
                <a:solidFill>
                  <a:schemeClr val="accent2">
                    <a:lumMod val="75000"/>
                  </a:schemeClr>
                </a:solidFill>
                <a:latin typeface="Times New Roman" pitchFamily="18" charset="0"/>
                <a:cs typeface="Times New Roman" pitchFamily="18" charset="0"/>
              </a:rPr>
              <a:t> خميس </a:t>
            </a:r>
            <a:r>
              <a:rPr lang="ar-MA" b="1" dirty="0" err="1" smtClean="0">
                <a:solidFill>
                  <a:schemeClr val="accent2">
                    <a:lumMod val="75000"/>
                  </a:schemeClr>
                </a:solidFill>
                <a:latin typeface="Times New Roman" pitchFamily="18" charset="0"/>
                <a:cs typeface="Times New Roman" pitchFamily="18" charset="0"/>
              </a:rPr>
              <a:t>ارميلة</a:t>
            </a:r>
            <a:r>
              <a:rPr lang="ar-MA" b="1" dirty="0" smtClean="0">
                <a:solidFill>
                  <a:schemeClr val="accent2">
                    <a:lumMod val="75000"/>
                  </a:schemeClr>
                </a:solidFill>
                <a:latin typeface="Times New Roman" pitchFamily="18" charset="0"/>
                <a:cs typeface="Times New Roman" pitchFamily="18" charset="0"/>
              </a:rPr>
              <a:t> التابع لجماعة دار الكداري كما يرتبط هذا الاسم بنوعية التربة الرملية.</a:t>
            </a:r>
            <a:endParaRPr lang="fr-FR" b="1" dirty="0">
              <a:solidFill>
                <a:schemeClr val="accent2">
                  <a:lumMod val="75000"/>
                </a:schemeClr>
              </a:solidFill>
              <a:latin typeface="Times New Roman" pitchFamily="18" charset="0"/>
              <a:cs typeface="Times New Roman" pitchFamily="18" charset="0"/>
            </a:endParaRPr>
          </a:p>
        </p:txBody>
      </p:sp>
      <p:sp>
        <p:nvSpPr>
          <p:cNvPr id="5" name="Espace réservé du numéro de diapositive 4"/>
          <p:cNvSpPr>
            <a:spLocks noGrp="1"/>
          </p:cNvSpPr>
          <p:nvPr>
            <p:ph type="sldNum" sz="quarter" idx="12"/>
          </p:nvPr>
        </p:nvSpPr>
        <p:spPr/>
        <p:txBody>
          <a:bodyPr/>
          <a:lstStyle/>
          <a:p>
            <a:fld id="{A41C16F6-26FF-4217-AB99-7377CDC4DF92}" type="slidenum">
              <a:rPr lang="fr-FR" smtClean="0"/>
              <a:pPr/>
              <a:t>4</a:t>
            </a:fld>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357158" y="1428736"/>
            <a:ext cx="8127900" cy="3714776"/>
          </a:xfrm>
          <a:prstGeom prst="rect">
            <a:avLst/>
          </a:prstGeom>
          <a:ln>
            <a:solidFill>
              <a:schemeClr val="bg1"/>
            </a:solidFill>
          </a:ln>
          <a:effectLst>
            <a:glow rad="228600">
              <a:schemeClr val="accent2">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1" eaLnBrk="1" fontAlgn="auto" latinLnBrk="0" hangingPunct="1">
              <a:lnSpc>
                <a:spcPct val="150000"/>
              </a:lnSpc>
              <a:spcBef>
                <a:spcPct val="0"/>
              </a:spcBef>
              <a:spcAft>
                <a:spcPts val="0"/>
              </a:spcAft>
              <a:buClrTx/>
              <a:buSzTx/>
              <a:buFontTx/>
              <a:buNone/>
              <a:tabLst/>
              <a:defRPr/>
            </a:pPr>
            <a:r>
              <a:rPr lang="ar-MA" sz="7200" cap="all" dirty="0" err="1" smtClean="0">
                <a:solidFill>
                  <a:schemeClr val="tx1">
                    <a:lumMod val="95000"/>
                    <a:lumOff val="5000"/>
                  </a:schemeClr>
                </a:solidFill>
                <a:effectLst>
                  <a:reflection blurRad="12700" stA="48000" endA="300" endPos="55000" dir="5400000" sy="-90000" algn="bl" rotWithShape="0"/>
                </a:effectLst>
                <a:latin typeface="+mj-lt"/>
                <a:ea typeface="+mj-ea"/>
                <a:cs typeface="+mj-cs"/>
              </a:rPr>
              <a:t>الاحداث</a:t>
            </a:r>
            <a:r>
              <a:rPr kumimoji="0" lang="ar-MA" sz="4800" b="0"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t/>
            </a:r>
            <a:br>
              <a:rPr kumimoji="0" lang="ar-MA" sz="4800" b="0"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br>
            <a:r>
              <a:rPr kumimoji="0" lang="ar-MA" sz="4800" b="0"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t> </a:t>
            </a:r>
            <a:r>
              <a:rPr kumimoji="0" lang="ar-MA" sz="4800" b="0" i="0" u="none" strike="noStrike" kern="1200" cap="all" spc="0" normalizeH="0" baseline="0" noProof="0" dirty="0" err="1" smtClean="0">
                <a:ln>
                  <a:noFill/>
                </a:ln>
                <a:solidFill>
                  <a:srgbClr val="FF0000"/>
                </a:solidFill>
                <a:effectLst>
                  <a:reflection blurRad="12700" stA="48000" endA="300" endPos="55000" dir="5400000" sy="-90000" algn="bl" rotWithShape="0"/>
                </a:effectLst>
                <a:uLnTx/>
                <a:uFillTx/>
                <a:latin typeface="+mj-lt"/>
                <a:ea typeface="+mj-ea"/>
                <a:cs typeface="+mj-cs"/>
              </a:rPr>
              <a:t>احدثت</a:t>
            </a:r>
            <a:r>
              <a:rPr kumimoji="0" lang="ar-MA" sz="4800" b="0" i="0" u="none" strike="noStrike" kern="1200" cap="all" spc="0" normalizeH="0" noProof="0" dirty="0" smtClean="0">
                <a:ln>
                  <a:noFill/>
                </a:ln>
                <a:solidFill>
                  <a:srgbClr val="FF0000"/>
                </a:solidFill>
                <a:effectLst>
                  <a:reflection blurRad="12700" stA="48000" endA="300" endPos="55000" dir="5400000" sy="-90000" algn="bl" rotWithShape="0"/>
                </a:effectLst>
                <a:uLnTx/>
                <a:uFillTx/>
                <a:latin typeface="+mj-lt"/>
                <a:ea typeface="+mj-ea"/>
                <a:cs typeface="+mj-cs"/>
              </a:rPr>
              <a:t> الجماعة سنة 1992</a:t>
            </a:r>
          </a:p>
          <a:p>
            <a:pPr marL="0" marR="0" lvl="0" indent="0" algn="ctr" defTabSz="914400" rtl="1" eaLnBrk="1" fontAlgn="auto" latinLnBrk="0" hangingPunct="1">
              <a:lnSpc>
                <a:spcPct val="150000"/>
              </a:lnSpc>
              <a:spcBef>
                <a:spcPct val="0"/>
              </a:spcBef>
              <a:spcAft>
                <a:spcPts val="0"/>
              </a:spcAft>
              <a:buClrTx/>
              <a:buSzTx/>
              <a:buFontTx/>
              <a:buNone/>
              <a:tabLst/>
              <a:defRPr/>
            </a:pPr>
            <a:endParaRPr kumimoji="0" lang="fr-FR" sz="4800" b="0" i="0" u="none" strike="noStrike" kern="1200" cap="all" spc="0" normalizeH="0" baseline="0" noProof="0" dirty="0">
              <a:ln>
                <a:noFill/>
              </a:ln>
              <a:solidFill>
                <a:srgbClr val="FF0000"/>
              </a:solidFill>
              <a:effectLst>
                <a:reflection blurRad="12700" stA="48000" endA="300" endPos="55000" dir="5400000" sy="-90000" algn="bl" rotWithShape="0"/>
              </a:effectLst>
              <a:uLnTx/>
              <a:uFillTx/>
              <a:latin typeface="+mj-lt"/>
              <a:ea typeface="+mj-ea"/>
              <a:cs typeface="+mj-cs"/>
            </a:endParaRPr>
          </a:p>
        </p:txBody>
      </p:sp>
      <p:sp>
        <p:nvSpPr>
          <p:cNvPr id="5" name="Espace réservé du numéro de diapositive 4"/>
          <p:cNvSpPr>
            <a:spLocks noGrp="1"/>
          </p:cNvSpPr>
          <p:nvPr>
            <p:ph type="sldNum" sz="quarter" idx="12"/>
          </p:nvPr>
        </p:nvSpPr>
        <p:spPr/>
        <p:txBody>
          <a:bodyPr/>
          <a:lstStyle/>
          <a:p>
            <a:fld id="{A41C16F6-26FF-4217-AB99-7377CDC4DF92}" type="slidenum">
              <a:rPr lang="fr-FR" smtClean="0"/>
              <a:pPr/>
              <a:t>5</a:t>
            </a:fld>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14290"/>
            <a:ext cx="8358246" cy="6429420"/>
          </a:xfrm>
        </p:spPr>
        <p:txBody>
          <a:bodyPr>
            <a:normAutofit fontScale="90000"/>
          </a:bodyPr>
          <a:lstStyle/>
          <a:p>
            <a:pPr algn="ctr" rtl="1"/>
            <a:r>
              <a:rPr lang="ar-MA" sz="5400" dirty="0" smtClean="0">
                <a:solidFill>
                  <a:schemeClr val="tx1"/>
                </a:solidFill>
                <a:cs typeface="Arabic Transparent" pitchFamily="2" charset="-78"/>
              </a:rPr>
              <a:t>المساحة</a:t>
            </a:r>
            <a:r>
              <a:rPr lang="ar-MA" sz="6600" dirty="0" smtClean="0">
                <a:solidFill>
                  <a:schemeClr val="tx1"/>
                </a:solidFill>
                <a:cs typeface="Arabic Transparent" pitchFamily="2" charset="-78"/>
              </a:rPr>
              <a:t> </a:t>
            </a:r>
            <a:r>
              <a:rPr lang="ar-MA" dirty="0" smtClean="0">
                <a:solidFill>
                  <a:schemeClr val="tx1"/>
                </a:solidFill>
                <a:cs typeface="Arabic Transparent" pitchFamily="2" charset="-78"/>
              </a:rPr>
              <a:t/>
            </a:r>
            <a:br>
              <a:rPr lang="ar-MA" dirty="0" smtClean="0">
                <a:solidFill>
                  <a:schemeClr val="tx1"/>
                </a:solidFill>
                <a:cs typeface="Arabic Transparent" pitchFamily="2" charset="-78"/>
              </a:rPr>
            </a:br>
            <a:r>
              <a:rPr lang="ar-MA" dirty="0" smtClean="0">
                <a:solidFill>
                  <a:schemeClr val="tx1"/>
                </a:solidFill>
                <a:cs typeface="Arabic Transparent" pitchFamily="2" charset="-78"/>
              </a:rPr>
              <a:t>المساحة: 133 كلم2</a:t>
            </a:r>
            <a:br>
              <a:rPr lang="ar-MA" dirty="0" smtClean="0">
                <a:solidFill>
                  <a:schemeClr val="tx1"/>
                </a:solidFill>
                <a:cs typeface="Arabic Transparent" pitchFamily="2" charset="-78"/>
              </a:rPr>
            </a:br>
            <a:r>
              <a:rPr lang="ar-MA" sz="6600" dirty="0" smtClean="0">
                <a:solidFill>
                  <a:schemeClr val="tx1"/>
                </a:solidFill>
                <a:cs typeface="Arabic Transparent" pitchFamily="2" charset="-78"/>
              </a:rPr>
              <a:t>الحدود</a:t>
            </a:r>
            <a:r>
              <a:rPr lang="ar-MA" sz="8000" dirty="0" smtClean="0">
                <a:solidFill>
                  <a:schemeClr val="tx1"/>
                </a:solidFill>
                <a:cs typeface="Arabic Transparent" pitchFamily="2" charset="-78"/>
              </a:rPr>
              <a:t/>
            </a:r>
            <a:br>
              <a:rPr lang="ar-MA" sz="8000" dirty="0" smtClean="0">
                <a:solidFill>
                  <a:schemeClr val="tx1"/>
                </a:solidFill>
                <a:cs typeface="Arabic Transparent" pitchFamily="2" charset="-78"/>
              </a:rPr>
            </a:br>
            <a:r>
              <a:rPr lang="ar-MA" dirty="0" smtClean="0">
                <a:solidFill>
                  <a:schemeClr val="tx1"/>
                </a:solidFill>
                <a:cs typeface="Arabic Transparent" pitchFamily="2" charset="-78"/>
              </a:rPr>
              <a:t>الشمال :جماعة الحوافات</a:t>
            </a:r>
            <a:br>
              <a:rPr lang="ar-MA" dirty="0" smtClean="0">
                <a:solidFill>
                  <a:schemeClr val="tx1"/>
                </a:solidFill>
                <a:cs typeface="Arabic Transparent" pitchFamily="2" charset="-78"/>
              </a:rPr>
            </a:br>
            <a:r>
              <a:rPr lang="ar-MA" dirty="0" smtClean="0">
                <a:solidFill>
                  <a:schemeClr val="tx1"/>
                </a:solidFill>
                <a:cs typeface="Arabic Transparent" pitchFamily="2" charset="-78"/>
              </a:rPr>
              <a:t>الجنوب :القصيبية ،عامر الشمالية و السفلية</a:t>
            </a:r>
            <a:br>
              <a:rPr lang="ar-MA" dirty="0" smtClean="0">
                <a:solidFill>
                  <a:schemeClr val="tx1"/>
                </a:solidFill>
                <a:cs typeface="Arabic Transparent" pitchFamily="2" charset="-78"/>
              </a:rPr>
            </a:br>
            <a:r>
              <a:rPr lang="ar-MA" dirty="0" smtClean="0">
                <a:solidFill>
                  <a:schemeClr val="tx1"/>
                </a:solidFill>
                <a:cs typeface="Arabic Transparent" pitchFamily="2" charset="-78"/>
              </a:rPr>
              <a:t>الشرق : جماعة دار العسلوجي</a:t>
            </a:r>
            <a:br>
              <a:rPr lang="ar-MA" dirty="0" smtClean="0">
                <a:solidFill>
                  <a:schemeClr val="tx1"/>
                </a:solidFill>
                <a:cs typeface="Arabic Transparent" pitchFamily="2" charset="-78"/>
              </a:rPr>
            </a:br>
            <a:r>
              <a:rPr lang="ar-MA" dirty="0" smtClean="0">
                <a:solidFill>
                  <a:schemeClr val="tx1"/>
                </a:solidFill>
                <a:cs typeface="Arabic Transparent" pitchFamily="2" charset="-78"/>
              </a:rPr>
              <a:t>الغرب :جماعة سيدي الكامل</a:t>
            </a:r>
            <a:br>
              <a:rPr lang="ar-MA" dirty="0" smtClean="0">
                <a:solidFill>
                  <a:schemeClr val="tx1"/>
                </a:solidFill>
                <a:cs typeface="Arabic Transparent" pitchFamily="2" charset="-78"/>
              </a:rPr>
            </a:br>
            <a:r>
              <a:rPr lang="ar-MA" sz="5400" dirty="0" smtClean="0">
                <a:solidFill>
                  <a:schemeClr val="tx1"/>
                </a:solidFill>
                <a:cs typeface="Arabic Transparent" pitchFamily="2" charset="-78"/>
              </a:rPr>
              <a:t>عدد السكان </a:t>
            </a:r>
            <a:r>
              <a:rPr lang="ar-MA" sz="3600" dirty="0" smtClean="0">
                <a:solidFill>
                  <a:schemeClr val="tx1"/>
                </a:solidFill>
                <a:cs typeface="Arabic Transparent" pitchFamily="2" charset="-78"/>
              </a:rPr>
              <a:t>:</a:t>
            </a:r>
            <a:r>
              <a:rPr lang="ar-MA" sz="3600" dirty="0" smtClean="0">
                <a:solidFill>
                  <a:schemeClr val="tx1"/>
                </a:solidFill>
              </a:rPr>
              <a:t>15303 نسمة</a:t>
            </a:r>
            <a:br>
              <a:rPr lang="ar-MA" sz="3600" dirty="0" smtClean="0">
                <a:solidFill>
                  <a:schemeClr val="tx1"/>
                </a:solidFill>
              </a:rPr>
            </a:br>
            <a:r>
              <a:rPr lang="ar-MA" sz="4900" dirty="0" smtClean="0">
                <a:solidFill>
                  <a:schemeClr val="tx1"/>
                </a:solidFill>
              </a:rPr>
              <a:t>عدد  الدواوير :27 </a:t>
            </a:r>
            <a:endParaRPr lang="fr-FR" dirty="0">
              <a:solidFill>
                <a:schemeClr val="tx1"/>
              </a:solidFill>
              <a:cs typeface="Arabic Transparent" pitchFamily="2" charset="-78"/>
            </a:endParaRPr>
          </a:p>
        </p:txBody>
      </p:sp>
      <p:sp>
        <p:nvSpPr>
          <p:cNvPr id="5" name="Espace réservé du numéro de diapositive 4"/>
          <p:cNvSpPr>
            <a:spLocks noGrp="1"/>
          </p:cNvSpPr>
          <p:nvPr>
            <p:ph type="sldNum" sz="quarter" idx="12"/>
          </p:nvPr>
        </p:nvSpPr>
        <p:spPr/>
        <p:txBody>
          <a:bodyPr/>
          <a:lstStyle/>
          <a:p>
            <a:fld id="{A41C16F6-26FF-4217-AB99-7377CDC4DF92}" type="slidenum">
              <a:rPr lang="fr-FR" smtClean="0"/>
              <a:pPr/>
              <a:t>6</a:t>
            </a:fld>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clip_image002.jpg"/>
          <p:cNvPicPr>
            <a:picLocks noGrp="1" noChangeAspect="1"/>
          </p:cNvPicPr>
          <p:nvPr>
            <p:ph idx="1"/>
          </p:nvPr>
        </p:nvPicPr>
        <p:blipFill>
          <a:blip r:embed="rId2" cstate="print"/>
          <a:stretch>
            <a:fillRect/>
          </a:stretch>
        </p:blipFill>
        <p:spPr>
          <a:xfrm>
            <a:off x="357158" y="428604"/>
            <a:ext cx="8501121" cy="6072229"/>
          </a:xfrm>
        </p:spPr>
      </p:pic>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41C16F6-26FF-4217-AB99-7377CDC4DF92}" type="slidenum">
              <a:rPr lang="fr-FR" smtClean="0"/>
              <a:pPr/>
              <a:t>7</a:t>
            </a:fld>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14290"/>
            <a:ext cx="8647968" cy="5929330"/>
          </a:xfrm>
        </p:spPr>
        <p:txBody>
          <a:bodyPr>
            <a:normAutofit fontScale="90000"/>
          </a:bodyPr>
          <a:lstStyle/>
          <a:p>
            <a:pPr algn="ctr">
              <a:lnSpc>
                <a:spcPct val="150000"/>
              </a:lnSpc>
            </a:pPr>
            <a:r>
              <a:rPr lang="ar-MA" dirty="0" smtClean="0">
                <a:cs typeface="Arabic Transparent" pitchFamily="2" charset="-78"/>
              </a:rPr>
              <a:t/>
            </a:r>
            <a:br>
              <a:rPr lang="ar-MA" dirty="0" smtClean="0">
                <a:cs typeface="Arabic Transparent" pitchFamily="2" charset="-78"/>
              </a:rPr>
            </a:br>
            <a:r>
              <a:rPr lang="ar-MA" dirty="0" err="1" smtClean="0">
                <a:solidFill>
                  <a:srgbClr val="FF0000"/>
                </a:solidFill>
                <a:cs typeface="Arabic Transparent" pitchFamily="2" charset="-78"/>
              </a:rPr>
              <a:t>الامكانيات</a:t>
            </a:r>
            <a:r>
              <a:rPr lang="ar-MA" dirty="0" smtClean="0">
                <a:solidFill>
                  <a:srgbClr val="FF0000"/>
                </a:solidFill>
                <a:cs typeface="Arabic Transparent" pitchFamily="2" charset="-78"/>
              </a:rPr>
              <a:t> الجغرافية</a:t>
            </a:r>
            <a:r>
              <a:rPr lang="ar-MA" dirty="0" smtClean="0">
                <a:solidFill>
                  <a:srgbClr val="0E8044"/>
                </a:solidFill>
                <a:cs typeface="Arabic Transparent" pitchFamily="2" charset="-78"/>
              </a:rPr>
              <a:t/>
            </a:r>
            <a:br>
              <a:rPr lang="ar-MA" dirty="0" smtClean="0">
                <a:solidFill>
                  <a:srgbClr val="0E8044"/>
                </a:solidFill>
                <a:cs typeface="Arabic Transparent" pitchFamily="2" charset="-78"/>
              </a:rPr>
            </a:br>
            <a:r>
              <a:rPr lang="ar-MA" sz="4000" dirty="0" smtClean="0">
                <a:solidFill>
                  <a:schemeClr val="accent6">
                    <a:lumMod val="75000"/>
                  </a:schemeClr>
                </a:solidFill>
                <a:cs typeface="Arabic Transparent" pitchFamily="2" charset="-78"/>
              </a:rPr>
              <a:t>التضاريس</a:t>
            </a:r>
            <a:r>
              <a:rPr lang="ar-MA" sz="4000" dirty="0" smtClean="0">
                <a:solidFill>
                  <a:srgbClr val="0E8044"/>
                </a:solidFill>
                <a:cs typeface="Arabic Transparent" pitchFamily="2" charset="-78"/>
              </a:rPr>
              <a:t>: تغطي مجال الجماعة مجموعة من </a:t>
            </a:r>
            <a:r>
              <a:rPr lang="ar-MA" sz="4000" dirty="0" err="1" smtClean="0">
                <a:solidFill>
                  <a:srgbClr val="0E8044"/>
                </a:solidFill>
                <a:cs typeface="Arabic Transparent" pitchFamily="2" charset="-78"/>
              </a:rPr>
              <a:t>الوهدات</a:t>
            </a:r>
            <a:r>
              <a:rPr lang="ar-MA" sz="4000" dirty="0" smtClean="0">
                <a:solidFill>
                  <a:srgbClr val="0E8044"/>
                </a:solidFill>
                <a:cs typeface="Arabic Transparent" pitchFamily="2" charset="-78"/>
              </a:rPr>
              <a:t> الواسعة ،تحتلها موسميا مرجات ،باستثناء المجالات التي خضعت للتعرية في المرجة الكبيرة،اهم ما يميز هذه الوهدات الانخفاض الطبوغرافي و استواء قعرها و قد شكلت مجالا لتجمع مياه الفيض خلال الفترات المطيرة</a:t>
            </a:r>
            <a:r>
              <a:rPr lang="ar-MA" dirty="0" smtClean="0">
                <a:solidFill>
                  <a:srgbClr val="0E8044"/>
                </a:solidFill>
              </a:rPr>
              <a:t/>
            </a:r>
            <a:br>
              <a:rPr lang="ar-MA" dirty="0" smtClean="0">
                <a:solidFill>
                  <a:srgbClr val="0E8044"/>
                </a:solidFill>
              </a:rPr>
            </a:br>
            <a:endParaRPr lang="fr-FR" dirty="0">
              <a:solidFill>
                <a:srgbClr val="0E8044"/>
              </a:solidFill>
            </a:endParaRPr>
          </a:p>
        </p:txBody>
      </p:sp>
      <p:sp>
        <p:nvSpPr>
          <p:cNvPr id="5" name="Espace réservé du numéro de diapositive 4"/>
          <p:cNvSpPr>
            <a:spLocks noGrp="1"/>
          </p:cNvSpPr>
          <p:nvPr>
            <p:ph type="sldNum" sz="quarter" idx="12"/>
          </p:nvPr>
        </p:nvSpPr>
        <p:spPr/>
        <p:txBody>
          <a:bodyPr/>
          <a:lstStyle/>
          <a:p>
            <a:fld id="{A41C16F6-26FF-4217-AB99-7377CDC4DF92}" type="slidenum">
              <a:rPr lang="fr-FR" smtClean="0"/>
              <a:pPr/>
              <a:t>8</a:t>
            </a:fld>
            <a:endParaRPr lang="fr-F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5654692"/>
          </a:xfrm>
        </p:spPr>
        <p:txBody>
          <a:bodyPr>
            <a:normAutofit fontScale="90000"/>
          </a:bodyPr>
          <a:lstStyle/>
          <a:p>
            <a:pPr algn="ctr">
              <a:lnSpc>
                <a:spcPct val="250000"/>
              </a:lnSpc>
            </a:pPr>
            <a:r>
              <a:rPr lang="ar-MA" dirty="0" smtClean="0">
                <a:solidFill>
                  <a:schemeClr val="accent1">
                    <a:lumMod val="75000"/>
                  </a:schemeClr>
                </a:solidFill>
              </a:rPr>
              <a:t>الجيولوجيا:</a:t>
            </a:r>
            <a:br>
              <a:rPr lang="ar-MA" dirty="0" smtClean="0">
                <a:solidFill>
                  <a:schemeClr val="accent1">
                    <a:lumMod val="75000"/>
                  </a:schemeClr>
                </a:solidFill>
              </a:rPr>
            </a:br>
            <a:r>
              <a:rPr lang="ar-MA" dirty="0" smtClean="0">
                <a:solidFill>
                  <a:schemeClr val="accent1">
                    <a:lumMod val="75000"/>
                  </a:schemeClr>
                </a:solidFill>
              </a:rPr>
              <a:t>تنتمي الجماعة من الناحية الجيولوجية </a:t>
            </a:r>
            <a:r>
              <a:rPr lang="ar-MA" dirty="0" err="1" smtClean="0">
                <a:solidFill>
                  <a:schemeClr val="accent1">
                    <a:lumMod val="75000"/>
                  </a:schemeClr>
                </a:solidFill>
              </a:rPr>
              <a:t>الى</a:t>
            </a:r>
            <a:r>
              <a:rPr lang="ar-MA" dirty="0" smtClean="0">
                <a:solidFill>
                  <a:schemeClr val="accent1">
                    <a:lumMod val="75000"/>
                  </a:schemeClr>
                </a:solidFill>
              </a:rPr>
              <a:t> سهل الغرب الذي شكل عبر مراحل تطوره جزء من الممر الجنوب الريفي </a:t>
            </a:r>
            <a:endParaRPr lang="fr-FR" dirty="0">
              <a:solidFill>
                <a:schemeClr val="accent1">
                  <a:lumMod val="75000"/>
                </a:schemeClr>
              </a:solidFill>
            </a:endParaRPr>
          </a:p>
        </p:txBody>
      </p:sp>
      <p:sp>
        <p:nvSpPr>
          <p:cNvPr id="6" name="Espace réservé du pied de page 5"/>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41C16F6-26FF-4217-AB99-7377CDC4DF92}" type="slidenum">
              <a:rPr lang="fr-FR" smtClean="0"/>
              <a:pPr/>
              <a:t>9</a:t>
            </a:fld>
            <a:endParaRPr lang="fr-F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569</TotalTime>
  <Words>282</Words>
  <Application>Microsoft Office PowerPoint</Application>
  <PresentationFormat>Affichage à l'écran (4:3)</PresentationFormat>
  <Paragraphs>103</Paragraphs>
  <Slides>38</Slides>
  <Notes>1</Notes>
  <HiddenSlides>0</HiddenSlides>
  <MMClips>0</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Débit</vt:lpstr>
      <vt:lpstr>Diapositive 1</vt:lpstr>
      <vt:lpstr>عرض حول واقع البنيات التحتية بجماعة الرميلة   وآفاق تنميتها</vt:lpstr>
      <vt:lpstr>Diapositive 3</vt:lpstr>
      <vt:lpstr>التقديم التاريخي  يقترن اســم الجماعة بالسوق الاسبوعي خميس ارميلة التابع لجماعة دار الكداري كما يرتبط هذا الاسم بنوعية التربة الرملية.</vt:lpstr>
      <vt:lpstr>Diapositive 5</vt:lpstr>
      <vt:lpstr>المساحة  المساحة: 133 كلم2 الحدود الشمال :جماعة الحوافات الجنوب :القصيبية ،عامر الشمالية و السفلية الشرق : جماعة دار العسلوجي الغرب :جماعة سيدي الكامل عدد السكان :15303 نسمة عدد  الدواوير :27 </vt:lpstr>
      <vt:lpstr>Diapositive 7</vt:lpstr>
      <vt:lpstr> الامكانيات الجغرافية التضاريس: تغطي مجال الجماعة مجموعة من الوهدات الواسعة ،تحتلها موسميا مرجات ،باستثناء المجالات التي خضعت للتعرية في المرجة الكبيرة،اهم ما يميز هذه الوهدات الانخفاض الطبوغرافي و استواء قعرها و قد شكلت مجالا لتجمع مياه الفيض خلال الفترات المطيرة </vt:lpstr>
      <vt:lpstr>الجيولوجيا: تنتمي الجماعة من الناحية الجيولوجية الى سهل الغرب الذي شكل عبر مراحل تطوره جزء من الممر الجنوب الريفي </vt:lpstr>
      <vt:lpstr>المناخ : مناخ الجماعة متقلب و غير مستقر سنة عن اخرى بفعل تاثره بعوامل اقليمية قارية ومن خلال الجدول التالي يمكن ان نرصد هذه التقلبات حسب احصائيات رسمية: </vt:lpstr>
      <vt:lpstr>التساقطات المطرية</vt:lpstr>
      <vt:lpstr>الموارد المائية : يعتبر واد بهت اهم مورد مائي بالنسبة للجماعة ،حيث تقام عليه محطات للضخ  منذ السبعينيات من القرن الماضي الا ان سوء تدبير هذا المرفق الحيوي الهام والاستغلال العشوائي من طرف الفلاحين لم يكن في صالح الفلاحة بالجماعة </vt:lpstr>
      <vt:lpstr>كما ان سنوات الجفاف التي عرفتها المنطقة ابان العقد الذي ودعناه ساهم في تردي الفلاحة الا انه بالمقابل فتح افاقا واسعة امام الفلاحين الكبار الذين لجؤوا الى البحث عن مصادر المياه الباطنية ،فاقام عدد لاباس به من كبار الملاكين ابارا ساعدت في انتعاش بعض الزراعات و لاسيما منها الكلائية .</vt:lpstr>
      <vt:lpstr>و لسد الخصاص الحاصل في المياه السقوية عمدت مصالح المكتب الجهوي للاستثمار الفلاحي إلى دعم صبيب مياه بهت من خلال شق قنات عبر تراب بومعيز ربطت بين سبو و واد بهت</vt:lpstr>
      <vt:lpstr>الفلاحة  يعد القطاع الفلاحي اهم ما يميز الجماعة حيث تعتمد جل الساكنة على هذا القطاع وهو قطاع واعد في ظل مخطط المغرب الاخضر</vt:lpstr>
      <vt:lpstr>    توزيع المساحات الزراعية المساحة الإجمالية للأراضي :10660 هكتار الأراضي الصالحة للفلاحة :9744 هكتار الأراضي الخاضعة للسقي :3984 هكتار  الاراضي الغير الصالحة للفلاحة :916 هكتار </vt:lpstr>
      <vt:lpstr>المشاكل -ضعف مسالك الولوج - ضعف التاطير الفلاحي   -تراكم مشاكل السقي جراء تقادم القنوات - انحباس المياه فوق الاراضي  </vt:lpstr>
      <vt:lpstr>Diapositive 18</vt:lpstr>
      <vt:lpstr>Diapositive 19</vt:lpstr>
      <vt:lpstr>قطاع الماشية عدد رؤوس الابقار :5869 راس عدد رؤوس الاغنام : 13000 راس  عدد رؤوس الماعز: 135 راس مما يلاحظ : -قطاع غير منظم  -ضعف  التاطير</vt:lpstr>
      <vt:lpstr>       البنيات التحتية و الفوقية</vt:lpstr>
      <vt:lpstr>الشبكة الطرقية و المسالك: الطريق الاقليمية 4538 الرابطة بين سيدي علال التازي و سيدي سليمان مرورا بدار الكداري  الطريق الاقليمية 4505 الرابطة بين الجماعة و جماعة سيدي الكامل الطريق الجهوية 411 الرابطة بين دار الكداري و بلقصيري </vt:lpstr>
      <vt:lpstr>المسالك: في اطار فك العزلة عن العالم القروي تم تجهيز 20 كلم موزعة عن دواوير الجماعة لفك العزلة عنها حيث تم ربط الدواوير من خلال المسالك بالطرق الإقليمية و الجهوية  </vt:lpstr>
      <vt:lpstr>                          الماء الصالح للشرب: نسبة التغطية :90 في المائة   </vt:lpstr>
      <vt:lpstr>      مما يلاحظ  - تقادم الشبكات - ضعف سعة الخزانات - مشاكل في التدبير و لاسيما الجزا الذي تسيره الجمعيات</vt:lpstr>
      <vt:lpstr>              الكهرباء نسبة التغطية 98 في المائة الكوانين المشتتة الغير المستفيدة 2 في المائة   </vt:lpstr>
      <vt:lpstr>             السكنى و التعمير طبيعة الاملاك العقارية المتواجدة بتراب الجماعة  - املاك الدولة - الجماعات السلالية - الاملاك الخاصة المشاعة  طبيعة التنوع تقف عائقا امام تنظيم المجال و تهيئته و الاستجابة لطلبات الساكنة في البناء و التعمير </vt:lpstr>
      <vt:lpstr>Diapositive 28</vt:lpstr>
      <vt:lpstr>الصحة  تتوفر الجماعة على مركز صحي ورغم قلة الموارد البشرية الا انه استطاع ان يلعب دورا كبيرا في مجال التوعية الأسرية و تقديم الخدمات الأساسية  ، الا ان تواجد المركز بالجهة الغربية تبقى اطراف الجماعة الاخرى الشرقية منها و الشمالية دون الخدمات الصحية  الضرورية</vt:lpstr>
      <vt:lpstr>المركز الصحي الجماعي   </vt:lpstr>
      <vt:lpstr>1 – المشاريع و الملفات التي في طور الانجاز: ملف اقتناء عقار مساحته 8 هكتارات من اجل تسوية الوضعيى القانونية للعقارات المشيدة فوقها  مرافق الجماعة و احداث نواة لمركز الجماعة و تجزئة سكنية و مرافق اخرى.  </vt:lpstr>
      <vt:lpstr>           2- المشاريع المبرمجة : -المسالك القروية حوالي 12 كلم   - مقرات للهلال الاحمر المغربي  -توسيع الشبكة الكهربائية - بناء خزان الماء بدوار الحرارثة و حفر ثقب مائي   بدوار عمرات بشراكة مع INDHو قد خصص مبلغ 300000.00 درهم كمساهمة من الجماعة. </vt:lpstr>
      <vt:lpstr>   3- الملتمسات:                   قطاع الفلاحة: - فتح و اصلاح مسالك الولوج الى الاراضي الفلاحية -دعم القطاع الفلاحي (التاطير) -مشاكل السقي المرتبطة بضعف الصبيب - معالجة مشاكل انحصار المياه فوق الاراضي الفلاحية. - معالجة مشكل الخط السككي باحداث معابرومجاري المياه  - خلق نقط تجميع المحصول الزراعي و تسويقه - احداث وحداث التسمين و الانتاج الحيواني -اعادة النظر في المنشات الفنية( معابر المياه)</vt:lpstr>
      <vt:lpstr>                           - الماء الصالح للشرب:  -تجديد الشبكات المائية و خصوصا المسيرة من طرف الجمعيات -بناء خزان ذو سعة كبيرة لملا الخصاص  - دراسة امكانية  التدبير المفوض لهذا القطاع</vt:lpstr>
      <vt:lpstr>               السكنى و التعمير  -الاسراع بعملية اقتناء 8 هكتارات لاحداث تجزئة سكنية احداث نواة للجماعة  -تسهيل مسطرة منح رخص البناء للسكان المتواجدين على اراضي املاك الدولة و غيرها -احداث سوق اسبوعي </vt:lpstr>
      <vt:lpstr>                  قطاع الصحة -احداث وحدة للولادة بالمركز الصحي -احداث مستوصف صحي بدوار القطعات  -اقتناء سيارة نقل الاموات بشراكة مع المبادرة  الوطنية للتنمية البشرية -احداث مقرات للهلال الاحمر المغربي</vt:lpstr>
      <vt:lpstr>                قطاع الطرق و المسالك -تسريع وتيرة الاشغال التي تعرفها الطريق 411 -احداث طريق معبدة تربط مقر الجماعة المرتقب بالجهة الغربية دون المرور بجماعة دار الكداري -اصلاح بعض المسالك -فتح بعض المسالك </vt:lpstr>
      <vt:lpstr>Diapositive 38</vt:lpstr>
    </vt:vector>
  </TitlesOfParts>
  <Company>Sweet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SWEET</dc:creator>
  <cp:lastModifiedBy>ha</cp:lastModifiedBy>
  <cp:revision>93</cp:revision>
  <dcterms:created xsi:type="dcterms:W3CDTF">2011-03-19T19:17:49Z</dcterms:created>
  <dcterms:modified xsi:type="dcterms:W3CDTF">2011-05-11T15:18:20Z</dcterms:modified>
</cp:coreProperties>
</file>