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9" r:id="rId2"/>
    <p:sldId id="256" r:id="rId3"/>
    <p:sldId id="296" r:id="rId4"/>
    <p:sldId id="309" r:id="rId5"/>
    <p:sldId id="276" r:id="rId6"/>
    <p:sldId id="300" r:id="rId7"/>
    <p:sldId id="304" r:id="rId8"/>
    <p:sldId id="290" r:id="rId9"/>
    <p:sldId id="295" r:id="rId10"/>
    <p:sldId id="307" r:id="rId11"/>
    <p:sldId id="305" r:id="rId12"/>
    <p:sldId id="285" r:id="rId13"/>
    <p:sldId id="287" r:id="rId14"/>
    <p:sldId id="291" r:id="rId15"/>
    <p:sldId id="303" r:id="rId16"/>
    <p:sldId id="310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906E3-E317-4395-B471-FAADF6FEB71B}" type="datetimeFigureOut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7D18-713E-4910-B558-5AEE7C649C8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699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6639D-BB9C-4EDC-8F27-16BFF4E454B8}" type="datetimeFigureOut">
              <a:rPr lang="fr-FR" smtClean="0"/>
              <a:pPr/>
              <a:t>21/04/2013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796B1-9C92-48A1-B613-B0767D4EF33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33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F98E6-11FC-49CA-8341-14E00841AA50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009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8F07-47F3-46A1-AF91-CFE8C0944C83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339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3937-6F30-4DA2-B055-D21181E33D49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238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DD317-A275-4D0C-8F36-A2052BD24ABC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334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8110E-7790-4C96-A9D1-06C5A137DADD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973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DC70-CED9-4042-8DDA-6CC65BFC1262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402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D0DD-319F-418D-B11E-DF6F18A52359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94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E42C-FA60-4D75-90DD-C49A5CB7B45C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7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B2A0E-48E4-4B70-8195-E65BFCE128EA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207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13BB-603B-4C78-BD23-55D258628244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801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393-0947-44F1-B6E8-00BC91150DF5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075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30F6E-5260-4609-AB16-306CB6990E27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5DBDA-106B-44B0-BCA0-D2D3CD7E9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1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858280" cy="6858000"/>
          </a:xfrm>
        </p:spPr>
        <p:txBody>
          <a:bodyPr>
            <a:noAutofit/>
          </a:bodyPr>
          <a:lstStyle/>
          <a:p>
            <a:pPr algn="ctr"/>
            <a:endParaRPr lang="ar-DZ" sz="2000" dirty="0" smtClean="0"/>
          </a:p>
          <a:p>
            <a:pPr algn="ctr"/>
            <a:endParaRPr lang="ar-DZ" sz="2000" dirty="0" smtClean="0"/>
          </a:p>
          <a:p>
            <a:r>
              <a:rPr lang="fr-F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Rubéole , </a:t>
            </a:r>
            <a:r>
              <a:rPr lang="ar-DZ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الحصبة الالمانية </a:t>
            </a:r>
          </a:p>
          <a:p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HOUSSINE,M </a:t>
            </a:r>
          </a:p>
          <a:p>
            <a:r>
              <a:rPr lang="fr-FR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EPSP EL AMRIA -AIN TEMOUCHENT/ALGERIE</a:t>
            </a:r>
            <a:endParaRPr lang="fr-FR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50D3-6053-4919-A12B-9992D772B483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1026" name="Picture 2" descr="C:\Users\plt2mek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2924945"/>
            <a:ext cx="396044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lt2mek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5"/>
            <a:ext cx="3422129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868346"/>
          </a:xfrm>
        </p:spPr>
        <p:txBody>
          <a:bodyPr/>
          <a:lstStyle/>
          <a:p>
            <a:r>
              <a:rPr lang="ar-DZ" b="1" u="sng" dirty="0" smtClean="0">
                <a:solidFill>
                  <a:srgbClr val="FF0000"/>
                </a:solidFill>
              </a:rPr>
              <a:t>لماذا لا ينصـح العــزل</a:t>
            </a: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ar-DZ" sz="4700" b="1" dirty="0" smtClean="0">
                <a:solidFill>
                  <a:srgbClr val="002060"/>
                </a:solidFill>
              </a:rPr>
              <a:t>لأنـــه</a:t>
            </a:r>
            <a:r>
              <a:rPr lang="ar-DZ" dirty="0" smtClean="0"/>
              <a:t> </a:t>
            </a:r>
          </a:p>
          <a:p>
            <a:pPr algn="r" rtl="1">
              <a:buNone/>
            </a:pPr>
            <a:endParaRPr lang="ar-DZ" dirty="0" smtClean="0"/>
          </a:p>
          <a:p>
            <a:pPr algn="r" rtl="1">
              <a:buNone/>
            </a:pPr>
            <a:r>
              <a:rPr lang="ar-DZ" b="1" dirty="0" smtClean="0"/>
              <a:t>1- مرض </a:t>
            </a:r>
            <a:r>
              <a:rPr lang="ar-DZ" b="1" u="sng" dirty="0" smtClean="0">
                <a:solidFill>
                  <a:srgbClr val="FF0000"/>
                </a:solidFill>
              </a:rPr>
              <a:t>غير خطير.</a:t>
            </a:r>
          </a:p>
          <a:p>
            <a:pPr algn="r" rtl="1">
              <a:buNone/>
            </a:pP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 2- يكسب المصاب  مناعة دائمة.</a:t>
            </a:r>
          </a:p>
          <a:p>
            <a:pPr algn="r" rtl="1">
              <a:buNone/>
            </a:pP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3- يمنح فرصة لإصابة الفتيات بالمرض لحماية حملهن من الإصابة في </a:t>
            </a:r>
          </a:p>
          <a:p>
            <a:pPr algn="r" rtl="1">
              <a:buNone/>
            </a:pP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المستقبل. </a:t>
            </a:r>
          </a:p>
          <a:p>
            <a:pPr algn="r">
              <a:buNone/>
            </a:pPr>
            <a:endParaRPr lang="ar-DZ" dirty="0" smtClean="0"/>
          </a:p>
          <a:p>
            <a:pPr algn="r">
              <a:buNone/>
            </a:pPr>
            <a:r>
              <a:rPr lang="ar-DZ" dirty="0" smtClean="0"/>
              <a:t> </a:t>
            </a:r>
            <a:endParaRPr lang="fr-FR" dirty="0"/>
          </a:p>
        </p:txBody>
      </p:sp>
      <p:pic>
        <p:nvPicPr>
          <p:cNvPr id="5" name="Picture 6" descr="2214210086_9d3d9cc1eb_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2286015" cy="33623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214414" y="1142984"/>
            <a:ext cx="6643734" cy="2357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None/>
            </a:pPr>
            <a:r>
              <a:rPr lang="ar-DZ" sz="4000" b="1" dirty="0" smtClean="0">
                <a:solidFill>
                  <a:schemeClr val="tx1"/>
                </a:solidFill>
              </a:rPr>
              <a:t>للتخفيف من انتشار المرض</a:t>
            </a:r>
          </a:p>
        </p:txBody>
      </p:sp>
      <p:sp>
        <p:nvSpPr>
          <p:cNvPr id="12" name="Ellipse 11"/>
          <p:cNvSpPr/>
          <p:nvPr/>
        </p:nvSpPr>
        <p:spPr>
          <a:xfrm>
            <a:off x="3143240" y="4143380"/>
            <a:ext cx="2500330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buNone/>
            </a:pPr>
            <a:r>
              <a:rPr lang="ar-DZ" sz="6000" b="1" dirty="0" smtClean="0">
                <a:solidFill>
                  <a:schemeClr val="tx1"/>
                </a:solidFill>
              </a:rPr>
              <a:t>يجب</a:t>
            </a:r>
            <a:r>
              <a:rPr lang="ar-DZ" sz="3600" b="1" dirty="0" smtClean="0">
                <a:solidFill>
                  <a:schemeClr val="tx1"/>
                </a:solidFill>
              </a:rPr>
              <a:t> 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DZ" b="1" dirty="0" smtClean="0">
                <a:solidFill>
                  <a:srgbClr val="7030A0"/>
                </a:solidFill>
              </a:rPr>
              <a:t>النظافـــة الشخصيـــة</a:t>
            </a:r>
            <a:r>
              <a:rPr lang="fr-FR" b="1" dirty="0" smtClean="0">
                <a:solidFill>
                  <a:srgbClr val="7030A0"/>
                </a:solidFill>
              </a:rPr>
              <a:t>-1</a:t>
            </a:r>
            <a:br>
              <a:rPr lang="fr-FR" b="1" dirty="0" smtClean="0">
                <a:solidFill>
                  <a:srgbClr val="7030A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26626" name="Picture 2" descr="C:\Users\plt2mek\Desktop\rubeole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8" y="2214554"/>
            <a:ext cx="3498752" cy="40712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6" name="Picture 2" descr="C:\Users\plt2mek\Desktop\rubeole\asdsd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1428736"/>
            <a:ext cx="3681828" cy="40947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5" name="Rectangle 4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433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lt2mek\Desktop\rubeole\téléchargement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4" y="1142984"/>
            <a:ext cx="2928958" cy="457203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2" name="Picture 2" descr="C:\Users\plt2mek\Desktop\rubeole\images (1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1142984"/>
            <a:ext cx="2928094" cy="446655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 rot="20108485">
            <a:off x="3125738" y="773879"/>
            <a:ext cx="142876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DZ" sz="2000" b="1" dirty="0" smtClean="0"/>
              <a:t>تصرف صحيح</a:t>
            </a:r>
            <a:endParaRPr lang="fr-FR" sz="2000" b="1" dirty="0"/>
          </a:p>
        </p:txBody>
      </p:sp>
      <p:sp>
        <p:nvSpPr>
          <p:cNvPr id="11" name="Rectangle à coins arrondis 10"/>
          <p:cNvSpPr/>
          <p:nvPr/>
        </p:nvSpPr>
        <p:spPr>
          <a:xfrm rot="20131129">
            <a:off x="7340833" y="913263"/>
            <a:ext cx="142876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تصرف خاطئ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6187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sz="4000" b="1" dirty="0" smtClean="0">
                <a:solidFill>
                  <a:srgbClr val="7030A0"/>
                </a:solidFill>
              </a:rPr>
              <a:t>التهوية الدائمة والتعرض لأشعة الشمس</a:t>
            </a:r>
            <a:r>
              <a:rPr lang="fr-FR" b="1" dirty="0" smtClean="0">
                <a:solidFill>
                  <a:srgbClr val="FF0000"/>
                </a:solidFill>
              </a:rPr>
              <a:t>-2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C:\Users\plt2mek\Desktop\rubeole\sanr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1920081"/>
            <a:ext cx="5238750" cy="3886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954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3829064"/>
          </a:xfrm>
        </p:spPr>
        <p:txBody>
          <a:bodyPr/>
          <a:lstStyle/>
          <a:p>
            <a:pPr algn="ctr">
              <a:buNone/>
            </a:pPr>
            <a:r>
              <a:rPr lang="ar-DZ" b="1" u="sng" dirty="0" smtClean="0">
                <a:solidFill>
                  <a:srgbClr val="C00000"/>
                </a:solidFill>
              </a:rPr>
              <a:t>سواءً في البيت أو في المؤسسات التعليمية</a:t>
            </a:r>
          </a:p>
          <a:p>
            <a:pPr algn="r" rtl="1">
              <a:buNone/>
            </a:pPr>
            <a:endParaRPr lang="ar-DZ" b="1" dirty="0" smtClean="0"/>
          </a:p>
          <a:p>
            <a:pPr algn="r" rtl="1">
              <a:buFont typeface="Wingdings" pitchFamily="2" charset="2"/>
              <a:buChar char="q"/>
            </a:pPr>
            <a:r>
              <a:rPr lang="ar-DZ" b="1" dirty="0" smtClean="0"/>
              <a:t> الابتعاد عن الشخص المصاب.</a:t>
            </a:r>
            <a:endParaRPr lang="fr-FR" b="1" dirty="0" smtClean="0"/>
          </a:p>
          <a:p>
            <a:pPr algn="r" rtl="1"/>
            <a:endParaRPr lang="ar-DZ" b="1" dirty="0" smtClean="0"/>
          </a:p>
          <a:p>
            <a:pPr algn="r" rtl="1">
              <a:buFont typeface="Wingdings" pitchFamily="2" charset="2"/>
              <a:buChar char="q"/>
            </a:pPr>
            <a:r>
              <a:rPr lang="ar-DZ" b="1" dirty="0" smtClean="0"/>
              <a:t> إجراء فحص طبي مستعجل.</a:t>
            </a:r>
          </a:p>
          <a:p>
            <a:pPr algn="r" rtl="1">
              <a:buNone/>
            </a:pPr>
            <a:endParaRPr lang="ar-DZ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98413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142976" y="428604"/>
            <a:ext cx="6429420" cy="8572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4000" b="1" dirty="0" smtClean="0">
                <a:solidFill>
                  <a:srgbClr val="7030A0"/>
                </a:solidFill>
              </a:rPr>
              <a:t>على المرأة الحامل </a:t>
            </a:r>
            <a:r>
              <a:rPr lang="fr-FR" sz="4000" b="1" dirty="0" smtClean="0">
                <a:solidFill>
                  <a:srgbClr val="FF0000"/>
                </a:solidFill>
              </a:rPr>
              <a:t>-3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u="sng" dirty="0" smtClean="0">
                <a:solidFill>
                  <a:srgbClr val="FF0000"/>
                </a:solidFill>
              </a:rPr>
              <a:t>الخلاصـــــــــــة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497"/>
            <a:ext cx="8229600" cy="17145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DZ" sz="5400" b="1" dirty="0" smtClean="0"/>
              <a:t>الوقاية خير من العلاج</a:t>
            </a:r>
            <a:endParaRPr lang="fr-FR" sz="54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DD317-A275-4D0C-8F36-A2052BD24ABC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-32" y="642939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 descr="C:\Users\plt2mek\Desktop\1807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335818"/>
            <a:ext cx="5899918" cy="2477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798"/>
            <a:ext cx="7772400" cy="814392"/>
          </a:xfrm>
        </p:spPr>
        <p:txBody>
          <a:bodyPr>
            <a:noAutofit/>
          </a:bodyPr>
          <a:lstStyle/>
          <a:p>
            <a:r>
              <a:rPr lang="ar-DZ" sz="6000" b="1" dirty="0" smtClean="0"/>
              <a:t>الحصبة الألمانية </a:t>
            </a:r>
            <a:endParaRPr lang="fr-FR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170" name="Picture 2" descr="C:\Users\plt2mek\Desktop\rubeole\gggg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0"/>
            <a:ext cx="8715436" cy="285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plt2mek\Desktop\rubeole\images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3786190"/>
            <a:ext cx="6572296" cy="234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94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ما هي الحصبـــة الألمانيـــة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86018"/>
            <a:ext cx="8229600" cy="2828932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b="1" dirty="0" smtClean="0"/>
              <a:t>- هو مرض فيروسي </a:t>
            </a:r>
            <a:r>
              <a:rPr lang="ar-DZ" b="1" dirty="0" smtClean="0">
                <a:solidFill>
                  <a:srgbClr val="FF0000"/>
                </a:solidFill>
              </a:rPr>
              <a:t>معدي</a:t>
            </a:r>
          </a:p>
          <a:p>
            <a:pPr algn="r">
              <a:buNone/>
            </a:pPr>
            <a:endParaRPr lang="fr-FR" b="1" dirty="0" smtClean="0"/>
          </a:p>
          <a:p>
            <a:pPr algn="r">
              <a:buNone/>
            </a:pPr>
            <a:r>
              <a:rPr lang="ar-DZ" b="1" dirty="0" smtClean="0"/>
              <a:t>- يكثر انتشاره مع أواخر فصل </a:t>
            </a:r>
            <a:r>
              <a:rPr lang="ar-DZ" b="1" dirty="0" smtClean="0">
                <a:solidFill>
                  <a:srgbClr val="FF0000"/>
                </a:solidFill>
              </a:rPr>
              <a:t>الشتاء</a:t>
            </a:r>
            <a:r>
              <a:rPr lang="ar-DZ" b="1" dirty="0" smtClean="0"/>
              <a:t> وبداية فصل </a:t>
            </a:r>
            <a:r>
              <a:rPr lang="ar-DZ" b="1" dirty="0" smtClean="0">
                <a:solidFill>
                  <a:srgbClr val="FF0000"/>
                </a:solidFill>
              </a:rPr>
              <a:t>الربيع</a:t>
            </a:r>
          </a:p>
          <a:p>
            <a:pPr algn="r">
              <a:buNone/>
            </a:pPr>
            <a:endParaRPr lang="fr-FR" b="1" dirty="0" smtClean="0"/>
          </a:p>
          <a:p>
            <a:pPr algn="r">
              <a:buNone/>
            </a:pPr>
            <a:r>
              <a:rPr lang="ar-DZ" b="1" dirty="0" smtClean="0"/>
              <a:t>- يعطي للجسم </a:t>
            </a:r>
            <a:r>
              <a:rPr lang="ar-DZ" b="1" dirty="0" smtClean="0">
                <a:solidFill>
                  <a:srgbClr val="FF0000"/>
                </a:solidFill>
              </a:rPr>
              <a:t>مناعة دائمة </a:t>
            </a:r>
            <a:r>
              <a:rPr lang="ar-DZ" b="1" dirty="0" smtClean="0"/>
              <a:t>بعد الإصابة   </a:t>
            </a:r>
          </a:p>
          <a:p>
            <a:pPr algn="r">
              <a:buNone/>
            </a:pPr>
            <a:endParaRPr lang="ar-DZ" b="1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7" name="Picture 2" descr="C:\Users\plt2mek\Desktop\rubeole\téléchar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624"/>
            <a:ext cx="1619672" cy="120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ما مـــدى خطورتــــه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DZ" b="1" dirty="0" smtClean="0"/>
              <a:t>تعتبر </a:t>
            </a:r>
            <a:r>
              <a:rPr lang="ar-DZ" b="1" u="sng" dirty="0" smtClean="0"/>
              <a:t>الحصبة الألمانية</a:t>
            </a:r>
            <a:r>
              <a:rPr lang="ar-DZ" b="1" dirty="0" smtClean="0"/>
              <a:t>  من </a:t>
            </a:r>
            <a:r>
              <a:rPr lang="ar-DZ" b="1" dirty="0" smtClean="0">
                <a:solidFill>
                  <a:srgbClr val="FF0000"/>
                </a:solidFill>
              </a:rPr>
              <a:t>اخف</a:t>
            </a:r>
            <a:r>
              <a:rPr lang="ar-DZ" b="1" dirty="0" smtClean="0"/>
              <a:t> الأمراض المعدية حدة</a:t>
            </a:r>
          </a:p>
          <a:p>
            <a:pPr algn="r">
              <a:buNone/>
            </a:pPr>
            <a:r>
              <a:rPr lang="ar-DZ" b="1" dirty="0" smtClean="0"/>
              <a:t> و أكثرها سلامة خصوصا إذا حدثت في سن مبكرة </a:t>
            </a:r>
          </a:p>
          <a:p>
            <a:pPr algn="ctr">
              <a:buNone/>
            </a:pPr>
            <a:r>
              <a:rPr lang="ar-DZ" sz="4000" b="1" u="sng" dirty="0" smtClean="0">
                <a:solidFill>
                  <a:srgbClr val="002060"/>
                </a:solidFill>
              </a:rPr>
              <a:t>لكنهـــا</a:t>
            </a:r>
            <a:r>
              <a:rPr lang="ar-DZ" sz="4000" b="1" dirty="0" smtClean="0"/>
              <a:t> </a:t>
            </a:r>
          </a:p>
          <a:p>
            <a:pPr algn="r">
              <a:buNone/>
            </a:pPr>
            <a:endParaRPr lang="ar-DZ" b="1" u="sng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ar-DZ" b="1" u="sng" dirty="0" smtClean="0">
                <a:solidFill>
                  <a:srgbClr val="FF0000"/>
                </a:solidFill>
              </a:rPr>
              <a:t>خطيرة</a:t>
            </a:r>
            <a:r>
              <a:rPr lang="ar-DZ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/>
              <a:t>بالنسبة للمرأة  الحامل (خاصة في الشهور الثلاثة الأولى) إذ تتسبب بتشوهات خلقية متعددة للجنين (القلب السمع البصر...) </a:t>
            </a:r>
          </a:p>
          <a:p>
            <a:pPr algn="r">
              <a:buNone/>
            </a:pPr>
            <a:endParaRPr lang="fr-FR" sz="4000" b="1" u="sng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DD317-A275-4D0C-8F36-A2052BD24ABC}" type="datetime1">
              <a:rPr lang="fr-FR" smtClean="0"/>
              <a:pPr/>
              <a:t>21/04/2013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-32" y="642939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8" name="Picture 2" descr="C:\Users\plt2mek\Desktop\rubeole\téléchar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19325" cy="145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8229600" cy="1143000"/>
          </a:xfrm>
        </p:spPr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فيـــروس الحصبـــة </a:t>
            </a:r>
            <a:r>
              <a:rPr lang="ar-DZ" b="1" dirty="0" err="1" smtClean="0">
                <a:solidFill>
                  <a:srgbClr val="FF0000"/>
                </a:solidFill>
              </a:rPr>
              <a:t>الالمانيـــــة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1266" name="Picture 2" descr="C:\Users\plt2mek\Desktop\rubeole\1312-1744-thickbox_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7298"/>
            <a:ext cx="2714644" cy="499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00364" y="3000372"/>
            <a:ext cx="585128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ar-DZ" dirty="0" smtClean="0"/>
          </a:p>
          <a:p>
            <a:pPr algn="ctr"/>
            <a:r>
              <a:rPr lang="ar-DZ" dirty="0" smtClean="0"/>
              <a:t> </a:t>
            </a:r>
            <a:r>
              <a:rPr lang="ar-DZ" sz="2800" b="1" dirty="0" smtClean="0"/>
              <a:t>يفقد  الفيروس فعاليته </a:t>
            </a:r>
            <a:r>
              <a:rPr lang="ar-DZ" sz="3200" b="1" dirty="0" smtClean="0"/>
              <a:t>ب</a:t>
            </a:r>
            <a:r>
              <a:rPr lang="ar-DZ" sz="3200" b="1" dirty="0" smtClean="0">
                <a:solidFill>
                  <a:srgbClr val="FF0000"/>
                </a:solidFill>
              </a:rPr>
              <a:t>ا</a:t>
            </a:r>
            <a:r>
              <a:rPr lang="ar-DZ" sz="2800" b="1" u="sng" dirty="0" smtClean="0">
                <a:solidFill>
                  <a:srgbClr val="FF0000"/>
                </a:solidFill>
              </a:rPr>
              <a:t>لحرارة</a:t>
            </a:r>
            <a:r>
              <a:rPr lang="ar-DZ" sz="3200" b="1" dirty="0" smtClean="0"/>
              <a:t> </a:t>
            </a:r>
            <a:r>
              <a:rPr lang="ar-DZ" sz="2800" b="1" dirty="0" err="1" smtClean="0"/>
              <a:t>و</a:t>
            </a:r>
            <a:r>
              <a:rPr lang="ar-DZ" sz="2800" b="1" dirty="0" smtClean="0"/>
              <a:t> </a:t>
            </a:r>
            <a:r>
              <a:rPr lang="ar-DZ" sz="3200" b="1" u="sng" dirty="0" smtClean="0">
                <a:solidFill>
                  <a:srgbClr val="FF0000"/>
                </a:solidFill>
              </a:rPr>
              <a:t>أشعة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r>
              <a:rPr lang="ar-DZ" sz="2800" b="1" dirty="0" smtClean="0"/>
              <a:t>الشمس</a:t>
            </a:r>
            <a:endParaRPr lang="fr-FR" sz="2400" b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02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طرق انتقـــال المــرض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DZ" b="1" dirty="0" smtClean="0"/>
              <a:t>- اتصال </a:t>
            </a:r>
            <a:r>
              <a:rPr lang="ar-DZ" b="1" u="sng" dirty="0" smtClean="0">
                <a:solidFill>
                  <a:srgbClr val="0070C0"/>
                </a:solidFill>
              </a:rPr>
              <a:t>مباشر</a:t>
            </a:r>
            <a:r>
              <a:rPr lang="ar-DZ" b="1" dirty="0" smtClean="0"/>
              <a:t> بواسطة الرذاذ المتطاير من المريض.</a:t>
            </a:r>
          </a:p>
          <a:p>
            <a:pPr algn="r">
              <a:buNone/>
            </a:pPr>
            <a:endParaRPr lang="ar-DZ" b="1" dirty="0" smtClean="0"/>
          </a:p>
          <a:p>
            <a:pPr algn="r">
              <a:buNone/>
            </a:pPr>
            <a:r>
              <a:rPr lang="ar-DZ" b="1" dirty="0" smtClean="0"/>
              <a:t>- اتصال </a:t>
            </a:r>
            <a:r>
              <a:rPr lang="ar-DZ" b="1" u="sng" dirty="0" smtClean="0">
                <a:solidFill>
                  <a:srgbClr val="0070C0"/>
                </a:solidFill>
              </a:rPr>
              <a:t>غير مباشر</a:t>
            </a:r>
            <a:r>
              <a:rPr lang="ar-DZ" b="1" dirty="0" smtClean="0">
                <a:solidFill>
                  <a:srgbClr val="0070C0"/>
                </a:solidFill>
              </a:rPr>
              <a:t> </a:t>
            </a:r>
            <a:r>
              <a:rPr lang="ar-DZ" b="1" dirty="0" smtClean="0"/>
              <a:t>عن طريق استخدام الأدوات الملوثة </a:t>
            </a:r>
          </a:p>
          <a:p>
            <a:pPr algn="r">
              <a:buNone/>
            </a:pPr>
            <a:r>
              <a:rPr lang="ar-DZ" b="1" dirty="0" smtClean="0"/>
              <a:t>بإفرازات المريض .</a:t>
            </a:r>
          </a:p>
          <a:p>
            <a:pPr algn="r">
              <a:buNone/>
            </a:pPr>
            <a:endParaRPr lang="ar-DZ" b="1" dirty="0" smtClean="0"/>
          </a:p>
          <a:p>
            <a:pPr algn="r">
              <a:buNone/>
            </a:pPr>
            <a:r>
              <a:rPr lang="ar-DZ" b="1" dirty="0" smtClean="0"/>
              <a:t>- وفي حالة </a:t>
            </a:r>
            <a:r>
              <a:rPr lang="ar-DZ" b="1" u="sng" dirty="0" smtClean="0">
                <a:solidFill>
                  <a:srgbClr val="FF0000"/>
                </a:solidFill>
              </a:rPr>
              <a:t>الجنين</a:t>
            </a:r>
            <a:r>
              <a:rPr lang="ar-DZ" b="1" dirty="0" smtClean="0"/>
              <a:t> تنتقل إليه العدوى عن طريق المشيمة من أمه المصابة</a:t>
            </a:r>
            <a:endParaRPr lang="fr-FR" dirty="0" smtClean="0"/>
          </a:p>
          <a:p>
            <a:pPr algn="ctr">
              <a:buNone/>
            </a:pPr>
            <a:endParaRPr lang="fr-FR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7" name="Picture 2" descr="C:\Users\plt2mek\Desktop\rubeole\téléchar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2219325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أعراض الحصبة الألمانية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DZ" b="1" dirty="0" smtClean="0"/>
              <a:t>  ارتفاع طفيف في درجة الحرارة.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DZ" b="1" dirty="0" smtClean="0"/>
              <a:t>  تضخم في الغدد اللمفاوية في قاعدة وخلف الأذن.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DZ" b="1" dirty="0" smtClean="0"/>
              <a:t>  بقع حمراء بسيطة تظهر على الوجه ثم تنتقل بسرعة إلى باقي الجسم  (خاصة الصدر و الظهر).</a:t>
            </a:r>
          </a:p>
          <a:p>
            <a:pPr algn="r" rtl="1">
              <a:lnSpc>
                <a:spcPct val="200000"/>
              </a:lnSpc>
              <a:buFont typeface="Wingdings" pitchFamily="2" charset="2"/>
              <a:buChar char="ü"/>
            </a:pPr>
            <a:r>
              <a:rPr lang="ar-DZ" b="1" dirty="0" smtClean="0"/>
              <a:t>  </a:t>
            </a:r>
            <a:r>
              <a:rPr lang="ks-Arab" b="1" dirty="0" smtClean="0"/>
              <a:t>ٲ</a:t>
            </a:r>
            <a:r>
              <a:rPr lang="ar-DZ" b="1" dirty="0" smtClean="0"/>
              <a:t>لم في المفاصل. </a:t>
            </a:r>
            <a:endParaRPr lang="ar-DZ" sz="28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8229600" cy="1143000"/>
          </a:xfrm>
        </p:spPr>
        <p:txBody>
          <a:bodyPr/>
          <a:lstStyle/>
          <a:p>
            <a:r>
              <a:rPr lang="ar-DZ" b="1" dirty="0" smtClean="0">
                <a:solidFill>
                  <a:srgbClr val="FF0000"/>
                </a:solidFill>
              </a:rPr>
              <a:t>كيف نقي أنفسنا من المرض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2290" name="Picture 2" descr="C:\Users\plt2mek\Desktop\rubeole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22" y="3071810"/>
            <a:ext cx="24955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plt2mek\Desktop\rubeole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1142984"/>
            <a:ext cx="1895475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C:\Users\plt2mek\Desktop\rubeole\ecoliers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42" y="2857496"/>
            <a:ext cx="3448050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601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ar-DZ" sz="4800" b="1" u="sng" dirty="0" smtClean="0">
                <a:solidFill>
                  <a:srgbClr val="7030A0"/>
                </a:solidFill>
              </a:rPr>
              <a:t>المــهـــــم</a:t>
            </a:r>
            <a:r>
              <a:rPr lang="ar-DZ" sz="4800" b="1" dirty="0" smtClean="0">
                <a:solidFill>
                  <a:srgbClr val="7030A0"/>
                </a:solidFill>
              </a:rPr>
              <a:t> </a:t>
            </a:r>
            <a:r>
              <a:rPr lang="ar-DZ" sz="4800" dirty="0" smtClean="0"/>
              <a:t> 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4411675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r-FR" b="1" dirty="0" smtClean="0"/>
              <a:t> </a:t>
            </a:r>
            <a:r>
              <a:rPr lang="ar-DZ" b="1" dirty="0" smtClean="0"/>
              <a:t> 1- عدم الارتباك.</a:t>
            </a:r>
          </a:p>
          <a:p>
            <a:pPr algn="r">
              <a:buNone/>
            </a:pPr>
            <a:endParaRPr lang="ar-DZ" b="1" dirty="0" smtClean="0"/>
          </a:p>
          <a:p>
            <a:pPr algn="r" rtl="1">
              <a:buNone/>
            </a:pPr>
            <a:r>
              <a:rPr lang="ar-DZ" b="1" dirty="0" smtClean="0"/>
              <a:t>2- الاتصال بطبيب الصحة المدرسية.</a:t>
            </a:r>
          </a:p>
          <a:p>
            <a:pPr algn="r">
              <a:buNone/>
            </a:pPr>
            <a:endParaRPr lang="ar-DZ" b="1" dirty="0" smtClean="0"/>
          </a:p>
          <a:p>
            <a:pPr algn="r">
              <a:buNone/>
            </a:pPr>
            <a:r>
              <a:rPr lang="ar-DZ" b="1" dirty="0" smtClean="0"/>
              <a:t> 3- </a:t>
            </a:r>
            <a:r>
              <a:rPr lang="ar-DZ" b="1" u="sng" dirty="0" smtClean="0"/>
              <a:t>التوعية الصحية  </a:t>
            </a:r>
            <a:r>
              <a:rPr lang="ar-DZ" b="1" dirty="0" smtClean="0"/>
              <a:t>حول خطورة المرض  على المرأة </a:t>
            </a:r>
            <a:r>
              <a:rPr lang="ar-DZ" b="1" u="sng" dirty="0" smtClean="0">
                <a:solidFill>
                  <a:srgbClr val="FF0000"/>
                </a:solidFill>
              </a:rPr>
              <a:t>الحامل</a:t>
            </a:r>
          </a:p>
          <a:p>
            <a:pPr algn="r">
              <a:buNone/>
            </a:pPr>
            <a:r>
              <a:rPr lang="ar-DZ" b="1" dirty="0" smtClean="0"/>
              <a:t>لذا على المعلمة الحامل المحتكة بالتلاميذ المصابين إجراء فحص طبي مستعجل.</a:t>
            </a:r>
            <a:endParaRPr lang="ar-DZ" b="1" u="sng" dirty="0" smtClean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5DBDA-106B-44B0-BCA0-D2D3CD7E9A41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-32" y="6519446"/>
            <a:ext cx="188912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r-F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SEMEP -EL AMRIA-</a:t>
            </a:r>
            <a:endParaRPr lang="ar-DZ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372</Words>
  <Application>Microsoft Office PowerPoint</Application>
  <PresentationFormat>On-screen Show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الحصبة الألمانية </vt:lpstr>
      <vt:lpstr>ما هي الحصبـــة الألمانيـــة</vt:lpstr>
      <vt:lpstr>ما مـــدى خطورتــــه</vt:lpstr>
      <vt:lpstr>فيـــروس الحصبـــة الالمانيـــــة</vt:lpstr>
      <vt:lpstr>طرق انتقـــال المــرض</vt:lpstr>
      <vt:lpstr>أعراض الحصبة الألمانية</vt:lpstr>
      <vt:lpstr>كيف نقي أنفسنا من المرض</vt:lpstr>
      <vt:lpstr>المــهـــــم  </vt:lpstr>
      <vt:lpstr>لماذا لا ينصـح العــزل</vt:lpstr>
      <vt:lpstr>PowerPoint Presentation</vt:lpstr>
      <vt:lpstr>النظافـــة الشخصيـــة-1 </vt:lpstr>
      <vt:lpstr>PowerPoint Presentation</vt:lpstr>
      <vt:lpstr>التهوية الدائمة والتعرض لأشعة الشمس-2</vt:lpstr>
      <vt:lpstr>PowerPoint Presentation</vt:lpstr>
      <vt:lpstr>الخلاصـــــــــــة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plt2mek</dc:creator>
  <cp:lastModifiedBy>plt2mek</cp:lastModifiedBy>
  <cp:revision>95</cp:revision>
  <dcterms:created xsi:type="dcterms:W3CDTF">2013-03-09T18:37:51Z</dcterms:created>
  <dcterms:modified xsi:type="dcterms:W3CDTF">2013-04-21T19:55:32Z</dcterms:modified>
</cp:coreProperties>
</file>