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57" r:id="rId4"/>
    <p:sldId id="258" r:id="rId5"/>
    <p:sldId id="260" r:id="rId6"/>
    <p:sldId id="261" r:id="rId7"/>
    <p:sldId id="268" r:id="rId8"/>
    <p:sldId id="263" r:id="rId9"/>
    <p:sldId id="262" r:id="rId10"/>
    <p:sldId id="264" r:id="rId11"/>
    <p:sldId id="269" r:id="rId12"/>
    <p:sldId id="270" r:id="rId13"/>
    <p:sldId id="265" r:id="rId14"/>
    <p:sldId id="266" r:id="rId15"/>
    <p:sldId id="267" r:id="rId16"/>
    <p:sldId id="271" r:id="rId17"/>
    <p:sldId id="272" r:id="rId18"/>
    <p:sldId id="274" r:id="rId19"/>
    <p:sldId id="275" r:id="rId20"/>
    <p:sldId id="276" r:id="rId21"/>
    <p:sldId id="278" r:id="rId22"/>
    <p:sldId id="277" r:id="rId23"/>
    <p:sldId id="279" r:id="rId24"/>
    <p:sldId id="280" r:id="rId25"/>
    <p:sldId id="283" r:id="rId26"/>
    <p:sldId id="282" r:id="rId27"/>
    <p:sldId id="284" r:id="rId28"/>
    <p:sldId id="285" r:id="rId2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732" autoAdjust="0"/>
    <p:restoredTop sz="99748" autoAdjust="0"/>
  </p:normalViewPr>
  <p:slideViewPr>
    <p:cSldViewPr>
      <p:cViewPr>
        <p:scale>
          <a:sx n="50" d="100"/>
          <a:sy n="50" d="100"/>
        </p:scale>
        <p:origin x="-105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4BA81-FEDD-402A-A2DD-08CB7B9F40BD}" type="datetimeFigureOut">
              <a:rPr lang="fr-FR" smtClean="0"/>
              <a:pPr/>
              <a:t>01/01/2002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E7C2B-4413-48F3-BCF9-36FA0673870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54398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E7C2B-4413-48F3-BCF9-36FA06738707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784237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12E-827B-4C62-AFA5-27F5C96416EE}" type="datetimeFigureOut">
              <a:rPr lang="fr-FR" smtClean="0"/>
              <a:pPr/>
              <a:t>01/01/2002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3831-451E-4A40-B4CF-B5B9B470641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520440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12E-827B-4C62-AFA5-27F5C96416EE}" type="datetimeFigureOut">
              <a:rPr lang="fr-FR" smtClean="0"/>
              <a:pPr/>
              <a:t>01/01/2002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3831-451E-4A40-B4CF-B5B9B470641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411796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12E-827B-4C62-AFA5-27F5C96416EE}" type="datetimeFigureOut">
              <a:rPr lang="fr-FR" smtClean="0"/>
              <a:pPr/>
              <a:t>01/01/2002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3831-451E-4A40-B4CF-B5B9B470641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8325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12E-827B-4C62-AFA5-27F5C96416EE}" type="datetimeFigureOut">
              <a:rPr lang="fr-FR" smtClean="0"/>
              <a:pPr/>
              <a:t>01/01/2002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3831-451E-4A40-B4CF-B5B9B470641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05788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12E-827B-4C62-AFA5-27F5C96416EE}" type="datetimeFigureOut">
              <a:rPr lang="fr-FR" smtClean="0"/>
              <a:pPr/>
              <a:t>01/01/2002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3831-451E-4A40-B4CF-B5B9B470641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516977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12E-827B-4C62-AFA5-27F5C96416EE}" type="datetimeFigureOut">
              <a:rPr lang="fr-FR" smtClean="0"/>
              <a:pPr/>
              <a:t>01/01/2002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3831-451E-4A40-B4CF-B5B9B470641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546216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12E-827B-4C62-AFA5-27F5C96416EE}" type="datetimeFigureOut">
              <a:rPr lang="fr-FR" smtClean="0"/>
              <a:pPr/>
              <a:t>01/01/2002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3831-451E-4A40-B4CF-B5B9B470641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59307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12E-827B-4C62-AFA5-27F5C96416EE}" type="datetimeFigureOut">
              <a:rPr lang="fr-FR" smtClean="0"/>
              <a:pPr/>
              <a:t>01/01/2002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3831-451E-4A40-B4CF-B5B9B470641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898002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12E-827B-4C62-AFA5-27F5C96416EE}" type="datetimeFigureOut">
              <a:rPr lang="fr-FR" smtClean="0"/>
              <a:pPr/>
              <a:t>01/01/2002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3831-451E-4A40-B4CF-B5B9B470641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194566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12E-827B-4C62-AFA5-27F5C96416EE}" type="datetimeFigureOut">
              <a:rPr lang="fr-FR" smtClean="0"/>
              <a:pPr/>
              <a:t>01/01/2002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3831-451E-4A40-B4CF-B5B9B470641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24343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012E-827B-4C62-AFA5-27F5C96416EE}" type="datetimeFigureOut">
              <a:rPr lang="fr-FR" smtClean="0"/>
              <a:pPr/>
              <a:t>01/01/2002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C3831-451E-4A40-B4CF-B5B9B470641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045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1012E-827B-4C62-AFA5-27F5C96416EE}" type="datetimeFigureOut">
              <a:rPr lang="fr-FR" smtClean="0"/>
              <a:pPr/>
              <a:t>01/01/2002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C3831-451E-4A40-B4CF-B5B9B470641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4610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12311" y="476672"/>
            <a:ext cx="7772400" cy="1470025"/>
          </a:xfrm>
        </p:spPr>
        <p:txBody>
          <a:bodyPr/>
          <a:lstStyle/>
          <a:p>
            <a:r>
              <a:rPr lang="fr-FR" u="sng" dirty="0" smtClean="0">
                <a:solidFill>
                  <a:srgbClr val="002060"/>
                </a:solidFill>
              </a:rPr>
              <a:t>Soutenance du stage en responsabilité</a:t>
            </a:r>
            <a:endParaRPr lang="fr-FR" u="sng" dirty="0">
              <a:solidFill>
                <a:srgbClr val="00206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07604" y="5307360"/>
            <a:ext cx="6728792" cy="622920"/>
          </a:xfrm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</a:rPr>
              <a:t>Collège Paul Bert Savigny sur orge (91)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7504" y="623731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Melle DUMONT Coralie M2 SV STU</a:t>
            </a:r>
            <a:endParaRPr lang="fr-FR" dirty="0"/>
          </a:p>
        </p:txBody>
      </p:sp>
      <p:pic>
        <p:nvPicPr>
          <p:cNvPr id="5" name="il_fi" descr="http://www.savigny.org/local/cache-vignettes/L300xH199/ecole_Paul_Bert-c953b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60848"/>
            <a:ext cx="5149567" cy="32465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7092280" y="619387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R.U : Mr RODES</a:t>
            </a:r>
          </a:p>
          <a:p>
            <a:r>
              <a:rPr lang="fr-FR" dirty="0" smtClean="0"/>
              <a:t>C.P : Mme Vigier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21180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>
                <a:solidFill>
                  <a:srgbClr val="002060"/>
                </a:solidFill>
              </a:rPr>
              <a:t>Évaluation diagnostique modifiée</a:t>
            </a:r>
            <a:endParaRPr lang="fr-FR" u="sng" dirty="0">
              <a:solidFill>
                <a:srgbClr val="00206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88024" y="1484784"/>
            <a:ext cx="3898776" cy="4641379"/>
          </a:xfrm>
        </p:spPr>
        <p:txBody>
          <a:bodyPr/>
          <a:lstStyle/>
          <a:p>
            <a:r>
              <a:rPr lang="fr-FR" dirty="0" smtClean="0"/>
              <a:t>Numérotation des questions</a:t>
            </a:r>
          </a:p>
          <a:p>
            <a:r>
              <a:rPr lang="fr-FR" dirty="0" smtClean="0"/>
              <a:t>Silhouette plus grande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75" t="25170" r="68776" b="11837"/>
          <a:stretch/>
        </p:blipFill>
        <p:spPr bwMode="auto">
          <a:xfrm>
            <a:off x="395536" y="1285824"/>
            <a:ext cx="4238938" cy="540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8978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u="sng" dirty="0" smtClean="0">
                <a:solidFill>
                  <a:srgbClr val="002060"/>
                </a:solidFill>
              </a:rPr>
              <a:t>Évaluation diagnostique modifiée : résultats </a:t>
            </a:r>
            <a:endParaRPr lang="fr-FR" u="sng" dirty="0">
              <a:solidFill>
                <a:srgbClr val="00206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88024" y="1484784"/>
            <a:ext cx="3898776" cy="4641379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122" name="Picture 2" descr="C:\Users\Mario91\Desktop\divers note et évaluation\évaluation diagnostique 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625" b="5882"/>
          <a:stretch/>
        </p:blipFill>
        <p:spPr bwMode="auto">
          <a:xfrm>
            <a:off x="107504" y="1462066"/>
            <a:ext cx="8876680" cy="53216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224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u="sng" dirty="0" smtClean="0">
                <a:solidFill>
                  <a:srgbClr val="002060"/>
                </a:solidFill>
              </a:rPr>
              <a:t>Évaluation diagnostique modifiée : résultats </a:t>
            </a:r>
            <a:endParaRPr lang="fr-FR" u="sng" dirty="0">
              <a:solidFill>
                <a:srgbClr val="00206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88024" y="1484784"/>
            <a:ext cx="3898776" cy="4641379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098" name="Picture 2" descr="C:\Users\Mario91\Desktop\divers note et évaluation\évaluation diagnostique 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949" r="9775" b="10921"/>
          <a:stretch/>
        </p:blipFill>
        <p:spPr bwMode="auto">
          <a:xfrm>
            <a:off x="274000" y="1484784"/>
            <a:ext cx="8648956" cy="53732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920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u="sng" dirty="0" smtClean="0">
                <a:solidFill>
                  <a:srgbClr val="002060"/>
                </a:solidFill>
              </a:rPr>
              <a:t>L’évaluation diagnostique : analyse des résultats et remédiation (suite)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56" t="23946" r="66556" b="50000"/>
          <a:stretch/>
        </p:blipFill>
        <p:spPr bwMode="auto">
          <a:xfrm>
            <a:off x="179510" y="1642188"/>
            <a:ext cx="8781071" cy="437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895838" y="2143031"/>
            <a:ext cx="881911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8388425" y="3413178"/>
            <a:ext cx="360040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179510" y="3416491"/>
            <a:ext cx="576066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7164288" y="2086845"/>
            <a:ext cx="881911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/>
          <p:cNvCxnSpPr/>
          <p:nvPr/>
        </p:nvCxnSpPr>
        <p:spPr>
          <a:xfrm>
            <a:off x="895838" y="4725144"/>
            <a:ext cx="137190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2843808" y="5805264"/>
            <a:ext cx="201622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915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63" t="49816" r="69118" b="18433"/>
          <a:stretch/>
        </p:blipFill>
        <p:spPr bwMode="auto">
          <a:xfrm>
            <a:off x="1403648" y="260648"/>
            <a:ext cx="6250881" cy="453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259632" y="5157192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 smtClean="0"/>
              <a:t>Sur l’ensemble des 3 classes de 5</a:t>
            </a:r>
            <a:r>
              <a:rPr lang="fr-FR" sz="2400" u="sng" baseline="30000" dirty="0" smtClean="0"/>
              <a:t>ème</a:t>
            </a:r>
            <a:r>
              <a:rPr lang="fr-FR" sz="2400" u="sng" dirty="0" smtClean="0"/>
              <a:t>  (77 élèves):</a:t>
            </a:r>
          </a:p>
          <a:p>
            <a:r>
              <a:rPr lang="fr-FR" sz="2400" dirty="0" smtClean="0"/>
              <a:t>2 élèves ont rendu feuille blanche</a:t>
            </a:r>
          </a:p>
          <a:p>
            <a:r>
              <a:rPr lang="fr-FR" sz="2400" dirty="0" smtClean="0"/>
              <a:t>7 élèves ont tous juste</a:t>
            </a:r>
            <a:endParaRPr lang="fr-FR" sz="2400" dirty="0"/>
          </a:p>
        </p:txBody>
      </p:sp>
      <p:sp>
        <p:nvSpPr>
          <p:cNvPr id="3" name="Accolade ouvrante 2"/>
          <p:cNvSpPr/>
          <p:nvPr/>
        </p:nvSpPr>
        <p:spPr>
          <a:xfrm>
            <a:off x="1115616" y="332656"/>
            <a:ext cx="144016" cy="4248472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5496" y="2206605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Réponses diverses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11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>
                <a:solidFill>
                  <a:srgbClr val="002060"/>
                </a:solidFill>
              </a:rPr>
              <a:t>Pistes de </a:t>
            </a:r>
            <a:r>
              <a:rPr lang="fr-FR" u="sng" dirty="0">
                <a:solidFill>
                  <a:srgbClr val="002060"/>
                </a:solidFill>
              </a:rPr>
              <a:t>r</a:t>
            </a:r>
            <a:r>
              <a:rPr lang="fr-FR" u="sng" dirty="0" smtClean="0">
                <a:solidFill>
                  <a:srgbClr val="002060"/>
                </a:solidFill>
              </a:rPr>
              <a:t>emédiations possibles:</a:t>
            </a:r>
            <a:endParaRPr lang="fr-FR" u="sng" dirty="0">
              <a:solidFill>
                <a:srgbClr val="00206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Faire des rappels sur les chapitres précédents avant de commencer l’évaluation diagnostique</a:t>
            </a:r>
          </a:p>
          <a:p>
            <a:r>
              <a:rPr lang="fr-FR" dirty="0" smtClean="0"/>
              <a:t>Lire les questions avec eux pour leur permettre de les identifier et de leur expliquer certaines formulations qui peuvent causer problème.  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82482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fr-FR" u="sng" dirty="0" smtClean="0">
                <a:solidFill>
                  <a:srgbClr val="002060"/>
                </a:solidFill>
              </a:rPr>
              <a:t>Evaluations formatives 1</a:t>
            </a:r>
            <a:endParaRPr lang="fr-FR" u="sng" dirty="0">
              <a:solidFill>
                <a:srgbClr val="00206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11960" y="1153800"/>
            <a:ext cx="4474840" cy="5299536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Dissection poumons d’agneau </a:t>
            </a:r>
            <a:r>
              <a:rPr lang="fr-FR" dirty="0" smtClean="0">
                <a:sym typeface="Wingdings" pitchFamily="2" charset="2"/>
              </a:rPr>
              <a:t> anatomie appareil respiratoire</a:t>
            </a:r>
          </a:p>
          <a:p>
            <a:r>
              <a:rPr lang="fr-FR" dirty="0" smtClean="0"/>
              <a:t>Document : Radiographie </a:t>
            </a:r>
            <a:r>
              <a:rPr lang="fr-FR" dirty="0"/>
              <a:t>d’un poumon obtenue après inhalation d’une substance colorée</a:t>
            </a:r>
          </a:p>
          <a:p>
            <a:endParaRPr lang="fr-FR" dirty="0" smtClean="0">
              <a:sym typeface="Wingdings" pitchFamily="2" charset="2"/>
            </a:endParaRPr>
          </a:p>
          <a:p>
            <a:r>
              <a:rPr lang="fr-FR" dirty="0" smtClean="0">
                <a:sym typeface="Wingdings" pitchFamily="2" charset="2"/>
              </a:rPr>
              <a:t>Dissection haut de lapin</a:t>
            </a:r>
          </a:p>
          <a:p>
            <a:r>
              <a:rPr lang="fr-FR" dirty="0" smtClean="0">
                <a:sym typeface="Wingdings" pitchFamily="2" charset="2"/>
              </a:rPr>
              <a:t>Gonflage de poumons de lapin </a:t>
            </a:r>
          </a:p>
          <a:p>
            <a:endParaRPr lang="fr-FR" dirty="0">
              <a:sym typeface="Wingdings" pitchFamily="2" charset="2"/>
            </a:endParaRPr>
          </a:p>
          <a:p>
            <a:pPr marL="0" indent="0">
              <a:buNone/>
            </a:pPr>
            <a:r>
              <a:rPr lang="fr-FR" u="sng" dirty="0" smtClean="0">
                <a:solidFill>
                  <a:srgbClr val="FF0000"/>
                </a:solidFill>
                <a:sym typeface="Wingdings" pitchFamily="2" charset="2"/>
              </a:rPr>
              <a:t> Évaluation du trajet de l’air inspiré</a:t>
            </a:r>
            <a:endParaRPr lang="fr-FR" u="sng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67" t="23968" r="67947" b="10794"/>
          <a:stretch/>
        </p:blipFill>
        <p:spPr bwMode="auto">
          <a:xfrm>
            <a:off x="0" y="1153799"/>
            <a:ext cx="4104454" cy="562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5"/>
          <p:cNvCxnSpPr/>
          <p:nvPr/>
        </p:nvCxnSpPr>
        <p:spPr>
          <a:xfrm>
            <a:off x="2771800" y="4365104"/>
            <a:ext cx="10801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467544" y="4517504"/>
            <a:ext cx="10801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/>
          <p:cNvSpPr/>
          <p:nvPr/>
        </p:nvSpPr>
        <p:spPr>
          <a:xfrm>
            <a:off x="0" y="6237312"/>
            <a:ext cx="3851920" cy="5395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433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3870" y="116632"/>
            <a:ext cx="8229600" cy="1143000"/>
          </a:xfrm>
        </p:spPr>
        <p:txBody>
          <a:bodyPr/>
          <a:lstStyle/>
          <a:p>
            <a:r>
              <a:rPr lang="fr-FR" u="sng" dirty="0">
                <a:solidFill>
                  <a:srgbClr val="002060"/>
                </a:solidFill>
              </a:rPr>
              <a:t>Evaluations formatives 1</a:t>
            </a: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50" t="12562" r="50121" b="39329"/>
          <a:stretch/>
        </p:blipFill>
        <p:spPr bwMode="auto">
          <a:xfrm>
            <a:off x="0" y="1114201"/>
            <a:ext cx="4608670" cy="353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309" t="12562" b="39329"/>
          <a:stretch/>
        </p:blipFill>
        <p:spPr bwMode="auto">
          <a:xfrm>
            <a:off x="4271719" y="3145529"/>
            <a:ext cx="4872281" cy="372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égende encadrée 1 3"/>
          <p:cNvSpPr/>
          <p:nvPr/>
        </p:nvSpPr>
        <p:spPr>
          <a:xfrm>
            <a:off x="5364088" y="1556792"/>
            <a:ext cx="2339594" cy="288032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Version 1</a:t>
            </a:r>
            <a:endParaRPr lang="fr-FR" dirty="0"/>
          </a:p>
        </p:txBody>
      </p:sp>
      <p:sp>
        <p:nvSpPr>
          <p:cNvPr id="7" name="Légende encadrée 1 6"/>
          <p:cNvSpPr/>
          <p:nvPr/>
        </p:nvSpPr>
        <p:spPr>
          <a:xfrm>
            <a:off x="1547664" y="5013176"/>
            <a:ext cx="2339594" cy="288032"/>
          </a:xfrm>
          <a:prstGeom prst="borderCallout1">
            <a:avLst>
              <a:gd name="adj1" fmla="val 38592"/>
              <a:gd name="adj2" fmla="val 99554"/>
              <a:gd name="adj3" fmla="val 377054"/>
              <a:gd name="adj4" fmla="val 1192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Version 2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51520" y="5445224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Numérotation des questions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2 poumons disséqués</a:t>
            </a: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Problème : disparition des contours (impression)</a:t>
            </a:r>
          </a:p>
          <a:p>
            <a:pPr marL="285750" indent="-285750">
              <a:buFontTx/>
              <a:buChar char="-"/>
            </a:pP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2203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fr-FR" u="sng" dirty="0" smtClean="0">
                <a:solidFill>
                  <a:srgbClr val="002060"/>
                </a:solidFill>
              </a:rPr>
              <a:t>Evaluations formatives 2 et 3 </a:t>
            </a:r>
            <a:endParaRPr lang="fr-FR" u="sng" dirty="0">
              <a:solidFill>
                <a:srgbClr val="00206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75" t="26449" r="25000" b="16051"/>
          <a:stretch/>
        </p:blipFill>
        <p:spPr bwMode="auto">
          <a:xfrm>
            <a:off x="336873" y="1133758"/>
            <a:ext cx="8496944" cy="5710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467544" y="1340768"/>
            <a:ext cx="3312368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3779912" y="1340768"/>
            <a:ext cx="4968552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9895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u="sng" dirty="0" smtClean="0">
                <a:solidFill>
                  <a:srgbClr val="002060"/>
                </a:solidFill>
              </a:rPr>
              <a:t>Evaluations formatives 2 et 3 : résultats</a:t>
            </a:r>
            <a:endParaRPr lang="fr-FR" u="sng" dirty="0">
              <a:solidFill>
                <a:srgbClr val="00206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12" t="55401"/>
          <a:stretch/>
        </p:blipFill>
        <p:spPr bwMode="auto">
          <a:xfrm>
            <a:off x="539551" y="1164449"/>
            <a:ext cx="8287255" cy="561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4889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Présentation générale: </a:t>
            </a:r>
          </a:p>
          <a:p>
            <a:pPr lvl="1"/>
            <a:r>
              <a:rPr lang="fr-FR" dirty="0" smtClean="0"/>
              <a:t>Replacer le contexte </a:t>
            </a:r>
            <a:endParaRPr lang="fr-FR" dirty="0"/>
          </a:p>
          <a:p>
            <a:r>
              <a:rPr lang="fr-FR" dirty="0" smtClean="0"/>
              <a:t>Présentation des évaluations : </a:t>
            </a:r>
          </a:p>
          <a:p>
            <a:pPr lvl="1"/>
            <a:r>
              <a:rPr lang="fr-FR" dirty="0" smtClean="0"/>
              <a:t>Analyse des évaluations</a:t>
            </a:r>
          </a:p>
          <a:p>
            <a:pPr lvl="1"/>
            <a:r>
              <a:rPr lang="fr-FR" dirty="0" smtClean="0"/>
              <a:t>Propositions de pistes interprétatives et de remédiation</a:t>
            </a:r>
          </a:p>
          <a:p>
            <a:r>
              <a:rPr lang="fr-FR" dirty="0" smtClean="0"/>
              <a:t>Conclusion générale:</a:t>
            </a:r>
          </a:p>
          <a:p>
            <a:pPr lvl="1"/>
            <a:r>
              <a:rPr lang="fr-FR" dirty="0" smtClean="0"/>
              <a:t>Pistes pour améliorer les apprentissages des élèves de manière générale</a:t>
            </a:r>
          </a:p>
          <a:p>
            <a:pPr marL="457200" lvl="1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80940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u="sng" dirty="0" smtClean="0">
                <a:solidFill>
                  <a:srgbClr val="002060"/>
                </a:solidFill>
              </a:rPr>
              <a:t>Evaluations formatives 2 et 3 : résultats</a:t>
            </a:r>
            <a:endParaRPr lang="fr-FR" u="sng" dirty="0">
              <a:solidFill>
                <a:srgbClr val="00206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77" t="57623" r="1882" b="8560"/>
          <a:stretch/>
        </p:blipFill>
        <p:spPr bwMode="auto">
          <a:xfrm>
            <a:off x="16296" y="1170170"/>
            <a:ext cx="9227468" cy="542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6296" y="6412686"/>
            <a:ext cx="513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Problème : le sang remplis toute la paroi de l’alvéole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4009815" y="2892913"/>
            <a:ext cx="1095585" cy="242173"/>
          </a:xfrm>
          <a:custGeom>
            <a:avLst/>
            <a:gdLst>
              <a:gd name="connsiteX0" fmla="*/ 1052042 w 1095585"/>
              <a:gd name="connsiteY0" fmla="*/ 111544 h 242173"/>
              <a:gd name="connsiteX1" fmla="*/ 997614 w 1095585"/>
              <a:gd name="connsiteY1" fmla="*/ 100658 h 242173"/>
              <a:gd name="connsiteX2" fmla="*/ 964956 w 1095585"/>
              <a:gd name="connsiteY2" fmla="*/ 89773 h 242173"/>
              <a:gd name="connsiteX3" fmla="*/ 921414 w 1095585"/>
              <a:gd name="connsiteY3" fmla="*/ 78887 h 242173"/>
              <a:gd name="connsiteX4" fmla="*/ 888756 w 1095585"/>
              <a:gd name="connsiteY4" fmla="*/ 68001 h 242173"/>
              <a:gd name="connsiteX5" fmla="*/ 747242 w 1095585"/>
              <a:gd name="connsiteY5" fmla="*/ 57116 h 242173"/>
              <a:gd name="connsiteX6" fmla="*/ 529528 w 1095585"/>
              <a:gd name="connsiteY6" fmla="*/ 35344 h 242173"/>
              <a:gd name="connsiteX7" fmla="*/ 475099 w 1095585"/>
              <a:gd name="connsiteY7" fmla="*/ 24458 h 242173"/>
              <a:gd name="connsiteX8" fmla="*/ 366242 w 1095585"/>
              <a:gd name="connsiteY8" fmla="*/ 13573 h 242173"/>
              <a:gd name="connsiteX9" fmla="*/ 311814 w 1095585"/>
              <a:gd name="connsiteY9" fmla="*/ 2687 h 242173"/>
              <a:gd name="connsiteX10" fmla="*/ 28785 w 1095585"/>
              <a:gd name="connsiteY10" fmla="*/ 24458 h 242173"/>
              <a:gd name="connsiteX11" fmla="*/ 17899 w 1095585"/>
              <a:gd name="connsiteY11" fmla="*/ 57116 h 242173"/>
              <a:gd name="connsiteX12" fmla="*/ 17899 w 1095585"/>
              <a:gd name="connsiteY12" fmla="*/ 198630 h 242173"/>
              <a:gd name="connsiteX13" fmla="*/ 366242 w 1095585"/>
              <a:gd name="connsiteY13" fmla="*/ 209516 h 242173"/>
              <a:gd name="connsiteX14" fmla="*/ 420671 w 1095585"/>
              <a:gd name="connsiteY14" fmla="*/ 220401 h 242173"/>
              <a:gd name="connsiteX15" fmla="*/ 627499 w 1095585"/>
              <a:gd name="connsiteY15" fmla="*/ 242173 h 242173"/>
              <a:gd name="connsiteX16" fmla="*/ 823442 w 1095585"/>
              <a:gd name="connsiteY16" fmla="*/ 231287 h 242173"/>
              <a:gd name="connsiteX17" fmla="*/ 910528 w 1095585"/>
              <a:gd name="connsiteY17" fmla="*/ 220401 h 242173"/>
              <a:gd name="connsiteX18" fmla="*/ 1095585 w 1095585"/>
              <a:gd name="connsiteY18" fmla="*/ 220401 h 24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95585" h="242173">
                <a:moveTo>
                  <a:pt x="1052042" y="111544"/>
                </a:moveTo>
                <a:cubicBezTo>
                  <a:pt x="1033899" y="107915"/>
                  <a:pt x="1015564" y="105145"/>
                  <a:pt x="997614" y="100658"/>
                </a:cubicBezTo>
                <a:cubicBezTo>
                  <a:pt x="986482" y="97875"/>
                  <a:pt x="975989" y="92925"/>
                  <a:pt x="964956" y="89773"/>
                </a:cubicBezTo>
                <a:cubicBezTo>
                  <a:pt x="950571" y="85663"/>
                  <a:pt x="935799" y="82997"/>
                  <a:pt x="921414" y="78887"/>
                </a:cubicBezTo>
                <a:cubicBezTo>
                  <a:pt x="910381" y="75735"/>
                  <a:pt x="900142" y="69424"/>
                  <a:pt x="888756" y="68001"/>
                </a:cubicBezTo>
                <a:cubicBezTo>
                  <a:pt x="841811" y="62133"/>
                  <a:pt x="794413" y="60744"/>
                  <a:pt x="747242" y="57116"/>
                </a:cubicBezTo>
                <a:cubicBezTo>
                  <a:pt x="651134" y="25079"/>
                  <a:pt x="752048" y="55574"/>
                  <a:pt x="529528" y="35344"/>
                </a:cubicBezTo>
                <a:cubicBezTo>
                  <a:pt x="511102" y="33669"/>
                  <a:pt x="493439" y="26903"/>
                  <a:pt x="475099" y="24458"/>
                </a:cubicBezTo>
                <a:cubicBezTo>
                  <a:pt x="438952" y="19639"/>
                  <a:pt x="402528" y="17201"/>
                  <a:pt x="366242" y="13573"/>
                </a:cubicBezTo>
                <a:cubicBezTo>
                  <a:pt x="348099" y="9944"/>
                  <a:pt x="330316" y="2687"/>
                  <a:pt x="311814" y="2687"/>
                </a:cubicBezTo>
                <a:cubicBezTo>
                  <a:pt x="84134" y="2687"/>
                  <a:pt x="136000" y="-11278"/>
                  <a:pt x="28785" y="24458"/>
                </a:cubicBezTo>
                <a:cubicBezTo>
                  <a:pt x="25156" y="35344"/>
                  <a:pt x="21051" y="46083"/>
                  <a:pt x="17899" y="57116"/>
                </a:cubicBezTo>
                <a:cubicBezTo>
                  <a:pt x="9620" y="86092"/>
                  <a:pt x="-17864" y="187792"/>
                  <a:pt x="17899" y="198630"/>
                </a:cubicBezTo>
                <a:cubicBezTo>
                  <a:pt x="129077" y="232321"/>
                  <a:pt x="250128" y="205887"/>
                  <a:pt x="366242" y="209516"/>
                </a:cubicBezTo>
                <a:cubicBezTo>
                  <a:pt x="384385" y="213144"/>
                  <a:pt x="402252" y="218647"/>
                  <a:pt x="420671" y="220401"/>
                </a:cubicBezTo>
                <a:cubicBezTo>
                  <a:pt x="631813" y="240509"/>
                  <a:pt x="534623" y="211213"/>
                  <a:pt x="627499" y="242173"/>
                </a:cubicBezTo>
                <a:cubicBezTo>
                  <a:pt x="692813" y="238544"/>
                  <a:pt x="758220" y="236304"/>
                  <a:pt x="823442" y="231287"/>
                </a:cubicBezTo>
                <a:cubicBezTo>
                  <a:pt x="852610" y="229043"/>
                  <a:pt x="881297" y="221570"/>
                  <a:pt x="910528" y="220401"/>
                </a:cubicBezTo>
                <a:cubicBezTo>
                  <a:pt x="972164" y="217935"/>
                  <a:pt x="1033899" y="220401"/>
                  <a:pt x="1095585" y="2204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-32657" y="3069771"/>
            <a:ext cx="3984171" cy="337458"/>
          </a:xfrm>
          <a:custGeom>
            <a:avLst/>
            <a:gdLst>
              <a:gd name="connsiteX0" fmla="*/ 76200 w 3984171"/>
              <a:gd name="connsiteY0" fmla="*/ 10886 h 337458"/>
              <a:gd name="connsiteX1" fmla="*/ 272143 w 3984171"/>
              <a:gd name="connsiteY1" fmla="*/ 21772 h 337458"/>
              <a:gd name="connsiteX2" fmla="*/ 326571 w 3984171"/>
              <a:gd name="connsiteY2" fmla="*/ 32658 h 337458"/>
              <a:gd name="connsiteX3" fmla="*/ 805543 w 3984171"/>
              <a:gd name="connsiteY3" fmla="*/ 10886 h 337458"/>
              <a:gd name="connsiteX4" fmla="*/ 1099457 w 3984171"/>
              <a:gd name="connsiteY4" fmla="*/ 0 h 337458"/>
              <a:gd name="connsiteX5" fmla="*/ 2231571 w 3984171"/>
              <a:gd name="connsiteY5" fmla="*/ 10886 h 337458"/>
              <a:gd name="connsiteX6" fmla="*/ 2503714 w 3984171"/>
              <a:gd name="connsiteY6" fmla="*/ 32658 h 337458"/>
              <a:gd name="connsiteX7" fmla="*/ 2536371 w 3984171"/>
              <a:gd name="connsiteY7" fmla="*/ 54429 h 337458"/>
              <a:gd name="connsiteX8" fmla="*/ 2601686 w 3984171"/>
              <a:gd name="connsiteY8" fmla="*/ 65315 h 337458"/>
              <a:gd name="connsiteX9" fmla="*/ 3037114 w 3984171"/>
              <a:gd name="connsiteY9" fmla="*/ 54429 h 337458"/>
              <a:gd name="connsiteX10" fmla="*/ 3396343 w 3984171"/>
              <a:gd name="connsiteY10" fmla="*/ 65315 h 337458"/>
              <a:gd name="connsiteX11" fmla="*/ 3810000 w 3984171"/>
              <a:gd name="connsiteY11" fmla="*/ 76200 h 337458"/>
              <a:gd name="connsiteX12" fmla="*/ 3842657 w 3984171"/>
              <a:gd name="connsiteY12" fmla="*/ 87086 h 337458"/>
              <a:gd name="connsiteX13" fmla="*/ 3907971 w 3984171"/>
              <a:gd name="connsiteY13" fmla="*/ 97972 h 337458"/>
              <a:gd name="connsiteX14" fmla="*/ 3940628 w 3984171"/>
              <a:gd name="connsiteY14" fmla="*/ 119743 h 337458"/>
              <a:gd name="connsiteX15" fmla="*/ 3984171 w 3984171"/>
              <a:gd name="connsiteY15" fmla="*/ 185058 h 337458"/>
              <a:gd name="connsiteX16" fmla="*/ 3973286 w 3984171"/>
              <a:gd name="connsiteY16" fmla="*/ 250372 h 337458"/>
              <a:gd name="connsiteX17" fmla="*/ 3864428 w 3984171"/>
              <a:gd name="connsiteY17" fmla="*/ 304800 h 337458"/>
              <a:gd name="connsiteX18" fmla="*/ 3766457 w 3984171"/>
              <a:gd name="connsiteY18" fmla="*/ 315686 h 337458"/>
              <a:gd name="connsiteX19" fmla="*/ 3624943 w 3984171"/>
              <a:gd name="connsiteY19" fmla="*/ 337458 h 337458"/>
              <a:gd name="connsiteX20" fmla="*/ 3178628 w 3984171"/>
              <a:gd name="connsiteY20" fmla="*/ 315686 h 337458"/>
              <a:gd name="connsiteX21" fmla="*/ 2177143 w 3984171"/>
              <a:gd name="connsiteY21" fmla="*/ 293915 h 337458"/>
              <a:gd name="connsiteX22" fmla="*/ 2013857 w 3984171"/>
              <a:gd name="connsiteY22" fmla="*/ 283029 h 337458"/>
              <a:gd name="connsiteX23" fmla="*/ 1937657 w 3984171"/>
              <a:gd name="connsiteY23" fmla="*/ 272143 h 337458"/>
              <a:gd name="connsiteX24" fmla="*/ 1567543 w 3984171"/>
              <a:gd name="connsiteY24" fmla="*/ 261258 h 337458"/>
              <a:gd name="connsiteX25" fmla="*/ 1110343 w 3984171"/>
              <a:gd name="connsiteY25" fmla="*/ 272143 h 337458"/>
              <a:gd name="connsiteX26" fmla="*/ 968828 w 3984171"/>
              <a:gd name="connsiteY26" fmla="*/ 293915 h 337458"/>
              <a:gd name="connsiteX27" fmla="*/ 751114 w 3984171"/>
              <a:gd name="connsiteY27" fmla="*/ 283029 h 337458"/>
              <a:gd name="connsiteX28" fmla="*/ 566057 w 3984171"/>
              <a:gd name="connsiteY28" fmla="*/ 261258 h 337458"/>
              <a:gd name="connsiteX29" fmla="*/ 217714 w 3984171"/>
              <a:gd name="connsiteY29" fmla="*/ 239486 h 337458"/>
              <a:gd name="connsiteX30" fmla="*/ 0 w 3984171"/>
              <a:gd name="connsiteY30" fmla="*/ 228600 h 337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84171" h="337458">
                <a:moveTo>
                  <a:pt x="76200" y="10886"/>
                </a:moveTo>
                <a:cubicBezTo>
                  <a:pt x="141514" y="14515"/>
                  <a:pt x="206974" y="16105"/>
                  <a:pt x="272143" y="21772"/>
                </a:cubicBezTo>
                <a:cubicBezTo>
                  <a:pt x="290575" y="23375"/>
                  <a:pt x="308073" y="33036"/>
                  <a:pt x="326571" y="32658"/>
                </a:cubicBezTo>
                <a:cubicBezTo>
                  <a:pt x="486360" y="29397"/>
                  <a:pt x="645830" y="16801"/>
                  <a:pt x="805543" y="10886"/>
                </a:cubicBezTo>
                <a:lnTo>
                  <a:pt x="1099457" y="0"/>
                </a:lnTo>
                <a:lnTo>
                  <a:pt x="2231571" y="10886"/>
                </a:lnTo>
                <a:cubicBezTo>
                  <a:pt x="2322551" y="13002"/>
                  <a:pt x="2503714" y="32658"/>
                  <a:pt x="2503714" y="32658"/>
                </a:cubicBezTo>
                <a:cubicBezTo>
                  <a:pt x="2514600" y="39915"/>
                  <a:pt x="2523959" y="50292"/>
                  <a:pt x="2536371" y="54429"/>
                </a:cubicBezTo>
                <a:cubicBezTo>
                  <a:pt x="2557310" y="61409"/>
                  <a:pt x="2579614" y="65315"/>
                  <a:pt x="2601686" y="65315"/>
                </a:cubicBezTo>
                <a:cubicBezTo>
                  <a:pt x="2746874" y="65315"/>
                  <a:pt x="2891971" y="58058"/>
                  <a:pt x="3037114" y="54429"/>
                </a:cubicBezTo>
                <a:lnTo>
                  <a:pt x="3396343" y="65315"/>
                </a:lnTo>
                <a:cubicBezTo>
                  <a:pt x="3534222" y="69199"/>
                  <a:pt x="3672230" y="69480"/>
                  <a:pt x="3810000" y="76200"/>
                </a:cubicBezTo>
                <a:cubicBezTo>
                  <a:pt x="3821461" y="76759"/>
                  <a:pt x="3831456" y="84597"/>
                  <a:pt x="3842657" y="87086"/>
                </a:cubicBezTo>
                <a:cubicBezTo>
                  <a:pt x="3864203" y="91874"/>
                  <a:pt x="3886200" y="94343"/>
                  <a:pt x="3907971" y="97972"/>
                </a:cubicBezTo>
                <a:cubicBezTo>
                  <a:pt x="3918857" y="105229"/>
                  <a:pt x="3932013" y="109897"/>
                  <a:pt x="3940628" y="119743"/>
                </a:cubicBezTo>
                <a:cubicBezTo>
                  <a:pt x="3957859" y="139435"/>
                  <a:pt x="3984171" y="185058"/>
                  <a:pt x="3984171" y="185058"/>
                </a:cubicBezTo>
                <a:cubicBezTo>
                  <a:pt x="3980543" y="206829"/>
                  <a:pt x="3985943" y="232290"/>
                  <a:pt x="3973286" y="250372"/>
                </a:cubicBezTo>
                <a:cubicBezTo>
                  <a:pt x="3951094" y="282075"/>
                  <a:pt x="3901582" y="299084"/>
                  <a:pt x="3864428" y="304800"/>
                </a:cubicBezTo>
                <a:cubicBezTo>
                  <a:pt x="3831952" y="309796"/>
                  <a:pt x="3799090" y="311847"/>
                  <a:pt x="3766457" y="315686"/>
                </a:cubicBezTo>
                <a:cubicBezTo>
                  <a:pt x="3670426" y="326984"/>
                  <a:pt x="3702104" y="322025"/>
                  <a:pt x="3624943" y="337458"/>
                </a:cubicBezTo>
                <a:cubicBezTo>
                  <a:pt x="3436769" y="326389"/>
                  <a:pt x="3383287" y="322183"/>
                  <a:pt x="3178628" y="315686"/>
                </a:cubicBezTo>
                <a:cubicBezTo>
                  <a:pt x="2854172" y="305386"/>
                  <a:pt x="2498355" y="299975"/>
                  <a:pt x="2177143" y="293915"/>
                </a:cubicBezTo>
                <a:cubicBezTo>
                  <a:pt x="2122714" y="290286"/>
                  <a:pt x="2068182" y="287968"/>
                  <a:pt x="2013857" y="283029"/>
                </a:cubicBezTo>
                <a:cubicBezTo>
                  <a:pt x="1988304" y="280706"/>
                  <a:pt x="1963284" y="273393"/>
                  <a:pt x="1937657" y="272143"/>
                </a:cubicBezTo>
                <a:cubicBezTo>
                  <a:pt x="1814379" y="266130"/>
                  <a:pt x="1690914" y="264886"/>
                  <a:pt x="1567543" y="261258"/>
                </a:cubicBezTo>
                <a:cubicBezTo>
                  <a:pt x="1415143" y="264886"/>
                  <a:pt x="1262560" y="263840"/>
                  <a:pt x="1110343" y="272143"/>
                </a:cubicBezTo>
                <a:cubicBezTo>
                  <a:pt x="1062687" y="274742"/>
                  <a:pt x="1016533" y="292469"/>
                  <a:pt x="968828" y="293915"/>
                </a:cubicBezTo>
                <a:cubicBezTo>
                  <a:pt x="896199" y="296116"/>
                  <a:pt x="823615" y="287863"/>
                  <a:pt x="751114" y="283029"/>
                </a:cubicBezTo>
                <a:cubicBezTo>
                  <a:pt x="675531" y="277990"/>
                  <a:pt x="636982" y="271390"/>
                  <a:pt x="566057" y="261258"/>
                </a:cubicBezTo>
                <a:cubicBezTo>
                  <a:pt x="432153" y="216622"/>
                  <a:pt x="557336" y="254924"/>
                  <a:pt x="217714" y="239486"/>
                </a:cubicBezTo>
                <a:cubicBezTo>
                  <a:pt x="-48322" y="227393"/>
                  <a:pt x="137131" y="228600"/>
                  <a:pt x="0" y="2286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13024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fr-FR" u="sng" dirty="0" smtClean="0">
                <a:solidFill>
                  <a:srgbClr val="002060"/>
                </a:solidFill>
              </a:rPr>
              <a:t>Résultats:</a:t>
            </a:r>
            <a:endParaRPr lang="fr-FR" u="sng" dirty="0">
              <a:solidFill>
                <a:srgbClr val="00206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877272"/>
          </a:xfrm>
        </p:spPr>
        <p:txBody>
          <a:bodyPr/>
          <a:lstStyle/>
          <a:p>
            <a:r>
              <a:rPr lang="fr-FR" b="1" u="sng" dirty="0" smtClean="0"/>
              <a:t>Evaluation microscope: </a:t>
            </a:r>
          </a:p>
          <a:p>
            <a:pPr lvl="1"/>
            <a:r>
              <a:rPr lang="fr-FR" dirty="0" smtClean="0"/>
              <a:t>Élèves ont </a:t>
            </a:r>
            <a:r>
              <a:rPr lang="fr-FR" dirty="0" smtClean="0"/>
              <a:t>validé la compétence</a:t>
            </a:r>
            <a:endParaRPr lang="fr-FR" dirty="0" smtClean="0"/>
          </a:p>
          <a:p>
            <a:pPr lvl="1"/>
            <a:r>
              <a:rPr lang="fr-FR" dirty="0" smtClean="0"/>
              <a:t>Élèves sont en cours de validation</a:t>
            </a:r>
          </a:p>
          <a:p>
            <a:r>
              <a:rPr lang="fr-FR" b="1" u="sng" dirty="0" smtClean="0"/>
              <a:t>Evaluation dessin d’observation: </a:t>
            </a:r>
            <a:endParaRPr lang="fr-FR" b="1" u="sng" dirty="0"/>
          </a:p>
          <a:p>
            <a:pPr lvl="1"/>
            <a:r>
              <a:rPr lang="fr-FR" dirty="0"/>
              <a:t>Élèves ont </a:t>
            </a:r>
            <a:r>
              <a:rPr lang="fr-FR" dirty="0" smtClean="0"/>
              <a:t>validé la compétence</a:t>
            </a:r>
            <a:endParaRPr lang="fr-FR" dirty="0"/>
          </a:p>
          <a:p>
            <a:pPr lvl="1"/>
            <a:r>
              <a:rPr lang="fr-FR" dirty="0"/>
              <a:t>Élèves sont en cours de </a:t>
            </a:r>
            <a:r>
              <a:rPr lang="fr-FR" dirty="0" smtClean="0"/>
              <a:t>validation</a:t>
            </a:r>
          </a:p>
          <a:p>
            <a:pPr lvl="1">
              <a:buFont typeface="Wingdings"/>
              <a:buChar char="à"/>
            </a:pPr>
            <a:r>
              <a:rPr lang="fr-FR" dirty="0" smtClean="0">
                <a:sym typeface="Wingdings" pitchFamily="2" charset="2"/>
              </a:rPr>
              <a:t>Problème : </a:t>
            </a:r>
          </a:p>
          <a:p>
            <a:pPr marL="457200" lvl="1" indent="0">
              <a:buNone/>
            </a:pPr>
            <a:r>
              <a:rPr lang="fr-FR" dirty="0">
                <a:sym typeface="Wingdings" pitchFamily="2" charset="2"/>
              </a:rPr>
              <a:t>N</a:t>
            </a:r>
            <a:r>
              <a:rPr lang="fr-FR" dirty="0" smtClean="0">
                <a:sym typeface="Wingdings" pitchFamily="2" charset="2"/>
              </a:rPr>
              <a:t>e voient pas les capillaires sanguins</a:t>
            </a:r>
          </a:p>
          <a:p>
            <a:pPr marL="457200" lvl="1" indent="0">
              <a:buNone/>
            </a:pPr>
            <a:r>
              <a:rPr lang="fr-FR" dirty="0" smtClean="0">
                <a:sym typeface="Wingdings" pitchFamily="2" charset="2"/>
              </a:rPr>
              <a:t>Sang dans toute la paroi</a:t>
            </a:r>
          </a:p>
          <a:p>
            <a:pPr marL="457200" lvl="1" indent="0">
              <a:buNone/>
            </a:pPr>
            <a:r>
              <a:rPr lang="fr-FR" dirty="0" smtClean="0">
                <a:sym typeface="Wingdings" pitchFamily="2" charset="2"/>
              </a:rPr>
              <a:t>Trajet du dioxygène souvent non fait</a:t>
            </a:r>
          </a:p>
          <a:p>
            <a:pPr marL="457200" lvl="1" indent="0">
              <a:buNone/>
            </a:pPr>
            <a:r>
              <a:rPr lang="fr-FR" dirty="0" smtClean="0">
                <a:sym typeface="Wingdings" pitchFamily="2" charset="2"/>
              </a:rPr>
              <a:t>Ne savent pas quelles sont les légendes a mettre</a:t>
            </a:r>
          </a:p>
          <a:p>
            <a:pPr marL="457200" lvl="1" indent="0">
              <a:buNone/>
            </a:pPr>
            <a:endParaRPr lang="fr-FR" dirty="0" smtClean="0">
              <a:sym typeface="Wingdings" pitchFamily="2" charset="2"/>
            </a:endParaRPr>
          </a:p>
          <a:p>
            <a:pPr marL="457200" lvl="1" indent="0">
              <a:buNone/>
            </a:pPr>
            <a:endParaRPr lang="fr-FR" dirty="0" smtClean="0"/>
          </a:p>
          <a:p>
            <a:pPr lvl="1"/>
            <a:endParaRPr lang="fr-FR" dirty="0"/>
          </a:p>
          <a:p>
            <a:pPr marL="457200" lvl="1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="" xmlns:p14="http://schemas.microsoft.com/office/powerpoint/2010/main" val="70031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Pistes de remédiations: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Il faut mieux introduire l’activité :</a:t>
            </a:r>
          </a:p>
          <a:p>
            <a:pPr lvl="1"/>
            <a:r>
              <a:rPr lang="fr-FR" dirty="0" smtClean="0"/>
              <a:t>À l’aide d’une photographie présentant une alvéole en gros plan, définir avec les élèves se que l’on voit et en tirer les légendes importantes</a:t>
            </a:r>
          </a:p>
          <a:p>
            <a:pPr lvl="1"/>
            <a:r>
              <a:rPr lang="fr-FR" dirty="0"/>
              <a:t>L</a:t>
            </a:r>
            <a:r>
              <a:rPr lang="fr-FR" dirty="0" smtClean="0"/>
              <a:t>ire les attentes d’un dessin d’observation</a:t>
            </a:r>
          </a:p>
          <a:p>
            <a:pPr lvl="1"/>
            <a:r>
              <a:rPr lang="fr-FR" dirty="0" smtClean="0"/>
              <a:t>Numéroter les consignes et les lires avec eux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89438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u="sng" dirty="0" smtClean="0">
                <a:solidFill>
                  <a:srgbClr val="002060"/>
                </a:solidFill>
              </a:rPr>
              <a:t>Evaluation sommative </a:t>
            </a:r>
            <a:endParaRPr lang="fr-FR" b="1" u="sng" dirty="0">
              <a:solidFill>
                <a:srgbClr val="002060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328592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/>
              <a:t>Comprend 4 exercices:</a:t>
            </a:r>
          </a:p>
          <a:p>
            <a:pPr lvl="1"/>
            <a:r>
              <a:rPr lang="fr-FR" dirty="0" smtClean="0"/>
              <a:t>2 Schémas à compléter vu en cours</a:t>
            </a:r>
          </a:p>
          <a:p>
            <a:pPr lvl="1"/>
            <a:r>
              <a:rPr lang="fr-FR" dirty="0" smtClean="0"/>
              <a:t>Un exercice de restitution de cours sous forme de phrase</a:t>
            </a:r>
          </a:p>
          <a:p>
            <a:pPr lvl="1"/>
            <a:r>
              <a:rPr lang="fr-FR" dirty="0" smtClean="0"/>
              <a:t>Un exercice d’application de connaissances d’informations dans un texte</a:t>
            </a:r>
          </a:p>
          <a:p>
            <a:r>
              <a:rPr lang="fr-FR" dirty="0"/>
              <a:t>Permet d’évaluer les connaissances et 3 capacités </a:t>
            </a:r>
            <a:r>
              <a:rPr lang="fr-FR" dirty="0" smtClean="0"/>
              <a:t>ciblées:</a:t>
            </a:r>
          </a:p>
          <a:p>
            <a:pPr lvl="1"/>
            <a:r>
              <a:rPr lang="fr-FR" dirty="0" smtClean="0"/>
              <a:t>Rédiger des phrases correctes (C1 E3)</a:t>
            </a:r>
          </a:p>
          <a:p>
            <a:pPr lvl="1"/>
            <a:r>
              <a:rPr lang="fr-FR" dirty="0" smtClean="0"/>
              <a:t>Savoir utiliser </a:t>
            </a:r>
            <a:r>
              <a:rPr lang="fr-FR" dirty="0"/>
              <a:t>s</a:t>
            </a:r>
            <a:r>
              <a:rPr lang="fr-FR" dirty="0" smtClean="0"/>
              <a:t>es connaissances (C3 M3)</a:t>
            </a:r>
          </a:p>
          <a:p>
            <a:pPr lvl="1"/>
            <a:r>
              <a:rPr lang="fr-FR" dirty="0" smtClean="0"/>
              <a:t>Mémoriser des schémas, des légendes.. (C3 M2)</a:t>
            </a:r>
          </a:p>
          <a:p>
            <a:pPr marL="0" indent="0">
              <a:buNone/>
            </a:pPr>
            <a:r>
              <a:rPr lang="fr-FR" dirty="0" smtClean="0"/>
              <a:t> </a:t>
            </a:r>
            <a:endParaRPr lang="fr-FR" dirty="0"/>
          </a:p>
          <a:p>
            <a:pPr marL="0" indent="0">
              <a:buNone/>
            </a:pPr>
            <a:r>
              <a:rPr lang="fr-FR" dirty="0" smtClean="0"/>
              <a:t>Plusieurs sujets : ordre des exercices différents et changement de certains consignes (couleur des tracés)</a:t>
            </a:r>
          </a:p>
        </p:txBody>
      </p:sp>
    </p:spTree>
    <p:extLst>
      <p:ext uri="{BB962C8B-B14F-4D97-AF65-F5344CB8AC3E}">
        <p14:creationId xmlns="" xmlns:p14="http://schemas.microsoft.com/office/powerpoint/2010/main" val="163884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83" t="20159" r="39553" b="20000"/>
          <a:stretch/>
        </p:blipFill>
        <p:spPr bwMode="auto">
          <a:xfrm>
            <a:off x="0" y="260648"/>
            <a:ext cx="9205933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547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 descr="G:\divers note et évaluation\note controle001.jpg"/>
          <p:cNvPicPr>
            <a:picLocks noChangeAspect="1" noChangeArrowheads="1"/>
          </p:cNvPicPr>
          <p:nvPr/>
        </p:nvPicPr>
        <p:blipFill>
          <a:blip r:embed="rId2" cstate="print"/>
          <a:srcRect l="11949" t="10019" b="27318"/>
          <a:stretch>
            <a:fillRect/>
          </a:stretch>
        </p:blipFill>
        <p:spPr bwMode="auto">
          <a:xfrm>
            <a:off x="0" y="0"/>
            <a:ext cx="7003238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643702" y="1214422"/>
            <a:ext cx="25002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17"/>
            </a:pPr>
            <a:r>
              <a:rPr lang="fr-FR" b="1" dirty="0" smtClean="0"/>
              <a:t>Elèves ayant la moyenne</a:t>
            </a:r>
          </a:p>
          <a:p>
            <a:pPr marL="342900" indent="-342900"/>
            <a:endParaRPr lang="fr-FR" b="1" dirty="0" smtClean="0"/>
          </a:p>
          <a:p>
            <a:r>
              <a:rPr lang="fr-FR" b="1" dirty="0" smtClean="0"/>
              <a:t>10 Élèves n’ayant pas la moyenne</a:t>
            </a:r>
            <a:endParaRPr lang="fr-FR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G:\divers note et évaluation\compétence controle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904" t="8501" r="8732" b="26662"/>
          <a:stretch>
            <a:fillRect/>
          </a:stretch>
        </p:blipFill>
        <p:spPr bwMode="auto">
          <a:xfrm>
            <a:off x="1724025" y="0"/>
            <a:ext cx="6177171" cy="6858000"/>
          </a:xfrm>
          <a:prstGeom prst="rect">
            <a:avLst/>
          </a:prstGeom>
          <a:noFill/>
        </p:spPr>
      </p:pic>
      <p:sp>
        <p:nvSpPr>
          <p:cNvPr id="5" name="Légende encadrée 1 4"/>
          <p:cNvSpPr/>
          <p:nvPr/>
        </p:nvSpPr>
        <p:spPr>
          <a:xfrm>
            <a:off x="0" y="285728"/>
            <a:ext cx="2786050" cy="1285884"/>
          </a:xfrm>
          <a:prstGeom prst="borderCallout1">
            <a:avLst>
              <a:gd name="adj1" fmla="val 42045"/>
              <a:gd name="adj2" fmla="val 106392"/>
              <a:gd name="adj3" fmla="val -12557"/>
              <a:gd name="adj4" fmla="val 141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Souvent les élèves comment leur réponses par « car… » ou  font des phrases  pas français (trop complexes)</a:t>
            </a:r>
            <a:endParaRPr lang="fr-FR" dirty="0"/>
          </a:p>
        </p:txBody>
      </p:sp>
      <p:sp>
        <p:nvSpPr>
          <p:cNvPr id="6" name="Légende encadrée 1 5"/>
          <p:cNvSpPr/>
          <p:nvPr/>
        </p:nvSpPr>
        <p:spPr>
          <a:xfrm>
            <a:off x="0" y="1785926"/>
            <a:ext cx="2857488" cy="1285884"/>
          </a:xfrm>
          <a:prstGeom prst="borderCallout1">
            <a:avLst>
              <a:gd name="adj1" fmla="val 42045"/>
              <a:gd name="adj2" fmla="val 106392"/>
              <a:gd name="adj3" fmla="val -119223"/>
              <a:gd name="adj4" fmla="val 1847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Titre régulièrement oublié (pourtant demandé)</a:t>
            </a:r>
          </a:p>
          <a:p>
            <a:pPr algn="ctr"/>
            <a:r>
              <a:rPr lang="fr-FR" dirty="0" smtClean="0"/>
              <a:t>Légendes mal placées</a:t>
            </a:r>
          </a:p>
          <a:p>
            <a:pPr algn="ctr"/>
            <a:r>
              <a:rPr lang="fr-FR" dirty="0" smtClean="0"/>
              <a:t>Beaucoup de légendes manquantes</a:t>
            </a:r>
            <a:endParaRPr lang="fr-FR" dirty="0"/>
          </a:p>
        </p:txBody>
      </p:sp>
      <p:sp>
        <p:nvSpPr>
          <p:cNvPr id="7" name="Légende encadrée 1 6"/>
          <p:cNvSpPr/>
          <p:nvPr/>
        </p:nvSpPr>
        <p:spPr>
          <a:xfrm>
            <a:off x="0" y="3357562"/>
            <a:ext cx="2857488" cy="1285884"/>
          </a:xfrm>
          <a:prstGeom prst="borderCallout1">
            <a:avLst>
              <a:gd name="adj1" fmla="val 42045"/>
              <a:gd name="adj2" fmla="val 106392"/>
              <a:gd name="adj3" fmla="val -243054"/>
              <a:gd name="adj4" fmla="val 2410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Les élèves ne pensent pas à réemployer leurs </a:t>
            </a:r>
            <a:r>
              <a:rPr lang="fr-FR" dirty="0" smtClean="0"/>
              <a:t>c</a:t>
            </a:r>
            <a:r>
              <a:rPr lang="fr-FR" dirty="0" smtClean="0"/>
              <a:t>onnaissances </a:t>
            </a:r>
            <a:r>
              <a:rPr lang="fr-FR" dirty="0" smtClean="0"/>
              <a:t>notamment dans l’exercice avec le texte  ( certains recopient le texte)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/>
          </a:bodyPr>
          <a:lstStyle/>
          <a:p>
            <a:r>
              <a:rPr lang="fr-FR" u="sng" dirty="0" smtClean="0">
                <a:solidFill>
                  <a:srgbClr val="002060"/>
                </a:solidFill>
              </a:rPr>
              <a:t>Résultats et </a:t>
            </a:r>
            <a:r>
              <a:rPr lang="fr-FR" u="sng" dirty="0" err="1" smtClean="0">
                <a:solidFill>
                  <a:srgbClr val="002060"/>
                </a:solidFill>
              </a:rPr>
              <a:t>remédiations</a:t>
            </a:r>
            <a:r>
              <a:rPr lang="fr-FR" u="sng" dirty="0" smtClean="0">
                <a:solidFill>
                  <a:srgbClr val="002060"/>
                </a:solidFill>
              </a:rPr>
              <a:t>:</a:t>
            </a:r>
            <a:endParaRPr lang="fr-FR" u="sng" dirty="0">
              <a:solidFill>
                <a:srgbClr val="00206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286412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/>
              <a:t>Les résultats  concernant le schéma des alvéoles à montrer certains problèmes de compréhension par les élèves qui ont inversé l’air et le sang et parfois même mis l’air dans le sang.</a:t>
            </a:r>
          </a:p>
          <a:p>
            <a:r>
              <a:rPr lang="fr-FR" dirty="0" smtClean="0"/>
              <a:t>La confusion entre le dioxygène et l’air est encore dans certains esprits (malgré les nombreuses répétitions)</a:t>
            </a:r>
          </a:p>
          <a:p>
            <a:endParaRPr lang="fr-FR" dirty="0" smtClean="0"/>
          </a:p>
          <a:p>
            <a:r>
              <a:rPr lang="fr-FR" dirty="0" smtClean="0"/>
              <a:t>Certaines notions auraient donc dues être retravailler avant le contrôle comme le schéma des alvéoles pulmonaires servant de conclusion au chapitre. Celui </a:t>
            </a:r>
            <a:r>
              <a:rPr lang="fr-FR" dirty="0" smtClean="0"/>
              <a:t>la </a:t>
            </a:r>
            <a:r>
              <a:rPr lang="fr-FR" dirty="0" smtClean="0"/>
              <a:t>a </a:t>
            </a:r>
            <a:r>
              <a:rPr lang="fr-FR" smtClean="0"/>
              <a:t>été </a:t>
            </a:r>
            <a:r>
              <a:rPr lang="fr-FR" smtClean="0"/>
              <a:t>réalisé </a:t>
            </a:r>
            <a:r>
              <a:rPr lang="fr-FR" dirty="0" smtClean="0"/>
              <a:t>sans doute trop vite et aurait nécessité plus d’interactions avec les élèves (les rendre plus acteurs).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fr-FR" u="sng" dirty="0" smtClean="0"/>
              <a:t>Conclusion générale:</a:t>
            </a:r>
            <a:endParaRPr lang="fr-FR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857892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Au cours du stage j’ai pu identifier certains points à prendre en compte pour la réussite des élèves:</a:t>
            </a:r>
          </a:p>
          <a:p>
            <a:pPr>
              <a:buFontTx/>
              <a:buChar char="-"/>
            </a:pPr>
            <a:r>
              <a:rPr lang="fr-FR" dirty="0" smtClean="0"/>
              <a:t>Faire attention au formalisme des documents présentés (schéma, tableau…)</a:t>
            </a:r>
          </a:p>
          <a:p>
            <a:pPr>
              <a:buFontTx/>
              <a:buChar char="-"/>
            </a:pPr>
            <a:r>
              <a:rPr lang="fr-FR" dirty="0" smtClean="0"/>
              <a:t>Ne pas faire des questions doubles ou des consignes longues </a:t>
            </a:r>
            <a:r>
              <a:rPr lang="fr-FR" dirty="0" smtClean="0">
                <a:sym typeface="Wingdings" pitchFamily="2" charset="2"/>
              </a:rPr>
              <a:t> séparer les différents éléments</a:t>
            </a:r>
          </a:p>
          <a:p>
            <a:pPr>
              <a:buFontTx/>
              <a:buChar char="-"/>
            </a:pPr>
            <a:r>
              <a:rPr lang="fr-FR" dirty="0" smtClean="0">
                <a:sym typeface="Wingdings" pitchFamily="2" charset="2"/>
              </a:rPr>
              <a:t>Rendre les élèves acteurs le plus souvent possible</a:t>
            </a:r>
          </a:p>
          <a:p>
            <a:pPr>
              <a:buFontTx/>
              <a:buChar char="-"/>
            </a:pPr>
            <a:r>
              <a:rPr lang="fr-FR" dirty="0" smtClean="0">
                <a:sym typeface="Wingdings" pitchFamily="2" charset="2"/>
              </a:rPr>
              <a:t>Prendre du temps pour introduire au mieux chaque activité, c’est gagner du temps pour la suite en facilitant la compréhension des élèves</a:t>
            </a:r>
          </a:p>
          <a:p>
            <a:pPr>
              <a:buFontTx/>
              <a:buChar char="-"/>
            </a:pPr>
            <a:endParaRPr lang="fr-F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>
                <a:solidFill>
                  <a:srgbClr val="002060"/>
                </a:solidFill>
              </a:rPr>
              <a:t>Présentation générale:</a:t>
            </a:r>
            <a:endParaRPr lang="fr-FR" u="sng" dirty="0">
              <a:solidFill>
                <a:srgbClr val="00206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198686"/>
            <a:ext cx="8661648" cy="144016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FR" dirty="0" smtClean="0"/>
              <a:t>3 classes de 5</a:t>
            </a:r>
            <a:r>
              <a:rPr lang="fr-FR" baseline="30000" dirty="0" smtClean="0"/>
              <a:t>ème</a:t>
            </a:r>
            <a:r>
              <a:rPr lang="fr-FR" dirty="0" smtClean="0"/>
              <a:t> </a:t>
            </a:r>
          </a:p>
          <a:p>
            <a:pPr lvl="1">
              <a:buFontTx/>
              <a:buChar char="-"/>
            </a:pPr>
            <a:r>
              <a:rPr lang="fr-FR" dirty="0" smtClean="0"/>
              <a:t>Chapitre : Le renouvellement du sang en dioxygène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endParaRPr lang="fr-FR" dirty="0" smtClean="0"/>
          </a:p>
          <a:p>
            <a:pPr marL="457200" lvl="1" indent="0">
              <a:buNone/>
            </a:pPr>
            <a:endParaRPr lang="fr-FR" dirty="0" smtClean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07504" y="2348880"/>
            <a:ext cx="8661648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dirty="0" smtClean="0"/>
              <a:t>Partie du programme: </a:t>
            </a:r>
            <a:r>
              <a:rPr lang="fr-FR" sz="2800" dirty="0" smtClean="0"/>
              <a:t>Fonctionnement </a:t>
            </a:r>
            <a:r>
              <a:rPr lang="fr-FR" sz="2800" dirty="0"/>
              <a:t>de l’organisme et besoin en </a:t>
            </a:r>
            <a:r>
              <a:rPr lang="fr-FR" sz="2800" dirty="0" smtClean="0"/>
              <a:t>énergie</a:t>
            </a:r>
          </a:p>
          <a:p>
            <a:pPr marL="457200" lvl="1" indent="0">
              <a:buFont typeface="Arial" pitchFamily="34" charset="0"/>
              <a:buNone/>
            </a:pP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3356992"/>
            <a:ext cx="7556552" cy="34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4809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 noGrp="1"/>
          </p:cNvSpPr>
          <p:nvPr>
            <p:ph idx="1"/>
          </p:nvPr>
        </p:nvSpPr>
        <p:spPr>
          <a:xfrm>
            <a:off x="323528" y="188640"/>
            <a:ext cx="8568952" cy="6120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fr-FR" u="sng" dirty="0" smtClean="0"/>
              <a:t>Acquis utiles:</a:t>
            </a:r>
          </a:p>
          <a:p>
            <a:pPr lvl="1">
              <a:buFontTx/>
              <a:buChar char="-"/>
            </a:pPr>
            <a:r>
              <a:rPr lang="fr-FR" dirty="0" smtClean="0"/>
              <a:t>Les mouvements respiratoires (primaire)</a:t>
            </a:r>
          </a:p>
          <a:p>
            <a:pPr lvl="1">
              <a:buFontTx/>
              <a:buChar char="-"/>
            </a:pPr>
            <a:r>
              <a:rPr lang="fr-FR" dirty="0" smtClean="0"/>
              <a:t>La respiration pulmonaire dans le chapitre de 5</a:t>
            </a:r>
            <a:r>
              <a:rPr lang="fr-FR" baseline="30000" dirty="0" smtClean="0"/>
              <a:t>ème</a:t>
            </a:r>
            <a:r>
              <a:rPr lang="fr-FR" dirty="0"/>
              <a:t> </a:t>
            </a:r>
            <a:r>
              <a:rPr lang="fr-FR" dirty="0" smtClean="0"/>
              <a:t>: Respiration </a:t>
            </a:r>
            <a:r>
              <a:rPr lang="fr-FR" dirty="0"/>
              <a:t>et occupation des milieux de </a:t>
            </a:r>
            <a:r>
              <a:rPr lang="fr-FR" dirty="0" smtClean="0"/>
              <a:t>vie</a:t>
            </a:r>
          </a:p>
          <a:p>
            <a:pPr lvl="1">
              <a:buFontTx/>
              <a:buChar char="-"/>
            </a:pPr>
            <a:r>
              <a:rPr lang="fr-FR" sz="2800" dirty="0" smtClean="0"/>
              <a:t>Utilisation par les organes et notamment les muscles du dioxygène pour fonctionner (</a:t>
            </a:r>
            <a:r>
              <a:rPr lang="fr-FR" sz="2800" u="sng" dirty="0" smtClean="0"/>
              <a:t>BO:</a:t>
            </a:r>
            <a:r>
              <a:rPr lang="fr-FR" sz="2800" dirty="0" smtClean="0"/>
              <a:t> Les </a:t>
            </a:r>
            <a:r>
              <a:rPr lang="fr-FR" sz="2800" dirty="0"/>
              <a:t>organes effectuent en permanence </a:t>
            </a:r>
            <a:r>
              <a:rPr lang="fr-FR" sz="2800" dirty="0" smtClean="0"/>
              <a:t>des échanges </a:t>
            </a:r>
            <a:r>
              <a:rPr lang="fr-FR" sz="2800" dirty="0"/>
              <a:t>avec le sang : ils y prélèvent </a:t>
            </a:r>
            <a:r>
              <a:rPr lang="fr-FR" sz="2800" dirty="0" smtClean="0"/>
              <a:t>des nutriments </a:t>
            </a:r>
            <a:r>
              <a:rPr lang="fr-FR" sz="2800" dirty="0"/>
              <a:t>et du </a:t>
            </a:r>
            <a:r>
              <a:rPr lang="fr-FR" sz="2800" dirty="0" smtClean="0"/>
              <a:t>dioxygène)</a:t>
            </a:r>
          </a:p>
          <a:p>
            <a:pPr lvl="1">
              <a:buFontTx/>
              <a:buChar char="-"/>
            </a:pPr>
            <a:r>
              <a:rPr lang="fr-FR" dirty="0" smtClean="0"/>
              <a:t>Les échanges entre le sang et les organes se font au niveau des capillaires sanguins</a:t>
            </a:r>
            <a:endParaRPr lang="fr-FR" sz="2800" dirty="0" smtClean="0"/>
          </a:p>
          <a:p>
            <a:pPr lvl="1">
              <a:buFontTx/>
              <a:buChar char="-"/>
            </a:pPr>
            <a:endParaRPr lang="fr-FR" dirty="0" smtClean="0"/>
          </a:p>
          <a:p>
            <a:pPr marL="457200" lvl="1" indent="0">
              <a:buFont typeface="Arial" pitchFamily="34" charset="0"/>
              <a:buNone/>
            </a:pPr>
            <a:endParaRPr lang="fr-FR" dirty="0" smtClean="0"/>
          </a:p>
          <a:p>
            <a:pPr marL="457200" lvl="1" indent="0">
              <a:buFont typeface="Arial" pitchFamily="34" charset="0"/>
              <a:buNone/>
            </a:pP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413276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>
                <a:solidFill>
                  <a:srgbClr val="002060"/>
                </a:solidFill>
              </a:rPr>
              <a:t>L’évaluation diagnostique</a:t>
            </a:r>
            <a:endParaRPr lang="fr-FR" u="sng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97" t="22177" r="53240" b="8300"/>
          <a:stretch/>
        </p:blipFill>
        <p:spPr bwMode="auto">
          <a:xfrm>
            <a:off x="300506" y="1251729"/>
            <a:ext cx="5112568" cy="560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5580112" y="1412776"/>
            <a:ext cx="3240360" cy="4968552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Questions choisies en fonction des points prévus dans le chapitre  + vérification de notions « acquise »</a:t>
            </a:r>
          </a:p>
          <a:p>
            <a:r>
              <a:rPr lang="fr-FR" dirty="0" smtClean="0"/>
              <a:t> Anonyme pour ne pas bloquer les réponses</a:t>
            </a:r>
          </a:p>
          <a:p>
            <a:endParaRPr lang="fr-FR" dirty="0" smtClean="0"/>
          </a:p>
        </p:txBody>
      </p:sp>
    </p:spTree>
    <p:extLst>
      <p:ext uri="{BB962C8B-B14F-4D97-AF65-F5344CB8AC3E}">
        <p14:creationId xmlns="" xmlns:p14="http://schemas.microsoft.com/office/powerpoint/2010/main" val="215305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u="sng" dirty="0" smtClean="0">
                <a:solidFill>
                  <a:srgbClr val="002060"/>
                </a:solidFill>
              </a:rPr>
              <a:t>L’évaluation diagnostique : résultats</a:t>
            </a:r>
            <a:endParaRPr lang="fr-FR" u="sng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Mario91\Desktop\divers note et évaluation\évaluation diagnostique 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70" t="12621" b="28970"/>
          <a:stretch/>
        </p:blipFill>
        <p:spPr bwMode="auto">
          <a:xfrm>
            <a:off x="251521" y="1484784"/>
            <a:ext cx="8892479" cy="40056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6590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u="sng" dirty="0" smtClean="0">
                <a:solidFill>
                  <a:srgbClr val="002060"/>
                </a:solidFill>
              </a:rPr>
              <a:t>L’évaluation diagnostique : résultats</a:t>
            </a:r>
            <a:endParaRPr lang="fr-FR" u="sng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Mario91\Desktop\divers note et évaluation\évaluation diagnostique 0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09" t="12452" b="20336"/>
          <a:stretch/>
        </p:blipFill>
        <p:spPr bwMode="auto">
          <a:xfrm>
            <a:off x="323528" y="1412776"/>
            <a:ext cx="8609580" cy="4464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1181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u="sng" dirty="0" smtClean="0">
                <a:solidFill>
                  <a:srgbClr val="002060"/>
                </a:solidFill>
              </a:rPr>
              <a:t>L’évaluation diagnostique : analyse des résultats et </a:t>
            </a:r>
            <a:r>
              <a:rPr lang="fr-FR" u="sng" dirty="0" err="1" smtClean="0">
                <a:solidFill>
                  <a:srgbClr val="002060"/>
                </a:solidFill>
              </a:rPr>
              <a:t>remédiations</a:t>
            </a:r>
            <a:r>
              <a:rPr lang="fr-FR" u="sng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Image trop petite</a:t>
            </a:r>
          </a:p>
          <a:p>
            <a:pPr lvl="1"/>
            <a:r>
              <a:rPr lang="fr-FR" dirty="0"/>
              <a:t> </a:t>
            </a:r>
            <a:r>
              <a:rPr lang="fr-FR" dirty="0" smtClean="0"/>
              <a:t>Difficulté pour les élèves pour réaliser les organes et placer les légendes  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39552" y="3316342"/>
            <a:ext cx="8064896" cy="830997"/>
          </a:xfrm>
          <a:prstGeom prst="rect">
            <a:avLst/>
          </a:prstGeom>
          <a:noFill/>
          <a:ln w="127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Agrandir la silhouette pour faciliter la réalisation du dessins des organes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371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u="sng" dirty="0" smtClean="0">
                <a:solidFill>
                  <a:srgbClr val="002060"/>
                </a:solidFill>
              </a:rPr>
              <a:t>L’évaluation diagnostique : analyse des résultats et </a:t>
            </a:r>
            <a:r>
              <a:rPr lang="fr-FR" u="sng" dirty="0" err="1" smtClean="0">
                <a:solidFill>
                  <a:srgbClr val="002060"/>
                </a:solidFill>
              </a:rPr>
              <a:t>remédiations</a:t>
            </a:r>
            <a:r>
              <a:rPr lang="fr-FR" u="sng" dirty="0" smtClean="0">
                <a:solidFill>
                  <a:srgbClr val="002060"/>
                </a:solidFill>
              </a:rPr>
              <a:t>  (suite)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 Questions non numérotées  :</a:t>
            </a:r>
          </a:p>
          <a:p>
            <a:pPr>
              <a:buFont typeface="Wingdings"/>
              <a:buChar char="à"/>
            </a:pPr>
            <a:r>
              <a:rPr lang="fr-FR" dirty="0" smtClean="0">
                <a:sym typeface="Wingdings" pitchFamily="2" charset="2"/>
              </a:rPr>
              <a:t>Difficultés pour les élèves d’identifier les différentes réponses à fournir.</a:t>
            </a:r>
          </a:p>
          <a:p>
            <a:pPr>
              <a:buFont typeface="Wingdings"/>
              <a:buChar char="à"/>
            </a:pPr>
            <a:r>
              <a:rPr lang="fr-FR" dirty="0" smtClean="0">
                <a:sym typeface="Wingdings" pitchFamily="2" charset="2"/>
              </a:rPr>
              <a:t>Difficultés pour le professeur pour faire référence aux questions lors de l’exploitation des réponses des élèves (hypothèses des activités)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95536" y="5445224"/>
            <a:ext cx="8424936" cy="830997"/>
          </a:xfrm>
          <a:prstGeom prst="rect">
            <a:avLst/>
          </a:prstGeom>
          <a:noFill/>
          <a:ln w="127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Numéroter les questions pour que les élèves les identifient mieux et pouvoir y faire référence 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532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895</Words>
  <Application>Microsoft Office PowerPoint</Application>
  <PresentationFormat>Affichage à l'écran (4:3)</PresentationFormat>
  <Paragraphs>119</Paragraphs>
  <Slides>28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Thème Office</vt:lpstr>
      <vt:lpstr>Soutenance du stage en responsabilité</vt:lpstr>
      <vt:lpstr>Sommaire:</vt:lpstr>
      <vt:lpstr>Présentation générale:</vt:lpstr>
      <vt:lpstr>Diapositive 4</vt:lpstr>
      <vt:lpstr>L’évaluation diagnostique</vt:lpstr>
      <vt:lpstr>L’évaluation diagnostique : résultats</vt:lpstr>
      <vt:lpstr>L’évaluation diagnostique : résultats</vt:lpstr>
      <vt:lpstr>L’évaluation diagnostique : analyse des résultats et remédiations </vt:lpstr>
      <vt:lpstr>L’évaluation diagnostique : analyse des résultats et remédiations  (suite)</vt:lpstr>
      <vt:lpstr>Évaluation diagnostique modifiée</vt:lpstr>
      <vt:lpstr>Évaluation diagnostique modifiée : résultats </vt:lpstr>
      <vt:lpstr>Évaluation diagnostique modifiée : résultats </vt:lpstr>
      <vt:lpstr>L’évaluation diagnostique : analyse des résultats et remédiation (suite)</vt:lpstr>
      <vt:lpstr>Diapositive 14</vt:lpstr>
      <vt:lpstr>Pistes de remédiations possibles:</vt:lpstr>
      <vt:lpstr>Evaluations formatives 1</vt:lpstr>
      <vt:lpstr>Evaluations formatives 1</vt:lpstr>
      <vt:lpstr>Evaluations formatives 2 et 3 </vt:lpstr>
      <vt:lpstr>Evaluations formatives 2 et 3 : résultats</vt:lpstr>
      <vt:lpstr>Evaluations formatives 2 et 3 : résultats</vt:lpstr>
      <vt:lpstr>Résultats:</vt:lpstr>
      <vt:lpstr>Pistes de remédiations:</vt:lpstr>
      <vt:lpstr>Evaluation sommative </vt:lpstr>
      <vt:lpstr>Diapositive 24</vt:lpstr>
      <vt:lpstr>Diapositive 25</vt:lpstr>
      <vt:lpstr>Diapositive 26</vt:lpstr>
      <vt:lpstr>Résultats et remédiations:</vt:lpstr>
      <vt:lpstr>Conclusion générale: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Soutenance du stage en responsabilité</dc:title>
  <dc:creator>Mario91</dc:creator>
  <cp:lastModifiedBy>Your User Name</cp:lastModifiedBy>
  <cp:revision>37</cp:revision>
  <dcterms:created xsi:type="dcterms:W3CDTF">2013-04-16T13:24:59Z</dcterms:created>
  <dcterms:modified xsi:type="dcterms:W3CDTF">2002-01-01T04:14:44Z</dcterms:modified>
</cp:coreProperties>
</file>