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707" autoAdjust="0"/>
  </p:normalViewPr>
  <p:slideViewPr>
    <p:cSldViewPr>
      <p:cViewPr varScale="1">
        <p:scale>
          <a:sx n="70" d="100"/>
          <a:sy n="70" d="100"/>
        </p:scale>
        <p:origin x="-5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4F0431-D9DC-4EE5-94B8-84E3C891F3C2}" type="datetimeFigureOut">
              <a:rPr lang="fr-FR" smtClean="0"/>
              <a:pPr/>
              <a:t>17/04/2013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467C80-4E54-419E-B1C8-217C361C4C8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E467C80-4E54-419E-B1C8-217C361C4C8A}"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49" y="5349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2"/>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129B7B33-0205-40B9-A565-E6FE8B65D2E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9B7B33-0205-40B9-A565-E6FE8B65D2E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7"/>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7"/>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9B7B33-0205-40B9-A565-E6FE8B65D2E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19" name="Espace réservé du pied de page 18"/>
          <p:cNvSpPr>
            <a:spLocks noGrp="1"/>
          </p:cNvSpPr>
          <p:nvPr>
            <p:ph type="ftr" sz="quarter" idx="11"/>
          </p:nvPr>
        </p:nvSpPr>
        <p:spPr>
          <a:xfrm>
            <a:off x="3581400" y="76201"/>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129B7B33-0205-40B9-A565-E6FE8B65D2E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49" y="3444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129B7B33-0205-40B9-A565-E6FE8B65D2E8}" type="slidenum">
              <a:rPr lang="fr-FR" smtClean="0"/>
              <a:pPr/>
              <a:t>‹N°›</a:t>
            </a:fld>
            <a:endParaRPr lang="fr-FR"/>
          </a:p>
        </p:txBody>
      </p:sp>
      <p:sp>
        <p:nvSpPr>
          <p:cNvPr id="8" name="Titre 7"/>
          <p:cNvSpPr>
            <a:spLocks noGrp="1"/>
          </p:cNvSpPr>
          <p:nvPr>
            <p:ph type="title"/>
          </p:nvPr>
        </p:nvSpPr>
        <p:spPr>
          <a:xfrm>
            <a:off x="180475" y="2947086"/>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129B7B33-0205-40B9-A565-E6FE8B65D2E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1"/>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5"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6"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5" y="1316038"/>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1" y="1316038"/>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129B7B33-0205-40B9-A565-E6FE8B65D2E8}" type="slidenum">
              <a:rPr lang="fr-FR" smtClean="0"/>
              <a:pPr/>
              <a:t>‹N°›</a:t>
            </a:fld>
            <a:endParaRPr lang="fr-FR"/>
          </a:p>
        </p:txBody>
      </p:sp>
      <p:sp>
        <p:nvSpPr>
          <p:cNvPr id="11" name="Connecteur droit 10"/>
          <p:cNvSpPr>
            <a:spLocks noChangeShapeType="1"/>
          </p:cNvSpPr>
          <p:nvPr/>
        </p:nvSpPr>
        <p:spPr bwMode="auto">
          <a:xfrm>
            <a:off x="514349" y="6019801"/>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9B7B33-0205-40B9-A565-E6FE8B65D2E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9B7B33-0205-40B9-A565-E6FE8B65D2E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49" y="5849118"/>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1"/>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1"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1"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9B7B33-0205-40B9-A565-E6FE8B65D2E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DE487047-0654-4630-AE31-4D24BD83662D}" type="datetimeFigureOut">
              <a:rPr lang="fr-FR" smtClean="0"/>
              <a:pPr/>
              <a:t>17/04/2013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129B7B33-0205-40B9-A565-E6FE8B65D2E8}"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9"/>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3"/>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1"/>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E487047-0654-4630-AE31-4D24BD83662D}" type="datetimeFigureOut">
              <a:rPr lang="fr-FR" smtClean="0"/>
              <a:pPr/>
              <a:t>17/04/2013</a:t>
            </a:fld>
            <a:endParaRPr lang="fr-FR"/>
          </a:p>
        </p:txBody>
      </p:sp>
      <p:sp>
        <p:nvSpPr>
          <p:cNvPr id="28" name="Espace réservé du pied de page 27"/>
          <p:cNvSpPr>
            <a:spLocks noGrp="1"/>
          </p:cNvSpPr>
          <p:nvPr>
            <p:ph type="ftr" sz="quarter" idx="3"/>
          </p:nvPr>
        </p:nvSpPr>
        <p:spPr>
          <a:xfrm>
            <a:off x="3124200" y="76201"/>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1"/>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29B7B33-0205-40B9-A565-E6FE8B65D2E8}"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49" y="1057987"/>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
            <a:ext cx="7772400" cy="1470025"/>
          </a:xfrm>
        </p:spPr>
        <p:txBody>
          <a:bodyPr>
            <a:normAutofit/>
          </a:bodyPr>
          <a:lstStyle/>
          <a:p>
            <a:r>
              <a:rPr lang="fr-FR" u="sng" dirty="0" smtClean="0">
                <a:solidFill>
                  <a:srgbClr val="FF0000"/>
                </a:solidFill>
                <a:latin typeface="+mn-lt"/>
              </a:rPr>
              <a:t>Qu’est ce qu’une entreprise ?</a:t>
            </a:r>
            <a:endParaRPr lang="fr-FR" u="sng" dirty="0">
              <a:solidFill>
                <a:srgbClr val="FF0000"/>
              </a:solidFill>
              <a:latin typeface="+mn-lt"/>
            </a:endParaRPr>
          </a:p>
        </p:txBody>
      </p:sp>
      <p:sp>
        <p:nvSpPr>
          <p:cNvPr id="4" name="ZoneTexte 3"/>
          <p:cNvSpPr txBox="1"/>
          <p:nvPr/>
        </p:nvSpPr>
        <p:spPr>
          <a:xfrm>
            <a:off x="0" y="1164135"/>
            <a:ext cx="9144000" cy="2585323"/>
          </a:xfrm>
          <a:prstGeom prst="rect">
            <a:avLst/>
          </a:prstGeom>
          <a:noFill/>
        </p:spPr>
        <p:txBody>
          <a:bodyPr wrap="square" rtlCol="0">
            <a:spAutoFit/>
          </a:bodyPr>
          <a:lstStyle/>
          <a:p>
            <a:r>
              <a:rPr lang="fr-FR" dirty="0" smtClean="0">
                <a:latin typeface="Arial" pitchFamily="34" charset="0"/>
                <a:cs typeface="Arial" pitchFamily="34" charset="0"/>
              </a:rPr>
              <a:t>Les deux scènes de l’entreprise se déroule dans un fast-food (restauration rapide). Son activité principal est de faire gagner du temps au client en lui permettant d'emporter rapidement les plats commandés pour un prix généralement moindre que dans la restauration traditionnelle.</a:t>
            </a:r>
          </a:p>
          <a:p>
            <a:r>
              <a:rPr lang="fr-FR" dirty="0" smtClean="0">
                <a:latin typeface="Arial" pitchFamily="34" charset="0"/>
                <a:cs typeface="Arial" pitchFamily="34" charset="0"/>
              </a:rPr>
              <a:t>Les personnages qui font partie de l’entreprise sont : </a:t>
            </a:r>
          </a:p>
          <a:p>
            <a:r>
              <a:rPr lang="fr-FR" dirty="0" smtClean="0">
                <a:latin typeface="Arial" pitchFamily="34" charset="0"/>
                <a:cs typeface="Arial" pitchFamily="34" charset="0"/>
              </a:rPr>
              <a:t>Les salariés. Leurs rôles est de vendre aux ménages de la nourriture rapide en échange ils recevront de l’argent des ménages pour l’entreprise.</a:t>
            </a:r>
          </a:p>
          <a:p>
            <a:r>
              <a:rPr lang="fr-FR" dirty="0" smtClean="0">
                <a:latin typeface="Arial" pitchFamily="34" charset="0"/>
                <a:cs typeface="Arial" pitchFamily="34" charset="0"/>
              </a:rPr>
              <a:t>Les personnages qui ne font pas partie de l’entreprise sont les ménages car ils ne travaillent pas pour l’entreprise ils viennent manger de la nourriture préparer. </a:t>
            </a:r>
          </a:p>
        </p:txBody>
      </p:sp>
      <p:pic>
        <p:nvPicPr>
          <p:cNvPr id="6" name="Image 5" descr="téléchargement.jpg"/>
          <p:cNvPicPr>
            <a:picLocks noChangeAspect="1"/>
          </p:cNvPicPr>
          <p:nvPr/>
        </p:nvPicPr>
        <p:blipFill>
          <a:blip r:embed="rId2"/>
          <a:stretch>
            <a:fillRect/>
          </a:stretch>
        </p:blipFill>
        <p:spPr>
          <a:xfrm>
            <a:off x="1" y="4003965"/>
            <a:ext cx="3000364" cy="2854036"/>
          </a:xfrm>
          <a:prstGeom prst="rect">
            <a:avLst/>
          </a:prstGeom>
          <a:ln>
            <a:noFill/>
          </a:ln>
          <a:effectLst>
            <a:outerShdw blurRad="190500" algn="tl" rotWithShape="0">
              <a:srgbClr val="000000">
                <a:alpha val="70000"/>
              </a:srgbClr>
            </a:outerShdw>
          </a:effectLst>
        </p:spPr>
      </p:pic>
      <p:pic>
        <p:nvPicPr>
          <p:cNvPr id="7" name="Image 6" descr="téléchargement (2).jpg"/>
          <p:cNvPicPr>
            <a:picLocks noChangeAspect="1"/>
          </p:cNvPicPr>
          <p:nvPr/>
        </p:nvPicPr>
        <p:blipFill>
          <a:blip r:embed="rId3"/>
          <a:stretch>
            <a:fillRect/>
          </a:stretch>
        </p:blipFill>
        <p:spPr>
          <a:xfrm>
            <a:off x="3173301" y="4214819"/>
            <a:ext cx="2970337" cy="2500330"/>
          </a:xfrm>
          <a:prstGeom prst="rect">
            <a:avLst/>
          </a:prstGeom>
          <a:effectLst>
            <a:glow rad="101600">
              <a:schemeClr val="accent1">
                <a:satMod val="175000"/>
                <a:alpha val="40000"/>
              </a:schemeClr>
            </a:glow>
            <a:innerShdw blurRad="63500" dist="50800" dir="2700000">
              <a:prstClr val="black">
                <a:alpha val="50000"/>
              </a:prstClr>
            </a:innerShdw>
          </a:effectLst>
        </p:spPr>
      </p:pic>
      <p:pic>
        <p:nvPicPr>
          <p:cNvPr id="11" name="Image 10" descr="images (1).jpg"/>
          <p:cNvPicPr>
            <a:picLocks noChangeAspect="1"/>
          </p:cNvPicPr>
          <p:nvPr/>
        </p:nvPicPr>
        <p:blipFill>
          <a:blip r:embed="rId4"/>
          <a:stretch>
            <a:fillRect/>
          </a:stretch>
        </p:blipFill>
        <p:spPr>
          <a:xfrm>
            <a:off x="6286512" y="4286256"/>
            <a:ext cx="2857488" cy="21717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0.25 -0.33333 L -1.66667E-6 3.7037E-7 " pathEditMode="relative" rAng="0" ptsTypes="AA">
                                      <p:cBhvr>
                                        <p:cTn id="6" dur="2000" fill="hold"/>
                                        <p:tgtEl>
                                          <p:spTgt spid="2"/>
                                        </p:tgtEl>
                                        <p:attrNameLst>
                                          <p:attrName>ppt_x</p:attrName>
                                          <p:attrName>ppt_y</p:attrName>
                                        </p:attrNameLst>
                                      </p:cBhvr>
                                      <p:rCtr x="125" y="167"/>
                                    </p:animMotion>
                                  </p:childTnLst>
                                </p:cTn>
                              </p:par>
                            </p:childTnLst>
                          </p:cTn>
                        </p:par>
                      </p:childTnLst>
                    </p:cTn>
                  </p:par>
                  <p:par>
                    <p:cTn id="7" fill="hold">
                      <p:stCondLst>
                        <p:cond delay="indefinite"/>
                      </p:stCondLst>
                      <p:childTnLst>
                        <p:par>
                          <p:cTn id="8" fill="hold">
                            <p:stCondLst>
                              <p:cond delay="0"/>
                            </p:stCondLst>
                            <p:childTnLst>
                              <p:par>
                                <p:cTn id="9" presetID="7"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0" fill="hold"/>
                                        <p:tgtEl>
                                          <p:spTgt spid="4"/>
                                        </p:tgtEl>
                                        <p:attrNameLst>
                                          <p:attrName>ppt_x</p:attrName>
                                        </p:attrNameLst>
                                      </p:cBhvr>
                                      <p:tavLst>
                                        <p:tav tm="0">
                                          <p:val>
                                            <p:strVal val="#ppt_x"/>
                                          </p:val>
                                        </p:tav>
                                        <p:tav tm="100000">
                                          <p:val>
                                            <p:strVal val="#ppt_x"/>
                                          </p:val>
                                        </p:tav>
                                      </p:tavLst>
                                    </p:anim>
                                    <p:anim calcmode="lin" valueType="num">
                                      <p:cBhvr additive="base">
                                        <p:cTn id="12"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4"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from="(-#ppt_w/2)" to="(#ppt_x)" calcmode="lin" valueType="num">
                                      <p:cBhvr>
                                        <p:cTn id="17" dur="600" fill="hold">
                                          <p:stCondLst>
                                            <p:cond delay="0"/>
                                          </p:stCondLst>
                                        </p:cTn>
                                        <p:tgtEl>
                                          <p:spTgt spid="6"/>
                                        </p:tgtEl>
                                        <p:attrNameLst>
                                          <p:attrName>ppt_x</p:attrName>
                                        </p:attrNameLst>
                                      </p:cBhvr>
                                    </p:anim>
                                    <p:anim from="0" to="-1.0" calcmode="lin" valueType="num">
                                      <p:cBhvr>
                                        <p:cTn id="18" dur="200" decel="50000" autoRev="1" fill="hold">
                                          <p:stCondLst>
                                            <p:cond delay="600"/>
                                          </p:stCondLst>
                                        </p:cTn>
                                        <p:tgtEl>
                                          <p:spTgt spid="6"/>
                                        </p:tgtEl>
                                        <p:attrNameLst>
                                          <p:attrName>xshear</p:attrName>
                                        </p:attrNameLst>
                                      </p:cBhvr>
                                    </p:anim>
                                    <p:animScale>
                                      <p:cBhvr>
                                        <p:cTn id="19" dur="200" decel="100000" autoRev="1" fill="hold">
                                          <p:stCondLst>
                                            <p:cond delay="600"/>
                                          </p:stCondLst>
                                        </p:cTn>
                                        <p:tgtEl>
                                          <p:spTgt spid="6"/>
                                        </p:tgtEl>
                                      </p:cBhvr>
                                      <p:from x="100000" y="100000"/>
                                      <p:to x="80000" y="100000"/>
                                    </p:animScale>
                                    <p:anim by="(#ppt_h/3+#ppt_w*0.1)" calcmode="lin" valueType="num">
                                      <p:cBhvr additive="sum">
                                        <p:cTn id="20" dur="200" decel="100000" autoRev="1" fill="hold">
                                          <p:stCondLst>
                                            <p:cond delay="600"/>
                                          </p:stCondLst>
                                        </p:cTn>
                                        <p:tgtEl>
                                          <p:spTgt spid="6"/>
                                        </p:tgtEl>
                                        <p:attrNameLst>
                                          <p:attrName>ppt_x</p:attrName>
                                        </p:attrNameLst>
                                      </p:cBhvr>
                                    </p:anim>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dissolve">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Schéma fonctionnel d’une entreprise</a:t>
            </a:r>
            <a:endParaRPr lang="fr-FR" dirty="0"/>
          </a:p>
        </p:txBody>
      </p:sp>
      <p:pic>
        <p:nvPicPr>
          <p:cNvPr id="6" name="Image 5" descr="231967.gif"/>
          <p:cNvPicPr>
            <a:picLocks noChangeAspect="1"/>
          </p:cNvPicPr>
          <p:nvPr/>
        </p:nvPicPr>
        <p:blipFill>
          <a:blip r:embed="rId2"/>
          <a:stretch>
            <a:fillRect/>
          </a:stretch>
        </p:blipFill>
        <p:spPr>
          <a:xfrm>
            <a:off x="642910" y="1462088"/>
            <a:ext cx="7500991" cy="4681557"/>
          </a:xfrm>
          <a:prstGeom prst="rect">
            <a:avLst/>
          </a:prstGeom>
        </p:spPr>
      </p:pic>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686800" cy="838200"/>
          </a:xfrm>
        </p:spPr>
        <p:txBody>
          <a:bodyPr>
            <a:normAutofit fontScale="90000"/>
          </a:bodyPr>
          <a:lstStyle/>
          <a:p>
            <a:r>
              <a:rPr lang="fr-FR" u="sng" dirty="0" smtClean="0">
                <a:latin typeface="Arial" pitchFamily="34" charset="0"/>
                <a:cs typeface="Arial" pitchFamily="34" charset="0"/>
              </a:rPr>
              <a:t>Quels sont les partenaires de l’entreprise ?</a:t>
            </a:r>
            <a:endParaRPr lang="fr-FR" u="sng" dirty="0">
              <a:latin typeface="Arial" pitchFamily="34" charset="0"/>
              <a:cs typeface="Arial" pitchFamily="34" charset="0"/>
            </a:endParaRPr>
          </a:p>
        </p:txBody>
      </p:sp>
      <p:sp>
        <p:nvSpPr>
          <p:cNvPr id="3" name="Espace réservé du contenu 2"/>
          <p:cNvSpPr>
            <a:spLocks noGrp="1"/>
          </p:cNvSpPr>
          <p:nvPr>
            <p:ph idx="1"/>
          </p:nvPr>
        </p:nvSpPr>
        <p:spPr>
          <a:xfrm>
            <a:off x="0" y="1571612"/>
            <a:ext cx="5857884" cy="4186254"/>
          </a:xfrm>
        </p:spPr>
        <p:txBody>
          <a:bodyPr>
            <a:normAutofit/>
          </a:bodyPr>
          <a:lstStyle/>
          <a:p>
            <a:pPr>
              <a:buNone/>
            </a:pPr>
            <a:r>
              <a:rPr lang="fr-FR" sz="1800" b="1" u="sng" dirty="0" smtClean="0">
                <a:solidFill>
                  <a:srgbClr val="002060"/>
                </a:solidFill>
              </a:rPr>
              <a:t>Introduction :</a:t>
            </a:r>
          </a:p>
          <a:p>
            <a:pPr>
              <a:buNone/>
            </a:pPr>
            <a:r>
              <a:rPr lang="fr-FR" sz="1800" b="1" dirty="0" smtClean="0"/>
              <a:t>Les partenaires de l’entreprise sont :</a:t>
            </a:r>
          </a:p>
          <a:p>
            <a:pPr>
              <a:buNone/>
            </a:pPr>
            <a:endParaRPr lang="fr-FR" sz="1800" b="1" dirty="0" smtClean="0"/>
          </a:p>
          <a:p>
            <a:pPr>
              <a:buNone/>
            </a:pPr>
            <a:r>
              <a:rPr lang="fr-FR" sz="1800" b="1" dirty="0" smtClean="0"/>
              <a:t>-Les fournisseurs</a:t>
            </a:r>
          </a:p>
          <a:p>
            <a:pPr>
              <a:buNone/>
            </a:pPr>
            <a:endParaRPr lang="fr-FR" sz="1800" b="1" dirty="0" smtClean="0"/>
          </a:p>
          <a:p>
            <a:pPr>
              <a:buNone/>
            </a:pPr>
            <a:r>
              <a:rPr lang="fr-FR" sz="1800" b="1" dirty="0" smtClean="0"/>
              <a:t>-</a:t>
            </a:r>
            <a:r>
              <a:rPr lang="fr-FR" sz="1800" b="1" dirty="0"/>
              <a:t>Les </a:t>
            </a:r>
            <a:r>
              <a:rPr lang="fr-FR" sz="1800" b="1" dirty="0" smtClean="0"/>
              <a:t>clients</a:t>
            </a:r>
          </a:p>
          <a:p>
            <a:pPr>
              <a:buNone/>
            </a:pPr>
            <a:endParaRPr lang="fr-FR" sz="1800" b="1" dirty="0"/>
          </a:p>
          <a:p>
            <a:pPr>
              <a:buNone/>
            </a:pPr>
            <a:r>
              <a:rPr lang="fr-FR" sz="1800" b="1" dirty="0" smtClean="0"/>
              <a:t>-</a:t>
            </a:r>
            <a:r>
              <a:rPr lang="fr-FR" sz="1800" b="1" dirty="0"/>
              <a:t>Les </a:t>
            </a:r>
            <a:r>
              <a:rPr lang="fr-FR" sz="1800" b="1" dirty="0" smtClean="0"/>
              <a:t>actionnaires</a:t>
            </a:r>
          </a:p>
          <a:p>
            <a:pPr>
              <a:buNone/>
            </a:pPr>
            <a:endParaRPr lang="fr-FR" sz="1800" b="1" dirty="0" smtClean="0"/>
          </a:p>
          <a:p>
            <a:pPr>
              <a:buNone/>
            </a:pPr>
            <a:r>
              <a:rPr lang="fr-FR" sz="1800" b="1" dirty="0" smtClean="0"/>
              <a:t>-</a:t>
            </a:r>
            <a:r>
              <a:rPr lang="fr-FR" sz="1800" b="1" dirty="0"/>
              <a:t>Les </a:t>
            </a:r>
            <a:r>
              <a:rPr lang="fr-FR" sz="1800" b="1" dirty="0" smtClean="0"/>
              <a:t>banques</a:t>
            </a:r>
          </a:p>
          <a:p>
            <a:pPr>
              <a:buNone/>
            </a:pPr>
            <a:endParaRPr lang="fr-FR" sz="1800" b="1" dirty="0"/>
          </a:p>
          <a:p>
            <a:pPr>
              <a:buNone/>
            </a:pPr>
            <a:r>
              <a:rPr lang="fr-FR" sz="1800" b="1" dirty="0" smtClean="0"/>
              <a:t>-</a:t>
            </a:r>
            <a:r>
              <a:rPr lang="fr-FR" sz="1800" b="1" dirty="0"/>
              <a:t>Les pouvoirs </a:t>
            </a:r>
            <a:r>
              <a:rPr lang="fr-FR" sz="1800" b="1" dirty="0" smtClean="0"/>
              <a:t>publics</a:t>
            </a:r>
          </a:p>
        </p:txBody>
      </p:sp>
      <p:pic>
        <p:nvPicPr>
          <p:cNvPr id="4" name="Image 3" descr="téléchargement (4).jpg"/>
          <p:cNvPicPr>
            <a:picLocks noChangeAspect="1"/>
          </p:cNvPicPr>
          <p:nvPr/>
        </p:nvPicPr>
        <p:blipFill>
          <a:blip r:embed="rId2"/>
          <a:stretch>
            <a:fillRect/>
          </a:stretch>
        </p:blipFill>
        <p:spPr>
          <a:xfrm>
            <a:off x="6215073" y="1000108"/>
            <a:ext cx="2609851" cy="1752600"/>
          </a:xfrm>
          <a:prstGeom prst="rect">
            <a:avLst/>
          </a:prstGeom>
          <a:ln>
            <a:noFill/>
          </a:ln>
          <a:effectLst>
            <a:outerShdw blurRad="292100" dist="139700" dir="2700000" algn="tl" rotWithShape="0">
              <a:srgbClr val="333333">
                <a:alpha val="65000"/>
              </a:srgbClr>
            </a:outerShdw>
          </a:effectLst>
        </p:spPr>
      </p:pic>
      <p:pic>
        <p:nvPicPr>
          <p:cNvPr id="5" name="Image 4" descr="téléchargement (5).jpg"/>
          <p:cNvPicPr>
            <a:picLocks noChangeAspect="1"/>
          </p:cNvPicPr>
          <p:nvPr/>
        </p:nvPicPr>
        <p:blipFill>
          <a:blip r:embed="rId3"/>
          <a:stretch>
            <a:fillRect/>
          </a:stretch>
        </p:blipFill>
        <p:spPr>
          <a:xfrm>
            <a:off x="5643571" y="2857495"/>
            <a:ext cx="3109917" cy="1954869"/>
          </a:xfrm>
          <a:prstGeom prst="rect">
            <a:avLst/>
          </a:prstGeom>
          <a:ln>
            <a:noFill/>
          </a:ln>
          <a:effectLst>
            <a:outerShdw blurRad="292100" dist="139700" dir="2700000" algn="tl" rotWithShape="0">
              <a:srgbClr val="333333">
                <a:alpha val="65000"/>
              </a:srgbClr>
            </a:outerShdw>
          </a:effectLst>
        </p:spPr>
      </p:pic>
      <p:pic>
        <p:nvPicPr>
          <p:cNvPr id="6" name="Image 5" descr="demarche.jpg"/>
          <p:cNvPicPr>
            <a:picLocks noChangeAspect="1"/>
          </p:cNvPicPr>
          <p:nvPr/>
        </p:nvPicPr>
        <p:blipFill>
          <a:blip r:embed="rId4"/>
          <a:stretch>
            <a:fillRect/>
          </a:stretch>
        </p:blipFill>
        <p:spPr>
          <a:xfrm>
            <a:off x="5286381" y="4929199"/>
            <a:ext cx="3000396" cy="157639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4"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from="(-#ppt_w/2)" to="(#ppt_x)" calcmode="lin" valueType="num">
                                      <p:cBhvr>
                                        <p:cTn id="12" dur="600" fill="hold">
                                          <p:stCondLst>
                                            <p:cond delay="0"/>
                                          </p:stCondLst>
                                        </p:cTn>
                                        <p:tgtEl>
                                          <p:spTgt spid="5"/>
                                        </p:tgtEl>
                                        <p:attrNameLst>
                                          <p:attrName>ppt_x</p:attrName>
                                        </p:attrNameLst>
                                      </p:cBhvr>
                                    </p:anim>
                                    <p:anim from="0" to="-1.0" calcmode="lin" valueType="num">
                                      <p:cBhvr>
                                        <p:cTn id="13" dur="200" decel="50000" autoRev="1" fill="hold">
                                          <p:stCondLst>
                                            <p:cond delay="600"/>
                                          </p:stCondLst>
                                        </p:cTn>
                                        <p:tgtEl>
                                          <p:spTgt spid="5"/>
                                        </p:tgtEl>
                                        <p:attrNameLst>
                                          <p:attrName>xshear</p:attrName>
                                        </p:attrNameLst>
                                      </p:cBhvr>
                                    </p:anim>
                                    <p:animScale>
                                      <p:cBhvr>
                                        <p:cTn id="14" dur="200" decel="100000" autoRev="1" fill="hold">
                                          <p:stCondLst>
                                            <p:cond delay="600"/>
                                          </p:stCondLst>
                                        </p:cTn>
                                        <p:tgtEl>
                                          <p:spTgt spid="5"/>
                                        </p:tgtEl>
                                      </p:cBhvr>
                                      <p:from x="100000" y="100000"/>
                                      <p:to x="80000" y="100000"/>
                                    </p:animScale>
                                    <p:anim by="(#ppt_h/3+#ppt_w*0.1)" calcmode="lin" valueType="num">
                                      <p:cBhvr additive="sum">
                                        <p:cTn id="15" dur="200" decel="100000" autoRev="1" fill="hold">
                                          <p:stCondLst>
                                            <p:cond delay="600"/>
                                          </p:stCondLst>
                                        </p:cTn>
                                        <p:tgtEl>
                                          <p:spTgt spid="5"/>
                                        </p:tgtEl>
                                        <p:attrNameLst>
                                          <p:attrName>ppt_x</p:attrName>
                                        </p:attrNameLst>
                                      </p:cBhvr>
                                    </p:anim>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latin typeface="Arial" pitchFamily="34" charset="0"/>
                <a:cs typeface="Arial" pitchFamily="34" charset="0"/>
              </a:rPr>
              <a:t>Quels sont les partenaires de l’entreprise ?</a:t>
            </a:r>
            <a:endParaRPr lang="fr-FR" dirty="0"/>
          </a:p>
        </p:txBody>
      </p:sp>
      <p:sp>
        <p:nvSpPr>
          <p:cNvPr id="5" name="ZoneTexte 4"/>
          <p:cNvSpPr txBox="1"/>
          <p:nvPr/>
        </p:nvSpPr>
        <p:spPr>
          <a:xfrm>
            <a:off x="0" y="1571613"/>
            <a:ext cx="9144000" cy="1354217"/>
          </a:xfrm>
          <a:prstGeom prst="rect">
            <a:avLst/>
          </a:prstGeom>
          <a:noFill/>
        </p:spPr>
        <p:txBody>
          <a:bodyPr wrap="square" rtlCol="0">
            <a:spAutoFit/>
          </a:bodyPr>
          <a:lstStyle/>
          <a:p>
            <a:pPr>
              <a:buNone/>
            </a:pPr>
            <a:r>
              <a:rPr lang="fr-FR" dirty="0" smtClean="0"/>
              <a:t>L’assemblée générale du groupe Bouygues est composée d’entrepreneur. L’équipe du chantier est composé de salarié de différente société qui travaillent pour Bouygues et des actionnaires. Martin et Francis BOUYGUES sont des entrepreneurs.</a:t>
            </a:r>
            <a:endParaRPr lang="fr-FR" dirty="0"/>
          </a:p>
          <a:p>
            <a:pPr>
              <a:buNone/>
            </a:pPr>
            <a:endParaRPr lang="fr-FR" sz="2800" dirty="0" smtClean="0"/>
          </a:p>
        </p:txBody>
      </p:sp>
      <p:sp>
        <p:nvSpPr>
          <p:cNvPr id="30" name="ZoneTexte 29"/>
          <p:cNvSpPr txBox="1"/>
          <p:nvPr/>
        </p:nvSpPr>
        <p:spPr>
          <a:xfrm>
            <a:off x="0" y="2643182"/>
            <a:ext cx="9144000" cy="3724096"/>
          </a:xfrm>
          <a:prstGeom prst="rect">
            <a:avLst/>
          </a:prstGeom>
          <a:noFill/>
        </p:spPr>
        <p:txBody>
          <a:bodyPr wrap="square" rtlCol="0">
            <a:spAutoFit/>
          </a:bodyPr>
          <a:lstStyle/>
          <a:p>
            <a:pPr>
              <a:buNone/>
            </a:pPr>
            <a:r>
              <a:rPr lang="fr-FR" sz="1400" b="1" dirty="0" smtClean="0">
                <a:latin typeface="Arial Black" pitchFamily="34" charset="0"/>
              </a:rPr>
              <a:t>Entrepreneur</a:t>
            </a:r>
            <a:r>
              <a:rPr lang="fr-FR" b="1" dirty="0" smtClean="0"/>
              <a:t>   </a:t>
            </a:r>
            <a:r>
              <a:rPr lang="fr-FR" dirty="0" smtClean="0"/>
              <a:t>                                         </a:t>
            </a:r>
            <a:r>
              <a:rPr lang="fr-FR" sz="1400" b="1" dirty="0" smtClean="0">
                <a:latin typeface="Arial Black" pitchFamily="34" charset="0"/>
              </a:rPr>
              <a:t>Exécute un travail</a:t>
            </a:r>
          </a:p>
          <a:p>
            <a:pPr>
              <a:buNone/>
            </a:pPr>
            <a:endParaRPr lang="fr-FR" b="1" dirty="0"/>
          </a:p>
          <a:p>
            <a:pPr>
              <a:buNone/>
            </a:pPr>
            <a:r>
              <a:rPr lang="fr-FR" sz="1400" b="1" dirty="0" smtClean="0">
                <a:latin typeface="Arial Black" pitchFamily="34" charset="0"/>
              </a:rPr>
              <a:t>Actionnaire </a:t>
            </a:r>
            <a:r>
              <a:rPr lang="fr-FR" b="1" dirty="0" smtClean="0"/>
              <a:t>                               </a:t>
            </a:r>
            <a:r>
              <a:rPr lang="fr-FR" sz="1400" b="1" dirty="0" smtClean="0">
                <a:latin typeface="Arial Black" pitchFamily="34" charset="0"/>
              </a:rPr>
              <a:t>Investit des capitaux pour réaliser des objectifs économiques</a:t>
            </a:r>
          </a:p>
          <a:p>
            <a:pPr>
              <a:buNone/>
            </a:pPr>
            <a:endParaRPr lang="fr-FR" b="1" dirty="0">
              <a:latin typeface="Arial" pitchFamily="34" charset="0"/>
              <a:cs typeface="Arial" pitchFamily="34" charset="0"/>
            </a:endParaRPr>
          </a:p>
          <a:p>
            <a:pPr>
              <a:buNone/>
            </a:pPr>
            <a:r>
              <a:rPr lang="fr-FR" sz="1400" b="1" dirty="0" smtClean="0">
                <a:latin typeface="Arial Black" pitchFamily="34" charset="0"/>
                <a:cs typeface="Arial" pitchFamily="34" charset="0"/>
              </a:rPr>
              <a:t>Salarié</a:t>
            </a:r>
            <a:r>
              <a:rPr lang="fr-FR" b="1" dirty="0" smtClean="0">
                <a:latin typeface="Arial" pitchFamily="34" charset="0"/>
                <a:cs typeface="Arial" pitchFamily="34" charset="0"/>
              </a:rPr>
              <a:t>                    </a:t>
            </a:r>
            <a:r>
              <a:rPr lang="fr-FR" sz="1400" b="1" dirty="0" smtClean="0">
                <a:latin typeface="Arial Black" pitchFamily="34" charset="0"/>
                <a:cs typeface="Arial" pitchFamily="34" charset="0"/>
              </a:rPr>
              <a:t>Prend part aux décisions car il est propriétaire d’une partie du capital</a:t>
            </a:r>
          </a:p>
          <a:p>
            <a:pPr>
              <a:buNone/>
            </a:pPr>
            <a:endParaRPr lang="fr-FR" sz="1400" b="1" dirty="0" smtClean="0">
              <a:latin typeface="Arial Black" pitchFamily="34" charset="0"/>
              <a:cs typeface="Arial" pitchFamily="34" charset="0"/>
            </a:endParaRPr>
          </a:p>
          <a:p>
            <a:pPr>
              <a:buNone/>
            </a:pPr>
            <a:endParaRPr lang="fr-FR" sz="1400" b="1" dirty="0" smtClean="0">
              <a:latin typeface="Arial Black" pitchFamily="34" charset="0"/>
              <a:cs typeface="Arial" pitchFamily="34" charset="0"/>
            </a:endParaRPr>
          </a:p>
          <a:p>
            <a:pPr>
              <a:buNone/>
            </a:pPr>
            <a:endParaRPr lang="fr-FR" sz="1400" b="1" dirty="0" smtClean="0">
              <a:latin typeface="Arial Black" pitchFamily="34" charset="0"/>
              <a:cs typeface="Arial" pitchFamily="34" charset="0"/>
            </a:endParaRPr>
          </a:p>
          <a:p>
            <a:pPr>
              <a:buNone/>
            </a:pPr>
            <a:r>
              <a:rPr lang="fr-FR" dirty="0" smtClean="0">
                <a:cs typeface="Arial" pitchFamily="34" charset="0"/>
              </a:rPr>
              <a:t>On peut qualifier les partenaires internes de parties prenantes car les parties prenantes sont des dirigeants (qui dirigent l’entreprise), les actionnaires (participe a la vie de l’entreprise en assistant et en votant des décisions aux assemblées générales des actionnaires), les salariés (s’engage à exécuter un travail à temps plein ou à temps particulier pour être payer par moi ).</a:t>
            </a:r>
          </a:p>
        </p:txBody>
      </p:sp>
      <p:sp>
        <p:nvSpPr>
          <p:cNvPr id="32" name="Ellipse 31"/>
          <p:cNvSpPr/>
          <p:nvPr/>
        </p:nvSpPr>
        <p:spPr>
          <a:xfrm>
            <a:off x="1357290" y="3429000"/>
            <a:ext cx="214315"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p:cNvSpPr/>
          <p:nvPr/>
        </p:nvSpPr>
        <p:spPr>
          <a:xfrm>
            <a:off x="785786" y="4000504"/>
            <a:ext cx="214315"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p:cNvSpPr/>
          <p:nvPr/>
        </p:nvSpPr>
        <p:spPr>
          <a:xfrm>
            <a:off x="1428728" y="2786058"/>
            <a:ext cx="214315"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p:cNvSpPr/>
          <p:nvPr/>
        </p:nvSpPr>
        <p:spPr>
          <a:xfrm>
            <a:off x="3643306" y="2714620"/>
            <a:ext cx="214315"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p:cNvSpPr/>
          <p:nvPr/>
        </p:nvSpPr>
        <p:spPr>
          <a:xfrm>
            <a:off x="2786050" y="3286124"/>
            <a:ext cx="214315"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p:nvSpPr>
        <p:spPr>
          <a:xfrm>
            <a:off x="1785918" y="4000504"/>
            <a:ext cx="214315"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9" name="Connecteur droit avec flèche 38"/>
          <p:cNvCxnSpPr>
            <a:stCxn id="34" idx="5"/>
            <a:endCxn id="36" idx="2"/>
          </p:cNvCxnSpPr>
          <p:nvPr/>
        </p:nvCxnSpPr>
        <p:spPr>
          <a:xfrm rot="16200000" flipH="1">
            <a:off x="1986706" y="2593936"/>
            <a:ext cx="424295" cy="117439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2" name="Connecteur droit avec flèche 41"/>
          <p:cNvCxnSpPr>
            <a:stCxn id="32" idx="5"/>
            <a:endCxn id="37" idx="5"/>
          </p:cNvCxnSpPr>
          <p:nvPr/>
        </p:nvCxnSpPr>
        <p:spPr>
          <a:xfrm rot="16200000" flipH="1">
            <a:off x="1468781" y="3683366"/>
            <a:ext cx="571504" cy="42862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48" name="Connecteur droit avec flèche 47"/>
          <p:cNvCxnSpPr>
            <a:stCxn id="33" idx="6"/>
            <a:endCxn id="35" idx="1"/>
          </p:cNvCxnSpPr>
          <p:nvPr/>
        </p:nvCxnSpPr>
        <p:spPr>
          <a:xfrm flipV="1">
            <a:off x="1000101" y="2746006"/>
            <a:ext cx="2674591" cy="136165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from="(-#ppt_w/2)" to="(#ppt_x)" calcmode="lin" valueType="num">
                                      <p:cBhvr>
                                        <p:cTn id="7" dur="600" fill="hold">
                                          <p:stCondLst>
                                            <p:cond delay="0"/>
                                          </p:stCondLst>
                                        </p:cTn>
                                        <p:tgtEl>
                                          <p:spTgt spid="30"/>
                                        </p:tgtEl>
                                        <p:attrNameLst>
                                          <p:attrName>ppt_x</p:attrName>
                                        </p:attrNameLst>
                                      </p:cBhvr>
                                    </p:anim>
                                    <p:anim from="0" to="-1.0" calcmode="lin" valueType="num">
                                      <p:cBhvr>
                                        <p:cTn id="8" dur="200" decel="50000" autoRev="1" fill="hold">
                                          <p:stCondLst>
                                            <p:cond delay="600"/>
                                          </p:stCondLst>
                                        </p:cTn>
                                        <p:tgtEl>
                                          <p:spTgt spid="30"/>
                                        </p:tgtEl>
                                        <p:attrNameLst>
                                          <p:attrName>xshear</p:attrName>
                                        </p:attrNameLst>
                                      </p:cBhvr>
                                    </p:anim>
                                    <p:animScale>
                                      <p:cBhvr>
                                        <p:cTn id="9" dur="200" decel="100000" autoRev="1" fill="hold">
                                          <p:stCondLst>
                                            <p:cond delay="600"/>
                                          </p:stCondLst>
                                        </p:cTn>
                                        <p:tgtEl>
                                          <p:spTgt spid="30"/>
                                        </p:tgtEl>
                                      </p:cBhvr>
                                      <p:from x="100000" y="100000"/>
                                      <p:to x="80000" y="100000"/>
                                    </p:animScale>
                                    <p:anim by="(#ppt_h/3+#ppt_w*0.1)" calcmode="lin" valueType="num">
                                      <p:cBhvr additive="sum">
                                        <p:cTn id="10" dur="200" decel="100000" autoRev="1" fill="hold">
                                          <p:stCondLst>
                                            <p:cond delay="600"/>
                                          </p:stCondLst>
                                        </p:cTn>
                                        <p:tgtEl>
                                          <p:spTgt spid="30"/>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anim from="(-#ppt_w/2)" to="(#ppt_x)" calcmode="lin" valueType="num">
                                      <p:cBhvr>
                                        <p:cTn id="15" dur="600" fill="hold">
                                          <p:stCondLst>
                                            <p:cond delay="0"/>
                                          </p:stCondLst>
                                        </p:cTn>
                                        <p:tgtEl>
                                          <p:spTgt spid="34"/>
                                        </p:tgtEl>
                                        <p:attrNameLst>
                                          <p:attrName>ppt_x</p:attrName>
                                        </p:attrNameLst>
                                      </p:cBhvr>
                                    </p:anim>
                                    <p:anim from="0" to="-1.0" calcmode="lin" valueType="num">
                                      <p:cBhvr>
                                        <p:cTn id="16" dur="200" decel="50000" autoRev="1" fill="hold">
                                          <p:stCondLst>
                                            <p:cond delay="600"/>
                                          </p:stCondLst>
                                        </p:cTn>
                                        <p:tgtEl>
                                          <p:spTgt spid="34"/>
                                        </p:tgtEl>
                                        <p:attrNameLst>
                                          <p:attrName>xshear</p:attrName>
                                        </p:attrNameLst>
                                      </p:cBhvr>
                                    </p:anim>
                                    <p:animScale>
                                      <p:cBhvr>
                                        <p:cTn id="17" dur="200" decel="100000" autoRev="1" fill="hold">
                                          <p:stCondLst>
                                            <p:cond delay="600"/>
                                          </p:stCondLst>
                                        </p:cTn>
                                        <p:tgtEl>
                                          <p:spTgt spid="34"/>
                                        </p:tgtEl>
                                      </p:cBhvr>
                                      <p:from x="100000" y="100000"/>
                                      <p:to x="80000" y="100000"/>
                                    </p:animScale>
                                    <p:anim by="(#ppt_h/3+#ppt_w*0.1)" calcmode="lin" valueType="num">
                                      <p:cBhvr additive="sum">
                                        <p:cTn id="18" dur="200" decel="100000" autoRev="1" fill="hold">
                                          <p:stCondLst>
                                            <p:cond delay="600"/>
                                          </p:stCondLst>
                                        </p:cTn>
                                        <p:tgtEl>
                                          <p:spTgt spid="34"/>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anim from="(-#ppt_w/2)" to="(#ppt_x)" calcmode="lin" valueType="num">
                                      <p:cBhvr>
                                        <p:cTn id="23" dur="600" fill="hold">
                                          <p:stCondLst>
                                            <p:cond delay="0"/>
                                          </p:stCondLst>
                                        </p:cTn>
                                        <p:tgtEl>
                                          <p:spTgt spid="35"/>
                                        </p:tgtEl>
                                        <p:attrNameLst>
                                          <p:attrName>ppt_x</p:attrName>
                                        </p:attrNameLst>
                                      </p:cBhvr>
                                    </p:anim>
                                    <p:anim from="0" to="-1.0" calcmode="lin" valueType="num">
                                      <p:cBhvr>
                                        <p:cTn id="24" dur="200" decel="50000" autoRev="1" fill="hold">
                                          <p:stCondLst>
                                            <p:cond delay="600"/>
                                          </p:stCondLst>
                                        </p:cTn>
                                        <p:tgtEl>
                                          <p:spTgt spid="35"/>
                                        </p:tgtEl>
                                        <p:attrNameLst>
                                          <p:attrName>xshear</p:attrName>
                                        </p:attrNameLst>
                                      </p:cBhvr>
                                    </p:anim>
                                    <p:animScale>
                                      <p:cBhvr>
                                        <p:cTn id="25" dur="200" decel="100000" autoRev="1" fill="hold">
                                          <p:stCondLst>
                                            <p:cond delay="600"/>
                                          </p:stCondLst>
                                        </p:cTn>
                                        <p:tgtEl>
                                          <p:spTgt spid="35"/>
                                        </p:tgtEl>
                                      </p:cBhvr>
                                      <p:from x="100000" y="100000"/>
                                      <p:to x="80000" y="100000"/>
                                    </p:animScale>
                                    <p:anim by="(#ppt_h/3+#ppt_w*0.1)" calcmode="lin" valueType="num">
                                      <p:cBhvr additive="sum">
                                        <p:cTn id="26" dur="200" decel="100000" autoRev="1" fill="hold">
                                          <p:stCondLst>
                                            <p:cond delay="600"/>
                                          </p:stCondLst>
                                        </p:cTn>
                                        <p:tgtEl>
                                          <p:spTgt spid="35"/>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anim from="(-#ppt_w/2)" to="(#ppt_x)" calcmode="lin" valueType="num">
                                      <p:cBhvr>
                                        <p:cTn id="31" dur="600" fill="hold">
                                          <p:stCondLst>
                                            <p:cond delay="0"/>
                                          </p:stCondLst>
                                        </p:cTn>
                                        <p:tgtEl>
                                          <p:spTgt spid="32"/>
                                        </p:tgtEl>
                                        <p:attrNameLst>
                                          <p:attrName>ppt_x</p:attrName>
                                        </p:attrNameLst>
                                      </p:cBhvr>
                                    </p:anim>
                                    <p:anim from="0" to="-1.0" calcmode="lin" valueType="num">
                                      <p:cBhvr>
                                        <p:cTn id="32" dur="200" decel="50000" autoRev="1" fill="hold">
                                          <p:stCondLst>
                                            <p:cond delay="600"/>
                                          </p:stCondLst>
                                        </p:cTn>
                                        <p:tgtEl>
                                          <p:spTgt spid="32"/>
                                        </p:tgtEl>
                                        <p:attrNameLst>
                                          <p:attrName>xshear</p:attrName>
                                        </p:attrNameLst>
                                      </p:cBhvr>
                                    </p:anim>
                                    <p:animScale>
                                      <p:cBhvr>
                                        <p:cTn id="33" dur="200" decel="100000" autoRev="1" fill="hold">
                                          <p:stCondLst>
                                            <p:cond delay="600"/>
                                          </p:stCondLst>
                                        </p:cTn>
                                        <p:tgtEl>
                                          <p:spTgt spid="32"/>
                                        </p:tgtEl>
                                      </p:cBhvr>
                                      <p:from x="100000" y="100000"/>
                                      <p:to x="80000" y="100000"/>
                                    </p:animScale>
                                    <p:anim by="(#ppt_h/3+#ppt_w*0.1)" calcmode="lin" valueType="num">
                                      <p:cBhvr additive="sum">
                                        <p:cTn id="34" dur="200" decel="100000" autoRev="1" fill="hold">
                                          <p:stCondLst>
                                            <p:cond delay="600"/>
                                          </p:stCondLst>
                                        </p:cTn>
                                        <p:tgtEl>
                                          <p:spTgt spid="32"/>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 from="(-#ppt_w/2)" to="(#ppt_x)" calcmode="lin" valueType="num">
                                      <p:cBhvr>
                                        <p:cTn id="39" dur="600" fill="hold">
                                          <p:stCondLst>
                                            <p:cond delay="0"/>
                                          </p:stCondLst>
                                        </p:cTn>
                                        <p:tgtEl>
                                          <p:spTgt spid="36"/>
                                        </p:tgtEl>
                                        <p:attrNameLst>
                                          <p:attrName>ppt_x</p:attrName>
                                        </p:attrNameLst>
                                      </p:cBhvr>
                                    </p:anim>
                                    <p:anim from="0" to="-1.0" calcmode="lin" valueType="num">
                                      <p:cBhvr>
                                        <p:cTn id="40" dur="200" decel="50000" autoRev="1" fill="hold">
                                          <p:stCondLst>
                                            <p:cond delay="600"/>
                                          </p:stCondLst>
                                        </p:cTn>
                                        <p:tgtEl>
                                          <p:spTgt spid="36"/>
                                        </p:tgtEl>
                                        <p:attrNameLst>
                                          <p:attrName>xshear</p:attrName>
                                        </p:attrNameLst>
                                      </p:cBhvr>
                                    </p:anim>
                                    <p:animScale>
                                      <p:cBhvr>
                                        <p:cTn id="41" dur="200" decel="100000" autoRev="1" fill="hold">
                                          <p:stCondLst>
                                            <p:cond delay="600"/>
                                          </p:stCondLst>
                                        </p:cTn>
                                        <p:tgtEl>
                                          <p:spTgt spid="36"/>
                                        </p:tgtEl>
                                      </p:cBhvr>
                                      <p:from x="100000" y="100000"/>
                                      <p:to x="80000" y="100000"/>
                                    </p:animScale>
                                    <p:anim by="(#ppt_h/3+#ppt_w*0.1)" calcmode="lin" valueType="num">
                                      <p:cBhvr additive="sum">
                                        <p:cTn id="42" dur="200" decel="100000" autoRev="1" fill="hold">
                                          <p:stCondLst>
                                            <p:cond delay="600"/>
                                          </p:stCondLst>
                                        </p:cTn>
                                        <p:tgtEl>
                                          <p:spTgt spid="36"/>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anim from="(-#ppt_w/2)" to="(#ppt_x)" calcmode="lin" valueType="num">
                                      <p:cBhvr>
                                        <p:cTn id="47" dur="600" fill="hold">
                                          <p:stCondLst>
                                            <p:cond delay="0"/>
                                          </p:stCondLst>
                                        </p:cTn>
                                        <p:tgtEl>
                                          <p:spTgt spid="33"/>
                                        </p:tgtEl>
                                        <p:attrNameLst>
                                          <p:attrName>ppt_x</p:attrName>
                                        </p:attrNameLst>
                                      </p:cBhvr>
                                    </p:anim>
                                    <p:anim from="0" to="-1.0" calcmode="lin" valueType="num">
                                      <p:cBhvr>
                                        <p:cTn id="48" dur="200" decel="50000" autoRev="1" fill="hold">
                                          <p:stCondLst>
                                            <p:cond delay="600"/>
                                          </p:stCondLst>
                                        </p:cTn>
                                        <p:tgtEl>
                                          <p:spTgt spid="33"/>
                                        </p:tgtEl>
                                        <p:attrNameLst>
                                          <p:attrName>xshear</p:attrName>
                                        </p:attrNameLst>
                                      </p:cBhvr>
                                    </p:anim>
                                    <p:animScale>
                                      <p:cBhvr>
                                        <p:cTn id="49" dur="200" decel="100000" autoRev="1" fill="hold">
                                          <p:stCondLst>
                                            <p:cond delay="600"/>
                                          </p:stCondLst>
                                        </p:cTn>
                                        <p:tgtEl>
                                          <p:spTgt spid="33"/>
                                        </p:tgtEl>
                                      </p:cBhvr>
                                      <p:from x="100000" y="100000"/>
                                      <p:to x="80000" y="100000"/>
                                    </p:animScale>
                                    <p:anim by="(#ppt_h/3+#ppt_w*0.1)" calcmode="lin" valueType="num">
                                      <p:cBhvr additive="sum">
                                        <p:cTn id="50" dur="200" decel="100000" autoRev="1" fill="hold">
                                          <p:stCondLst>
                                            <p:cond delay="600"/>
                                          </p:stCondLst>
                                        </p:cTn>
                                        <p:tgtEl>
                                          <p:spTgt spid="33"/>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37"/>
                                        </p:tgtEl>
                                        <p:attrNameLst>
                                          <p:attrName>style.visibility</p:attrName>
                                        </p:attrNameLst>
                                      </p:cBhvr>
                                      <p:to>
                                        <p:strVal val="visible"/>
                                      </p:to>
                                    </p:set>
                                    <p:anim from="(-#ppt_w/2)" to="(#ppt_x)" calcmode="lin" valueType="num">
                                      <p:cBhvr>
                                        <p:cTn id="55" dur="600" fill="hold">
                                          <p:stCondLst>
                                            <p:cond delay="0"/>
                                          </p:stCondLst>
                                        </p:cTn>
                                        <p:tgtEl>
                                          <p:spTgt spid="37"/>
                                        </p:tgtEl>
                                        <p:attrNameLst>
                                          <p:attrName>ppt_x</p:attrName>
                                        </p:attrNameLst>
                                      </p:cBhvr>
                                    </p:anim>
                                    <p:anim from="0" to="-1.0" calcmode="lin" valueType="num">
                                      <p:cBhvr>
                                        <p:cTn id="56" dur="200" decel="50000" autoRev="1" fill="hold">
                                          <p:stCondLst>
                                            <p:cond delay="600"/>
                                          </p:stCondLst>
                                        </p:cTn>
                                        <p:tgtEl>
                                          <p:spTgt spid="37"/>
                                        </p:tgtEl>
                                        <p:attrNameLst>
                                          <p:attrName>xshear</p:attrName>
                                        </p:attrNameLst>
                                      </p:cBhvr>
                                    </p:anim>
                                    <p:animScale>
                                      <p:cBhvr>
                                        <p:cTn id="57" dur="200" decel="100000" autoRev="1" fill="hold">
                                          <p:stCondLst>
                                            <p:cond delay="600"/>
                                          </p:stCondLst>
                                        </p:cTn>
                                        <p:tgtEl>
                                          <p:spTgt spid="37"/>
                                        </p:tgtEl>
                                      </p:cBhvr>
                                      <p:from x="100000" y="100000"/>
                                      <p:to x="80000" y="100000"/>
                                    </p:animScale>
                                    <p:anim by="(#ppt_h/3+#ppt_w*0.1)" calcmode="lin" valueType="num">
                                      <p:cBhvr additive="sum">
                                        <p:cTn id="58" dur="200" decel="100000" autoRev="1" fill="hold">
                                          <p:stCondLst>
                                            <p:cond delay="600"/>
                                          </p:stCondLst>
                                        </p:cTn>
                                        <p:tgtEl>
                                          <p:spTgt spid="37"/>
                                        </p:tgtEl>
                                        <p:attrNameLst>
                                          <p:attrName>ppt_x</p:attrName>
                                        </p:attrNameLst>
                                      </p:cBhvr>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6" fill="hold" nodeType="click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barn(inHorizontal)">
                                      <p:cBhvr>
                                        <p:cTn id="63" dur="500"/>
                                        <p:tgtEl>
                                          <p:spTgt spid="39"/>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6" fill="hold" nodeType="click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barn(inHorizontal)">
                                      <p:cBhvr>
                                        <p:cTn id="68" dur="500"/>
                                        <p:tgtEl>
                                          <p:spTgt spid="42"/>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6" fill="hold" nodeType="click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barn(inHorizontal)">
                                      <p:cBhvr>
                                        <p:cTn id="7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2" grpId="0" animBg="1"/>
      <p:bldP spid="33" grpId="0" animBg="1"/>
      <p:bldP spid="34" grpId="0" animBg="1"/>
      <p:bldP spid="35" grpId="0" animBg="1"/>
      <p:bldP spid="36" grpId="0" animBg="1"/>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8686800" cy="838200"/>
          </a:xfrm>
        </p:spPr>
        <p:txBody>
          <a:bodyPr>
            <a:normAutofit fontScale="90000"/>
          </a:bodyPr>
          <a:lstStyle/>
          <a:p>
            <a:r>
              <a:rPr lang="fr-FR" dirty="0" smtClean="0"/>
              <a:t>Quelles sont les parties prenantes externes à  l’entreprise ? </a:t>
            </a:r>
            <a:endParaRPr lang="fr-FR" dirty="0"/>
          </a:p>
        </p:txBody>
      </p:sp>
      <p:sp>
        <p:nvSpPr>
          <p:cNvPr id="4" name="Rectangle 3"/>
          <p:cNvSpPr/>
          <p:nvPr/>
        </p:nvSpPr>
        <p:spPr>
          <a:xfrm>
            <a:off x="142844" y="1428736"/>
            <a:ext cx="1714512"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Agriculteur</a:t>
            </a:r>
            <a:endParaRPr lang="fr-FR" b="1" dirty="0"/>
          </a:p>
        </p:txBody>
      </p:sp>
      <p:sp>
        <p:nvSpPr>
          <p:cNvPr id="12" name="Rectangle 11"/>
          <p:cNvSpPr/>
          <p:nvPr/>
        </p:nvSpPr>
        <p:spPr>
          <a:xfrm>
            <a:off x="1857356" y="2428868"/>
            <a:ext cx="1071570" cy="7143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Candia</a:t>
            </a:r>
            <a:endParaRPr lang="fr-FR" b="1" dirty="0"/>
          </a:p>
        </p:txBody>
      </p:sp>
      <p:sp>
        <p:nvSpPr>
          <p:cNvPr id="16" name="ZoneTexte 15"/>
          <p:cNvSpPr txBox="1"/>
          <p:nvPr/>
        </p:nvSpPr>
        <p:spPr>
          <a:xfrm>
            <a:off x="642910" y="3143248"/>
            <a:ext cx="1143008" cy="338554"/>
          </a:xfrm>
          <a:prstGeom prst="rect">
            <a:avLst/>
          </a:prstGeom>
          <a:noFill/>
        </p:spPr>
        <p:txBody>
          <a:bodyPr wrap="square" rtlCol="0">
            <a:spAutoFit/>
          </a:bodyPr>
          <a:lstStyle/>
          <a:p>
            <a:r>
              <a:rPr lang="fr-FR" sz="1600" b="1" dirty="0" smtClean="0"/>
              <a:t>Lait  cru</a:t>
            </a:r>
            <a:endParaRPr lang="fr-FR" sz="1600" b="1" dirty="0"/>
          </a:p>
        </p:txBody>
      </p:sp>
      <p:cxnSp>
        <p:nvCxnSpPr>
          <p:cNvPr id="18" name="Connecteur droit avec flèche 17"/>
          <p:cNvCxnSpPr/>
          <p:nvPr/>
        </p:nvCxnSpPr>
        <p:spPr>
          <a:xfrm>
            <a:off x="2857488" y="3000372"/>
            <a:ext cx="121444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0" name="ZoneTexte 19"/>
          <p:cNvSpPr txBox="1"/>
          <p:nvPr/>
        </p:nvSpPr>
        <p:spPr>
          <a:xfrm>
            <a:off x="2857488" y="3071810"/>
            <a:ext cx="1357322" cy="584775"/>
          </a:xfrm>
          <a:prstGeom prst="rect">
            <a:avLst/>
          </a:prstGeom>
          <a:noFill/>
        </p:spPr>
        <p:txBody>
          <a:bodyPr wrap="square" rtlCol="0">
            <a:spAutoFit/>
          </a:bodyPr>
          <a:lstStyle/>
          <a:p>
            <a:r>
              <a:rPr lang="fr-FR" sz="1600" b="1" dirty="0" smtClean="0"/>
              <a:t>Bouteille de lait</a:t>
            </a:r>
            <a:endParaRPr lang="fr-FR" sz="1600" b="1" dirty="0"/>
          </a:p>
        </p:txBody>
      </p:sp>
      <p:sp>
        <p:nvSpPr>
          <p:cNvPr id="25" name="Rectangle 24"/>
          <p:cNvSpPr/>
          <p:nvPr/>
        </p:nvSpPr>
        <p:spPr>
          <a:xfrm>
            <a:off x="4071934" y="2428868"/>
            <a:ext cx="1928826" cy="7000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Commerce alimentaire</a:t>
            </a:r>
            <a:endParaRPr lang="fr-FR" b="1" dirty="0"/>
          </a:p>
        </p:txBody>
      </p:sp>
      <p:cxnSp>
        <p:nvCxnSpPr>
          <p:cNvPr id="27" name="Connecteur droit avec flèche 26"/>
          <p:cNvCxnSpPr/>
          <p:nvPr/>
        </p:nvCxnSpPr>
        <p:spPr>
          <a:xfrm>
            <a:off x="6000760" y="3000372"/>
            <a:ext cx="114300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0" name="ZoneTexte 29"/>
          <p:cNvSpPr txBox="1"/>
          <p:nvPr/>
        </p:nvSpPr>
        <p:spPr>
          <a:xfrm>
            <a:off x="6000760" y="3143248"/>
            <a:ext cx="1285884" cy="584775"/>
          </a:xfrm>
          <a:prstGeom prst="rect">
            <a:avLst/>
          </a:prstGeom>
          <a:noFill/>
        </p:spPr>
        <p:txBody>
          <a:bodyPr wrap="square" rtlCol="0">
            <a:spAutoFit/>
          </a:bodyPr>
          <a:lstStyle/>
          <a:p>
            <a:r>
              <a:rPr lang="fr-FR" sz="1600" b="1" dirty="0" smtClean="0"/>
              <a:t>Bouteille de lait</a:t>
            </a:r>
            <a:endParaRPr lang="fr-FR" sz="1600" b="1" dirty="0"/>
          </a:p>
        </p:txBody>
      </p:sp>
      <p:sp>
        <p:nvSpPr>
          <p:cNvPr id="31" name="Rectangle 30"/>
          <p:cNvSpPr/>
          <p:nvPr/>
        </p:nvSpPr>
        <p:spPr>
          <a:xfrm>
            <a:off x="7143768" y="2357430"/>
            <a:ext cx="2000232" cy="7143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t>Consommateur</a:t>
            </a:r>
            <a:endParaRPr lang="fr-FR" b="1" dirty="0"/>
          </a:p>
        </p:txBody>
      </p:sp>
      <p:cxnSp>
        <p:nvCxnSpPr>
          <p:cNvPr id="39" name="Connecteur en angle 38"/>
          <p:cNvCxnSpPr/>
          <p:nvPr/>
        </p:nvCxnSpPr>
        <p:spPr>
          <a:xfrm>
            <a:off x="642910" y="2000240"/>
            <a:ext cx="1143008" cy="1071570"/>
          </a:xfrm>
          <a:prstGeom prst="bentConnector3">
            <a:avLst>
              <a:gd name="adj1" fmla="val -476"/>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47" name="Tableau 46"/>
          <p:cNvGraphicFramePr>
            <a:graphicFrameLocks noGrp="1"/>
          </p:cNvGraphicFramePr>
          <p:nvPr/>
        </p:nvGraphicFramePr>
        <p:xfrm>
          <a:off x="1071538" y="4000504"/>
          <a:ext cx="7358115" cy="2428891"/>
        </p:xfrm>
        <a:graphic>
          <a:graphicData uri="http://schemas.openxmlformats.org/drawingml/2006/table">
            <a:tbl>
              <a:tblPr firstRow="1" bandRow="1">
                <a:tableStyleId>{5C22544A-7EE6-4342-B048-85BDC9FD1C3A}</a:tableStyleId>
              </a:tblPr>
              <a:tblGrid>
                <a:gridCol w="2357454"/>
                <a:gridCol w="2547956"/>
                <a:gridCol w="2452705"/>
              </a:tblGrid>
              <a:tr h="1056040">
                <a:tc>
                  <a:txBody>
                    <a:bodyPr/>
                    <a:lstStyle/>
                    <a:p>
                      <a:r>
                        <a:rPr lang="fr-FR" dirty="0" smtClean="0"/>
                        <a:t>Fournisseur</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dirty="0" smtClean="0"/>
                    </a:p>
                    <a:p>
                      <a:endParaRPr lang="fr-FR" dirty="0"/>
                    </a:p>
                    <a:p>
                      <a:pPr algn="ctr"/>
                      <a:r>
                        <a:rPr lang="fr-FR" dirty="0" smtClean="0"/>
                        <a:t>Distributeur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dirty="0" smtClean="0"/>
                    </a:p>
                    <a:p>
                      <a:endParaRPr lang="fr-FR" dirty="0" smtClean="0"/>
                    </a:p>
                    <a:p>
                      <a:pPr algn="ctr"/>
                      <a:r>
                        <a:rPr lang="fr-FR" dirty="0" smtClean="0"/>
                        <a:t>Consommateur</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72851">
                <a:tc>
                  <a:txBody>
                    <a:bodyPr/>
                    <a:lstStyle/>
                    <a:p>
                      <a:r>
                        <a:rPr lang="fr-FR" dirty="0" smtClean="0"/>
                        <a:t>M. Martin (</a:t>
                      </a:r>
                      <a:r>
                        <a:rPr lang="fr-FR" baseline="0" dirty="0" smtClean="0"/>
                        <a:t>producteur de lait), </a:t>
                      </a:r>
                      <a:r>
                        <a:rPr lang="fr-FR" baseline="0" dirty="0" err="1" smtClean="0"/>
                        <a:t>Tetra</a:t>
                      </a:r>
                      <a:r>
                        <a:rPr lang="fr-FR" baseline="0" dirty="0" smtClean="0"/>
                        <a:t> </a:t>
                      </a:r>
                      <a:r>
                        <a:rPr lang="fr-FR" baseline="0" dirty="0" err="1" smtClean="0"/>
                        <a:t>Pak</a:t>
                      </a:r>
                      <a:r>
                        <a:rPr lang="fr-FR" baseline="0" dirty="0" smtClean="0"/>
                        <a:t> (Fabricant d’emballage)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dirty="0" smtClean="0"/>
                        <a:t>Carrefour</a:t>
                      </a:r>
                      <a:r>
                        <a:rPr lang="fr-FR" baseline="0" dirty="0" smtClean="0"/>
                        <a:t> (grande surface alimentaire), Metro (grossiste alimentaire)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dirty="0" smtClean="0"/>
                        <a:t>Eva</a:t>
                      </a:r>
                      <a:r>
                        <a:rPr lang="fr-FR" baseline="0" dirty="0" smtClean="0"/>
                        <a:t>, mère de famille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8" name="ZoneTexte 47"/>
          <p:cNvSpPr txBox="1"/>
          <p:nvPr/>
        </p:nvSpPr>
        <p:spPr>
          <a:xfrm>
            <a:off x="3428992" y="4000504"/>
            <a:ext cx="5000660" cy="369332"/>
          </a:xfrm>
          <a:prstGeom prst="rect">
            <a:avLst/>
          </a:prstGeom>
          <a:solidFill>
            <a:schemeClr val="accent1"/>
          </a:solidFill>
          <a:ln>
            <a:solidFill>
              <a:schemeClr val="tx1"/>
            </a:solidFill>
          </a:ln>
          <a:effectLst>
            <a:outerShdw blurRad="50800" dist="38100" dir="5400000" algn="t" rotWithShape="0">
              <a:prstClr val="black">
                <a:alpha val="40000"/>
              </a:prstClr>
            </a:outerShdw>
          </a:effectLst>
        </p:spPr>
        <p:txBody>
          <a:bodyPr wrap="square" rtlCol="0">
            <a:spAutoFit/>
          </a:bodyPr>
          <a:lstStyle/>
          <a:p>
            <a:pPr algn="ctr"/>
            <a:r>
              <a:rPr lang="fr-FR" dirty="0" smtClean="0"/>
              <a:t>Client</a:t>
            </a:r>
            <a:endParaRPr lang="fr-FR"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strVal val="#ppt_w*0.70"/>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animEffect transition="in" filter="fade">
                                      <p:cBhvr>
                                        <p:cTn id="17" dur="1000"/>
                                        <p:tgtEl>
                                          <p:spTgt spid="4"/>
                                        </p:tgtEl>
                                      </p:cBhvr>
                                    </p:animEffect>
                                  </p:childTnLst>
                                </p:cTn>
                              </p:par>
                              <p:par>
                                <p:cTn id="18" presetID="55"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1000" fill="hold"/>
                                        <p:tgtEl>
                                          <p:spTgt spid="12"/>
                                        </p:tgtEl>
                                        <p:attrNameLst>
                                          <p:attrName>ppt_w</p:attrName>
                                        </p:attrNameLst>
                                      </p:cBhvr>
                                      <p:tavLst>
                                        <p:tav tm="0">
                                          <p:val>
                                            <p:strVal val="#ppt_w*0.70"/>
                                          </p:val>
                                        </p:tav>
                                        <p:tav tm="100000">
                                          <p:val>
                                            <p:strVal val="#ppt_w"/>
                                          </p:val>
                                        </p:tav>
                                      </p:tavLst>
                                    </p:anim>
                                    <p:anim calcmode="lin" valueType="num">
                                      <p:cBhvr>
                                        <p:cTn id="21" dur="1000" fill="hold"/>
                                        <p:tgtEl>
                                          <p:spTgt spid="12"/>
                                        </p:tgtEl>
                                        <p:attrNameLst>
                                          <p:attrName>ppt_h</p:attrName>
                                        </p:attrNameLst>
                                      </p:cBhvr>
                                      <p:tavLst>
                                        <p:tav tm="0">
                                          <p:val>
                                            <p:strVal val="#ppt_h"/>
                                          </p:val>
                                        </p:tav>
                                        <p:tav tm="100000">
                                          <p:val>
                                            <p:strVal val="#ppt_h"/>
                                          </p:val>
                                        </p:tav>
                                      </p:tavLst>
                                    </p:anim>
                                    <p:animEffect transition="in" filter="fade">
                                      <p:cBhvr>
                                        <p:cTn id="22" dur="1000"/>
                                        <p:tgtEl>
                                          <p:spTgt spid="12"/>
                                        </p:tgtEl>
                                      </p:cBhvr>
                                    </p:animEffect>
                                  </p:childTnLst>
                                </p:cTn>
                              </p:par>
                              <p:par>
                                <p:cTn id="23" presetID="55"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strVal val="#ppt_w*0.70"/>
                                          </p:val>
                                        </p:tav>
                                        <p:tav tm="100000">
                                          <p:val>
                                            <p:strVal val="#ppt_w"/>
                                          </p:val>
                                        </p:tav>
                                      </p:tavLst>
                                    </p:anim>
                                    <p:anim calcmode="lin" valueType="num">
                                      <p:cBhvr>
                                        <p:cTn id="26" dur="1000" fill="hold"/>
                                        <p:tgtEl>
                                          <p:spTgt spid="16"/>
                                        </p:tgtEl>
                                        <p:attrNameLst>
                                          <p:attrName>ppt_h</p:attrName>
                                        </p:attrNameLst>
                                      </p:cBhvr>
                                      <p:tavLst>
                                        <p:tav tm="0">
                                          <p:val>
                                            <p:strVal val="#ppt_h"/>
                                          </p:val>
                                        </p:tav>
                                        <p:tav tm="100000">
                                          <p:val>
                                            <p:strVal val="#ppt_h"/>
                                          </p:val>
                                        </p:tav>
                                      </p:tavLst>
                                    </p:anim>
                                    <p:animEffect transition="in" filter="fade">
                                      <p:cBhvr>
                                        <p:cTn id="27" dur="1000"/>
                                        <p:tgtEl>
                                          <p:spTgt spid="16"/>
                                        </p:tgtEl>
                                      </p:cBhvr>
                                    </p:animEffect>
                                  </p:childTnLst>
                                </p:cTn>
                              </p:par>
                              <p:par>
                                <p:cTn id="28" presetID="55" presetClass="entr" presetSubtype="0"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1000" fill="hold"/>
                                        <p:tgtEl>
                                          <p:spTgt spid="18"/>
                                        </p:tgtEl>
                                        <p:attrNameLst>
                                          <p:attrName>ppt_w</p:attrName>
                                        </p:attrNameLst>
                                      </p:cBhvr>
                                      <p:tavLst>
                                        <p:tav tm="0">
                                          <p:val>
                                            <p:strVal val="#ppt_w*0.70"/>
                                          </p:val>
                                        </p:tav>
                                        <p:tav tm="100000">
                                          <p:val>
                                            <p:strVal val="#ppt_w"/>
                                          </p:val>
                                        </p:tav>
                                      </p:tavLst>
                                    </p:anim>
                                    <p:anim calcmode="lin" valueType="num">
                                      <p:cBhvr>
                                        <p:cTn id="31" dur="1000" fill="hold"/>
                                        <p:tgtEl>
                                          <p:spTgt spid="18"/>
                                        </p:tgtEl>
                                        <p:attrNameLst>
                                          <p:attrName>ppt_h</p:attrName>
                                        </p:attrNameLst>
                                      </p:cBhvr>
                                      <p:tavLst>
                                        <p:tav tm="0">
                                          <p:val>
                                            <p:strVal val="#ppt_h"/>
                                          </p:val>
                                        </p:tav>
                                        <p:tav tm="100000">
                                          <p:val>
                                            <p:strVal val="#ppt_h"/>
                                          </p:val>
                                        </p:tav>
                                      </p:tavLst>
                                    </p:anim>
                                    <p:animEffect transition="in" filter="fade">
                                      <p:cBhvr>
                                        <p:cTn id="32" dur="1000"/>
                                        <p:tgtEl>
                                          <p:spTgt spid="18"/>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1000" fill="hold"/>
                                        <p:tgtEl>
                                          <p:spTgt spid="20"/>
                                        </p:tgtEl>
                                        <p:attrNameLst>
                                          <p:attrName>ppt_w</p:attrName>
                                        </p:attrNameLst>
                                      </p:cBhvr>
                                      <p:tavLst>
                                        <p:tav tm="0">
                                          <p:val>
                                            <p:strVal val="#ppt_w*0.70"/>
                                          </p:val>
                                        </p:tav>
                                        <p:tav tm="100000">
                                          <p:val>
                                            <p:strVal val="#ppt_w"/>
                                          </p:val>
                                        </p:tav>
                                      </p:tavLst>
                                    </p:anim>
                                    <p:anim calcmode="lin" valueType="num">
                                      <p:cBhvr>
                                        <p:cTn id="36" dur="1000" fill="hold"/>
                                        <p:tgtEl>
                                          <p:spTgt spid="20"/>
                                        </p:tgtEl>
                                        <p:attrNameLst>
                                          <p:attrName>ppt_h</p:attrName>
                                        </p:attrNameLst>
                                      </p:cBhvr>
                                      <p:tavLst>
                                        <p:tav tm="0">
                                          <p:val>
                                            <p:strVal val="#ppt_h"/>
                                          </p:val>
                                        </p:tav>
                                        <p:tav tm="100000">
                                          <p:val>
                                            <p:strVal val="#ppt_h"/>
                                          </p:val>
                                        </p:tav>
                                      </p:tavLst>
                                    </p:anim>
                                    <p:animEffect transition="in" filter="fade">
                                      <p:cBhvr>
                                        <p:cTn id="37" dur="1000"/>
                                        <p:tgtEl>
                                          <p:spTgt spid="20"/>
                                        </p:tgtEl>
                                      </p:cBhvr>
                                    </p:animEffect>
                                  </p:childTnLst>
                                </p:cTn>
                              </p:par>
                              <p:par>
                                <p:cTn id="38" presetID="55" presetClass="entr" presetSubtype="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 calcmode="lin" valueType="num">
                                      <p:cBhvr>
                                        <p:cTn id="40" dur="1000" fill="hold"/>
                                        <p:tgtEl>
                                          <p:spTgt spid="25"/>
                                        </p:tgtEl>
                                        <p:attrNameLst>
                                          <p:attrName>ppt_w</p:attrName>
                                        </p:attrNameLst>
                                      </p:cBhvr>
                                      <p:tavLst>
                                        <p:tav tm="0">
                                          <p:val>
                                            <p:strVal val="#ppt_w*0.70"/>
                                          </p:val>
                                        </p:tav>
                                        <p:tav tm="100000">
                                          <p:val>
                                            <p:strVal val="#ppt_w"/>
                                          </p:val>
                                        </p:tav>
                                      </p:tavLst>
                                    </p:anim>
                                    <p:anim calcmode="lin" valueType="num">
                                      <p:cBhvr>
                                        <p:cTn id="41" dur="1000" fill="hold"/>
                                        <p:tgtEl>
                                          <p:spTgt spid="25"/>
                                        </p:tgtEl>
                                        <p:attrNameLst>
                                          <p:attrName>ppt_h</p:attrName>
                                        </p:attrNameLst>
                                      </p:cBhvr>
                                      <p:tavLst>
                                        <p:tav tm="0">
                                          <p:val>
                                            <p:strVal val="#ppt_h"/>
                                          </p:val>
                                        </p:tav>
                                        <p:tav tm="100000">
                                          <p:val>
                                            <p:strVal val="#ppt_h"/>
                                          </p:val>
                                        </p:tav>
                                      </p:tavLst>
                                    </p:anim>
                                    <p:animEffect transition="in" filter="fade">
                                      <p:cBhvr>
                                        <p:cTn id="42" dur="1000"/>
                                        <p:tgtEl>
                                          <p:spTgt spid="25"/>
                                        </p:tgtEl>
                                      </p:cBhvr>
                                    </p:animEffect>
                                  </p:childTnLst>
                                </p:cTn>
                              </p:par>
                              <p:par>
                                <p:cTn id="43" presetID="55"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1000" fill="hold"/>
                                        <p:tgtEl>
                                          <p:spTgt spid="27"/>
                                        </p:tgtEl>
                                        <p:attrNameLst>
                                          <p:attrName>ppt_w</p:attrName>
                                        </p:attrNameLst>
                                      </p:cBhvr>
                                      <p:tavLst>
                                        <p:tav tm="0">
                                          <p:val>
                                            <p:strVal val="#ppt_w*0.70"/>
                                          </p:val>
                                        </p:tav>
                                        <p:tav tm="100000">
                                          <p:val>
                                            <p:strVal val="#ppt_w"/>
                                          </p:val>
                                        </p:tav>
                                      </p:tavLst>
                                    </p:anim>
                                    <p:anim calcmode="lin" valueType="num">
                                      <p:cBhvr>
                                        <p:cTn id="46" dur="1000" fill="hold"/>
                                        <p:tgtEl>
                                          <p:spTgt spid="27"/>
                                        </p:tgtEl>
                                        <p:attrNameLst>
                                          <p:attrName>ppt_h</p:attrName>
                                        </p:attrNameLst>
                                      </p:cBhvr>
                                      <p:tavLst>
                                        <p:tav tm="0">
                                          <p:val>
                                            <p:strVal val="#ppt_h"/>
                                          </p:val>
                                        </p:tav>
                                        <p:tav tm="100000">
                                          <p:val>
                                            <p:strVal val="#ppt_h"/>
                                          </p:val>
                                        </p:tav>
                                      </p:tavLst>
                                    </p:anim>
                                    <p:animEffect transition="in" filter="fade">
                                      <p:cBhvr>
                                        <p:cTn id="47" dur="1000"/>
                                        <p:tgtEl>
                                          <p:spTgt spid="27"/>
                                        </p:tgtEl>
                                      </p:cBhvr>
                                    </p:animEffect>
                                  </p:childTnLst>
                                </p:cTn>
                              </p:par>
                              <p:par>
                                <p:cTn id="48" presetID="55" presetClass="entr" presetSubtype="0" fill="hold" nodeType="with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1000" fill="hold"/>
                                        <p:tgtEl>
                                          <p:spTgt spid="30"/>
                                        </p:tgtEl>
                                        <p:attrNameLst>
                                          <p:attrName>ppt_w</p:attrName>
                                        </p:attrNameLst>
                                      </p:cBhvr>
                                      <p:tavLst>
                                        <p:tav tm="0">
                                          <p:val>
                                            <p:strVal val="#ppt_w*0.70"/>
                                          </p:val>
                                        </p:tav>
                                        <p:tav tm="100000">
                                          <p:val>
                                            <p:strVal val="#ppt_w"/>
                                          </p:val>
                                        </p:tav>
                                      </p:tavLst>
                                    </p:anim>
                                    <p:anim calcmode="lin" valueType="num">
                                      <p:cBhvr>
                                        <p:cTn id="51" dur="1000" fill="hold"/>
                                        <p:tgtEl>
                                          <p:spTgt spid="30"/>
                                        </p:tgtEl>
                                        <p:attrNameLst>
                                          <p:attrName>ppt_h</p:attrName>
                                        </p:attrNameLst>
                                      </p:cBhvr>
                                      <p:tavLst>
                                        <p:tav tm="0">
                                          <p:val>
                                            <p:strVal val="#ppt_h"/>
                                          </p:val>
                                        </p:tav>
                                        <p:tav tm="100000">
                                          <p:val>
                                            <p:strVal val="#ppt_h"/>
                                          </p:val>
                                        </p:tav>
                                      </p:tavLst>
                                    </p:anim>
                                    <p:animEffect transition="in" filter="fade">
                                      <p:cBhvr>
                                        <p:cTn id="52" dur="1000"/>
                                        <p:tgtEl>
                                          <p:spTgt spid="30"/>
                                        </p:tgtEl>
                                      </p:cBhvr>
                                    </p:animEffect>
                                  </p:childTnLst>
                                </p:cTn>
                              </p:par>
                              <p:par>
                                <p:cTn id="53" presetID="55" presetClass="entr" presetSubtype="0" fill="hold" nodeType="with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1000" fill="hold"/>
                                        <p:tgtEl>
                                          <p:spTgt spid="31"/>
                                        </p:tgtEl>
                                        <p:attrNameLst>
                                          <p:attrName>ppt_w</p:attrName>
                                        </p:attrNameLst>
                                      </p:cBhvr>
                                      <p:tavLst>
                                        <p:tav tm="0">
                                          <p:val>
                                            <p:strVal val="#ppt_w*0.70"/>
                                          </p:val>
                                        </p:tav>
                                        <p:tav tm="100000">
                                          <p:val>
                                            <p:strVal val="#ppt_w"/>
                                          </p:val>
                                        </p:tav>
                                      </p:tavLst>
                                    </p:anim>
                                    <p:anim calcmode="lin" valueType="num">
                                      <p:cBhvr>
                                        <p:cTn id="56" dur="1000" fill="hold"/>
                                        <p:tgtEl>
                                          <p:spTgt spid="31"/>
                                        </p:tgtEl>
                                        <p:attrNameLst>
                                          <p:attrName>ppt_h</p:attrName>
                                        </p:attrNameLst>
                                      </p:cBhvr>
                                      <p:tavLst>
                                        <p:tav tm="0">
                                          <p:val>
                                            <p:strVal val="#ppt_h"/>
                                          </p:val>
                                        </p:tav>
                                        <p:tav tm="100000">
                                          <p:val>
                                            <p:strVal val="#ppt_h"/>
                                          </p:val>
                                        </p:tav>
                                      </p:tavLst>
                                    </p:anim>
                                    <p:animEffect transition="in" filter="fade">
                                      <p:cBhvr>
                                        <p:cTn id="57" dur="1000"/>
                                        <p:tgtEl>
                                          <p:spTgt spid="31"/>
                                        </p:tgtEl>
                                      </p:cBhvr>
                                    </p:animEffect>
                                  </p:childTnLst>
                                </p:cTn>
                              </p:par>
                              <p:par>
                                <p:cTn id="58" presetID="55" presetClass="entr" presetSubtype="0" fill="hold" nodeType="withEffect">
                                  <p:stCondLst>
                                    <p:cond delay="0"/>
                                  </p:stCondLst>
                                  <p:childTnLst>
                                    <p:set>
                                      <p:cBhvr>
                                        <p:cTn id="59" dur="1" fill="hold">
                                          <p:stCondLst>
                                            <p:cond delay="0"/>
                                          </p:stCondLst>
                                        </p:cTn>
                                        <p:tgtEl>
                                          <p:spTgt spid="39"/>
                                        </p:tgtEl>
                                        <p:attrNameLst>
                                          <p:attrName>style.visibility</p:attrName>
                                        </p:attrNameLst>
                                      </p:cBhvr>
                                      <p:to>
                                        <p:strVal val="visible"/>
                                      </p:to>
                                    </p:set>
                                    <p:anim calcmode="lin" valueType="num">
                                      <p:cBhvr>
                                        <p:cTn id="60" dur="1000" fill="hold"/>
                                        <p:tgtEl>
                                          <p:spTgt spid="39"/>
                                        </p:tgtEl>
                                        <p:attrNameLst>
                                          <p:attrName>ppt_w</p:attrName>
                                        </p:attrNameLst>
                                      </p:cBhvr>
                                      <p:tavLst>
                                        <p:tav tm="0">
                                          <p:val>
                                            <p:strVal val="#ppt_w*0.70"/>
                                          </p:val>
                                        </p:tav>
                                        <p:tav tm="100000">
                                          <p:val>
                                            <p:strVal val="#ppt_w"/>
                                          </p:val>
                                        </p:tav>
                                      </p:tavLst>
                                    </p:anim>
                                    <p:anim calcmode="lin" valueType="num">
                                      <p:cBhvr>
                                        <p:cTn id="61" dur="1000" fill="hold"/>
                                        <p:tgtEl>
                                          <p:spTgt spid="39"/>
                                        </p:tgtEl>
                                        <p:attrNameLst>
                                          <p:attrName>ppt_h</p:attrName>
                                        </p:attrNameLst>
                                      </p:cBhvr>
                                      <p:tavLst>
                                        <p:tav tm="0">
                                          <p:val>
                                            <p:strVal val="#ppt_h"/>
                                          </p:val>
                                        </p:tav>
                                        <p:tav tm="100000">
                                          <p:val>
                                            <p:strVal val="#ppt_h"/>
                                          </p:val>
                                        </p:tav>
                                      </p:tavLst>
                                    </p:anim>
                                    <p:animEffect transition="in" filter="fade">
                                      <p:cBhvr>
                                        <p:cTn id="62" dur="1000"/>
                                        <p:tgtEl>
                                          <p:spTgt spid="39"/>
                                        </p:tgtEl>
                                      </p:cBhvr>
                                    </p:animEffect>
                                  </p:childTnLst>
                                </p:cTn>
                              </p:par>
                            </p:childTnLst>
                          </p:cTn>
                        </p:par>
                      </p:childTnLst>
                    </p:cTn>
                  </p:par>
                  <p:par>
                    <p:cTn id="63" fill="hold">
                      <p:stCondLst>
                        <p:cond delay="indefinite"/>
                      </p:stCondLst>
                      <p:childTnLst>
                        <p:par>
                          <p:cTn id="64" fill="hold">
                            <p:stCondLst>
                              <p:cond delay="0"/>
                            </p:stCondLst>
                            <p:childTnLst>
                              <p:par>
                                <p:cTn id="65" presetID="55" presetClass="entr" presetSubtype="0" fill="hold" nodeType="clickEffect">
                                  <p:stCondLst>
                                    <p:cond delay="0"/>
                                  </p:stCondLst>
                                  <p:childTnLst>
                                    <p:set>
                                      <p:cBhvr>
                                        <p:cTn id="66" dur="1" fill="hold">
                                          <p:stCondLst>
                                            <p:cond delay="0"/>
                                          </p:stCondLst>
                                        </p:cTn>
                                        <p:tgtEl>
                                          <p:spTgt spid="47"/>
                                        </p:tgtEl>
                                        <p:attrNameLst>
                                          <p:attrName>style.visibility</p:attrName>
                                        </p:attrNameLst>
                                      </p:cBhvr>
                                      <p:to>
                                        <p:strVal val="visible"/>
                                      </p:to>
                                    </p:set>
                                    <p:anim calcmode="lin" valueType="num">
                                      <p:cBhvr>
                                        <p:cTn id="67" dur="1000" fill="hold"/>
                                        <p:tgtEl>
                                          <p:spTgt spid="47"/>
                                        </p:tgtEl>
                                        <p:attrNameLst>
                                          <p:attrName>ppt_w</p:attrName>
                                        </p:attrNameLst>
                                      </p:cBhvr>
                                      <p:tavLst>
                                        <p:tav tm="0">
                                          <p:val>
                                            <p:strVal val="#ppt_w*0.70"/>
                                          </p:val>
                                        </p:tav>
                                        <p:tav tm="100000">
                                          <p:val>
                                            <p:strVal val="#ppt_w"/>
                                          </p:val>
                                        </p:tav>
                                      </p:tavLst>
                                    </p:anim>
                                    <p:anim calcmode="lin" valueType="num">
                                      <p:cBhvr>
                                        <p:cTn id="68" dur="1000" fill="hold"/>
                                        <p:tgtEl>
                                          <p:spTgt spid="47"/>
                                        </p:tgtEl>
                                        <p:attrNameLst>
                                          <p:attrName>ppt_h</p:attrName>
                                        </p:attrNameLst>
                                      </p:cBhvr>
                                      <p:tavLst>
                                        <p:tav tm="0">
                                          <p:val>
                                            <p:strVal val="#ppt_h"/>
                                          </p:val>
                                        </p:tav>
                                        <p:tav tm="100000">
                                          <p:val>
                                            <p:strVal val="#ppt_h"/>
                                          </p:val>
                                        </p:tav>
                                      </p:tavLst>
                                    </p:anim>
                                    <p:animEffect transition="in" filter="fade">
                                      <p:cBhvr>
                                        <p:cTn id="69" dur="1000"/>
                                        <p:tgtEl>
                                          <p:spTgt spid="47"/>
                                        </p:tgtEl>
                                      </p:cBhvr>
                                    </p:animEffect>
                                  </p:childTnLst>
                                </p:cTn>
                              </p:par>
                              <p:par>
                                <p:cTn id="70" presetID="55"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strVal val="#ppt_w*0.70"/>
                                          </p:val>
                                        </p:tav>
                                        <p:tav tm="100000">
                                          <p:val>
                                            <p:strVal val="#ppt_w"/>
                                          </p:val>
                                        </p:tav>
                                      </p:tavLst>
                                    </p:anim>
                                    <p:anim calcmode="lin" valueType="num">
                                      <p:cBhvr>
                                        <p:cTn id="73" dur="1000" fill="hold"/>
                                        <p:tgtEl>
                                          <p:spTgt spid="48"/>
                                        </p:tgtEl>
                                        <p:attrNameLst>
                                          <p:attrName>ppt_h</p:attrName>
                                        </p:attrNameLst>
                                      </p:cBhvr>
                                      <p:tavLst>
                                        <p:tav tm="0">
                                          <p:val>
                                            <p:strVal val="#ppt_h"/>
                                          </p:val>
                                        </p:tav>
                                        <p:tav tm="100000">
                                          <p:val>
                                            <p:strVal val="#ppt_h"/>
                                          </p:val>
                                        </p:tav>
                                      </p:tavLst>
                                    </p:anim>
                                    <p:animEffect transition="in" filter="fade">
                                      <p:cBhvr>
                                        <p:cTn id="74"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12" grpId="0" animBg="1"/>
      <p:bldP spid="16" grpId="0"/>
      <p:bldP spid="20" grpId="0"/>
      <p:bldP spid="25" grpId="0" animBg="1"/>
      <p:bldP spid="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Quelles sont les parties prenantes externes à  l’entreprise ? (suite)</a:t>
            </a:r>
            <a:endParaRPr lang="fr-FR" dirty="0"/>
          </a:p>
        </p:txBody>
      </p:sp>
      <p:sp>
        <p:nvSpPr>
          <p:cNvPr id="5" name="ZoneTexte 4"/>
          <p:cNvSpPr txBox="1"/>
          <p:nvPr/>
        </p:nvSpPr>
        <p:spPr>
          <a:xfrm>
            <a:off x="142844" y="1571612"/>
            <a:ext cx="8786842" cy="3693319"/>
          </a:xfrm>
          <a:prstGeom prst="rect">
            <a:avLst/>
          </a:prstGeom>
          <a:noFill/>
        </p:spPr>
        <p:txBody>
          <a:bodyPr wrap="square" rtlCol="0">
            <a:spAutoFit/>
          </a:bodyPr>
          <a:lstStyle/>
          <a:p>
            <a:r>
              <a:rPr lang="fr-FR" dirty="0" smtClean="0"/>
              <a:t>On peut qualifier les partenaires externes de « parties prenantes » car ils composent tout un groupe qui permet sont fonctionnement. Il y a comme partenaire externe :</a:t>
            </a:r>
          </a:p>
          <a:p>
            <a:r>
              <a:rPr lang="fr-FR" dirty="0" smtClean="0"/>
              <a:t>-les clients sont deux groupes les distributeurs et les consommateurs (exemple : Eva mère de famille qui achète des produits comme par exemple des bouteilles de lait à un distributeur comme Carrefour ou même Metro.).Les clients ont des fonctions qui sont : un enjeu de qualité des produits et des services, information sur la composition des produits et le respect des normes de sécurité et de l’environnement, etc...</a:t>
            </a:r>
          </a:p>
          <a:p>
            <a:r>
              <a:rPr lang="fr-FR" dirty="0" smtClean="0"/>
              <a:t>-Les fournisseurs (exemple : M. Martin producteur de lait fournit la fabrication de lait venant de ses vaches, </a:t>
            </a:r>
            <a:r>
              <a:rPr lang="fr-FR" dirty="0" err="1" smtClean="0"/>
              <a:t>Tetra</a:t>
            </a:r>
            <a:r>
              <a:rPr lang="fr-FR" dirty="0" smtClean="0"/>
              <a:t> </a:t>
            </a:r>
            <a:r>
              <a:rPr lang="fr-FR" dirty="0" err="1" smtClean="0"/>
              <a:t>Pak</a:t>
            </a:r>
            <a:r>
              <a:rPr lang="fr-FR" dirty="0" smtClean="0"/>
              <a:t> fabrication d’emballage fabrique les emballages pour le lait).Les fournisseurs doivent respecter les délais de paiement, mettre en place une politique de pouvoir d’achat.</a:t>
            </a:r>
          </a:p>
          <a:p>
            <a:endParaRPr lang="fr-FR" dirty="0"/>
          </a:p>
        </p:txBody>
      </p:sp>
      <p:pic>
        <p:nvPicPr>
          <p:cNvPr id="8" name="Image 7" descr="téléchargement.jpg"/>
          <p:cNvPicPr>
            <a:picLocks noChangeAspect="1"/>
          </p:cNvPicPr>
          <p:nvPr/>
        </p:nvPicPr>
        <p:blipFill>
          <a:blip r:embed="rId2"/>
          <a:stretch>
            <a:fillRect/>
          </a:stretch>
        </p:blipFill>
        <p:spPr>
          <a:xfrm>
            <a:off x="357158" y="5072074"/>
            <a:ext cx="3648075" cy="12477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Image 8" descr="32798Logo Metro.jpg"/>
          <p:cNvPicPr>
            <a:picLocks noChangeAspect="1"/>
          </p:cNvPicPr>
          <p:nvPr/>
        </p:nvPicPr>
        <p:blipFill>
          <a:blip r:embed="rId3" cstate="print"/>
          <a:stretch>
            <a:fillRect/>
          </a:stretch>
        </p:blipFill>
        <p:spPr>
          <a:xfrm>
            <a:off x="5000627" y="5134938"/>
            <a:ext cx="3286149" cy="12268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xEl>
                                              <p:pRg st="0" end="0"/>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10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
                                            <p:txEl>
                                              <p:pRg st="1" end="1"/>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p:cTn id="24"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25"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1000" fill="hold"/>
                                        <p:tgtEl>
                                          <p:spTgt spid="9"/>
                                        </p:tgtEl>
                                        <p:attrNameLst>
                                          <p:attrName>ppt_w</p:attrName>
                                        </p:attrNameLst>
                                      </p:cBhvr>
                                      <p:tavLst>
                                        <p:tav tm="0">
                                          <p:val>
                                            <p:strVal val="#ppt_w*0.70"/>
                                          </p:val>
                                        </p:tav>
                                        <p:tav tm="100000">
                                          <p:val>
                                            <p:strVal val="#ppt_w"/>
                                          </p:val>
                                        </p:tav>
                                      </p:tavLst>
                                    </p:anim>
                                    <p:anim calcmode="lin" valueType="num">
                                      <p:cBhvr>
                                        <p:cTn id="37" dur="1000" fill="hold"/>
                                        <p:tgtEl>
                                          <p:spTgt spid="9"/>
                                        </p:tgtEl>
                                        <p:attrNameLst>
                                          <p:attrName>ppt_h</p:attrName>
                                        </p:attrNameLst>
                                      </p:cBhvr>
                                      <p:tavLst>
                                        <p:tav tm="0">
                                          <p:val>
                                            <p:strVal val="#ppt_h"/>
                                          </p:val>
                                        </p:tav>
                                        <p:tav tm="100000">
                                          <p:val>
                                            <p:strVal val="#ppt_h"/>
                                          </p:val>
                                        </p:tav>
                                      </p:tavLst>
                                    </p:anim>
                                    <p:animEffect transition="in" filter="fade">
                                      <p:cBhvr>
                                        <p:cTn id="3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4525836</TotalTime>
  <Words>501</Words>
  <Application>Microsoft Office PowerPoint</Application>
  <PresentationFormat>Affichage à l'écran (4:3)</PresentationFormat>
  <Paragraphs>54</Paragraphs>
  <Slides>10</Slides>
  <Notes>1</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Promenade</vt:lpstr>
      <vt:lpstr>Qu’est ce qu’une entreprise ?</vt:lpstr>
      <vt:lpstr>Schéma fonctionnel d’une entreprise</vt:lpstr>
      <vt:lpstr>Quels sont les partenaires de l’entreprise ?</vt:lpstr>
      <vt:lpstr>Quels sont les partenaires de l’entreprise ?</vt:lpstr>
      <vt:lpstr>Quelles sont les parties prenantes externes à  l’entreprise ? </vt:lpstr>
      <vt:lpstr>Quelles sont les parties prenantes externes à  l’entreprise ? (suite)</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ce qu’une entreprise ?</dc:title>
  <dc:creator>youssouf</dc:creator>
  <cp:lastModifiedBy>youssouf</cp:lastModifiedBy>
  <cp:revision>64</cp:revision>
  <dcterms:created xsi:type="dcterms:W3CDTF">2004-08-25T22:02:17Z</dcterms:created>
  <dcterms:modified xsi:type="dcterms:W3CDTF">2013-04-17T15:25:29Z</dcterms:modified>
</cp:coreProperties>
</file>