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0"/>
  </p:notesMasterIdLst>
  <p:sldIdLst>
    <p:sldId id="256" r:id="rId2"/>
    <p:sldId id="260" r:id="rId3"/>
    <p:sldId id="257" r:id="rId4"/>
    <p:sldId id="297" r:id="rId5"/>
    <p:sldId id="295" r:id="rId6"/>
    <p:sldId id="261" r:id="rId7"/>
    <p:sldId id="262" r:id="rId8"/>
    <p:sldId id="318" r:id="rId9"/>
    <p:sldId id="319" r:id="rId10"/>
    <p:sldId id="320" r:id="rId11"/>
    <p:sldId id="321" r:id="rId12"/>
    <p:sldId id="322" r:id="rId13"/>
    <p:sldId id="324" r:id="rId14"/>
    <p:sldId id="296" r:id="rId15"/>
    <p:sldId id="327" r:id="rId16"/>
    <p:sldId id="271" r:id="rId17"/>
    <p:sldId id="326" r:id="rId18"/>
    <p:sldId id="275" r:id="rId19"/>
    <p:sldId id="272" r:id="rId20"/>
    <p:sldId id="273" r:id="rId21"/>
    <p:sldId id="274" r:id="rId22"/>
    <p:sldId id="276" r:id="rId23"/>
    <p:sldId id="277" r:id="rId24"/>
    <p:sldId id="300" r:id="rId25"/>
    <p:sldId id="299" r:id="rId26"/>
    <p:sldId id="301" r:id="rId27"/>
    <p:sldId id="302" r:id="rId28"/>
    <p:sldId id="303" r:id="rId29"/>
    <p:sldId id="310" r:id="rId30"/>
    <p:sldId id="312" r:id="rId31"/>
    <p:sldId id="313" r:id="rId32"/>
    <p:sldId id="286" r:id="rId33"/>
    <p:sldId id="278" r:id="rId34"/>
    <p:sldId id="279" r:id="rId35"/>
    <p:sldId id="280" r:id="rId36"/>
    <p:sldId id="281" r:id="rId37"/>
    <p:sldId id="282" r:id="rId38"/>
    <p:sldId id="283" r:id="rId39"/>
    <p:sldId id="284" r:id="rId40"/>
    <p:sldId id="290" r:id="rId41"/>
    <p:sldId id="287" r:id="rId42"/>
    <p:sldId id="316" r:id="rId43"/>
    <p:sldId id="292" r:id="rId44"/>
    <p:sldId id="293" r:id="rId45"/>
    <p:sldId id="314" r:id="rId46"/>
    <p:sldId id="315" r:id="rId47"/>
    <p:sldId id="294" r:id="rId48"/>
    <p:sldId id="298" r:id="rId4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750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7319A9-EBB8-438F-B27C-85B96B33CC0B}" type="datetimeFigureOut">
              <a:rPr lang="fr-FR" smtClean="0"/>
              <a:pPr/>
              <a:t>14/04/2013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4A022-C133-4A42-8981-67A123EC013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045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2355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DECC8B-28B7-409A-A2DE-0CDE18C2F4F6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3BAB7E2-EF3D-477B-B559-15CED5DC0276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06A43BD-21DA-420D-B21B-A26090C7BA6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8CE3C24-6528-42DA-AFE6-880E9291B63D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4A022-C133-4A42-8981-67A123EC0131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6C87D-AE4C-4A72-8868-BF091D3A9F7F}" type="datetimeFigureOut">
              <a:rPr lang="fr-FR" smtClean="0"/>
              <a:pPr/>
              <a:t>14/04/2013</a:t>
            </a:fld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EC7B-2B13-478D-8F7C-9AAF2ED666B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6C87D-AE4C-4A72-8868-BF091D3A9F7F}" type="datetimeFigureOut">
              <a:rPr lang="fr-FR" smtClean="0"/>
              <a:pPr/>
              <a:t>14/04/2013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EC7B-2B13-478D-8F7C-9AAF2ED666B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6C87D-AE4C-4A72-8868-BF091D3A9F7F}" type="datetimeFigureOut">
              <a:rPr lang="fr-FR" smtClean="0"/>
              <a:pPr/>
              <a:t>14/04/2013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EC7B-2B13-478D-8F7C-9AAF2ED666B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6C87D-AE4C-4A72-8868-BF091D3A9F7F}" type="datetimeFigureOut">
              <a:rPr lang="fr-FR" smtClean="0"/>
              <a:pPr/>
              <a:t>14/04/2013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EC7B-2B13-478D-8F7C-9AAF2ED666B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6C87D-AE4C-4A72-8868-BF091D3A9F7F}" type="datetimeFigureOut">
              <a:rPr lang="fr-FR" smtClean="0"/>
              <a:pPr/>
              <a:t>14/04/2013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EC7B-2B13-478D-8F7C-9AAF2ED666B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6C87D-AE4C-4A72-8868-BF091D3A9F7F}" type="datetimeFigureOut">
              <a:rPr lang="fr-FR" smtClean="0"/>
              <a:pPr/>
              <a:t>14/04/2013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EC7B-2B13-478D-8F7C-9AAF2ED666B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6C87D-AE4C-4A72-8868-BF091D3A9F7F}" type="datetimeFigureOut">
              <a:rPr lang="fr-FR" smtClean="0"/>
              <a:pPr/>
              <a:t>14/04/2013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EC7B-2B13-478D-8F7C-9AAF2ED666B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6C87D-AE4C-4A72-8868-BF091D3A9F7F}" type="datetimeFigureOut">
              <a:rPr lang="fr-FR" smtClean="0"/>
              <a:pPr/>
              <a:t>14/04/2013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EC7B-2B13-478D-8F7C-9AAF2ED666B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6C87D-AE4C-4A72-8868-BF091D3A9F7F}" type="datetimeFigureOut">
              <a:rPr lang="fr-FR" smtClean="0"/>
              <a:pPr/>
              <a:t>14/04/2013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EC7B-2B13-478D-8F7C-9AAF2ED666B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6C87D-AE4C-4A72-8868-BF091D3A9F7F}" type="datetimeFigureOut">
              <a:rPr lang="fr-FR" smtClean="0"/>
              <a:pPr/>
              <a:t>14/04/2013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EC7B-2B13-478D-8F7C-9AAF2ED666B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6C87D-AE4C-4A72-8868-BF091D3A9F7F}" type="datetimeFigureOut">
              <a:rPr lang="fr-FR" smtClean="0"/>
              <a:pPr/>
              <a:t>14/04/2013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14AEC7B-2B13-478D-8F7C-9AAF2ED666B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76C87D-AE4C-4A72-8868-BF091D3A9F7F}" type="datetimeFigureOut">
              <a:rPr lang="fr-FR" smtClean="0"/>
              <a:pPr/>
              <a:t>14/04/2013</a:t>
            </a:fld>
            <a:endParaRPr lang="fr-FR" dirty="0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4AEC7B-2B13-478D-8F7C-9AAF2ED666B1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ante-az.aufeminin.com/w/sante/s529/maladies/hypnose.html" TargetMode="External"/><Relationship Id="rId2" Type="http://schemas.openxmlformats.org/officeDocument/2006/relationships/hyperlink" Target="http://sante-az.aufeminin.com/w/sante/s531/maladies/coeur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2214554"/>
            <a:ext cx="8013192" cy="1643074"/>
          </a:xfr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fr-FR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Les antihypertenseurs </a:t>
            </a:r>
            <a:endParaRPr lang="fr-FR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3"/>
          <p:cNvSpPr txBox="1">
            <a:spLocks/>
          </p:cNvSpPr>
          <p:nvPr/>
        </p:nvSpPr>
        <p:spPr>
          <a:xfrm>
            <a:off x="214282" y="571480"/>
            <a:ext cx="3000396" cy="5100809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fr-FR" sz="2000" u="sng" dirty="0">
                <a:solidFill>
                  <a:schemeClr val="tx1"/>
                </a:solidFill>
              </a:rPr>
              <a:t>Une artère rétrécie par une artériosclérose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fr-FR" sz="2000" dirty="0">
                <a:solidFill>
                  <a:schemeClr val="tx1"/>
                </a:solidFill>
              </a:rPr>
              <a:t>Durcissement des parois des artères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fr-FR" sz="2000" dirty="0">
                <a:solidFill>
                  <a:schemeClr val="tx1"/>
                </a:solidFill>
              </a:rPr>
              <a:t>L’accumulation du cholestérol et de graisse.se gui entraine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fr-FR" sz="2000" dirty="0">
                <a:solidFill>
                  <a:schemeClr val="tx1"/>
                </a:solidFill>
              </a:rPr>
              <a:t>Une diminution du diamètre et les parois deviennent incapable de se dilaté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fr-FR" sz="2000" dirty="0">
                <a:solidFill>
                  <a:schemeClr val="tx1"/>
                </a:solidFill>
              </a:rPr>
              <a:t>Se qui entraine une augmentation de la pression artérielle. 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lang="fr-FR" sz="2000" dirty="0"/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lang="fr-FR" sz="2000" dirty="0"/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lang="fr-FR" sz="2000" dirty="0"/>
          </a:p>
        </p:txBody>
      </p:sp>
      <p:pic>
        <p:nvPicPr>
          <p:cNvPr id="4" name="Espace réservé pour une image  4" descr="C:\Documents and Settings\Administrateur\Local Settings\Temporary Internet Files\t012433a.bmp"/>
          <p:cNvPicPr>
            <a:picLocks/>
          </p:cNvPicPr>
          <p:nvPr/>
        </p:nvPicPr>
        <p:blipFill>
          <a:blip r:embed="rId3" cstate="print"/>
          <a:srcRect l="10125" r="10125"/>
          <a:stretch>
            <a:fillRect/>
          </a:stretch>
        </p:blipFill>
        <p:spPr bwMode="auto">
          <a:xfrm>
            <a:off x="3428992" y="571480"/>
            <a:ext cx="5500726" cy="4857784"/>
          </a:xfrm>
          <a:prstGeom prst="rect">
            <a:avLst/>
          </a:prstGeom>
          <a:solidFill>
            <a:srgbClr val="FF00FF"/>
          </a:solidFill>
          <a:ln>
            <a:noFill/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</p:pic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115300" cy="928688"/>
          </a:xfrm>
          <a:solidFill>
            <a:srgbClr val="FFC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i="1" cap="all" dirty="0" smtClean="0"/>
              <a:t>symptômes et complication :</a:t>
            </a:r>
            <a:endParaRPr lang="fr-FR" i="1" dirty="0"/>
          </a:p>
        </p:txBody>
      </p:sp>
      <p:sp>
        <p:nvSpPr>
          <p:cNvPr id="14339" name="Espace réservé du contenu 2"/>
          <p:cNvSpPr>
            <a:spLocks noGrp="1"/>
          </p:cNvSpPr>
          <p:nvPr>
            <p:ph idx="1"/>
          </p:nvPr>
        </p:nvSpPr>
        <p:spPr>
          <a:xfrm>
            <a:off x="428625" y="1571625"/>
            <a:ext cx="8258175" cy="4752975"/>
          </a:xfrm>
        </p:spPr>
        <p:txBody>
          <a:bodyPr/>
          <a:lstStyle/>
          <a:p>
            <a:r>
              <a:rPr lang="fr-FR" sz="4000" smtClean="0"/>
              <a:t>Le plus souvent, </a:t>
            </a:r>
            <a:r>
              <a:rPr lang="fr-FR" sz="4000" b="1" smtClean="0"/>
              <a:t>l’</a:t>
            </a:r>
            <a:r>
              <a:rPr lang="fr-FR" sz="4000" smtClean="0"/>
              <a:t>hypertension artérielle ne se manifeste par aucun symptôme. C’est une maladie silencieuse, découverte soit de façon fortuite lors d’une consultation ,soit à l’occasion d’une complication</a:t>
            </a:r>
            <a:r>
              <a:rPr lang="fr-FR" smtClean="0"/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8215312" cy="1000125"/>
          </a:xfrm>
        </p:spPr>
        <p:txBody>
          <a:bodyPr/>
          <a:lstStyle/>
          <a:p>
            <a:r>
              <a:rPr lang="fr-FR" b="1" i="1" dirty="0" smtClean="0"/>
              <a:t>Elle se révèle par:</a:t>
            </a:r>
          </a:p>
        </p:txBody>
      </p:sp>
      <p:sp>
        <p:nvSpPr>
          <p:cNvPr id="6" name="Rectangle 5"/>
          <p:cNvSpPr/>
          <p:nvPr/>
        </p:nvSpPr>
        <p:spPr>
          <a:xfrm>
            <a:off x="285720" y="1643050"/>
            <a:ext cx="7858180" cy="50006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Des crises hypertensives perceptibles à des bourdonnements  d’oreille</a:t>
            </a:r>
            <a:r>
              <a:rPr lang="fr-FR" dirty="0"/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285720" y="2428868"/>
            <a:ext cx="7858180" cy="50006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Des maux de tète</a:t>
            </a:r>
            <a:r>
              <a:rPr lang="fr-FR" dirty="0"/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285720" y="3286124"/>
            <a:ext cx="7858180" cy="50006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l’impression de voir des points noirs (mouches volantes) devant les yeux</a:t>
            </a:r>
          </a:p>
        </p:txBody>
      </p:sp>
      <p:sp>
        <p:nvSpPr>
          <p:cNvPr id="9" name="Rectangle 8"/>
          <p:cNvSpPr/>
          <p:nvPr/>
        </p:nvSpPr>
        <p:spPr>
          <a:xfrm>
            <a:off x="214282" y="4214818"/>
            <a:ext cx="7858180" cy="50006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                                     saignement de nez sans raison connue</a:t>
            </a:r>
            <a:r>
              <a:rPr lang="fr-FR" dirty="0"/>
              <a:t>.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  <p:bldP spid="7" grpId="0" build="allAtOnce" animBg="1"/>
      <p:bldP spid="8" grpId="0" build="allAtOnce" animBg="1"/>
      <p:bldP spid="9" grpId="0" build="allAtOnce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358188" cy="1071570"/>
          </a:xfrm>
        </p:spPr>
        <p:txBody>
          <a:bodyPr>
            <a:normAutofit fontScale="90000"/>
          </a:bodyPr>
          <a:lstStyle/>
          <a:p>
            <a:r>
              <a:rPr lang="fr-FR" b="1" i="1" dirty="0" smtClean="0"/>
              <a:t>Les risques qui en résultent sont donc d’ordre cardio-vasculaire: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428596" y="1928802"/>
            <a:ext cx="2928958" cy="100013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AVC   :(accident vasculaire cérébral).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5214942" y="1928802"/>
            <a:ext cx="2857520" cy="100013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Maladies coronariennes: infarctus, angine de poitrine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428596" y="3143248"/>
            <a:ext cx="2857520" cy="100013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Insuffisance cardiaque 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5214942" y="3071810"/>
            <a:ext cx="2857520" cy="107157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Artérites des membres inférieurs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500034" y="4286256"/>
            <a:ext cx="7429552" cy="121444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Une mauvaise irrigation des reins peut aussi entraîner une insuffisance rénale (avec élévation de l’urée sanguine). 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571472" y="5643554"/>
            <a:ext cx="7286676" cy="121444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Enfin, le cerveau et les yeux peuvent également souffrir de ces troubles de la circulation : paralysie, perte intellectuelle, troubles de la vision</a:t>
            </a:r>
            <a:r>
              <a:rPr lang="fr-FR" dirty="0"/>
              <a:t>.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allAtOnce" animBg="1"/>
      <p:bldP spid="5" grpId="0" build="allAtOnce" animBg="1"/>
      <p:bldP spid="6" grpId="0" build="allAtOnce" animBg="1"/>
      <p:bldP spid="7" grpId="0" build="allAtOnce" animBg="1"/>
      <p:bldP spid="8" grpId="0" build="allAtOnce" animBg="1"/>
      <p:bldP spid="9" grpId="0" build="allAtOnce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643182"/>
            <a:ext cx="8305800" cy="1143008"/>
          </a:xfrm>
          <a:solidFill>
            <a:srgbClr val="FFC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900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/>
            <a:r>
              <a:rPr lang="fr-FR" b="1" i="1" dirty="0" smtClean="0">
                <a:solidFill>
                  <a:schemeClr val="tx1"/>
                </a:solidFill>
              </a:rPr>
              <a:t>II.LES ANTIHYPERTENSEURS</a:t>
            </a:r>
            <a:endParaRPr lang="fr-FR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58175" cy="857250"/>
          </a:xfrm>
          <a:solidFill>
            <a:srgbClr val="FFC000"/>
          </a:solidFill>
        </p:spPr>
        <p:txBody>
          <a:bodyPr>
            <a:noAutofit/>
          </a:bodyPr>
          <a:lstStyle/>
          <a:p>
            <a:pPr algn="ctr"/>
            <a:r>
              <a:rPr lang="fr-FR" sz="5400" b="1" i="1" dirty="0" smtClean="0">
                <a:solidFill>
                  <a:schemeClr val="tx1"/>
                </a:solidFill>
              </a:rPr>
              <a:t>DEFINITION</a:t>
            </a:r>
            <a:r>
              <a:rPr lang="fr-FR" sz="5400" b="1" i="1" dirty="0" smtClean="0"/>
              <a:t> </a:t>
            </a:r>
            <a:endParaRPr lang="fr-FR" sz="5400" i="1" dirty="0" smtClean="0"/>
          </a:p>
        </p:txBody>
      </p:sp>
      <p:sp>
        <p:nvSpPr>
          <p:cNvPr id="4" name="Ellipse 3"/>
          <p:cNvSpPr/>
          <p:nvPr/>
        </p:nvSpPr>
        <p:spPr>
          <a:xfrm>
            <a:off x="2071688" y="1500188"/>
            <a:ext cx="4429125" cy="5715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Classe de médicament </a:t>
            </a:r>
          </a:p>
        </p:txBody>
      </p:sp>
      <p:sp>
        <p:nvSpPr>
          <p:cNvPr id="5" name="Ellipse 4"/>
          <p:cNvSpPr/>
          <p:nvPr/>
        </p:nvSpPr>
        <p:spPr>
          <a:xfrm>
            <a:off x="2000250" y="2428875"/>
            <a:ext cx="4857750" cy="714375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Administrée  pour  réduire  l’HTA</a:t>
            </a:r>
          </a:p>
        </p:txBody>
      </p:sp>
      <p:sp>
        <p:nvSpPr>
          <p:cNvPr id="6" name="Ellipse 5"/>
          <p:cNvSpPr/>
          <p:nvPr/>
        </p:nvSpPr>
        <p:spPr>
          <a:xfrm>
            <a:off x="1071563" y="3357563"/>
            <a:ext cx="6357937" cy="1000125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Susceptibles  d’abaisser une tension artérielle anormale  levée</a:t>
            </a:r>
            <a:r>
              <a:rPr lang="fr-FR" dirty="0"/>
              <a:t>.</a:t>
            </a:r>
          </a:p>
        </p:txBody>
      </p:sp>
      <p:sp>
        <p:nvSpPr>
          <p:cNvPr id="7" name="Ellipse 6"/>
          <p:cNvSpPr/>
          <p:nvPr/>
        </p:nvSpPr>
        <p:spPr>
          <a:xfrm>
            <a:off x="571500" y="4643438"/>
            <a:ext cx="7643813" cy="1357312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Le chois d’un médicament pour  un malade n’est pas évident, mais plusieurs paramètres  sont apprendre en compte notamment les autres  anomalies existant en parallèlement à l’hypertension</a:t>
            </a:r>
            <a:r>
              <a:rPr lang="fr-FR" dirty="0"/>
              <a:t>.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2910" y="857232"/>
            <a:ext cx="8229600" cy="1143000"/>
          </a:xfrm>
          <a:solidFill>
            <a:srgbClr val="FFC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 algn="ctr"/>
            <a:r>
              <a:rPr lang="fr-FR" b="1" i="1" dirty="0" smtClean="0">
                <a:solidFill>
                  <a:srgbClr val="7030A0"/>
                </a:solidFill>
              </a:rPr>
              <a:t>II.</a:t>
            </a:r>
            <a:r>
              <a:rPr lang="fr-FR" sz="3600" b="1" i="1" dirty="0" smtClean="0">
                <a:solidFill>
                  <a:srgbClr val="7030A0"/>
                </a:solidFill>
              </a:rPr>
              <a:t>2</a:t>
            </a:r>
            <a:r>
              <a:rPr lang="fr-FR" b="1" i="1" dirty="0" smtClean="0">
                <a:solidFill>
                  <a:srgbClr val="7030A0"/>
                </a:solidFill>
              </a:rPr>
              <a:t>.LE TRAITEMENT MEDICAL</a:t>
            </a:r>
            <a:r>
              <a:rPr lang="fr-FR" i="1" dirty="0" smtClean="0"/>
              <a:t> 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214554"/>
            <a:ext cx="8858280" cy="4429156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85000" lnSpcReduction="10000"/>
          </a:bodyPr>
          <a:lstStyle/>
          <a:p>
            <a:r>
              <a:rPr lang="fr-FR" b="1" i="1" dirty="0" smtClean="0"/>
              <a:t>comporte aujourd’hui une seule prise par jour, suffisante pour assurer le contrôle de la tension pendant 24 heures.</a:t>
            </a:r>
          </a:p>
          <a:p>
            <a:r>
              <a:rPr lang="fr-FR" b="1" i="1" dirty="0" smtClean="0"/>
              <a:t>Si ce contrôle   ne suffit pas pour normaliser la tension artérielle, on ajoute un second médicament ": deux antihypertenseurs différents, d’action complémentaire, dans un même comprimé (par exemple </a:t>
            </a:r>
            <a:r>
              <a:rPr lang="fr-FR" b="1" i="1" smtClean="0"/>
              <a:t>: </a:t>
            </a:r>
          </a:p>
          <a:p>
            <a:r>
              <a:rPr lang="fr-FR" smtClean="0"/>
              <a:t>-</a:t>
            </a:r>
            <a:r>
              <a:rPr lang="fr-FR" dirty="0" smtClean="0"/>
              <a:t>IEC en association avec des diurétiques hyper et hypokaliémiants</a:t>
            </a:r>
          </a:p>
          <a:p>
            <a:r>
              <a:rPr lang="fr-FR" dirty="0" smtClean="0"/>
              <a:t>-Bêtabloquants, en association avec des diurétiques, des vasodilatateurs ou des inhibiteurs calciques.</a:t>
            </a:r>
          </a:p>
          <a:p>
            <a:r>
              <a:rPr lang="fr-FR" dirty="0" smtClean="0"/>
              <a:t>- diurétiques, avec des inhibiteurs de l’enzyme de conversion de l’angiotensine </a:t>
            </a:r>
          </a:p>
          <a:p>
            <a:pPr>
              <a:buNone/>
            </a:pPr>
            <a:r>
              <a:rPr lang="fr-FR" b="1" i="1" dirty="0" smtClean="0"/>
              <a:t>De cette façon, la posologie (dosage prescrit) ne change pas. Il y a moins de risque d’oubli… ou d’abandon. </a:t>
            </a:r>
          </a:p>
          <a:p>
            <a:endParaRPr lang="fr-FR" dirty="0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u contenu 2"/>
          <p:cNvSpPr>
            <a:spLocks noGrp="1"/>
          </p:cNvSpPr>
          <p:nvPr>
            <p:ph idx="1"/>
          </p:nvPr>
        </p:nvSpPr>
        <p:spPr>
          <a:xfrm>
            <a:off x="285720" y="890588"/>
            <a:ext cx="8401050" cy="5967412"/>
          </a:xfrm>
        </p:spPr>
        <p:txBody>
          <a:bodyPr/>
          <a:lstStyle/>
          <a:p>
            <a:r>
              <a:rPr lang="fr-FR" sz="3600" dirty="0" smtClean="0"/>
              <a:t>L'objectif majeur de ce  traitement médicamenteux anti</a:t>
            </a:r>
            <a:r>
              <a:rPr lang="ar-DZ" sz="3600" dirty="0" smtClean="0">
                <a:ea typeface="Majalla UI"/>
              </a:rPr>
              <a:t>-</a:t>
            </a:r>
            <a:r>
              <a:rPr lang="fr-FR" sz="3600" dirty="0" smtClean="0"/>
              <a:t> hypertenseur est de </a:t>
            </a:r>
            <a:r>
              <a:rPr lang="fr-FR" sz="3600" u="sng" dirty="0" smtClean="0"/>
              <a:t>diminuer</a:t>
            </a:r>
            <a:r>
              <a:rPr lang="fr-FR" sz="3600" dirty="0" smtClean="0"/>
              <a:t> la pression artérielle</a:t>
            </a:r>
            <a:r>
              <a:rPr lang="fr-FR" sz="3600" dirty="0" smtClean="0">
                <a:solidFill>
                  <a:srgbClr val="FF0000"/>
                </a:solidFill>
              </a:rPr>
              <a:t> systolique </a:t>
            </a:r>
            <a:r>
              <a:rPr lang="fr-FR" sz="3600" dirty="0" smtClean="0"/>
              <a:t>et</a:t>
            </a:r>
            <a:r>
              <a:rPr lang="fr-FR" sz="3600" dirty="0" smtClean="0">
                <a:solidFill>
                  <a:srgbClr val="FF0000"/>
                </a:solidFill>
              </a:rPr>
              <a:t> diastolique  </a:t>
            </a:r>
            <a:r>
              <a:rPr lang="fr-FR" sz="3600" dirty="0" smtClean="0"/>
              <a:t>aux chiffres normaux</a:t>
            </a:r>
            <a:r>
              <a:rPr lang="ar-DZ" sz="3600" dirty="0" smtClean="0">
                <a:ea typeface="Majalla UI"/>
              </a:rPr>
              <a:t>.</a:t>
            </a:r>
            <a:endParaRPr lang="fr-FR" sz="3600" dirty="0" smtClean="0"/>
          </a:p>
          <a:p>
            <a:r>
              <a:rPr lang="fr-FR" sz="3600" dirty="0" smtClean="0"/>
              <a:t>Le second objectif, encore plus important, est d'éviter l'apparition des complications de l'hypertension artérielle</a:t>
            </a:r>
            <a:r>
              <a:rPr lang="ar-DZ" sz="3600" dirty="0" smtClean="0">
                <a:ea typeface="Majalla UI"/>
              </a:rPr>
              <a:t>.</a:t>
            </a:r>
            <a:endParaRPr lang="fr-FR" sz="36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500034" y="2428868"/>
            <a:ext cx="8229600" cy="1143000"/>
          </a:xfrm>
          <a:solidFill>
            <a:srgbClr val="FFC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900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pPr algn="ctr"/>
            <a:r>
              <a:rPr lang="fr-FR" sz="4000" b="1" i="1" dirty="0" smtClean="0">
                <a:solidFill>
                  <a:srgbClr val="7030A0"/>
                </a:solidFill>
              </a:rPr>
              <a:t>Sept familles principales des médicaments</a:t>
            </a:r>
            <a:r>
              <a:rPr lang="fr-FR" sz="4000" b="1" dirty="0" smtClean="0"/>
              <a:t/>
            </a:r>
            <a:br>
              <a:rPr lang="fr-FR" sz="4000" b="1" dirty="0" smtClean="0"/>
            </a:br>
            <a:endParaRPr lang="fr-FR" sz="4000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428604"/>
          <a:ext cx="8329612" cy="6103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4806"/>
                <a:gridCol w="4164806"/>
              </a:tblGrid>
              <a:tr h="547091">
                <a:tc gridSpan="2">
                  <a:txBody>
                    <a:bodyPr/>
                    <a:lstStyle/>
                    <a:p>
                      <a:pPr algn="ctr"/>
                      <a:r>
                        <a:rPr kumimoji="0" lang="fr-FR" sz="32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Médicaments de première intention</a:t>
                      </a:r>
                      <a:endParaRPr lang="fr-FR" sz="32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2800" b="1" dirty="0"/>
                    </a:p>
                  </a:txBody>
                  <a:tcPr/>
                </a:tc>
              </a:tr>
              <a:tr h="547091">
                <a:tc>
                  <a:txBody>
                    <a:bodyPr/>
                    <a:lstStyle/>
                    <a:p>
                      <a:pPr algn="l"/>
                      <a:r>
                        <a:rPr kumimoji="0" lang="fr-FR" sz="24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Dénomination Commune </a:t>
                      </a:r>
                    </a:p>
                    <a:p>
                      <a:pPr algn="l"/>
                      <a:r>
                        <a:rPr kumimoji="0" lang="fr-FR" sz="24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internationale : les génériques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fr-FR" sz="2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Produits disponibles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779">
                <a:tc gridSpan="2">
                  <a:txBody>
                    <a:bodyPr/>
                    <a:lstStyle/>
                    <a:p>
                      <a:pPr algn="ctr"/>
                      <a:r>
                        <a:rPr kumimoji="0" lang="fr-FR" sz="32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les bêtabloquants</a:t>
                      </a:r>
                      <a:endParaRPr lang="fr-FR" sz="3200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4288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i="0" dirty="0" smtClean="0">
                          <a:latin typeface="Book Antiqua" pitchFamily="18" charset="0"/>
                          <a:ea typeface="Calibri"/>
                          <a:cs typeface="Arial"/>
                        </a:rPr>
                        <a:t>Les bêtabloquants </a:t>
                      </a:r>
                      <a:r>
                        <a:rPr lang="fr-FR" sz="2800" b="1" i="0" dirty="0" err="1" smtClean="0">
                          <a:latin typeface="Book Antiqua" pitchFamily="18" charset="0"/>
                          <a:ea typeface="Calibri"/>
                          <a:cs typeface="Arial"/>
                        </a:rPr>
                        <a:t>cardioselectif</a:t>
                      </a:r>
                      <a:endParaRPr lang="fr-FR" sz="2800" b="1" i="0" dirty="0">
                        <a:latin typeface="Book Antiqua" pitchFamily="18" charset="0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fr-FR" sz="2800" b="1" dirty="0"/>
                    </a:p>
                  </a:txBody>
                  <a:tcPr/>
                </a:tc>
              </a:tr>
              <a:tr h="4428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dirty="0" err="1">
                          <a:latin typeface="Book Antiqua"/>
                          <a:ea typeface="Times New Roman"/>
                          <a:cs typeface="Times New Roman"/>
                        </a:rPr>
                        <a:t>Aténolol</a:t>
                      </a:r>
                      <a:endParaRPr lang="fr-FR" sz="2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fr-FR" sz="2800" b="1" dirty="0" err="1" smtClean="0"/>
                        <a:t>Ténormine</a:t>
                      </a:r>
                      <a:endParaRPr lang="fr-FR" sz="2800" b="1" dirty="0"/>
                    </a:p>
                  </a:txBody>
                  <a:tcPr/>
                </a:tc>
              </a:tr>
              <a:tr h="4428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>
                          <a:latin typeface="Book Antiqua"/>
                          <a:ea typeface="Times New Roman"/>
                          <a:cs typeface="Times New Roman"/>
                        </a:rPr>
                        <a:t>Acébutolol</a:t>
                      </a:r>
                      <a:endParaRPr lang="fr-FR" sz="28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fr-FR" sz="2800" b="1" dirty="0" err="1" smtClean="0"/>
                        <a:t>Sectral</a:t>
                      </a:r>
                      <a:endParaRPr lang="fr-FR" sz="2800" b="1" dirty="0"/>
                    </a:p>
                  </a:txBody>
                  <a:tcPr/>
                </a:tc>
              </a:tr>
              <a:tr h="4428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dirty="0" err="1">
                          <a:latin typeface="Book Antiqua"/>
                          <a:ea typeface="Times New Roman"/>
                          <a:cs typeface="Times New Roman"/>
                        </a:rPr>
                        <a:t>Métoprolol</a:t>
                      </a:r>
                      <a:endParaRPr lang="fr-FR" sz="2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fr-FR" sz="2800" b="1" dirty="0" err="1" smtClean="0"/>
                        <a:t>Lopressor</a:t>
                      </a:r>
                      <a:endParaRPr lang="fr-FR" sz="2800" b="1" dirty="0"/>
                    </a:p>
                  </a:txBody>
                  <a:tcPr/>
                </a:tc>
              </a:tr>
              <a:tr h="656337">
                <a:tc gridSpan="2">
                  <a:txBody>
                    <a:bodyPr/>
                    <a:lstStyle/>
                    <a:p>
                      <a:pPr marL="3600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i="0" dirty="0" smtClean="0">
                          <a:latin typeface="Book Antiqua" pitchFamily="18" charset="0"/>
                          <a:ea typeface="Calibri"/>
                          <a:cs typeface="Arial"/>
                        </a:rPr>
                        <a:t>Les bêtabloquants non </a:t>
                      </a:r>
                      <a:r>
                        <a:rPr lang="fr-FR" sz="2800" b="1" i="0" dirty="0" err="1" smtClean="0">
                          <a:latin typeface="Book Antiqua" pitchFamily="18" charset="0"/>
                          <a:ea typeface="Calibri"/>
                          <a:cs typeface="Arial"/>
                        </a:rPr>
                        <a:t>cardioselectif</a:t>
                      </a:r>
                      <a:endParaRPr lang="fr-FR" sz="2800" b="1" i="0" dirty="0" smtClean="0">
                        <a:latin typeface="Book Antiqua" pitchFamily="18" charset="0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fr-FR" sz="2800" b="1" dirty="0"/>
                    </a:p>
                  </a:txBody>
                  <a:tcPr/>
                </a:tc>
              </a:tr>
              <a:tr h="4428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dirty="0">
                          <a:latin typeface="Book Antiqua"/>
                          <a:ea typeface="Times New Roman"/>
                          <a:cs typeface="Times New Roman"/>
                        </a:rPr>
                        <a:t>Propanolol</a:t>
                      </a:r>
                      <a:endParaRPr lang="fr-FR" sz="2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fr-FR" sz="2800" b="1" dirty="0" err="1" smtClean="0"/>
                        <a:t>Avlocardy</a:t>
                      </a:r>
                      <a:endParaRPr lang="fr-FR" sz="2800" b="1" dirty="0"/>
                    </a:p>
                  </a:txBody>
                  <a:tcPr/>
                </a:tc>
              </a:tr>
              <a:tr h="4428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fr-FR" sz="28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Pindolol</a:t>
                      </a:r>
                      <a:endParaRPr lang="fr-FR" sz="2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fr-FR" sz="2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7772400" cy="1362456"/>
          </a:xfrm>
        </p:spPr>
        <p:txBody>
          <a:bodyPr/>
          <a:lstStyle/>
          <a:p>
            <a:pPr algn="ctr"/>
            <a:r>
              <a:rPr lang="fr-FR" sz="7200" i="1" dirty="0" smtClean="0">
                <a:solidFill>
                  <a:srgbClr val="FF0000"/>
                </a:solidFill>
              </a:rPr>
              <a:t>sommaire</a:t>
            </a:r>
            <a:endParaRPr lang="fr-FR" sz="7200" i="1" dirty="0">
              <a:solidFill>
                <a:srgbClr val="FF0000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57158" y="1500174"/>
            <a:ext cx="7772400" cy="4786346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-INTRODUCTION</a:t>
            </a:r>
          </a:p>
          <a:p>
            <a:r>
              <a:rPr lang="fr-FR" sz="2600" dirty="0" smtClean="0"/>
              <a:t>I.L’HYPERTENSION</a:t>
            </a:r>
          </a:p>
          <a:p>
            <a:r>
              <a:rPr lang="fr-FR" dirty="0" smtClean="0"/>
              <a:t>            I.1.DEFINITION</a:t>
            </a:r>
          </a:p>
          <a:p>
            <a:r>
              <a:rPr lang="fr-FR" dirty="0" smtClean="0"/>
              <a:t>            I.2.LES CAUSES</a:t>
            </a:r>
          </a:p>
          <a:p>
            <a:r>
              <a:rPr lang="fr-FR" dirty="0" smtClean="0"/>
              <a:t>            I.3.LES SYMPTOMES</a:t>
            </a:r>
          </a:p>
          <a:p>
            <a:r>
              <a:rPr lang="fr-FR" sz="2600" dirty="0" smtClean="0"/>
              <a:t>II.LES ANTIHYPERTENSEURS</a:t>
            </a:r>
            <a:endParaRPr lang="fr-FR" dirty="0" smtClean="0"/>
          </a:p>
          <a:p>
            <a:r>
              <a:rPr lang="fr-FR" dirty="0" smtClean="0"/>
              <a:t>           II.1.-DEFINITION</a:t>
            </a:r>
          </a:p>
          <a:p>
            <a:r>
              <a:rPr lang="fr-FR" dirty="0" smtClean="0"/>
              <a:t>           II.2.-LE TRAITEMENT MEDICAL</a:t>
            </a:r>
          </a:p>
          <a:p>
            <a:r>
              <a:rPr lang="fr-FR" dirty="0" smtClean="0"/>
              <a:t>           II.3.CLASSIFICATION   </a:t>
            </a:r>
          </a:p>
          <a:p>
            <a:r>
              <a:rPr lang="fr-FR" dirty="0" smtClean="0"/>
              <a:t>           II.4.-MECANISME  D’ACTION </a:t>
            </a:r>
          </a:p>
          <a:p>
            <a:r>
              <a:rPr lang="fr-FR" sz="2400" dirty="0" smtClean="0"/>
              <a:t>          II.5.EFFETS HEMODYNAMIQUES A LONG TERME </a:t>
            </a:r>
            <a:endParaRPr lang="fr-FR" dirty="0" smtClean="0"/>
          </a:p>
          <a:p>
            <a:r>
              <a:rPr lang="fr-FR" dirty="0" smtClean="0"/>
              <a:t>           II.6.INDICATION</a:t>
            </a:r>
          </a:p>
          <a:p>
            <a:r>
              <a:rPr lang="fr-FR" dirty="0" smtClean="0"/>
              <a:t>           II.7.-CONTRE INDICATION</a:t>
            </a:r>
          </a:p>
          <a:p>
            <a:r>
              <a:rPr lang="fr-FR" dirty="0" smtClean="0"/>
              <a:t>           II.8.-EFFETS SECONDAIRES </a:t>
            </a:r>
          </a:p>
          <a:p>
            <a:r>
              <a:rPr lang="fr-FR" dirty="0" smtClean="0"/>
              <a:t>           II.9.-PHARMACOCINETIQUE</a:t>
            </a:r>
          </a:p>
          <a:p>
            <a:r>
              <a:rPr lang="fr-FR" dirty="0" smtClean="0"/>
              <a:t>           II.10.-POSOLOGIE</a:t>
            </a:r>
          </a:p>
          <a:p>
            <a:r>
              <a:rPr lang="fr-FR" dirty="0" smtClean="0"/>
              <a:t>           II.11-CONCLUSION</a:t>
            </a:r>
            <a:endParaRPr lang="fr-FR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85720" y="357166"/>
          <a:ext cx="8586790" cy="6216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3395"/>
                <a:gridCol w="4293395"/>
              </a:tblGrid>
              <a:tr h="85196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les inhibiteurs de l’enzyme de conversion IEC</a:t>
                      </a:r>
                    </a:p>
                    <a:p>
                      <a:endParaRPr lang="fr-F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284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i="0" dirty="0" err="1">
                          <a:latin typeface="Book Antiqua"/>
                          <a:ea typeface="Times New Roman"/>
                          <a:cs typeface="Times New Roman"/>
                        </a:rPr>
                        <a:t>Ramipril</a:t>
                      </a:r>
                      <a:endParaRPr lang="fr-FR" sz="2800" b="1" i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kumimoji="0" lang="fr-FR" sz="2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Triatec</a:t>
                      </a:r>
                      <a:endParaRPr lang="fr-FR" sz="2800" b="1" i="0" dirty="0"/>
                    </a:p>
                  </a:txBody>
                  <a:tcPr/>
                </a:tc>
              </a:tr>
              <a:tr h="5284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i="0">
                          <a:latin typeface="Book Antiqua"/>
                          <a:ea typeface="Times New Roman"/>
                          <a:cs typeface="Times New Roman"/>
                        </a:rPr>
                        <a:t>Enalapril</a:t>
                      </a:r>
                      <a:endParaRPr lang="fr-FR" sz="2800" b="1" i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kumimoji="0" lang="fr-FR" sz="2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Renitec</a:t>
                      </a:r>
                      <a:endParaRPr lang="fr-FR" sz="2800" b="1" i="0" dirty="0"/>
                    </a:p>
                  </a:txBody>
                  <a:tcPr/>
                </a:tc>
              </a:tr>
              <a:tr h="5284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i="0" dirty="0" err="1">
                          <a:latin typeface="Book Antiqua"/>
                          <a:ea typeface="Times New Roman"/>
                          <a:cs typeface="Times New Roman"/>
                        </a:rPr>
                        <a:t>Périndopril</a:t>
                      </a:r>
                      <a:endParaRPr lang="fr-FR" sz="2800" b="1" i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kumimoji="0" lang="fr-FR" sz="2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Coversyl</a:t>
                      </a:r>
                      <a:endParaRPr lang="fr-FR" sz="2800" b="1" i="0" dirty="0"/>
                    </a:p>
                  </a:txBody>
                  <a:tcPr/>
                </a:tc>
              </a:tr>
              <a:tr h="5284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i="0" dirty="0" err="1">
                          <a:latin typeface="Book Antiqua"/>
                          <a:ea typeface="Times New Roman"/>
                          <a:cs typeface="Times New Roman"/>
                        </a:rPr>
                        <a:t>Captopril</a:t>
                      </a:r>
                      <a:endParaRPr lang="fr-FR" sz="2800" b="1" i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kumimoji="0" lang="fr-FR" sz="2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Captolane</a:t>
                      </a:r>
                      <a:r>
                        <a:rPr kumimoji="0" lang="fr-FR" sz="2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</a:t>
                      </a:r>
                      <a:r>
                        <a:rPr kumimoji="0" lang="fr-FR" sz="2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Lopril</a:t>
                      </a:r>
                      <a:endParaRPr lang="fr-FR" sz="2800" b="1" i="0" dirty="0"/>
                    </a:p>
                  </a:txBody>
                  <a:tcPr/>
                </a:tc>
              </a:tr>
              <a:tr h="590601">
                <a:tc gridSpan="2">
                  <a:txBody>
                    <a:bodyPr/>
                    <a:lstStyle/>
                    <a:p>
                      <a:pPr algn="ctr"/>
                      <a:r>
                        <a:rPr kumimoji="0" lang="fr-FR" sz="3200" b="1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Les inhibiteurs calciques</a:t>
                      </a:r>
                      <a:endParaRPr lang="fr-FR" sz="32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179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dirty="0" err="1">
                          <a:latin typeface="Book Antiqua"/>
                          <a:ea typeface="Times New Roman"/>
                          <a:cs typeface="Times New Roman"/>
                        </a:rPr>
                        <a:t>Nicardipine</a:t>
                      </a:r>
                      <a:endParaRPr lang="fr-FR" sz="2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kumimoji="0" lang="fr-FR" sz="2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Loxen</a:t>
                      </a:r>
                      <a:endParaRPr lang="fr-FR" sz="2800" b="1" i="0" dirty="0"/>
                    </a:p>
                  </a:txBody>
                  <a:tcPr/>
                </a:tc>
              </a:tr>
              <a:tr h="5179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dirty="0" err="1">
                          <a:latin typeface="Book Antiqua"/>
                          <a:ea typeface="Times New Roman"/>
                          <a:cs typeface="Times New Roman"/>
                        </a:rPr>
                        <a:t>Amlodipine</a:t>
                      </a:r>
                      <a:r>
                        <a:rPr lang="fr-FR" sz="2800" b="1" dirty="0">
                          <a:latin typeface="Book Antiqua"/>
                          <a:ea typeface="Times New Roman"/>
                          <a:cs typeface="Times New Roman"/>
                        </a:rPr>
                        <a:t> </a:t>
                      </a:r>
                      <a:endParaRPr lang="fr-FR" sz="2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kumimoji="0" lang="fr-FR" sz="2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Amlor</a:t>
                      </a:r>
                      <a:endParaRPr lang="fr-FR" sz="2800" b="1" i="0" dirty="0"/>
                    </a:p>
                  </a:txBody>
                  <a:tcPr/>
                </a:tc>
              </a:tr>
              <a:tr h="587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2800" b="1" dirty="0" err="1" smtClean="0">
                          <a:latin typeface="Book Antiqua"/>
                          <a:ea typeface="Times New Roman"/>
                          <a:cs typeface="Times New Roman"/>
                        </a:rPr>
                        <a:t>Félodipine</a:t>
                      </a:r>
                      <a:r>
                        <a:rPr lang="fr-FR" sz="2800" b="1" dirty="0" smtClean="0">
                          <a:latin typeface="Calibri"/>
                          <a:ea typeface="Times New Roman"/>
                        </a:rPr>
                        <a:t> </a:t>
                      </a:r>
                      <a:endParaRPr lang="fr-FR" sz="2800" b="1" dirty="0">
                        <a:latin typeface="Calibri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kumimoji="0" lang="fr-FR" sz="2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Flodil</a:t>
                      </a:r>
                      <a:r>
                        <a:rPr kumimoji="0" lang="fr-FR" sz="2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2800" b="1" i="0" dirty="0"/>
                    </a:p>
                  </a:txBody>
                  <a:tcPr/>
                </a:tc>
              </a:tr>
              <a:tr h="5179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dirty="0" err="1">
                          <a:latin typeface="Book Antiqua"/>
                          <a:ea typeface="Times New Roman"/>
                          <a:cs typeface="Times New Roman"/>
                        </a:rPr>
                        <a:t>Diltiazem</a:t>
                      </a:r>
                      <a:endParaRPr lang="fr-FR" sz="2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kumimoji="0" lang="fr-FR" sz="2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Mono-</a:t>
                      </a:r>
                      <a:r>
                        <a:rPr kumimoji="0" lang="fr-FR" sz="2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Tildiem</a:t>
                      </a:r>
                      <a:endParaRPr lang="fr-FR" sz="2800" b="1" i="0" dirty="0"/>
                    </a:p>
                  </a:txBody>
                  <a:tcPr/>
                </a:tc>
              </a:tr>
              <a:tr h="5179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dirty="0">
                          <a:latin typeface="Book Antiqua"/>
                          <a:ea typeface="Times New Roman"/>
                          <a:cs typeface="Times New Roman"/>
                        </a:rPr>
                        <a:t>Nifédipine</a:t>
                      </a:r>
                      <a:endParaRPr lang="fr-FR" sz="2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kumimoji="0" lang="fr-FR" sz="2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Adalate</a:t>
                      </a:r>
                      <a:r>
                        <a:rPr kumimoji="0" lang="fr-FR" sz="2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LP</a:t>
                      </a:r>
                      <a:endParaRPr lang="fr-FR" sz="2800" b="1" i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500034" y="1285860"/>
          <a:ext cx="822960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0" lang="fr-F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-    </a:t>
                      </a:r>
                      <a:r>
                        <a:rPr kumimoji="0" lang="fr-FR" sz="32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Les diurétiques antihypertenseurs</a:t>
                      </a:r>
                      <a:endParaRPr lang="fr-FR" sz="3200" b="1" i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dirty="0">
                          <a:latin typeface="Book Antiqua"/>
                          <a:ea typeface="Times New Roman"/>
                          <a:cs typeface="Times New Roman"/>
                        </a:rPr>
                        <a:t>Furosémide</a:t>
                      </a:r>
                      <a:endParaRPr lang="fr-FR" sz="2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kumimoji="0" lang="fr-FR" sz="2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Lasilix</a:t>
                      </a:r>
                      <a:endParaRPr lang="fr-FR" sz="2800" b="1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>
                          <a:latin typeface="Book Antiqua"/>
                          <a:ea typeface="Times New Roman"/>
                          <a:cs typeface="Times New Roman"/>
                        </a:rPr>
                        <a:t>Bumétamide</a:t>
                      </a:r>
                      <a:endParaRPr lang="fr-FR" sz="28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kumimoji="0" lang="fr-FR" sz="2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Burinex</a:t>
                      </a:r>
                      <a:endParaRPr lang="fr-FR" sz="2800" b="1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>
                          <a:latin typeface="Book Antiqua"/>
                          <a:ea typeface="Times New Roman"/>
                          <a:cs typeface="Times New Roman"/>
                        </a:rPr>
                        <a:t>Indapamide</a:t>
                      </a:r>
                      <a:endParaRPr lang="fr-FR" sz="28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kumimoji="0" lang="fr-FR" sz="2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Fludex</a:t>
                      </a:r>
                      <a:endParaRPr lang="fr-FR" sz="2800" b="1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>
                          <a:latin typeface="Book Antiqua"/>
                          <a:ea typeface="Times New Roman"/>
                          <a:cs typeface="Times New Roman"/>
                        </a:rPr>
                        <a:t>Spironolactone</a:t>
                      </a:r>
                      <a:endParaRPr lang="fr-FR" sz="28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kumimoji="0" lang="fr-FR" sz="2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Aldactone</a:t>
                      </a:r>
                      <a:endParaRPr lang="fr-FR" sz="2800" b="1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dirty="0" err="1">
                          <a:latin typeface="Book Antiqua"/>
                          <a:ea typeface="Times New Roman"/>
                          <a:cs typeface="Times New Roman"/>
                        </a:rPr>
                        <a:t>Canrénone</a:t>
                      </a:r>
                      <a:endParaRPr lang="fr-FR" sz="2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kumimoji="0" lang="fr-FR" sz="2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Soludactone</a:t>
                      </a:r>
                      <a:endParaRPr lang="fr-FR" sz="2800" b="1" i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571472" y="857232"/>
          <a:ext cx="8229600" cy="57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0" lang="fr-FR" sz="32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Les médicaments de seconde intention</a:t>
                      </a:r>
                      <a:endParaRPr lang="fr-FR" sz="3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0" lang="fr-FR" sz="2800" b="1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les antagonistes de l’angiotensine II</a:t>
                      </a:r>
                      <a:endParaRPr lang="fr-FR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dirty="0" err="1">
                          <a:latin typeface="Book Antiqua"/>
                          <a:ea typeface="Times New Roman"/>
                          <a:cs typeface="Times New Roman"/>
                        </a:rPr>
                        <a:t>Losartan</a:t>
                      </a:r>
                      <a:endParaRPr lang="fr-FR" sz="2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kumimoji="0" lang="fr-FR" sz="2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Cozarr</a:t>
                      </a:r>
                      <a:endParaRPr lang="fr-FR" sz="2800" b="1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>
                          <a:latin typeface="Book Antiqua"/>
                          <a:ea typeface="Times New Roman"/>
                          <a:cs typeface="Times New Roman"/>
                        </a:rPr>
                        <a:t>Valsartan</a:t>
                      </a:r>
                      <a:endParaRPr lang="fr-FR" sz="28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kumimoji="0" lang="fr-FR" sz="2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Tareg</a:t>
                      </a:r>
                      <a:endParaRPr lang="fr-FR" sz="2800" b="1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dirty="0" err="1">
                          <a:latin typeface="Book Antiqua"/>
                          <a:ea typeface="Times New Roman"/>
                          <a:cs typeface="Times New Roman"/>
                        </a:rPr>
                        <a:t>Irbésartan</a:t>
                      </a:r>
                      <a:endParaRPr lang="fr-FR" sz="2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kumimoji="0" lang="fr-FR" sz="2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Aprovel</a:t>
                      </a:r>
                      <a:endParaRPr lang="fr-FR" sz="2800" b="1" i="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0" lang="fr-FR" sz="3200" b="1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Les vasodilatateurs</a:t>
                      </a:r>
                      <a:endParaRPr lang="fr-FR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dirty="0" err="1">
                          <a:latin typeface="Book Antiqua"/>
                          <a:ea typeface="Times New Roman"/>
                          <a:cs typeface="Times New Roman"/>
                        </a:rPr>
                        <a:t>Urapidil</a:t>
                      </a:r>
                      <a:endParaRPr lang="fr-FR" sz="2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kumimoji="0" lang="fr-FR" sz="2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Eupressyl</a:t>
                      </a:r>
                      <a:r>
                        <a:rPr kumimoji="0" lang="fr-FR" sz="2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</a:t>
                      </a:r>
                      <a:r>
                        <a:rPr kumimoji="0" lang="fr-FR" sz="2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Médiatensyl</a:t>
                      </a:r>
                      <a:endParaRPr lang="fr-FR" sz="2800" b="1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>
                          <a:latin typeface="Book Antiqua"/>
                          <a:ea typeface="Times New Roman"/>
                          <a:cs typeface="Times New Roman"/>
                        </a:rPr>
                        <a:t>Dihydralazine</a:t>
                      </a:r>
                      <a:endParaRPr lang="fr-FR" sz="28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kumimoji="0" lang="fr-FR" sz="2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Népressol</a:t>
                      </a:r>
                      <a:endParaRPr lang="fr-FR" sz="2800" b="1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>
                          <a:latin typeface="Book Antiqua"/>
                          <a:ea typeface="Times New Roman"/>
                          <a:cs typeface="Times New Roman"/>
                        </a:rPr>
                        <a:t>Minoxidil</a:t>
                      </a:r>
                      <a:endParaRPr lang="fr-FR" sz="28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kumimoji="0" lang="fr-FR" sz="2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Lonoten</a:t>
                      </a:r>
                      <a:endParaRPr lang="fr-FR" sz="2800" b="1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dirty="0" err="1">
                          <a:latin typeface="Book Antiqua"/>
                          <a:ea typeface="Times New Roman"/>
                          <a:cs typeface="Times New Roman"/>
                        </a:rPr>
                        <a:t>Buflomédil</a:t>
                      </a:r>
                      <a:endParaRPr lang="fr-FR" sz="2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kumimoji="0" lang="fr-FR" sz="2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Fonzylane</a:t>
                      </a:r>
                      <a:endParaRPr lang="fr-FR" sz="2800" b="1" i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428735"/>
          <a:ext cx="8229600" cy="3643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29130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Les antihypertenseurs d'action centrale</a:t>
                      </a:r>
                    </a:p>
                    <a:p>
                      <a:endParaRPr lang="fr-F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784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dirty="0" err="1">
                          <a:latin typeface="Book Antiqua"/>
                          <a:ea typeface="Times New Roman"/>
                          <a:cs typeface="Times New Roman"/>
                        </a:rPr>
                        <a:t>Clonidine</a:t>
                      </a:r>
                      <a:endParaRPr lang="fr-FR" sz="2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kumimoji="0" lang="fr-FR" sz="2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Catapressan</a:t>
                      </a:r>
                      <a:endParaRPr lang="fr-FR" sz="2800" b="1" i="0" dirty="0"/>
                    </a:p>
                  </a:txBody>
                  <a:tcPr/>
                </a:tc>
              </a:tr>
              <a:tr h="784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>
                          <a:latin typeface="Book Antiqua"/>
                          <a:ea typeface="Times New Roman"/>
                          <a:cs typeface="Times New Roman"/>
                        </a:rPr>
                        <a:t>Alphaméthyldopa</a:t>
                      </a:r>
                      <a:endParaRPr lang="fr-FR" sz="28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kumimoji="0" lang="fr-FR" sz="2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Aldomet</a:t>
                      </a:r>
                      <a:endParaRPr lang="fr-FR" sz="2800" b="1" i="0" dirty="0"/>
                    </a:p>
                  </a:txBody>
                  <a:tcPr/>
                </a:tc>
              </a:tr>
              <a:tr h="784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dirty="0" err="1">
                          <a:latin typeface="Book Antiqua"/>
                          <a:ea typeface="Times New Roman"/>
                          <a:cs typeface="Times New Roman"/>
                        </a:rPr>
                        <a:t>Moxonide</a:t>
                      </a:r>
                      <a:endParaRPr lang="fr-FR" sz="2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kumimoji="0" lang="fr-FR" sz="2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Physiotens</a:t>
                      </a:r>
                      <a:endParaRPr lang="fr-FR" sz="2800" b="1" i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2428868"/>
            <a:ext cx="8229600" cy="1143000"/>
          </a:xfrm>
          <a:solidFill>
            <a:srgbClr val="FFC000"/>
          </a:solidFill>
          <a:ln>
            <a:solidFill>
              <a:srgbClr val="FFC00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II.3.Mécanisme d’action</a:t>
            </a:r>
            <a:endParaRPr lang="fr-F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à coins arrondis 9"/>
          <p:cNvSpPr/>
          <p:nvPr/>
        </p:nvSpPr>
        <p:spPr>
          <a:xfrm>
            <a:off x="0" y="2143116"/>
            <a:ext cx="2714612" cy="71438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Sécrétion  Ad(</a:t>
            </a:r>
            <a:r>
              <a:rPr lang="fr-FR" dirty="0" err="1" smtClean="0"/>
              <a:t>épinifrine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642910" y="3286124"/>
            <a:ext cx="3357586" cy="5715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Stimule le cœur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785786" y="4071942"/>
            <a:ext cx="3357586" cy="50006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    Force de contraction du myocarde</a:t>
            </a:r>
            <a:endParaRPr lang="fr-FR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5643570" y="1714488"/>
            <a:ext cx="3214678" cy="78581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/>
              <a:t>Bêtabloquants</a:t>
            </a:r>
            <a:endParaRPr lang="fr-FR" sz="2400" b="1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785786" y="6286496"/>
            <a:ext cx="3214710" cy="5715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P.A</a:t>
            </a:r>
            <a:endParaRPr lang="fr-FR" sz="2800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785786" y="5500702"/>
            <a:ext cx="3214710" cy="64294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Rythma cardiaque</a:t>
            </a:r>
            <a:endParaRPr lang="fr-FR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2928926" y="2143116"/>
            <a:ext cx="2428892" cy="71438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ook Antiqua" pitchFamily="18" charset="0"/>
              </a:rPr>
              <a:t>N.A(</a:t>
            </a:r>
            <a:r>
              <a:rPr lang="fr-FR" dirty="0" err="1" smtClean="0">
                <a:latin typeface="Book Antiqua" pitchFamily="18" charset="0"/>
              </a:rPr>
              <a:t>norépinéphrine</a:t>
            </a:r>
            <a:r>
              <a:rPr lang="fr-FR" dirty="0" smtClean="0">
                <a:latin typeface="Book Antiqua" pitchFamily="18" charset="0"/>
              </a:rPr>
              <a:t>)</a:t>
            </a:r>
            <a:endParaRPr lang="fr-FR" dirty="0">
              <a:latin typeface="Book Antiqua" pitchFamily="18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2000232" y="1571612"/>
            <a:ext cx="2143140" cy="50006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Book Antiqua" pitchFamily="18" charset="0"/>
              </a:rPr>
              <a:t>S.N.A.SYP</a:t>
            </a:r>
            <a:endParaRPr lang="fr-FR" sz="28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cxnSp>
        <p:nvCxnSpPr>
          <p:cNvPr id="22" name="Connecteur droit avec flèche 21"/>
          <p:cNvCxnSpPr>
            <a:stCxn id="17" idx="2"/>
          </p:cNvCxnSpPr>
          <p:nvPr/>
        </p:nvCxnSpPr>
        <p:spPr>
          <a:xfrm rot="5400000">
            <a:off x="3607587" y="2678901"/>
            <a:ext cx="35719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24" name="Connecteur droit avec flèche 23"/>
          <p:cNvCxnSpPr/>
          <p:nvPr/>
        </p:nvCxnSpPr>
        <p:spPr>
          <a:xfrm rot="5400000" flipH="1" flipV="1">
            <a:off x="1035819" y="5679297"/>
            <a:ext cx="428628" cy="2143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26" name="Connecteur droit avec flèche 25"/>
          <p:cNvCxnSpPr/>
          <p:nvPr/>
        </p:nvCxnSpPr>
        <p:spPr>
          <a:xfrm rot="5400000">
            <a:off x="2322497" y="5464189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30" name="Connecteur droit avec flèche 29"/>
          <p:cNvCxnSpPr/>
          <p:nvPr/>
        </p:nvCxnSpPr>
        <p:spPr>
          <a:xfrm rot="5400000" flipH="1" flipV="1">
            <a:off x="965175" y="4249743"/>
            <a:ext cx="357190" cy="14446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31" name="Connecteur droit avec flèche 30"/>
          <p:cNvCxnSpPr/>
          <p:nvPr/>
        </p:nvCxnSpPr>
        <p:spPr>
          <a:xfrm rot="5400000">
            <a:off x="2322497" y="6178569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rot="5400000" flipH="1" flipV="1">
            <a:off x="1535897" y="6393665"/>
            <a:ext cx="571480" cy="3571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rot="5400000">
            <a:off x="2429654" y="4714090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34" name="Connecteur droit avec flèche 33"/>
          <p:cNvCxnSpPr/>
          <p:nvPr/>
        </p:nvCxnSpPr>
        <p:spPr>
          <a:xfrm rot="5400000">
            <a:off x="2393935" y="3963991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35" name="Connecteur droit avec flèche 34"/>
          <p:cNvCxnSpPr/>
          <p:nvPr/>
        </p:nvCxnSpPr>
        <p:spPr>
          <a:xfrm>
            <a:off x="4143372" y="1714488"/>
            <a:ext cx="714380" cy="357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rot="16200000" flipH="1">
            <a:off x="1428728" y="2786058"/>
            <a:ext cx="50006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37" name="Connecteur droit avec flèche 36"/>
          <p:cNvCxnSpPr/>
          <p:nvPr/>
        </p:nvCxnSpPr>
        <p:spPr>
          <a:xfrm rot="10800000" flipV="1">
            <a:off x="1500166" y="1643050"/>
            <a:ext cx="537359" cy="428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7" name="Rectangle à coins arrondis 46"/>
          <p:cNvSpPr/>
          <p:nvPr/>
        </p:nvSpPr>
        <p:spPr>
          <a:xfrm>
            <a:off x="785786" y="4857760"/>
            <a:ext cx="3214710" cy="5715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vasoconstriction</a:t>
            </a:r>
            <a:endParaRPr lang="fr-FR" dirty="0"/>
          </a:p>
        </p:txBody>
      </p:sp>
      <p:sp>
        <p:nvSpPr>
          <p:cNvPr id="50" name="Rectangle à coins arrondis 49"/>
          <p:cNvSpPr/>
          <p:nvPr/>
        </p:nvSpPr>
        <p:spPr>
          <a:xfrm>
            <a:off x="3357554" y="285728"/>
            <a:ext cx="3214678" cy="5715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Récepteurs Bêta</a:t>
            </a:r>
            <a:endParaRPr lang="fr-FR" sz="2800" dirty="0"/>
          </a:p>
        </p:txBody>
      </p:sp>
      <p:sp>
        <p:nvSpPr>
          <p:cNvPr id="54" name="Rectangle à coins arrondis 53"/>
          <p:cNvSpPr/>
          <p:nvPr/>
        </p:nvSpPr>
        <p:spPr>
          <a:xfrm>
            <a:off x="5572132" y="2786058"/>
            <a:ext cx="3214678" cy="8572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Muscle cardiaque à l’abri d’une stimulation </a:t>
            </a:r>
            <a:r>
              <a:rPr lang="fr-FR" dirty="0" err="1" smtClean="0"/>
              <a:t>para.s</a:t>
            </a:r>
            <a:endParaRPr lang="fr-FR" dirty="0"/>
          </a:p>
        </p:txBody>
      </p:sp>
      <p:sp>
        <p:nvSpPr>
          <p:cNvPr id="95" name="Flèche gauche 94"/>
          <p:cNvSpPr/>
          <p:nvPr/>
        </p:nvSpPr>
        <p:spPr>
          <a:xfrm rot="18650683" flipV="1">
            <a:off x="2263729" y="902298"/>
            <a:ext cx="1263198" cy="436653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Flèche gauche 95"/>
          <p:cNvSpPr/>
          <p:nvPr/>
        </p:nvSpPr>
        <p:spPr>
          <a:xfrm rot="2114902">
            <a:off x="6528264" y="888623"/>
            <a:ext cx="1373883" cy="4940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Rectangle à coins arrondis 105"/>
          <p:cNvSpPr/>
          <p:nvPr/>
        </p:nvSpPr>
        <p:spPr>
          <a:xfrm>
            <a:off x="5643570" y="4000504"/>
            <a:ext cx="3214678" cy="78581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Abaisse la </a:t>
            </a:r>
            <a:r>
              <a:rPr lang="fr-FR" sz="2000" b="1" dirty="0" err="1" smtClean="0"/>
              <a:t>freq</a:t>
            </a:r>
            <a:r>
              <a:rPr lang="fr-FR" sz="2000" b="1" dirty="0" smtClean="0"/>
              <a:t> .des battements</a:t>
            </a:r>
            <a:endParaRPr lang="fr-FR" sz="2000" b="1" dirty="0"/>
          </a:p>
        </p:txBody>
      </p:sp>
      <p:sp>
        <p:nvSpPr>
          <p:cNvPr id="107" name="Rectangle à coins arrondis 106"/>
          <p:cNvSpPr/>
          <p:nvPr/>
        </p:nvSpPr>
        <p:spPr>
          <a:xfrm>
            <a:off x="5643570" y="5072074"/>
            <a:ext cx="3214678" cy="78581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/>
              <a:t>P.A</a:t>
            </a:r>
            <a:endParaRPr lang="fr-FR" sz="3200" b="1" dirty="0"/>
          </a:p>
        </p:txBody>
      </p:sp>
      <p:cxnSp>
        <p:nvCxnSpPr>
          <p:cNvPr id="128" name="Connecteur droit avec flèche 127"/>
          <p:cNvCxnSpPr/>
          <p:nvPr/>
        </p:nvCxnSpPr>
        <p:spPr>
          <a:xfrm rot="16200000" flipH="1">
            <a:off x="6357950" y="5357826"/>
            <a:ext cx="500066" cy="2143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5" name="Connecteur droit avec flèche 134"/>
          <p:cNvCxnSpPr/>
          <p:nvPr/>
        </p:nvCxnSpPr>
        <p:spPr>
          <a:xfrm rot="5400000">
            <a:off x="7180281" y="4892685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136" name="Connecteur droit avec flèche 135"/>
          <p:cNvCxnSpPr/>
          <p:nvPr/>
        </p:nvCxnSpPr>
        <p:spPr>
          <a:xfrm rot="5400000">
            <a:off x="7108843" y="2606669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137" name="Connecteur droit avec flèche 136"/>
          <p:cNvCxnSpPr/>
          <p:nvPr/>
        </p:nvCxnSpPr>
        <p:spPr>
          <a:xfrm rot="5400000">
            <a:off x="7108843" y="3821115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sp>
        <p:nvSpPr>
          <p:cNvPr id="139" name="Multiplier 138"/>
          <p:cNvSpPr/>
          <p:nvPr/>
        </p:nvSpPr>
        <p:spPr>
          <a:xfrm rot="19940979">
            <a:off x="3871153" y="1690136"/>
            <a:ext cx="1214446" cy="35719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Multiplier 139"/>
          <p:cNvSpPr/>
          <p:nvPr/>
        </p:nvSpPr>
        <p:spPr>
          <a:xfrm rot="1603605">
            <a:off x="1166671" y="1686566"/>
            <a:ext cx="1241689" cy="400353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allAtOnce" animBg="1"/>
      <p:bldP spid="54" grpId="0" build="allAtOnce" animBg="1"/>
      <p:bldP spid="96" grpId="0" animBg="1"/>
      <p:bldP spid="106" grpId="0" build="allAtOnce" animBg="1"/>
      <p:bldP spid="107" grpId="0" build="allAtOnce" animBg="1"/>
      <p:bldP spid="139" grpId="0" animBg="1"/>
      <p:bldP spid="14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2786050" y="285728"/>
            <a:ext cx="264320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Angiosinogène 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2786050" y="2357430"/>
            <a:ext cx="264320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Angiotensine II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357158" y="3429000"/>
            <a:ext cx="264320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vasoconstriction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4714876" y="3286124"/>
            <a:ext cx="264320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Aldostérone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4714876" y="4143380"/>
            <a:ext cx="264320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Rétention de sodium et H2O PAR LE REIN</a:t>
            </a:r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4714876" y="5072074"/>
            <a:ext cx="264320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 Volume de plasma sanguin 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285720" y="4857760"/>
            <a:ext cx="264320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Des résistance vasculaire périphérique 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2285984" y="5929330"/>
            <a:ext cx="264320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/>
              <a:t>P.A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2857488" y="1214422"/>
            <a:ext cx="264320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Angiotensine I </a:t>
            </a:r>
            <a:endParaRPr lang="fr-FR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5929322" y="1928802"/>
            <a:ext cx="3214678" cy="7143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Book Antiqua" pitchFamily="18" charset="0"/>
              </a:rPr>
              <a:t>IEC(inhibe le kinase2)</a:t>
            </a:r>
            <a:endParaRPr lang="fr-FR" sz="2400" dirty="0">
              <a:latin typeface="Book Antiqua" pitchFamily="18" charset="0"/>
            </a:endParaRPr>
          </a:p>
        </p:txBody>
      </p:sp>
      <p:sp>
        <p:nvSpPr>
          <p:cNvPr id="15" name="Flèche vers le bas 14"/>
          <p:cNvSpPr/>
          <p:nvPr/>
        </p:nvSpPr>
        <p:spPr>
          <a:xfrm>
            <a:off x="4000496" y="1857364"/>
            <a:ext cx="14287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/>
          <p:cNvCxnSpPr/>
          <p:nvPr/>
        </p:nvCxnSpPr>
        <p:spPr>
          <a:xfrm rot="10800000">
            <a:off x="4000496" y="2143116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Multiplier 17"/>
          <p:cNvSpPr/>
          <p:nvPr/>
        </p:nvSpPr>
        <p:spPr>
          <a:xfrm>
            <a:off x="3286116" y="1928802"/>
            <a:ext cx="1428760" cy="428628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à coins arrondis 18"/>
          <p:cNvSpPr/>
          <p:nvPr/>
        </p:nvSpPr>
        <p:spPr>
          <a:xfrm>
            <a:off x="5929322" y="785794"/>
            <a:ext cx="3214678" cy="5715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Rénine</a:t>
            </a:r>
            <a:endParaRPr lang="fr-FR" sz="2800" dirty="0"/>
          </a:p>
        </p:txBody>
      </p:sp>
      <p:cxnSp>
        <p:nvCxnSpPr>
          <p:cNvPr id="21" name="Connecteur droit avec flèche 20"/>
          <p:cNvCxnSpPr>
            <a:stCxn id="4" idx="2"/>
          </p:cNvCxnSpPr>
          <p:nvPr/>
        </p:nvCxnSpPr>
        <p:spPr>
          <a:xfrm rot="5400000">
            <a:off x="3946917" y="1125126"/>
            <a:ext cx="285754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stCxn id="19" idx="1"/>
          </p:cNvCxnSpPr>
          <p:nvPr/>
        </p:nvCxnSpPr>
        <p:spPr>
          <a:xfrm rot="10800000">
            <a:off x="4071934" y="1071546"/>
            <a:ext cx="18573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rot="5400000" flipH="1" flipV="1">
            <a:off x="285720" y="5000636"/>
            <a:ext cx="357190" cy="714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rot="5400000" flipH="1" flipV="1">
            <a:off x="4750992" y="5178834"/>
            <a:ext cx="357190" cy="14367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rot="5400000" flipH="1" flipV="1">
            <a:off x="2893604" y="6178966"/>
            <a:ext cx="357190" cy="14367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>
            <a:stCxn id="6" idx="1"/>
          </p:cNvCxnSpPr>
          <p:nvPr/>
        </p:nvCxnSpPr>
        <p:spPr>
          <a:xfrm rot="10800000" flipV="1">
            <a:off x="1928794" y="2714620"/>
            <a:ext cx="857256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>
            <a:off x="1142976" y="5643578"/>
            <a:ext cx="928694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rot="10800000" flipV="1">
            <a:off x="5000628" y="5786454"/>
            <a:ext cx="857256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rot="5400000">
            <a:off x="1000100" y="4429132"/>
            <a:ext cx="71438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>
            <a:off x="5429256" y="2643182"/>
            <a:ext cx="857256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 rot="5400000">
            <a:off x="5858678" y="4928404"/>
            <a:ext cx="28495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>
            <a:endCxn id="9" idx="0"/>
          </p:cNvCxnSpPr>
          <p:nvPr/>
        </p:nvCxnSpPr>
        <p:spPr>
          <a:xfrm rot="16200000" flipH="1">
            <a:off x="5911859" y="4018760"/>
            <a:ext cx="214314" cy="34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rot="5400000" flipH="1" flipV="1">
            <a:off x="4608116" y="4321578"/>
            <a:ext cx="357190" cy="14367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785918" y="357166"/>
            <a:ext cx="4572032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bg1"/>
                </a:solidFill>
              </a:rPr>
              <a:t>Inhibiteurs des canaux calciques transmembranaire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785918" y="1357298"/>
            <a:ext cx="464347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Réduction de tonus des fibres des muscles lisses vasculaire</a:t>
            </a:r>
            <a:endParaRPr lang="fr-FR" sz="2400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6143636" y="3429000"/>
            <a:ext cx="257176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vérapamil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3214678" y="3429000"/>
            <a:ext cx="257176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deltiazem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3357562"/>
            <a:ext cx="235745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dyhydropyridine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1785918" y="2357430"/>
            <a:ext cx="464347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vasodilatation</a:t>
            </a:r>
            <a:endParaRPr lang="fr-FR" sz="2800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0" y="4357694"/>
            <a:ext cx="2571736" cy="1428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nicorpidine., nifédipine ,agissant que sur les vaisseaux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3143240" y="4286256"/>
            <a:ext cx="5429288" cy="1428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Agissant sur les vaisseaux et les muscles cardiaques </a:t>
            </a:r>
            <a:endParaRPr lang="fr-FR" dirty="0"/>
          </a:p>
        </p:txBody>
      </p:sp>
      <p:cxnSp>
        <p:nvCxnSpPr>
          <p:cNvPr id="17" name="Connecteur droit avec flèche 16"/>
          <p:cNvCxnSpPr/>
          <p:nvPr/>
        </p:nvCxnSpPr>
        <p:spPr>
          <a:xfrm rot="5400000">
            <a:off x="1000100" y="421481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rot="5400000">
            <a:off x="3393273" y="2107397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rot="5400000">
            <a:off x="3464711" y="1178703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rot="5400000">
            <a:off x="5893603" y="4036223"/>
            <a:ext cx="357190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rot="16200000" flipH="1">
            <a:off x="5715008" y="4000504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2071670" y="0"/>
            <a:ext cx="4429156" cy="7143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Les diurétiques 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4572000" y="1000108"/>
            <a:ext cx="192882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Segment initial du tube distal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2285984" y="1000108"/>
            <a:ext cx="200026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Anse de Henlé  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0" y="1000108"/>
            <a:ext cx="2071670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Tube proximal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0" y="2071678"/>
            <a:ext cx="2071670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Inhibition de l’</a:t>
            </a:r>
            <a:r>
              <a:rPr lang="fr-FR" dirty="0" err="1" smtClean="0"/>
              <a:t>anydrase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4429124" y="2000240"/>
            <a:ext cx="2143108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thiazide</a:t>
            </a:r>
            <a:r>
              <a:rPr lang="fr-FR" dirty="0" smtClean="0"/>
              <a:t> empêche la </a:t>
            </a:r>
            <a:r>
              <a:rPr lang="fr-FR" dirty="0" err="1" smtClean="0"/>
              <a:t>reabsorpt</a:t>
            </a:r>
            <a:r>
              <a:rPr lang="fr-FR" dirty="0" smtClean="0"/>
              <a:t>° </a:t>
            </a:r>
            <a:r>
              <a:rPr lang="fr-FR" dirty="0" err="1" smtClean="0"/>
              <a:t>Nacl</a:t>
            </a:r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2285984" y="2000240"/>
            <a:ext cx="200026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Flurosémide,bumétamide,péritamide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428596" y="2928934"/>
            <a:ext cx="192882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Carbonique </a:t>
            </a:r>
            <a:r>
              <a:rPr lang="fr-FR" dirty="0" err="1" smtClean="0"/>
              <a:t>acétazolamide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6786578" y="1000108"/>
            <a:ext cx="207170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Segment terminal de tube distal</a:t>
            </a:r>
            <a:endParaRPr lang="fr-FR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500034" y="5214950"/>
            <a:ext cx="2071670" cy="857256"/>
          </a:xfrm>
          <a:prstGeom prst="roundRect">
            <a:avLst>
              <a:gd name="adj" fmla="val 290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diurétique osmotique </a:t>
            </a:r>
            <a:endParaRPr lang="fr-FR" dirty="0"/>
          </a:p>
        </p:txBody>
      </p:sp>
      <p:sp>
        <p:nvSpPr>
          <p:cNvPr id="14" name="Organigramme : Alternative 13"/>
          <p:cNvSpPr/>
          <p:nvPr/>
        </p:nvSpPr>
        <p:spPr>
          <a:xfrm>
            <a:off x="214282" y="3643314"/>
            <a:ext cx="2643206" cy="1357322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Manque d’acidification;  implique réductions réabsorptions des ions;</a:t>
            </a: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sodium, chlore, </a:t>
            </a:r>
            <a:r>
              <a:rPr lang="fr-FR" dirty="0" err="1" smtClean="0">
                <a:solidFill>
                  <a:schemeClr val="tx1"/>
                </a:solidFill>
              </a:rPr>
              <a:t>bicarbonat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357158" y="6072206"/>
            <a:ext cx="2643206" cy="78579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Effet osmotique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8" name="Connecteur droit 17"/>
          <p:cNvCxnSpPr/>
          <p:nvPr/>
        </p:nvCxnSpPr>
        <p:spPr>
          <a:xfrm rot="5400000">
            <a:off x="-1178759" y="4321975"/>
            <a:ext cx="278608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endCxn id="11" idx="1"/>
          </p:cNvCxnSpPr>
          <p:nvPr/>
        </p:nvCxnSpPr>
        <p:spPr>
          <a:xfrm>
            <a:off x="214282" y="3286124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>
            <a:endCxn id="13" idx="1"/>
          </p:cNvCxnSpPr>
          <p:nvPr/>
        </p:nvCxnSpPr>
        <p:spPr>
          <a:xfrm>
            <a:off x="214282" y="564357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rganigramme : Alternative 38"/>
          <p:cNvSpPr/>
          <p:nvPr/>
        </p:nvSpPr>
        <p:spPr>
          <a:xfrm>
            <a:off x="2786050" y="3357562"/>
            <a:ext cx="2286016" cy="1652598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Augmt</a:t>
            </a:r>
            <a:r>
              <a:rPr lang="fr-FR" dirty="0" smtClean="0">
                <a:solidFill>
                  <a:schemeClr val="tx1"/>
                </a:solidFill>
              </a:rPr>
              <a:t>° </a:t>
            </a:r>
            <a:r>
              <a:rPr lang="fr-FR" dirty="0" err="1" smtClean="0">
                <a:solidFill>
                  <a:schemeClr val="tx1"/>
                </a:solidFill>
              </a:rPr>
              <a:t>excrét</a:t>
            </a:r>
            <a:r>
              <a:rPr lang="fr-FR" dirty="0" smtClean="0">
                <a:solidFill>
                  <a:schemeClr val="tx1"/>
                </a:solidFill>
              </a:rPr>
              <a:t>° urinaire:</a:t>
            </a: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sodium, chlore, potassium, </a:t>
            </a:r>
            <a:r>
              <a:rPr lang="fr-FR" dirty="0" err="1" smtClean="0">
                <a:solidFill>
                  <a:schemeClr val="tx1"/>
                </a:solidFill>
              </a:rPr>
              <a:t>calcium,mag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0" name="Rectangle à coins arrondis 39"/>
          <p:cNvSpPr/>
          <p:nvPr/>
        </p:nvSpPr>
        <p:spPr>
          <a:xfrm>
            <a:off x="4857752" y="3357562"/>
            <a:ext cx="2214546" cy="17145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 V extra caire.</a:t>
            </a:r>
          </a:p>
          <a:p>
            <a:pPr algn="ctr"/>
            <a:r>
              <a:rPr lang="fr-FR" dirty="0" smtClean="0"/>
              <a:t>Débit cardiaque.</a:t>
            </a:r>
          </a:p>
          <a:p>
            <a:pPr algn="ctr"/>
            <a:r>
              <a:rPr lang="fr-FR" dirty="0" smtClean="0"/>
              <a:t>Stim,sys rénine-</a:t>
            </a:r>
            <a:r>
              <a:rPr lang="fr-FR" dirty="0" err="1" smtClean="0"/>
              <a:t>angio</a:t>
            </a:r>
            <a:endParaRPr lang="fr-FR" dirty="0"/>
          </a:p>
        </p:txBody>
      </p:sp>
      <p:sp>
        <p:nvSpPr>
          <p:cNvPr id="41" name="Rectangle à coins arrondis 40"/>
          <p:cNvSpPr/>
          <p:nvPr/>
        </p:nvSpPr>
        <p:spPr>
          <a:xfrm>
            <a:off x="6786578" y="2714620"/>
            <a:ext cx="2000232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Amiloride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2" name="Rectangle à coins arrondis 41"/>
          <p:cNvSpPr/>
          <p:nvPr/>
        </p:nvSpPr>
        <p:spPr>
          <a:xfrm>
            <a:off x="6786578" y="2000240"/>
            <a:ext cx="207167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antialdostérone</a:t>
            </a:r>
            <a:endParaRPr lang="fr-FR" dirty="0"/>
          </a:p>
        </p:txBody>
      </p:sp>
      <p:cxnSp>
        <p:nvCxnSpPr>
          <p:cNvPr id="44" name="Connecteur droit avec flèche 43"/>
          <p:cNvCxnSpPr/>
          <p:nvPr/>
        </p:nvCxnSpPr>
        <p:spPr>
          <a:xfrm rot="5400000" flipH="1" flipV="1">
            <a:off x="5036347" y="3679033"/>
            <a:ext cx="285752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Rectangle à coins arrondis 47"/>
          <p:cNvSpPr/>
          <p:nvPr/>
        </p:nvSpPr>
        <p:spPr>
          <a:xfrm>
            <a:off x="6715140" y="5072074"/>
            <a:ext cx="2143140" cy="178592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Reabsorpt</a:t>
            </a:r>
            <a:r>
              <a:rPr lang="fr-FR" dirty="0" smtClean="0"/>
              <a:t>°sodium en bloquants les </a:t>
            </a:r>
            <a:r>
              <a:rPr lang="fr-FR" dirty="0" err="1" smtClean="0"/>
              <a:t>cannaux</a:t>
            </a:r>
            <a:r>
              <a:rPr lang="fr-FR" dirty="0" smtClean="0"/>
              <a:t> spécialisés de transport de ces dernier s</a:t>
            </a:r>
          </a:p>
        </p:txBody>
      </p:sp>
      <p:sp>
        <p:nvSpPr>
          <p:cNvPr id="49" name="Rectangle à coins arrondis 48"/>
          <p:cNvSpPr/>
          <p:nvPr/>
        </p:nvSpPr>
        <p:spPr>
          <a:xfrm>
            <a:off x="6858016" y="3357562"/>
            <a:ext cx="2071670" cy="178595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 inhibe l’aldostérone(</a:t>
            </a:r>
            <a:r>
              <a:rPr lang="fr-FR" dirty="0" err="1" smtClean="0"/>
              <a:t>reabsorpt°ion</a:t>
            </a:r>
            <a:r>
              <a:rPr lang="fr-FR" dirty="0" smtClean="0"/>
              <a:t>  </a:t>
            </a:r>
            <a:r>
              <a:rPr lang="fr-FR" dirty="0" err="1" smtClean="0"/>
              <a:t>sodium,excret</a:t>
            </a:r>
            <a:r>
              <a:rPr lang="fr-FR" dirty="0" smtClean="0"/>
              <a:t>° potassium </a:t>
            </a:r>
            <a:r>
              <a:rPr lang="fr-FR" dirty="0" err="1" smtClean="0"/>
              <a:t>proton;rétetion</a:t>
            </a:r>
            <a:r>
              <a:rPr lang="fr-FR" dirty="0" smtClean="0"/>
              <a:t> d’H2O</a:t>
            </a:r>
          </a:p>
        </p:txBody>
      </p:sp>
      <p:cxnSp>
        <p:nvCxnSpPr>
          <p:cNvPr id="50" name="Connecteur droit avec flèche 49"/>
          <p:cNvCxnSpPr/>
          <p:nvPr/>
        </p:nvCxnSpPr>
        <p:spPr>
          <a:xfrm rot="16200000" flipH="1">
            <a:off x="4893471" y="4036223"/>
            <a:ext cx="285752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/>
          <p:nvPr/>
        </p:nvCxnSpPr>
        <p:spPr>
          <a:xfrm rot="5400000">
            <a:off x="6715934" y="528559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5" name="Demi-tour 54"/>
          <p:cNvSpPr/>
          <p:nvPr/>
        </p:nvSpPr>
        <p:spPr>
          <a:xfrm rot="16200000" flipH="1" flipV="1">
            <a:off x="7145419" y="4364669"/>
            <a:ext cx="3253771" cy="557552"/>
          </a:xfrm>
          <a:prstGeom prst="utur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6" name="Demi-tour 55"/>
          <p:cNvSpPr/>
          <p:nvPr/>
        </p:nvSpPr>
        <p:spPr>
          <a:xfrm rot="16200000" flipH="1" flipV="1">
            <a:off x="7822413" y="3036110"/>
            <a:ext cx="2214577" cy="428596"/>
          </a:xfrm>
          <a:prstGeom prst="utur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7" name="Ellipse 56"/>
          <p:cNvSpPr/>
          <p:nvPr/>
        </p:nvSpPr>
        <p:spPr>
          <a:xfrm>
            <a:off x="3428992" y="5429264"/>
            <a:ext cx="2500330" cy="1143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Réduire la Qtité d’H2O DANS L’organisme</a:t>
            </a:r>
            <a:endParaRPr lang="fr-FR" dirty="0"/>
          </a:p>
        </p:txBody>
      </p:sp>
      <p:sp>
        <p:nvSpPr>
          <p:cNvPr id="62" name="Flèche vers le haut 61"/>
          <p:cNvSpPr/>
          <p:nvPr/>
        </p:nvSpPr>
        <p:spPr>
          <a:xfrm rot="10800000">
            <a:off x="5357818" y="2857496"/>
            <a:ext cx="445805" cy="5383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Flèche vers le haut 62"/>
          <p:cNvSpPr/>
          <p:nvPr/>
        </p:nvSpPr>
        <p:spPr>
          <a:xfrm rot="10800000">
            <a:off x="7500958" y="1714488"/>
            <a:ext cx="500066" cy="35719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Flèche vers le haut 63"/>
          <p:cNvSpPr/>
          <p:nvPr/>
        </p:nvSpPr>
        <p:spPr>
          <a:xfrm rot="10800000">
            <a:off x="5286380" y="1714488"/>
            <a:ext cx="500066" cy="35719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Flèche vers le haut 64"/>
          <p:cNvSpPr/>
          <p:nvPr/>
        </p:nvSpPr>
        <p:spPr>
          <a:xfrm rot="10800000">
            <a:off x="3071802" y="1643050"/>
            <a:ext cx="500066" cy="35719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Flèche vers le haut 65"/>
          <p:cNvSpPr/>
          <p:nvPr/>
        </p:nvSpPr>
        <p:spPr>
          <a:xfrm rot="10800000">
            <a:off x="714348" y="1785926"/>
            <a:ext cx="500066" cy="35719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Flèche vers le haut 66"/>
          <p:cNvSpPr/>
          <p:nvPr/>
        </p:nvSpPr>
        <p:spPr>
          <a:xfrm rot="10800000">
            <a:off x="3071802" y="2857496"/>
            <a:ext cx="445805" cy="5383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Flèche vers le haut 67"/>
          <p:cNvSpPr/>
          <p:nvPr/>
        </p:nvSpPr>
        <p:spPr>
          <a:xfrm rot="10800000">
            <a:off x="5357818" y="5072074"/>
            <a:ext cx="445805" cy="538380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Flèche vers le haut 68"/>
          <p:cNvSpPr/>
          <p:nvPr/>
        </p:nvSpPr>
        <p:spPr>
          <a:xfrm rot="10800000">
            <a:off x="3714744" y="5000636"/>
            <a:ext cx="445805" cy="538380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Flèche vers le haut 69"/>
          <p:cNvSpPr/>
          <p:nvPr/>
        </p:nvSpPr>
        <p:spPr>
          <a:xfrm rot="6535001">
            <a:off x="2745246" y="5207491"/>
            <a:ext cx="638885" cy="94104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Flèche vers le haut 70"/>
          <p:cNvSpPr/>
          <p:nvPr/>
        </p:nvSpPr>
        <p:spPr>
          <a:xfrm rot="15262596">
            <a:off x="5934733" y="5321662"/>
            <a:ext cx="638885" cy="94104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rganigramme : Alternative 3"/>
          <p:cNvSpPr/>
          <p:nvPr/>
        </p:nvSpPr>
        <p:spPr>
          <a:xfrm>
            <a:off x="1785918" y="1643050"/>
            <a:ext cx="5715040" cy="85725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Iosartan</a:t>
            </a:r>
            <a:r>
              <a:rPr lang="fr-FR" dirty="0" smtClean="0"/>
              <a:t> (représentant l’</a:t>
            </a:r>
            <a:r>
              <a:rPr lang="fr-FR" dirty="0" err="1" smtClean="0"/>
              <a:t>angotensine</a:t>
            </a:r>
            <a:r>
              <a:rPr lang="fr-FR" dirty="0" smtClean="0"/>
              <a:t> II)</a:t>
            </a:r>
            <a:endParaRPr lang="fr-FR" dirty="0"/>
          </a:p>
        </p:txBody>
      </p:sp>
      <p:sp>
        <p:nvSpPr>
          <p:cNvPr id="5" name="Organigramme : Alternative 4"/>
          <p:cNvSpPr/>
          <p:nvPr/>
        </p:nvSpPr>
        <p:spPr>
          <a:xfrm>
            <a:off x="1785918" y="2928934"/>
            <a:ext cx="5715040" cy="85725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Capacité de  se lier aux récepteurs tissulaires de </a:t>
            </a:r>
            <a:r>
              <a:rPr lang="fr-FR" dirty="0" err="1" smtClean="0"/>
              <a:t>ang</a:t>
            </a:r>
            <a:r>
              <a:rPr lang="fr-FR" dirty="0" smtClean="0"/>
              <a:t> II</a:t>
            </a:r>
            <a:endParaRPr lang="fr-FR" dirty="0"/>
          </a:p>
        </p:txBody>
      </p:sp>
      <p:sp>
        <p:nvSpPr>
          <p:cNvPr id="6" name="Organigramme : Alternative 5"/>
          <p:cNvSpPr/>
          <p:nvPr/>
        </p:nvSpPr>
        <p:spPr>
          <a:xfrm>
            <a:off x="1714480" y="4286256"/>
            <a:ext cx="5715040" cy="85725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Empêche  la vasoconstrictions  de  </a:t>
            </a:r>
            <a:r>
              <a:rPr lang="fr-FR" dirty="0" err="1" smtClean="0"/>
              <a:t>angII</a:t>
            </a:r>
            <a:endParaRPr lang="fr-FR" dirty="0"/>
          </a:p>
        </p:txBody>
      </p:sp>
      <p:sp>
        <p:nvSpPr>
          <p:cNvPr id="7" name="Organigramme : Alternative 6"/>
          <p:cNvSpPr/>
          <p:nvPr/>
        </p:nvSpPr>
        <p:spPr>
          <a:xfrm>
            <a:off x="1857356" y="5643578"/>
            <a:ext cx="5715040" cy="85725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P.A </a:t>
            </a:r>
            <a:r>
              <a:rPr lang="fr-FR" dirty="0" smtClean="0"/>
              <a:t>       </a:t>
            </a:r>
            <a:endParaRPr lang="fr-FR" dirty="0"/>
          </a:p>
        </p:txBody>
      </p:sp>
      <p:sp>
        <p:nvSpPr>
          <p:cNvPr id="9" name="Flèche vers le bas 8"/>
          <p:cNvSpPr/>
          <p:nvPr/>
        </p:nvSpPr>
        <p:spPr>
          <a:xfrm>
            <a:off x="4286248" y="2357430"/>
            <a:ext cx="428628" cy="571504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vers le bas 9"/>
          <p:cNvSpPr/>
          <p:nvPr/>
        </p:nvSpPr>
        <p:spPr>
          <a:xfrm>
            <a:off x="4286248" y="5072074"/>
            <a:ext cx="428628" cy="571504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vers le bas 10"/>
          <p:cNvSpPr/>
          <p:nvPr/>
        </p:nvSpPr>
        <p:spPr>
          <a:xfrm>
            <a:off x="4286248" y="3714752"/>
            <a:ext cx="428628" cy="571504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avec flèche 12"/>
          <p:cNvCxnSpPr/>
          <p:nvPr/>
        </p:nvCxnSpPr>
        <p:spPr>
          <a:xfrm rot="16200000" flipH="1">
            <a:off x="3929058" y="6000768"/>
            <a:ext cx="428628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Organigramme : Alternative 13"/>
          <p:cNvSpPr/>
          <p:nvPr/>
        </p:nvSpPr>
        <p:spPr>
          <a:xfrm>
            <a:off x="1785918" y="571480"/>
            <a:ext cx="5715040" cy="85725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LES  Antagonistes de l’Angiotensine II</a:t>
            </a:r>
            <a:endParaRPr lang="fr-FR" sz="2400" dirty="0"/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3214686"/>
            <a:ext cx="8229600" cy="3071826"/>
          </a:xfrm>
        </p:spPr>
        <p:txBody>
          <a:bodyPr>
            <a:normAutofit fontScale="90000"/>
          </a:bodyPr>
          <a:lstStyle/>
          <a:p>
            <a:r>
              <a:rPr lang="fr-FR" sz="3100" dirty="0" smtClean="0">
                <a:solidFill>
                  <a:schemeClr val="tx1"/>
                </a:solidFill>
              </a:rPr>
              <a:t>L’hypertension artérielle est une maladie chronique qui touche une grande partie de la population .</a:t>
            </a:r>
            <a:br>
              <a:rPr lang="fr-FR" sz="3100" dirty="0" smtClean="0">
                <a:solidFill>
                  <a:schemeClr val="tx1"/>
                </a:solidFill>
              </a:rPr>
            </a:br>
            <a:r>
              <a:rPr lang="fr-FR" sz="3100" dirty="0" smtClean="0">
                <a:solidFill>
                  <a:schemeClr val="tx1"/>
                </a:solidFill>
              </a:rPr>
              <a:t>Plus l’évolution de la vie humaine augmente plus cette maladie s’étend  .</a:t>
            </a:r>
            <a:br>
              <a:rPr lang="fr-FR" sz="3100" dirty="0" smtClean="0">
                <a:solidFill>
                  <a:schemeClr val="tx1"/>
                </a:solidFill>
              </a:rPr>
            </a:br>
            <a:r>
              <a:rPr lang="fr-FR" sz="3100" dirty="0" smtClean="0">
                <a:solidFill>
                  <a:schemeClr val="tx1"/>
                </a:solidFill>
              </a:rPr>
              <a:t>On peut la contrôler par des médicaments dit antihypertenseurs.</a:t>
            </a:r>
            <a:r>
              <a:rPr lang="fr-FR" sz="2400" dirty="0" smtClean="0"/>
              <a:t> </a:t>
            </a:r>
            <a:r>
              <a:rPr lang="fr-FR" sz="3100" dirty="0" smtClean="0">
                <a:solidFill>
                  <a:srgbClr val="FF0000"/>
                </a:solidFill>
              </a:rPr>
              <a:t>Le propanolol </a:t>
            </a:r>
            <a:r>
              <a:rPr lang="fr-FR" sz="3100" dirty="0" smtClean="0">
                <a:solidFill>
                  <a:schemeClr val="tx1"/>
                </a:solidFill>
              </a:rPr>
              <a:t>en est le « chef de file »; il est le premier bêtabloquant introduit en thérapeutique, en 1965</a:t>
            </a:r>
            <a:br>
              <a:rPr lang="fr-FR" sz="3100" dirty="0" smtClean="0">
                <a:solidFill>
                  <a:schemeClr val="tx1"/>
                </a:solidFill>
              </a:rPr>
            </a:br>
            <a:endParaRPr lang="fr-FR" sz="3100" dirty="0">
              <a:solidFill>
                <a:schemeClr val="tx1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1207768"/>
          </a:xfrm>
          <a:solidFill>
            <a:srgbClr val="FFC000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fr-FR" sz="5400" b="1" i="1" dirty="0" smtClean="0">
                <a:solidFill>
                  <a:schemeClr val="tx1"/>
                </a:solidFill>
              </a:rPr>
              <a:t>INTRODUCTION</a:t>
            </a:r>
            <a:endParaRPr lang="fr-FR" sz="54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rganigramme : Alternative 3"/>
          <p:cNvSpPr/>
          <p:nvPr/>
        </p:nvSpPr>
        <p:spPr>
          <a:xfrm>
            <a:off x="2357422" y="642918"/>
            <a:ext cx="4286280" cy="85725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i="1" dirty="0" smtClean="0"/>
              <a:t>LES ANTIHYPERTENSEURS VASODILATATEURS </a:t>
            </a:r>
            <a:endParaRPr lang="fr-FR" sz="2000" b="1" i="1" dirty="0"/>
          </a:p>
        </p:txBody>
      </p:sp>
      <p:sp>
        <p:nvSpPr>
          <p:cNvPr id="5" name="Organigramme : Alternative 4"/>
          <p:cNvSpPr/>
          <p:nvPr/>
        </p:nvSpPr>
        <p:spPr>
          <a:xfrm>
            <a:off x="357158" y="2214554"/>
            <a:ext cx="2214578" cy="85725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Alpha bloquant </a:t>
            </a:r>
          </a:p>
          <a:p>
            <a:pPr algn="ctr"/>
            <a:r>
              <a:rPr lang="fr-FR" dirty="0" smtClean="0"/>
              <a:t>prazosine</a:t>
            </a:r>
            <a:endParaRPr lang="fr-FR" dirty="0"/>
          </a:p>
        </p:txBody>
      </p:sp>
      <p:sp>
        <p:nvSpPr>
          <p:cNvPr id="6" name="Organigramme : Alternative 5"/>
          <p:cNvSpPr/>
          <p:nvPr/>
        </p:nvSpPr>
        <p:spPr>
          <a:xfrm>
            <a:off x="5715008" y="3214686"/>
            <a:ext cx="2214578" cy="85725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Modifier les flux d’ions potassium</a:t>
            </a:r>
            <a:endParaRPr lang="fr-FR" dirty="0"/>
          </a:p>
        </p:txBody>
      </p:sp>
      <p:sp>
        <p:nvSpPr>
          <p:cNvPr id="7" name="Organigramme : Alternative 6"/>
          <p:cNvSpPr/>
          <p:nvPr/>
        </p:nvSpPr>
        <p:spPr>
          <a:xfrm>
            <a:off x="357158" y="4000504"/>
            <a:ext cx="2214578" cy="85725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Vasoconstrictrice de Noradrénaline</a:t>
            </a:r>
            <a:endParaRPr lang="fr-FR" dirty="0"/>
          </a:p>
        </p:txBody>
      </p:sp>
      <p:sp>
        <p:nvSpPr>
          <p:cNvPr id="8" name="Organigramme : Alternative 7"/>
          <p:cNvSpPr/>
          <p:nvPr/>
        </p:nvSpPr>
        <p:spPr>
          <a:xfrm>
            <a:off x="5715008" y="2214554"/>
            <a:ext cx="2214578" cy="85725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À action directe(</a:t>
            </a:r>
            <a:r>
              <a:rPr lang="fr-FR" dirty="0" err="1" smtClean="0"/>
              <a:t>musculotropes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9" name="Organigramme : Alternative 8"/>
          <p:cNvSpPr/>
          <p:nvPr/>
        </p:nvSpPr>
        <p:spPr>
          <a:xfrm>
            <a:off x="5715008" y="4286256"/>
            <a:ext cx="2214578" cy="85725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Perturbation des courants ioniques de calcium </a:t>
            </a:r>
            <a:endParaRPr lang="fr-FR" dirty="0"/>
          </a:p>
        </p:txBody>
      </p:sp>
      <p:sp>
        <p:nvSpPr>
          <p:cNvPr id="10" name="Organigramme : Alternative 9"/>
          <p:cNvSpPr/>
          <p:nvPr/>
        </p:nvSpPr>
        <p:spPr>
          <a:xfrm>
            <a:off x="2428860" y="5643578"/>
            <a:ext cx="3071834" cy="85725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Vasodilatation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1" name="Flèche vers le bas 10"/>
          <p:cNvSpPr/>
          <p:nvPr/>
        </p:nvSpPr>
        <p:spPr>
          <a:xfrm>
            <a:off x="2285984" y="1571612"/>
            <a:ext cx="428628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vers le bas 11"/>
          <p:cNvSpPr/>
          <p:nvPr/>
        </p:nvSpPr>
        <p:spPr>
          <a:xfrm>
            <a:off x="5643570" y="1571612"/>
            <a:ext cx="428628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4" name="Connecteur droit avec flèche 13"/>
          <p:cNvCxnSpPr>
            <a:stCxn id="5" idx="2"/>
            <a:endCxn id="7" idx="0"/>
          </p:cNvCxnSpPr>
          <p:nvPr/>
        </p:nvCxnSpPr>
        <p:spPr>
          <a:xfrm rot="5400000">
            <a:off x="1000100" y="3536157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rot="5400000">
            <a:off x="6072992" y="414258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rot="5400000">
            <a:off x="6001554" y="314245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lèche vers le bas 21"/>
          <p:cNvSpPr/>
          <p:nvPr/>
        </p:nvSpPr>
        <p:spPr>
          <a:xfrm rot="4127674" flipH="1">
            <a:off x="6126049" y="4923027"/>
            <a:ext cx="732021" cy="15362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Flèche vers le bas 22"/>
          <p:cNvSpPr/>
          <p:nvPr/>
        </p:nvSpPr>
        <p:spPr>
          <a:xfrm rot="18347288" flipH="1">
            <a:off x="1328332" y="4835736"/>
            <a:ext cx="732021" cy="15362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Multiplier 23"/>
          <p:cNvSpPr/>
          <p:nvPr/>
        </p:nvSpPr>
        <p:spPr>
          <a:xfrm>
            <a:off x="428596" y="3214686"/>
            <a:ext cx="2143140" cy="64294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rganigramme : Alternative 3"/>
          <p:cNvSpPr/>
          <p:nvPr/>
        </p:nvSpPr>
        <p:spPr>
          <a:xfrm>
            <a:off x="1357290" y="714356"/>
            <a:ext cx="6143668" cy="85725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i="1" dirty="0" smtClean="0"/>
              <a:t>LES ANTIHYPERTENSEURS D’ACTION CENTRALE </a:t>
            </a:r>
            <a:endParaRPr lang="fr-FR" sz="2000" b="1" i="1" dirty="0"/>
          </a:p>
        </p:txBody>
      </p:sp>
      <p:sp>
        <p:nvSpPr>
          <p:cNvPr id="6" name="Organigramme : Alternative 5"/>
          <p:cNvSpPr/>
          <p:nvPr/>
        </p:nvSpPr>
        <p:spPr>
          <a:xfrm>
            <a:off x="1428728" y="4000504"/>
            <a:ext cx="6143668" cy="85725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i="1" dirty="0" smtClean="0"/>
              <a:t>Baisse de la tension  </a:t>
            </a:r>
            <a:endParaRPr lang="fr-FR" sz="2000" b="1" i="1" dirty="0"/>
          </a:p>
        </p:txBody>
      </p:sp>
      <p:sp>
        <p:nvSpPr>
          <p:cNvPr id="7" name="Organigramme : Alternative 6"/>
          <p:cNvSpPr/>
          <p:nvPr/>
        </p:nvSpPr>
        <p:spPr>
          <a:xfrm>
            <a:off x="1500166" y="2357430"/>
            <a:ext cx="6143668" cy="85725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i="1" dirty="0" smtClean="0"/>
              <a:t>Diminuent l’activité de système </a:t>
            </a:r>
            <a:r>
              <a:rPr lang="fr-FR" sz="2000" b="1" i="1" dirty="0" err="1" smtClean="0"/>
              <a:t>sympatique</a:t>
            </a:r>
            <a:r>
              <a:rPr lang="fr-FR" sz="2000" b="1" i="1" dirty="0" smtClean="0"/>
              <a:t> </a:t>
            </a:r>
            <a:endParaRPr lang="fr-FR" sz="2000" b="1" i="1" dirty="0"/>
          </a:p>
        </p:txBody>
      </p:sp>
      <p:sp>
        <p:nvSpPr>
          <p:cNvPr id="8" name="Flèche vers le bas 7"/>
          <p:cNvSpPr/>
          <p:nvPr/>
        </p:nvSpPr>
        <p:spPr>
          <a:xfrm>
            <a:off x="4286248" y="1571612"/>
            <a:ext cx="357190" cy="785818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vers le bas 8"/>
          <p:cNvSpPr/>
          <p:nvPr/>
        </p:nvSpPr>
        <p:spPr>
          <a:xfrm>
            <a:off x="4357686" y="3214686"/>
            <a:ext cx="357190" cy="785818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rganigramme : Alternative 4"/>
          <p:cNvSpPr/>
          <p:nvPr/>
        </p:nvSpPr>
        <p:spPr>
          <a:xfrm>
            <a:off x="785786" y="571480"/>
            <a:ext cx="7286676" cy="928694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i="1" dirty="0" smtClean="0">
                <a:solidFill>
                  <a:schemeClr val="tx1"/>
                </a:solidFill>
              </a:rPr>
              <a:t>II.4.EFFETS HEMODYNAMIQUES A LONG TERME DES ANTIHYP</a:t>
            </a:r>
            <a:endParaRPr lang="fr-FR" sz="3200" b="1" i="1" dirty="0">
              <a:solidFill>
                <a:schemeClr val="tx1"/>
              </a:solidFill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357158" y="1571612"/>
          <a:ext cx="8786841" cy="4271373"/>
        </p:xfrm>
        <a:graphic>
          <a:graphicData uri="http://schemas.openxmlformats.org/drawingml/2006/table">
            <a:tbl>
              <a:tblPr/>
              <a:tblGrid>
                <a:gridCol w="3393875"/>
                <a:gridCol w="2697961"/>
                <a:gridCol w="2695005"/>
              </a:tblGrid>
              <a:tr h="7579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Calibri"/>
                          <a:ea typeface="Calibri"/>
                          <a:cs typeface="Arial"/>
                        </a:rPr>
                        <a:t>Présentation </a:t>
                      </a:r>
                      <a:endParaRPr lang="fr-FR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latin typeface="Verdana"/>
                          <a:ea typeface="Calibri"/>
                          <a:cs typeface="Arial"/>
                        </a:rPr>
                        <a:t>Fréquence cardiaque</a:t>
                      </a:r>
                      <a:endParaRPr lang="fr-FR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latin typeface="Verdana"/>
                          <a:ea typeface="Calibri"/>
                          <a:cs typeface="Arial"/>
                        </a:rPr>
                        <a:t>Débit</a:t>
                      </a:r>
                      <a:endParaRPr lang="fr-FR" sz="1800"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latin typeface="Verdana"/>
                          <a:ea typeface="Calibri"/>
                          <a:cs typeface="Arial"/>
                        </a:rPr>
                        <a:t>cardiaque</a:t>
                      </a:r>
                      <a:endParaRPr lang="fr-FR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6522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latin typeface="Verdana"/>
                          <a:ea typeface="Calibri"/>
                          <a:cs typeface="Arial"/>
                        </a:rPr>
                        <a:t>Beta bloquants</a:t>
                      </a:r>
                      <a:endParaRPr lang="fr-FR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6821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latin typeface="Verdana"/>
                          <a:ea typeface="Calibri"/>
                          <a:cs typeface="Arial"/>
                        </a:rPr>
                        <a:t>Diurétiques thiazidiques</a:t>
                      </a:r>
                      <a:endParaRPr lang="fr-FR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4000" dirty="0">
                          <a:latin typeface="Calibri"/>
                          <a:ea typeface="Calibri"/>
                          <a:cs typeface="Arial"/>
                        </a:rPr>
                        <a:t>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4000" dirty="0">
                          <a:latin typeface="Calibri"/>
                          <a:ea typeface="Calibri"/>
                          <a:cs typeface="Arial"/>
                        </a:rPr>
                        <a:t>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6821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latin typeface="Verdana"/>
                          <a:ea typeface="Calibri"/>
                          <a:cs typeface="Arial"/>
                        </a:rPr>
                        <a:t>Antihypertenseurs centraux</a:t>
                      </a:r>
                      <a:endParaRPr lang="fr-FR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4000" dirty="0">
                          <a:latin typeface="Calibri"/>
                          <a:ea typeface="Calibri"/>
                          <a:cs typeface="Arial"/>
                        </a:rPr>
                        <a:t>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4000" dirty="0">
                          <a:latin typeface="Calibri"/>
                          <a:ea typeface="Calibri"/>
                          <a:cs typeface="Arial"/>
                        </a:rPr>
                        <a:t>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7579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latin typeface="Verdana"/>
                          <a:ea typeface="Calibri"/>
                          <a:cs typeface="Arial"/>
                        </a:rPr>
                        <a:t>Médicaments du système rénine-angiotensine</a:t>
                      </a:r>
                      <a:endParaRPr lang="fr-FR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4000" dirty="0">
                          <a:latin typeface="Calibri"/>
                          <a:ea typeface="Calibri"/>
                          <a:cs typeface="Arial"/>
                        </a:rPr>
                        <a:t>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4000" dirty="0">
                          <a:latin typeface="Calibri"/>
                          <a:ea typeface="Calibri"/>
                          <a:cs typeface="Arial"/>
                        </a:rPr>
                        <a:t>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6821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latin typeface="Verdana"/>
                          <a:ea typeface="Calibri"/>
                          <a:cs typeface="Arial"/>
                        </a:rPr>
                        <a:t>Inhibiteurs calciques dihydropyridines</a:t>
                      </a:r>
                      <a:endParaRPr lang="fr-FR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4000" dirty="0">
                          <a:latin typeface="Calibri"/>
                          <a:ea typeface="Calibri"/>
                          <a:cs typeface="Arial"/>
                        </a:rPr>
                        <a:t>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4000" dirty="0">
                          <a:latin typeface="Calibri"/>
                          <a:ea typeface="Calibri"/>
                          <a:cs typeface="Arial"/>
                        </a:rPr>
                        <a:t>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</a:tbl>
          </a:graphicData>
        </a:graphic>
      </p:graphicFrame>
      <p:cxnSp>
        <p:nvCxnSpPr>
          <p:cNvPr id="16" name="Connecteur droit avec flèche 15"/>
          <p:cNvCxnSpPr/>
          <p:nvPr/>
        </p:nvCxnSpPr>
        <p:spPr>
          <a:xfrm rot="5400000">
            <a:off x="4929190" y="271462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rot="5400000" flipH="1" flipV="1">
            <a:off x="7858148" y="542926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rot="5400000" flipH="1" flipV="1">
            <a:off x="5214942" y="542926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rot="5400000">
            <a:off x="7858148" y="400050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rot="5400000">
            <a:off x="5214942" y="407194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rot="5400000">
            <a:off x="7572396" y="271462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428596" y="6000768"/>
            <a:ext cx="84296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↑ 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augment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↓ 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diminu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, = inchang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, =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↑ 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inchang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 ou mod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r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ment augment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, =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↓ 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inchang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 ou mod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r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ment diminu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429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45322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kern="0" dirty="0">
                          <a:solidFill>
                            <a:srgbClr val="92D050"/>
                          </a:solidFill>
                          <a:latin typeface="Times New Roman"/>
                          <a:ea typeface="Calibri"/>
                          <a:cs typeface="Arial"/>
                        </a:rPr>
                        <a:t>Médicaments </a:t>
                      </a:r>
                      <a:r>
                        <a:rPr lang="fr-FR" sz="2400" b="1" i="1" kern="0" dirty="0">
                          <a:solidFill>
                            <a:srgbClr val="92D05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 première intention</a:t>
                      </a:r>
                      <a:endParaRPr lang="fr-FR" sz="2400" kern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91158">
                <a:tc gridSpan="3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71650" algn="l"/>
                          <a:tab pos="2790190" algn="ctr"/>
                        </a:tabLst>
                      </a:pPr>
                      <a:r>
                        <a:rPr lang="fr-FR" sz="3600" b="1" i="1" kern="0" dirty="0">
                          <a:solidFill>
                            <a:srgbClr val="FF00FF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	</a:t>
                      </a:r>
                      <a:r>
                        <a:rPr lang="fr-FR" sz="2800" b="1" i="1" kern="0" dirty="0">
                          <a:solidFill>
                            <a:srgbClr val="FF00FF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	les bêtabloquants</a:t>
                      </a:r>
                      <a:endParaRPr lang="fr-FR" sz="2800" kern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532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kern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Indication</a:t>
                      </a:r>
                      <a:r>
                        <a:rPr lang="fr-FR" sz="2400" b="1" i="1" kern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fr-FR" sz="2400" b="1" i="1" kern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kern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Arial"/>
                        </a:rPr>
                        <a:t>Contre- indications</a:t>
                      </a:r>
                      <a:endParaRPr lang="fr-FR" sz="2400" kern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kern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Arial"/>
                        </a:rPr>
                        <a:t>Effets secondaires</a:t>
                      </a:r>
                      <a:endParaRPr lang="fr-FR" sz="2400" kern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4532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kern="0" dirty="0" smtClean="0"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kern="0" dirty="0" smtClean="0"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0" dirty="0" smtClean="0">
                          <a:latin typeface="Times New Roman"/>
                          <a:ea typeface="Calibri"/>
                          <a:cs typeface="Arial"/>
                        </a:rPr>
                        <a:t>Hypertension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0" dirty="0" smtClean="0">
                          <a:latin typeface="Times New Roman"/>
                          <a:ea typeface="Calibri"/>
                          <a:cs typeface="Arial"/>
                        </a:rPr>
                        <a:t>Anti arythmique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0" dirty="0" smtClean="0">
                          <a:latin typeface="Times New Roman"/>
                          <a:ea typeface="Calibri"/>
                          <a:cs typeface="Arial"/>
                        </a:rPr>
                        <a:t>Angine de poitrine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kern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800" kern="0" dirty="0">
                          <a:latin typeface="Times New Roman"/>
                          <a:ea typeface="Times New Roman"/>
                          <a:cs typeface="Arial"/>
                        </a:rPr>
                        <a:t>Allergie connue.</a:t>
                      </a:r>
                      <a:endParaRPr lang="fr-FR" sz="1800" kern="0" dirty="0">
                        <a:latin typeface="Symbol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800" kern="0" dirty="0">
                          <a:latin typeface="Times New Roman"/>
                          <a:ea typeface="Times New Roman"/>
                          <a:cs typeface="Arial"/>
                        </a:rPr>
                        <a:t>Asthme et broncho-pneumopathie chronique obstructive.</a:t>
                      </a:r>
                      <a:endParaRPr lang="fr-FR" sz="1800" kern="0" dirty="0">
                        <a:latin typeface="Symbol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800" kern="0" dirty="0">
                          <a:latin typeface="Times New Roman"/>
                          <a:ea typeface="Times New Roman"/>
                          <a:cs typeface="Arial"/>
                        </a:rPr>
                        <a:t>Insuffisance cardiaque non contrôlée par traitement.</a:t>
                      </a:r>
                      <a:endParaRPr lang="fr-FR" sz="1800" kern="0" dirty="0">
                        <a:latin typeface="Symbol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800" kern="0" dirty="0">
                          <a:latin typeface="Times New Roman"/>
                          <a:ea typeface="Times New Roman"/>
                          <a:cs typeface="Arial"/>
                        </a:rPr>
                        <a:t>Hypotension.</a:t>
                      </a:r>
                      <a:endParaRPr lang="fr-FR" sz="1800" kern="0" dirty="0">
                        <a:latin typeface="Symbol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800" kern="0" dirty="0">
                          <a:latin typeface="Times New Roman"/>
                          <a:ea typeface="Times New Roman"/>
                          <a:cs typeface="Arial"/>
                        </a:rPr>
                        <a:t>Bloc auriculo-ventriculaire.</a:t>
                      </a:r>
                      <a:endParaRPr lang="fr-FR" sz="1800" kern="0" dirty="0">
                        <a:latin typeface="Symbol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800" kern="0" dirty="0">
                          <a:latin typeface="Times New Roman"/>
                          <a:ea typeface="Times New Roman"/>
                          <a:cs typeface="Arial"/>
                        </a:rPr>
                        <a:t>Bradycardie.</a:t>
                      </a:r>
                      <a:endParaRPr lang="fr-FR" sz="1800" kern="0" dirty="0">
                        <a:latin typeface="Symbol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800" kern="0" dirty="0">
                          <a:latin typeface="Times New Roman"/>
                          <a:ea typeface="Times New Roman"/>
                          <a:cs typeface="Arial"/>
                        </a:rPr>
                        <a:t>Asthénie, insomnie.</a:t>
                      </a:r>
                      <a:endParaRPr lang="fr-FR" sz="1800" kern="0" dirty="0">
                        <a:latin typeface="Symbol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800" kern="0" dirty="0" smtClean="0">
                          <a:latin typeface="Times New Roman"/>
                          <a:ea typeface="Times New Roman"/>
                          <a:cs typeface="Arial"/>
                        </a:rPr>
                        <a:t>Troubles </a:t>
                      </a:r>
                      <a:r>
                        <a:rPr lang="fr-FR" sz="1800" kern="0" dirty="0">
                          <a:latin typeface="Times New Roman"/>
                          <a:ea typeface="Times New Roman"/>
                          <a:cs typeface="Arial"/>
                        </a:rPr>
                        <a:t>digestifs</a:t>
                      </a:r>
                      <a:r>
                        <a:rPr lang="fr-FR" sz="1800" kern="0" dirty="0" smtClean="0">
                          <a:latin typeface="Times New Roman"/>
                          <a:ea typeface="Times New Roman"/>
                          <a:cs typeface="Arial"/>
                        </a:rPr>
                        <a:t>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ClrTx/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  <a:defRPr/>
                      </a:pPr>
                      <a:r>
                        <a:rPr lang="fr-FR" dirty="0" smtClean="0"/>
                        <a:t>inflammation d’une artère — des membres inférieurs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ClrTx/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  <a:defRPr/>
                      </a:pPr>
                      <a:r>
                        <a:rPr lang="fr-FR" dirty="0" smtClean="0"/>
                        <a:t>un bronchospasme (spasme des muscles lisses des bronches)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ClrTx/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  <a:defRPr/>
                      </a:pPr>
                      <a:endParaRPr lang="fr-FR" dirty="0" smtClean="0"/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endParaRPr lang="fr-FR" sz="1800" kern="0" dirty="0">
                        <a:latin typeface="Symbol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9957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kern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648277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4875" algn="l"/>
                          <a:tab pos="2766060" algn="ctr"/>
                        </a:tabLst>
                      </a:pPr>
                      <a:r>
                        <a:rPr lang="fr-FR" sz="3200" b="1" i="1" kern="0" dirty="0">
                          <a:solidFill>
                            <a:srgbClr val="FF00FF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les inhibiteurs de l’enzyme de conversion IEC</a:t>
                      </a:r>
                      <a:endParaRPr lang="fr-FR" sz="3200" kern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2097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0215" algn="l"/>
                        </a:tabLst>
                      </a:pPr>
                      <a:endParaRPr lang="fr-FR" sz="2000" kern="0" dirty="0" smtClean="0">
                        <a:latin typeface="Times New Roman"/>
                        <a:ea typeface="Times New Roman"/>
                        <a:cs typeface="DejaVu Sans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0215" algn="l"/>
                        </a:tabLst>
                      </a:pPr>
                      <a:endParaRPr lang="fr-FR" sz="2000" kern="0" dirty="0" smtClean="0">
                        <a:latin typeface="Times New Roman"/>
                        <a:ea typeface="Times New Roman"/>
                        <a:cs typeface="DejaVu Sans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0215" algn="l"/>
                        </a:tabLst>
                      </a:pPr>
                      <a:r>
                        <a:rPr lang="fr-FR" sz="2000" kern="0" dirty="0">
                          <a:latin typeface="Times New Roman"/>
                          <a:ea typeface="Times New Roman"/>
                          <a:cs typeface="DejaVu Sans"/>
                        </a:rPr>
                        <a:t> </a:t>
                      </a:r>
                      <a:endParaRPr lang="fr-FR" sz="2000" kern="0" dirty="0" smtClean="0">
                        <a:latin typeface="Times New Roman"/>
                        <a:ea typeface="Times New Roman"/>
                        <a:cs typeface="DejaVu Sans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0215" algn="l"/>
                        </a:tabLst>
                      </a:pPr>
                      <a:r>
                        <a:rPr lang="fr-FR" sz="2000" kern="0" dirty="0" smtClean="0">
                          <a:latin typeface="Times New Roman"/>
                          <a:ea typeface="Times New Roman"/>
                          <a:cs typeface="DejaVu Sans"/>
                        </a:rPr>
                        <a:t>HYPERTENTION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0215" algn="l"/>
                        </a:tabLst>
                      </a:pPr>
                      <a:endParaRPr lang="fr-FR" sz="2000" kern="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0215" algn="l"/>
                        </a:tabLst>
                      </a:pPr>
                      <a:endParaRPr lang="fr-FR" sz="2000" kern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</a:pPr>
                      <a:endParaRPr lang="fr-FR" sz="2000" kern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2000" kern="0" dirty="0">
                          <a:latin typeface="Times New Roman"/>
                          <a:ea typeface="Times New Roman"/>
                          <a:cs typeface="Arial"/>
                        </a:rPr>
                        <a:t>Allergie connue.</a:t>
                      </a:r>
                      <a:endParaRPr lang="fr-FR" sz="2000" kern="0" dirty="0">
                        <a:latin typeface="Symbol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2000" kern="0" dirty="0">
                          <a:latin typeface="Times New Roman"/>
                          <a:ea typeface="Times New Roman"/>
                          <a:cs typeface="Arial"/>
                        </a:rPr>
                        <a:t>Antécédent d'œdème de Quincke.</a:t>
                      </a:r>
                      <a:endParaRPr lang="fr-FR" sz="2000" kern="0" dirty="0">
                        <a:latin typeface="Symbol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2000" kern="0" dirty="0">
                          <a:latin typeface="Times New Roman"/>
                          <a:ea typeface="Times New Roman"/>
                          <a:cs typeface="Arial"/>
                        </a:rPr>
                        <a:t>Association au potassium, aux sels désodés au potassium et aux diurétiques </a:t>
                      </a:r>
                      <a:r>
                        <a:rPr lang="fr-FR" sz="2000" kern="0" dirty="0" err="1">
                          <a:latin typeface="Times New Roman"/>
                          <a:ea typeface="Times New Roman"/>
                          <a:cs typeface="Arial"/>
                        </a:rPr>
                        <a:t>hyperkaliémiants</a:t>
                      </a:r>
                      <a:r>
                        <a:rPr lang="fr-FR" sz="2000" kern="0" dirty="0">
                          <a:latin typeface="Times New Roman"/>
                          <a:ea typeface="Times New Roman"/>
                          <a:cs typeface="Arial"/>
                        </a:rPr>
                        <a:t>.</a:t>
                      </a:r>
                      <a:endParaRPr lang="fr-FR" sz="2000" kern="0" dirty="0">
                        <a:latin typeface="Symbol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2000" kern="0" dirty="0">
                          <a:latin typeface="Times New Roman"/>
                          <a:ea typeface="Times New Roman"/>
                          <a:cs typeface="Arial"/>
                        </a:rPr>
                        <a:t>Hypotension brutale.</a:t>
                      </a:r>
                      <a:endParaRPr lang="fr-FR" sz="2000" kern="0" dirty="0">
                        <a:latin typeface="Symbol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2000" kern="0" dirty="0">
                          <a:latin typeface="Times New Roman"/>
                          <a:ea typeface="Times New Roman"/>
                          <a:cs typeface="Arial"/>
                        </a:rPr>
                        <a:t>Troubles digestifs : nausées, vomissements, diarrhées.</a:t>
                      </a:r>
                      <a:endParaRPr lang="fr-FR" sz="2000" kern="0" dirty="0">
                        <a:latin typeface="Symbol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2000" kern="0" dirty="0">
                          <a:latin typeface="Times New Roman"/>
                          <a:ea typeface="Times New Roman"/>
                          <a:cs typeface="Arial"/>
                        </a:rPr>
                        <a:t>Céphalées, asthénie.</a:t>
                      </a:r>
                      <a:endParaRPr lang="fr-FR" sz="2000" kern="0" dirty="0">
                        <a:latin typeface="Symbol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2000" kern="0" dirty="0">
                          <a:latin typeface="Times New Roman"/>
                          <a:ea typeface="Times New Roman"/>
                          <a:cs typeface="Arial"/>
                        </a:rPr>
                        <a:t>Crampes musculaires.</a:t>
                      </a:r>
                      <a:endParaRPr lang="fr-FR" sz="2000" kern="0" dirty="0">
                        <a:latin typeface="Symbol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" y="0"/>
          <a:ext cx="9144000" cy="6572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61132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</a:pPr>
                      <a:r>
                        <a:rPr lang="fr-FR" sz="3200" b="1" i="1" kern="50" dirty="0">
                          <a:solidFill>
                            <a:srgbClr val="FF00FF"/>
                          </a:solidFill>
                          <a:latin typeface="Times New Roman"/>
                          <a:ea typeface="Times New Roman"/>
                          <a:cs typeface="font296"/>
                        </a:rPr>
                        <a:t>les inhibiteurs calciques</a:t>
                      </a:r>
                      <a:endParaRPr lang="fr-FR" sz="3200" kern="50" dirty="0">
                        <a:latin typeface="Calibri"/>
                        <a:ea typeface="DejaVu Sans"/>
                        <a:cs typeface="font296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9609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</a:pPr>
                      <a:r>
                        <a:rPr lang="fr-FR" sz="2400" kern="0" dirty="0" smtClean="0">
                          <a:latin typeface="Calibri"/>
                          <a:ea typeface="Calibri"/>
                          <a:cs typeface="Arial"/>
                        </a:rPr>
                        <a:t>          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</a:pPr>
                      <a:endParaRPr lang="fr-FR" sz="2400" kern="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Font typeface="Arial" pitchFamily="34" charset="0"/>
                        <a:buChar char="•"/>
                      </a:pPr>
                      <a:r>
                        <a:rPr lang="fr-FR" sz="2400" kern="0" dirty="0" smtClean="0">
                          <a:latin typeface="Calibri"/>
                          <a:ea typeface="Calibri"/>
                          <a:cs typeface="Arial"/>
                        </a:rPr>
                        <a:t>Hypertension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r-FR" sz="2400" dirty="0" smtClean="0"/>
                        <a:t>angine de poitrine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Font typeface="Arial" pitchFamily="34" charset="0"/>
                        <a:buChar char="•"/>
                      </a:pPr>
                      <a:endParaRPr lang="fr-FR" sz="2400" kern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fr-FR" sz="2400" kern="0" dirty="0">
                          <a:latin typeface="Times New Roman"/>
                          <a:ea typeface="Times New Roman"/>
                          <a:cs typeface="Arial"/>
                        </a:rPr>
                        <a:t>Allergie connue.</a:t>
                      </a:r>
                      <a:endParaRPr lang="fr-FR" sz="2400" kern="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fr-FR" sz="2400" kern="0" dirty="0">
                          <a:latin typeface="Times New Roman"/>
                          <a:ea typeface="Times New Roman"/>
                          <a:cs typeface="Arial"/>
                        </a:rPr>
                        <a:t>Troubles de la conduction cardiaque : bloc auriculo-ventriculaire.</a:t>
                      </a:r>
                      <a:endParaRPr lang="fr-FR" sz="2400" kern="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fr-FR" sz="2400" kern="0" dirty="0">
                          <a:latin typeface="Times New Roman"/>
                          <a:ea typeface="Times New Roman"/>
                          <a:cs typeface="Arial"/>
                        </a:rPr>
                        <a:t>Insuffisance cardiaque.</a:t>
                      </a:r>
                      <a:endParaRPr lang="fr-FR" sz="2400" kern="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fr-FR" sz="2400" kern="0" dirty="0">
                          <a:latin typeface="Times New Roman"/>
                          <a:ea typeface="Times New Roman"/>
                          <a:cs typeface="Arial"/>
                        </a:rPr>
                        <a:t>Hypotension artérielle.</a:t>
                      </a:r>
                      <a:endParaRPr lang="fr-FR" sz="2400" kern="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fr-FR" sz="2400" kern="0" dirty="0">
                          <a:latin typeface="Times New Roman"/>
                          <a:ea typeface="Times New Roman"/>
                          <a:cs typeface="Arial"/>
                        </a:rPr>
                        <a:t>Association aux anti arythmiques.</a:t>
                      </a:r>
                      <a:endParaRPr lang="fr-FR" sz="2400" kern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fr-FR" sz="2400" kern="0" dirty="0">
                          <a:latin typeface="Times New Roman"/>
                          <a:ea typeface="Times New Roman"/>
                          <a:cs typeface="Arial"/>
                        </a:rPr>
                        <a:t>Bradycardie.</a:t>
                      </a:r>
                      <a:endParaRPr lang="fr-FR" sz="2400" kern="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fr-FR" sz="2400" kern="0" dirty="0">
                          <a:latin typeface="Times New Roman"/>
                          <a:ea typeface="Times New Roman"/>
                          <a:cs typeface="Arial"/>
                        </a:rPr>
                        <a:t> hypotension et troubles de la conduction cardiaque.</a:t>
                      </a:r>
                      <a:endParaRPr lang="fr-FR" sz="2400" kern="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fr-FR" sz="2400" kern="0" dirty="0">
                          <a:latin typeface="Times New Roman"/>
                          <a:ea typeface="Times New Roman"/>
                          <a:cs typeface="Arial"/>
                        </a:rPr>
                        <a:t>Céphalées.</a:t>
                      </a:r>
                      <a:endParaRPr lang="fr-FR" sz="2400" kern="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fr-FR" sz="2400" kern="0" dirty="0" err="1">
                          <a:latin typeface="Times New Roman"/>
                          <a:ea typeface="Times New Roman"/>
                          <a:cs typeface="Arial"/>
                        </a:rPr>
                        <a:t>Oedèmes</a:t>
                      </a:r>
                      <a:r>
                        <a:rPr lang="fr-FR" sz="2400" kern="0" dirty="0">
                          <a:latin typeface="Times New Roman"/>
                          <a:ea typeface="Times New Roman"/>
                          <a:cs typeface="Arial"/>
                        </a:rPr>
                        <a:t> des membres inférieurs.</a:t>
                      </a:r>
                      <a:endParaRPr lang="fr-FR" sz="2400" kern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" y="0"/>
          <a:ext cx="9143999" cy="6624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4315"/>
                <a:gridCol w="3299842"/>
                <a:gridCol w="3299842"/>
              </a:tblGrid>
              <a:tr h="438273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</a:pPr>
                      <a:r>
                        <a:rPr lang="fr-FR" sz="2800" b="1" i="1" kern="50" dirty="0">
                          <a:solidFill>
                            <a:srgbClr val="FF00FF"/>
                          </a:solidFill>
                          <a:latin typeface="Times New Roman"/>
                          <a:ea typeface="Times New Roman"/>
                          <a:cs typeface="font296"/>
                        </a:rPr>
                        <a:t>les diurétiques antihypertenseurs</a:t>
                      </a:r>
                      <a:endParaRPr lang="fr-FR" sz="2800" kern="50" dirty="0">
                        <a:latin typeface="Calibri"/>
                        <a:ea typeface="DejaVu Sans"/>
                        <a:cs typeface="font296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1339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</a:pPr>
                      <a:r>
                        <a:rPr lang="fr-FR" sz="2000" kern="0" dirty="0" smtClean="0">
                          <a:latin typeface="Calibri"/>
                          <a:ea typeface="Calibri"/>
                          <a:cs typeface="Arial"/>
                        </a:rPr>
                        <a:t>Tube</a:t>
                      </a:r>
                      <a:r>
                        <a:rPr lang="fr-FR" sz="2000" kern="0" baseline="0" dirty="0" smtClean="0">
                          <a:latin typeface="Calibri"/>
                          <a:ea typeface="Calibri"/>
                          <a:cs typeface="Arial"/>
                        </a:rPr>
                        <a:t> proximal: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r-FR" sz="2000" kern="0" dirty="0" smtClean="0">
                          <a:latin typeface="Calibri"/>
                          <a:ea typeface="Calibri"/>
                          <a:cs typeface="Arial"/>
                        </a:rPr>
                        <a:t>Œdème</a:t>
                      </a:r>
                      <a:r>
                        <a:rPr lang="fr-FR" sz="2000" kern="0" baseline="0" dirty="0" smtClean="0">
                          <a:latin typeface="Calibri"/>
                          <a:ea typeface="Calibri"/>
                          <a:cs typeface="Arial"/>
                        </a:rPr>
                        <a:t> des poumon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Font typeface="Arial" pitchFamily="34" charset="0"/>
                        <a:buChar char="•"/>
                      </a:pPr>
                      <a:r>
                        <a:rPr lang="fr-FR" sz="2000" kern="0" dirty="0" smtClean="0">
                          <a:latin typeface="Calibri"/>
                          <a:ea typeface="Calibri"/>
                          <a:cs typeface="Arial"/>
                        </a:rPr>
                        <a:t>L’hypertension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Font typeface="Arial" pitchFamily="34" charset="0"/>
                        <a:buNone/>
                      </a:pPr>
                      <a:r>
                        <a:rPr lang="fr-FR" sz="2000" kern="0" dirty="0" err="1" smtClean="0">
                          <a:latin typeface="Calibri"/>
                          <a:ea typeface="Calibri"/>
                          <a:cs typeface="Arial"/>
                        </a:rPr>
                        <a:t>Hypokalimiants</a:t>
                      </a:r>
                      <a:r>
                        <a:rPr lang="fr-FR" sz="2000" kern="0" dirty="0" smtClean="0">
                          <a:latin typeface="Calibri"/>
                          <a:ea typeface="Calibri"/>
                          <a:cs typeface="Arial"/>
                        </a:rPr>
                        <a:t>: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Font typeface="Arial" pitchFamily="34" charset="0"/>
                        <a:buChar char="•"/>
                      </a:pPr>
                      <a:r>
                        <a:rPr lang="fr-FR" sz="2000" kern="0" dirty="0" smtClean="0">
                          <a:latin typeface="Calibri"/>
                          <a:ea typeface="Calibri"/>
                          <a:cs typeface="Arial"/>
                        </a:rPr>
                        <a:t>Œdème + léger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r-FR" sz="2000" kern="0" baseline="0" dirty="0" smtClean="0">
                          <a:latin typeface="Calibri"/>
                          <a:ea typeface="Calibri"/>
                          <a:cs typeface="Arial"/>
                        </a:rPr>
                        <a:t>Ascite de foie </a:t>
                      </a:r>
                      <a:r>
                        <a:rPr lang="fr-FR" sz="2000" dirty="0" smtClean="0"/>
                        <a:t>(épanchement de liquide dans la cavité péritonéale)</a:t>
                      </a:r>
                      <a:endParaRPr lang="fr-FR" sz="2000" kern="0" baseline="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Font typeface="Arial" pitchFamily="34" charset="0"/>
                        <a:buNone/>
                      </a:pPr>
                      <a:r>
                        <a:rPr lang="fr-FR" sz="2000" kern="0" dirty="0" err="1" smtClean="0">
                          <a:latin typeface="Calibri"/>
                          <a:ea typeface="Calibri"/>
                          <a:cs typeface="Arial"/>
                        </a:rPr>
                        <a:t>Hyperkalimiants</a:t>
                      </a:r>
                      <a:r>
                        <a:rPr lang="fr-FR" sz="2000" kern="0" dirty="0" smtClean="0">
                          <a:latin typeface="Calibri"/>
                          <a:ea typeface="Calibri"/>
                          <a:cs typeface="Arial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r-FR" sz="2000" kern="0" baseline="0" dirty="0" smtClean="0">
                          <a:latin typeface="Calibri"/>
                          <a:ea typeface="Calibri"/>
                          <a:cs typeface="Arial"/>
                        </a:rPr>
                        <a:t>Contrôler l’hypertension chez les femmes enceintes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r-FR" sz="2000" dirty="0" smtClean="0"/>
                        <a:t>l'insuffisance cardiaque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Font typeface="Arial" pitchFamily="34" charset="0"/>
                        <a:buChar char="•"/>
                      </a:pPr>
                      <a:endParaRPr lang="fr-FR" sz="2000" kern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2000" kern="0" dirty="0">
                          <a:latin typeface="Times New Roman"/>
                          <a:ea typeface="Times New Roman"/>
                          <a:cs typeface="Arial"/>
                        </a:rPr>
                        <a:t>Allergie connue.</a:t>
                      </a:r>
                      <a:endParaRPr lang="fr-FR" sz="2000" kern="0" dirty="0">
                        <a:latin typeface="Symbol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2000" kern="0" dirty="0" smtClean="0">
                          <a:latin typeface="Times New Roman"/>
                          <a:ea typeface="Times New Roman"/>
                          <a:cs typeface="Arial"/>
                        </a:rPr>
                        <a:t>Obstacle </a:t>
                      </a:r>
                      <a:r>
                        <a:rPr lang="fr-FR" sz="2000" kern="0" dirty="0">
                          <a:latin typeface="Times New Roman"/>
                          <a:ea typeface="Times New Roman"/>
                          <a:cs typeface="Arial"/>
                        </a:rPr>
                        <a:t>sur les voies urinaires.</a:t>
                      </a:r>
                      <a:endParaRPr lang="fr-FR" sz="2000" kern="0" dirty="0">
                        <a:latin typeface="Symbol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2000" kern="0" dirty="0">
                          <a:latin typeface="Times New Roman"/>
                          <a:ea typeface="Times New Roman"/>
                          <a:cs typeface="Arial"/>
                        </a:rPr>
                        <a:t>Troubles hydro-électrolytiques non corrigés : </a:t>
                      </a:r>
                      <a:r>
                        <a:rPr lang="fr-FR" sz="2000" kern="0" smtClean="0">
                          <a:latin typeface="Times New Roman"/>
                          <a:ea typeface="Times New Roman"/>
                          <a:cs typeface="Arial"/>
                        </a:rPr>
                        <a:t>hyponatrémie,</a:t>
                      </a:r>
                      <a:endParaRPr lang="fr-FR" sz="2000" kern="0" dirty="0">
                        <a:latin typeface="Symbol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2000" kern="0" dirty="0" smtClean="0">
                          <a:latin typeface="Times New Roman"/>
                          <a:ea typeface="Times New Roman"/>
                          <a:cs typeface="Arial"/>
                        </a:rPr>
                        <a:t>Insuffisance </a:t>
                      </a:r>
                      <a:r>
                        <a:rPr lang="fr-FR" sz="2000" kern="0" dirty="0">
                          <a:latin typeface="Times New Roman"/>
                          <a:ea typeface="Times New Roman"/>
                          <a:cs typeface="Arial"/>
                        </a:rPr>
                        <a:t>rénale, hépatique.</a:t>
                      </a:r>
                      <a:endParaRPr lang="fr-FR" sz="2000" kern="0" dirty="0">
                        <a:latin typeface="Symbol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2000" kern="0" dirty="0" smtClean="0">
                          <a:latin typeface="Times New Roman"/>
                          <a:ea typeface="Times New Roman"/>
                          <a:cs typeface="Arial"/>
                        </a:rPr>
                        <a:t>Hyponatrémie</a:t>
                      </a:r>
                      <a:r>
                        <a:rPr lang="fr-FR" sz="2000" kern="0" dirty="0">
                          <a:latin typeface="Times New Roman"/>
                          <a:ea typeface="Times New Roman"/>
                          <a:cs typeface="Arial"/>
                        </a:rPr>
                        <a:t>, déshydratation, </a:t>
                      </a:r>
                      <a:r>
                        <a:rPr lang="fr-FR" sz="2000" kern="0" dirty="0" err="1">
                          <a:latin typeface="Times New Roman"/>
                          <a:ea typeface="Times New Roman"/>
                          <a:cs typeface="Arial"/>
                        </a:rPr>
                        <a:t>hypovolémie</a:t>
                      </a:r>
                      <a:r>
                        <a:rPr lang="fr-FR" sz="2000" kern="0" dirty="0">
                          <a:latin typeface="Times New Roman"/>
                          <a:ea typeface="Times New Roman"/>
                          <a:cs typeface="Arial"/>
                        </a:rPr>
                        <a:t> avec hypotension orthostatique.</a:t>
                      </a:r>
                      <a:endParaRPr lang="fr-FR" sz="2000" kern="0" dirty="0">
                        <a:latin typeface="Symbol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2000" kern="0" dirty="0">
                          <a:latin typeface="Times New Roman"/>
                          <a:ea typeface="Times New Roman"/>
                          <a:cs typeface="Arial"/>
                        </a:rPr>
                        <a:t>Hypokaliémie.</a:t>
                      </a:r>
                      <a:endParaRPr lang="fr-FR" sz="2000" kern="0" dirty="0">
                        <a:latin typeface="Symbol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2000" kern="0" dirty="0">
                          <a:latin typeface="Times New Roman"/>
                          <a:ea typeface="Times New Roman"/>
                          <a:cs typeface="Arial"/>
                        </a:rPr>
                        <a:t>Crise de goutte : élévation de l'uricémie</a:t>
                      </a:r>
                      <a:endParaRPr lang="fr-FR" sz="2000" kern="0" dirty="0">
                        <a:latin typeface="Symbol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2000" kern="0" dirty="0" smtClean="0">
                          <a:latin typeface="Times New Roman"/>
                          <a:ea typeface="Times New Roman"/>
                          <a:cs typeface="Arial"/>
                        </a:rPr>
                        <a:t>Hyperkaliémie</a:t>
                      </a:r>
                      <a:r>
                        <a:rPr lang="fr-FR" sz="2000" kern="0" dirty="0">
                          <a:latin typeface="Times New Roman"/>
                          <a:ea typeface="Times New Roman"/>
                          <a:cs typeface="Arial"/>
                        </a:rPr>
                        <a:t>.</a:t>
                      </a:r>
                      <a:endParaRPr lang="fr-FR" sz="2000" kern="0" dirty="0">
                        <a:latin typeface="Symbol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2000" kern="0" dirty="0">
                          <a:latin typeface="Times New Roman"/>
                          <a:ea typeface="Times New Roman"/>
                          <a:cs typeface="Arial"/>
                        </a:rPr>
                        <a:t>Troubles digestifs.</a:t>
                      </a:r>
                      <a:endParaRPr lang="fr-FR" sz="2000" kern="0" dirty="0">
                        <a:latin typeface="Symbol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" y="0"/>
          <a:ext cx="9144000" cy="6841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37084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</a:pPr>
                      <a:endParaRPr lang="fr-FR" sz="1100" kern="50" dirty="0">
                        <a:latin typeface="Calibri"/>
                        <a:ea typeface="DejaVu Sans"/>
                        <a:cs typeface="font296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</a:pPr>
                      <a:r>
                        <a:rPr lang="fr-FR" sz="3200" b="1" i="1" kern="50" dirty="0">
                          <a:solidFill>
                            <a:srgbClr val="92D050"/>
                          </a:solidFill>
                          <a:latin typeface="Times New Roman"/>
                          <a:ea typeface="Times New Roman"/>
                          <a:cs typeface="font296"/>
                        </a:rPr>
                        <a:t>Les médicaments de seconde intention</a:t>
                      </a:r>
                      <a:endParaRPr lang="fr-FR" sz="3200" kern="50" dirty="0">
                        <a:latin typeface="Calibri"/>
                        <a:ea typeface="DejaVu Sans"/>
                        <a:cs typeface="font296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</a:pPr>
                      <a:endParaRPr lang="fr-FR" sz="1100" kern="50" dirty="0">
                        <a:latin typeface="Calibri"/>
                        <a:ea typeface="DejaVu Sans"/>
                        <a:cs typeface="font296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</a:pPr>
                      <a:r>
                        <a:rPr lang="fr-FR" sz="2400" b="1" i="1" kern="50" dirty="0">
                          <a:solidFill>
                            <a:srgbClr val="FF00FF"/>
                          </a:solidFill>
                          <a:latin typeface="Times New Roman"/>
                          <a:ea typeface="Times New Roman"/>
                          <a:cs typeface="font296"/>
                        </a:rPr>
                        <a:t>les antagonistes de l’angiotensine II</a:t>
                      </a:r>
                      <a:endParaRPr lang="fr-FR" sz="2400" kern="50" dirty="0">
                        <a:latin typeface="Calibri"/>
                        <a:ea typeface="DejaVu Sans"/>
                        <a:cs typeface="font296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800" kern="50" dirty="0" smtClean="0">
                        <a:latin typeface="Calibri"/>
                        <a:ea typeface="DejaVu Sans"/>
                        <a:cs typeface="font296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800" kern="50" dirty="0" smtClean="0">
                        <a:latin typeface="Calibri"/>
                        <a:ea typeface="DejaVu Sans"/>
                        <a:cs typeface="font296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800" kern="50" dirty="0" smtClean="0">
                        <a:latin typeface="Calibri"/>
                        <a:ea typeface="DejaVu Sans"/>
                        <a:cs typeface="font296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kern="50" dirty="0" smtClean="0">
                          <a:latin typeface="Calibri"/>
                          <a:ea typeface="DejaVu Sans"/>
                          <a:cs typeface="font296"/>
                        </a:rPr>
                        <a:t>Hypertension</a:t>
                      </a:r>
                      <a:r>
                        <a:rPr lang="fr-FR" sz="2800" kern="50" baseline="0" dirty="0" smtClean="0">
                          <a:latin typeface="Calibri"/>
                          <a:ea typeface="DejaVu Sans"/>
                          <a:cs typeface="font296"/>
                        </a:rPr>
                        <a:t> </a:t>
                      </a:r>
                      <a:endParaRPr lang="fr-FR" sz="2800" kern="50" dirty="0" smtClean="0">
                        <a:latin typeface="Calibri"/>
                        <a:ea typeface="DejaVu Sans"/>
                        <a:cs typeface="font296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2800" kern="0" dirty="0">
                          <a:latin typeface="Times New Roman"/>
                          <a:ea typeface="Times New Roman"/>
                          <a:cs typeface="Arial"/>
                        </a:rPr>
                        <a:t>Allergie connue.</a:t>
                      </a:r>
                      <a:endParaRPr lang="fr-FR" sz="2800" kern="0" dirty="0">
                        <a:latin typeface="Symbol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2800" kern="0" dirty="0">
                          <a:latin typeface="Times New Roman"/>
                          <a:ea typeface="Times New Roman"/>
                          <a:cs typeface="Arial"/>
                        </a:rPr>
                        <a:t>Insuffisance rénale, hépatique</a:t>
                      </a:r>
                      <a:endParaRPr lang="fr-FR" sz="2800" kern="0" dirty="0">
                        <a:latin typeface="Symbol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2800" kern="0" dirty="0">
                          <a:latin typeface="Times New Roman"/>
                          <a:ea typeface="Times New Roman"/>
                          <a:cs typeface="Arial"/>
                        </a:rPr>
                        <a:t>Association au potassium, diurétiques </a:t>
                      </a:r>
                      <a:r>
                        <a:rPr lang="fr-FR" sz="2800" kern="0" dirty="0" err="1">
                          <a:latin typeface="Times New Roman"/>
                          <a:ea typeface="Times New Roman"/>
                          <a:cs typeface="Arial"/>
                        </a:rPr>
                        <a:t>hyperkaliémiants</a:t>
                      </a:r>
                      <a:r>
                        <a:rPr lang="fr-FR" sz="2800" kern="0" dirty="0">
                          <a:latin typeface="Times New Roman"/>
                          <a:ea typeface="Times New Roman"/>
                          <a:cs typeface="Arial"/>
                        </a:rPr>
                        <a:t>, inhibiteurs de l'enzyme de conversion, lithium.</a:t>
                      </a:r>
                      <a:endParaRPr lang="fr-FR" sz="2800" kern="0" dirty="0">
                        <a:latin typeface="Symbol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fr-FR" sz="2800" kern="0" dirty="0">
                          <a:latin typeface="Times New Roman"/>
                          <a:ea typeface="Times New Roman"/>
                          <a:cs typeface="Arial"/>
                        </a:rPr>
                        <a:t>Hypotension brutale en cas de déficit en eau et en sodium préexistant.</a:t>
                      </a:r>
                      <a:endParaRPr lang="fr-FR" sz="2800" kern="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fr-FR" sz="2800" kern="0" dirty="0">
                          <a:latin typeface="Times New Roman"/>
                          <a:ea typeface="Times New Roman"/>
                          <a:cs typeface="Arial"/>
                        </a:rPr>
                        <a:t>Hypotension orthostatique.</a:t>
                      </a:r>
                      <a:endParaRPr lang="fr-FR" sz="2800" kern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0" y="214290"/>
          <a:ext cx="9144000" cy="6429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695015">
                <a:tc gridSpan="3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</a:pPr>
                      <a:r>
                        <a:rPr lang="fr-FR" sz="3600" b="1" i="1" kern="0" dirty="0">
                          <a:solidFill>
                            <a:srgbClr val="FF00FF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Les vasodilatateurs</a:t>
                      </a:r>
                      <a:endParaRPr lang="fr-FR" sz="3600" kern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7344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</a:pPr>
                      <a:r>
                        <a:rPr lang="fr-FR" sz="2800" kern="0" dirty="0">
                          <a:latin typeface="Times New Roman"/>
                          <a:ea typeface="Times New Roman"/>
                          <a:cs typeface="Arial"/>
                        </a:rPr>
                        <a:t>   </a:t>
                      </a:r>
                      <a:r>
                        <a:rPr lang="fr-FR" sz="2800" kern="0" dirty="0" smtClean="0">
                          <a:latin typeface="Times New Roman"/>
                          <a:ea typeface="Times New Roman"/>
                          <a:cs typeface="Arial"/>
                        </a:rPr>
                        <a:t>hypertension </a:t>
                      </a:r>
                      <a:endParaRPr lang="fr-FR" sz="2800" kern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fr-FR" sz="2800" kern="0" dirty="0">
                          <a:latin typeface="Times New Roman"/>
                          <a:ea typeface="Times New Roman"/>
                          <a:cs typeface="Arial"/>
                        </a:rPr>
                        <a:t>Allergie connue.</a:t>
                      </a:r>
                      <a:endParaRPr lang="fr-FR" sz="2800" kern="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fr-FR" sz="2800" kern="0" dirty="0">
                          <a:latin typeface="Times New Roman"/>
                          <a:ea typeface="Times New Roman"/>
                          <a:cs typeface="Arial"/>
                        </a:rPr>
                        <a:t>Œdème.</a:t>
                      </a:r>
                      <a:endParaRPr lang="fr-FR" sz="2800" kern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fr-FR" sz="2800" kern="0" dirty="0">
                          <a:latin typeface="Times New Roman"/>
                          <a:ea typeface="Times New Roman"/>
                          <a:cs typeface="Arial"/>
                        </a:rPr>
                        <a:t>Hypotension avec rétention hydro-sodée.</a:t>
                      </a:r>
                      <a:endParaRPr lang="fr-FR" sz="2800" kern="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fr-FR" sz="2800" kern="0" dirty="0">
                          <a:latin typeface="Times New Roman"/>
                          <a:ea typeface="Times New Roman"/>
                          <a:cs typeface="Arial"/>
                        </a:rPr>
                        <a:t>Nausées, vomissements, sueurs, céphalées.</a:t>
                      </a:r>
                      <a:endParaRPr lang="fr-FR" sz="2800" kern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-1" y="0"/>
          <a:ext cx="9144000" cy="6572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791097">
                <a:tc gridSpan="3"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</a:pPr>
                      <a:endParaRPr lang="fr-FR" sz="1100" kern="50" dirty="0">
                        <a:latin typeface="Calibri"/>
                        <a:ea typeface="DejaVu Sans"/>
                        <a:cs typeface="font296"/>
                      </a:endParaRPr>
                    </a:p>
                    <a:p>
                      <a:pPr marL="228600" algn="ctr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</a:pPr>
                      <a:r>
                        <a:rPr lang="fr-FR" sz="3200" b="1" i="1" kern="50" dirty="0">
                          <a:solidFill>
                            <a:srgbClr val="FF00FF"/>
                          </a:solidFill>
                          <a:latin typeface="Times New Roman"/>
                          <a:ea typeface="Times New Roman"/>
                          <a:cs typeface="font296"/>
                        </a:rPr>
                        <a:t>Les antihypertenseurs d'action centrale</a:t>
                      </a:r>
                      <a:endParaRPr lang="fr-FR" sz="3200" kern="50" dirty="0">
                        <a:latin typeface="Calibri"/>
                        <a:ea typeface="DejaVu Sans"/>
                        <a:cs typeface="font296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7811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</a:pPr>
                      <a:r>
                        <a:rPr lang="fr-FR" sz="2800" kern="0" dirty="0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fr-FR" sz="2800" kern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</a:pPr>
                      <a:r>
                        <a:rPr lang="fr-FR" sz="2800" kern="0" dirty="0" smtClean="0">
                          <a:latin typeface="Times New Roman"/>
                          <a:ea typeface="Times New Roman"/>
                          <a:cs typeface="Arial"/>
                        </a:rPr>
                        <a:t>Hypertension 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</a:pPr>
                      <a:endParaRPr lang="fr-FR" sz="2800" kern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</a:pPr>
                      <a:endParaRPr lang="fr-FR" sz="2800" kern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2800" kern="0" dirty="0">
                          <a:latin typeface="Times New Roman"/>
                          <a:ea typeface="Times New Roman"/>
                          <a:cs typeface="Arial"/>
                        </a:rPr>
                        <a:t>Allergie connue.</a:t>
                      </a:r>
                      <a:endParaRPr lang="fr-FR" sz="2800" kern="0" dirty="0">
                        <a:latin typeface="Symbol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2800" kern="0" dirty="0">
                          <a:latin typeface="Times New Roman"/>
                          <a:ea typeface="Times New Roman"/>
                          <a:cs typeface="Arial"/>
                        </a:rPr>
                        <a:t>Insuffisance rénale.</a:t>
                      </a:r>
                      <a:endParaRPr lang="fr-FR" sz="2800" kern="0" dirty="0">
                        <a:latin typeface="Symbol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2800" kern="0" dirty="0">
                          <a:latin typeface="Times New Roman"/>
                          <a:ea typeface="Times New Roman"/>
                          <a:cs typeface="Arial"/>
                        </a:rPr>
                        <a:t>Hypotension et bradycardie : surdosage.</a:t>
                      </a:r>
                      <a:endParaRPr lang="fr-FR" sz="2800" kern="0" dirty="0">
                        <a:latin typeface="Symbol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2800" kern="0" dirty="0">
                          <a:latin typeface="Times New Roman"/>
                          <a:ea typeface="Times New Roman"/>
                          <a:cs typeface="Arial"/>
                        </a:rPr>
                        <a:t>Sécheresse buccale.</a:t>
                      </a:r>
                      <a:endParaRPr lang="fr-FR" sz="2800" kern="0" dirty="0">
                        <a:latin typeface="Symbol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2800" kern="0" dirty="0">
                          <a:latin typeface="Times New Roman"/>
                          <a:ea typeface="Times New Roman"/>
                          <a:cs typeface="Arial"/>
                        </a:rPr>
                        <a:t>Somnolence, asthénie.</a:t>
                      </a:r>
                      <a:endParaRPr lang="fr-FR" sz="2800" kern="0" dirty="0">
                        <a:latin typeface="Symbol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  <a:buSzPts val="1000"/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2800" kern="0" dirty="0">
                          <a:latin typeface="Times New Roman"/>
                          <a:ea typeface="Times New Roman"/>
                          <a:cs typeface="Arial"/>
                        </a:rPr>
                        <a:t>Troubles digestifs : nausées, constipation.</a:t>
                      </a:r>
                      <a:endParaRPr lang="fr-FR" sz="2800" kern="0" dirty="0">
                        <a:latin typeface="Symbol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28596" y="2214554"/>
            <a:ext cx="8305800" cy="1143000"/>
          </a:xfrm>
          <a:solidFill>
            <a:srgbClr val="FFC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295" endPos="92000" dist="1016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/>
            <a:r>
              <a:rPr lang="fr-FR" b="1" i="1" dirty="0" smtClean="0">
                <a:solidFill>
                  <a:schemeClr val="tx1"/>
                </a:solidFill>
              </a:rPr>
              <a:t>I.L’HYPERTENSION ARTERIELLE</a:t>
            </a:r>
            <a:endParaRPr lang="fr-FR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350644"/>
          </a:xfrm>
          <a:solidFill>
            <a:srgbClr val="FFC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295" endPos="92000" dist="1016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>
              <a:buNone/>
            </a:pPr>
            <a:r>
              <a:rPr lang="fr-FR" sz="4400" b="1" i="1" dirty="0" smtClean="0"/>
              <a:t>II.7.PHARMACOCINETIQUE</a:t>
            </a: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5857916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fr-FR" dirty="0" smtClean="0"/>
              <a:t>Généralement ils sont administrés par voie orale sous forme de comprimés ou de gélules pour les traitements de longue durée. Certains, comme le </a:t>
            </a:r>
            <a:r>
              <a:rPr lang="fr-FR" dirty="0" err="1" smtClean="0"/>
              <a:t>labétalol</a:t>
            </a:r>
            <a:r>
              <a:rPr lang="fr-FR" dirty="0" smtClean="0"/>
              <a:t> (les bêtabloquants), sont utilisés par voie intraveineuse en urgence dans les cas d’hypertension grave, ou pour induire une hypotension lors d’opérations chirurgicales exigeant un faible débit sanguin.</a:t>
            </a:r>
          </a:p>
          <a:p>
            <a:pPr>
              <a:buNone/>
            </a:pPr>
            <a:r>
              <a:rPr lang="fr-FR" dirty="0" smtClean="0"/>
              <a:t> 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Les diurétiques sont utilisés soit en intraveineux (sauf pour la pirétanide) soit per os.les diurétiques de l’anse sont rapidement éliminés sous forme active dans les urines</a:t>
            </a:r>
          </a:p>
          <a:p>
            <a:pPr>
              <a:buNone/>
            </a:pPr>
            <a:r>
              <a:rPr lang="fr-FR" dirty="0" smtClean="0"/>
              <a:t>atteignant leur lieu d’action sur le versant </a:t>
            </a:r>
            <a:r>
              <a:rPr lang="fr-FR" dirty="0" err="1" smtClean="0"/>
              <a:t>luminal</a:t>
            </a:r>
            <a:r>
              <a:rPr lang="fr-FR" dirty="0" smtClean="0"/>
              <a:t> du tubule.</a:t>
            </a:r>
          </a:p>
          <a:p>
            <a:pPr>
              <a:buNone/>
            </a:pPr>
            <a:r>
              <a:rPr lang="fr-FR" dirty="0" smtClean="0"/>
              <a:t> 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La structure chimique des IEC comporte un groupe acide R-COOH. Certains IEC comme le </a:t>
            </a:r>
            <a:r>
              <a:rPr lang="fr-FR" dirty="0" err="1" smtClean="0"/>
              <a:t>captopril</a:t>
            </a:r>
            <a:r>
              <a:rPr lang="fr-FR" dirty="0" smtClean="0"/>
              <a:t>, le </a:t>
            </a:r>
            <a:r>
              <a:rPr lang="fr-FR" dirty="0" err="1" smtClean="0"/>
              <a:t>lisinopril</a:t>
            </a:r>
            <a:r>
              <a:rPr lang="fr-FR" dirty="0" smtClean="0"/>
              <a:t> sont administrés sous forme R-COOH, c'est-à-dire que le produit administré est lui-même actif. D'autres comme l'</a:t>
            </a:r>
            <a:r>
              <a:rPr lang="fr-FR" dirty="0" err="1" smtClean="0"/>
              <a:t>énalapril</a:t>
            </a:r>
            <a:r>
              <a:rPr lang="fr-FR" dirty="0" smtClean="0"/>
              <a:t>, le </a:t>
            </a:r>
            <a:r>
              <a:rPr lang="fr-FR" dirty="0" err="1" smtClean="0"/>
              <a:t>périndopril</a:t>
            </a:r>
            <a:r>
              <a:rPr lang="fr-FR" dirty="0" smtClean="0"/>
              <a:t>, le </a:t>
            </a:r>
            <a:r>
              <a:rPr lang="fr-FR" dirty="0" err="1" smtClean="0"/>
              <a:t>bénazépril</a:t>
            </a:r>
            <a:r>
              <a:rPr lang="fr-FR" dirty="0" smtClean="0"/>
              <a:t>, le </a:t>
            </a:r>
            <a:r>
              <a:rPr lang="fr-FR" dirty="0" err="1" smtClean="0"/>
              <a:t>moexipril</a:t>
            </a:r>
            <a:r>
              <a:rPr lang="fr-FR" dirty="0" smtClean="0"/>
              <a:t> sont administrés sous forme d'esters R-CO-O-C2H5 inactifs. L'estérification favorise leur absorption digestive et la liaison ester est ensuite hydrolysée dans </a:t>
            </a:r>
          </a:p>
          <a:p>
            <a:pPr>
              <a:buNone/>
            </a:pPr>
            <a:r>
              <a:rPr lang="fr-FR" dirty="0" smtClean="0"/>
              <a:t>l'organisme, libérant la forme acide active. </a:t>
            </a:r>
          </a:p>
          <a:p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467368"/>
          </a:xfrm>
        </p:spPr>
        <p:txBody>
          <a:bodyPr>
            <a:normAutofit/>
          </a:bodyPr>
          <a:lstStyle/>
          <a:p>
            <a:r>
              <a:rPr lang="fr-FR" sz="2400" dirty="0" smtClean="0"/>
              <a:t>Les bêtabloquants liposolubles, tels que le propanolol ou le </a:t>
            </a:r>
            <a:r>
              <a:rPr lang="fr-FR" sz="2400" dirty="0" err="1" smtClean="0"/>
              <a:t>pindolol</a:t>
            </a:r>
            <a:r>
              <a:rPr lang="fr-FR" sz="2400" dirty="0" smtClean="0"/>
              <a:t>, peuvent franchir la barrière hémato-encéphalique et être à l’origine de troubles du sommeil. Les bêtabloquants solubles dans l’eau — </a:t>
            </a:r>
            <a:r>
              <a:rPr lang="fr-FR" sz="2400" dirty="0" err="1" smtClean="0"/>
              <a:t>aténolol</a:t>
            </a:r>
            <a:r>
              <a:rPr lang="fr-FR" sz="2400" dirty="0" smtClean="0"/>
              <a:t> ou </a:t>
            </a:r>
            <a:r>
              <a:rPr lang="fr-FR" sz="2400" dirty="0" err="1" smtClean="0"/>
              <a:t>sotalol</a:t>
            </a:r>
            <a:r>
              <a:rPr lang="fr-FR" sz="2400" dirty="0" smtClean="0"/>
              <a:t> par exemple —, dont la métabolisation au niveau du foie est faible ou nulle, et qui ne franchissent pas la barrière hémato-méningée, sont prescrits dans le traitement des problèmes hépatiques ou des états dépressifs.</a:t>
            </a:r>
          </a:p>
          <a:p>
            <a:endParaRPr lang="fr-FR" sz="2400" dirty="0" smtClean="0"/>
          </a:p>
          <a:p>
            <a:r>
              <a:rPr lang="fr-FR" sz="2400" dirty="0" smtClean="0"/>
              <a:t>Les antagonistes sont métabolisés par le foie.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2071678"/>
            <a:ext cx="8229600" cy="1571628"/>
          </a:xfrm>
          <a:solidFill>
            <a:srgbClr val="FFC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295" endPos="92000" dist="1016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 algn="ctr"/>
            <a:r>
              <a:rPr lang="fr-FR" sz="4400" b="1" i="1" dirty="0" smtClean="0"/>
              <a:t>II.8.POSOLOGIE</a:t>
            </a:r>
            <a:r>
              <a:rPr lang="fr-FR" sz="3200" dirty="0" smtClean="0"/>
              <a:t/>
            </a:r>
            <a:br>
              <a:rPr lang="fr-FR" sz="3200" dirty="0" smtClean="0"/>
            </a:br>
            <a:endParaRPr lang="fr-FR" sz="3200" dirty="0"/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1000107"/>
          <a:ext cx="8001056" cy="4866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28"/>
                <a:gridCol w="4000528"/>
              </a:tblGrid>
              <a:tr h="722294">
                <a:tc gridSpan="2">
                  <a:txBody>
                    <a:bodyPr/>
                    <a:lstStyle/>
                    <a:p>
                      <a:pPr algn="ctr"/>
                      <a:endParaRPr lang="fr-FR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16936"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err="1" smtClean="0">
                          <a:solidFill>
                            <a:srgbClr val="FF0000"/>
                          </a:solidFill>
                        </a:rPr>
                        <a:t>Medicaments</a:t>
                      </a:r>
                      <a:r>
                        <a:rPr lang="fr-FR" sz="2800" b="1" i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fr-FR" sz="2800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smtClean="0">
                          <a:solidFill>
                            <a:srgbClr val="FF0000"/>
                          </a:solidFill>
                        </a:rPr>
                        <a:t>Posologie </a:t>
                      </a:r>
                      <a:endParaRPr lang="fr-FR" sz="2800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16936">
                <a:tc>
                  <a:txBody>
                    <a:bodyPr/>
                    <a:lstStyle/>
                    <a:p>
                      <a:r>
                        <a:rPr lang="fr-FR" sz="2800" dirty="0" err="1" smtClean="0"/>
                        <a:t>atenolol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1    </a:t>
                      </a:r>
                      <a:r>
                        <a:rPr lang="fr-FR" sz="2800" dirty="0" err="1" smtClean="0"/>
                        <a:t>cp</a:t>
                      </a:r>
                      <a:r>
                        <a:rPr lang="fr-FR" sz="2800" dirty="0" smtClean="0"/>
                        <a:t>/j</a:t>
                      </a:r>
                      <a:endParaRPr lang="fr-FR" sz="2800" dirty="0"/>
                    </a:p>
                  </a:txBody>
                  <a:tcPr/>
                </a:tc>
              </a:tr>
              <a:tr h="516936">
                <a:tc>
                  <a:txBody>
                    <a:bodyPr/>
                    <a:lstStyle/>
                    <a:p>
                      <a:r>
                        <a:rPr lang="fr-FR" sz="2800" dirty="0" err="1" smtClean="0"/>
                        <a:t>lopressor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½   </a:t>
                      </a:r>
                      <a:r>
                        <a:rPr lang="fr-FR" sz="2800" baseline="0" dirty="0" smtClean="0"/>
                        <a:t> à     1 </a:t>
                      </a:r>
                      <a:r>
                        <a:rPr lang="fr-FR" sz="2800" baseline="0" dirty="0" err="1" smtClean="0"/>
                        <a:t>cp</a:t>
                      </a:r>
                      <a:r>
                        <a:rPr lang="fr-FR" sz="2800" baseline="0" dirty="0" smtClean="0"/>
                        <a:t>/j </a:t>
                      </a:r>
                      <a:endParaRPr lang="fr-FR" sz="2800" dirty="0"/>
                    </a:p>
                  </a:txBody>
                  <a:tcPr/>
                </a:tc>
              </a:tr>
              <a:tr h="516936">
                <a:tc>
                  <a:txBody>
                    <a:bodyPr/>
                    <a:lstStyle/>
                    <a:p>
                      <a:r>
                        <a:rPr lang="fr-FR" sz="2800" dirty="0" err="1" smtClean="0"/>
                        <a:t>metoprolol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1  Cp ×</a:t>
                      </a:r>
                      <a:r>
                        <a:rPr lang="fr-FR" sz="2800" baseline="0" dirty="0" smtClean="0"/>
                        <a:t>  2  /j </a:t>
                      </a:r>
                      <a:endParaRPr lang="fr-FR" sz="2800" dirty="0"/>
                    </a:p>
                  </a:txBody>
                  <a:tcPr/>
                </a:tc>
              </a:tr>
              <a:tr h="516936">
                <a:tc>
                  <a:txBody>
                    <a:bodyPr/>
                    <a:lstStyle/>
                    <a:p>
                      <a:r>
                        <a:rPr lang="fr-FR" sz="2800" dirty="0" err="1" smtClean="0"/>
                        <a:t>acébutolol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1  Cp ×</a:t>
                      </a:r>
                      <a:r>
                        <a:rPr lang="fr-FR" sz="2800" baseline="0" dirty="0" smtClean="0"/>
                        <a:t>  2 /j</a:t>
                      </a:r>
                      <a:endParaRPr lang="fr-FR" sz="2800" dirty="0"/>
                    </a:p>
                  </a:txBody>
                  <a:tcPr/>
                </a:tc>
              </a:tr>
              <a:tr h="516936">
                <a:tc>
                  <a:txBody>
                    <a:bodyPr/>
                    <a:lstStyle/>
                    <a:p>
                      <a:r>
                        <a:rPr lang="fr-FR" sz="2800" dirty="0" err="1" smtClean="0"/>
                        <a:t>propranolol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1</a:t>
                      </a:r>
                      <a:r>
                        <a:rPr lang="fr-FR" sz="2800" baseline="0" dirty="0" smtClean="0"/>
                        <a:t>  Cp  3-4 /j</a:t>
                      </a:r>
                      <a:endParaRPr lang="fr-FR" sz="2800" dirty="0"/>
                    </a:p>
                  </a:txBody>
                  <a:tcPr/>
                </a:tc>
              </a:tr>
              <a:tr h="516936">
                <a:tc>
                  <a:txBody>
                    <a:bodyPr/>
                    <a:lstStyle/>
                    <a:p>
                      <a:r>
                        <a:rPr lang="fr-FR" sz="2800" dirty="0" err="1" smtClean="0"/>
                        <a:t>labétalol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1  Cp /j  ×  2</a:t>
                      </a:r>
                      <a:endParaRPr lang="fr-FR" sz="2800" dirty="0"/>
                    </a:p>
                  </a:txBody>
                  <a:tcPr/>
                </a:tc>
              </a:tr>
              <a:tr h="516936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571472" y="1000108"/>
          <a:ext cx="8072494" cy="5000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6247"/>
                <a:gridCol w="4036247"/>
              </a:tblGrid>
              <a:tr h="816888">
                <a:tc gridSpan="2">
                  <a:txBody>
                    <a:bodyPr/>
                    <a:lstStyle/>
                    <a:p>
                      <a:pPr algn="ctr"/>
                      <a:endParaRPr lang="fr-FR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697295"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err="1" smtClean="0">
                          <a:solidFill>
                            <a:srgbClr val="FF0000"/>
                          </a:solidFill>
                        </a:rPr>
                        <a:t>Medicaments</a:t>
                      </a:r>
                      <a:r>
                        <a:rPr lang="fr-FR" sz="2800" b="1" i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fr-FR" sz="2800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smtClean="0">
                          <a:solidFill>
                            <a:srgbClr val="FF0000"/>
                          </a:solidFill>
                        </a:rPr>
                        <a:t>Posologie </a:t>
                      </a:r>
                      <a:endParaRPr lang="fr-FR" sz="2800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97295">
                <a:tc>
                  <a:txBody>
                    <a:bodyPr/>
                    <a:lstStyle/>
                    <a:p>
                      <a:r>
                        <a:rPr lang="fr-FR" sz="2800" dirty="0" err="1" smtClean="0"/>
                        <a:t>Lasilix</a:t>
                      </a:r>
                      <a:r>
                        <a:rPr lang="fr-FR" sz="2800" baseline="0" dirty="0" smtClean="0"/>
                        <a:t> 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1  à</a:t>
                      </a:r>
                      <a:r>
                        <a:rPr lang="fr-FR" sz="2800" baseline="0" dirty="0" smtClean="0"/>
                        <a:t> 2 </a:t>
                      </a:r>
                      <a:r>
                        <a:rPr lang="fr-FR" sz="2800" dirty="0" smtClean="0"/>
                        <a:t>  </a:t>
                      </a:r>
                      <a:r>
                        <a:rPr lang="fr-FR" sz="2800" dirty="0" err="1" smtClean="0"/>
                        <a:t>cp</a:t>
                      </a:r>
                      <a:r>
                        <a:rPr lang="fr-FR" sz="2800" dirty="0" smtClean="0"/>
                        <a:t>/j</a:t>
                      </a:r>
                      <a:endParaRPr lang="fr-FR" sz="2800" dirty="0"/>
                    </a:p>
                  </a:txBody>
                  <a:tcPr/>
                </a:tc>
              </a:tr>
              <a:tr h="697295">
                <a:tc>
                  <a:txBody>
                    <a:bodyPr/>
                    <a:lstStyle/>
                    <a:p>
                      <a:r>
                        <a:rPr lang="fr-FR" sz="2800" dirty="0" err="1" smtClean="0"/>
                        <a:t>burinex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aseline="0" dirty="0" smtClean="0"/>
                        <a:t>  1 </a:t>
                      </a:r>
                      <a:r>
                        <a:rPr lang="fr-FR" sz="2800" baseline="0" dirty="0" err="1" smtClean="0"/>
                        <a:t>cp</a:t>
                      </a:r>
                      <a:r>
                        <a:rPr lang="fr-FR" sz="2800" baseline="0" dirty="0" smtClean="0"/>
                        <a:t>/j </a:t>
                      </a:r>
                      <a:endParaRPr lang="fr-FR" sz="2800" dirty="0"/>
                    </a:p>
                  </a:txBody>
                  <a:tcPr/>
                </a:tc>
              </a:tr>
              <a:tr h="697295">
                <a:tc>
                  <a:txBody>
                    <a:bodyPr/>
                    <a:lstStyle/>
                    <a:p>
                      <a:r>
                        <a:rPr lang="fr-FR" sz="2800" dirty="0" err="1" smtClean="0"/>
                        <a:t>Fludex</a:t>
                      </a:r>
                      <a:r>
                        <a:rPr lang="fr-FR" sz="2800" baseline="0" dirty="0" smtClean="0"/>
                        <a:t> 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1  Cp /j</a:t>
                      </a:r>
                      <a:r>
                        <a:rPr lang="fr-FR" sz="2800" baseline="0" dirty="0" smtClean="0"/>
                        <a:t> </a:t>
                      </a:r>
                      <a:endParaRPr lang="fr-FR" sz="2800" dirty="0"/>
                    </a:p>
                  </a:txBody>
                  <a:tcPr/>
                </a:tc>
              </a:tr>
              <a:tr h="697295">
                <a:tc>
                  <a:txBody>
                    <a:bodyPr/>
                    <a:lstStyle/>
                    <a:p>
                      <a:r>
                        <a:rPr lang="fr-FR" sz="2800" dirty="0" err="1" smtClean="0"/>
                        <a:t>Aldactone</a:t>
                      </a:r>
                      <a:r>
                        <a:rPr lang="fr-FR" sz="2800" baseline="0" dirty="0" smtClean="0"/>
                        <a:t> 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1  à</a:t>
                      </a:r>
                      <a:r>
                        <a:rPr lang="fr-FR" sz="2800" baseline="0" dirty="0" smtClean="0"/>
                        <a:t>   2 </a:t>
                      </a:r>
                      <a:r>
                        <a:rPr lang="fr-FR" sz="2800" dirty="0" smtClean="0"/>
                        <a:t> Cp/j </a:t>
                      </a:r>
                      <a:endParaRPr lang="fr-FR" sz="2800" dirty="0"/>
                    </a:p>
                  </a:txBody>
                  <a:tcPr/>
                </a:tc>
              </a:tr>
              <a:tr h="697295">
                <a:tc>
                  <a:txBody>
                    <a:bodyPr/>
                    <a:lstStyle/>
                    <a:p>
                      <a:r>
                        <a:rPr lang="fr-FR" sz="2800" dirty="0" err="1" smtClean="0"/>
                        <a:t>Soludactone</a:t>
                      </a:r>
                      <a:r>
                        <a:rPr lang="fr-FR" sz="2800" dirty="0" smtClean="0"/>
                        <a:t> 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Cp 1</a:t>
                      </a:r>
                      <a:r>
                        <a:rPr lang="fr-FR" sz="2800" baseline="0" dirty="0" smtClean="0"/>
                        <a:t> 00 à 400 mg </a:t>
                      </a:r>
                      <a:endParaRPr lang="fr-FR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1000107"/>
          <a:ext cx="8001056" cy="5143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28"/>
                <a:gridCol w="4000528"/>
              </a:tblGrid>
              <a:tr h="1123012">
                <a:tc gridSpan="2">
                  <a:txBody>
                    <a:bodyPr/>
                    <a:lstStyle/>
                    <a:p>
                      <a:pPr algn="ctr"/>
                      <a:endParaRPr lang="fr-FR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805627"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err="1" smtClean="0">
                          <a:solidFill>
                            <a:srgbClr val="FF0000"/>
                          </a:solidFill>
                        </a:rPr>
                        <a:t>Medicaments</a:t>
                      </a:r>
                      <a:r>
                        <a:rPr lang="fr-FR" sz="2800" b="1" i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fr-FR" sz="2800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smtClean="0">
                          <a:solidFill>
                            <a:srgbClr val="FF0000"/>
                          </a:solidFill>
                        </a:rPr>
                        <a:t>Posologie </a:t>
                      </a:r>
                      <a:endParaRPr lang="fr-FR" sz="2800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803724">
                <a:tc>
                  <a:txBody>
                    <a:bodyPr/>
                    <a:lstStyle/>
                    <a:p>
                      <a:r>
                        <a:rPr lang="fr-FR" sz="2800" dirty="0" err="1" smtClean="0"/>
                        <a:t>Lopril</a:t>
                      </a:r>
                      <a:r>
                        <a:rPr lang="fr-FR" sz="2800" baseline="0" dirty="0" smtClean="0"/>
                        <a:t> 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 </a:t>
                      </a:r>
                      <a:r>
                        <a:rPr lang="fr-FR" sz="2800" baseline="0" dirty="0" smtClean="0"/>
                        <a:t> </a:t>
                      </a:r>
                      <a:r>
                        <a:rPr lang="fr-FR" sz="2800" baseline="0" dirty="0" err="1" smtClean="0"/>
                        <a:t>cp</a:t>
                      </a:r>
                      <a:r>
                        <a:rPr lang="fr-FR" sz="2800" baseline="0" dirty="0" smtClean="0"/>
                        <a:t> </a:t>
                      </a:r>
                      <a:r>
                        <a:rPr lang="fr-FR" sz="2800" dirty="0" smtClean="0"/>
                        <a:t> 25 à 50</a:t>
                      </a:r>
                      <a:r>
                        <a:rPr lang="fr-FR" sz="2800" baseline="0" dirty="0" smtClean="0"/>
                        <a:t>  </a:t>
                      </a:r>
                      <a:r>
                        <a:rPr lang="fr-FR" sz="2800" dirty="0" smtClean="0"/>
                        <a:t>mg</a:t>
                      </a:r>
                      <a:endParaRPr lang="fr-FR" sz="2800" dirty="0"/>
                    </a:p>
                  </a:txBody>
                  <a:tcPr/>
                </a:tc>
              </a:tr>
              <a:tr h="803724">
                <a:tc>
                  <a:txBody>
                    <a:bodyPr/>
                    <a:lstStyle/>
                    <a:p>
                      <a:r>
                        <a:rPr lang="fr-FR" sz="2800" dirty="0" err="1" smtClean="0"/>
                        <a:t>Renitec</a:t>
                      </a:r>
                      <a:r>
                        <a:rPr lang="fr-FR" sz="2800" baseline="0" dirty="0" smtClean="0"/>
                        <a:t> 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Cp 5</a:t>
                      </a:r>
                      <a:r>
                        <a:rPr lang="fr-FR" sz="2800" baseline="0" dirty="0" smtClean="0"/>
                        <a:t> à 20  mg </a:t>
                      </a:r>
                      <a:endParaRPr lang="fr-FR" sz="2800" dirty="0"/>
                    </a:p>
                  </a:txBody>
                  <a:tcPr/>
                </a:tc>
              </a:tr>
              <a:tr h="803724">
                <a:tc>
                  <a:txBody>
                    <a:bodyPr/>
                    <a:lstStyle/>
                    <a:p>
                      <a:r>
                        <a:rPr lang="fr-FR" sz="2800" dirty="0" err="1" smtClean="0"/>
                        <a:t>Coversyl</a:t>
                      </a:r>
                      <a:r>
                        <a:rPr lang="fr-FR" sz="2800" baseline="0" dirty="0" smtClean="0"/>
                        <a:t> 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Cp 2.5</a:t>
                      </a:r>
                      <a:r>
                        <a:rPr lang="fr-FR" sz="2800" baseline="0" dirty="0" smtClean="0"/>
                        <a:t> – 5 à  10  mg </a:t>
                      </a:r>
                      <a:endParaRPr lang="fr-FR" sz="2800" dirty="0"/>
                    </a:p>
                  </a:txBody>
                  <a:tcPr/>
                </a:tc>
              </a:tr>
              <a:tr h="803724">
                <a:tc>
                  <a:txBody>
                    <a:bodyPr/>
                    <a:lstStyle/>
                    <a:p>
                      <a:r>
                        <a:rPr lang="fr-FR" sz="2800" dirty="0" err="1" smtClean="0"/>
                        <a:t>Triatec</a:t>
                      </a:r>
                      <a:r>
                        <a:rPr lang="fr-FR" sz="2800" baseline="0" dirty="0" smtClean="0"/>
                        <a:t> 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Cp 1.25-2.5</a:t>
                      </a:r>
                      <a:r>
                        <a:rPr lang="fr-FR" sz="2800" baseline="0" dirty="0" smtClean="0"/>
                        <a:t> à 5 mg </a:t>
                      </a:r>
                      <a:endParaRPr lang="fr-FR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 algn="ctr"/>
            <a:r>
              <a:rPr lang="fr-FR" b="1" i="1" dirty="0" smtClean="0">
                <a:solidFill>
                  <a:schemeClr val="tx1"/>
                </a:solidFill>
              </a:rPr>
              <a:t>II.</a:t>
            </a:r>
            <a:r>
              <a:rPr lang="fr-FR" sz="3600" b="1" i="1" dirty="0" smtClean="0">
                <a:solidFill>
                  <a:schemeClr val="tx1"/>
                </a:solidFill>
              </a:rPr>
              <a:t>9.</a:t>
            </a:r>
            <a:r>
              <a:rPr lang="fr-FR" b="1" i="1" dirty="0" smtClean="0">
                <a:solidFill>
                  <a:schemeClr val="tx1"/>
                </a:solidFill>
              </a:rPr>
              <a:t>CONCLUSION</a:t>
            </a:r>
            <a:endParaRPr lang="fr-FR" b="1" i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785926"/>
            <a:ext cx="9144000" cy="5072074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fr-FR" sz="3600" b="1" i="1" dirty="0" smtClean="0"/>
          </a:p>
          <a:p>
            <a:pPr>
              <a:buNone/>
            </a:pPr>
            <a:endParaRPr lang="fr-FR" sz="4200" b="1" i="1" dirty="0" smtClean="0"/>
          </a:p>
          <a:p>
            <a:pPr>
              <a:buNone/>
            </a:pPr>
            <a:r>
              <a:rPr lang="fr-FR" sz="4200" b="1" i="1" dirty="0" smtClean="0"/>
              <a:t>L’hypertension artérielle est un facteur de risque cardiovasculaire qui évolue à bas bruit et qu’il ne faut absolument pas négligée.</a:t>
            </a:r>
          </a:p>
          <a:p>
            <a:pPr>
              <a:buNone/>
            </a:pPr>
            <a:endParaRPr lang="fr-FR" sz="4200" b="1" i="1" dirty="0" smtClean="0"/>
          </a:p>
          <a:p>
            <a:pPr>
              <a:buNone/>
            </a:pPr>
            <a:r>
              <a:rPr lang="fr-FR" sz="4200" b="1" i="1" dirty="0" smtClean="0"/>
              <a:t>Les antihypertenseurs ne peuvent pas guérir l’hypertension artérielle, mais ils peuvent la contrôlée : cela signifie que les traitements actuels permettent de ramener les chiffres à un niveau normal.</a:t>
            </a:r>
          </a:p>
          <a:p>
            <a:pPr>
              <a:buNone/>
            </a:pPr>
            <a:endParaRPr lang="fr-FR" sz="4200" b="1" i="1" dirty="0" smtClean="0"/>
          </a:p>
          <a:p>
            <a:pPr>
              <a:buNone/>
            </a:pPr>
            <a:r>
              <a:rPr lang="fr-FR" sz="4200" b="1" i="1" dirty="0" smtClean="0"/>
              <a:t>Ces traitement s antihypertenseur doit être  accompagnée de mesures hygiéno-diététiques:</a:t>
            </a:r>
          </a:p>
          <a:p>
            <a:pPr>
              <a:buNone/>
            </a:pPr>
            <a:endParaRPr lang="fr-FR" sz="3800" dirty="0" smtClean="0"/>
          </a:p>
          <a:p>
            <a:pPr lvl="0">
              <a:buFont typeface="Arial" pitchFamily="34" charset="0"/>
              <a:buChar char="•"/>
            </a:pPr>
            <a:r>
              <a:rPr lang="fr-FR" sz="3800" b="1" i="1" dirty="0" smtClean="0"/>
              <a:t>Arrêtez de fumer. </a:t>
            </a:r>
          </a:p>
          <a:p>
            <a:pPr lvl="0">
              <a:buFont typeface="Arial" pitchFamily="34" charset="0"/>
              <a:buChar char="•"/>
            </a:pPr>
            <a:r>
              <a:rPr lang="fr-FR" sz="3800" b="1" i="1" dirty="0" smtClean="0"/>
              <a:t>perdez du poids.</a:t>
            </a:r>
          </a:p>
          <a:p>
            <a:pPr lvl="0">
              <a:buFont typeface="Arial" pitchFamily="34" charset="0"/>
              <a:buChar char="•"/>
            </a:pPr>
            <a:r>
              <a:rPr lang="fr-FR" sz="3800" b="1" i="1" dirty="0" smtClean="0"/>
              <a:t>diminuez la quantité de sel que vous employez. </a:t>
            </a:r>
          </a:p>
          <a:p>
            <a:pPr lvl="0">
              <a:buFont typeface="Arial" pitchFamily="34" charset="0"/>
              <a:buChar char="•"/>
            </a:pPr>
            <a:r>
              <a:rPr lang="fr-FR" sz="3800" b="1" i="1" dirty="0" smtClean="0"/>
              <a:t>mangez davantage de fruits, légumes, céréales et fibres alimentaires.</a:t>
            </a:r>
          </a:p>
          <a:p>
            <a:pPr lvl="0">
              <a:buFont typeface="Arial" pitchFamily="34" charset="0"/>
              <a:buChar char="•"/>
            </a:pPr>
            <a:r>
              <a:rPr lang="fr-FR" sz="3800" b="1" i="1" dirty="0" smtClean="0"/>
              <a:t>limitez votre consommation d'alcool .</a:t>
            </a:r>
          </a:p>
          <a:p>
            <a:pPr lvl="0">
              <a:buFont typeface="Arial" pitchFamily="34" charset="0"/>
              <a:buChar char="•"/>
            </a:pPr>
            <a:r>
              <a:rPr lang="fr-FR" sz="3800" b="1" i="1" dirty="0" smtClean="0"/>
              <a:t>pratiquez régulièrement une activité physique (pour 30 à 45 minutes plusieurs jours par semaine). </a:t>
            </a:r>
          </a:p>
          <a:p>
            <a:pPr>
              <a:buNone/>
            </a:pPr>
            <a:r>
              <a:rPr lang="fr-FR" sz="3800" dirty="0" smtClean="0"/>
              <a:t> </a:t>
            </a:r>
          </a:p>
          <a:p>
            <a:endParaRPr lang="fr-FR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20" y="1928802"/>
            <a:ext cx="8215370" cy="1754326"/>
          </a:xfrm>
          <a:prstGeom prst="rect">
            <a:avLst/>
          </a:prstGeom>
          <a:gradFill flip="none" rotWithShape="1">
            <a:gsLst>
              <a:gs pos="0">
                <a:srgbClr val="66FF66">
                  <a:tint val="66000"/>
                  <a:satMod val="160000"/>
                </a:srgbClr>
              </a:gs>
              <a:gs pos="50000">
                <a:srgbClr val="66FF66">
                  <a:tint val="44500"/>
                  <a:satMod val="160000"/>
                </a:srgbClr>
              </a:gs>
              <a:gs pos="100000">
                <a:srgbClr val="66FF66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MERCI POUR VOTRE ATTENTION</a:t>
            </a:r>
            <a:r>
              <a:rPr lang="fr-FR" sz="5400" b="1" i="1" cap="none" spc="0" dirty="0" smtClean="0">
                <a:ln w="31550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fr-FR" sz="5400" b="1" cap="none" spc="0" dirty="0">
              <a:ln w="31550" cmpd="sng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 algn="ctr"/>
            <a:r>
              <a:rPr lang="fr-FR" b="1" i="1" dirty="0" smtClean="0">
                <a:solidFill>
                  <a:schemeClr val="tx1"/>
                </a:solidFill>
              </a:rPr>
              <a:t>I</a:t>
            </a:r>
            <a:r>
              <a:rPr lang="fr-FR" sz="3600" b="1" i="1" dirty="0" smtClean="0">
                <a:solidFill>
                  <a:schemeClr val="tx1"/>
                </a:solidFill>
              </a:rPr>
              <a:t>.1</a:t>
            </a:r>
            <a:r>
              <a:rPr lang="fr-FR" b="1" i="1" dirty="0" smtClean="0">
                <a:solidFill>
                  <a:schemeClr val="tx1"/>
                </a:solidFill>
              </a:rPr>
              <a:t>.DEFINITION</a:t>
            </a:r>
            <a:endParaRPr lang="fr-FR" b="1" i="1" dirty="0">
              <a:solidFill>
                <a:schemeClr val="tx1"/>
              </a:solidFill>
            </a:endParaRPr>
          </a:p>
        </p:txBody>
      </p:sp>
      <p:sp>
        <p:nvSpPr>
          <p:cNvPr id="4" name="Titre 1"/>
          <p:cNvSpPr>
            <a:spLocks noGrp="1"/>
          </p:cNvSpPr>
          <p:nvPr>
            <p:ph idx="1"/>
          </p:nvPr>
        </p:nvSpPr>
        <p:spPr>
          <a:xfrm>
            <a:off x="500034" y="2214554"/>
            <a:ext cx="8229600" cy="4389120"/>
          </a:xfrm>
        </p:spPr>
        <p:txBody>
          <a:bodyPr>
            <a:normAutofit fontScale="97500"/>
          </a:bodyPr>
          <a:lstStyle/>
          <a:p>
            <a:r>
              <a:rPr lang="fr-FR" sz="2800" b="1" dirty="0" smtClean="0"/>
              <a:t>pression artérielle</a:t>
            </a:r>
            <a:r>
              <a:rPr lang="fr-FR" sz="2800" dirty="0" smtClean="0"/>
              <a:t> (termes plus corrects que « tension artérielle ») correspond à la pression que le sang exerce sur la paroi des artères. Elle s’exprime en mm de mercure (mm Hg) ou en cm de mercure (cm Hg).</a:t>
            </a:r>
          </a:p>
          <a:p>
            <a:r>
              <a:rPr lang="fr-FR" sz="2800" dirty="0" smtClean="0"/>
              <a:t>Cette pression est mesurée à l’aide d’un tensiomètre, qui donne deux chiffres différents exemple  (12/8)</a:t>
            </a: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 txBox="1">
            <a:spLocks/>
          </p:cNvSpPr>
          <p:nvPr/>
        </p:nvSpPr>
        <p:spPr>
          <a:xfrm>
            <a:off x="0" y="857232"/>
            <a:ext cx="4071937" cy="571500"/>
          </a:xfrm>
          <a:prstGeom prst="rect">
            <a:avLst/>
          </a:prstGeom>
          <a:solidFill>
            <a:srgbClr val="FFC000"/>
          </a:solidFill>
        </p:spPr>
        <p:txBody>
          <a:bodyPr vert="horz">
            <a:normAutofit fontScale="925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fr-FR" sz="2800" b="1" i="1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pression </a:t>
            </a:r>
            <a:r>
              <a:rPr kumimoji="0" lang="fr-FR" sz="2600" b="1" i="1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systolique</a:t>
            </a: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:</a:t>
            </a:r>
          </a:p>
        </p:txBody>
      </p:sp>
      <p:sp>
        <p:nvSpPr>
          <p:cNvPr id="4" name="Espace réservé du texte 3"/>
          <p:cNvSpPr txBox="1">
            <a:spLocks/>
          </p:cNvSpPr>
          <p:nvPr/>
        </p:nvSpPr>
        <p:spPr>
          <a:xfrm>
            <a:off x="4357686" y="857232"/>
            <a:ext cx="4786314" cy="571504"/>
          </a:xfrm>
          <a:prstGeom prst="rect">
            <a:avLst/>
          </a:prstGeom>
          <a:solidFill>
            <a:srgbClr val="FFC000"/>
          </a:solidFill>
        </p:spPr>
        <p:txBody>
          <a:bodyPr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2800" b="1" i="1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pression diastolique :</a:t>
            </a:r>
            <a:endParaRPr kumimoji="0" lang="fr-FR" sz="2800" b="1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ce réservé du contenu 4"/>
          <p:cNvSpPr>
            <a:spLocks noGrp="1"/>
          </p:cNvSpPr>
          <p:nvPr>
            <p:ph idx="1"/>
          </p:nvPr>
        </p:nvSpPr>
        <p:spPr>
          <a:xfrm>
            <a:off x="285720" y="2000240"/>
            <a:ext cx="3714776" cy="438912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3800" i="1" dirty="0" smtClean="0"/>
              <a:t>(Lorsque le cœur se contracte pour propulser le </a:t>
            </a:r>
            <a:r>
              <a:rPr lang="fr-FR" sz="3800" i="1" dirty="0" smtClean="0">
                <a:hlinkClick r:id="rId2"/>
              </a:rPr>
              <a:t>sang</a:t>
            </a:r>
            <a:r>
              <a:rPr lang="fr-FR" sz="3800" i="1" dirty="0" smtClean="0"/>
              <a:t> dans les </a:t>
            </a:r>
            <a:r>
              <a:rPr lang="fr-FR" sz="3800" i="1" dirty="0" smtClean="0">
                <a:hlinkClick r:id="rId2"/>
              </a:rPr>
              <a:t>artères</a:t>
            </a:r>
            <a:r>
              <a:rPr lang="fr-FR" sz="3800" i="1" dirty="0" smtClean="0"/>
              <a:t>, l’arrivée massive du flux sanguin exerce une pression sur les parois)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r-FR" dirty="0"/>
          </a:p>
        </p:txBody>
      </p:sp>
      <p:sp>
        <p:nvSpPr>
          <p:cNvPr id="8" name="Espace réservé du contenu 5"/>
          <p:cNvSpPr txBox="1">
            <a:spLocks/>
          </p:cNvSpPr>
          <p:nvPr/>
        </p:nvSpPr>
        <p:spPr>
          <a:xfrm>
            <a:off x="4714877" y="2000240"/>
            <a:ext cx="4113212" cy="428626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fr-FR" sz="4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36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(la phase de </a:t>
            </a:r>
            <a:r>
              <a:rPr kumimoji="0" lang="fr-FR" sz="36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relaxation</a:t>
            </a:r>
            <a:r>
              <a:rPr kumimoji="0" lang="fr-FR" sz="36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au cours de laquelle le cœur se relâche et se remplit de nouveau.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 pitchFamily="18" charset="2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lèche vers le bas 8"/>
          <p:cNvSpPr/>
          <p:nvPr/>
        </p:nvSpPr>
        <p:spPr>
          <a:xfrm>
            <a:off x="1928794" y="1357298"/>
            <a:ext cx="428628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0" name="Flèche vers le bas 9"/>
          <p:cNvSpPr/>
          <p:nvPr/>
        </p:nvSpPr>
        <p:spPr>
          <a:xfrm flipH="1">
            <a:off x="5857884" y="1428736"/>
            <a:ext cx="428628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  <p:bldP spid="4" grpId="0" build="allAtOnce" animBg="1"/>
      <p:bldP spid="7" grpId="0" build="allAtOnce"/>
      <p:bldP spid="8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71472" y="1500174"/>
            <a:ext cx="80010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3600" b="1" i="1" dirty="0" smtClean="0">
                <a:latin typeface="Times New Roman" pitchFamily="18" charset="0"/>
                <a:cs typeface="Times New Roman" pitchFamily="18" charset="0"/>
              </a:rPr>
              <a:t>Si les chiffres de  la pression  est supérieur à  14/9  en parle Alor  d’hypertension artérielle  et la personne est dite hypertendu.</a:t>
            </a:r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57290" y="500042"/>
            <a:ext cx="6643734" cy="707886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b="1" i="1" dirty="0">
                <a:ln>
                  <a:solidFill>
                    <a:schemeClr val="tx2"/>
                  </a:solidFill>
                </a:ln>
                <a:solidFill>
                  <a:schemeClr val="tx2"/>
                </a:solidFill>
                <a:latin typeface="+mn-lt"/>
                <a:cs typeface="+mn-cs"/>
              </a:rPr>
              <a:t>LES CAUSES DE HTA</a:t>
            </a:r>
          </a:p>
        </p:txBody>
      </p:sp>
      <p:sp>
        <p:nvSpPr>
          <p:cNvPr id="13" name="Organigramme : Processus 12"/>
          <p:cNvSpPr/>
          <p:nvPr/>
        </p:nvSpPr>
        <p:spPr>
          <a:xfrm>
            <a:off x="1000100" y="2000240"/>
            <a:ext cx="2500330" cy="571504"/>
          </a:xfrm>
          <a:prstGeom prst="flowChart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 90%  des causes inconnus</a:t>
            </a:r>
          </a:p>
        </p:txBody>
      </p:sp>
      <p:sp>
        <p:nvSpPr>
          <p:cNvPr id="16" name="Organigramme : Processus 15"/>
          <p:cNvSpPr/>
          <p:nvPr/>
        </p:nvSpPr>
        <p:spPr>
          <a:xfrm>
            <a:off x="5429256" y="1857364"/>
            <a:ext cx="2714644" cy="785818"/>
          </a:xfrm>
          <a:prstGeom prst="flowChart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les 10% qui restent les causes sont claires connus </a:t>
            </a:r>
          </a:p>
        </p:txBody>
      </p:sp>
      <p:sp>
        <p:nvSpPr>
          <p:cNvPr id="17" name="Flèche vers le bas 16"/>
          <p:cNvSpPr/>
          <p:nvPr/>
        </p:nvSpPr>
        <p:spPr>
          <a:xfrm>
            <a:off x="2214563" y="2714625"/>
            <a:ext cx="71437" cy="6429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accent6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28662" y="3500438"/>
            <a:ext cx="2571768" cy="64294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hypertension primaire ou essentielle</a:t>
            </a:r>
          </a:p>
        </p:txBody>
      </p:sp>
      <p:sp>
        <p:nvSpPr>
          <p:cNvPr id="19" name="Flèche vers le bas 18"/>
          <p:cNvSpPr/>
          <p:nvPr/>
        </p:nvSpPr>
        <p:spPr>
          <a:xfrm>
            <a:off x="2214563" y="4286250"/>
            <a:ext cx="71437" cy="5000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" name="Flèche vers le bas 19"/>
          <p:cNvSpPr/>
          <p:nvPr/>
        </p:nvSpPr>
        <p:spPr>
          <a:xfrm>
            <a:off x="6786563" y="2786063"/>
            <a:ext cx="46037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5286380" y="3500438"/>
            <a:ext cx="2857520" cy="64294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Hypertension  secondaire  </a:t>
            </a:r>
          </a:p>
        </p:txBody>
      </p:sp>
      <p:sp>
        <p:nvSpPr>
          <p:cNvPr id="22" name="Flèche vers le bas 21"/>
          <p:cNvSpPr/>
          <p:nvPr/>
        </p:nvSpPr>
        <p:spPr>
          <a:xfrm>
            <a:off x="6786563" y="4286250"/>
            <a:ext cx="71437" cy="5000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428596" y="4929198"/>
            <a:ext cx="3429024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Facteurs   génétiques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28596" y="5643578"/>
            <a:ext cx="3500462" cy="4286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 l’avancée en âge :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000628" y="4857760"/>
            <a:ext cx="3643338" cy="128588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Des problèmes rénaux :ex l’atrophie rénale (destruction du rein par une infection ).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allAtOnce" animBg="1"/>
      <p:bldP spid="16" grpId="0" build="allAtOnce" animBg="1"/>
      <p:bldP spid="18" grpId="0" build="allAtOnce" animBg="1"/>
      <p:bldP spid="21" grpId="0" build="allAtOnce" animBg="1"/>
      <p:bldP spid="25" grpId="0" build="allAtOnce" animBg="1"/>
      <p:bldP spid="26" grpId="0" build="allAtOnce" animBg="1"/>
      <p:bldP spid="30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891301"/>
            <a:ext cx="3214710" cy="7143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Mauvaise alimentation: trop salé ou trop de graisse</a:t>
            </a:r>
          </a:p>
        </p:txBody>
      </p:sp>
      <p:sp>
        <p:nvSpPr>
          <p:cNvPr id="3" name="Rectangle 2"/>
          <p:cNvSpPr/>
          <p:nvPr/>
        </p:nvSpPr>
        <p:spPr>
          <a:xfrm>
            <a:off x="571472" y="1928802"/>
            <a:ext cx="3214710" cy="7143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 un manque d’activité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physique.</a:t>
            </a:r>
          </a:p>
        </p:txBody>
      </p:sp>
      <p:sp>
        <p:nvSpPr>
          <p:cNvPr id="4" name="Rectangle 3"/>
          <p:cNvSpPr/>
          <p:nvPr/>
        </p:nvSpPr>
        <p:spPr>
          <a:xfrm>
            <a:off x="571472" y="3071810"/>
            <a:ext cx="3214710" cy="6429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l’abus d’alcool</a:t>
            </a:r>
          </a:p>
        </p:txBody>
      </p:sp>
      <p:sp>
        <p:nvSpPr>
          <p:cNvPr id="6" name="Rectangle 5"/>
          <p:cNvSpPr/>
          <p:nvPr/>
        </p:nvSpPr>
        <p:spPr>
          <a:xfrm>
            <a:off x="642910" y="4143380"/>
            <a:ext cx="3143272" cy="5715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Le surpoids ou l’obésité</a:t>
            </a:r>
          </a:p>
        </p:txBody>
      </p:sp>
      <p:sp>
        <p:nvSpPr>
          <p:cNvPr id="7" name="Rectangle 6"/>
          <p:cNvSpPr/>
          <p:nvPr/>
        </p:nvSpPr>
        <p:spPr>
          <a:xfrm>
            <a:off x="571472" y="5286388"/>
            <a:ext cx="3143272" cy="6429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tabac</a:t>
            </a:r>
          </a:p>
        </p:txBody>
      </p:sp>
      <p:sp>
        <p:nvSpPr>
          <p:cNvPr id="12305" name="Rectangle 1"/>
          <p:cNvSpPr>
            <a:spLocks noChangeArrowheads="1"/>
          </p:cNvSpPr>
          <p:nvPr/>
        </p:nvSpPr>
        <p:spPr bwMode="auto">
          <a:xfrm>
            <a:off x="0" y="0"/>
            <a:ext cx="252413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r-FR" sz="1100">
                <a:ea typeface="Calibri" pitchFamily="34" charset="0"/>
              </a:rPr>
              <a:t> </a:t>
            </a:r>
            <a:r>
              <a:rPr lang="fr-FR" sz="800">
                <a:ea typeface="Calibri" pitchFamily="34" charset="0"/>
              </a:rPr>
              <a:t> </a:t>
            </a:r>
            <a:endParaRPr lang="fr-FR">
              <a:ea typeface="Calibri" pitchFamily="34" charset="0"/>
            </a:endParaRPr>
          </a:p>
        </p:txBody>
      </p:sp>
      <p:sp>
        <p:nvSpPr>
          <p:cNvPr id="12306" name="Rectangle 2"/>
          <p:cNvSpPr>
            <a:spLocks noChangeArrowheads="1"/>
          </p:cNvSpPr>
          <p:nvPr/>
        </p:nvSpPr>
        <p:spPr bwMode="auto">
          <a:xfrm>
            <a:off x="0" y="0"/>
            <a:ext cx="35718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fr-FR" sz="1100">
                <a:ea typeface="Calibri" pitchFamily="34" charset="0"/>
              </a:rPr>
              <a:t> </a:t>
            </a:r>
            <a:r>
              <a:rPr lang="fr-FR" sz="800">
                <a:ea typeface="Calibri" pitchFamily="34" charset="0"/>
              </a:rPr>
              <a:t> </a:t>
            </a:r>
            <a:endParaRPr lang="fr-FR">
              <a:ea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286248" y="785794"/>
            <a:ext cx="4500594" cy="24288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Les maladies des vaisseaux: ex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fr-FR" dirty="0">
                <a:solidFill>
                  <a:schemeClr val="tx1"/>
                </a:solidFill>
              </a:rPr>
              <a:t>:( rétrécissement artère rénale(sténose)-rénine –l’origine d’une m </a:t>
            </a:r>
            <a:r>
              <a:rPr lang="fr-FR" baseline="30000" dirty="0">
                <a:solidFill>
                  <a:schemeClr val="tx1"/>
                </a:solidFill>
              </a:rPr>
              <a:t>0</a:t>
            </a:r>
            <a:r>
              <a:rPr lang="fr-FR" dirty="0">
                <a:solidFill>
                  <a:schemeClr val="tx1"/>
                </a:solidFill>
              </a:rPr>
              <a:t> puissante hypertensive  angiotensine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fr-FR" dirty="0">
                <a:solidFill>
                  <a:schemeClr val="tx1"/>
                </a:solidFill>
              </a:rPr>
              <a:t>l’athérosclérose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4286248" y="3500438"/>
            <a:ext cx="4500594" cy="5715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Des troubles de la thyroïde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286248" y="4500570"/>
            <a:ext cx="4572032" cy="14287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Certains médicaments ex: les glucocorticoïdes (cortisol)    ,  les sympathomimétiques  (goutte nasale)  et les contraceptives</a:t>
            </a:r>
            <a:r>
              <a:rPr lang="fr-FR" dirty="0"/>
              <a:t>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3" grpId="0" build="allAtOnce" animBg="1"/>
      <p:bldP spid="4" grpId="0" build="allAtOnce" animBg="1"/>
      <p:bldP spid="6" grpId="0" build="allAtOnce" animBg="1"/>
      <p:bldP spid="7" grpId="0" build="allAtOnce" animBg="1"/>
      <p:bldP spid="14" grpId="0" build="allAtOnce" animBg="1"/>
      <p:bldP spid="15" grpId="0" build="allAtOnce" animBg="1"/>
      <p:bldP spid="16" grpId="0" build="allAtOnce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1348</TotalTime>
  <Words>1525</Words>
  <Application>Microsoft Office PowerPoint</Application>
  <PresentationFormat>Affichage à l'écran (4:3)</PresentationFormat>
  <Paragraphs>419</Paragraphs>
  <Slides>48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48</vt:i4>
      </vt:variant>
    </vt:vector>
  </HeadingPairs>
  <TitlesOfParts>
    <vt:vector size="49" baseType="lpstr">
      <vt:lpstr>Débit</vt:lpstr>
      <vt:lpstr>Les antihypertenseurs </vt:lpstr>
      <vt:lpstr>sommaire</vt:lpstr>
      <vt:lpstr>L’hypertension artérielle est une maladie chronique qui touche une grande partie de la population . Plus l’évolution de la vie humaine augmente plus cette maladie s’étend  . On peut la contrôler par des médicaments dit antihypertenseurs. Le propanolol en est le « chef de file »; il est le premier bêtabloquant introduit en thérapeutique, en 1965 </vt:lpstr>
      <vt:lpstr>I.L’HYPERTENSION ARTERIELLE</vt:lpstr>
      <vt:lpstr>I.1.DEFINITION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symptômes et complication :</vt:lpstr>
      <vt:lpstr>Elle se révèle par:</vt:lpstr>
      <vt:lpstr>Les risques qui en résultent sont donc d’ordre cardio-vasculaire:</vt:lpstr>
      <vt:lpstr>II.LES ANTIHYPERTENSEURS</vt:lpstr>
      <vt:lpstr>DEFINITION </vt:lpstr>
      <vt:lpstr>II.2.LE TRAITEMENT MEDICAL </vt:lpstr>
      <vt:lpstr>Présentation PowerPoint</vt:lpstr>
      <vt:lpstr>Sept familles principales des médicaments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II.3.Mécanisme d’action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II.8.POSOLOGIE </vt:lpstr>
      <vt:lpstr>Présentation PowerPoint</vt:lpstr>
      <vt:lpstr>Présentation PowerPoint</vt:lpstr>
      <vt:lpstr>Présentation PowerPoint</vt:lpstr>
      <vt:lpstr>II.9.CONCLUSION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antihypertenseurs</dc:title>
  <dc:creator>PC</dc:creator>
  <cp:lastModifiedBy>PC</cp:lastModifiedBy>
  <cp:revision>126</cp:revision>
  <dcterms:created xsi:type="dcterms:W3CDTF">2012-04-29T18:43:19Z</dcterms:created>
  <dcterms:modified xsi:type="dcterms:W3CDTF">2013-04-14T08:56:16Z</dcterms:modified>
</cp:coreProperties>
</file>