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6" r:id="rId3"/>
    <p:sldId id="257" r:id="rId4"/>
    <p:sldId id="292" r:id="rId5"/>
    <p:sldId id="293" r:id="rId6"/>
    <p:sldId id="295" r:id="rId7"/>
    <p:sldId id="294" r:id="rId8"/>
    <p:sldId id="296" r:id="rId9"/>
    <p:sldId id="310" r:id="rId10"/>
    <p:sldId id="297" r:id="rId11"/>
    <p:sldId id="299" r:id="rId12"/>
    <p:sldId id="298" r:id="rId13"/>
    <p:sldId id="307" r:id="rId14"/>
    <p:sldId id="308" r:id="rId15"/>
    <p:sldId id="300" r:id="rId16"/>
    <p:sldId id="301" r:id="rId17"/>
    <p:sldId id="302" r:id="rId18"/>
    <p:sldId id="303" r:id="rId19"/>
    <p:sldId id="304" r:id="rId20"/>
    <p:sldId id="313" r:id="rId21"/>
    <p:sldId id="311" r:id="rId22"/>
    <p:sldId id="312" r:id="rId23"/>
  </p:sldIdLst>
  <p:sldSz cx="9144000" cy="6858000" type="screen4x3"/>
  <p:notesSz cx="6858000" cy="9144000"/>
  <p:defaultTextStyle>
    <a:defPPr>
      <a:defRPr lang="fr-FR"/>
    </a:defPPr>
    <a:lvl1pPr algn="ctr" rtl="0" fontAlgn="base">
      <a:spcBef>
        <a:spcPct val="0"/>
      </a:spcBef>
      <a:spcAft>
        <a:spcPct val="0"/>
      </a:spcAft>
      <a:defRPr kern="1200">
        <a:solidFill>
          <a:schemeClr val="tx1"/>
        </a:solidFill>
        <a:latin typeface="Trebuchet MS" pitchFamily="34" charset="0"/>
        <a:ea typeface="+mn-ea"/>
        <a:cs typeface="+mn-cs"/>
      </a:defRPr>
    </a:lvl1pPr>
    <a:lvl2pPr marL="457200" algn="ctr" rtl="0" fontAlgn="base">
      <a:spcBef>
        <a:spcPct val="0"/>
      </a:spcBef>
      <a:spcAft>
        <a:spcPct val="0"/>
      </a:spcAft>
      <a:defRPr kern="1200">
        <a:solidFill>
          <a:schemeClr val="tx1"/>
        </a:solidFill>
        <a:latin typeface="Trebuchet MS" pitchFamily="34" charset="0"/>
        <a:ea typeface="+mn-ea"/>
        <a:cs typeface="+mn-cs"/>
      </a:defRPr>
    </a:lvl2pPr>
    <a:lvl3pPr marL="914400" algn="ctr" rtl="0" fontAlgn="base">
      <a:spcBef>
        <a:spcPct val="0"/>
      </a:spcBef>
      <a:spcAft>
        <a:spcPct val="0"/>
      </a:spcAft>
      <a:defRPr kern="1200">
        <a:solidFill>
          <a:schemeClr val="tx1"/>
        </a:solidFill>
        <a:latin typeface="Trebuchet MS" pitchFamily="34" charset="0"/>
        <a:ea typeface="+mn-ea"/>
        <a:cs typeface="+mn-cs"/>
      </a:defRPr>
    </a:lvl3pPr>
    <a:lvl4pPr marL="1371600" algn="ctr" rtl="0" fontAlgn="base">
      <a:spcBef>
        <a:spcPct val="0"/>
      </a:spcBef>
      <a:spcAft>
        <a:spcPct val="0"/>
      </a:spcAft>
      <a:defRPr kern="1200">
        <a:solidFill>
          <a:schemeClr val="tx1"/>
        </a:solidFill>
        <a:latin typeface="Trebuchet MS" pitchFamily="34" charset="0"/>
        <a:ea typeface="+mn-ea"/>
        <a:cs typeface="+mn-cs"/>
      </a:defRPr>
    </a:lvl4pPr>
    <a:lvl5pPr marL="1828800" algn="ctr"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FF00"/>
    <a:srgbClr val="993300"/>
    <a:srgbClr val="FF3300"/>
    <a:srgbClr val="006600"/>
    <a:srgbClr val="4D4D4D"/>
    <a:srgbClr val="FF2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23" autoAdjust="0"/>
    <p:restoredTop sz="93975" autoAdjust="0"/>
  </p:normalViewPr>
  <p:slideViewPr>
    <p:cSldViewPr>
      <p:cViewPr>
        <p:scale>
          <a:sx n="75" d="100"/>
          <a:sy n="75" d="100"/>
        </p:scale>
        <p:origin x="-2238" y="-2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5B14966-8E7E-4FE1-862D-5758B558E913}"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F8560A8-8B09-4F3B-822A-9A352A52D266}"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F5E5603-DD4B-49C2-A6D4-FC033F2034E0}"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6805B28-BC44-4B3C-BFD0-B1DD87757B8C}"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03D4035-BBAB-4561-A704-5C600A9513CB}"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D522E8B-F964-4235-9502-31E801665B5A}"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C338CCE-4434-473C-B827-E8C3D907483A}"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279C6C6A-D34D-4002-85F9-42F28360F245}"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134D90D8-EE4F-4F63-8785-78CB579284BE}"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6987BE5-00DF-4054-91FC-DD532FBA8DA5}"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ED693DD-7A5D-45B9-9148-76978CBDC2FE}"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bright="60000" contrast="-14000"/>
          </a:blip>
          <a:srcRect/>
          <a:stretch>
            <a:fillRect l="-1000" r="-5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3B80E2A-F0E2-41C0-9475-7E113C4B018E}"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1.bin"/><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3075" name="Line 5"/>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2055" name="Text Box 7"/>
          <p:cNvSpPr txBox="1">
            <a:spLocks noChangeArrowheads="1"/>
          </p:cNvSpPr>
          <p:nvPr/>
        </p:nvSpPr>
        <p:spPr bwMode="auto">
          <a:xfrm>
            <a:off x="3444875" y="836613"/>
            <a:ext cx="2266950" cy="457200"/>
          </a:xfrm>
          <a:prstGeom prst="rect">
            <a:avLst/>
          </a:prstGeom>
          <a:noFill/>
          <a:ln w="9525">
            <a:noFill/>
            <a:miter lim="800000"/>
            <a:headEnd/>
            <a:tailEnd/>
          </a:ln>
          <a:effectLst/>
        </p:spPr>
        <p:txBody>
          <a:bodyPr wrap="none">
            <a:spAutoFit/>
          </a:bodyPr>
          <a:lstStyle/>
          <a:p>
            <a:pPr>
              <a:defRPr/>
            </a:pPr>
            <a:r>
              <a:rPr lang="fr-FR" sz="2400" b="1">
                <a:effectLst>
                  <a:outerShdw blurRad="38100" dist="38100" dir="2700000" algn="tl">
                    <a:srgbClr val="C0C0C0"/>
                  </a:outerShdw>
                </a:effectLst>
              </a:rPr>
              <a:t>La distribution</a:t>
            </a:r>
          </a:p>
        </p:txBody>
      </p:sp>
      <p:pic>
        <p:nvPicPr>
          <p:cNvPr id="3077" name="Picture 10" descr="http://www.outmotoring.com/images/P/MIA_Cam_md.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132138" y="1700213"/>
            <a:ext cx="2686050"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12291"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6084" name="Text Box 4"/>
          <p:cNvSpPr txBox="1">
            <a:spLocks noChangeArrowheads="1"/>
          </p:cNvSpPr>
          <p:nvPr/>
        </p:nvSpPr>
        <p:spPr bwMode="auto">
          <a:xfrm>
            <a:off x="250825" y="788988"/>
            <a:ext cx="417195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Principe de fonctionnement</a:t>
            </a:r>
          </a:p>
        </p:txBody>
      </p:sp>
      <p:sp>
        <p:nvSpPr>
          <p:cNvPr id="46085" name="Text Box 5"/>
          <p:cNvSpPr txBox="1">
            <a:spLocks noChangeArrowheads="1"/>
          </p:cNvSpPr>
          <p:nvPr/>
        </p:nvSpPr>
        <p:spPr bwMode="auto">
          <a:xfrm>
            <a:off x="611188" y="1412875"/>
            <a:ext cx="2752725" cy="396875"/>
          </a:xfrm>
          <a:prstGeom prst="rect">
            <a:avLst/>
          </a:prstGeom>
          <a:noFill/>
          <a:ln w="9525">
            <a:noFill/>
            <a:miter lim="800000"/>
            <a:headEnd/>
            <a:tailEnd/>
          </a:ln>
          <a:effectLst/>
        </p:spPr>
        <p:txBody>
          <a:bodyPr wrap="none">
            <a:spAutoFit/>
          </a:bodyPr>
          <a:lstStyle/>
          <a:p>
            <a:pPr algn="just">
              <a:defRPr/>
            </a:pPr>
            <a:r>
              <a:rPr lang="fr-FR" sz="2000" b="1">
                <a:effectLst>
                  <a:outerShdw blurRad="38100" dist="38100" dir="2700000" algn="tl">
                    <a:srgbClr val="C0C0C0"/>
                  </a:outerShdw>
                </a:effectLst>
              </a:rPr>
              <a:t>Mode d’entraînement</a:t>
            </a:r>
          </a:p>
        </p:txBody>
      </p:sp>
      <p:pic>
        <p:nvPicPr>
          <p:cNvPr id="12294" name="Picture 10"/>
          <p:cNvPicPr>
            <a:picLocks noChangeAspect="1" noChangeArrowheads="1"/>
          </p:cNvPicPr>
          <p:nvPr/>
        </p:nvPicPr>
        <p:blipFill>
          <a:blip r:embed="rId3" cstate="print"/>
          <a:srcRect/>
          <a:stretch>
            <a:fillRect/>
          </a:stretch>
        </p:blipFill>
        <p:spPr bwMode="auto">
          <a:xfrm>
            <a:off x="4848225" y="1916113"/>
            <a:ext cx="3179763" cy="2520950"/>
          </a:xfrm>
          <a:prstGeom prst="rect">
            <a:avLst/>
          </a:prstGeom>
          <a:noFill/>
          <a:ln w="9525" algn="ctr">
            <a:noFill/>
            <a:miter lim="800000"/>
            <a:headEnd/>
            <a:tailEnd/>
          </a:ln>
        </p:spPr>
      </p:pic>
      <p:sp>
        <p:nvSpPr>
          <p:cNvPr id="46099" name="Text Box 19"/>
          <p:cNvSpPr txBox="1">
            <a:spLocks noChangeArrowheads="1"/>
          </p:cNvSpPr>
          <p:nvPr/>
        </p:nvSpPr>
        <p:spPr bwMode="auto">
          <a:xfrm>
            <a:off x="323850" y="4076700"/>
            <a:ext cx="8351838" cy="2586038"/>
          </a:xfrm>
          <a:prstGeom prst="rect">
            <a:avLst/>
          </a:prstGeom>
          <a:noFill/>
          <a:ln w="9525" algn="ctr">
            <a:noFill/>
            <a:miter lim="800000"/>
            <a:headEnd/>
            <a:tailEnd/>
          </a:ln>
        </p:spPr>
        <p:txBody>
          <a:bodyPr>
            <a:spAutoFit/>
          </a:bodyPr>
          <a:lstStyle/>
          <a:p>
            <a:pPr algn="l">
              <a:buFont typeface="Wingdings 2" pitchFamily="18" charset="2"/>
              <a:buChar char="e"/>
            </a:pPr>
            <a:r>
              <a:rPr lang="fr-FR">
                <a:solidFill>
                  <a:schemeClr val="accent2"/>
                </a:solidFill>
              </a:rPr>
              <a:t> Un cycle complet est égal à 2 tours</a:t>
            </a:r>
          </a:p>
          <a:p>
            <a:pPr algn="l">
              <a:buFont typeface="Wingdings 2" pitchFamily="18" charset="2"/>
              <a:buChar char="e"/>
            </a:pPr>
            <a:endParaRPr lang="fr-FR">
              <a:solidFill>
                <a:schemeClr val="accent2"/>
              </a:solidFill>
            </a:endParaRPr>
          </a:p>
          <a:p>
            <a:pPr algn="l">
              <a:buFont typeface="Wingdings 2" pitchFamily="18" charset="2"/>
              <a:buChar char="e"/>
            </a:pPr>
            <a:r>
              <a:rPr lang="fr-FR">
                <a:solidFill>
                  <a:schemeClr val="accent2"/>
                </a:solidFill>
              </a:rPr>
              <a:t> Pendant ce cycle, chaque soupape ne doit s’ouvrir qu’une seule fois.</a:t>
            </a:r>
          </a:p>
          <a:p>
            <a:pPr algn="l">
              <a:buFont typeface="Wingdings 2" pitchFamily="18" charset="2"/>
              <a:buChar char="e"/>
            </a:pPr>
            <a:endParaRPr lang="fr-FR">
              <a:solidFill>
                <a:schemeClr val="accent2"/>
              </a:solidFill>
            </a:endParaRPr>
          </a:p>
          <a:p>
            <a:pPr algn="l">
              <a:buFont typeface="Wingdings 2" pitchFamily="18" charset="2"/>
              <a:buChar char="e"/>
            </a:pPr>
            <a:r>
              <a:rPr lang="fr-FR">
                <a:solidFill>
                  <a:schemeClr val="accent2"/>
                </a:solidFill>
              </a:rPr>
              <a:t> L’arbre à cames tourne deux fois moins vite que le vilebrequin</a:t>
            </a:r>
          </a:p>
          <a:p>
            <a:pPr algn="l">
              <a:buFont typeface="Wingdings 2" pitchFamily="18" charset="2"/>
              <a:buChar char="e"/>
            </a:pPr>
            <a:endParaRPr lang="fr-FR">
              <a:solidFill>
                <a:schemeClr val="accent2"/>
              </a:solidFill>
            </a:endParaRPr>
          </a:p>
          <a:p>
            <a:pPr algn="l">
              <a:buFont typeface="Wingdings 2" pitchFamily="18" charset="2"/>
              <a:buChar char="e"/>
            </a:pPr>
            <a:r>
              <a:rPr lang="fr-FR">
                <a:solidFill>
                  <a:schemeClr val="accent2"/>
                </a:solidFill>
              </a:rPr>
              <a:t> Le pignon de distribution a un diamètre deux fois supérieur à celui du vilebrequin (pour assurer le rapport de réduction de ½)</a:t>
            </a:r>
          </a:p>
          <a:p>
            <a:pPr algn="l"/>
            <a:endParaRPr lang="fr-FR">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13315"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8132" name="Text Box 4"/>
          <p:cNvSpPr txBox="1">
            <a:spLocks noChangeArrowheads="1"/>
          </p:cNvSpPr>
          <p:nvPr/>
        </p:nvSpPr>
        <p:spPr bwMode="auto">
          <a:xfrm>
            <a:off x="250825" y="788988"/>
            <a:ext cx="417195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Principe de fonctionnement</a:t>
            </a:r>
          </a:p>
        </p:txBody>
      </p:sp>
      <p:sp>
        <p:nvSpPr>
          <p:cNvPr id="48133" name="Text Box 5"/>
          <p:cNvSpPr txBox="1">
            <a:spLocks noChangeArrowheads="1"/>
          </p:cNvSpPr>
          <p:nvPr/>
        </p:nvSpPr>
        <p:spPr bwMode="auto">
          <a:xfrm>
            <a:off x="1006475" y="1412875"/>
            <a:ext cx="3767138" cy="400050"/>
          </a:xfrm>
          <a:prstGeom prst="rect">
            <a:avLst/>
          </a:prstGeom>
          <a:noFill/>
          <a:ln w="9525">
            <a:noFill/>
            <a:miter lim="800000"/>
            <a:headEnd/>
            <a:tailEnd/>
          </a:ln>
          <a:effectLst/>
        </p:spPr>
        <p:txBody>
          <a:bodyPr wrap="none">
            <a:spAutoFit/>
          </a:bodyPr>
          <a:lstStyle/>
          <a:p>
            <a:pPr algn="just">
              <a:defRPr/>
            </a:pPr>
            <a:r>
              <a:rPr lang="fr-FR" sz="2000" b="1" dirty="0">
                <a:effectLst>
                  <a:outerShdw blurRad="38100" dist="38100" dir="2700000" algn="tl">
                    <a:srgbClr val="C0C0C0"/>
                  </a:outerShdw>
                </a:effectLst>
              </a:rPr>
              <a:t>Mode d’entraînement courant</a:t>
            </a:r>
          </a:p>
        </p:txBody>
      </p:sp>
      <p:sp>
        <p:nvSpPr>
          <p:cNvPr id="48136" name="Text Box 8"/>
          <p:cNvSpPr txBox="1">
            <a:spLocks noChangeArrowheads="1"/>
          </p:cNvSpPr>
          <p:nvPr/>
        </p:nvSpPr>
        <p:spPr bwMode="auto">
          <a:xfrm>
            <a:off x="250825" y="5589588"/>
            <a:ext cx="5184775" cy="730250"/>
          </a:xfrm>
          <a:prstGeom prst="rect">
            <a:avLst/>
          </a:prstGeom>
          <a:noFill/>
          <a:ln w="9525">
            <a:noFill/>
            <a:miter lim="800000"/>
            <a:headEnd/>
            <a:tailEnd/>
          </a:ln>
        </p:spPr>
        <p:txBody>
          <a:bodyPr>
            <a:spAutoFit/>
          </a:bodyPr>
          <a:lstStyle/>
          <a:p>
            <a:pPr algn="just" defTabSz="987425"/>
            <a:r>
              <a:rPr lang="fr-FR" sz="1400">
                <a:solidFill>
                  <a:schemeClr val="accent2"/>
                </a:solidFill>
              </a:rPr>
              <a:t>Courroie : on voit qu’on peut facilement optimiser son passage en fonction de la place disponible, à condition de mettre des tendeurs</a:t>
            </a:r>
          </a:p>
        </p:txBody>
      </p:sp>
      <p:pic>
        <p:nvPicPr>
          <p:cNvPr id="48137" name="Picture 9"/>
          <p:cNvPicPr>
            <a:picLocks noChangeAspect="1" noChangeArrowheads="1"/>
          </p:cNvPicPr>
          <p:nvPr/>
        </p:nvPicPr>
        <p:blipFill>
          <a:blip r:embed="rId3" cstate="print"/>
          <a:srcRect l="4268"/>
          <a:stretch>
            <a:fillRect/>
          </a:stretch>
        </p:blipFill>
        <p:spPr bwMode="auto">
          <a:xfrm>
            <a:off x="6154738" y="3944938"/>
            <a:ext cx="2665412" cy="2579687"/>
          </a:xfrm>
          <a:prstGeom prst="rect">
            <a:avLst/>
          </a:prstGeom>
          <a:noFill/>
          <a:ln w="9525">
            <a:noFill/>
            <a:miter lim="800000"/>
            <a:headEnd/>
            <a:tailEnd/>
          </a:ln>
        </p:spPr>
      </p:pic>
      <p:pic>
        <p:nvPicPr>
          <p:cNvPr id="48138" name="Picture 10"/>
          <p:cNvPicPr>
            <a:picLocks noChangeAspect="1" noChangeArrowheads="1"/>
          </p:cNvPicPr>
          <p:nvPr/>
        </p:nvPicPr>
        <p:blipFill>
          <a:blip r:embed="rId4" cstate="print"/>
          <a:srcRect b="2730"/>
          <a:stretch>
            <a:fillRect/>
          </a:stretch>
        </p:blipFill>
        <p:spPr bwMode="auto">
          <a:xfrm>
            <a:off x="468313" y="2495550"/>
            <a:ext cx="2476500" cy="2878138"/>
          </a:xfrm>
          <a:prstGeom prst="rect">
            <a:avLst/>
          </a:prstGeom>
          <a:noFill/>
          <a:ln w="9525">
            <a:noFill/>
            <a:miter lim="800000"/>
            <a:headEnd/>
            <a:tailEnd/>
          </a:ln>
        </p:spPr>
      </p:pic>
      <p:sp>
        <p:nvSpPr>
          <p:cNvPr id="48139" name="Text Box 11"/>
          <p:cNvSpPr txBox="1">
            <a:spLocks noChangeArrowheads="1"/>
          </p:cNvSpPr>
          <p:nvPr/>
        </p:nvSpPr>
        <p:spPr bwMode="auto">
          <a:xfrm>
            <a:off x="3167063" y="1989138"/>
            <a:ext cx="5581650" cy="2400300"/>
          </a:xfrm>
          <a:prstGeom prst="rect">
            <a:avLst/>
          </a:prstGeom>
          <a:noFill/>
          <a:ln w="9525">
            <a:noFill/>
            <a:miter lim="800000"/>
            <a:headEnd/>
            <a:tailEnd/>
          </a:ln>
        </p:spPr>
        <p:txBody>
          <a:bodyPr>
            <a:spAutoFit/>
          </a:bodyPr>
          <a:lstStyle/>
          <a:p>
            <a:pPr algn="l" defTabSz="987425">
              <a:spcBef>
                <a:spcPct val="50000"/>
              </a:spcBef>
            </a:pPr>
            <a:r>
              <a:rPr lang="fr-FR" b="1" u="sng">
                <a:solidFill>
                  <a:schemeClr val="accent2"/>
                </a:solidFill>
              </a:rPr>
              <a:t>Courroie :</a:t>
            </a:r>
          </a:p>
          <a:p>
            <a:pPr algn="l" defTabSz="987425">
              <a:spcBef>
                <a:spcPct val="50000"/>
              </a:spcBef>
            </a:pPr>
            <a:r>
              <a:rPr lang="fr-FR" sz="1400" b="1">
                <a:solidFill>
                  <a:srgbClr val="4D4D4D"/>
                </a:solidFill>
              </a:rPr>
              <a:t>+ Facilité et coût de conception</a:t>
            </a:r>
          </a:p>
          <a:p>
            <a:pPr algn="l" defTabSz="987425">
              <a:spcBef>
                <a:spcPct val="50000"/>
              </a:spcBef>
              <a:buFontTx/>
              <a:buChar char="-"/>
            </a:pPr>
            <a:r>
              <a:rPr lang="fr-FR" sz="1400" b="1">
                <a:solidFill>
                  <a:srgbClr val="4D4D4D"/>
                </a:solidFill>
              </a:rPr>
              <a:t> Fiabilité et remplacement régulier</a:t>
            </a:r>
          </a:p>
          <a:p>
            <a:pPr algn="l" defTabSz="987425">
              <a:spcBef>
                <a:spcPct val="50000"/>
              </a:spcBef>
            </a:pPr>
            <a:r>
              <a:rPr lang="fr-FR" b="1" u="sng">
                <a:solidFill>
                  <a:schemeClr val="accent2"/>
                </a:solidFill>
              </a:rPr>
              <a:t>Chaîne : </a:t>
            </a:r>
          </a:p>
          <a:p>
            <a:pPr algn="l" defTabSz="987425">
              <a:spcBef>
                <a:spcPct val="50000"/>
              </a:spcBef>
            </a:pPr>
            <a:r>
              <a:rPr lang="fr-FR" sz="1400" b="1">
                <a:solidFill>
                  <a:srgbClr val="4D4D4D"/>
                </a:solidFill>
              </a:rPr>
              <a:t>+ durée de vie, fiabilité</a:t>
            </a:r>
          </a:p>
          <a:p>
            <a:pPr algn="l" defTabSz="987425">
              <a:spcBef>
                <a:spcPct val="50000"/>
              </a:spcBef>
              <a:buFontTx/>
              <a:buChar char="-"/>
            </a:pPr>
            <a:r>
              <a:rPr lang="fr-FR" sz="1400" b="1">
                <a:solidFill>
                  <a:srgbClr val="4D4D4D"/>
                </a:solidFill>
              </a:rPr>
              <a:t> Coût et difficulté de conception</a:t>
            </a:r>
          </a:p>
          <a:p>
            <a:pPr algn="l" defTabSz="987425">
              <a:spcBef>
                <a:spcPct val="50000"/>
              </a:spcBef>
              <a:buFontTx/>
              <a:buChar char="-"/>
            </a:pPr>
            <a:r>
              <a:rPr lang="fr-FR" sz="1400" b="1">
                <a:solidFill>
                  <a:srgbClr val="4D4D4D"/>
                </a:solidFill>
              </a:rPr>
              <a:t> Nécessite une lubrification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1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9">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139">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139">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139">
                                            <p:txEl>
                                              <p:pRg st="6" end="6"/>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8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14339"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7108" name="Text Box 4"/>
          <p:cNvSpPr txBox="1">
            <a:spLocks noChangeArrowheads="1"/>
          </p:cNvSpPr>
          <p:nvPr/>
        </p:nvSpPr>
        <p:spPr bwMode="auto">
          <a:xfrm>
            <a:off x="250825" y="788988"/>
            <a:ext cx="417195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Principe de fonctionnement</a:t>
            </a:r>
          </a:p>
        </p:txBody>
      </p:sp>
      <p:sp>
        <p:nvSpPr>
          <p:cNvPr id="47109" name="Text Box 5"/>
          <p:cNvSpPr txBox="1">
            <a:spLocks noChangeArrowheads="1"/>
          </p:cNvSpPr>
          <p:nvPr/>
        </p:nvSpPr>
        <p:spPr bwMode="auto">
          <a:xfrm>
            <a:off x="476250" y="1412875"/>
            <a:ext cx="3884613" cy="400050"/>
          </a:xfrm>
          <a:prstGeom prst="rect">
            <a:avLst/>
          </a:prstGeom>
          <a:noFill/>
          <a:ln w="9525">
            <a:noFill/>
            <a:miter lim="800000"/>
            <a:headEnd/>
            <a:tailEnd/>
          </a:ln>
          <a:effectLst/>
        </p:spPr>
        <p:txBody>
          <a:bodyPr wrap="none">
            <a:spAutoFit/>
          </a:bodyPr>
          <a:lstStyle/>
          <a:p>
            <a:pPr algn="just">
              <a:defRPr/>
            </a:pPr>
            <a:r>
              <a:rPr lang="fr-FR" sz="2000" b="1" dirty="0">
                <a:effectLst>
                  <a:outerShdw blurRad="38100" dist="38100" dir="2700000" algn="tl">
                    <a:srgbClr val="C0C0C0"/>
                  </a:outerShdw>
                </a:effectLst>
              </a:rPr>
              <a:t>Mode d’entraînement plus rare</a:t>
            </a:r>
          </a:p>
        </p:txBody>
      </p:sp>
      <p:sp>
        <p:nvSpPr>
          <p:cNvPr id="47111" name="Text Box 7"/>
          <p:cNvSpPr txBox="1">
            <a:spLocks noChangeArrowheads="1"/>
          </p:cNvSpPr>
          <p:nvPr/>
        </p:nvSpPr>
        <p:spPr bwMode="auto">
          <a:xfrm>
            <a:off x="250825" y="3213100"/>
            <a:ext cx="5327650" cy="2062163"/>
          </a:xfrm>
          <a:prstGeom prst="rect">
            <a:avLst/>
          </a:prstGeom>
          <a:noFill/>
          <a:ln w="9525" algn="ctr">
            <a:noFill/>
            <a:miter lim="800000"/>
            <a:headEnd/>
            <a:tailEnd/>
          </a:ln>
        </p:spPr>
        <p:txBody>
          <a:bodyPr>
            <a:spAutoFit/>
          </a:bodyPr>
          <a:lstStyle/>
          <a:p>
            <a:pPr algn="l"/>
            <a:r>
              <a:rPr lang="fr-FR" sz="2000" b="1" u="sng">
                <a:solidFill>
                  <a:schemeClr val="accent2"/>
                </a:solidFill>
              </a:rPr>
              <a:t>Entraînement par cascade de pignons :</a:t>
            </a:r>
          </a:p>
          <a:p>
            <a:pPr algn="l"/>
            <a:r>
              <a:rPr lang="fr-FR">
                <a:solidFill>
                  <a:schemeClr val="accent2"/>
                </a:solidFill>
              </a:rPr>
              <a:t>Utilisé sur les moteurs pointus (tels que les moteurs de course)</a:t>
            </a:r>
            <a:br>
              <a:rPr lang="fr-FR">
                <a:solidFill>
                  <a:schemeClr val="accent2"/>
                </a:solidFill>
              </a:rPr>
            </a:br>
            <a:r>
              <a:rPr lang="fr-FR">
                <a:solidFill>
                  <a:schemeClr val="accent2"/>
                </a:solidFill>
              </a:rPr>
              <a:t>+ Robuste</a:t>
            </a:r>
          </a:p>
          <a:p>
            <a:pPr algn="l"/>
            <a:r>
              <a:rPr lang="fr-FR">
                <a:solidFill>
                  <a:schemeClr val="accent2"/>
                </a:solidFill>
              </a:rPr>
              <a:t>+ Fiable</a:t>
            </a:r>
          </a:p>
          <a:p>
            <a:pPr algn="l">
              <a:buFontTx/>
              <a:buChar char="-"/>
            </a:pPr>
            <a:r>
              <a:rPr lang="fr-FR">
                <a:solidFill>
                  <a:schemeClr val="accent2"/>
                </a:solidFill>
              </a:rPr>
              <a:t>Coûteux</a:t>
            </a:r>
          </a:p>
          <a:p>
            <a:pPr algn="l">
              <a:buFontTx/>
              <a:buChar char="-"/>
            </a:pPr>
            <a:r>
              <a:rPr lang="fr-FR">
                <a:solidFill>
                  <a:schemeClr val="accent2"/>
                </a:solidFill>
              </a:rPr>
              <a:t> Nécessite une lubrification</a:t>
            </a:r>
          </a:p>
        </p:txBody>
      </p:sp>
      <p:pic>
        <p:nvPicPr>
          <p:cNvPr id="47121" name="Picture 17"/>
          <p:cNvPicPr>
            <a:picLocks noChangeAspect="1" noChangeArrowheads="1"/>
          </p:cNvPicPr>
          <p:nvPr/>
        </p:nvPicPr>
        <p:blipFill>
          <a:blip r:embed="rId3" cstate="print"/>
          <a:srcRect/>
          <a:stretch>
            <a:fillRect/>
          </a:stretch>
        </p:blipFill>
        <p:spPr bwMode="auto">
          <a:xfrm>
            <a:off x="5940425" y="1773238"/>
            <a:ext cx="2306638" cy="2520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15363"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7108" name="Text Box 4"/>
          <p:cNvSpPr txBox="1">
            <a:spLocks noChangeArrowheads="1"/>
          </p:cNvSpPr>
          <p:nvPr/>
        </p:nvSpPr>
        <p:spPr bwMode="auto">
          <a:xfrm>
            <a:off x="250825" y="788988"/>
            <a:ext cx="417195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Principe de fonctionnement</a:t>
            </a:r>
          </a:p>
        </p:txBody>
      </p:sp>
      <p:sp>
        <p:nvSpPr>
          <p:cNvPr id="47109" name="Text Box 5"/>
          <p:cNvSpPr txBox="1">
            <a:spLocks noChangeArrowheads="1"/>
          </p:cNvSpPr>
          <p:nvPr/>
        </p:nvSpPr>
        <p:spPr bwMode="auto">
          <a:xfrm>
            <a:off x="236538" y="1412875"/>
            <a:ext cx="4364037" cy="400050"/>
          </a:xfrm>
          <a:prstGeom prst="rect">
            <a:avLst/>
          </a:prstGeom>
          <a:noFill/>
          <a:ln w="9525">
            <a:noFill/>
            <a:miter lim="800000"/>
            <a:headEnd/>
            <a:tailEnd/>
          </a:ln>
          <a:effectLst/>
        </p:spPr>
        <p:txBody>
          <a:bodyPr wrap="none">
            <a:spAutoFit/>
          </a:bodyPr>
          <a:lstStyle/>
          <a:p>
            <a:pPr algn="just">
              <a:defRPr/>
            </a:pPr>
            <a:r>
              <a:rPr lang="fr-FR" sz="2000" b="1" dirty="0">
                <a:effectLst>
                  <a:outerShdw blurRad="38100" dist="38100" dir="2700000" algn="tl">
                    <a:srgbClr val="C0C0C0"/>
                  </a:outerShdw>
                </a:effectLst>
              </a:rPr>
              <a:t>Mode d’entraînement « exotique »</a:t>
            </a:r>
          </a:p>
        </p:txBody>
      </p:sp>
      <p:sp>
        <p:nvSpPr>
          <p:cNvPr id="47111" name="Text Box 7"/>
          <p:cNvSpPr txBox="1">
            <a:spLocks noChangeArrowheads="1"/>
          </p:cNvSpPr>
          <p:nvPr/>
        </p:nvSpPr>
        <p:spPr bwMode="auto">
          <a:xfrm>
            <a:off x="250825" y="3213100"/>
            <a:ext cx="5327650" cy="1784350"/>
          </a:xfrm>
          <a:prstGeom prst="rect">
            <a:avLst/>
          </a:prstGeom>
          <a:noFill/>
          <a:ln w="9525" algn="ctr">
            <a:noFill/>
            <a:miter lim="800000"/>
            <a:headEnd/>
            <a:tailEnd/>
          </a:ln>
        </p:spPr>
        <p:txBody>
          <a:bodyPr>
            <a:spAutoFit/>
          </a:bodyPr>
          <a:lstStyle/>
          <a:p>
            <a:pPr algn="l"/>
            <a:r>
              <a:rPr lang="fr-FR" sz="2000" b="1" u="sng">
                <a:solidFill>
                  <a:schemeClr val="accent2"/>
                </a:solidFill>
              </a:rPr>
              <a:t>Distribution desmodromique :</a:t>
            </a:r>
          </a:p>
          <a:p>
            <a:pPr algn="l"/>
            <a:r>
              <a:rPr lang="fr-FR">
                <a:solidFill>
                  <a:schemeClr val="accent2"/>
                </a:solidFill>
              </a:rPr>
              <a:t>+ Précis</a:t>
            </a:r>
          </a:p>
          <a:p>
            <a:pPr algn="l"/>
            <a:r>
              <a:rPr lang="fr-FR">
                <a:solidFill>
                  <a:schemeClr val="accent2"/>
                </a:solidFill>
              </a:rPr>
              <a:t>-Très cher</a:t>
            </a:r>
          </a:p>
          <a:p>
            <a:pPr algn="l"/>
            <a:endParaRPr lang="fr-FR">
              <a:solidFill>
                <a:schemeClr val="accent2"/>
              </a:solidFill>
            </a:endParaRPr>
          </a:p>
          <a:p>
            <a:pPr algn="l"/>
            <a:r>
              <a:rPr lang="fr-FR">
                <a:solidFill>
                  <a:schemeClr val="accent2"/>
                </a:solidFill>
              </a:rPr>
              <a:t>Pas de réels avantages par rapport aux distributions classiques de nos jours</a:t>
            </a:r>
          </a:p>
        </p:txBody>
      </p:sp>
      <p:pic>
        <p:nvPicPr>
          <p:cNvPr id="15367" name="Image 7" descr="desmoanime.gif"/>
          <p:cNvPicPr>
            <a:picLocks noChangeAspect="1"/>
          </p:cNvPicPr>
          <p:nvPr/>
        </p:nvPicPr>
        <p:blipFill>
          <a:blip r:embed="rId3" cstate="print"/>
          <a:srcRect/>
          <a:stretch>
            <a:fillRect/>
          </a:stretch>
        </p:blipFill>
        <p:spPr bwMode="auto">
          <a:xfrm>
            <a:off x="5580063" y="2060575"/>
            <a:ext cx="2857500"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16387"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7108" name="Text Box 4"/>
          <p:cNvSpPr txBox="1">
            <a:spLocks noChangeArrowheads="1"/>
          </p:cNvSpPr>
          <p:nvPr/>
        </p:nvSpPr>
        <p:spPr bwMode="auto">
          <a:xfrm>
            <a:off x="250825" y="788988"/>
            <a:ext cx="417195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Principe de fonctionnement</a:t>
            </a:r>
          </a:p>
        </p:txBody>
      </p:sp>
      <p:sp>
        <p:nvSpPr>
          <p:cNvPr id="47109" name="Text Box 5"/>
          <p:cNvSpPr txBox="1">
            <a:spLocks noChangeArrowheads="1"/>
          </p:cNvSpPr>
          <p:nvPr/>
        </p:nvSpPr>
        <p:spPr bwMode="auto">
          <a:xfrm>
            <a:off x="236538" y="1412875"/>
            <a:ext cx="4364037" cy="400050"/>
          </a:xfrm>
          <a:prstGeom prst="rect">
            <a:avLst/>
          </a:prstGeom>
          <a:noFill/>
          <a:ln w="9525">
            <a:noFill/>
            <a:miter lim="800000"/>
            <a:headEnd/>
            <a:tailEnd/>
          </a:ln>
          <a:effectLst/>
        </p:spPr>
        <p:txBody>
          <a:bodyPr wrap="none">
            <a:spAutoFit/>
          </a:bodyPr>
          <a:lstStyle/>
          <a:p>
            <a:pPr algn="just">
              <a:defRPr/>
            </a:pPr>
            <a:r>
              <a:rPr lang="fr-FR" sz="2000" b="1" dirty="0">
                <a:effectLst>
                  <a:outerShdw blurRad="38100" dist="38100" dir="2700000" algn="tl">
                    <a:srgbClr val="C0C0C0"/>
                  </a:outerShdw>
                </a:effectLst>
              </a:rPr>
              <a:t>Mode d’entraînement « exotique »</a:t>
            </a:r>
          </a:p>
        </p:txBody>
      </p:sp>
      <p:sp>
        <p:nvSpPr>
          <p:cNvPr id="47111" name="Text Box 7"/>
          <p:cNvSpPr txBox="1">
            <a:spLocks noChangeArrowheads="1"/>
          </p:cNvSpPr>
          <p:nvPr/>
        </p:nvSpPr>
        <p:spPr bwMode="auto">
          <a:xfrm>
            <a:off x="250825" y="1773238"/>
            <a:ext cx="5327650" cy="1508125"/>
          </a:xfrm>
          <a:prstGeom prst="rect">
            <a:avLst/>
          </a:prstGeom>
          <a:noFill/>
          <a:ln w="9525" algn="ctr">
            <a:noFill/>
            <a:miter lim="800000"/>
            <a:headEnd/>
            <a:tailEnd/>
          </a:ln>
        </p:spPr>
        <p:txBody>
          <a:bodyPr>
            <a:spAutoFit/>
          </a:bodyPr>
          <a:lstStyle/>
          <a:p>
            <a:pPr algn="l"/>
            <a:r>
              <a:rPr lang="fr-FR" sz="2000" b="1" u="sng">
                <a:solidFill>
                  <a:schemeClr val="accent2"/>
                </a:solidFill>
              </a:rPr>
              <a:t>Distribution par arbre et couple conique :</a:t>
            </a:r>
          </a:p>
          <a:p>
            <a:pPr algn="l"/>
            <a:r>
              <a:rPr lang="fr-FR">
                <a:solidFill>
                  <a:schemeClr val="accent2"/>
                </a:solidFill>
              </a:rPr>
              <a:t>-Très cher</a:t>
            </a:r>
          </a:p>
          <a:p>
            <a:pPr algn="l"/>
            <a:r>
              <a:rPr lang="fr-FR">
                <a:solidFill>
                  <a:schemeClr val="accent2"/>
                </a:solidFill>
              </a:rPr>
              <a:t>Surtout utilisé sur les vieilles motos (Norton Mans, Ducati SS). Pas de réels avantages par rapport aux distributions classiques de nos jours.</a:t>
            </a:r>
          </a:p>
        </p:txBody>
      </p:sp>
      <p:pic>
        <p:nvPicPr>
          <p:cNvPr id="16391" name="Image 7" descr="RS54_1.jpg"/>
          <p:cNvPicPr>
            <a:picLocks noChangeAspect="1"/>
          </p:cNvPicPr>
          <p:nvPr/>
        </p:nvPicPr>
        <p:blipFill>
          <a:blip r:embed="rId3" cstate="print"/>
          <a:srcRect/>
          <a:stretch>
            <a:fillRect/>
          </a:stretch>
        </p:blipFill>
        <p:spPr bwMode="auto">
          <a:xfrm>
            <a:off x="1763713" y="3248025"/>
            <a:ext cx="5400675" cy="3494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17411"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9156" name="Text Box 4"/>
          <p:cNvSpPr txBox="1">
            <a:spLocks noChangeArrowheads="1"/>
          </p:cNvSpPr>
          <p:nvPr/>
        </p:nvSpPr>
        <p:spPr bwMode="auto">
          <a:xfrm>
            <a:off x="250825" y="788988"/>
            <a:ext cx="360045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Contact came - soupape</a:t>
            </a:r>
          </a:p>
        </p:txBody>
      </p:sp>
      <p:pic>
        <p:nvPicPr>
          <p:cNvPr id="17413" name="Picture 10" descr="engine-cam"/>
          <p:cNvPicPr>
            <a:picLocks noChangeAspect="1" noChangeArrowheads="1" noCrop="1"/>
          </p:cNvPicPr>
          <p:nvPr/>
        </p:nvPicPr>
        <p:blipFill>
          <a:blip r:embed="rId3" cstate="print"/>
          <a:srcRect/>
          <a:stretch>
            <a:fillRect/>
          </a:stretch>
        </p:blipFill>
        <p:spPr bwMode="auto">
          <a:xfrm>
            <a:off x="5772150" y="1989138"/>
            <a:ext cx="3048000" cy="2286000"/>
          </a:xfrm>
          <a:prstGeom prst="rect">
            <a:avLst/>
          </a:prstGeom>
          <a:noFill/>
          <a:ln w="9525">
            <a:noFill/>
            <a:miter lim="800000"/>
            <a:headEnd/>
            <a:tailEnd/>
          </a:ln>
        </p:spPr>
      </p:pic>
      <p:pic>
        <p:nvPicPr>
          <p:cNvPr id="17414" name="Picture 12" descr="camcame"/>
          <p:cNvPicPr>
            <a:picLocks noGrp="1" noChangeAspect="1" noChangeArrowheads="1"/>
          </p:cNvPicPr>
          <p:nvPr>
            <p:ph sz="half" idx="1"/>
          </p:nvPr>
        </p:nvPicPr>
        <p:blipFill>
          <a:blip r:embed="rId4" cstate="print"/>
          <a:srcRect/>
          <a:stretch>
            <a:fillRect/>
          </a:stretch>
        </p:blipFill>
        <p:spPr>
          <a:xfrm>
            <a:off x="215900" y="1989138"/>
            <a:ext cx="2425700" cy="2908300"/>
          </a:xfrm>
          <a:noFill/>
        </p:spPr>
      </p:pic>
      <p:sp>
        <p:nvSpPr>
          <p:cNvPr id="49166" name="Text Box 14"/>
          <p:cNvSpPr txBox="1">
            <a:spLocks noChangeArrowheads="1"/>
          </p:cNvSpPr>
          <p:nvPr/>
        </p:nvSpPr>
        <p:spPr bwMode="auto">
          <a:xfrm>
            <a:off x="3643313" y="4929188"/>
            <a:ext cx="1655762" cy="381000"/>
          </a:xfrm>
          <a:prstGeom prst="rect">
            <a:avLst/>
          </a:prstGeom>
          <a:noFill/>
          <a:ln w="9525">
            <a:noFill/>
            <a:miter lim="800000"/>
            <a:headEnd/>
            <a:tailEnd/>
          </a:ln>
        </p:spPr>
        <p:txBody>
          <a:bodyPr>
            <a:spAutoFit/>
          </a:bodyPr>
          <a:lstStyle/>
          <a:p>
            <a:pPr algn="l" defTabSz="987425">
              <a:spcBef>
                <a:spcPct val="50000"/>
              </a:spcBef>
            </a:pPr>
            <a:r>
              <a:rPr lang="fr-FR" sz="1900" b="1">
                <a:solidFill>
                  <a:schemeClr val="accent2"/>
                </a:solidFill>
              </a:rPr>
              <a:t>Le poussoir :</a:t>
            </a:r>
          </a:p>
        </p:txBody>
      </p:sp>
      <p:sp>
        <p:nvSpPr>
          <p:cNvPr id="49168" name="Rectangle 16"/>
          <p:cNvSpPr>
            <a:spLocks noChangeArrowheads="1"/>
          </p:cNvSpPr>
          <p:nvPr/>
        </p:nvSpPr>
        <p:spPr bwMode="auto">
          <a:xfrm>
            <a:off x="395288" y="5438775"/>
            <a:ext cx="8424862" cy="1169988"/>
          </a:xfrm>
          <a:prstGeom prst="rect">
            <a:avLst/>
          </a:prstGeom>
          <a:noFill/>
          <a:ln w="9525" algn="ctr">
            <a:noFill/>
            <a:miter lim="800000"/>
            <a:headEnd/>
            <a:tailEnd/>
          </a:ln>
        </p:spPr>
        <p:txBody>
          <a:bodyPr>
            <a:spAutoFit/>
          </a:bodyPr>
          <a:lstStyle/>
          <a:p>
            <a:pPr algn="l">
              <a:spcBef>
                <a:spcPct val="50000"/>
              </a:spcBef>
            </a:pPr>
            <a:r>
              <a:rPr lang="fr-FR" sz="1400">
                <a:solidFill>
                  <a:srgbClr val="4D4D4D"/>
                </a:solidFill>
              </a:rPr>
              <a:t>Il est nécessaire de disposer un poussoir entre la queue de soupape et la came afin d’obtenir un meilleur contact entre ces deux pièces. On remarque que quand la soupape est fermée il subsiste un petit jeu entre le poussoir en la came (cela provient de l’impossibilité mécanique d’avoir deux contacts parfaitement simultanés: soupape/culasse et soupape/came) (</a:t>
            </a:r>
            <a:r>
              <a:rPr lang="fr-FR" sz="1400">
                <a:solidFill>
                  <a:srgbClr val="4D4D4D"/>
                </a:solidFill>
                <a:sym typeface="Wingdings" pitchFamily="2" charset="2"/>
              </a:rPr>
              <a:t> poussoirs/butées hydrauliques)</a:t>
            </a:r>
            <a:endParaRPr lang="fr-FR" sz="1400">
              <a:solidFill>
                <a:srgbClr val="4D4D4D"/>
              </a:solidFill>
            </a:endParaRPr>
          </a:p>
        </p:txBody>
      </p:sp>
      <p:pic>
        <p:nvPicPr>
          <p:cNvPr id="17417" name="Picture 13"/>
          <p:cNvPicPr>
            <a:picLocks noChangeAspect="1" noChangeArrowheads="1"/>
          </p:cNvPicPr>
          <p:nvPr/>
        </p:nvPicPr>
        <p:blipFill>
          <a:blip r:embed="rId5" cstate="print"/>
          <a:srcRect/>
          <a:stretch>
            <a:fillRect/>
          </a:stretch>
        </p:blipFill>
        <p:spPr bwMode="auto">
          <a:xfrm>
            <a:off x="3384550" y="1989138"/>
            <a:ext cx="2012950" cy="27638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6" grpId="0"/>
      <p:bldP spid="491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18435"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50180" name="Text Box 4"/>
          <p:cNvSpPr txBox="1">
            <a:spLocks noChangeArrowheads="1"/>
          </p:cNvSpPr>
          <p:nvPr/>
        </p:nvSpPr>
        <p:spPr bwMode="auto">
          <a:xfrm>
            <a:off x="250825" y="788988"/>
            <a:ext cx="250190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Caractéristiques</a:t>
            </a:r>
          </a:p>
        </p:txBody>
      </p:sp>
      <p:sp>
        <p:nvSpPr>
          <p:cNvPr id="50181" name="Text Box 5"/>
          <p:cNvSpPr txBox="1">
            <a:spLocks noChangeArrowheads="1"/>
          </p:cNvSpPr>
          <p:nvPr/>
        </p:nvSpPr>
        <p:spPr bwMode="auto">
          <a:xfrm>
            <a:off x="611188" y="1412875"/>
            <a:ext cx="1593850" cy="396875"/>
          </a:xfrm>
          <a:prstGeom prst="rect">
            <a:avLst/>
          </a:prstGeom>
          <a:noFill/>
          <a:ln w="9525">
            <a:noFill/>
            <a:miter lim="800000"/>
            <a:headEnd/>
            <a:tailEnd/>
          </a:ln>
          <a:effectLst/>
        </p:spPr>
        <p:txBody>
          <a:bodyPr wrap="none">
            <a:spAutoFit/>
          </a:bodyPr>
          <a:lstStyle/>
          <a:p>
            <a:pPr algn="just">
              <a:defRPr/>
            </a:pPr>
            <a:r>
              <a:rPr lang="fr-FR" sz="2000" b="1">
                <a:effectLst>
                  <a:outerShdw blurRad="38100" dist="38100" dir="2700000" algn="tl">
                    <a:srgbClr val="C0C0C0"/>
                  </a:outerShdw>
                </a:effectLst>
              </a:rPr>
              <a:t>D’une came</a:t>
            </a:r>
          </a:p>
        </p:txBody>
      </p:sp>
      <p:grpSp>
        <p:nvGrpSpPr>
          <p:cNvPr id="18438" name="Group 15"/>
          <p:cNvGrpSpPr>
            <a:grpSpLocks/>
          </p:cNvGrpSpPr>
          <p:nvPr/>
        </p:nvGrpSpPr>
        <p:grpSpPr bwMode="auto">
          <a:xfrm>
            <a:off x="1979613" y="1989138"/>
            <a:ext cx="5184775" cy="1944687"/>
            <a:chOff x="1202" y="1389"/>
            <a:chExt cx="3266" cy="1225"/>
          </a:xfrm>
        </p:grpSpPr>
        <p:pic>
          <p:nvPicPr>
            <p:cNvPr id="18441" name="Picture 13"/>
            <p:cNvPicPr>
              <a:picLocks noChangeAspect="1" noChangeArrowheads="1"/>
            </p:cNvPicPr>
            <p:nvPr/>
          </p:nvPicPr>
          <p:blipFill>
            <a:blip r:embed="rId3" cstate="print"/>
            <a:srcRect/>
            <a:stretch>
              <a:fillRect/>
            </a:stretch>
          </p:blipFill>
          <p:spPr bwMode="auto">
            <a:xfrm>
              <a:off x="1202" y="1389"/>
              <a:ext cx="3266" cy="1225"/>
            </a:xfrm>
            <a:prstGeom prst="rect">
              <a:avLst/>
            </a:prstGeom>
            <a:noFill/>
            <a:ln w="9525" algn="ctr">
              <a:noFill/>
              <a:miter lim="800000"/>
              <a:headEnd/>
              <a:tailEnd/>
            </a:ln>
          </p:spPr>
        </p:pic>
        <p:sp>
          <p:nvSpPr>
            <p:cNvPr id="18442" name="Rectangle 14"/>
            <p:cNvSpPr>
              <a:spLocks noChangeArrowheads="1"/>
            </p:cNvSpPr>
            <p:nvPr/>
          </p:nvSpPr>
          <p:spPr bwMode="auto">
            <a:xfrm>
              <a:off x="3969" y="1480"/>
              <a:ext cx="453" cy="226"/>
            </a:xfrm>
            <a:prstGeom prst="rect">
              <a:avLst/>
            </a:prstGeom>
            <a:solidFill>
              <a:schemeClr val="bg1"/>
            </a:solidFill>
            <a:ln w="9525" algn="ctr">
              <a:solidFill>
                <a:schemeClr val="bg1"/>
              </a:solidFill>
              <a:miter lim="800000"/>
              <a:headEnd/>
              <a:tailEnd/>
            </a:ln>
          </p:spPr>
          <p:txBody>
            <a:bodyPr wrap="none" anchor="ctr"/>
            <a:lstStyle/>
            <a:p>
              <a:endParaRPr lang="fr-FR"/>
            </a:p>
          </p:txBody>
        </p:sp>
      </p:grpSp>
      <p:sp>
        <p:nvSpPr>
          <p:cNvPr id="50192" name="Rectangle 16"/>
          <p:cNvSpPr>
            <a:spLocks noChangeArrowheads="1"/>
          </p:cNvSpPr>
          <p:nvPr/>
        </p:nvSpPr>
        <p:spPr bwMode="auto">
          <a:xfrm>
            <a:off x="500063" y="4500563"/>
            <a:ext cx="8107362" cy="954087"/>
          </a:xfrm>
          <a:prstGeom prst="rect">
            <a:avLst/>
          </a:prstGeom>
          <a:noFill/>
          <a:ln w="9525" algn="ctr">
            <a:noFill/>
            <a:miter lim="800000"/>
            <a:headEnd/>
            <a:tailEnd/>
          </a:ln>
        </p:spPr>
        <p:txBody>
          <a:bodyPr anchor="ctr">
            <a:spAutoFit/>
          </a:bodyPr>
          <a:lstStyle/>
          <a:p>
            <a:pPr algn="just"/>
            <a:r>
              <a:rPr lang="fr-FR" sz="1400">
                <a:solidFill>
                  <a:schemeClr val="accent2"/>
                </a:solidFill>
              </a:rPr>
              <a:t>Le schéma illustre la levée d’un poussoir ou d’un culbuteur entraîné par la came représentée à gauche en fonction de la position angulaire du vilebrequin. Le graphique montre une hauteur de levée de 7mm et un jeu de soupapes de 0.30 mm. On a de même un angle d’ouverture de 230° (au vilebrequin) qui correspond a 2 fois l’angle de la came</a:t>
            </a:r>
          </a:p>
        </p:txBody>
      </p:sp>
      <p:sp>
        <p:nvSpPr>
          <p:cNvPr id="50193" name="Rectangle 17"/>
          <p:cNvSpPr>
            <a:spLocks noChangeArrowheads="1"/>
          </p:cNvSpPr>
          <p:nvPr/>
        </p:nvSpPr>
        <p:spPr bwMode="auto">
          <a:xfrm>
            <a:off x="642938" y="5786438"/>
            <a:ext cx="6715125" cy="523875"/>
          </a:xfrm>
          <a:prstGeom prst="rect">
            <a:avLst/>
          </a:prstGeom>
          <a:noFill/>
          <a:ln w="9525" algn="ctr">
            <a:noFill/>
            <a:miter lim="800000"/>
            <a:headEnd/>
            <a:tailEnd/>
          </a:ln>
        </p:spPr>
        <p:txBody>
          <a:bodyPr anchor="ctr">
            <a:spAutoFit/>
          </a:bodyPr>
          <a:lstStyle/>
          <a:p>
            <a:pPr algn="l"/>
            <a:r>
              <a:rPr lang="fr-FR" sz="1400">
                <a:solidFill>
                  <a:schemeClr val="accent2"/>
                </a:solidFill>
              </a:rPr>
              <a:t>Or un moteur sera d’autant plus performant, que ses soupapes s’ouvrent vite.</a:t>
            </a:r>
          </a:p>
          <a:p>
            <a:pPr algn="l"/>
            <a:r>
              <a:rPr lang="fr-FR" sz="1400">
                <a:solidFill>
                  <a:schemeClr val="accent2"/>
                </a:solidFill>
              </a:rPr>
              <a:t>On peut ainsi définir le rendement d’une soupape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2" grpId="0"/>
      <p:bldP spid="5019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logo final"/>
          <p:cNvPicPr preferRelativeResize="0">
            <a:picLocks noChangeAspect="1" noChangeArrowheads="1"/>
          </p:cNvPicPr>
          <p:nvPr/>
        </p:nvPicPr>
        <p:blipFill>
          <a:blip r:embed="rId3" cstate="print"/>
          <a:srcRect b="15567"/>
          <a:stretch>
            <a:fillRect/>
          </a:stretch>
        </p:blipFill>
        <p:spPr bwMode="auto">
          <a:xfrm>
            <a:off x="7667625" y="0"/>
            <a:ext cx="1476375" cy="993775"/>
          </a:xfrm>
          <a:prstGeom prst="rect">
            <a:avLst/>
          </a:prstGeom>
          <a:noFill/>
          <a:ln w="9525">
            <a:noFill/>
            <a:miter lim="800000"/>
            <a:headEnd/>
            <a:tailEnd/>
          </a:ln>
        </p:spPr>
      </p:pic>
      <p:sp>
        <p:nvSpPr>
          <p:cNvPr id="1028"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51204" name="Text Box 4"/>
          <p:cNvSpPr txBox="1">
            <a:spLocks noChangeArrowheads="1"/>
          </p:cNvSpPr>
          <p:nvPr/>
        </p:nvSpPr>
        <p:spPr bwMode="auto">
          <a:xfrm>
            <a:off x="250825" y="788988"/>
            <a:ext cx="250190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Caractéristiques</a:t>
            </a:r>
          </a:p>
        </p:txBody>
      </p:sp>
      <p:sp>
        <p:nvSpPr>
          <p:cNvPr id="51205" name="Text Box 5"/>
          <p:cNvSpPr txBox="1">
            <a:spLocks noChangeArrowheads="1"/>
          </p:cNvSpPr>
          <p:nvPr/>
        </p:nvSpPr>
        <p:spPr bwMode="auto">
          <a:xfrm>
            <a:off x="611188" y="1412875"/>
            <a:ext cx="1593850" cy="396875"/>
          </a:xfrm>
          <a:prstGeom prst="rect">
            <a:avLst/>
          </a:prstGeom>
          <a:noFill/>
          <a:ln w="9525">
            <a:noFill/>
            <a:miter lim="800000"/>
            <a:headEnd/>
            <a:tailEnd/>
          </a:ln>
          <a:effectLst/>
        </p:spPr>
        <p:txBody>
          <a:bodyPr wrap="none">
            <a:spAutoFit/>
          </a:bodyPr>
          <a:lstStyle/>
          <a:p>
            <a:pPr algn="just">
              <a:defRPr/>
            </a:pPr>
            <a:r>
              <a:rPr lang="fr-FR" sz="2000" b="1">
                <a:effectLst>
                  <a:outerShdw blurRad="38100" dist="38100" dir="2700000" algn="tl">
                    <a:srgbClr val="C0C0C0"/>
                  </a:outerShdw>
                </a:effectLst>
              </a:rPr>
              <a:t>D’une came</a:t>
            </a:r>
          </a:p>
        </p:txBody>
      </p:sp>
      <p:sp>
        <p:nvSpPr>
          <p:cNvPr id="51209" name="Rectangle 9"/>
          <p:cNvSpPr>
            <a:spLocks noChangeArrowheads="1"/>
          </p:cNvSpPr>
          <p:nvPr/>
        </p:nvSpPr>
        <p:spPr bwMode="auto">
          <a:xfrm>
            <a:off x="1116013" y="4927600"/>
            <a:ext cx="6840537" cy="369888"/>
          </a:xfrm>
          <a:prstGeom prst="rect">
            <a:avLst/>
          </a:prstGeom>
          <a:noFill/>
          <a:ln w="9525" algn="ctr">
            <a:noFill/>
            <a:miter lim="800000"/>
            <a:headEnd/>
            <a:tailEnd/>
          </a:ln>
        </p:spPr>
        <p:txBody>
          <a:bodyPr anchor="ctr">
            <a:spAutoFit/>
          </a:bodyPr>
          <a:lstStyle/>
          <a:p>
            <a:pPr algn="just"/>
            <a:r>
              <a:rPr lang="fr-FR">
                <a:solidFill>
                  <a:schemeClr val="accent2"/>
                </a:solidFill>
              </a:rPr>
              <a:t>La surface bleue est bien sur théorique et ne peut être obtenue </a:t>
            </a:r>
          </a:p>
        </p:txBody>
      </p:sp>
      <p:pic>
        <p:nvPicPr>
          <p:cNvPr id="1032" name="Picture 11"/>
          <p:cNvPicPr>
            <a:picLocks noChangeAspect="1" noChangeArrowheads="1"/>
          </p:cNvPicPr>
          <p:nvPr/>
        </p:nvPicPr>
        <p:blipFill>
          <a:blip r:embed="rId4" cstate="print"/>
          <a:srcRect/>
          <a:stretch>
            <a:fillRect/>
          </a:stretch>
        </p:blipFill>
        <p:spPr bwMode="auto">
          <a:xfrm>
            <a:off x="539750" y="2060575"/>
            <a:ext cx="4824413" cy="2160588"/>
          </a:xfrm>
          <a:prstGeom prst="rect">
            <a:avLst/>
          </a:prstGeom>
          <a:noFill/>
          <a:ln w="9525" algn="ctr">
            <a:noFill/>
            <a:miter lim="800000"/>
            <a:headEnd/>
            <a:tailEnd/>
          </a:ln>
        </p:spPr>
      </p:pic>
      <p:sp>
        <p:nvSpPr>
          <p:cNvPr id="1033" name="Rectangle 13"/>
          <p:cNvSpPr>
            <a:spLocks noChangeArrowheads="1"/>
          </p:cNvSpPr>
          <p:nvPr/>
        </p:nvSpPr>
        <p:spPr bwMode="auto">
          <a:xfrm>
            <a:off x="0" y="3128963"/>
            <a:ext cx="9144000" cy="0"/>
          </a:xfrm>
          <a:prstGeom prst="rect">
            <a:avLst/>
          </a:prstGeom>
          <a:noFill/>
          <a:ln w="9525" algn="ctr">
            <a:noFill/>
            <a:miter lim="800000"/>
            <a:headEnd/>
            <a:tailEnd/>
          </a:ln>
        </p:spPr>
        <p:txBody>
          <a:bodyPr wrap="none" anchor="ctr">
            <a:spAutoFit/>
          </a:bodyPr>
          <a:lstStyle/>
          <a:p>
            <a:endParaRPr lang="fr-FR"/>
          </a:p>
        </p:txBody>
      </p:sp>
      <p:graphicFrame>
        <p:nvGraphicFramePr>
          <p:cNvPr id="1026" name="Object 12"/>
          <p:cNvGraphicFramePr>
            <a:graphicFrameLocks noChangeAspect="1"/>
          </p:cNvGraphicFramePr>
          <p:nvPr/>
        </p:nvGraphicFramePr>
        <p:xfrm>
          <a:off x="5572125" y="2633663"/>
          <a:ext cx="2681288" cy="990600"/>
        </p:xfrm>
        <a:graphic>
          <a:graphicData uri="http://schemas.openxmlformats.org/presentationml/2006/ole">
            <mc:AlternateContent xmlns:mc="http://schemas.openxmlformats.org/markup-compatibility/2006">
              <mc:Choice xmlns:v="urn:schemas-microsoft-com:vml" Requires="v">
                <p:oleObj spid="_x0000_s1029" name="Équation" r:id="rId5" imgW="1155600" imgH="419040" progId="Equation.3">
                  <p:embed/>
                </p:oleObj>
              </mc:Choice>
              <mc:Fallback>
                <p:oleObj name="Équation" r:id="rId5" imgW="1155600" imgH="41904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2633663"/>
                        <a:ext cx="268128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19459"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52228" name="Text Box 4"/>
          <p:cNvSpPr txBox="1">
            <a:spLocks noChangeArrowheads="1"/>
          </p:cNvSpPr>
          <p:nvPr/>
        </p:nvSpPr>
        <p:spPr bwMode="auto">
          <a:xfrm>
            <a:off x="250825" y="788988"/>
            <a:ext cx="250190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Caractéristiques</a:t>
            </a:r>
          </a:p>
        </p:txBody>
      </p:sp>
      <p:sp>
        <p:nvSpPr>
          <p:cNvPr id="52229" name="Text Box 5"/>
          <p:cNvSpPr txBox="1">
            <a:spLocks noChangeArrowheads="1"/>
          </p:cNvSpPr>
          <p:nvPr/>
        </p:nvSpPr>
        <p:spPr bwMode="auto">
          <a:xfrm>
            <a:off x="611188" y="1412875"/>
            <a:ext cx="3344862" cy="396875"/>
          </a:xfrm>
          <a:prstGeom prst="rect">
            <a:avLst/>
          </a:prstGeom>
          <a:noFill/>
          <a:ln w="9525">
            <a:noFill/>
            <a:miter lim="800000"/>
            <a:headEnd/>
            <a:tailEnd/>
          </a:ln>
          <a:effectLst/>
        </p:spPr>
        <p:txBody>
          <a:bodyPr wrap="none">
            <a:spAutoFit/>
          </a:bodyPr>
          <a:lstStyle/>
          <a:p>
            <a:pPr algn="just">
              <a:defRPr/>
            </a:pPr>
            <a:r>
              <a:rPr lang="fr-FR" sz="2000" b="1">
                <a:effectLst>
                  <a:outerShdw blurRad="38100" dist="38100" dir="2700000" algn="tl">
                    <a:srgbClr val="C0C0C0"/>
                  </a:outerShdw>
                </a:effectLst>
              </a:rPr>
              <a:t>Diagramme de distribution</a:t>
            </a:r>
          </a:p>
        </p:txBody>
      </p:sp>
      <p:sp>
        <p:nvSpPr>
          <p:cNvPr id="19462" name="Rectangle 8"/>
          <p:cNvSpPr>
            <a:spLocks noChangeArrowheads="1"/>
          </p:cNvSpPr>
          <p:nvPr/>
        </p:nvSpPr>
        <p:spPr bwMode="auto">
          <a:xfrm>
            <a:off x="0" y="3128963"/>
            <a:ext cx="9144000" cy="0"/>
          </a:xfrm>
          <a:prstGeom prst="rect">
            <a:avLst/>
          </a:prstGeom>
          <a:noFill/>
          <a:ln w="9525" algn="ctr">
            <a:noFill/>
            <a:miter lim="800000"/>
            <a:headEnd/>
            <a:tailEnd/>
          </a:ln>
        </p:spPr>
        <p:txBody>
          <a:bodyPr wrap="none" anchor="ctr">
            <a:spAutoFit/>
          </a:bodyPr>
          <a:lstStyle/>
          <a:p>
            <a:endParaRPr lang="fr-FR"/>
          </a:p>
        </p:txBody>
      </p:sp>
      <p:sp>
        <p:nvSpPr>
          <p:cNvPr id="52235" name="Rectangle 11"/>
          <p:cNvSpPr>
            <a:spLocks noChangeArrowheads="1"/>
          </p:cNvSpPr>
          <p:nvPr/>
        </p:nvSpPr>
        <p:spPr bwMode="auto">
          <a:xfrm>
            <a:off x="179388" y="5019675"/>
            <a:ext cx="8642350" cy="1384300"/>
          </a:xfrm>
          <a:prstGeom prst="rect">
            <a:avLst/>
          </a:prstGeom>
          <a:noFill/>
          <a:ln w="9525" algn="ctr">
            <a:noFill/>
            <a:miter lim="800000"/>
            <a:headEnd/>
            <a:tailEnd/>
          </a:ln>
        </p:spPr>
        <p:txBody>
          <a:bodyPr anchor="ctr">
            <a:spAutoFit/>
          </a:bodyPr>
          <a:lstStyle/>
          <a:p>
            <a:pPr algn="l"/>
            <a:r>
              <a:rPr lang="fr-FR" sz="1400">
                <a:solidFill>
                  <a:srgbClr val="4D4D4D"/>
                </a:solidFill>
              </a:rPr>
              <a:t>Si on augmente l’angle de croisement des soupapes, à haut régime on aura une meilleure évacuation des gaz donc un meilleur couple, mais à bas régime les performances sont mauvaises (retour échappement). (courbe 1)</a:t>
            </a:r>
          </a:p>
          <a:p>
            <a:pPr algn="l"/>
            <a:endParaRPr lang="fr-FR" sz="1400">
              <a:solidFill>
                <a:srgbClr val="4D4D4D"/>
              </a:solidFill>
            </a:endParaRPr>
          </a:p>
          <a:p>
            <a:pPr algn="l"/>
            <a:r>
              <a:rPr lang="fr-FR" sz="1400">
                <a:solidFill>
                  <a:srgbClr val="4D4D4D"/>
                </a:solidFill>
              </a:rPr>
              <a:t>À l’inverse, un faible angle donnera de bonnes performances à bas régime, tandis que le couple sera plus limité à haut régime (courbe 2)</a:t>
            </a:r>
          </a:p>
        </p:txBody>
      </p:sp>
      <p:pic>
        <p:nvPicPr>
          <p:cNvPr id="19464" name="Picture 13"/>
          <p:cNvPicPr>
            <a:picLocks noChangeAspect="1" noChangeArrowheads="1"/>
          </p:cNvPicPr>
          <p:nvPr/>
        </p:nvPicPr>
        <p:blipFill>
          <a:blip r:embed="rId3" cstate="print"/>
          <a:srcRect l="8348" t="50000" r="15193"/>
          <a:stretch>
            <a:fillRect/>
          </a:stretch>
        </p:blipFill>
        <p:spPr bwMode="auto">
          <a:xfrm>
            <a:off x="4859338" y="2001838"/>
            <a:ext cx="3954462" cy="2147887"/>
          </a:xfrm>
          <a:prstGeom prst="rect">
            <a:avLst/>
          </a:prstGeom>
          <a:noFill/>
          <a:ln w="9525" algn="ctr">
            <a:noFill/>
            <a:miter lim="800000"/>
            <a:headEnd/>
            <a:tailEnd/>
          </a:ln>
        </p:spPr>
      </p:pic>
      <p:pic>
        <p:nvPicPr>
          <p:cNvPr id="19465" name="Picture 14"/>
          <p:cNvPicPr>
            <a:picLocks noChangeAspect="1" noChangeArrowheads="1"/>
          </p:cNvPicPr>
          <p:nvPr/>
        </p:nvPicPr>
        <p:blipFill>
          <a:blip r:embed="rId3" cstate="print"/>
          <a:srcRect l="8287" r="16574" b="50000"/>
          <a:stretch>
            <a:fillRect/>
          </a:stretch>
        </p:blipFill>
        <p:spPr bwMode="auto">
          <a:xfrm>
            <a:off x="395288" y="1989138"/>
            <a:ext cx="3886200" cy="2147887"/>
          </a:xfrm>
          <a:prstGeom prst="rect">
            <a:avLst/>
          </a:prstGeom>
          <a:noFill/>
          <a:ln w="9525" algn="ctr">
            <a:noFill/>
            <a:miter lim="800000"/>
            <a:headEnd/>
            <a:tailEnd/>
          </a:ln>
        </p:spPr>
      </p:pic>
      <p:sp>
        <p:nvSpPr>
          <p:cNvPr id="19466" name="Rectangle 15"/>
          <p:cNvSpPr>
            <a:spLocks noChangeArrowheads="1"/>
          </p:cNvSpPr>
          <p:nvPr/>
        </p:nvSpPr>
        <p:spPr bwMode="auto">
          <a:xfrm>
            <a:off x="684213" y="2060575"/>
            <a:ext cx="935037" cy="215900"/>
          </a:xfrm>
          <a:prstGeom prst="rect">
            <a:avLst/>
          </a:prstGeom>
          <a:solidFill>
            <a:schemeClr val="bg1"/>
          </a:solidFill>
          <a:ln w="9525" algn="ctr">
            <a:solidFill>
              <a:schemeClr val="bg1"/>
            </a:solidFill>
            <a:miter lim="800000"/>
            <a:headEnd/>
            <a:tailEnd/>
          </a:ln>
        </p:spPr>
        <p:txBody>
          <a:bodyPr wrap="none" anchor="ctr"/>
          <a:lstStyle/>
          <a:p>
            <a:endParaRPr lang="fr-FR"/>
          </a:p>
        </p:txBody>
      </p:sp>
      <p:sp>
        <p:nvSpPr>
          <p:cNvPr id="19467" name="Rectangle 16"/>
          <p:cNvSpPr>
            <a:spLocks noChangeArrowheads="1"/>
          </p:cNvSpPr>
          <p:nvPr/>
        </p:nvSpPr>
        <p:spPr bwMode="auto">
          <a:xfrm>
            <a:off x="1620838" y="4173538"/>
            <a:ext cx="1003300" cy="336550"/>
          </a:xfrm>
          <a:prstGeom prst="rect">
            <a:avLst/>
          </a:prstGeom>
          <a:noFill/>
          <a:ln w="9525" algn="ctr">
            <a:noFill/>
            <a:miter lim="800000"/>
            <a:headEnd/>
            <a:tailEnd/>
          </a:ln>
        </p:spPr>
        <p:txBody>
          <a:bodyPr wrap="none">
            <a:spAutoFit/>
          </a:bodyPr>
          <a:lstStyle/>
          <a:p>
            <a:r>
              <a:rPr lang="fr-FR" sz="1600" i="1"/>
              <a:t>Courbe 1</a:t>
            </a:r>
          </a:p>
        </p:txBody>
      </p:sp>
      <p:sp>
        <p:nvSpPr>
          <p:cNvPr id="19468" name="Rectangle 17"/>
          <p:cNvSpPr>
            <a:spLocks noChangeArrowheads="1"/>
          </p:cNvSpPr>
          <p:nvPr/>
        </p:nvSpPr>
        <p:spPr bwMode="auto">
          <a:xfrm>
            <a:off x="6061075" y="4171950"/>
            <a:ext cx="1003300" cy="336550"/>
          </a:xfrm>
          <a:prstGeom prst="rect">
            <a:avLst/>
          </a:prstGeom>
          <a:noFill/>
          <a:ln w="9525" algn="ctr">
            <a:noFill/>
            <a:miter lim="800000"/>
            <a:headEnd/>
            <a:tailEnd/>
          </a:ln>
        </p:spPr>
        <p:txBody>
          <a:bodyPr wrap="none">
            <a:spAutoFit/>
          </a:bodyPr>
          <a:lstStyle/>
          <a:p>
            <a:r>
              <a:rPr lang="fr-FR" sz="1600" i="1"/>
              <a:t>Courbe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20483"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53252" name="Text Box 4"/>
          <p:cNvSpPr txBox="1">
            <a:spLocks noChangeArrowheads="1"/>
          </p:cNvSpPr>
          <p:nvPr/>
        </p:nvSpPr>
        <p:spPr bwMode="auto">
          <a:xfrm>
            <a:off x="250825" y="788988"/>
            <a:ext cx="250190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Caractéristiques</a:t>
            </a:r>
          </a:p>
        </p:txBody>
      </p:sp>
      <p:sp>
        <p:nvSpPr>
          <p:cNvPr id="53253" name="Text Box 5"/>
          <p:cNvSpPr txBox="1">
            <a:spLocks noChangeArrowheads="1"/>
          </p:cNvSpPr>
          <p:nvPr/>
        </p:nvSpPr>
        <p:spPr bwMode="auto">
          <a:xfrm>
            <a:off x="611188" y="1412875"/>
            <a:ext cx="3344862" cy="396875"/>
          </a:xfrm>
          <a:prstGeom prst="rect">
            <a:avLst/>
          </a:prstGeom>
          <a:noFill/>
          <a:ln w="9525">
            <a:noFill/>
            <a:miter lim="800000"/>
            <a:headEnd/>
            <a:tailEnd/>
          </a:ln>
          <a:effectLst/>
        </p:spPr>
        <p:txBody>
          <a:bodyPr wrap="none">
            <a:spAutoFit/>
          </a:bodyPr>
          <a:lstStyle/>
          <a:p>
            <a:pPr algn="just">
              <a:defRPr/>
            </a:pPr>
            <a:r>
              <a:rPr lang="fr-FR" sz="2000" b="1">
                <a:effectLst>
                  <a:outerShdw blurRad="38100" dist="38100" dir="2700000" algn="tl">
                    <a:srgbClr val="C0C0C0"/>
                  </a:outerShdw>
                </a:effectLst>
              </a:rPr>
              <a:t>Diagramme de distribution</a:t>
            </a:r>
          </a:p>
        </p:txBody>
      </p:sp>
      <p:sp>
        <p:nvSpPr>
          <p:cNvPr id="20486" name="Rectangle 6"/>
          <p:cNvSpPr>
            <a:spLocks noChangeArrowheads="1"/>
          </p:cNvSpPr>
          <p:nvPr/>
        </p:nvSpPr>
        <p:spPr bwMode="auto">
          <a:xfrm>
            <a:off x="0" y="3128963"/>
            <a:ext cx="9144000" cy="0"/>
          </a:xfrm>
          <a:prstGeom prst="rect">
            <a:avLst/>
          </a:prstGeom>
          <a:noFill/>
          <a:ln w="9525" algn="ctr">
            <a:noFill/>
            <a:miter lim="800000"/>
            <a:headEnd/>
            <a:tailEnd/>
          </a:ln>
        </p:spPr>
        <p:txBody>
          <a:bodyPr wrap="none" anchor="ctr">
            <a:spAutoFit/>
          </a:bodyPr>
          <a:lstStyle/>
          <a:p>
            <a:endParaRPr lang="fr-FR"/>
          </a:p>
        </p:txBody>
      </p:sp>
      <p:pic>
        <p:nvPicPr>
          <p:cNvPr id="20487" name="Picture 8"/>
          <p:cNvPicPr>
            <a:picLocks noChangeAspect="1" noChangeArrowheads="1"/>
          </p:cNvPicPr>
          <p:nvPr/>
        </p:nvPicPr>
        <p:blipFill>
          <a:blip r:embed="rId3" cstate="print"/>
          <a:srcRect l="8348" t="50000" r="15193"/>
          <a:stretch>
            <a:fillRect/>
          </a:stretch>
        </p:blipFill>
        <p:spPr bwMode="auto">
          <a:xfrm>
            <a:off x="4859338" y="2001838"/>
            <a:ext cx="3954462" cy="2147887"/>
          </a:xfrm>
          <a:prstGeom prst="rect">
            <a:avLst/>
          </a:prstGeom>
          <a:noFill/>
          <a:ln w="9525" algn="ctr">
            <a:noFill/>
            <a:miter lim="800000"/>
            <a:headEnd/>
            <a:tailEnd/>
          </a:ln>
        </p:spPr>
      </p:pic>
      <p:pic>
        <p:nvPicPr>
          <p:cNvPr id="20488" name="Picture 9"/>
          <p:cNvPicPr>
            <a:picLocks noChangeAspect="1" noChangeArrowheads="1"/>
          </p:cNvPicPr>
          <p:nvPr/>
        </p:nvPicPr>
        <p:blipFill>
          <a:blip r:embed="rId3" cstate="print"/>
          <a:srcRect l="8287" r="16574" b="50000"/>
          <a:stretch>
            <a:fillRect/>
          </a:stretch>
        </p:blipFill>
        <p:spPr bwMode="auto">
          <a:xfrm>
            <a:off x="395288" y="1989138"/>
            <a:ext cx="3886200" cy="2147887"/>
          </a:xfrm>
          <a:prstGeom prst="rect">
            <a:avLst/>
          </a:prstGeom>
          <a:noFill/>
          <a:ln w="9525" algn="ctr">
            <a:noFill/>
            <a:miter lim="800000"/>
            <a:headEnd/>
            <a:tailEnd/>
          </a:ln>
        </p:spPr>
      </p:pic>
      <p:sp>
        <p:nvSpPr>
          <p:cNvPr id="20489" name="Rectangle 10"/>
          <p:cNvSpPr>
            <a:spLocks noChangeArrowheads="1"/>
          </p:cNvSpPr>
          <p:nvPr/>
        </p:nvSpPr>
        <p:spPr bwMode="auto">
          <a:xfrm>
            <a:off x="684213" y="2060575"/>
            <a:ext cx="935037" cy="215900"/>
          </a:xfrm>
          <a:prstGeom prst="rect">
            <a:avLst/>
          </a:prstGeom>
          <a:solidFill>
            <a:schemeClr val="bg1"/>
          </a:solidFill>
          <a:ln w="9525" algn="ctr">
            <a:solidFill>
              <a:schemeClr val="bg1"/>
            </a:solidFill>
            <a:miter lim="800000"/>
            <a:headEnd/>
            <a:tailEnd/>
          </a:ln>
        </p:spPr>
        <p:txBody>
          <a:bodyPr wrap="none" anchor="ctr"/>
          <a:lstStyle/>
          <a:p>
            <a:endParaRPr lang="fr-FR"/>
          </a:p>
        </p:txBody>
      </p:sp>
      <p:sp>
        <p:nvSpPr>
          <p:cNvPr id="20490" name="Rectangle 11"/>
          <p:cNvSpPr>
            <a:spLocks noChangeArrowheads="1"/>
          </p:cNvSpPr>
          <p:nvPr/>
        </p:nvSpPr>
        <p:spPr bwMode="auto">
          <a:xfrm>
            <a:off x="1620838" y="4173538"/>
            <a:ext cx="1003300" cy="336550"/>
          </a:xfrm>
          <a:prstGeom prst="rect">
            <a:avLst/>
          </a:prstGeom>
          <a:noFill/>
          <a:ln w="9525" algn="ctr">
            <a:noFill/>
            <a:miter lim="800000"/>
            <a:headEnd/>
            <a:tailEnd/>
          </a:ln>
        </p:spPr>
        <p:txBody>
          <a:bodyPr wrap="none">
            <a:spAutoFit/>
          </a:bodyPr>
          <a:lstStyle/>
          <a:p>
            <a:r>
              <a:rPr lang="fr-FR" sz="1600" i="1"/>
              <a:t>Courbe 1</a:t>
            </a:r>
          </a:p>
        </p:txBody>
      </p:sp>
      <p:sp>
        <p:nvSpPr>
          <p:cNvPr id="20491" name="Rectangle 12"/>
          <p:cNvSpPr>
            <a:spLocks noChangeArrowheads="1"/>
          </p:cNvSpPr>
          <p:nvPr/>
        </p:nvSpPr>
        <p:spPr bwMode="auto">
          <a:xfrm>
            <a:off x="6061075" y="4171950"/>
            <a:ext cx="1003300" cy="336550"/>
          </a:xfrm>
          <a:prstGeom prst="rect">
            <a:avLst/>
          </a:prstGeom>
          <a:noFill/>
          <a:ln w="9525" algn="ctr">
            <a:noFill/>
            <a:miter lim="800000"/>
            <a:headEnd/>
            <a:tailEnd/>
          </a:ln>
        </p:spPr>
        <p:txBody>
          <a:bodyPr wrap="none">
            <a:spAutoFit/>
          </a:bodyPr>
          <a:lstStyle/>
          <a:p>
            <a:r>
              <a:rPr lang="fr-FR" sz="1600" i="1"/>
              <a:t>Courbe 2</a:t>
            </a:r>
          </a:p>
        </p:txBody>
      </p:sp>
      <p:pic>
        <p:nvPicPr>
          <p:cNvPr id="20492" name="Picture 13"/>
          <p:cNvPicPr>
            <a:picLocks noChangeAspect="1" noChangeArrowheads="1"/>
          </p:cNvPicPr>
          <p:nvPr/>
        </p:nvPicPr>
        <p:blipFill>
          <a:blip r:embed="rId4" cstate="print"/>
          <a:srcRect/>
          <a:stretch>
            <a:fillRect/>
          </a:stretch>
        </p:blipFill>
        <p:spPr bwMode="auto">
          <a:xfrm>
            <a:off x="785813" y="4572000"/>
            <a:ext cx="2098675" cy="2098675"/>
          </a:xfrm>
          <a:prstGeom prst="rect">
            <a:avLst/>
          </a:prstGeom>
          <a:noFill/>
          <a:ln w="9525" algn="ctr">
            <a:noFill/>
            <a:miter lim="800000"/>
            <a:headEnd/>
            <a:tailEnd/>
          </a:ln>
        </p:spPr>
      </p:pic>
      <p:sp>
        <p:nvSpPr>
          <p:cNvPr id="53262" name="Rectangle 14"/>
          <p:cNvSpPr>
            <a:spLocks noChangeArrowheads="1"/>
          </p:cNvSpPr>
          <p:nvPr/>
        </p:nvSpPr>
        <p:spPr bwMode="auto">
          <a:xfrm>
            <a:off x="3275013" y="5146675"/>
            <a:ext cx="5545137" cy="1168400"/>
          </a:xfrm>
          <a:prstGeom prst="rect">
            <a:avLst/>
          </a:prstGeom>
          <a:noFill/>
          <a:ln w="9525" algn="ctr">
            <a:noFill/>
            <a:miter lim="800000"/>
            <a:headEnd/>
            <a:tailEnd/>
          </a:ln>
        </p:spPr>
        <p:txBody>
          <a:bodyPr anchor="ctr">
            <a:spAutoFit/>
          </a:bodyPr>
          <a:lstStyle/>
          <a:p>
            <a:pPr algn="just"/>
            <a:r>
              <a:rPr lang="fr-FR" sz="1400">
                <a:solidFill>
                  <a:schemeClr val="accent2"/>
                </a:solidFill>
              </a:rPr>
              <a:t>Il existe de nombreux systèmes tels que le VarioCam de chez Porsche, le Valvetronic chez BMW ou encore le Vtech chez Honda qui permettent de faire varier l’angle du croisement de soupapes en fonction du régime moteur, on obtient ainsi des performances intéressantes à haut et bas régime.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4099"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55300" name="Text Box 4"/>
          <p:cNvSpPr txBox="1">
            <a:spLocks noChangeArrowheads="1"/>
          </p:cNvSpPr>
          <p:nvPr/>
        </p:nvSpPr>
        <p:spPr bwMode="auto">
          <a:xfrm>
            <a:off x="3749675" y="836613"/>
            <a:ext cx="1644650" cy="457200"/>
          </a:xfrm>
          <a:prstGeom prst="rect">
            <a:avLst/>
          </a:prstGeom>
          <a:noFill/>
          <a:ln w="9525">
            <a:noFill/>
            <a:miter lim="800000"/>
            <a:headEnd/>
            <a:tailEnd/>
          </a:ln>
          <a:effectLst/>
        </p:spPr>
        <p:txBody>
          <a:bodyPr wrap="none">
            <a:spAutoFit/>
          </a:bodyPr>
          <a:lstStyle/>
          <a:p>
            <a:pPr>
              <a:defRPr/>
            </a:pPr>
            <a:r>
              <a:rPr lang="fr-FR" sz="2400" b="1">
                <a:effectLst>
                  <a:outerShdw blurRad="38100" dist="38100" dir="2700000" algn="tl">
                    <a:srgbClr val="C0C0C0"/>
                  </a:outerShdw>
                </a:effectLst>
              </a:rPr>
              <a:t>SOMMAIRE</a:t>
            </a:r>
          </a:p>
        </p:txBody>
      </p:sp>
      <p:sp>
        <p:nvSpPr>
          <p:cNvPr id="55301" name="Text Box 5"/>
          <p:cNvSpPr txBox="1">
            <a:spLocks noChangeArrowheads="1"/>
          </p:cNvSpPr>
          <p:nvPr/>
        </p:nvSpPr>
        <p:spPr bwMode="auto">
          <a:xfrm>
            <a:off x="971550" y="1916113"/>
            <a:ext cx="5524500" cy="4094162"/>
          </a:xfrm>
          <a:prstGeom prst="rect">
            <a:avLst/>
          </a:prstGeom>
          <a:noFill/>
          <a:ln w="9525">
            <a:noFill/>
            <a:miter lim="800000"/>
            <a:headEnd/>
            <a:tailEnd/>
          </a:ln>
          <a:effectLst/>
        </p:spPr>
        <p:txBody>
          <a:bodyPr wrap="none">
            <a:spAutoFit/>
          </a:bodyPr>
          <a:lstStyle/>
          <a:p>
            <a:pPr algn="just">
              <a:buFont typeface="Wingdings 2" pitchFamily="18" charset="2"/>
              <a:buChar char=""/>
              <a:defRPr/>
            </a:pPr>
            <a:r>
              <a:rPr lang="fr-FR" sz="2000" b="1" dirty="0">
                <a:solidFill>
                  <a:schemeClr val="accent2"/>
                </a:solidFill>
                <a:effectLst>
                  <a:outerShdw blurRad="38100" dist="38100" dir="2700000" algn="tl">
                    <a:srgbClr val="C0C0C0"/>
                  </a:outerShdw>
                </a:effectLst>
                <a:latin typeface="Arial" charset="0"/>
              </a:rPr>
              <a:t> Le rôle de la distribution</a:t>
            </a:r>
          </a:p>
          <a:p>
            <a:pPr algn="just">
              <a:buFont typeface="Wingdings 2" pitchFamily="18" charset="2"/>
              <a:buChar char=""/>
              <a:defRPr/>
            </a:pPr>
            <a:endParaRPr lang="fr-FR" sz="2000" b="1" dirty="0">
              <a:solidFill>
                <a:schemeClr val="accent2"/>
              </a:solidFill>
              <a:effectLst>
                <a:outerShdw blurRad="38100" dist="38100" dir="2700000" algn="tl">
                  <a:srgbClr val="C0C0C0"/>
                </a:outerShdw>
              </a:effectLst>
              <a:latin typeface="Arial" charset="0"/>
            </a:endParaRPr>
          </a:p>
          <a:p>
            <a:pPr algn="just">
              <a:buFont typeface="Wingdings 2" pitchFamily="18" charset="2"/>
              <a:buChar char=""/>
              <a:defRPr/>
            </a:pPr>
            <a:r>
              <a:rPr lang="fr-FR" sz="2000" b="1" dirty="0">
                <a:solidFill>
                  <a:schemeClr val="accent2"/>
                </a:solidFill>
                <a:effectLst>
                  <a:outerShdw blurRad="38100" dist="38100" dir="2700000" algn="tl">
                    <a:srgbClr val="C0C0C0"/>
                  </a:outerShdw>
                </a:effectLst>
                <a:latin typeface="Arial" charset="0"/>
              </a:rPr>
              <a:t> Les principaux organes de la distribution</a:t>
            </a:r>
          </a:p>
          <a:p>
            <a:pPr algn="just">
              <a:buFont typeface="Wingdings 2" pitchFamily="18" charset="2"/>
              <a:buChar char=""/>
              <a:defRPr/>
            </a:pPr>
            <a:endParaRPr lang="fr-FR" sz="2000" b="1" dirty="0">
              <a:solidFill>
                <a:schemeClr val="accent2"/>
              </a:solidFill>
              <a:effectLst>
                <a:outerShdw blurRad="38100" dist="38100" dir="2700000" algn="tl">
                  <a:srgbClr val="C0C0C0"/>
                </a:outerShdw>
              </a:effectLst>
              <a:latin typeface="Arial" charset="0"/>
            </a:endParaRPr>
          </a:p>
          <a:p>
            <a:pPr algn="just">
              <a:buFont typeface="Wingdings 2" pitchFamily="18" charset="2"/>
              <a:buChar char=""/>
              <a:defRPr/>
            </a:pPr>
            <a:r>
              <a:rPr lang="fr-FR" sz="2000" b="1" dirty="0">
                <a:solidFill>
                  <a:schemeClr val="accent2"/>
                </a:solidFill>
                <a:effectLst>
                  <a:outerShdw blurRad="38100" dist="38100" dir="2700000" algn="tl">
                    <a:srgbClr val="C0C0C0"/>
                  </a:outerShdw>
                </a:effectLst>
                <a:latin typeface="Arial" charset="0"/>
              </a:rPr>
              <a:t> L’histoire de la distribution</a:t>
            </a:r>
          </a:p>
          <a:p>
            <a:pPr algn="just">
              <a:buFont typeface="Wingdings 2" pitchFamily="18" charset="2"/>
              <a:buChar char=""/>
              <a:defRPr/>
            </a:pPr>
            <a:endParaRPr lang="fr-FR" sz="2000" b="1" dirty="0">
              <a:solidFill>
                <a:schemeClr val="accent2"/>
              </a:solidFill>
              <a:effectLst>
                <a:outerShdw blurRad="38100" dist="38100" dir="2700000" algn="tl">
                  <a:srgbClr val="C0C0C0"/>
                </a:outerShdw>
              </a:effectLst>
              <a:latin typeface="Arial" charset="0"/>
            </a:endParaRPr>
          </a:p>
          <a:p>
            <a:pPr algn="just">
              <a:buFont typeface="Wingdings 2" pitchFamily="18" charset="2"/>
              <a:buChar char=""/>
              <a:defRPr/>
            </a:pPr>
            <a:r>
              <a:rPr lang="fr-FR" sz="2000" b="1" dirty="0">
                <a:solidFill>
                  <a:schemeClr val="accent2"/>
                </a:solidFill>
                <a:effectLst>
                  <a:outerShdw blurRad="38100" dist="38100" dir="2700000" algn="tl">
                    <a:srgbClr val="C0C0C0"/>
                  </a:outerShdw>
                </a:effectLst>
                <a:latin typeface="Arial" charset="0"/>
              </a:rPr>
              <a:t> Principe de fonctionnement et solutions</a:t>
            </a:r>
          </a:p>
          <a:p>
            <a:pPr algn="just">
              <a:buFont typeface="Wingdings 2" pitchFamily="18" charset="2"/>
              <a:buChar char=""/>
              <a:defRPr/>
            </a:pPr>
            <a:endParaRPr lang="fr-FR" sz="2000" b="1" dirty="0">
              <a:solidFill>
                <a:schemeClr val="accent2"/>
              </a:solidFill>
              <a:effectLst>
                <a:outerShdw blurRad="38100" dist="38100" dir="2700000" algn="tl">
                  <a:srgbClr val="C0C0C0"/>
                </a:outerShdw>
              </a:effectLst>
              <a:latin typeface="Arial" charset="0"/>
            </a:endParaRPr>
          </a:p>
          <a:p>
            <a:pPr algn="just">
              <a:buFont typeface="Wingdings 2" pitchFamily="18" charset="2"/>
              <a:buChar char=""/>
              <a:defRPr/>
            </a:pPr>
            <a:r>
              <a:rPr lang="fr-FR" sz="2000" b="1" dirty="0">
                <a:solidFill>
                  <a:schemeClr val="accent2"/>
                </a:solidFill>
                <a:effectLst>
                  <a:outerShdw blurRad="38100" dist="38100" dir="2700000" algn="tl">
                    <a:srgbClr val="C0C0C0"/>
                  </a:outerShdw>
                </a:effectLst>
                <a:latin typeface="Arial" charset="0"/>
              </a:rPr>
              <a:t> Contact came – soupape</a:t>
            </a:r>
          </a:p>
          <a:p>
            <a:pPr algn="just">
              <a:buFont typeface="Wingdings 2" pitchFamily="18" charset="2"/>
              <a:buChar char=""/>
              <a:defRPr/>
            </a:pPr>
            <a:endParaRPr lang="fr-FR" sz="2000" b="1" dirty="0">
              <a:solidFill>
                <a:schemeClr val="accent2"/>
              </a:solidFill>
              <a:effectLst>
                <a:outerShdw blurRad="38100" dist="38100" dir="2700000" algn="tl">
                  <a:srgbClr val="C0C0C0"/>
                </a:outerShdw>
              </a:effectLst>
              <a:latin typeface="Arial" charset="0"/>
            </a:endParaRPr>
          </a:p>
          <a:p>
            <a:pPr algn="just">
              <a:buFont typeface="Wingdings 2" pitchFamily="18" charset="2"/>
              <a:buChar char=""/>
              <a:defRPr/>
            </a:pPr>
            <a:r>
              <a:rPr lang="fr-FR" sz="2000" b="1" dirty="0">
                <a:solidFill>
                  <a:schemeClr val="accent2"/>
                </a:solidFill>
                <a:effectLst>
                  <a:outerShdw blurRad="38100" dist="38100" dir="2700000" algn="tl">
                    <a:srgbClr val="C0C0C0"/>
                  </a:outerShdw>
                </a:effectLst>
                <a:latin typeface="Arial" charset="0"/>
              </a:rPr>
              <a:t> Caractéristiques</a:t>
            </a:r>
          </a:p>
          <a:p>
            <a:pPr algn="just">
              <a:buFont typeface="Wingdings 2" pitchFamily="18" charset="2"/>
              <a:buChar char=""/>
              <a:defRPr/>
            </a:pPr>
            <a:endParaRPr lang="fr-FR" sz="2000" b="1" dirty="0">
              <a:solidFill>
                <a:schemeClr val="accent2"/>
              </a:solidFill>
              <a:effectLst>
                <a:outerShdw blurRad="38100" dist="38100" dir="2700000" algn="tl">
                  <a:srgbClr val="C0C0C0"/>
                </a:outerShdw>
              </a:effectLst>
              <a:latin typeface="Arial" charset="0"/>
            </a:endParaRPr>
          </a:p>
          <a:p>
            <a:pPr algn="just">
              <a:buFont typeface="Wingdings 2" pitchFamily="18" charset="2"/>
              <a:buChar char=""/>
              <a:defRPr/>
            </a:pPr>
            <a:r>
              <a:rPr lang="fr-FR" sz="2000" b="1" dirty="0">
                <a:solidFill>
                  <a:schemeClr val="accent2"/>
                </a:solidFill>
                <a:effectLst>
                  <a:outerShdw blurRad="38100" dist="38100" dir="2700000" algn="tl">
                    <a:srgbClr val="C0C0C0"/>
                  </a:outerShdw>
                </a:effectLst>
                <a:latin typeface="Arial" charset="0"/>
              </a:rPr>
              <a:t> L’allumage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 final"/>
          <p:cNvPicPr preferRelativeResize="0">
            <a:picLocks noChangeAspect="1" noChangeArrowheads="1"/>
          </p:cNvPicPr>
          <p:nvPr/>
        </p:nvPicPr>
        <p:blipFill>
          <a:blip r:embed="rId4" cstate="print"/>
          <a:srcRect b="15567"/>
          <a:stretch>
            <a:fillRect/>
          </a:stretch>
        </p:blipFill>
        <p:spPr bwMode="auto">
          <a:xfrm>
            <a:off x="7667625" y="0"/>
            <a:ext cx="1476375" cy="993775"/>
          </a:xfrm>
          <a:prstGeom prst="rect">
            <a:avLst/>
          </a:prstGeom>
          <a:noFill/>
          <a:ln w="9525">
            <a:noFill/>
            <a:miter lim="800000"/>
            <a:headEnd/>
            <a:tailEnd/>
          </a:ln>
        </p:spPr>
      </p:pic>
      <p:sp>
        <p:nvSpPr>
          <p:cNvPr id="5"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6" name="Text Box 4"/>
          <p:cNvSpPr txBox="1">
            <a:spLocks noChangeArrowheads="1"/>
          </p:cNvSpPr>
          <p:nvPr/>
        </p:nvSpPr>
        <p:spPr bwMode="auto">
          <a:xfrm>
            <a:off x="121795" y="788988"/>
            <a:ext cx="3506088" cy="461665"/>
          </a:xfrm>
          <a:prstGeom prst="rect">
            <a:avLst/>
          </a:prstGeom>
          <a:noFill/>
          <a:ln w="9525">
            <a:noFill/>
            <a:miter lim="800000"/>
            <a:headEnd/>
            <a:tailEnd/>
          </a:ln>
          <a:effectLst/>
        </p:spPr>
        <p:txBody>
          <a:bodyPr wrap="none">
            <a:spAutoFit/>
          </a:bodyPr>
          <a:lstStyle/>
          <a:p>
            <a:pPr algn="just">
              <a:defRPr/>
            </a:pPr>
            <a:r>
              <a:rPr lang="fr-FR" sz="2400" b="1" dirty="0">
                <a:solidFill>
                  <a:schemeClr val="accent2"/>
                </a:solidFill>
                <a:effectLst>
                  <a:outerShdw blurRad="38100" dist="38100" dir="2700000" algn="tl">
                    <a:srgbClr val="C0C0C0"/>
                  </a:outerShdw>
                </a:effectLst>
              </a:rPr>
              <a:t>Système </a:t>
            </a:r>
            <a:r>
              <a:rPr lang="fr-FR" sz="2400" b="1" dirty="0" err="1" smtClean="0">
                <a:solidFill>
                  <a:schemeClr val="accent2"/>
                </a:solidFill>
                <a:effectLst>
                  <a:outerShdw blurRad="38100" dist="38100" dir="2700000" algn="tl">
                    <a:srgbClr val="C0C0C0"/>
                  </a:outerShdw>
                </a:effectLst>
              </a:rPr>
              <a:t>Vtech</a:t>
            </a:r>
            <a:r>
              <a:rPr lang="fr-FR" sz="2400" b="1" dirty="0" smtClean="0">
                <a:solidFill>
                  <a:schemeClr val="accent2"/>
                </a:solidFill>
                <a:effectLst>
                  <a:outerShdw blurRad="38100" dist="38100" dir="2700000" algn="tl">
                    <a:srgbClr val="C0C0C0"/>
                  </a:outerShdw>
                </a:effectLst>
              </a:rPr>
              <a:t> - Honda</a:t>
            </a:r>
            <a:endParaRPr lang="fr-FR" sz="2400" b="1" dirty="0">
              <a:solidFill>
                <a:schemeClr val="accent2"/>
              </a:solidFill>
              <a:effectLst>
                <a:outerShdw blurRad="38100" dist="38100" dir="2700000" algn="tl">
                  <a:srgbClr val="C0C0C0"/>
                </a:outerShdw>
              </a:effectLst>
            </a:endParaRPr>
          </a:p>
        </p:txBody>
      </p:sp>
      <p:pic>
        <p:nvPicPr>
          <p:cNvPr id="7" name="Cours 3 - Honda VTECH (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9632" y="1272978"/>
            <a:ext cx="6624588" cy="4968442"/>
          </a:xfrm>
          <a:prstGeom prst="rect">
            <a:avLst/>
          </a:prstGeom>
        </p:spPr>
      </p:pic>
    </p:spTree>
    <p:extLst>
      <p:ext uri="{BB962C8B-B14F-4D97-AF65-F5344CB8AC3E}">
        <p14:creationId xmlns:p14="http://schemas.microsoft.com/office/powerpoint/2010/main" val="3303849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ogo final"/>
          <p:cNvPicPr preferRelativeResize="0">
            <a:picLocks noChangeAspect="1" noChangeArrowheads="1"/>
          </p:cNvPicPr>
          <p:nvPr/>
        </p:nvPicPr>
        <p:blipFill>
          <a:blip r:embed="rId4" cstate="print"/>
          <a:srcRect b="15567"/>
          <a:stretch>
            <a:fillRect/>
          </a:stretch>
        </p:blipFill>
        <p:spPr bwMode="auto">
          <a:xfrm>
            <a:off x="7667625" y="0"/>
            <a:ext cx="1476375" cy="993775"/>
          </a:xfrm>
          <a:prstGeom prst="rect">
            <a:avLst/>
          </a:prstGeom>
          <a:noFill/>
          <a:ln w="9525">
            <a:noFill/>
            <a:miter lim="800000"/>
            <a:headEnd/>
            <a:tailEnd/>
          </a:ln>
        </p:spPr>
      </p:pic>
      <p:sp>
        <p:nvSpPr>
          <p:cNvPr id="21507"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53252" name="Text Box 4"/>
          <p:cNvSpPr txBox="1">
            <a:spLocks noChangeArrowheads="1"/>
          </p:cNvSpPr>
          <p:nvPr/>
        </p:nvSpPr>
        <p:spPr bwMode="auto">
          <a:xfrm>
            <a:off x="330200" y="788988"/>
            <a:ext cx="3089275" cy="461962"/>
          </a:xfrm>
          <a:prstGeom prst="rect">
            <a:avLst/>
          </a:prstGeom>
          <a:noFill/>
          <a:ln w="9525">
            <a:noFill/>
            <a:miter lim="800000"/>
            <a:headEnd/>
            <a:tailEnd/>
          </a:ln>
          <a:effectLst/>
        </p:spPr>
        <p:txBody>
          <a:bodyPr wrap="none">
            <a:spAutoFit/>
          </a:bodyPr>
          <a:lstStyle/>
          <a:p>
            <a:pPr algn="just">
              <a:defRPr/>
            </a:pPr>
            <a:r>
              <a:rPr lang="fr-FR" sz="2400" b="1" dirty="0">
                <a:solidFill>
                  <a:schemeClr val="accent2"/>
                </a:solidFill>
                <a:effectLst>
                  <a:outerShdw blurRad="38100" dist="38100" dir="2700000" algn="tl">
                    <a:srgbClr val="C0C0C0"/>
                  </a:outerShdw>
                </a:effectLst>
              </a:rPr>
              <a:t>Système </a:t>
            </a:r>
            <a:r>
              <a:rPr lang="fr-FR" sz="2400" b="1" dirty="0" err="1">
                <a:solidFill>
                  <a:schemeClr val="accent2"/>
                </a:solidFill>
                <a:effectLst>
                  <a:outerShdw blurRad="38100" dist="38100" dir="2700000" algn="tl">
                    <a:srgbClr val="C0C0C0"/>
                  </a:outerShdw>
                </a:effectLst>
              </a:rPr>
              <a:t>Valvetronic</a:t>
            </a:r>
            <a:endParaRPr lang="fr-FR" sz="2400" b="1" dirty="0">
              <a:solidFill>
                <a:schemeClr val="accent2"/>
              </a:solidFill>
              <a:effectLst>
                <a:outerShdw blurRad="38100" dist="38100" dir="2700000" algn="tl">
                  <a:srgbClr val="C0C0C0"/>
                </a:outerShdw>
              </a:effectLst>
            </a:endParaRPr>
          </a:p>
        </p:txBody>
      </p:sp>
      <p:sp>
        <p:nvSpPr>
          <p:cNvPr id="21509" name="Rectangle 6"/>
          <p:cNvSpPr>
            <a:spLocks noChangeArrowheads="1"/>
          </p:cNvSpPr>
          <p:nvPr/>
        </p:nvSpPr>
        <p:spPr bwMode="auto">
          <a:xfrm>
            <a:off x="0" y="3128963"/>
            <a:ext cx="9144000" cy="0"/>
          </a:xfrm>
          <a:prstGeom prst="rect">
            <a:avLst/>
          </a:prstGeom>
          <a:noFill/>
          <a:ln w="9525" algn="ctr">
            <a:noFill/>
            <a:miter lim="800000"/>
            <a:headEnd/>
            <a:tailEnd/>
          </a:ln>
        </p:spPr>
        <p:txBody>
          <a:bodyPr wrap="none" anchor="ctr">
            <a:spAutoFit/>
          </a:bodyPr>
          <a:lstStyle/>
          <a:p>
            <a:endParaRPr lang="fr-FR"/>
          </a:p>
        </p:txBody>
      </p:sp>
      <p:sp>
        <p:nvSpPr>
          <p:cNvPr id="21510" name="Rectangle 10"/>
          <p:cNvSpPr>
            <a:spLocks noChangeArrowheads="1"/>
          </p:cNvSpPr>
          <p:nvPr/>
        </p:nvSpPr>
        <p:spPr bwMode="auto">
          <a:xfrm>
            <a:off x="684213" y="2060575"/>
            <a:ext cx="935037" cy="215900"/>
          </a:xfrm>
          <a:prstGeom prst="rect">
            <a:avLst/>
          </a:prstGeom>
          <a:solidFill>
            <a:schemeClr val="bg1"/>
          </a:solidFill>
          <a:ln w="9525" algn="ctr">
            <a:solidFill>
              <a:schemeClr val="bg1"/>
            </a:solidFill>
            <a:miter lim="800000"/>
            <a:headEnd/>
            <a:tailEnd/>
          </a:ln>
        </p:spPr>
        <p:txBody>
          <a:bodyPr wrap="none" anchor="ctr"/>
          <a:lstStyle/>
          <a:p>
            <a:endParaRPr lang="fr-FR"/>
          </a:p>
        </p:txBody>
      </p:sp>
      <p:pic>
        <p:nvPicPr>
          <p:cNvPr id="2" name="Cours 3 - BMW Valvetronic (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9587" y="1624012"/>
            <a:ext cx="7324821" cy="418125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ogo final"/>
          <p:cNvPicPr preferRelativeResize="0">
            <a:picLocks noChangeAspect="1" noChangeArrowheads="1"/>
          </p:cNvPicPr>
          <p:nvPr/>
        </p:nvPicPr>
        <p:blipFill>
          <a:blip r:embed="rId4" cstate="print"/>
          <a:srcRect b="15567"/>
          <a:stretch>
            <a:fillRect/>
          </a:stretch>
        </p:blipFill>
        <p:spPr bwMode="auto">
          <a:xfrm>
            <a:off x="7667625" y="0"/>
            <a:ext cx="1476375" cy="993775"/>
          </a:xfrm>
          <a:prstGeom prst="rect">
            <a:avLst/>
          </a:prstGeom>
          <a:noFill/>
          <a:ln w="9525">
            <a:noFill/>
            <a:miter lim="800000"/>
            <a:headEnd/>
            <a:tailEnd/>
          </a:ln>
        </p:spPr>
      </p:pic>
      <p:sp>
        <p:nvSpPr>
          <p:cNvPr id="8"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9" name="Text Box 4"/>
          <p:cNvSpPr txBox="1">
            <a:spLocks noChangeArrowheads="1"/>
          </p:cNvSpPr>
          <p:nvPr/>
        </p:nvSpPr>
        <p:spPr bwMode="auto">
          <a:xfrm>
            <a:off x="482662" y="788988"/>
            <a:ext cx="2784352" cy="461665"/>
          </a:xfrm>
          <a:prstGeom prst="rect">
            <a:avLst/>
          </a:prstGeom>
          <a:noFill/>
          <a:ln w="9525">
            <a:noFill/>
            <a:miter lim="800000"/>
            <a:headEnd/>
            <a:tailEnd/>
          </a:ln>
          <a:effectLst/>
        </p:spPr>
        <p:txBody>
          <a:bodyPr wrap="none">
            <a:spAutoFit/>
          </a:bodyPr>
          <a:lstStyle/>
          <a:p>
            <a:pPr algn="just">
              <a:defRPr/>
            </a:pPr>
            <a:r>
              <a:rPr lang="fr-FR" sz="2400" b="1" dirty="0">
                <a:solidFill>
                  <a:schemeClr val="accent2"/>
                </a:solidFill>
                <a:effectLst>
                  <a:outerShdw blurRad="38100" dist="38100" dir="2700000" algn="tl">
                    <a:srgbClr val="C0C0C0"/>
                  </a:outerShdw>
                </a:effectLst>
              </a:rPr>
              <a:t>Système </a:t>
            </a:r>
            <a:r>
              <a:rPr lang="fr-FR" sz="2400" b="1" dirty="0" err="1">
                <a:solidFill>
                  <a:schemeClr val="accent2"/>
                </a:solidFill>
                <a:effectLst>
                  <a:outerShdw blurRad="38100" dist="38100" dir="2700000" algn="tl">
                    <a:srgbClr val="C0C0C0"/>
                  </a:outerShdw>
                </a:effectLst>
              </a:rPr>
              <a:t>V</a:t>
            </a:r>
            <a:r>
              <a:rPr lang="fr-FR" sz="2400" b="1" dirty="0" err="1" smtClean="0">
                <a:solidFill>
                  <a:schemeClr val="accent2"/>
                </a:solidFill>
                <a:effectLst>
                  <a:outerShdw blurRad="38100" dist="38100" dir="2700000" algn="tl">
                    <a:srgbClr val="C0C0C0"/>
                  </a:outerShdw>
                </a:effectLst>
              </a:rPr>
              <a:t>ariocam</a:t>
            </a:r>
            <a:endParaRPr lang="fr-FR" sz="2400" b="1" dirty="0">
              <a:solidFill>
                <a:schemeClr val="accent2"/>
              </a:solidFill>
              <a:effectLst>
                <a:outerShdw blurRad="38100" dist="38100" dir="2700000" algn="tl">
                  <a:srgbClr val="C0C0C0"/>
                </a:outerShdw>
              </a:effectLst>
            </a:endParaRPr>
          </a:p>
        </p:txBody>
      </p:sp>
      <p:pic>
        <p:nvPicPr>
          <p:cNvPr id="4" name="Cours 3 - VarioCam Porsch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2662" y="1287933"/>
            <a:ext cx="5241466" cy="2862319"/>
          </a:xfrm>
          <a:prstGeom prst="rect">
            <a:avLst/>
          </a:prstGeom>
        </p:spPr>
      </p:pic>
      <p:pic>
        <p:nvPicPr>
          <p:cNvPr id="11" name="Picture 2" descr="http://www.automobile-sportive.com/technique/distribution/distributio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4615737"/>
            <a:ext cx="2783630" cy="20821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automobile-sportive.com/technique/distribution/distribution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1329" y="4615738"/>
            <a:ext cx="2768823" cy="20821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automobile-sportive.com/technique/distribution/distribution_ivtec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152" y="1250653"/>
            <a:ext cx="3096344" cy="4731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643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5123"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3077" name="Text Box 5"/>
          <p:cNvSpPr txBox="1">
            <a:spLocks noChangeArrowheads="1"/>
          </p:cNvSpPr>
          <p:nvPr/>
        </p:nvSpPr>
        <p:spPr bwMode="auto">
          <a:xfrm>
            <a:off x="250825" y="788988"/>
            <a:ext cx="3727450"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Le rôle de la distribution</a:t>
            </a:r>
          </a:p>
        </p:txBody>
      </p:sp>
      <p:sp>
        <p:nvSpPr>
          <p:cNvPr id="3138" name="Text Box 66"/>
          <p:cNvSpPr txBox="1">
            <a:spLocks noChangeArrowheads="1"/>
          </p:cNvSpPr>
          <p:nvPr/>
        </p:nvSpPr>
        <p:spPr bwMode="auto">
          <a:xfrm>
            <a:off x="250825" y="2065338"/>
            <a:ext cx="7273925" cy="1662112"/>
          </a:xfrm>
          <a:prstGeom prst="rect">
            <a:avLst/>
          </a:prstGeom>
          <a:noFill/>
          <a:ln w="9525" algn="ctr">
            <a:noFill/>
            <a:miter lim="800000"/>
            <a:headEnd/>
            <a:tailEnd/>
          </a:ln>
        </p:spPr>
        <p:txBody>
          <a:bodyPr>
            <a:spAutoFit/>
          </a:bodyPr>
          <a:lstStyle/>
          <a:p>
            <a:pPr algn="l"/>
            <a:r>
              <a:rPr lang="fr-FR" sz="1600">
                <a:solidFill>
                  <a:schemeClr val="accent2"/>
                </a:solidFill>
              </a:rPr>
              <a:t>Commande l’ouverture et la fermeture des soupapes</a:t>
            </a:r>
          </a:p>
          <a:p>
            <a:pPr algn="l"/>
            <a:endParaRPr lang="fr-FR" sz="1600">
              <a:solidFill>
                <a:schemeClr val="accent2"/>
              </a:solidFill>
            </a:endParaRPr>
          </a:p>
          <a:p>
            <a:pPr algn="l">
              <a:buFontTx/>
              <a:buChar char="•"/>
            </a:pPr>
            <a:r>
              <a:rPr lang="fr-FR" sz="1400">
                <a:solidFill>
                  <a:srgbClr val="4D4D4D"/>
                </a:solidFill>
              </a:rPr>
              <a:t> Cela permet la distribution des gaz dans le moteur</a:t>
            </a:r>
          </a:p>
          <a:p>
            <a:pPr algn="l">
              <a:buFontTx/>
              <a:buChar char="•"/>
            </a:pPr>
            <a:endParaRPr lang="fr-FR" sz="1400">
              <a:solidFill>
                <a:srgbClr val="4D4D4D"/>
              </a:solidFill>
            </a:endParaRPr>
          </a:p>
          <a:p>
            <a:pPr algn="l">
              <a:buFontTx/>
              <a:buChar char="•"/>
            </a:pPr>
            <a:r>
              <a:rPr lang="fr-FR" sz="1400">
                <a:solidFill>
                  <a:srgbClr val="4D4D4D"/>
                </a:solidFill>
              </a:rPr>
              <a:t> La distribution conditionne le bon déroulement du cycle 4 temps</a:t>
            </a:r>
          </a:p>
          <a:p>
            <a:pPr algn="l">
              <a:buFontTx/>
              <a:buChar char="•"/>
            </a:pPr>
            <a:endParaRPr lang="fr-FR" sz="1400">
              <a:solidFill>
                <a:srgbClr val="4D4D4D"/>
              </a:solidFill>
            </a:endParaRPr>
          </a:p>
          <a:p>
            <a:pPr algn="l">
              <a:buFontTx/>
              <a:buChar char="•"/>
            </a:pPr>
            <a:r>
              <a:rPr lang="fr-FR" sz="1400">
                <a:solidFill>
                  <a:srgbClr val="4D4D4D"/>
                </a:solidFill>
              </a:rPr>
              <a:t> Les caractéristiques de la distribution conditionnent le bon rendement du moteur</a:t>
            </a:r>
          </a:p>
        </p:txBody>
      </p:sp>
      <p:sp>
        <p:nvSpPr>
          <p:cNvPr id="3139" name="Text Box 67"/>
          <p:cNvSpPr txBox="1">
            <a:spLocks noChangeArrowheads="1"/>
          </p:cNvSpPr>
          <p:nvPr/>
        </p:nvSpPr>
        <p:spPr bwMode="auto">
          <a:xfrm>
            <a:off x="611188" y="1412875"/>
            <a:ext cx="2489200" cy="396875"/>
          </a:xfrm>
          <a:prstGeom prst="rect">
            <a:avLst/>
          </a:prstGeom>
          <a:noFill/>
          <a:ln w="9525">
            <a:noFill/>
            <a:miter lim="800000"/>
            <a:headEnd/>
            <a:tailEnd/>
          </a:ln>
          <a:effectLst/>
        </p:spPr>
        <p:txBody>
          <a:bodyPr wrap="none">
            <a:spAutoFit/>
          </a:bodyPr>
          <a:lstStyle/>
          <a:p>
            <a:pPr algn="just">
              <a:defRPr/>
            </a:pPr>
            <a:r>
              <a:rPr lang="fr-FR" sz="2000" b="1">
                <a:effectLst>
                  <a:outerShdw blurRad="38100" dist="38100" dir="2700000" algn="tl">
                    <a:srgbClr val="C0C0C0"/>
                  </a:outerShdw>
                </a:effectLst>
              </a:rPr>
              <a:t>Fonctions à assurer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8">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138">
                                            <p:txEl>
                                              <p:pRg st="4" end="4"/>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1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6147"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0964" name="Text Box 4"/>
          <p:cNvSpPr txBox="1">
            <a:spLocks noChangeArrowheads="1"/>
          </p:cNvSpPr>
          <p:nvPr/>
        </p:nvSpPr>
        <p:spPr bwMode="auto">
          <a:xfrm>
            <a:off x="250825" y="788988"/>
            <a:ext cx="5997575" cy="457200"/>
          </a:xfrm>
          <a:prstGeom prst="rect">
            <a:avLst/>
          </a:prstGeom>
          <a:noFill/>
          <a:ln w="9525">
            <a:noFill/>
            <a:miter lim="800000"/>
            <a:headEnd/>
            <a:tailEnd/>
          </a:ln>
          <a:effectLst/>
        </p:spPr>
        <p:txBody>
          <a:bodyPr wrap="none">
            <a:spAutoFit/>
          </a:bodyPr>
          <a:lstStyle/>
          <a:p>
            <a:pPr algn="just">
              <a:defRPr/>
            </a:pPr>
            <a:r>
              <a:rPr lang="fr-FR" sz="2400" b="1" dirty="0">
                <a:solidFill>
                  <a:schemeClr val="accent2"/>
                </a:solidFill>
                <a:effectLst>
                  <a:outerShdw blurRad="38100" dist="38100" dir="2700000" algn="tl">
                    <a:srgbClr val="C0C0C0"/>
                  </a:outerShdw>
                </a:effectLst>
              </a:rPr>
              <a:t>Les principaux organes de la distribution</a:t>
            </a:r>
          </a:p>
        </p:txBody>
      </p:sp>
      <p:sp>
        <p:nvSpPr>
          <p:cNvPr id="40966" name="Text Box 6"/>
          <p:cNvSpPr txBox="1">
            <a:spLocks noChangeArrowheads="1"/>
          </p:cNvSpPr>
          <p:nvPr/>
        </p:nvSpPr>
        <p:spPr bwMode="auto">
          <a:xfrm>
            <a:off x="611188" y="1412875"/>
            <a:ext cx="1898650" cy="400050"/>
          </a:xfrm>
          <a:prstGeom prst="rect">
            <a:avLst/>
          </a:prstGeom>
          <a:noFill/>
          <a:ln w="9525">
            <a:noFill/>
            <a:miter lim="800000"/>
            <a:headEnd/>
            <a:tailEnd/>
          </a:ln>
          <a:effectLst/>
        </p:spPr>
        <p:txBody>
          <a:bodyPr wrap="none">
            <a:spAutoFit/>
          </a:bodyPr>
          <a:lstStyle/>
          <a:p>
            <a:pPr algn="just">
              <a:defRPr/>
            </a:pPr>
            <a:r>
              <a:rPr lang="fr-FR" sz="2000" b="1" dirty="0">
                <a:effectLst>
                  <a:outerShdw blurRad="38100" dist="38100" dir="2700000" algn="tl">
                    <a:srgbClr val="C0C0C0"/>
                  </a:outerShdw>
                </a:effectLst>
              </a:rPr>
              <a:t>Arbre à cames</a:t>
            </a:r>
          </a:p>
        </p:txBody>
      </p:sp>
      <p:grpSp>
        <p:nvGrpSpPr>
          <p:cNvPr id="2" name="Group 9"/>
          <p:cNvGrpSpPr>
            <a:grpSpLocks/>
          </p:cNvGrpSpPr>
          <p:nvPr/>
        </p:nvGrpSpPr>
        <p:grpSpPr bwMode="auto">
          <a:xfrm>
            <a:off x="1835150" y="1989138"/>
            <a:ext cx="5400675" cy="1763712"/>
            <a:chOff x="1156" y="1253"/>
            <a:chExt cx="3402" cy="1111"/>
          </a:xfrm>
        </p:grpSpPr>
        <p:pic>
          <p:nvPicPr>
            <p:cNvPr id="6152" name="Picture 7"/>
            <p:cNvPicPr>
              <a:picLocks noChangeAspect="1" noChangeArrowheads="1"/>
            </p:cNvPicPr>
            <p:nvPr/>
          </p:nvPicPr>
          <p:blipFill>
            <a:blip r:embed="rId3" cstate="print"/>
            <a:srcRect/>
            <a:stretch>
              <a:fillRect/>
            </a:stretch>
          </p:blipFill>
          <p:spPr bwMode="auto">
            <a:xfrm>
              <a:off x="1156" y="1253"/>
              <a:ext cx="3402" cy="1111"/>
            </a:xfrm>
            <a:prstGeom prst="rect">
              <a:avLst/>
            </a:prstGeom>
            <a:noFill/>
            <a:ln w="9525" algn="ctr">
              <a:noFill/>
              <a:miter lim="800000"/>
              <a:headEnd/>
              <a:tailEnd/>
            </a:ln>
          </p:spPr>
        </p:pic>
        <p:sp>
          <p:nvSpPr>
            <p:cNvPr id="6153" name="Rectangle 8"/>
            <p:cNvSpPr>
              <a:spLocks noChangeArrowheads="1"/>
            </p:cNvSpPr>
            <p:nvPr/>
          </p:nvSpPr>
          <p:spPr bwMode="auto">
            <a:xfrm>
              <a:off x="1156" y="1253"/>
              <a:ext cx="681" cy="272"/>
            </a:xfrm>
            <a:prstGeom prst="rect">
              <a:avLst/>
            </a:prstGeom>
            <a:solidFill>
              <a:schemeClr val="bg1"/>
            </a:solidFill>
            <a:ln w="9525" algn="ctr">
              <a:noFill/>
              <a:miter lim="800000"/>
              <a:headEnd/>
              <a:tailEnd/>
            </a:ln>
          </p:spPr>
          <p:txBody>
            <a:bodyPr wrap="none" anchor="ctr"/>
            <a:lstStyle/>
            <a:p>
              <a:endParaRPr lang="fr-FR"/>
            </a:p>
          </p:txBody>
        </p:sp>
      </p:grpSp>
      <p:sp>
        <p:nvSpPr>
          <p:cNvPr id="40970" name="Text Box 10"/>
          <p:cNvSpPr txBox="1">
            <a:spLocks noChangeArrowheads="1"/>
          </p:cNvSpPr>
          <p:nvPr/>
        </p:nvSpPr>
        <p:spPr bwMode="auto">
          <a:xfrm>
            <a:off x="250825" y="4005263"/>
            <a:ext cx="8640763" cy="2246312"/>
          </a:xfrm>
          <a:prstGeom prst="rect">
            <a:avLst/>
          </a:prstGeom>
          <a:noFill/>
          <a:ln w="9525" algn="ctr">
            <a:noFill/>
            <a:miter lim="800000"/>
            <a:headEnd/>
            <a:tailEnd/>
          </a:ln>
        </p:spPr>
        <p:txBody>
          <a:bodyPr>
            <a:spAutoFit/>
          </a:bodyPr>
          <a:lstStyle/>
          <a:p>
            <a:pPr algn="just">
              <a:buFont typeface="Wingdings 2" pitchFamily="18" charset="2"/>
              <a:buChar char=""/>
            </a:pPr>
            <a:r>
              <a:rPr lang="fr-FR" sz="1400">
                <a:solidFill>
                  <a:schemeClr val="accent2"/>
                </a:solidFill>
              </a:rPr>
              <a:t> Il est couplé mécaniquement au vilebrequin : pignon – courroie crantée</a:t>
            </a:r>
          </a:p>
          <a:p>
            <a:pPr algn="just">
              <a:buFont typeface="Wingdings 2" pitchFamily="18" charset="2"/>
              <a:buChar char=""/>
            </a:pPr>
            <a:endParaRPr lang="fr-FR" sz="1400">
              <a:solidFill>
                <a:schemeClr val="accent2"/>
              </a:solidFill>
            </a:endParaRPr>
          </a:p>
          <a:p>
            <a:pPr algn="just">
              <a:buFont typeface="Wingdings 2" pitchFamily="18" charset="2"/>
              <a:buChar char=""/>
            </a:pPr>
            <a:r>
              <a:rPr lang="fr-FR" sz="1400">
                <a:solidFill>
                  <a:schemeClr val="accent2"/>
                </a:solidFill>
              </a:rPr>
              <a:t> L’arbre à cames (AAC) est une pièce d’acier ou de fonte, qui effectue </a:t>
            </a:r>
            <a:r>
              <a:rPr lang="fr-FR" sz="1400" b="1">
                <a:solidFill>
                  <a:schemeClr val="accent2"/>
                </a:solidFill>
              </a:rPr>
              <a:t>un tour pour deux tours de vilebrequin</a:t>
            </a:r>
            <a:r>
              <a:rPr lang="fr-FR" sz="1400">
                <a:solidFill>
                  <a:schemeClr val="accent2"/>
                </a:solidFill>
              </a:rPr>
              <a:t>. Il porte autant de cames qu’il y a de poussoirs ou, dans le cas d’arbre à cames en tête, qu’il y a de soupapes</a:t>
            </a:r>
          </a:p>
          <a:p>
            <a:pPr algn="just">
              <a:buFont typeface="Wingdings 2" pitchFamily="18" charset="2"/>
              <a:buChar char=""/>
            </a:pPr>
            <a:endParaRPr lang="fr-FR" sz="1400">
              <a:solidFill>
                <a:schemeClr val="accent2"/>
              </a:solidFill>
            </a:endParaRPr>
          </a:p>
          <a:p>
            <a:pPr algn="just">
              <a:buFont typeface="Wingdings 2" pitchFamily="18" charset="2"/>
              <a:buChar char=""/>
            </a:pPr>
            <a:r>
              <a:rPr lang="fr-FR" sz="1400">
                <a:solidFill>
                  <a:schemeClr val="accent2"/>
                </a:solidFill>
              </a:rPr>
              <a:t> Il est évident qu’à chaque position du piston dans son cylindre doit correspondre une position bien définie des cames de l’AAC. C’est seulement ainsi qu’on peut obtenir l’ouverture et la fermeture des soupapes aux moments précis prévus par le constructeur</a:t>
            </a:r>
          </a:p>
          <a:p>
            <a:pPr algn="just">
              <a:buFont typeface="Wingdings 2" pitchFamily="18" charset="2"/>
              <a:buChar char=""/>
            </a:pPr>
            <a:endParaRPr lang="fr-FR" sz="14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7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7171"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1988" name="Text Box 4"/>
          <p:cNvSpPr txBox="1">
            <a:spLocks noChangeArrowheads="1"/>
          </p:cNvSpPr>
          <p:nvPr/>
        </p:nvSpPr>
        <p:spPr bwMode="auto">
          <a:xfrm>
            <a:off x="250825" y="788988"/>
            <a:ext cx="5997575"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Les principaux organes de la distribution</a:t>
            </a:r>
          </a:p>
        </p:txBody>
      </p:sp>
      <p:sp>
        <p:nvSpPr>
          <p:cNvPr id="41989" name="Text Box 5"/>
          <p:cNvSpPr txBox="1">
            <a:spLocks noChangeArrowheads="1"/>
          </p:cNvSpPr>
          <p:nvPr/>
        </p:nvSpPr>
        <p:spPr bwMode="auto">
          <a:xfrm>
            <a:off x="611188" y="1412875"/>
            <a:ext cx="1395412" cy="396875"/>
          </a:xfrm>
          <a:prstGeom prst="rect">
            <a:avLst/>
          </a:prstGeom>
          <a:noFill/>
          <a:ln w="9525">
            <a:noFill/>
            <a:miter lim="800000"/>
            <a:headEnd/>
            <a:tailEnd/>
          </a:ln>
          <a:effectLst/>
        </p:spPr>
        <p:txBody>
          <a:bodyPr wrap="none">
            <a:spAutoFit/>
          </a:bodyPr>
          <a:lstStyle/>
          <a:p>
            <a:pPr algn="just">
              <a:defRPr/>
            </a:pPr>
            <a:r>
              <a:rPr lang="fr-FR" sz="2000" b="1">
                <a:effectLst>
                  <a:outerShdw blurRad="38100" dist="38100" dir="2700000" algn="tl">
                    <a:srgbClr val="C0C0C0"/>
                  </a:outerShdw>
                </a:effectLst>
              </a:rPr>
              <a:t>Les cames</a:t>
            </a:r>
          </a:p>
        </p:txBody>
      </p:sp>
      <p:sp>
        <p:nvSpPr>
          <p:cNvPr id="41993" name="Text Box 9"/>
          <p:cNvSpPr txBox="1">
            <a:spLocks noChangeArrowheads="1"/>
          </p:cNvSpPr>
          <p:nvPr/>
        </p:nvSpPr>
        <p:spPr bwMode="auto">
          <a:xfrm>
            <a:off x="3051969" y="4057630"/>
            <a:ext cx="5870575" cy="1908215"/>
          </a:xfrm>
          <a:prstGeom prst="rect">
            <a:avLst/>
          </a:prstGeom>
          <a:noFill/>
          <a:ln w="9525" algn="ctr">
            <a:noFill/>
            <a:miter lim="800000"/>
            <a:headEnd/>
            <a:tailEnd/>
          </a:ln>
        </p:spPr>
        <p:txBody>
          <a:bodyPr>
            <a:spAutoFit/>
          </a:bodyPr>
          <a:lstStyle/>
          <a:p>
            <a:pPr algn="just">
              <a:buFontTx/>
              <a:buChar char="•"/>
            </a:pPr>
            <a:r>
              <a:rPr lang="fr-FR" sz="1600" dirty="0">
                <a:solidFill>
                  <a:schemeClr val="accent2"/>
                </a:solidFill>
              </a:rPr>
              <a:t> Une came est un élément parfois complexe.</a:t>
            </a:r>
          </a:p>
          <a:p>
            <a:pPr algn="just"/>
            <a:r>
              <a:rPr lang="fr-FR" sz="1600" dirty="0">
                <a:solidFill>
                  <a:schemeClr val="accent2"/>
                </a:solidFill>
              </a:rPr>
              <a:t>Les caractéristiques des cames varient en différents points :</a:t>
            </a:r>
          </a:p>
          <a:p>
            <a:pPr algn="just">
              <a:buFontTx/>
              <a:buChar char="•"/>
            </a:pPr>
            <a:endParaRPr lang="fr-FR" sz="1600" dirty="0">
              <a:solidFill>
                <a:srgbClr val="4D4D4D"/>
              </a:solidFill>
            </a:endParaRPr>
          </a:p>
          <a:p>
            <a:pPr algn="just"/>
            <a:r>
              <a:rPr lang="fr-FR" sz="1400" dirty="0">
                <a:solidFill>
                  <a:srgbClr val="4D4D4D"/>
                </a:solidFill>
              </a:rPr>
              <a:t>	- L’angle de levée et de descente</a:t>
            </a:r>
          </a:p>
          <a:p>
            <a:pPr algn="just"/>
            <a:endParaRPr lang="fr-FR" sz="1400" dirty="0">
              <a:solidFill>
                <a:srgbClr val="4D4D4D"/>
              </a:solidFill>
            </a:endParaRPr>
          </a:p>
          <a:p>
            <a:pPr algn="just"/>
            <a:r>
              <a:rPr lang="fr-FR" sz="1400" dirty="0">
                <a:solidFill>
                  <a:srgbClr val="4D4D4D"/>
                </a:solidFill>
              </a:rPr>
              <a:t>	- La hauteur de levée de came</a:t>
            </a:r>
          </a:p>
          <a:p>
            <a:pPr algn="just"/>
            <a:endParaRPr lang="fr-FR" sz="1400" dirty="0">
              <a:solidFill>
                <a:srgbClr val="4D4D4D"/>
              </a:solidFill>
            </a:endParaRPr>
          </a:p>
          <a:p>
            <a:pPr algn="just"/>
            <a:r>
              <a:rPr lang="fr-FR" sz="1400" dirty="0">
                <a:solidFill>
                  <a:srgbClr val="4D4D4D"/>
                </a:solidFill>
              </a:rPr>
              <a:t>	- L’angle total d’action de la </a:t>
            </a:r>
            <a:r>
              <a:rPr lang="fr-FR" sz="1400" dirty="0" smtClean="0">
                <a:solidFill>
                  <a:srgbClr val="4D4D4D"/>
                </a:solidFill>
              </a:rPr>
              <a:t>came</a:t>
            </a:r>
            <a:endParaRPr lang="fr-FR" sz="1400" dirty="0">
              <a:solidFill>
                <a:srgbClr val="4D4D4D"/>
              </a:solidFill>
            </a:endParaRPr>
          </a:p>
        </p:txBody>
      </p:sp>
      <p:pic>
        <p:nvPicPr>
          <p:cNvPr id="41994" name="Picture 10"/>
          <p:cNvPicPr>
            <a:picLocks noChangeAspect="1" noChangeArrowheads="1"/>
          </p:cNvPicPr>
          <p:nvPr/>
        </p:nvPicPr>
        <p:blipFill>
          <a:blip r:embed="rId3" cstate="print"/>
          <a:srcRect/>
          <a:stretch>
            <a:fillRect/>
          </a:stretch>
        </p:blipFill>
        <p:spPr bwMode="auto">
          <a:xfrm>
            <a:off x="250825" y="1989138"/>
            <a:ext cx="2308225" cy="3022600"/>
          </a:xfrm>
          <a:prstGeom prst="rect">
            <a:avLst/>
          </a:prstGeom>
          <a:noFill/>
          <a:ln w="9525" algn="ctr">
            <a:noFill/>
            <a:miter lim="800000"/>
            <a:headEnd/>
            <a:tailEnd/>
          </a:ln>
        </p:spPr>
      </p:pic>
      <p:pic>
        <p:nvPicPr>
          <p:cNvPr id="2050" name="Picture 2" descr="File:Came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412875"/>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9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9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9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8195"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4036" name="Text Box 4"/>
          <p:cNvSpPr txBox="1">
            <a:spLocks noChangeArrowheads="1"/>
          </p:cNvSpPr>
          <p:nvPr/>
        </p:nvSpPr>
        <p:spPr bwMode="auto">
          <a:xfrm>
            <a:off x="250825" y="788988"/>
            <a:ext cx="5997575"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Les principaux organes de la distribution</a:t>
            </a:r>
          </a:p>
        </p:txBody>
      </p:sp>
      <p:sp>
        <p:nvSpPr>
          <p:cNvPr id="44037" name="Text Box 5"/>
          <p:cNvSpPr txBox="1">
            <a:spLocks noChangeArrowheads="1"/>
          </p:cNvSpPr>
          <p:nvPr/>
        </p:nvSpPr>
        <p:spPr bwMode="auto">
          <a:xfrm>
            <a:off x="611188" y="1412875"/>
            <a:ext cx="1746250" cy="396875"/>
          </a:xfrm>
          <a:prstGeom prst="rect">
            <a:avLst/>
          </a:prstGeom>
          <a:noFill/>
          <a:ln w="9525">
            <a:noFill/>
            <a:miter lim="800000"/>
            <a:headEnd/>
            <a:tailEnd/>
          </a:ln>
          <a:effectLst/>
        </p:spPr>
        <p:txBody>
          <a:bodyPr wrap="none">
            <a:spAutoFit/>
          </a:bodyPr>
          <a:lstStyle/>
          <a:p>
            <a:pPr algn="just">
              <a:defRPr/>
            </a:pPr>
            <a:r>
              <a:rPr lang="fr-FR" sz="2000" b="1">
                <a:effectLst>
                  <a:outerShdw blurRad="38100" dist="38100" dir="2700000" algn="tl">
                    <a:srgbClr val="C0C0C0"/>
                  </a:outerShdw>
                </a:effectLst>
              </a:rPr>
              <a:t>Les soupapes</a:t>
            </a:r>
          </a:p>
        </p:txBody>
      </p:sp>
      <p:pic>
        <p:nvPicPr>
          <p:cNvPr id="8198" name="Picture 6"/>
          <p:cNvPicPr>
            <a:picLocks noChangeAspect="1" noChangeArrowheads="1"/>
          </p:cNvPicPr>
          <p:nvPr/>
        </p:nvPicPr>
        <p:blipFill>
          <a:blip r:embed="rId3" cstate="print"/>
          <a:srcRect/>
          <a:stretch>
            <a:fillRect/>
          </a:stretch>
        </p:blipFill>
        <p:spPr bwMode="auto">
          <a:xfrm>
            <a:off x="250825" y="1989138"/>
            <a:ext cx="2592388" cy="4321175"/>
          </a:xfrm>
          <a:prstGeom prst="rect">
            <a:avLst/>
          </a:prstGeom>
          <a:noFill/>
          <a:ln w="9525" algn="ctr">
            <a:noFill/>
            <a:miter lim="800000"/>
            <a:headEnd/>
            <a:tailEnd/>
          </a:ln>
        </p:spPr>
      </p:pic>
      <p:sp>
        <p:nvSpPr>
          <p:cNvPr id="44039" name="Text Box 7"/>
          <p:cNvSpPr txBox="1">
            <a:spLocks noChangeArrowheads="1"/>
          </p:cNvSpPr>
          <p:nvPr/>
        </p:nvSpPr>
        <p:spPr bwMode="auto">
          <a:xfrm>
            <a:off x="3779838" y="2428875"/>
            <a:ext cx="3435350" cy="646113"/>
          </a:xfrm>
          <a:prstGeom prst="rect">
            <a:avLst/>
          </a:prstGeom>
          <a:noFill/>
          <a:ln w="9525" algn="ctr">
            <a:noFill/>
            <a:miter lim="800000"/>
            <a:headEnd/>
            <a:tailEnd/>
          </a:ln>
        </p:spPr>
        <p:txBody>
          <a:bodyPr>
            <a:spAutoFit/>
          </a:bodyPr>
          <a:lstStyle/>
          <a:p>
            <a:pPr algn="l">
              <a:buFontTx/>
              <a:buChar char="•"/>
            </a:pPr>
            <a:r>
              <a:rPr lang="fr-FR" sz="1200">
                <a:solidFill>
                  <a:srgbClr val="4D4D4D"/>
                </a:solidFill>
              </a:rPr>
              <a:t> Bonne résistance à la fatigue et à l’usure</a:t>
            </a:r>
          </a:p>
          <a:p>
            <a:pPr algn="l">
              <a:buFontTx/>
              <a:buChar char="•"/>
            </a:pPr>
            <a:r>
              <a:rPr lang="fr-FR" sz="1200">
                <a:solidFill>
                  <a:srgbClr val="4D4D4D"/>
                </a:solidFill>
              </a:rPr>
              <a:t> Bonne conductivité thermique</a:t>
            </a:r>
          </a:p>
          <a:p>
            <a:pPr algn="l">
              <a:buFontTx/>
              <a:buChar char="•"/>
            </a:pPr>
            <a:r>
              <a:rPr lang="fr-FR" sz="1200">
                <a:solidFill>
                  <a:srgbClr val="4D4D4D"/>
                </a:solidFill>
              </a:rPr>
              <a:t> Bonnes propriétés de glissement</a:t>
            </a:r>
          </a:p>
        </p:txBody>
      </p:sp>
      <p:sp>
        <p:nvSpPr>
          <p:cNvPr id="44040" name="Text Box 8"/>
          <p:cNvSpPr txBox="1">
            <a:spLocks noChangeArrowheads="1"/>
          </p:cNvSpPr>
          <p:nvPr/>
        </p:nvSpPr>
        <p:spPr bwMode="auto">
          <a:xfrm>
            <a:off x="3779838" y="3141663"/>
            <a:ext cx="3292475" cy="646112"/>
          </a:xfrm>
          <a:prstGeom prst="rect">
            <a:avLst/>
          </a:prstGeom>
          <a:noFill/>
          <a:ln w="9525" algn="ctr">
            <a:noFill/>
            <a:miter lim="800000"/>
            <a:headEnd/>
            <a:tailEnd/>
          </a:ln>
        </p:spPr>
        <p:txBody>
          <a:bodyPr>
            <a:spAutoFit/>
          </a:bodyPr>
          <a:lstStyle/>
          <a:p>
            <a:pPr algn="l">
              <a:buFontTx/>
              <a:buChar char="•"/>
            </a:pPr>
            <a:r>
              <a:rPr lang="fr-FR" sz="1200">
                <a:solidFill>
                  <a:srgbClr val="4D4D4D"/>
                </a:solidFill>
              </a:rPr>
              <a:t> Il assure le rappel de la soupape</a:t>
            </a:r>
          </a:p>
          <a:p>
            <a:pPr algn="l">
              <a:buFontTx/>
              <a:buChar char="•"/>
            </a:pPr>
            <a:r>
              <a:rPr lang="fr-FR" sz="1200">
                <a:solidFill>
                  <a:srgbClr val="4D4D4D"/>
                </a:solidFill>
              </a:rPr>
              <a:t> Il peut être à pas fixe ou variable</a:t>
            </a:r>
          </a:p>
          <a:p>
            <a:pPr algn="l">
              <a:buFontTx/>
              <a:buChar char="•"/>
            </a:pPr>
            <a:r>
              <a:rPr lang="fr-FR" sz="1200">
                <a:solidFill>
                  <a:srgbClr val="4D4D4D"/>
                </a:solidFill>
              </a:rPr>
              <a:t> Il ne doit pas s’affoler à hauts régimes</a:t>
            </a:r>
          </a:p>
        </p:txBody>
      </p:sp>
      <p:sp>
        <p:nvSpPr>
          <p:cNvPr id="44041" name="Text Box 9"/>
          <p:cNvSpPr txBox="1">
            <a:spLocks noChangeArrowheads="1"/>
          </p:cNvSpPr>
          <p:nvPr/>
        </p:nvSpPr>
        <p:spPr bwMode="auto">
          <a:xfrm>
            <a:off x="3779838" y="4124325"/>
            <a:ext cx="3671887" cy="457200"/>
          </a:xfrm>
          <a:prstGeom prst="rect">
            <a:avLst/>
          </a:prstGeom>
          <a:noFill/>
          <a:ln w="9525" algn="ctr">
            <a:noFill/>
            <a:miter lim="800000"/>
            <a:headEnd/>
            <a:tailEnd/>
          </a:ln>
        </p:spPr>
        <p:txBody>
          <a:bodyPr>
            <a:spAutoFit/>
          </a:bodyPr>
          <a:lstStyle/>
          <a:p>
            <a:pPr algn="l">
              <a:buFontTx/>
              <a:buChar char="•"/>
            </a:pPr>
            <a:r>
              <a:rPr lang="fr-FR" sz="1200">
                <a:solidFill>
                  <a:srgbClr val="4D4D4D"/>
                </a:solidFill>
              </a:rPr>
              <a:t> Il assure un bon coulissement de la soupape</a:t>
            </a:r>
          </a:p>
          <a:p>
            <a:pPr algn="l">
              <a:buFontTx/>
              <a:buChar char="•"/>
            </a:pPr>
            <a:r>
              <a:rPr lang="fr-FR" sz="1200">
                <a:solidFill>
                  <a:srgbClr val="4D4D4D"/>
                </a:solidFill>
              </a:rPr>
              <a:t> Pièce rapportée en bronze ou en fonte</a:t>
            </a:r>
          </a:p>
        </p:txBody>
      </p:sp>
      <p:sp>
        <p:nvSpPr>
          <p:cNvPr id="44042" name="Text Box 10"/>
          <p:cNvSpPr txBox="1">
            <a:spLocks noChangeArrowheads="1"/>
          </p:cNvSpPr>
          <p:nvPr/>
        </p:nvSpPr>
        <p:spPr bwMode="auto">
          <a:xfrm>
            <a:off x="3708400" y="5661025"/>
            <a:ext cx="4321175" cy="830263"/>
          </a:xfrm>
          <a:prstGeom prst="rect">
            <a:avLst/>
          </a:prstGeom>
          <a:noFill/>
          <a:ln w="9525" algn="ctr">
            <a:noFill/>
            <a:miter lim="800000"/>
            <a:headEnd/>
            <a:tailEnd/>
          </a:ln>
        </p:spPr>
        <p:txBody>
          <a:bodyPr>
            <a:spAutoFit/>
          </a:bodyPr>
          <a:lstStyle/>
          <a:p>
            <a:pPr algn="l">
              <a:buFontTx/>
              <a:buChar char="•"/>
            </a:pPr>
            <a:r>
              <a:rPr lang="fr-FR" sz="1200">
                <a:solidFill>
                  <a:srgbClr val="4D4D4D"/>
                </a:solidFill>
              </a:rPr>
              <a:t> Bonne dureté</a:t>
            </a:r>
          </a:p>
          <a:p>
            <a:pPr algn="l">
              <a:buFontTx/>
              <a:buChar char="•"/>
            </a:pPr>
            <a:r>
              <a:rPr lang="fr-FR" sz="1200">
                <a:solidFill>
                  <a:srgbClr val="4D4D4D"/>
                </a:solidFill>
              </a:rPr>
              <a:t> Excellente résistance thermique</a:t>
            </a:r>
          </a:p>
          <a:p>
            <a:pPr algn="l">
              <a:buFontTx/>
              <a:buChar char="•"/>
            </a:pPr>
            <a:r>
              <a:rPr lang="fr-FR" sz="1200">
                <a:solidFill>
                  <a:srgbClr val="4D4D4D"/>
                </a:solidFill>
              </a:rPr>
              <a:t> En général diamètre admission &gt; diamètre échappement</a:t>
            </a:r>
          </a:p>
          <a:p>
            <a:pPr algn="l">
              <a:buFontTx/>
              <a:buChar char="•"/>
            </a:pPr>
            <a:r>
              <a:rPr lang="fr-FR" sz="1200">
                <a:solidFill>
                  <a:srgbClr val="4D4D4D"/>
                </a:solidFill>
              </a:rPr>
              <a:t> Levée maxi 8 à 10 mm, sinon vitesse linéaire trop élevé</a:t>
            </a:r>
          </a:p>
        </p:txBody>
      </p:sp>
      <p:sp>
        <p:nvSpPr>
          <p:cNvPr id="44043" name="Text Box 11"/>
          <p:cNvSpPr txBox="1">
            <a:spLocks noChangeArrowheads="1"/>
          </p:cNvSpPr>
          <p:nvPr/>
        </p:nvSpPr>
        <p:spPr bwMode="auto">
          <a:xfrm>
            <a:off x="3708400" y="4941888"/>
            <a:ext cx="3097213" cy="457200"/>
          </a:xfrm>
          <a:prstGeom prst="rect">
            <a:avLst/>
          </a:prstGeom>
          <a:noFill/>
          <a:ln w="9525" algn="ctr">
            <a:noFill/>
            <a:miter lim="800000"/>
            <a:headEnd/>
            <a:tailEnd/>
          </a:ln>
        </p:spPr>
        <p:txBody>
          <a:bodyPr>
            <a:spAutoFit/>
          </a:bodyPr>
          <a:lstStyle/>
          <a:p>
            <a:pPr algn="l">
              <a:buFontTx/>
              <a:buChar char="•"/>
            </a:pPr>
            <a:r>
              <a:rPr lang="fr-FR" sz="1200">
                <a:solidFill>
                  <a:srgbClr val="4D4D4D"/>
                </a:solidFill>
              </a:rPr>
              <a:t> Son angle est à 90° ou 120°</a:t>
            </a:r>
          </a:p>
          <a:p>
            <a:pPr algn="l">
              <a:buFontTx/>
              <a:buChar char="•"/>
            </a:pPr>
            <a:r>
              <a:rPr lang="fr-FR" sz="1200">
                <a:solidFill>
                  <a:srgbClr val="4D4D4D"/>
                </a:solidFill>
              </a:rPr>
              <a:t> Il assure un difficile travail d’étanchéité</a:t>
            </a:r>
          </a:p>
        </p:txBody>
      </p:sp>
      <p:sp>
        <p:nvSpPr>
          <p:cNvPr id="8204" name="Line 12"/>
          <p:cNvSpPr>
            <a:spLocks noChangeShapeType="1"/>
          </p:cNvSpPr>
          <p:nvPr/>
        </p:nvSpPr>
        <p:spPr bwMode="auto">
          <a:xfrm flipH="1">
            <a:off x="2916238" y="2781300"/>
            <a:ext cx="792162" cy="0"/>
          </a:xfrm>
          <a:prstGeom prst="line">
            <a:avLst/>
          </a:prstGeom>
          <a:noFill/>
          <a:ln w="19050">
            <a:solidFill>
              <a:schemeClr val="tx1"/>
            </a:solidFill>
            <a:round/>
            <a:headEnd/>
            <a:tailEnd type="triangle" w="med" len="med"/>
          </a:ln>
        </p:spPr>
        <p:txBody>
          <a:bodyPr/>
          <a:lstStyle/>
          <a:p>
            <a:endParaRPr lang="fr-FR"/>
          </a:p>
        </p:txBody>
      </p:sp>
      <p:sp>
        <p:nvSpPr>
          <p:cNvPr id="8205" name="Line 13"/>
          <p:cNvSpPr>
            <a:spLocks noChangeShapeType="1"/>
          </p:cNvSpPr>
          <p:nvPr/>
        </p:nvSpPr>
        <p:spPr bwMode="auto">
          <a:xfrm flipH="1">
            <a:off x="2916238" y="3429000"/>
            <a:ext cx="792162" cy="0"/>
          </a:xfrm>
          <a:prstGeom prst="line">
            <a:avLst/>
          </a:prstGeom>
          <a:noFill/>
          <a:ln w="19050">
            <a:solidFill>
              <a:schemeClr val="tx1"/>
            </a:solidFill>
            <a:round/>
            <a:headEnd/>
            <a:tailEnd type="triangle" w="med" len="med"/>
          </a:ln>
        </p:spPr>
        <p:txBody>
          <a:bodyPr/>
          <a:lstStyle/>
          <a:p>
            <a:endParaRPr lang="fr-FR"/>
          </a:p>
        </p:txBody>
      </p:sp>
      <p:sp>
        <p:nvSpPr>
          <p:cNvPr id="8206" name="Line 14"/>
          <p:cNvSpPr>
            <a:spLocks noChangeShapeType="1"/>
          </p:cNvSpPr>
          <p:nvPr/>
        </p:nvSpPr>
        <p:spPr bwMode="auto">
          <a:xfrm flipH="1">
            <a:off x="2916238" y="4292600"/>
            <a:ext cx="792162" cy="0"/>
          </a:xfrm>
          <a:prstGeom prst="line">
            <a:avLst/>
          </a:prstGeom>
          <a:noFill/>
          <a:ln w="19050">
            <a:solidFill>
              <a:schemeClr val="tx1"/>
            </a:solidFill>
            <a:round/>
            <a:headEnd/>
            <a:tailEnd type="triangle" w="med" len="med"/>
          </a:ln>
        </p:spPr>
        <p:txBody>
          <a:bodyPr/>
          <a:lstStyle/>
          <a:p>
            <a:endParaRPr lang="fr-FR"/>
          </a:p>
        </p:txBody>
      </p:sp>
      <p:sp>
        <p:nvSpPr>
          <p:cNvPr id="8207" name="Line 15"/>
          <p:cNvSpPr>
            <a:spLocks noChangeShapeType="1"/>
          </p:cNvSpPr>
          <p:nvPr/>
        </p:nvSpPr>
        <p:spPr bwMode="auto">
          <a:xfrm flipH="1">
            <a:off x="2916238" y="5229225"/>
            <a:ext cx="792162" cy="0"/>
          </a:xfrm>
          <a:prstGeom prst="line">
            <a:avLst/>
          </a:prstGeom>
          <a:noFill/>
          <a:ln w="19050">
            <a:solidFill>
              <a:schemeClr val="tx1"/>
            </a:solidFill>
            <a:round/>
            <a:headEnd/>
            <a:tailEnd type="triangle" w="med" len="med"/>
          </a:ln>
        </p:spPr>
        <p:txBody>
          <a:bodyPr/>
          <a:lstStyle/>
          <a:p>
            <a:endParaRPr lang="fr-FR"/>
          </a:p>
        </p:txBody>
      </p:sp>
      <p:sp>
        <p:nvSpPr>
          <p:cNvPr id="8208" name="Line 16"/>
          <p:cNvSpPr>
            <a:spLocks noChangeShapeType="1"/>
          </p:cNvSpPr>
          <p:nvPr/>
        </p:nvSpPr>
        <p:spPr bwMode="auto">
          <a:xfrm flipH="1">
            <a:off x="2916238" y="6092825"/>
            <a:ext cx="792162" cy="0"/>
          </a:xfrm>
          <a:prstGeom prst="line">
            <a:avLst/>
          </a:prstGeom>
          <a:noFill/>
          <a:ln w="19050">
            <a:solidFill>
              <a:schemeClr val="tx1"/>
            </a:solidFill>
            <a:round/>
            <a:headEnd/>
            <a:tailEnd type="triangle" w="med" len="me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p:bldP spid="44040" grpId="0"/>
      <p:bldP spid="44041" grpId="0"/>
      <p:bldP spid="44042" grpId="0"/>
      <p:bldP spid="440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9219"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3012" name="Text Box 4"/>
          <p:cNvSpPr txBox="1">
            <a:spLocks noChangeArrowheads="1"/>
          </p:cNvSpPr>
          <p:nvPr/>
        </p:nvSpPr>
        <p:spPr bwMode="auto">
          <a:xfrm>
            <a:off x="250825" y="788988"/>
            <a:ext cx="4097338" cy="457200"/>
          </a:xfrm>
          <a:prstGeom prst="rect">
            <a:avLst/>
          </a:prstGeom>
          <a:noFill/>
          <a:ln w="9525">
            <a:noFill/>
            <a:miter lim="800000"/>
            <a:headEnd/>
            <a:tailEnd/>
          </a:ln>
          <a:effectLst/>
        </p:spPr>
        <p:txBody>
          <a:bodyPr wrap="none">
            <a:spAutoFit/>
          </a:bodyPr>
          <a:lstStyle/>
          <a:p>
            <a:pPr algn="just">
              <a:defRPr/>
            </a:pPr>
            <a:r>
              <a:rPr lang="fr-FR" sz="2400" b="1" dirty="0">
                <a:solidFill>
                  <a:schemeClr val="accent2"/>
                </a:solidFill>
                <a:effectLst>
                  <a:outerShdw blurRad="38100" dist="38100" dir="2700000" algn="tl">
                    <a:srgbClr val="C0C0C0"/>
                  </a:outerShdw>
                </a:effectLst>
              </a:rPr>
              <a:t>L’histoire de la distribution</a:t>
            </a:r>
          </a:p>
        </p:txBody>
      </p:sp>
      <p:grpSp>
        <p:nvGrpSpPr>
          <p:cNvPr id="9221" name="Group 21"/>
          <p:cNvGrpSpPr>
            <a:grpSpLocks/>
          </p:cNvGrpSpPr>
          <p:nvPr/>
        </p:nvGrpSpPr>
        <p:grpSpPr bwMode="auto">
          <a:xfrm>
            <a:off x="153988" y="2170113"/>
            <a:ext cx="3625850" cy="3505200"/>
            <a:chOff x="97" y="1367"/>
            <a:chExt cx="2284" cy="2208"/>
          </a:xfrm>
        </p:grpSpPr>
        <p:pic>
          <p:nvPicPr>
            <p:cNvPr id="9226" name="Picture 19" descr="camlat"/>
            <p:cNvPicPr>
              <a:picLocks noChangeAspect="1" noChangeArrowheads="1"/>
            </p:cNvPicPr>
            <p:nvPr/>
          </p:nvPicPr>
          <p:blipFill>
            <a:blip r:embed="rId3" cstate="print"/>
            <a:srcRect/>
            <a:stretch>
              <a:fillRect/>
            </a:stretch>
          </p:blipFill>
          <p:spPr bwMode="auto">
            <a:xfrm>
              <a:off x="136" y="1367"/>
              <a:ext cx="2245" cy="2172"/>
            </a:xfrm>
            <a:prstGeom prst="rect">
              <a:avLst/>
            </a:prstGeom>
            <a:noFill/>
            <a:ln w="9525">
              <a:noFill/>
              <a:miter lim="800000"/>
              <a:headEnd/>
              <a:tailEnd/>
            </a:ln>
          </p:spPr>
        </p:pic>
        <p:sp>
          <p:nvSpPr>
            <p:cNvPr id="9227" name="Text Box 20"/>
            <p:cNvSpPr txBox="1">
              <a:spLocks noChangeArrowheads="1"/>
            </p:cNvSpPr>
            <p:nvPr/>
          </p:nvSpPr>
          <p:spPr bwMode="auto">
            <a:xfrm>
              <a:off x="97" y="3383"/>
              <a:ext cx="2279" cy="192"/>
            </a:xfrm>
            <a:prstGeom prst="rect">
              <a:avLst/>
            </a:prstGeom>
            <a:noFill/>
            <a:ln w="9525">
              <a:noFill/>
              <a:miter lim="800000"/>
              <a:headEnd/>
              <a:tailEnd/>
            </a:ln>
          </p:spPr>
          <p:txBody>
            <a:bodyPr wrap="none">
              <a:spAutoFit/>
            </a:bodyPr>
            <a:lstStyle/>
            <a:p>
              <a:pPr defTabSz="987425"/>
              <a:r>
                <a:rPr lang="fr-FR" sz="1400">
                  <a:solidFill>
                    <a:schemeClr val="bg1"/>
                  </a:solidFill>
                </a:rPr>
                <a:t>Et les fameux culbuteurs (tiges sur le côté)</a:t>
              </a:r>
            </a:p>
          </p:txBody>
        </p:sp>
      </p:grpSp>
      <p:pic>
        <p:nvPicPr>
          <p:cNvPr id="43030" name="Picture 22"/>
          <p:cNvPicPr>
            <a:picLocks noChangeAspect="1" noChangeArrowheads="1"/>
          </p:cNvPicPr>
          <p:nvPr/>
        </p:nvPicPr>
        <p:blipFill>
          <a:blip r:embed="rId4" cstate="print"/>
          <a:srcRect/>
          <a:stretch>
            <a:fillRect/>
          </a:stretch>
        </p:blipFill>
        <p:spPr bwMode="auto">
          <a:xfrm>
            <a:off x="5148263" y="1143000"/>
            <a:ext cx="3024187" cy="2767013"/>
          </a:xfrm>
          <a:prstGeom prst="rect">
            <a:avLst/>
          </a:prstGeom>
          <a:noFill/>
          <a:ln w="9525" algn="ctr">
            <a:noFill/>
            <a:miter lim="800000"/>
            <a:headEnd/>
            <a:tailEnd/>
          </a:ln>
        </p:spPr>
      </p:pic>
      <p:sp>
        <p:nvSpPr>
          <p:cNvPr id="43031" name="Text Box 23"/>
          <p:cNvSpPr txBox="1">
            <a:spLocks noChangeArrowheads="1"/>
          </p:cNvSpPr>
          <p:nvPr/>
        </p:nvSpPr>
        <p:spPr bwMode="auto">
          <a:xfrm>
            <a:off x="3959225" y="3929063"/>
            <a:ext cx="5041900" cy="1570037"/>
          </a:xfrm>
          <a:prstGeom prst="rect">
            <a:avLst/>
          </a:prstGeom>
          <a:noFill/>
          <a:ln w="9525">
            <a:noFill/>
            <a:miter lim="800000"/>
            <a:headEnd/>
            <a:tailEnd/>
          </a:ln>
        </p:spPr>
        <p:txBody>
          <a:bodyPr>
            <a:spAutoFit/>
          </a:bodyPr>
          <a:lstStyle/>
          <a:p>
            <a:pPr algn="l" defTabSz="987425">
              <a:spcBef>
                <a:spcPct val="50000"/>
              </a:spcBef>
            </a:pPr>
            <a:r>
              <a:rPr lang="fr-FR" sz="1600">
                <a:solidFill>
                  <a:schemeClr val="accent2"/>
                </a:solidFill>
              </a:rPr>
              <a:t>Un arbre à cames (AAC) simple situé dans le bloc moteur, commandant une seule rangée de soupapes (échappement) : les soupapes d’admission sont simplement commandées via la dépression créée par la descente du piston entraîné par l’inertie du volant moteur</a:t>
            </a:r>
          </a:p>
        </p:txBody>
      </p:sp>
      <p:sp>
        <p:nvSpPr>
          <p:cNvPr id="43032" name="Rectangle 24"/>
          <p:cNvSpPr>
            <a:spLocks noChangeArrowheads="1"/>
          </p:cNvSpPr>
          <p:nvPr/>
        </p:nvSpPr>
        <p:spPr bwMode="auto">
          <a:xfrm>
            <a:off x="250825" y="5813425"/>
            <a:ext cx="8712200" cy="830263"/>
          </a:xfrm>
          <a:prstGeom prst="rect">
            <a:avLst/>
          </a:prstGeom>
          <a:noFill/>
          <a:ln w="9525" algn="ctr">
            <a:noFill/>
            <a:miter lim="800000"/>
            <a:headEnd/>
            <a:tailEnd/>
          </a:ln>
        </p:spPr>
        <p:txBody>
          <a:bodyPr>
            <a:spAutoFit/>
          </a:bodyPr>
          <a:lstStyle/>
          <a:p>
            <a:pPr algn="l"/>
            <a:r>
              <a:rPr lang="fr-FR" sz="1600">
                <a:solidFill>
                  <a:schemeClr val="accent2"/>
                </a:solidFill>
              </a:rPr>
              <a:t>Rapidement, les deux rangées de soupapes furent commandées par AAC, jusqu’à ce qu’on réalise qu’on pouvait gagner beaucoup à commander précisément les instants et durées d’ouverture</a:t>
            </a:r>
          </a:p>
        </p:txBody>
      </p:sp>
      <p:sp>
        <p:nvSpPr>
          <p:cNvPr id="43033" name="Text Box 25"/>
          <p:cNvSpPr txBox="1">
            <a:spLocks noChangeArrowheads="1"/>
          </p:cNvSpPr>
          <p:nvPr/>
        </p:nvSpPr>
        <p:spPr bwMode="auto">
          <a:xfrm>
            <a:off x="611188" y="1412875"/>
            <a:ext cx="862012" cy="396875"/>
          </a:xfrm>
          <a:prstGeom prst="rect">
            <a:avLst/>
          </a:prstGeom>
          <a:noFill/>
          <a:ln w="9525">
            <a:noFill/>
            <a:miter lim="800000"/>
            <a:headEnd/>
            <a:tailEnd/>
          </a:ln>
          <a:effectLst/>
        </p:spPr>
        <p:txBody>
          <a:bodyPr wrap="none">
            <a:spAutoFit/>
          </a:bodyPr>
          <a:lstStyle/>
          <a:p>
            <a:pPr algn="just">
              <a:defRPr/>
            </a:pPr>
            <a:r>
              <a:rPr lang="fr-FR" sz="2000" b="1">
                <a:effectLst>
                  <a:outerShdw blurRad="38100" dist="38100" dir="2700000" algn="tl">
                    <a:srgbClr val="C0C0C0"/>
                  </a:outerShdw>
                </a:effectLst>
              </a:rPr>
              <a:t>Avant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1" grpId="0"/>
      <p:bldP spid="430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10243"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5060" name="Text Box 4"/>
          <p:cNvSpPr txBox="1">
            <a:spLocks noChangeArrowheads="1"/>
          </p:cNvSpPr>
          <p:nvPr/>
        </p:nvSpPr>
        <p:spPr bwMode="auto">
          <a:xfrm>
            <a:off x="395288" y="765175"/>
            <a:ext cx="4119562" cy="461963"/>
          </a:xfrm>
          <a:prstGeom prst="rect">
            <a:avLst/>
          </a:prstGeom>
          <a:noFill/>
          <a:ln w="9525">
            <a:noFill/>
            <a:miter lim="800000"/>
            <a:headEnd/>
            <a:tailEnd/>
          </a:ln>
          <a:effectLst/>
        </p:spPr>
        <p:txBody>
          <a:bodyPr wrap="none">
            <a:spAutoFit/>
          </a:bodyPr>
          <a:lstStyle/>
          <a:p>
            <a:pPr algn="just">
              <a:defRPr/>
            </a:pPr>
            <a:r>
              <a:rPr lang="fr-FR" sz="2400" b="1" dirty="0">
                <a:solidFill>
                  <a:schemeClr val="accent2"/>
                </a:solidFill>
                <a:effectLst>
                  <a:outerShdw blurRad="38100" dist="38100" dir="2700000" algn="tl">
                    <a:srgbClr val="C0C0C0"/>
                  </a:outerShdw>
                </a:effectLst>
              </a:rPr>
              <a:t>L’histoire de la distribution</a:t>
            </a:r>
          </a:p>
        </p:txBody>
      </p:sp>
      <p:sp>
        <p:nvSpPr>
          <p:cNvPr id="45061" name="Text Box 5"/>
          <p:cNvSpPr txBox="1">
            <a:spLocks noChangeArrowheads="1"/>
          </p:cNvSpPr>
          <p:nvPr/>
        </p:nvSpPr>
        <p:spPr bwMode="auto">
          <a:xfrm>
            <a:off x="611188" y="1412875"/>
            <a:ext cx="1512887" cy="396875"/>
          </a:xfrm>
          <a:prstGeom prst="rect">
            <a:avLst/>
          </a:prstGeom>
          <a:noFill/>
          <a:ln w="9525">
            <a:noFill/>
            <a:miter lim="800000"/>
            <a:headEnd/>
            <a:tailEnd/>
          </a:ln>
          <a:effectLst/>
        </p:spPr>
        <p:txBody>
          <a:bodyPr wrap="none">
            <a:spAutoFit/>
          </a:bodyPr>
          <a:lstStyle/>
          <a:p>
            <a:pPr algn="just">
              <a:defRPr/>
            </a:pPr>
            <a:r>
              <a:rPr lang="fr-FR" sz="2000" b="1">
                <a:effectLst>
                  <a:outerShdw blurRad="38100" dist="38100" dir="2700000" algn="tl">
                    <a:srgbClr val="C0C0C0"/>
                  </a:outerShdw>
                </a:effectLst>
              </a:rPr>
              <a:t>Maintenant</a:t>
            </a:r>
          </a:p>
        </p:txBody>
      </p:sp>
      <p:pic>
        <p:nvPicPr>
          <p:cNvPr id="45069" name="Picture 13" descr="camcoup"/>
          <p:cNvPicPr>
            <a:picLocks noGrp="1" noChangeAspect="1" noChangeArrowheads="1"/>
          </p:cNvPicPr>
          <p:nvPr>
            <p:ph sz="half" idx="1"/>
          </p:nvPr>
        </p:nvPicPr>
        <p:blipFill>
          <a:blip r:embed="rId3" cstate="print"/>
          <a:srcRect/>
          <a:stretch>
            <a:fillRect/>
          </a:stretch>
        </p:blipFill>
        <p:spPr>
          <a:xfrm>
            <a:off x="566738" y="1989138"/>
            <a:ext cx="3543300" cy="3770312"/>
          </a:xfrm>
          <a:noFill/>
        </p:spPr>
      </p:pic>
      <p:sp>
        <p:nvSpPr>
          <p:cNvPr id="45070" name="Text Box 14"/>
          <p:cNvSpPr txBox="1">
            <a:spLocks noChangeArrowheads="1"/>
          </p:cNvSpPr>
          <p:nvPr/>
        </p:nvSpPr>
        <p:spPr bwMode="auto">
          <a:xfrm>
            <a:off x="287338" y="6116638"/>
            <a:ext cx="8605837" cy="336550"/>
          </a:xfrm>
          <a:prstGeom prst="rect">
            <a:avLst/>
          </a:prstGeom>
          <a:noFill/>
          <a:ln w="9525">
            <a:noFill/>
            <a:miter lim="800000"/>
            <a:headEnd/>
            <a:tailEnd/>
          </a:ln>
        </p:spPr>
        <p:txBody>
          <a:bodyPr>
            <a:spAutoFit/>
          </a:bodyPr>
          <a:lstStyle/>
          <a:p>
            <a:pPr algn="l" defTabSz="987425">
              <a:spcBef>
                <a:spcPct val="50000"/>
              </a:spcBef>
            </a:pPr>
            <a:r>
              <a:rPr lang="fr-FR" sz="1600">
                <a:solidFill>
                  <a:schemeClr val="accent2"/>
                </a:solidFill>
              </a:rPr>
              <a:t>Les ACT (pour Arbre à Cames en Tête) (ou OHC pour Over Head Camshaft en anglais)</a:t>
            </a:r>
          </a:p>
        </p:txBody>
      </p:sp>
      <p:pic>
        <p:nvPicPr>
          <p:cNvPr id="45071" name="Picture 15"/>
          <p:cNvPicPr>
            <a:picLocks noGrp="1" noChangeAspect="1" noChangeArrowheads="1"/>
          </p:cNvPicPr>
          <p:nvPr>
            <p:ph sz="half" idx="4294967295"/>
          </p:nvPr>
        </p:nvPicPr>
        <p:blipFill>
          <a:blip r:embed="rId4" cstate="print"/>
          <a:srcRect/>
          <a:stretch>
            <a:fillRect/>
          </a:stretch>
        </p:blipFill>
        <p:spPr>
          <a:xfrm>
            <a:off x="5111750" y="1844675"/>
            <a:ext cx="3636963" cy="357028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069"/>
                                        </p:tgtEl>
                                        <p:attrNameLst>
                                          <p:attrName>style.visibility</p:attrName>
                                        </p:attrNameLst>
                                      </p:cBhvr>
                                      <p:to>
                                        <p:strVal val="visible"/>
                                      </p:to>
                                    </p:set>
                                    <p:anim calcmode="lin" valueType="num">
                                      <p:cBhvr additive="base">
                                        <p:cTn id="7" dur="500" fill="hold"/>
                                        <p:tgtEl>
                                          <p:spTgt spid="45069"/>
                                        </p:tgtEl>
                                        <p:attrNameLst>
                                          <p:attrName>ppt_x</p:attrName>
                                        </p:attrNameLst>
                                      </p:cBhvr>
                                      <p:tavLst>
                                        <p:tav tm="0">
                                          <p:val>
                                            <p:strVal val="0-#ppt_w/2"/>
                                          </p:val>
                                        </p:tav>
                                        <p:tav tm="100000">
                                          <p:val>
                                            <p:strVal val="#ppt_x"/>
                                          </p:val>
                                        </p:tav>
                                      </p:tavLst>
                                    </p:anim>
                                    <p:anim calcmode="lin" valueType="num">
                                      <p:cBhvr additive="base">
                                        <p:cTn id="8" dur="500" fill="hold"/>
                                        <p:tgtEl>
                                          <p:spTgt spid="4506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5071"/>
                                        </p:tgtEl>
                                        <p:attrNameLst>
                                          <p:attrName>style.visibility</p:attrName>
                                        </p:attrNameLst>
                                      </p:cBhvr>
                                      <p:to>
                                        <p:strVal val="visible"/>
                                      </p:to>
                                    </p:set>
                                    <p:anim calcmode="lin" valueType="num">
                                      <p:cBhvr additive="base">
                                        <p:cTn id="11" dur="500" fill="hold"/>
                                        <p:tgtEl>
                                          <p:spTgt spid="45071"/>
                                        </p:tgtEl>
                                        <p:attrNameLst>
                                          <p:attrName>ppt_x</p:attrName>
                                        </p:attrNameLst>
                                      </p:cBhvr>
                                      <p:tavLst>
                                        <p:tav tm="0">
                                          <p:val>
                                            <p:strVal val="1+#ppt_w/2"/>
                                          </p:val>
                                        </p:tav>
                                        <p:tav tm="100000">
                                          <p:val>
                                            <p:strVal val="#ppt_x"/>
                                          </p:val>
                                        </p:tav>
                                      </p:tavLst>
                                    </p:anim>
                                    <p:anim calcmode="lin" valueType="num">
                                      <p:cBhvr additive="base">
                                        <p:cTn id="12" dur="500" fill="hold"/>
                                        <p:tgtEl>
                                          <p:spTgt spid="4507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ogo final"/>
          <p:cNvPicPr preferRelativeResize="0">
            <a:picLocks noChangeAspect="1" noChangeArrowheads="1"/>
          </p:cNvPicPr>
          <p:nvPr/>
        </p:nvPicPr>
        <p:blipFill>
          <a:blip r:embed="rId2" cstate="print"/>
          <a:srcRect b="15567"/>
          <a:stretch>
            <a:fillRect/>
          </a:stretch>
        </p:blipFill>
        <p:spPr bwMode="auto">
          <a:xfrm>
            <a:off x="7667625" y="0"/>
            <a:ext cx="1476375" cy="993775"/>
          </a:xfrm>
          <a:prstGeom prst="rect">
            <a:avLst/>
          </a:prstGeom>
          <a:noFill/>
          <a:ln w="9525">
            <a:noFill/>
            <a:miter lim="800000"/>
            <a:headEnd/>
            <a:tailEnd/>
          </a:ln>
        </p:spPr>
      </p:pic>
      <p:sp>
        <p:nvSpPr>
          <p:cNvPr id="11267" name="Line 3"/>
          <p:cNvSpPr>
            <a:spLocks noChangeShapeType="1"/>
          </p:cNvSpPr>
          <p:nvPr/>
        </p:nvSpPr>
        <p:spPr bwMode="auto">
          <a:xfrm>
            <a:off x="684213" y="549275"/>
            <a:ext cx="6911975" cy="0"/>
          </a:xfrm>
          <a:prstGeom prst="line">
            <a:avLst/>
          </a:prstGeom>
          <a:noFill/>
          <a:ln w="28575">
            <a:solidFill>
              <a:srgbClr val="000080"/>
            </a:solidFill>
            <a:round/>
            <a:headEnd/>
            <a:tailEnd/>
          </a:ln>
        </p:spPr>
        <p:txBody>
          <a:bodyPr/>
          <a:lstStyle/>
          <a:p>
            <a:endParaRPr lang="fr-FR"/>
          </a:p>
        </p:txBody>
      </p:sp>
      <p:sp>
        <p:nvSpPr>
          <p:cNvPr id="45060" name="Text Box 4"/>
          <p:cNvSpPr txBox="1">
            <a:spLocks noChangeArrowheads="1"/>
          </p:cNvSpPr>
          <p:nvPr/>
        </p:nvSpPr>
        <p:spPr bwMode="auto">
          <a:xfrm>
            <a:off x="250825" y="788988"/>
            <a:ext cx="5997575" cy="457200"/>
          </a:xfrm>
          <a:prstGeom prst="rect">
            <a:avLst/>
          </a:prstGeom>
          <a:noFill/>
          <a:ln w="9525">
            <a:noFill/>
            <a:miter lim="800000"/>
            <a:headEnd/>
            <a:tailEnd/>
          </a:ln>
          <a:effectLst/>
        </p:spPr>
        <p:txBody>
          <a:bodyPr wrap="none">
            <a:spAutoFit/>
          </a:bodyPr>
          <a:lstStyle/>
          <a:p>
            <a:pPr algn="just">
              <a:defRPr/>
            </a:pPr>
            <a:r>
              <a:rPr lang="fr-FR" sz="2400" b="1">
                <a:solidFill>
                  <a:schemeClr val="accent2"/>
                </a:solidFill>
                <a:effectLst>
                  <a:outerShdw blurRad="38100" dist="38100" dir="2700000" algn="tl">
                    <a:srgbClr val="C0C0C0"/>
                  </a:outerShdw>
                </a:effectLst>
              </a:rPr>
              <a:t>Les principaux organes de la distribution</a:t>
            </a:r>
          </a:p>
        </p:txBody>
      </p:sp>
      <p:sp>
        <p:nvSpPr>
          <p:cNvPr id="45061" name="Text Box 5"/>
          <p:cNvSpPr txBox="1">
            <a:spLocks noChangeArrowheads="1"/>
          </p:cNvSpPr>
          <p:nvPr/>
        </p:nvSpPr>
        <p:spPr bwMode="auto">
          <a:xfrm>
            <a:off x="323850" y="1484313"/>
            <a:ext cx="2690813" cy="400050"/>
          </a:xfrm>
          <a:prstGeom prst="rect">
            <a:avLst/>
          </a:prstGeom>
          <a:noFill/>
          <a:ln w="9525">
            <a:noFill/>
            <a:miter lim="800000"/>
            <a:headEnd/>
            <a:tailEnd/>
          </a:ln>
          <a:effectLst/>
        </p:spPr>
        <p:txBody>
          <a:bodyPr wrap="none">
            <a:spAutoFit/>
          </a:bodyPr>
          <a:lstStyle/>
          <a:p>
            <a:pPr algn="just">
              <a:defRPr/>
            </a:pPr>
            <a:r>
              <a:rPr lang="fr-FR" sz="2000" b="1" dirty="0">
                <a:effectLst>
                  <a:outerShdw blurRad="38100" dist="38100" dir="2700000" algn="tl">
                    <a:srgbClr val="C0C0C0"/>
                  </a:outerShdw>
                </a:effectLst>
              </a:rPr>
              <a:t>Actionnement actuel</a:t>
            </a:r>
          </a:p>
        </p:txBody>
      </p:sp>
      <p:sp>
        <p:nvSpPr>
          <p:cNvPr id="11270" name="ZoneTexte 9"/>
          <p:cNvSpPr txBox="1">
            <a:spLocks noChangeArrowheads="1"/>
          </p:cNvSpPr>
          <p:nvPr/>
        </p:nvSpPr>
        <p:spPr bwMode="auto">
          <a:xfrm>
            <a:off x="684213" y="2060575"/>
            <a:ext cx="3527425" cy="369888"/>
          </a:xfrm>
          <a:prstGeom prst="rect">
            <a:avLst/>
          </a:prstGeom>
          <a:noFill/>
          <a:ln w="9525">
            <a:noFill/>
            <a:miter lim="800000"/>
            <a:headEnd/>
            <a:tailEnd/>
          </a:ln>
        </p:spPr>
        <p:txBody>
          <a:bodyPr>
            <a:spAutoFit/>
          </a:bodyPr>
          <a:lstStyle/>
          <a:p>
            <a:r>
              <a:rPr lang="fr-FR"/>
              <a:t>Par linguet</a:t>
            </a:r>
          </a:p>
        </p:txBody>
      </p:sp>
      <p:sp>
        <p:nvSpPr>
          <p:cNvPr id="11271" name="ZoneTexte 10"/>
          <p:cNvSpPr txBox="1">
            <a:spLocks noChangeArrowheads="1"/>
          </p:cNvSpPr>
          <p:nvPr/>
        </p:nvSpPr>
        <p:spPr bwMode="auto">
          <a:xfrm>
            <a:off x="4932363" y="1989138"/>
            <a:ext cx="3671887" cy="368300"/>
          </a:xfrm>
          <a:prstGeom prst="rect">
            <a:avLst/>
          </a:prstGeom>
          <a:noFill/>
          <a:ln w="9525">
            <a:noFill/>
            <a:miter lim="800000"/>
            <a:headEnd/>
            <a:tailEnd/>
          </a:ln>
        </p:spPr>
        <p:txBody>
          <a:bodyPr>
            <a:spAutoFit/>
          </a:bodyPr>
          <a:lstStyle/>
          <a:p>
            <a:r>
              <a:rPr lang="fr-FR"/>
              <a:t>Par poussoir</a:t>
            </a:r>
          </a:p>
        </p:txBody>
      </p:sp>
      <p:pic>
        <p:nvPicPr>
          <p:cNvPr id="11272" name="Image 11" descr="DOUBLE ARBRE.jpg"/>
          <p:cNvPicPr>
            <a:picLocks noChangeAspect="1"/>
          </p:cNvPicPr>
          <p:nvPr/>
        </p:nvPicPr>
        <p:blipFill>
          <a:blip r:embed="rId3" cstate="print"/>
          <a:srcRect/>
          <a:stretch>
            <a:fillRect/>
          </a:stretch>
        </p:blipFill>
        <p:spPr bwMode="auto">
          <a:xfrm>
            <a:off x="4643438" y="2708275"/>
            <a:ext cx="4224337" cy="3175000"/>
          </a:xfrm>
          <a:prstGeom prst="rect">
            <a:avLst/>
          </a:prstGeom>
          <a:noFill/>
          <a:ln w="9525">
            <a:noFill/>
            <a:miter lim="800000"/>
            <a:headEnd/>
            <a:tailEnd/>
          </a:ln>
        </p:spPr>
      </p:pic>
      <p:pic>
        <p:nvPicPr>
          <p:cNvPr id="11273" name="Image 12" descr="Uebertragungselemente03.gif"/>
          <p:cNvPicPr>
            <a:picLocks noChangeAspect="1"/>
          </p:cNvPicPr>
          <p:nvPr/>
        </p:nvPicPr>
        <p:blipFill>
          <a:blip r:embed="rId4" cstate="print"/>
          <a:srcRect/>
          <a:stretch>
            <a:fillRect/>
          </a:stretch>
        </p:blipFill>
        <p:spPr bwMode="auto">
          <a:xfrm>
            <a:off x="539750" y="2565400"/>
            <a:ext cx="3627438" cy="3870325"/>
          </a:xfrm>
          <a:prstGeom prst="rect">
            <a:avLst/>
          </a:prstGeom>
          <a:noFill/>
          <a:ln w="9525">
            <a:noFill/>
            <a:miter lim="800000"/>
            <a:headEnd/>
            <a:tailEnd/>
          </a:ln>
        </p:spPr>
      </p:pic>
      <p:cxnSp>
        <p:nvCxnSpPr>
          <p:cNvPr id="11274" name="Connecteur droit avec flèche 16"/>
          <p:cNvCxnSpPr>
            <a:cxnSpLocks noChangeShapeType="1"/>
          </p:cNvCxnSpPr>
          <p:nvPr/>
        </p:nvCxnSpPr>
        <p:spPr bwMode="auto">
          <a:xfrm>
            <a:off x="2843213" y="2492375"/>
            <a:ext cx="73025" cy="1223963"/>
          </a:xfrm>
          <a:prstGeom prst="straightConnector1">
            <a:avLst/>
          </a:prstGeom>
          <a:noFill/>
          <a:ln w="9525" algn="ctr">
            <a:solidFill>
              <a:schemeClr val="tx1"/>
            </a:solidFill>
            <a:round/>
            <a:headEnd/>
            <a:tailEnd type="arrow" w="med" len="med"/>
          </a:ln>
        </p:spPr>
      </p:cxnSp>
      <p:cxnSp>
        <p:nvCxnSpPr>
          <p:cNvPr id="11275" name="Connecteur droit avec flèche 18"/>
          <p:cNvCxnSpPr>
            <a:cxnSpLocks noChangeShapeType="1"/>
          </p:cNvCxnSpPr>
          <p:nvPr/>
        </p:nvCxnSpPr>
        <p:spPr bwMode="auto">
          <a:xfrm flipH="1">
            <a:off x="5724525" y="2420938"/>
            <a:ext cx="935038" cy="1368425"/>
          </a:xfrm>
          <a:prstGeom prst="straightConnector1">
            <a:avLst/>
          </a:prstGeom>
          <a:noFill/>
          <a:ln w="9525" algn="ctr">
            <a:solidFill>
              <a:schemeClr val="tx1"/>
            </a:solidFill>
            <a:round/>
            <a:headEnd/>
            <a:tailEnd type="arrow" w="med" len="med"/>
          </a:ln>
        </p:spPr>
      </p:cxnSp>
      <p:pic>
        <p:nvPicPr>
          <p:cNvPr id="3074" name="Picture 2" descr="File:Nockenwelle ani.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5124449"/>
            <a:ext cx="1748367" cy="13112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ours3distribution">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cours3distribution</Template>
  <TotalTime>39</TotalTime>
  <Words>1003</Words>
  <Application>Microsoft Office PowerPoint</Application>
  <PresentationFormat>Affichage à l'écran (4:3)</PresentationFormat>
  <Paragraphs>133</Paragraphs>
  <Slides>22</Slides>
  <Notes>0</Notes>
  <HiddenSlides>0</HiddenSlides>
  <MMClips>3</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22</vt:i4>
      </vt:variant>
    </vt:vector>
  </HeadingPairs>
  <TitlesOfParts>
    <vt:vector size="24" baseType="lpstr">
      <vt:lpstr>cours3distribution</vt:lpstr>
      <vt:lpstr>Équation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Wood Ind.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Georges Dealan</dc:creator>
  <cp:lastModifiedBy>Georges Dealan</cp:lastModifiedBy>
  <cp:revision>4</cp:revision>
  <dcterms:created xsi:type="dcterms:W3CDTF">2013-04-10T13:41:53Z</dcterms:created>
  <dcterms:modified xsi:type="dcterms:W3CDTF">2013-04-10T14:21:08Z</dcterms:modified>
</cp:coreProperties>
</file>