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5" r:id="rId2"/>
    <p:sldId id="256" r:id="rId3"/>
    <p:sldId id="257" r:id="rId4"/>
    <p:sldId id="274" r:id="rId5"/>
    <p:sldId id="294" r:id="rId6"/>
    <p:sldId id="295" r:id="rId7"/>
    <p:sldId id="296" r:id="rId8"/>
    <p:sldId id="299" r:id="rId9"/>
    <p:sldId id="286" r:id="rId10"/>
    <p:sldId id="287" r:id="rId11"/>
    <p:sldId id="297" r:id="rId12"/>
    <p:sldId id="298" r:id="rId13"/>
    <p:sldId id="300" r:id="rId14"/>
    <p:sldId id="288" r:id="rId15"/>
    <p:sldId id="290" r:id="rId16"/>
    <p:sldId id="291" r:id="rId17"/>
    <p:sldId id="289" r:id="rId18"/>
    <p:sldId id="292" r:id="rId19"/>
    <p:sldId id="293" r:id="rId20"/>
    <p:sldId id="301" r:id="rId21"/>
  </p:sldIdLst>
  <p:sldSz cx="9144000" cy="6858000" type="screen4x3"/>
  <p:notesSz cx="7099300" cy="10234613"/>
  <p:defaultTextStyle>
    <a:defPPr>
      <a:defRPr lang="fr-FR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00FF"/>
    <a:srgbClr val="00FF00"/>
    <a:srgbClr val="FF3300"/>
    <a:srgbClr val="006600"/>
    <a:srgbClr val="4D4D4D"/>
    <a:srgbClr val="FF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23" autoAdjust="0"/>
    <p:restoredTop sz="94660"/>
  </p:normalViewPr>
  <p:slideViewPr>
    <p:cSldViewPr>
      <p:cViewPr>
        <p:scale>
          <a:sx n="75" d="100"/>
          <a:sy n="75" d="100"/>
        </p:scale>
        <p:origin x="-2238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8867867-34E8-4454-A64C-1D4E07D52874}" type="datetimeFigureOut">
              <a:rPr lang="fr-FR"/>
              <a:pPr>
                <a:defRPr/>
              </a:pPr>
              <a:t>03/04/2013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314EF11-4CF9-4660-BD9E-5158DB0C05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729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AE7FA8-6B1C-4DE7-B030-DDF46AEF6AE3}" type="slidenum">
              <a:rPr lang="fr-FR" smtClean="0"/>
              <a:pPr/>
              <a:t>19</a:t>
            </a:fld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31DBB-6F8F-4F3A-8926-8C2E8FCA9F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A14A-5B43-4455-87D7-DCACD78853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CB894-E1D2-4C76-B797-00EB0D7FBC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EE766-2A91-4100-850F-1E1586E9A4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A8CE4-7674-4B86-9B06-611C4A20449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1A20E-4FC4-4AC4-AFD1-0DC84062006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33853-66DD-47A0-AB2E-4A281ADE61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CAF01-F5E0-4FAF-9D9E-5E4F74976B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9410B-249B-47D5-A50B-281FE2DBDA8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B36A1-2638-4C3B-9009-516D927C9D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1DA51-CF84-48CF-83D8-6EB7710437C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0000"/>
            <a:lum/>
          </a:blip>
          <a:srcRect/>
          <a:stretch>
            <a:fillRect l="-1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97614DB-A4E6-4631-989B-758D66B454B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I:\UTC\Meca%20UTC\cours\cours%202%20(2T,%20turbine,%20rotatif)\Two-Stroke_Engine.avi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go final"/>
          <p:cNvPicPr preferRelativeResize="0">
            <a:picLocks noChangeAspect="1" noChangeArrowheads="1"/>
          </p:cNvPicPr>
          <p:nvPr/>
        </p:nvPicPr>
        <p:blipFill>
          <a:blip r:embed="rId2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684213" y="549275"/>
            <a:ext cx="6911975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590800" y="836613"/>
            <a:ext cx="3984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Les moteurs « exotiques »</a:t>
            </a:r>
          </a:p>
        </p:txBody>
      </p:sp>
      <p:pic>
        <p:nvPicPr>
          <p:cNvPr id="2053" name="Picture 9" descr="L'image “http://www.leblogauto.com/images/bmw_v10.jpg” ne peut être affichée car elle contient des erreurs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1ED"/>
              </a:clrFrom>
              <a:clrTo>
                <a:srgbClr val="F2F1E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8888" y="155733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Fonctionnement 2 temps</a:t>
            </a:r>
            <a:endParaRPr lang="fr-FR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" name="Two-Stroke_Engin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908050"/>
            <a:ext cx="30226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Espace réservé du texte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/>
              <a:t>Synthèse</a:t>
            </a:r>
          </a:p>
        </p:txBody>
      </p:sp>
      <p:sp>
        <p:nvSpPr>
          <p:cNvPr id="10245" name="Espace réservé du contenu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smtClean="0"/>
              <a:t>1° Compression et combustion</a:t>
            </a:r>
          </a:p>
          <a:p>
            <a:r>
              <a:rPr lang="fr-FR" smtClean="0"/>
              <a:t>2° Admission et échappement</a:t>
            </a:r>
          </a:p>
          <a:p>
            <a:pPr>
              <a:buFontTx/>
              <a:buNone/>
            </a:pPr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Moteur 2 temps</a:t>
            </a:r>
          </a:p>
        </p:txBody>
      </p:sp>
      <p:sp>
        <p:nvSpPr>
          <p:cNvPr id="11267" name="ZoneTexte 7"/>
          <p:cNvSpPr txBox="1">
            <a:spLocks noChangeArrowheads="1"/>
          </p:cNvSpPr>
          <p:nvPr/>
        </p:nvSpPr>
        <p:spPr bwMode="auto">
          <a:xfrm>
            <a:off x="1835150" y="971550"/>
            <a:ext cx="51133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/>
              <a:t>Avantages</a:t>
            </a:r>
          </a:p>
        </p:txBody>
      </p:sp>
      <p:sp>
        <p:nvSpPr>
          <p:cNvPr id="11268" name="ZoneTexte 8"/>
          <p:cNvSpPr txBox="1">
            <a:spLocks noChangeArrowheads="1"/>
          </p:cNvSpPr>
          <p:nvPr/>
        </p:nvSpPr>
        <p:spPr bwMode="auto">
          <a:xfrm>
            <a:off x="900113" y="2492375"/>
            <a:ext cx="74168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Arial" charset="0"/>
              <a:buChar char="•"/>
            </a:pPr>
            <a:r>
              <a:rPr lang="fr-FR" sz="2800"/>
              <a:t> Moteur plus compact donc plus léger</a:t>
            </a:r>
          </a:p>
          <a:p>
            <a:pPr algn="l">
              <a:buFont typeface="Arial" charset="0"/>
              <a:buChar char="•"/>
            </a:pPr>
            <a:endParaRPr lang="fr-FR" sz="2800"/>
          </a:p>
          <a:p>
            <a:pPr algn="l">
              <a:buFont typeface="Arial" charset="0"/>
              <a:buChar char="•"/>
            </a:pPr>
            <a:r>
              <a:rPr lang="fr-FR" sz="2800"/>
              <a:t> Moins de pièces mises en œuvre</a:t>
            </a:r>
          </a:p>
          <a:p>
            <a:pPr algn="l">
              <a:buFont typeface="Arial" charset="0"/>
              <a:buChar char="•"/>
            </a:pPr>
            <a:endParaRPr lang="fr-FR" sz="2800"/>
          </a:p>
          <a:p>
            <a:pPr algn="l">
              <a:buFont typeface="Arial" charset="0"/>
              <a:buChar char="•"/>
            </a:pPr>
            <a:r>
              <a:rPr lang="fr-FR" sz="2800"/>
              <a:t> Moteur plus simple à entretenir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Moteur 2 temps</a:t>
            </a:r>
          </a:p>
        </p:txBody>
      </p:sp>
      <p:sp>
        <p:nvSpPr>
          <p:cNvPr id="12291" name="ZoneTexte 7"/>
          <p:cNvSpPr txBox="1">
            <a:spLocks noChangeArrowheads="1"/>
          </p:cNvSpPr>
          <p:nvPr/>
        </p:nvSpPr>
        <p:spPr bwMode="auto">
          <a:xfrm>
            <a:off x="1835150" y="971550"/>
            <a:ext cx="51133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/>
              <a:t>Inconvénients</a:t>
            </a:r>
          </a:p>
        </p:txBody>
      </p:sp>
      <p:sp>
        <p:nvSpPr>
          <p:cNvPr id="12292" name="ZoneTexte 8"/>
          <p:cNvSpPr txBox="1">
            <a:spLocks noChangeArrowheads="1"/>
          </p:cNvSpPr>
          <p:nvPr/>
        </p:nvSpPr>
        <p:spPr bwMode="auto">
          <a:xfrm>
            <a:off x="900113" y="2205038"/>
            <a:ext cx="74168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Arial" charset="0"/>
              <a:buChar char="•"/>
            </a:pPr>
            <a:r>
              <a:rPr lang="fr-FR" sz="2800"/>
              <a:t> Usure prématurée des segments et du piston</a:t>
            </a:r>
          </a:p>
          <a:p>
            <a:pPr algn="l">
              <a:buFont typeface="Arial" charset="0"/>
              <a:buChar char="•"/>
            </a:pPr>
            <a:endParaRPr lang="fr-FR" sz="2800"/>
          </a:p>
          <a:p>
            <a:pPr algn="l">
              <a:buFont typeface="Arial" charset="0"/>
              <a:buChar char="•"/>
            </a:pPr>
            <a:r>
              <a:rPr lang="fr-FR" sz="2800"/>
              <a:t> Ajout d’huile avec l’essence</a:t>
            </a:r>
          </a:p>
          <a:p>
            <a:pPr algn="l">
              <a:buFont typeface="Arial" charset="0"/>
              <a:buChar char="•"/>
            </a:pPr>
            <a:endParaRPr lang="fr-FR" sz="2800"/>
          </a:p>
          <a:p>
            <a:pPr algn="l">
              <a:buFont typeface="Arial" charset="0"/>
              <a:buChar char="•"/>
            </a:pPr>
            <a:r>
              <a:rPr lang="fr-FR" sz="2800"/>
              <a:t> Compatibilité aux normes anti-pollution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teur 2 temps boucle 00_00_00-00_00_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203039"/>
            <a:ext cx="7416824" cy="59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5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La turbine à gaz</a:t>
            </a:r>
          </a:p>
        </p:txBody>
      </p:sp>
      <p:pic>
        <p:nvPicPr>
          <p:cNvPr id="3" name="Cours 2 - Gas Turbine Basics (S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596" y="846138"/>
            <a:ext cx="7272808" cy="5454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Avantages</a:t>
            </a:r>
          </a:p>
        </p:txBody>
      </p:sp>
      <p:sp>
        <p:nvSpPr>
          <p:cNvPr id="1433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/>
              <a:t>Rendement de 25 à 35 % mais pouvant être augmenté en utilisant la chaleur des gaz d'échappement pour produire de la vapeur dans une chaudière par exemple</a:t>
            </a:r>
          </a:p>
          <a:p>
            <a:r>
              <a:rPr lang="fr-FR" smtClean="0"/>
              <a:t>Coûts de maintenance inférieurs au moteur classique</a:t>
            </a:r>
          </a:p>
          <a:p>
            <a:r>
              <a:rPr lang="fr-FR" smtClean="0"/>
              <a:t>Moteur léger -&gt; puissance massique élevée (d'ou utilisation dans aéronautique)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Inconvénients</a:t>
            </a:r>
          </a:p>
        </p:txBody>
      </p:sp>
      <p:sp>
        <p:nvSpPr>
          <p:cNvPr id="1536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/>
              <a:t>Ne fonctionne correctement qu‘à haut régime</a:t>
            </a:r>
          </a:p>
          <a:p>
            <a:r>
              <a:rPr lang="fr-FR" smtClean="0"/>
              <a:t>Très cher</a:t>
            </a:r>
          </a:p>
          <a:p>
            <a:r>
              <a:rPr lang="fr-FR" smtClean="0"/>
              <a:t>Encombrement important</a:t>
            </a:r>
          </a:p>
          <a:p>
            <a:r>
              <a:rPr lang="fr-FR" smtClean="0"/>
              <a:t>Rendement correct impossible avec des variations de charge et de régime qui sont trop importantes et trop rapides (d'ou la non utilisation dans les véhicules terrestres)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2400" b="1" kern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ea typeface="+mn-ea"/>
                <a:cs typeface="+mn-cs"/>
              </a:rPr>
              <a:t>Moteur rotatif (Moteur </a:t>
            </a:r>
            <a:r>
              <a:rPr lang="fr-FR" sz="2400" b="1" kern="1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ea typeface="+mn-ea"/>
                <a:cs typeface="+mn-cs"/>
              </a:rPr>
              <a:t>Wankel</a:t>
            </a:r>
            <a:r>
              <a:rPr lang="fr-FR" sz="2400" b="1" kern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2" name="Cours 2 - Rotary Engine (S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337072"/>
            <a:ext cx="7344816" cy="495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Avantages</a:t>
            </a:r>
          </a:p>
        </p:txBody>
      </p:sp>
      <p:sp>
        <p:nvSpPr>
          <p:cNvPr id="1741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/>
              <a:t>Silencieux</a:t>
            </a:r>
          </a:p>
          <a:p>
            <a:r>
              <a:rPr lang="fr-FR" smtClean="0"/>
              <a:t>Compact</a:t>
            </a:r>
          </a:p>
          <a:p>
            <a:r>
              <a:rPr lang="fr-FR" smtClean="0"/>
              <a:t>Cinétiquement plus intéressant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Inconvénients</a:t>
            </a:r>
          </a:p>
        </p:txBody>
      </p:sp>
      <p:sp>
        <p:nvSpPr>
          <p:cNvPr id="1843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/>
              <a:t>Rendement moins bon que sur un moteur classique (30% au lieu de 35 ou 40%)</a:t>
            </a:r>
          </a:p>
          <a:p>
            <a:r>
              <a:rPr lang="fr-FR" smtClean="0"/>
              <a:t>Fiabilité un peu moins bonne</a:t>
            </a:r>
          </a:p>
          <a:p>
            <a:r>
              <a:rPr lang="fr-FR" smtClean="0"/>
              <a:t>Entretien coûteux (car main d’œuvre qualifiée requise)</a:t>
            </a:r>
          </a:p>
          <a:p>
            <a:r>
              <a:rPr lang="fr-FR" smtClean="0"/>
              <a:t>Peu de frein moteur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logo final"/>
          <p:cNvPicPr preferRelativeResize="0">
            <a:picLocks noChangeAspect="1" noChangeArrowheads="1"/>
          </p:cNvPicPr>
          <p:nvPr/>
        </p:nvPicPr>
        <p:blipFill>
          <a:blip r:embed="rId2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Line 5"/>
          <p:cNvSpPr>
            <a:spLocks noChangeShapeType="1"/>
          </p:cNvSpPr>
          <p:nvPr/>
        </p:nvSpPr>
        <p:spPr bwMode="auto">
          <a:xfrm>
            <a:off x="684213" y="549275"/>
            <a:ext cx="6911975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749675" y="836613"/>
            <a:ext cx="164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SOMMAIRE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451100" y="1916113"/>
            <a:ext cx="38893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>
              <a:buFont typeface="Wingdings 2" pitchFamily="18" charset="2"/>
              <a:buChar char="e"/>
              <a:defRPr/>
            </a:pPr>
            <a:r>
              <a:rPr lang="fr-F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Rappel des organes moteur</a:t>
            </a:r>
          </a:p>
          <a:p>
            <a:pPr algn="just">
              <a:buFont typeface="Wingdings 2" pitchFamily="18" charset="2"/>
              <a:buChar char="e"/>
              <a:defRPr/>
            </a:pP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buFont typeface="Wingdings 2" pitchFamily="18" charset="2"/>
              <a:buChar char="e"/>
              <a:defRPr/>
            </a:pPr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moteur Diesel</a:t>
            </a:r>
          </a:p>
          <a:p>
            <a:pPr algn="just">
              <a:buFont typeface="Wingdings 2" pitchFamily="18" charset="2"/>
              <a:buChar char="e"/>
              <a:defRPr/>
            </a:pPr>
            <a:endParaRPr lang="fr-FR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buFont typeface="Wingdings 2" pitchFamily="18" charset="2"/>
              <a:buChar char="e"/>
              <a:defRPr/>
            </a:pPr>
            <a:r>
              <a:rPr lang="fr-F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Le moteur 2 temps</a:t>
            </a:r>
            <a:br>
              <a:rPr lang="fr-F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buFont typeface="Wingdings 2" pitchFamily="18" charset="2"/>
              <a:buChar char="e"/>
              <a:defRPr/>
            </a:pPr>
            <a:r>
              <a:rPr lang="fr-F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turbine à gaz</a:t>
            </a:r>
            <a:br>
              <a:rPr lang="fr-F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buFont typeface="Wingdings 2" pitchFamily="18" charset="2"/>
              <a:buChar char="e"/>
              <a:defRPr/>
            </a:pPr>
            <a:r>
              <a:rPr lang="fr-F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moteur </a:t>
            </a:r>
            <a:r>
              <a:rPr lang="fr-FR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Wankel</a:t>
            </a: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buFont typeface="Wingdings 2" pitchFamily="18" charset="2"/>
              <a:buChar char="e"/>
              <a:defRPr/>
            </a:pP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buFont typeface="Wingdings 2" pitchFamily="18" charset="2"/>
              <a:buChar char="e"/>
              <a:defRPr/>
            </a:pPr>
            <a:r>
              <a:rPr lang="fr-F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moteur Stirling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/>
          <a:lstStyle/>
          <a:p>
            <a:r>
              <a:rPr lang="fr-FR" dirty="0" smtClean="0"/>
              <a:t>Moteur </a:t>
            </a:r>
            <a:r>
              <a:rPr lang="fr-FR" dirty="0" err="1" smtClean="0"/>
              <a:t>stirling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8880"/>
            <a:ext cx="7594046" cy="316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9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ogo final"/>
          <p:cNvPicPr preferRelativeResize="0">
            <a:picLocks noChangeAspect="1" noChangeArrowheads="1"/>
          </p:cNvPicPr>
          <p:nvPr/>
        </p:nvPicPr>
        <p:blipFill>
          <a:blip r:embed="rId2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684213" y="549275"/>
            <a:ext cx="6911975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68313" y="836613"/>
            <a:ext cx="4092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fr-F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Rappel des organes moteur</a:t>
            </a:r>
          </a:p>
        </p:txBody>
      </p:sp>
      <p:sp>
        <p:nvSpPr>
          <p:cNvPr id="3103" name="Text Box 31"/>
          <p:cNvSpPr txBox="1">
            <a:spLocks noChangeArrowheads="1"/>
          </p:cNvSpPr>
          <p:nvPr/>
        </p:nvSpPr>
        <p:spPr bwMode="auto">
          <a:xfrm>
            <a:off x="7758113" y="2133600"/>
            <a:ext cx="1062037" cy="339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1400">
                <a:solidFill>
                  <a:schemeClr val="accent2"/>
                </a:solidFill>
                <a:latin typeface="Trebuchet MS" pitchFamily="34" charset="0"/>
              </a:rPr>
              <a:t>Culasse</a:t>
            </a:r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7885113" y="2751138"/>
            <a:ext cx="927100" cy="317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1400">
                <a:solidFill>
                  <a:schemeClr val="accent2"/>
                </a:solidFill>
                <a:latin typeface="Trebuchet MS" pitchFamily="34" charset="0"/>
              </a:rPr>
              <a:t>Piston</a:t>
            </a:r>
          </a:p>
        </p:txBody>
      </p:sp>
      <p:pic>
        <p:nvPicPr>
          <p:cNvPr id="4103" name="Picture 33" descr="moteur-prof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8063" y="1597025"/>
            <a:ext cx="5249862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7885113" y="4005263"/>
            <a:ext cx="863600" cy="273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1400">
                <a:solidFill>
                  <a:schemeClr val="accent2"/>
                </a:solidFill>
                <a:latin typeface="Trebuchet MS" pitchFamily="34" charset="0"/>
              </a:rPr>
              <a:t>Bielle</a:t>
            </a:r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auto">
          <a:xfrm>
            <a:off x="7326313" y="5734050"/>
            <a:ext cx="1493837" cy="393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1400">
                <a:solidFill>
                  <a:schemeClr val="accent2"/>
                </a:solidFill>
                <a:latin typeface="Trebuchet MS" pitchFamily="34" charset="0"/>
              </a:rPr>
              <a:t>Volant moteur</a:t>
            </a:r>
          </a:p>
        </p:txBody>
      </p:sp>
      <p:sp>
        <p:nvSpPr>
          <p:cNvPr id="3111" name="Text Box 39"/>
          <p:cNvSpPr txBox="1">
            <a:spLocks noChangeArrowheads="1"/>
          </p:cNvSpPr>
          <p:nvPr/>
        </p:nvSpPr>
        <p:spPr bwMode="auto">
          <a:xfrm>
            <a:off x="7524750" y="6405563"/>
            <a:ext cx="1439863" cy="336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1400">
                <a:solidFill>
                  <a:schemeClr val="accent2"/>
                </a:solidFill>
                <a:latin typeface="Trebuchet MS" pitchFamily="34" charset="0"/>
              </a:rPr>
              <a:t>Carter d’huile</a:t>
            </a:r>
          </a:p>
        </p:txBody>
      </p:sp>
      <p:sp>
        <p:nvSpPr>
          <p:cNvPr id="4107" name="Line 40"/>
          <p:cNvSpPr>
            <a:spLocks noChangeShapeType="1"/>
          </p:cNvSpPr>
          <p:nvPr/>
        </p:nvSpPr>
        <p:spPr bwMode="auto">
          <a:xfrm rot="5400000">
            <a:off x="6233319" y="1689894"/>
            <a:ext cx="1228725" cy="1322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08" name="Line 41"/>
          <p:cNvSpPr>
            <a:spLocks noChangeShapeType="1"/>
          </p:cNvSpPr>
          <p:nvPr/>
        </p:nvSpPr>
        <p:spPr bwMode="auto">
          <a:xfrm rot="5400000">
            <a:off x="6551613" y="2046288"/>
            <a:ext cx="893762" cy="15033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09" name="Line 42"/>
          <p:cNvSpPr>
            <a:spLocks noChangeShapeType="1"/>
          </p:cNvSpPr>
          <p:nvPr/>
        </p:nvSpPr>
        <p:spPr bwMode="auto">
          <a:xfrm rot="5400000">
            <a:off x="6518275" y="2338388"/>
            <a:ext cx="781050" cy="1924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10" name="Line 44"/>
          <p:cNvSpPr>
            <a:spLocks noChangeShapeType="1"/>
          </p:cNvSpPr>
          <p:nvPr/>
        </p:nvSpPr>
        <p:spPr bwMode="auto">
          <a:xfrm rot="5400000">
            <a:off x="6817519" y="3085306"/>
            <a:ext cx="0" cy="21034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11" name="Line 47"/>
          <p:cNvSpPr>
            <a:spLocks noChangeShapeType="1"/>
          </p:cNvSpPr>
          <p:nvPr/>
        </p:nvSpPr>
        <p:spPr bwMode="auto">
          <a:xfrm rot="5400000" flipH="1">
            <a:off x="6766719" y="5361782"/>
            <a:ext cx="223837" cy="901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12" name="Line 48"/>
          <p:cNvSpPr>
            <a:spLocks noChangeShapeType="1"/>
          </p:cNvSpPr>
          <p:nvPr/>
        </p:nvSpPr>
        <p:spPr bwMode="auto">
          <a:xfrm rot="5400000" flipH="1">
            <a:off x="6403975" y="5432426"/>
            <a:ext cx="168275" cy="2044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123" name="Text Box 51"/>
          <p:cNvSpPr txBox="1">
            <a:spLocks noChangeArrowheads="1"/>
          </p:cNvSpPr>
          <p:nvPr/>
        </p:nvSpPr>
        <p:spPr bwMode="auto">
          <a:xfrm>
            <a:off x="179388" y="3141663"/>
            <a:ext cx="1971675" cy="4429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1400">
                <a:solidFill>
                  <a:schemeClr val="accent2"/>
                </a:solidFill>
                <a:latin typeface="Trebuchet MS" pitchFamily="34" charset="0"/>
              </a:rPr>
              <a:t>Chaîne de distribution</a:t>
            </a:r>
          </a:p>
        </p:txBody>
      </p:sp>
      <p:sp>
        <p:nvSpPr>
          <p:cNvPr id="3124" name="Text Box 52"/>
          <p:cNvSpPr txBox="1">
            <a:spLocks noChangeArrowheads="1"/>
          </p:cNvSpPr>
          <p:nvPr/>
        </p:nvSpPr>
        <p:spPr bwMode="auto">
          <a:xfrm>
            <a:off x="411163" y="3789363"/>
            <a:ext cx="1712912" cy="593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1400">
                <a:solidFill>
                  <a:schemeClr val="accent2"/>
                </a:solidFill>
                <a:latin typeface="Trebuchet MS" pitchFamily="34" charset="0"/>
              </a:rPr>
              <a:t>Carter de distribution</a:t>
            </a:r>
          </a:p>
        </p:txBody>
      </p:sp>
      <p:sp>
        <p:nvSpPr>
          <p:cNvPr id="3128" name="Text Box 56"/>
          <p:cNvSpPr txBox="1">
            <a:spLocks noChangeArrowheads="1"/>
          </p:cNvSpPr>
          <p:nvPr/>
        </p:nvSpPr>
        <p:spPr bwMode="auto">
          <a:xfrm>
            <a:off x="7524750" y="1557338"/>
            <a:ext cx="1439863" cy="2682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1400">
                <a:solidFill>
                  <a:schemeClr val="accent2"/>
                </a:solidFill>
                <a:latin typeface="Trebuchet MS" pitchFamily="34" charset="0"/>
              </a:rPr>
              <a:t>Arbre à cames</a:t>
            </a:r>
          </a:p>
        </p:txBody>
      </p:sp>
      <p:sp>
        <p:nvSpPr>
          <p:cNvPr id="4116" name="Line 59"/>
          <p:cNvSpPr>
            <a:spLocks noChangeShapeType="1"/>
          </p:cNvSpPr>
          <p:nvPr/>
        </p:nvSpPr>
        <p:spPr bwMode="auto">
          <a:xfrm rot="5400000" flipV="1">
            <a:off x="2565400" y="2949575"/>
            <a:ext cx="390525" cy="1203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17" name="Line 60"/>
          <p:cNvSpPr>
            <a:spLocks noChangeShapeType="1"/>
          </p:cNvSpPr>
          <p:nvPr/>
        </p:nvSpPr>
        <p:spPr bwMode="auto">
          <a:xfrm rot="5400000" flipV="1">
            <a:off x="2551113" y="3684587"/>
            <a:ext cx="57150" cy="962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3" grpId="0" animBg="1"/>
      <p:bldP spid="3104" grpId="0" animBg="1"/>
      <p:bldP spid="3107" grpId="0" animBg="1"/>
      <p:bldP spid="3110" grpId="0" animBg="1"/>
      <p:bldP spid="3111" grpId="0" animBg="1"/>
      <p:bldP spid="3123" grpId="0" animBg="1"/>
      <p:bldP spid="3124" grpId="0" animBg="1"/>
      <p:bldP spid="31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ogo final"/>
          <p:cNvPicPr preferRelativeResize="0">
            <a:picLocks noChangeAspect="1" noChangeArrowheads="1"/>
          </p:cNvPicPr>
          <p:nvPr/>
        </p:nvPicPr>
        <p:blipFill>
          <a:blip r:embed="rId2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684213" y="549275"/>
            <a:ext cx="6911975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50825" y="788988"/>
            <a:ext cx="4054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fr-F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Rappel des organes moteur</a:t>
            </a:r>
          </a:p>
        </p:txBody>
      </p:sp>
      <p:pic>
        <p:nvPicPr>
          <p:cNvPr id="5125" name="Picture 31" descr="moteur-f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488" y="1412875"/>
            <a:ext cx="55245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7616825" y="3381375"/>
            <a:ext cx="915988" cy="4079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1400">
                <a:solidFill>
                  <a:schemeClr val="accent2"/>
                </a:solidFill>
              </a:rPr>
              <a:t>Soupape</a:t>
            </a:r>
          </a:p>
        </p:txBody>
      </p:sp>
      <p:sp>
        <p:nvSpPr>
          <p:cNvPr id="5127" name="Line 43"/>
          <p:cNvSpPr>
            <a:spLocks noChangeShapeType="1"/>
          </p:cNvSpPr>
          <p:nvPr/>
        </p:nvSpPr>
        <p:spPr bwMode="auto">
          <a:xfrm rot="5400000">
            <a:off x="6835775" y="2779713"/>
            <a:ext cx="0" cy="1593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79" name="Text Box 51"/>
          <p:cNvSpPr txBox="1">
            <a:spLocks noChangeArrowheads="1"/>
          </p:cNvSpPr>
          <p:nvPr/>
        </p:nvSpPr>
        <p:spPr bwMode="auto">
          <a:xfrm>
            <a:off x="622300" y="5227638"/>
            <a:ext cx="1069975" cy="5064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1400">
                <a:solidFill>
                  <a:schemeClr val="accent2"/>
                </a:solidFill>
              </a:rPr>
              <a:t>Bloc-cylindres</a:t>
            </a:r>
          </a:p>
        </p:txBody>
      </p:sp>
      <p:sp>
        <p:nvSpPr>
          <p:cNvPr id="5129" name="Line 62"/>
          <p:cNvSpPr>
            <a:spLocks noChangeShapeType="1"/>
          </p:cNvSpPr>
          <p:nvPr/>
        </p:nvSpPr>
        <p:spPr bwMode="auto">
          <a:xfrm rot="5400000" flipH="1" flipV="1">
            <a:off x="2062163" y="4103688"/>
            <a:ext cx="1031875" cy="1793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3" grpId="0" animBg="1"/>
      <p:bldP spid="225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ogo final"/>
          <p:cNvPicPr preferRelativeResize="0">
            <a:picLocks noChangeAspect="1" noChangeArrowheads="1"/>
          </p:cNvPicPr>
          <p:nvPr/>
        </p:nvPicPr>
        <p:blipFill>
          <a:blip r:embed="rId2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684213" y="549275"/>
            <a:ext cx="6911975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62025" y="788988"/>
            <a:ext cx="2632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fr-F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Le moteur Diesel</a:t>
            </a:r>
          </a:p>
        </p:txBody>
      </p:sp>
      <p:pic>
        <p:nvPicPr>
          <p:cNvPr id="6149" name="Image 9" descr="diese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3" y="1820863"/>
            <a:ext cx="8048625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ogo final"/>
          <p:cNvPicPr preferRelativeResize="0">
            <a:picLocks noChangeAspect="1" noChangeArrowheads="1"/>
          </p:cNvPicPr>
          <p:nvPr/>
        </p:nvPicPr>
        <p:blipFill>
          <a:blip r:embed="rId2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684213" y="549275"/>
            <a:ext cx="6911975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62025" y="788988"/>
            <a:ext cx="2632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fr-F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Le moteur Diesel</a:t>
            </a:r>
          </a:p>
        </p:txBody>
      </p:sp>
      <p:sp>
        <p:nvSpPr>
          <p:cNvPr id="7173" name="ZoneTexte 5"/>
          <p:cNvSpPr txBox="1">
            <a:spLocks noChangeArrowheads="1"/>
          </p:cNvSpPr>
          <p:nvPr/>
        </p:nvSpPr>
        <p:spPr bwMode="auto">
          <a:xfrm>
            <a:off x="2411413" y="1268413"/>
            <a:ext cx="3960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000"/>
              <a:t>Avantages</a:t>
            </a:r>
          </a:p>
        </p:txBody>
      </p:sp>
      <p:sp>
        <p:nvSpPr>
          <p:cNvPr id="7174" name="ZoneTexte 7"/>
          <p:cNvSpPr txBox="1">
            <a:spLocks noChangeArrowheads="1"/>
          </p:cNvSpPr>
          <p:nvPr/>
        </p:nvSpPr>
        <p:spPr bwMode="auto">
          <a:xfrm>
            <a:off x="827088" y="2492375"/>
            <a:ext cx="7561262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Arial" charset="0"/>
              <a:buChar char="•"/>
            </a:pPr>
            <a:r>
              <a:rPr lang="fr-FR" sz="2800"/>
              <a:t> Carburant moins cher</a:t>
            </a:r>
          </a:p>
          <a:p>
            <a:pPr algn="l">
              <a:buFont typeface="Arial" charset="0"/>
              <a:buChar char="•"/>
            </a:pPr>
            <a:endParaRPr lang="fr-FR" sz="2800"/>
          </a:p>
          <a:p>
            <a:pPr algn="l">
              <a:buFont typeface="Arial" charset="0"/>
              <a:buChar char="•"/>
            </a:pPr>
            <a:r>
              <a:rPr lang="fr-FR" sz="2800"/>
              <a:t> Peu fonctionner avec de l’huile végétale : en complément ou complètement, à condition de modifier le système d’admission du fait de la viscosité de l’huile (cependant plus polluant)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ogo final"/>
          <p:cNvPicPr preferRelativeResize="0">
            <a:picLocks noChangeAspect="1" noChangeArrowheads="1"/>
          </p:cNvPicPr>
          <p:nvPr/>
        </p:nvPicPr>
        <p:blipFill>
          <a:blip r:embed="rId2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684213" y="549275"/>
            <a:ext cx="6911975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62025" y="788988"/>
            <a:ext cx="2632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fr-F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Le moteur Diesel</a:t>
            </a:r>
          </a:p>
        </p:txBody>
      </p:sp>
      <p:sp>
        <p:nvSpPr>
          <p:cNvPr id="8197" name="ZoneTexte 5"/>
          <p:cNvSpPr txBox="1">
            <a:spLocks noChangeArrowheads="1"/>
          </p:cNvSpPr>
          <p:nvPr/>
        </p:nvSpPr>
        <p:spPr bwMode="auto">
          <a:xfrm>
            <a:off x="1979613" y="1196975"/>
            <a:ext cx="5184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600"/>
              <a:t>Inconvénients</a:t>
            </a:r>
          </a:p>
        </p:txBody>
      </p:sp>
      <p:sp>
        <p:nvSpPr>
          <p:cNvPr id="8198" name="ZoneTexte 6"/>
          <p:cNvSpPr txBox="1">
            <a:spLocks noChangeArrowheads="1"/>
          </p:cNvSpPr>
          <p:nvPr/>
        </p:nvSpPr>
        <p:spPr bwMode="auto">
          <a:xfrm>
            <a:off x="1116013" y="2276475"/>
            <a:ext cx="6985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Arial" charset="0"/>
              <a:buChar char="•"/>
            </a:pPr>
            <a:r>
              <a:rPr lang="fr-FR" sz="2800"/>
              <a:t> Pièces plus chères</a:t>
            </a:r>
          </a:p>
          <a:p>
            <a:pPr algn="l">
              <a:buFont typeface="Arial" charset="0"/>
              <a:buChar char="•"/>
            </a:pPr>
            <a:endParaRPr lang="fr-FR" sz="2800"/>
          </a:p>
          <a:p>
            <a:pPr algn="l">
              <a:buFont typeface="Arial" charset="0"/>
              <a:buChar char="•"/>
            </a:pPr>
            <a:r>
              <a:rPr lang="fr-FR" sz="2800"/>
              <a:t> Nécessite un temps de préchauffage au démarrage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teur Diesel (S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0" y="260648"/>
            <a:ext cx="7992889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Le</a:t>
            </a:r>
            <a:r>
              <a:rPr lang="fr-FR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moteur</a:t>
            </a:r>
            <a:r>
              <a:rPr lang="fr-FR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2 temps</a:t>
            </a:r>
            <a:endParaRPr lang="fr-FR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 t="23219" b="24867"/>
          <a:stretch>
            <a:fillRect/>
          </a:stretch>
        </p:blipFill>
        <p:spPr bwMode="auto">
          <a:xfrm>
            <a:off x="428625" y="2928938"/>
            <a:ext cx="83566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ZoneTexte 4"/>
          <p:cNvSpPr txBox="1">
            <a:spLocks noChangeArrowheads="1"/>
          </p:cNvSpPr>
          <p:nvPr/>
        </p:nvSpPr>
        <p:spPr bwMode="auto">
          <a:xfrm>
            <a:off x="642938" y="2000250"/>
            <a:ext cx="292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Admission et Compression</a:t>
            </a:r>
          </a:p>
        </p:txBody>
      </p:sp>
      <p:sp>
        <p:nvSpPr>
          <p:cNvPr id="9221" name="ZoneTexte 5"/>
          <p:cNvSpPr txBox="1">
            <a:spLocks noChangeArrowheads="1"/>
          </p:cNvSpPr>
          <p:nvPr/>
        </p:nvSpPr>
        <p:spPr bwMode="auto">
          <a:xfrm>
            <a:off x="4140200" y="1989138"/>
            <a:ext cx="1184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Explosion</a:t>
            </a:r>
          </a:p>
        </p:txBody>
      </p:sp>
      <p:sp>
        <p:nvSpPr>
          <p:cNvPr id="9222" name="ZoneTexte 6"/>
          <p:cNvSpPr txBox="1">
            <a:spLocks noChangeArrowheads="1"/>
          </p:cNvSpPr>
          <p:nvPr/>
        </p:nvSpPr>
        <p:spPr bwMode="auto">
          <a:xfrm>
            <a:off x="5997575" y="1989138"/>
            <a:ext cx="2967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Echappement et admission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urs2-diesel-2t-turbine-wankel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cours2-diesel-2t-turbine-wankel</Template>
  <TotalTime>41</TotalTime>
  <Words>315</Words>
  <Application>Microsoft Office PowerPoint</Application>
  <PresentationFormat>Affichage à l'écran (4:3)</PresentationFormat>
  <Paragraphs>78</Paragraphs>
  <Slides>20</Slides>
  <Notes>1</Notes>
  <HiddenSlides>0</HiddenSlides>
  <MMClips>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cours2-diesel-2t-turbine-wankel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Avantages</vt:lpstr>
      <vt:lpstr>Inconvénients</vt:lpstr>
      <vt:lpstr>Moteur rotatif (Moteur Wankel)</vt:lpstr>
      <vt:lpstr>Avantages</vt:lpstr>
      <vt:lpstr>Inconvénients</vt:lpstr>
      <vt:lpstr>Moteur stirling</vt:lpstr>
    </vt:vector>
  </TitlesOfParts>
  <Company>Wood Ind.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Georges Dealan</dc:creator>
  <cp:lastModifiedBy>Georges Dealan</cp:lastModifiedBy>
  <cp:revision>5</cp:revision>
  <dcterms:created xsi:type="dcterms:W3CDTF">2013-03-31T15:41:40Z</dcterms:created>
  <dcterms:modified xsi:type="dcterms:W3CDTF">2013-04-03T16:34:57Z</dcterms:modified>
</cp:coreProperties>
</file>