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60" r:id="rId4"/>
    <p:sldId id="259" r:id="rId5"/>
    <p:sldId id="266" r:id="rId6"/>
    <p:sldId id="263" r:id="rId7"/>
    <p:sldId id="261" r:id="rId8"/>
    <p:sldId id="280" r:id="rId9"/>
    <p:sldId id="267" r:id="rId10"/>
    <p:sldId id="268" r:id="rId11"/>
    <p:sldId id="278" r:id="rId12"/>
    <p:sldId id="269" r:id="rId13"/>
    <p:sldId id="270" r:id="rId14"/>
    <p:sldId id="271" r:id="rId15"/>
    <p:sldId id="272" r:id="rId16"/>
    <p:sldId id="273" r:id="rId17"/>
    <p:sldId id="275" r:id="rId18"/>
    <p:sldId id="279" r:id="rId19"/>
    <p:sldId id="277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telle" initials="E" lastIdx="1" clrIdx="0">
    <p:extLst>
      <p:ext uri="{19B8F6BF-5375-455C-9EA6-DF929625EA0E}">
        <p15:presenceInfo xmlns:p15="http://schemas.microsoft.com/office/powerpoint/2012/main" xmlns="" userId="Estel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9892" autoAdjust="0"/>
  </p:normalViewPr>
  <p:slideViewPr>
    <p:cSldViewPr>
      <p:cViewPr varScale="1">
        <p:scale>
          <a:sx n="73" d="100"/>
          <a:sy n="73" d="100"/>
        </p:scale>
        <p:origin x="-189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62034-638C-4753-9A9E-6936EEEC8438}" type="datetimeFigureOut">
              <a:rPr lang="fr-FR" smtClean="0"/>
              <a:t>24/03/2013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C2158-4697-4B0E-A3F2-781E65D4EF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85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2158-4697-4B0E-A3F2-781E65D4EFC2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749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76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Le système électrique</a:t>
            </a:r>
            <a:r>
              <a:rPr lang="fr-FR" baseline="0" dirty="0" smtClean="0"/>
              <a:t> qui déclenche la combustion sera développé dans les </a:t>
            </a:r>
            <a:r>
              <a:rPr lang="fr-FR" baseline="0" smtClean="0"/>
              <a:t>cours suivants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951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249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35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746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Environ 400 tours du</a:t>
            </a:r>
            <a:r>
              <a:rPr lang="fr-FR" baseline="0" dirty="0" smtClean="0"/>
              <a:t> vilebrequin (ou cycle de piston) </a:t>
            </a:r>
            <a:r>
              <a:rPr lang="fr-FR" dirty="0" smtClean="0"/>
              <a:t>par secondes pour régime de 2,4 * 1000 tours/minutes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203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eaLnBrk="1" hangingPunct="1">
              <a:buFont typeface="Arial" pitchFamily="34" charset="0"/>
              <a:buChar char="•"/>
            </a:pPr>
            <a:r>
              <a:rPr lang="fr-FR" sz="1200" dirty="0" smtClean="0">
                <a:solidFill>
                  <a:srgbClr val="4D4D4D"/>
                </a:solidFill>
                <a:latin typeface="Trebuchet MS" pitchFamily="34" charset="0"/>
              </a:rPr>
              <a:t> </a:t>
            </a:r>
            <a:r>
              <a:rPr lang="fr-FR" sz="1200" dirty="0" smtClean="0">
                <a:latin typeface="Trebuchet MS" pitchFamily="34" charset="0"/>
              </a:rPr>
              <a:t>Le piston décrit une course descendante du PMH au PMB</a:t>
            </a:r>
          </a:p>
          <a:p>
            <a:pPr eaLnBrk="1" hangingPunct="1"/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La soupape d’admission est ouverte et laisse entrer les gaz frais</a:t>
            </a:r>
          </a:p>
          <a:p>
            <a:pPr eaLnBrk="1" hangingPunct="1"/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Le mélange air + carburant préalablement dosé pénètre dans le cylindre</a:t>
            </a:r>
          </a:p>
          <a:p>
            <a:pPr eaLnBrk="1" hangingPunct="1"/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L’énergie nécessaire pour effectuer ce temps est « puisée » sur l’énergie cinétique emmagasinée par l’équipage mobile et le volant moteur</a:t>
            </a:r>
          </a:p>
          <a:p>
            <a:endParaRPr lang="fr-FR" dirty="0" smtClean="0"/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Les 2 soupapes sont fermées, la chambre de combustion est étanche</a:t>
            </a:r>
          </a:p>
          <a:p>
            <a:pPr eaLnBrk="1" hangingPunct="1"/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L’énergie cinétique de l’équipage mobile entraîne le piston et autorise la compression du mélange</a:t>
            </a:r>
          </a:p>
          <a:p>
            <a:pPr eaLnBrk="1" hangingPunct="1"/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La pression ainsi que la température du mélange augmentent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30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Un peu avant le PMH, un arc électrique déclenche le processus de combustion du mélange </a:t>
            </a:r>
          </a:p>
          <a:p>
            <a:pPr eaLnBrk="1" hangingPunct="1">
              <a:buFontTx/>
              <a:buChar char="•"/>
            </a:pPr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La soupape d’échappement s’ouvre et autorise l’expulsion des gaz brûlés.</a:t>
            </a:r>
          </a:p>
          <a:p>
            <a:pPr eaLnBrk="1" hangingPunct="1"/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En remontant le piston expulse les gaz brûlés</a:t>
            </a:r>
            <a:r>
              <a:rPr lang="fr-FR" sz="1200" dirty="0" smtClean="0">
                <a:solidFill>
                  <a:srgbClr val="4D4D4D"/>
                </a:solidFill>
                <a:latin typeface="Trebuchet MS" pitchFamily="34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fr-FR" sz="1200" dirty="0" smtClean="0">
              <a:latin typeface="Trebuchet MS" pitchFamily="34" charset="0"/>
            </a:endParaRPr>
          </a:p>
          <a:p>
            <a:pPr eaLnBrk="1" hangingPunct="1"/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L’accroissement de la pression qui s’exerce sur le piston engendre un effort sur la bielle et génère un moment sur le vilebrequin</a:t>
            </a:r>
          </a:p>
          <a:p>
            <a:pPr eaLnBrk="1" hangingPunct="1"/>
            <a:endParaRPr lang="fr-FR" sz="1200" dirty="0" smtClean="0">
              <a:latin typeface="Trebuchet MS" pitchFamily="34" charset="0"/>
            </a:endParaRPr>
          </a:p>
          <a:p>
            <a:pPr eaLnBrk="1" hangingPunct="1">
              <a:buFontTx/>
              <a:buChar char="•"/>
            </a:pPr>
            <a:r>
              <a:rPr lang="fr-FR" sz="1200" dirty="0" smtClean="0">
                <a:latin typeface="Trebuchet MS" pitchFamily="34" charset="0"/>
              </a:rPr>
              <a:t> Le piston redescend au PMB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712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2158-4697-4B0E-A3F2-781E65D4EFC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80395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87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2158-4697-4B0E-A3F2-781E65D4EFC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5098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2158-4697-4B0E-A3F2-781E65D4EFC2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637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2158-4697-4B0E-A3F2-781E65D4EFC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46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0765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2158-4697-4B0E-A3F2-781E65D4EFC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126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2158-4697-4B0E-A3F2-781E65D4EFC2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377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0C2158-4697-4B0E-A3F2-781E65D4EFC2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21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Source : </a:t>
            </a:r>
            <a:r>
              <a:rPr lang="fr-FR" baseline="0" dirty="0" smtClean="0"/>
              <a:t> « organes-du-</a:t>
            </a:r>
            <a:r>
              <a:rPr lang="fr-FR" baseline="0" dirty="0" err="1" smtClean="0"/>
              <a:t>moteur_AC_Nancy</a:t>
            </a:r>
            <a:r>
              <a:rPr lang="fr-FR" baseline="0" dirty="0" smtClean="0"/>
              <a:t>-Metz »</a:t>
            </a:r>
          </a:p>
          <a:p>
            <a:r>
              <a:rPr lang="fr-FR" smtClean="0"/>
              <a:t>http://www.google.fr/url?sa=t&amp;rct=j&amp;q=d%C3%A9finition%20m%C3%A9canique%20automobile%20bloc%20cylindre&amp;source=web&amp;cd=6&amp;cad=rja&amp;ved=0CE8QFjAF&amp;url=http%3A%2F%2Fwww.ac-nancy-metz.fr%2Fenseign%2Fautocompetences%2F2_ressources_pedagogiques%2F1_motorisation%2Fstockage_le%25E7ons_technologie%2Forganes-du-moteur.pdf&amp;ei=TBtOUZz_LNGl0wX454HADw&amp;usg=AFQjCNEfy0xM5sk6nXIXQJOh6wBcg8Z87w&amp;bvm=bv.44158598,d.d2k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8B84F-AE03-4BE1-8993-D5A1500E133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36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CA9E-D8C3-4D94-AF87-1F4C035C1BF2}" type="datetime1">
              <a:rPr lang="fr-FR" smtClean="0"/>
              <a:t>24/03/2013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FCE7C-1698-436A-ADD8-3A26B3CCBD51}" type="datetime1">
              <a:rPr lang="fr-FR" smtClean="0"/>
              <a:t>24/03/2013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0D8F4-B757-454C-AD21-A3A0FD672BD4}" type="datetime1">
              <a:rPr lang="fr-FR" smtClean="0"/>
              <a:t>24/03/2013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F40B3-727C-4091-8E3F-5D59B8FDD996}" type="datetime1">
              <a:rPr lang="fr-FR" smtClean="0"/>
              <a:t>24/03/2013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4E376-8744-4F4A-939E-38BA90381FFD}" type="datetime1">
              <a:rPr lang="fr-FR" smtClean="0"/>
              <a:t>24/03/2013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B54FA-690D-40E4-8CFF-02DC1E77844A}" type="datetime1">
              <a:rPr lang="fr-FR" smtClean="0"/>
              <a:t>24/03/2013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E2549-C5F8-472F-A862-97465B327D31}" type="datetime1">
              <a:rPr lang="fr-FR" smtClean="0"/>
              <a:t>24/03/2013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C3D5-8382-49C6-BB72-995E61E399AA}" type="datetime1">
              <a:rPr lang="fr-FR" smtClean="0"/>
              <a:t>24/03/2013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FB97F-629B-4F20-812A-9D370346CBC1}" type="datetime1">
              <a:rPr lang="fr-FR" smtClean="0"/>
              <a:t>24/03/2013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EE18-7B85-42E7-BF6E-E38A26407196}" type="datetime1">
              <a:rPr lang="fr-FR" smtClean="0"/>
              <a:t>24/03/2013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581D-E6FC-43F5-8FC9-7D8C85EA234B}" type="datetime1">
              <a:rPr lang="fr-FR" smtClean="0"/>
              <a:t>24/03/2013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6DBF6B3-8EF0-46CB-A169-6EE10FF8B780}" type="datetime1">
              <a:rPr lang="fr-FR" smtClean="0"/>
              <a:t>24/03/2013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C686330-ED2D-434A-85FA-DC67D8892DF5}" type="slidenum">
              <a:rPr lang="fr-FR" smtClean="0"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0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Thibaut\Desktop\UTC\Meca%20UTC\M&#233;ca-UTC\cours\cours%201%20(archi,%204T,%202T,%20turbine,%20rotatif)\video%20motor%202.avi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://fr.wikipedia.org/wiki/Moteur_%C3%A0_explosio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Thibaut\Desktop\UTC\Meca%20UTC\M&#233;ca-UTC\cours\cours%201%20(archi,%204T,%202T,%20turbine,%20rotatif)\Moteur_4_Temps.avi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5536" y="1052736"/>
            <a:ext cx="8229600" cy="1828800"/>
          </a:xfrm>
          <a:noFill/>
        </p:spPr>
        <p:txBody>
          <a:bodyPr>
            <a:noAutofit/>
          </a:bodyPr>
          <a:lstStyle/>
          <a:p>
            <a:r>
              <a:rPr lang="fr-FR" sz="6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MECA’UTC </a:t>
            </a:r>
            <a:br>
              <a:rPr lang="fr-FR" sz="6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fr-FR" sz="6600" dirty="0" smtClean="0">
                <a:solidFill>
                  <a:srgbClr val="C0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P13</a:t>
            </a:r>
            <a:endParaRPr lang="fr-FR" sz="6600" dirty="0">
              <a:solidFill>
                <a:srgbClr val="C0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1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29000"/>
            <a:ext cx="3704956" cy="247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56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50825" y="788988"/>
            <a:ext cx="499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Constitution du moteur à 4 temps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611188" y="1412875"/>
            <a:ext cx="2568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Les organes mobiles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0825" y="1989138"/>
            <a:ext cx="11652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 piston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95288" y="4071938"/>
            <a:ext cx="2092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 vilebrequin et </a:t>
            </a:r>
          </a:p>
          <a:p>
            <a:pPr algn="ctr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 volant moteur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000625" y="2060575"/>
            <a:ext cx="1100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La bielle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380038" y="4437063"/>
            <a:ext cx="17494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La distribution</a:t>
            </a:r>
          </a:p>
        </p:txBody>
      </p:sp>
      <p:pic>
        <p:nvPicPr>
          <p:cNvPr id="9234" name="Picture 18" descr="Sans titre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543175"/>
            <a:ext cx="2160588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7089775" y="5143500"/>
            <a:ext cx="19827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FR" sz="1400" dirty="0">
                <a:latin typeface="Trebuchet MS" pitchFamily="34" charset="0"/>
              </a:rPr>
              <a:t>Elle permet de commander l’entrée et la sortie des gaz</a:t>
            </a:r>
          </a:p>
        </p:txBody>
      </p:sp>
      <p:pic>
        <p:nvPicPr>
          <p:cNvPr id="9236" name="Picture 20" descr="sp21$003"/>
          <p:cNvPicPr>
            <a:picLocks noChangeAspect="1" noChangeArrowheads="1"/>
          </p:cNvPicPr>
          <p:nvPr/>
        </p:nvPicPr>
        <p:blipFill>
          <a:blip r:embed="rId5" cstate="print"/>
          <a:srcRect l="1180" t="20471" r="73238" b="60475"/>
          <a:stretch>
            <a:fillRect/>
          </a:stretch>
        </p:blipFill>
        <p:spPr bwMode="auto">
          <a:xfrm>
            <a:off x="539750" y="4706938"/>
            <a:ext cx="1584325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2143125" y="4611688"/>
            <a:ext cx="3000375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 dirty="0">
                <a:latin typeface="Trebuchet MS" pitchFamily="34" charset="0"/>
              </a:rPr>
              <a:t>Le vilebrequin tourne. Le volant moteur, de par sa masse, régularise le mouvement de rotation.</a:t>
            </a:r>
          </a:p>
          <a:p>
            <a:pPr eaLnBrk="1" hangingPunct="1"/>
            <a:r>
              <a:rPr lang="fr-FR" sz="1400" dirty="0">
                <a:latin typeface="Trebuchet MS" pitchFamily="34" charset="0"/>
              </a:rPr>
              <a:t>L’ensemble {piston, bielle, vilebrequin} est appelé « ensemble mobile » et réalise la transformation du mouvement de translation alternative en rotation</a:t>
            </a:r>
          </a:p>
        </p:txBody>
      </p:sp>
      <p:pic>
        <p:nvPicPr>
          <p:cNvPr id="9239" name="Picture 23" descr="Sans titre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13" y="1428750"/>
            <a:ext cx="1641475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4714875" y="2500313"/>
            <a:ext cx="21431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FR" sz="1400" dirty="0">
                <a:latin typeface="Trebuchet MS" pitchFamily="34" charset="0"/>
              </a:rPr>
              <a:t>Intermédiaire entre le piston et le vilebrequin, elle transmet l’effort</a:t>
            </a:r>
          </a:p>
        </p:txBody>
      </p:sp>
      <p:pic>
        <p:nvPicPr>
          <p:cNvPr id="9241" name="Picture 25" descr="sp21$003"/>
          <p:cNvPicPr>
            <a:picLocks noChangeAspect="1" noChangeArrowheads="1"/>
          </p:cNvPicPr>
          <p:nvPr/>
        </p:nvPicPr>
        <p:blipFill>
          <a:blip r:embed="rId7" cstate="print"/>
          <a:srcRect l="2333" t="40445" r="72084" b="41306"/>
          <a:stretch>
            <a:fillRect/>
          </a:stretch>
        </p:blipFill>
        <p:spPr bwMode="auto">
          <a:xfrm>
            <a:off x="5451475" y="4868863"/>
            <a:ext cx="15843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2500313" y="2643188"/>
            <a:ext cx="1800225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FR" sz="1400" dirty="0">
                <a:latin typeface="Trebuchet MS" pitchFamily="34" charset="0"/>
              </a:rPr>
              <a:t>Il subit la pression engendrée par la détente des gaz et transmet l’effort à la bielle</a:t>
            </a:r>
          </a:p>
        </p:txBody>
      </p:sp>
    </p:spTree>
    <p:extLst>
      <p:ext uri="{BB962C8B-B14F-4D97-AF65-F5344CB8AC3E}">
        <p14:creationId xmlns:p14="http://schemas.microsoft.com/office/powerpoint/2010/main" val="2626694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4" grpId="0"/>
      <p:bldP spid="9225" grpId="0"/>
      <p:bldP spid="9235" grpId="0"/>
      <p:bldP spid="9238" grpId="0"/>
      <p:bldP spid="9240" grpId="0"/>
      <p:bldP spid="92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50825" y="788988"/>
            <a:ext cx="499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Constitution du moteur à 4 temps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938047" y="1412875"/>
            <a:ext cx="19720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Autres organes</a:t>
            </a:r>
            <a:endParaRPr lang="fr-FR" sz="2000" b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0825" y="1989138"/>
            <a:ext cx="262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 système d’allumage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82563" y="4221163"/>
            <a:ext cx="3381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 système d’alimentation et </a:t>
            </a:r>
          </a:p>
          <a:p>
            <a:pPr algn="ctr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de carburation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149850" y="2060575"/>
            <a:ext cx="3127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 système de lubrification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148263" y="4437063"/>
            <a:ext cx="34766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 système de refroidissement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788604" y="5004246"/>
            <a:ext cx="21780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1400" dirty="0" smtClean="0">
                <a:latin typeface="Trebuchet MS" pitchFamily="34" charset="0"/>
              </a:rPr>
              <a:t>Il refroidit le moteur. Si le moteur monte trop en température les pièces se dilatent et peuvent alors causer des ruptures mécaniques</a:t>
            </a:r>
            <a:endParaRPr lang="fr-FR" sz="1400" dirty="0">
              <a:latin typeface="Trebuchet MS" pitchFamily="34" charset="0"/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143125" y="5143500"/>
            <a:ext cx="22320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dirty="0">
                <a:latin typeface="Trebuchet MS" pitchFamily="34" charset="0"/>
              </a:rPr>
              <a:t>Il assure la préparation du mélange </a:t>
            </a:r>
            <a:r>
              <a:rPr lang="fr-FR" sz="1400" dirty="0" smtClean="0">
                <a:latin typeface="Trebuchet MS" pitchFamily="34" charset="0"/>
              </a:rPr>
              <a:t>comburant </a:t>
            </a:r>
            <a:r>
              <a:rPr lang="fr-FR" sz="1400" dirty="0">
                <a:latin typeface="Trebuchet MS" pitchFamily="34" charset="0"/>
              </a:rPr>
              <a:t>(air) + carburant (essence)</a:t>
            </a:r>
          </a:p>
          <a:p>
            <a:pPr eaLnBrk="1" hangingPunct="1"/>
            <a:endParaRPr lang="fr-FR" sz="1400" dirty="0">
              <a:latin typeface="Trebuchet MS" pitchFamily="34" charset="0"/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435600" y="2565400"/>
            <a:ext cx="20161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 dirty="0">
                <a:latin typeface="Trebuchet MS" pitchFamily="34" charset="0"/>
              </a:rPr>
              <a:t>Il assure la lubrification des pièces en mouvement et participe au refroidissement du moteur.</a:t>
            </a: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1476375" y="2565400"/>
            <a:ext cx="23749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FR" sz="1400" dirty="0">
                <a:latin typeface="Trebuchet MS" pitchFamily="34" charset="0"/>
              </a:rPr>
              <a:t>Il déclenche la combustion du </a:t>
            </a:r>
            <a:r>
              <a:rPr lang="fr-FR" sz="1400" dirty="0" smtClean="0">
                <a:latin typeface="Trebuchet MS" pitchFamily="34" charset="0"/>
              </a:rPr>
              <a:t>mélange comburant (air) </a:t>
            </a:r>
            <a:r>
              <a:rPr lang="fr-FR" sz="1400" dirty="0">
                <a:latin typeface="Trebuchet MS" pitchFamily="34" charset="0"/>
              </a:rPr>
              <a:t>+ </a:t>
            </a:r>
            <a:r>
              <a:rPr lang="fr-FR" sz="1400" dirty="0" smtClean="0">
                <a:latin typeface="Trebuchet MS" pitchFamily="34" charset="0"/>
              </a:rPr>
              <a:t>carburant par un système électrique*</a:t>
            </a:r>
            <a:endParaRPr lang="fr-FR" sz="1400" dirty="0">
              <a:latin typeface="Trebuchet MS" pitchFamily="34" charset="0"/>
            </a:endParaRPr>
          </a:p>
        </p:txBody>
      </p:sp>
      <p:pic>
        <p:nvPicPr>
          <p:cNvPr id="10258" name="Picture 18" descr="Sans titre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420938"/>
            <a:ext cx="8112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19" descr="sp21$003"/>
          <p:cNvPicPr>
            <a:picLocks noChangeAspect="1" noChangeArrowheads="1"/>
          </p:cNvPicPr>
          <p:nvPr/>
        </p:nvPicPr>
        <p:blipFill>
          <a:blip r:embed="rId5" cstate="print"/>
          <a:srcRect t="58694" r="72084" b="21333"/>
          <a:stretch>
            <a:fillRect/>
          </a:stretch>
        </p:blipFill>
        <p:spPr bwMode="auto">
          <a:xfrm>
            <a:off x="323850" y="4868863"/>
            <a:ext cx="172878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20" descr="sp21$003"/>
          <p:cNvPicPr>
            <a:picLocks noChangeAspect="1" noChangeArrowheads="1"/>
          </p:cNvPicPr>
          <p:nvPr/>
        </p:nvPicPr>
        <p:blipFill>
          <a:blip r:embed="rId6" cstate="print"/>
          <a:srcRect l="73264" t="79529" r="1154" b="2222"/>
          <a:stretch>
            <a:fillRect/>
          </a:stretch>
        </p:blipFill>
        <p:spPr bwMode="auto">
          <a:xfrm>
            <a:off x="7380288" y="2492375"/>
            <a:ext cx="158432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21" descr="sp21$003"/>
          <p:cNvPicPr>
            <a:picLocks noChangeAspect="1" noChangeArrowheads="1"/>
          </p:cNvPicPr>
          <p:nvPr/>
        </p:nvPicPr>
        <p:blipFill>
          <a:blip r:embed="rId7" cstate="print"/>
          <a:srcRect l="25583" t="78667" r="47655"/>
          <a:stretch>
            <a:fillRect/>
          </a:stretch>
        </p:blipFill>
        <p:spPr bwMode="auto">
          <a:xfrm>
            <a:off x="5076825" y="4868863"/>
            <a:ext cx="16573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438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10247" grpId="0"/>
      <p:bldP spid="10248" grpId="0"/>
      <p:bldP spid="10249" grpId="0"/>
      <p:bldP spid="10251" grpId="0"/>
      <p:bldP spid="10253" grpId="0"/>
      <p:bldP spid="10255" grpId="0"/>
      <p:bldP spid="102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50825" y="788988"/>
            <a:ext cx="499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Constitution du moteur à 4 temps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938046" y="1412875"/>
            <a:ext cx="19720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Autres organes</a:t>
            </a:r>
            <a:endParaRPr lang="fr-FR" sz="2000" b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000500" y="2000250"/>
            <a:ext cx="179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Les collecteurs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3286125" y="4429125"/>
            <a:ext cx="30781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Les circuits électriques</a:t>
            </a:r>
          </a:p>
          <a:p>
            <a:pPr algn="ctr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de démarrage et de charge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905375" y="5137150"/>
            <a:ext cx="295275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 dirty="0">
                <a:latin typeface="Trebuchet MS" pitchFamily="34" charset="0"/>
              </a:rPr>
              <a:t>Ils permettent :</a:t>
            </a:r>
          </a:p>
          <a:p>
            <a:pPr eaLnBrk="1" hangingPunct="1">
              <a:buFontTx/>
              <a:buChar char="•"/>
            </a:pPr>
            <a:r>
              <a:rPr lang="fr-FR" sz="1400" dirty="0">
                <a:latin typeface="Trebuchet MS" pitchFamily="34" charset="0"/>
              </a:rPr>
              <a:t> Le démarrage du moteur par un moteur électrique</a:t>
            </a:r>
          </a:p>
          <a:p>
            <a:pPr eaLnBrk="1" hangingPunct="1">
              <a:buFontTx/>
              <a:buChar char="•"/>
            </a:pPr>
            <a:r>
              <a:rPr lang="fr-FR" sz="1400" dirty="0">
                <a:latin typeface="Trebuchet MS" pitchFamily="34" charset="0"/>
              </a:rPr>
              <a:t> L’alimentation électrique et la recharge de la </a:t>
            </a:r>
            <a:r>
              <a:rPr lang="fr-FR" sz="1400" dirty="0" smtClean="0">
                <a:latin typeface="Trebuchet MS" pitchFamily="34" charset="0"/>
              </a:rPr>
              <a:t>batterie.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5054600" y="2506209"/>
            <a:ext cx="28035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FR" sz="1400" dirty="0">
                <a:latin typeface="Trebuchet MS" pitchFamily="34" charset="0"/>
              </a:rPr>
              <a:t>Ils permettent d’acheminer les mélanges gazeux aux chambres de </a:t>
            </a:r>
            <a:r>
              <a:rPr lang="fr-FR" sz="1400" dirty="0" smtClean="0">
                <a:latin typeface="Trebuchet MS" pitchFamily="34" charset="0"/>
              </a:rPr>
              <a:t>combustion.</a:t>
            </a:r>
            <a:endParaRPr lang="fr-FR" sz="1400" dirty="0">
              <a:latin typeface="Trebuchet MS" pitchFamily="34" charset="0"/>
            </a:endParaRPr>
          </a:p>
        </p:txBody>
      </p:sp>
      <p:pic>
        <p:nvPicPr>
          <p:cNvPr id="11282" name="Picture 18" descr="sp21$003"/>
          <p:cNvPicPr>
            <a:picLocks noChangeAspect="1" noChangeArrowheads="1"/>
          </p:cNvPicPr>
          <p:nvPr/>
        </p:nvPicPr>
        <p:blipFill>
          <a:blip r:embed="rId4" cstate="print"/>
          <a:srcRect l="3513" t="78667" r="73238"/>
          <a:stretch>
            <a:fillRect/>
          </a:stretch>
        </p:blipFill>
        <p:spPr bwMode="auto">
          <a:xfrm>
            <a:off x="3346450" y="2517775"/>
            <a:ext cx="143986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19" descr="Sans titre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25" y="5214938"/>
            <a:ext cx="26987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2637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/>
      <p:bldP spid="11271" grpId="0"/>
      <p:bldP spid="11275" grpId="0"/>
      <p:bldP spid="112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486400" cy="522288"/>
          </a:xfrm>
          <a:noFill/>
        </p:spPr>
        <p:txBody>
          <a:bodyPr/>
          <a:lstStyle/>
          <a:p>
            <a:r>
              <a:rPr lang="fr-FR" dirty="0" smtClean="0">
                <a:solidFill>
                  <a:schemeClr val="accent2"/>
                </a:solidFill>
              </a:rPr>
              <a:t>Vue en coupe du moteur</a:t>
            </a:r>
            <a:endParaRPr lang="fr-FR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52736"/>
            <a:ext cx="6101140" cy="536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logo final"/>
          <p:cNvPicPr preferRelativeResize="0">
            <a:picLocks noChangeAspect="1" noChangeArrowheads="1"/>
          </p:cNvPicPr>
          <p:nvPr/>
        </p:nvPicPr>
        <p:blipFill>
          <a:blip r:embed="rId4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502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r>
              <a:rPr lang="fr-FR" dirty="0" smtClean="0"/>
              <a:t>Assemblage d’un moteur</a:t>
            </a:r>
            <a:endParaRPr lang="fr-FR" dirty="0"/>
          </a:p>
        </p:txBody>
      </p:sp>
      <p:pic>
        <p:nvPicPr>
          <p:cNvPr id="3" name="video motor 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979712" y="1772816"/>
            <a:ext cx="5760640" cy="4713251"/>
          </a:xfrm>
          <a:prstGeom prst="rect">
            <a:avLst/>
          </a:prstGeom>
        </p:spPr>
      </p:pic>
      <p:pic>
        <p:nvPicPr>
          <p:cNvPr id="4" name="Picture 2" descr="logo final"/>
          <p:cNvPicPr preferRelativeResize="0">
            <a:picLocks noChangeAspect="1" noChangeArrowheads="1"/>
          </p:cNvPicPr>
          <p:nvPr/>
        </p:nvPicPr>
        <p:blipFill>
          <a:blip r:embed="rId5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458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50825" y="788988"/>
            <a:ext cx="499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4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Constitution du moteur à 4 temps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11188" y="1412875"/>
            <a:ext cx="3638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Les différentes architectures</a:t>
            </a:r>
          </a:p>
        </p:txBody>
      </p:sp>
      <p:pic>
        <p:nvPicPr>
          <p:cNvPr id="13320" name="Picture 8" descr="engine-inline-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2401888"/>
            <a:ext cx="1944687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428875" y="2714625"/>
            <a:ext cx="19446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fr-FR" sz="1400" dirty="0">
                <a:latin typeface="Trebuchet MS" pitchFamily="34" charset="0"/>
              </a:rPr>
              <a:t>Classique, architecture la plus répandue</a:t>
            </a:r>
          </a:p>
        </p:txBody>
      </p:sp>
      <p:pic>
        <p:nvPicPr>
          <p:cNvPr id="13322" name="Picture 10" descr="engine-v-6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313" y="4778375"/>
            <a:ext cx="22320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714625" y="5000625"/>
            <a:ext cx="16557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 dirty="0" smtClean="0">
                <a:latin typeface="Trebuchet MS" pitchFamily="34" charset="0"/>
              </a:rPr>
              <a:t>Plus cher, plus court mais plus large</a:t>
            </a:r>
            <a:br>
              <a:rPr lang="fr-FR" sz="1400" dirty="0" smtClean="0">
                <a:latin typeface="Trebuchet MS" pitchFamily="34" charset="0"/>
              </a:rPr>
            </a:br>
            <a:r>
              <a:rPr lang="fr-FR" sz="1400" dirty="0" smtClean="0">
                <a:latin typeface="Trebuchet MS" pitchFamily="34" charset="0"/>
              </a:rPr>
              <a:t>(Mercedes…)</a:t>
            </a:r>
            <a:endParaRPr lang="fr-FR" sz="1400" dirty="0">
              <a:latin typeface="Trebuchet MS" pitchFamily="34" charset="0"/>
            </a:endParaRPr>
          </a:p>
        </p:txBody>
      </p:sp>
      <p:pic>
        <p:nvPicPr>
          <p:cNvPr id="13324" name="Picture 12" descr="engine-flat-4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9850" y="2420938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7308304" y="2132856"/>
            <a:ext cx="15113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 dirty="0" smtClean="0">
                <a:latin typeface="Trebuchet MS" pitchFamily="34" charset="0"/>
              </a:rPr>
              <a:t>Permet de rabaisser le centre de gravité, plus complexe de conception</a:t>
            </a:r>
            <a:br>
              <a:rPr lang="fr-FR" sz="1400" dirty="0" smtClean="0">
                <a:latin typeface="Trebuchet MS" pitchFamily="34" charset="0"/>
              </a:rPr>
            </a:br>
            <a:r>
              <a:rPr lang="fr-FR" sz="1400" dirty="0" smtClean="0">
                <a:latin typeface="Trebuchet MS" pitchFamily="34" charset="0"/>
              </a:rPr>
              <a:t>(Porsche, Alpha Roméo…)</a:t>
            </a:r>
            <a:endParaRPr lang="fr-FR" sz="1400" dirty="0">
              <a:latin typeface="Trebuchet MS" pitchFamily="34" charset="0"/>
            </a:endParaRPr>
          </a:p>
          <a:p>
            <a:pPr eaLnBrk="1" hangingPunct="1"/>
            <a:endParaRPr lang="fr-FR" sz="1400" dirty="0">
              <a:latin typeface="Trebuchet MS" pitchFamily="34" charset="0"/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66713" y="1989138"/>
            <a:ext cx="2276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4 cylindres en ligne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373063" y="4365625"/>
            <a:ext cx="1484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Moteur en V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5076825" y="1989138"/>
            <a:ext cx="1624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Moteur à plat</a:t>
            </a:r>
          </a:p>
        </p:txBody>
      </p:sp>
    </p:spTree>
    <p:extLst>
      <p:ext uri="{BB962C8B-B14F-4D97-AF65-F5344CB8AC3E}">
        <p14:creationId xmlns:p14="http://schemas.microsoft.com/office/powerpoint/2010/main" val="623107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1" grpId="0"/>
      <p:bldP spid="13323" grpId="0"/>
      <p:bldP spid="13325" grpId="0"/>
      <p:bldP spid="13327" grpId="0"/>
      <p:bldP spid="13328" grpId="0"/>
      <p:bldP spid="133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250825" y="1989138"/>
            <a:ext cx="2609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1</a:t>
            </a:r>
            <a:r>
              <a:rPr lang="fr-FR" b="1" u="sng" baseline="30000">
                <a:solidFill>
                  <a:schemeClr val="accent2"/>
                </a:solidFill>
                <a:latin typeface="Trebuchet MS" pitchFamily="34" charset="0"/>
              </a:rPr>
              <a:t>er</a:t>
            </a:r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 temps : l’admission</a:t>
            </a:r>
          </a:p>
        </p:txBody>
      </p:sp>
      <p:pic>
        <p:nvPicPr>
          <p:cNvPr id="15367" name="Picture 20" descr="admiss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2708275"/>
            <a:ext cx="3384550" cy="3216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30787" y="1947636"/>
            <a:ext cx="3309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 dirty="0">
                <a:solidFill>
                  <a:schemeClr val="accent2"/>
                </a:solidFill>
                <a:latin typeface="Trebuchet MS" pitchFamily="34" charset="0"/>
              </a:rPr>
              <a:t>2</a:t>
            </a:r>
            <a:r>
              <a:rPr lang="fr-FR" b="1" u="sng" baseline="30000" dirty="0">
                <a:solidFill>
                  <a:schemeClr val="accent2"/>
                </a:solidFill>
                <a:latin typeface="Trebuchet MS" pitchFamily="34" charset="0"/>
              </a:rPr>
              <a:t>ème</a:t>
            </a:r>
            <a:r>
              <a:rPr lang="fr-FR" b="1" u="sng" dirty="0">
                <a:solidFill>
                  <a:schemeClr val="accent2"/>
                </a:solidFill>
                <a:latin typeface="Trebuchet MS" pitchFamily="34" charset="0"/>
              </a:rPr>
              <a:t> temps : la compression</a:t>
            </a:r>
          </a:p>
        </p:txBody>
      </p:sp>
      <p:pic>
        <p:nvPicPr>
          <p:cNvPr id="9" name="Picture 11" descr="compress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7412" y="2523898"/>
            <a:ext cx="24384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457200" y="422275"/>
            <a:ext cx="8229600" cy="1143000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 smtClean="0">
                <a:solidFill>
                  <a:srgbClr val="FF0000"/>
                </a:solidFill>
              </a:rPr>
              <a:t>IV – FONCTIONNEMENT</a:t>
            </a:r>
          </a:p>
          <a:p>
            <a:r>
              <a:rPr lang="fr-FR" sz="3700" dirty="0" smtClean="0">
                <a:solidFill>
                  <a:srgbClr val="FF0000"/>
                </a:solidFill>
              </a:rPr>
              <a:t>D’UN moteur 4 TEMPS</a:t>
            </a:r>
            <a:endParaRPr lang="fr-FR" sz="37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91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4" grpId="0" autoUpdateAnimBg="0"/>
      <p:bldP spid="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50825" y="1989138"/>
            <a:ext cx="42719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3</a:t>
            </a:r>
            <a:r>
              <a:rPr lang="fr-FR" b="1" u="sng" baseline="30000">
                <a:solidFill>
                  <a:schemeClr val="accent2"/>
                </a:solidFill>
                <a:latin typeface="Trebuchet MS" pitchFamily="34" charset="0"/>
              </a:rPr>
              <a:t>ème</a:t>
            </a:r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 temps : la combustion - détente</a:t>
            </a:r>
          </a:p>
        </p:txBody>
      </p:sp>
      <p:pic>
        <p:nvPicPr>
          <p:cNvPr id="17415" name="Picture 11" descr="combus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050" y="2565400"/>
            <a:ext cx="2589213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37162" y="1989138"/>
            <a:ext cx="332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 dirty="0">
                <a:solidFill>
                  <a:schemeClr val="accent2"/>
                </a:solidFill>
                <a:latin typeface="Trebuchet MS" pitchFamily="34" charset="0"/>
              </a:rPr>
              <a:t>4</a:t>
            </a:r>
            <a:r>
              <a:rPr lang="fr-FR" b="1" u="sng" baseline="30000" dirty="0">
                <a:solidFill>
                  <a:schemeClr val="accent2"/>
                </a:solidFill>
                <a:latin typeface="Trebuchet MS" pitchFamily="34" charset="0"/>
              </a:rPr>
              <a:t>ème</a:t>
            </a:r>
            <a:r>
              <a:rPr lang="fr-FR" b="1" u="sng" dirty="0">
                <a:solidFill>
                  <a:schemeClr val="accent2"/>
                </a:solidFill>
                <a:latin typeface="Trebuchet MS" pitchFamily="34" charset="0"/>
              </a:rPr>
              <a:t> temps : l’échappement</a:t>
            </a:r>
          </a:p>
        </p:txBody>
      </p:sp>
      <p:pic>
        <p:nvPicPr>
          <p:cNvPr id="9" name="Picture 11" descr="échappeme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4250" y="2565400"/>
            <a:ext cx="23415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154952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 autoUpdateAnimBg="0"/>
      <p:bldP spid="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18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38325"/>
            <a:ext cx="1466850" cy="318135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07604" y="5934670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: </a:t>
            </a:r>
            <a:r>
              <a:rPr lang="fr-FR" dirty="0">
                <a:hlinkClick r:id="rId4"/>
              </a:rPr>
              <a:t>http://fr.wikipedia.org/wiki/Moteur_%</a:t>
            </a:r>
            <a:r>
              <a:rPr lang="fr-FR" dirty="0" smtClean="0">
                <a:hlinkClick r:id="rId4"/>
              </a:rPr>
              <a:t>C3%A0_explosion</a:t>
            </a:r>
            <a:r>
              <a:rPr lang="fr-FR" dirty="0" smtClean="0"/>
              <a:t> (consulté le 23/03/2013)</a:t>
            </a:r>
          </a:p>
          <a:p>
            <a:endParaRPr lang="fr-FR" dirty="0" smtClean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828800" y="602456"/>
            <a:ext cx="5486400" cy="522288"/>
          </a:xfrm>
          <a:prstGeom prst="rect">
            <a:avLst/>
          </a:prstGeom>
          <a:noFill/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solidFill>
                  <a:schemeClr val="accent2"/>
                </a:solidFill>
              </a:rPr>
              <a:t>Synthèse animée</a:t>
            </a:r>
            <a:endParaRPr lang="fr-FR" sz="3200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0"/>
            <a:ext cx="14747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oteur_4_Temps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644008" y="2276872"/>
            <a:ext cx="4329675" cy="3247256"/>
          </a:xfrm>
          <a:prstGeom prst="rect">
            <a:avLst/>
          </a:prstGeom>
        </p:spPr>
      </p:pic>
      <p:pic>
        <p:nvPicPr>
          <p:cNvPr id="18434" name="Picture 2" descr="logo final"/>
          <p:cNvPicPr preferRelativeResize="0">
            <a:picLocks noChangeAspect="1" noChangeArrowheads="1"/>
          </p:cNvPicPr>
          <p:nvPr/>
        </p:nvPicPr>
        <p:blipFill>
          <a:blip r:embed="rId5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06363" y="794205"/>
            <a:ext cx="34980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Les 4 </a:t>
            </a:r>
            <a:r>
              <a:rPr lang="fr-FR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temps : Synthèse</a:t>
            </a:r>
            <a:endParaRPr lang="fr-FR" sz="2400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106363" y="1965325"/>
            <a:ext cx="453707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87425" eaLnBrk="1" hangingPunct="1"/>
            <a:r>
              <a:rPr lang="fr-FR" sz="1400" b="1" u="sng" dirty="0">
                <a:latin typeface="Trebuchet MS" pitchFamily="34" charset="0"/>
              </a:rPr>
              <a:t>1°admission :</a:t>
            </a:r>
            <a:r>
              <a:rPr lang="fr-FR" sz="1400" dirty="0">
                <a:latin typeface="Trebuchet MS" pitchFamily="34" charset="0"/>
              </a:rPr>
              <a:t> soupape d’admission ouverte et descente du piston provoquant l’entrée des gaz frais.</a:t>
            </a:r>
          </a:p>
          <a:p>
            <a:pPr defTabSz="987425" eaLnBrk="1" hangingPunct="1"/>
            <a:r>
              <a:rPr lang="fr-FR" sz="1400" b="1" u="sng" dirty="0">
                <a:latin typeface="Trebuchet MS" pitchFamily="34" charset="0"/>
              </a:rPr>
              <a:t>2°compression :</a:t>
            </a:r>
            <a:r>
              <a:rPr lang="fr-FR" sz="1400" dirty="0">
                <a:latin typeface="Trebuchet MS" pitchFamily="34" charset="0"/>
              </a:rPr>
              <a:t> toutes soupapes fermées et remontée du piston.</a:t>
            </a:r>
          </a:p>
          <a:p>
            <a:pPr defTabSz="987425" eaLnBrk="1" hangingPunct="1"/>
            <a:r>
              <a:rPr lang="fr-FR" sz="1400" b="1" u="sng" dirty="0">
                <a:latin typeface="Trebuchet MS" pitchFamily="34" charset="0"/>
              </a:rPr>
              <a:t>3°combustion détente</a:t>
            </a:r>
            <a:r>
              <a:rPr lang="fr-FR" sz="1400" dirty="0">
                <a:latin typeface="Trebuchet MS" pitchFamily="34" charset="0"/>
              </a:rPr>
              <a:t> (le seul temps moteur qui fournit de l’énergie) toutes soupapes fermées, étincelle, combustion du mélange provoquant la descente du piston.</a:t>
            </a:r>
          </a:p>
          <a:p>
            <a:pPr defTabSz="987425" eaLnBrk="1" hangingPunct="1"/>
            <a:r>
              <a:rPr lang="fr-FR" sz="1400" b="1" u="sng" dirty="0">
                <a:latin typeface="Trebuchet MS" pitchFamily="34" charset="0"/>
              </a:rPr>
              <a:t>4°échappement :</a:t>
            </a:r>
            <a:r>
              <a:rPr lang="fr-FR" sz="1400" dirty="0">
                <a:latin typeface="Trebuchet MS" pitchFamily="34" charset="0"/>
              </a:rPr>
              <a:t> soupape d’échappement ouverte et remontée du piston, expulsion des gaz brûlés.</a:t>
            </a:r>
          </a:p>
          <a:p>
            <a:pPr defTabSz="987425" eaLnBrk="1" hangingPunct="1"/>
            <a:endParaRPr lang="fr-FR" sz="1400" dirty="0">
              <a:latin typeface="Trebuchet MS" pitchFamily="34" charset="0"/>
            </a:endParaRPr>
          </a:p>
          <a:p>
            <a:pPr defTabSz="987425" eaLnBrk="1" hangingPunct="1"/>
            <a:endParaRPr lang="fr-FR" sz="1400" dirty="0">
              <a:latin typeface="Trebuchet MS" pitchFamily="34" charset="0"/>
            </a:endParaRPr>
          </a:p>
          <a:p>
            <a:pPr defTabSz="987425" eaLnBrk="1" hangingPunct="1"/>
            <a:r>
              <a:rPr lang="fr-FR" sz="1400" dirty="0">
                <a:latin typeface="Trebuchet MS" pitchFamily="34" charset="0"/>
              </a:rPr>
              <a:t>        Remarque : on peut observer qu’à 2 tours de vilebrequin correspond un tour d’AAC. En effet lors d’un cycle 4 temps il n’y a qu’une explosion tous les deux tours, cela explique que les soupapes réalisent un cycle pendant que le piston fait deux allés-retours.</a:t>
            </a:r>
          </a:p>
        </p:txBody>
      </p:sp>
    </p:spTree>
    <p:extLst>
      <p:ext uri="{BB962C8B-B14F-4D97-AF65-F5344CB8AC3E}">
        <p14:creationId xmlns:p14="http://schemas.microsoft.com/office/powerpoint/2010/main" val="2290649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Cours 1 :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Les Bases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87" y="1556792"/>
            <a:ext cx="6263226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78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3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132"/>
            <a:ext cx="7050953" cy="388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Un exemple d’application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6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Sommaire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fr-FR" sz="2400" dirty="0" smtClean="0">
                <a:latin typeface="Copperplate Gothic Bold" pitchFamily="34" charset="0"/>
                <a:cs typeface="Calibri" pitchFamily="34" charset="0"/>
              </a:rPr>
              <a:t>I - Principe d’un moteur thermique </a:t>
            </a:r>
          </a:p>
          <a:p>
            <a:pPr marL="137160" indent="0">
              <a:buNone/>
            </a:pPr>
            <a:endParaRPr lang="fr-FR" sz="2400" dirty="0" smtClean="0">
              <a:latin typeface="Copperplate Gothic Bold" pitchFamily="34" charset="0"/>
              <a:cs typeface="Calibri" pitchFamily="34" charset="0"/>
            </a:endParaRPr>
          </a:p>
          <a:p>
            <a:pPr marL="137160" indent="0">
              <a:buNone/>
            </a:pPr>
            <a:r>
              <a:rPr lang="fr-FR" sz="2400" dirty="0" smtClean="0">
                <a:latin typeface="Copperplate Gothic Bold" pitchFamily="34" charset="0"/>
                <a:cs typeface="Calibri" pitchFamily="34" charset="0"/>
              </a:rPr>
              <a:t>II - Moteur diesel et moteur essence</a:t>
            </a:r>
          </a:p>
          <a:p>
            <a:pPr marL="137160" indent="0">
              <a:buNone/>
            </a:pPr>
            <a:endParaRPr lang="fr-FR" sz="2400" dirty="0" smtClean="0">
              <a:latin typeface="Copperplate Gothic Bold" pitchFamily="34" charset="0"/>
              <a:cs typeface="Calibri" pitchFamily="34" charset="0"/>
            </a:endParaRPr>
          </a:p>
          <a:p>
            <a:pPr marL="137160" indent="0">
              <a:buNone/>
            </a:pPr>
            <a:r>
              <a:rPr lang="fr-FR" sz="2400" dirty="0" smtClean="0">
                <a:latin typeface="Copperplate Gothic Bold" pitchFamily="34" charset="0"/>
                <a:cs typeface="Calibri" pitchFamily="34" charset="0"/>
              </a:rPr>
              <a:t>III - Constitution d’un moteur 4 temps</a:t>
            </a:r>
          </a:p>
          <a:p>
            <a:pPr marL="137160" indent="0">
              <a:buNone/>
            </a:pPr>
            <a:endParaRPr lang="fr-FR" sz="2400" dirty="0" smtClean="0">
              <a:latin typeface="Copperplate Gothic Bold" pitchFamily="34" charset="0"/>
              <a:cs typeface="Calibri" pitchFamily="34" charset="0"/>
            </a:endParaRPr>
          </a:p>
          <a:p>
            <a:pPr marL="137160" indent="0">
              <a:buNone/>
            </a:pPr>
            <a:r>
              <a:rPr lang="fr-FR" sz="2400" dirty="0" smtClean="0">
                <a:latin typeface="Copperplate Gothic Bold" pitchFamily="34" charset="0"/>
                <a:cs typeface="Calibri" pitchFamily="34" charset="0"/>
              </a:rPr>
              <a:t>IV - Fonctionnement d’un moteur 4 temps</a:t>
            </a:r>
          </a:p>
          <a:p>
            <a:pPr marL="137160" indent="0">
              <a:buNone/>
            </a:pPr>
            <a:endParaRPr lang="fr-FR" sz="2400" dirty="0" smtClean="0">
              <a:latin typeface="Copperplate Gothic Bold" pitchFamily="34" charset="0"/>
              <a:cs typeface="Calibri" pitchFamily="34" charset="0"/>
            </a:endParaRPr>
          </a:p>
          <a:p>
            <a:pPr marL="137160" indent="0">
              <a:buNone/>
            </a:pPr>
            <a:endParaRPr lang="fr-FR" sz="2400" dirty="0" smtClean="0">
              <a:latin typeface="Copperplate Gothic Bold" pitchFamily="34" charset="0"/>
              <a:cs typeface="Calibri" pitchFamily="34" charset="0"/>
            </a:endParaRPr>
          </a:p>
          <a:p>
            <a:pPr marL="137160" indent="0">
              <a:buNone/>
            </a:pP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4</a:t>
            </a:fld>
            <a:endParaRPr lang="fr-FR"/>
          </a:p>
        </p:txBody>
      </p:sp>
      <p:pic>
        <p:nvPicPr>
          <p:cNvPr id="5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88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3276600" y="3970338"/>
            <a:ext cx="2590800" cy="1368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126" name="Text Box 13"/>
          <p:cNvSpPr txBox="1">
            <a:spLocks noChangeArrowheads="1"/>
          </p:cNvSpPr>
          <p:nvPr/>
        </p:nvSpPr>
        <p:spPr bwMode="auto">
          <a:xfrm>
            <a:off x="357188" y="3143250"/>
            <a:ext cx="1643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2000" dirty="0">
                <a:latin typeface="Trebuchet MS" pitchFamily="34" charset="0"/>
              </a:rPr>
              <a:t>M.O. entrée</a:t>
            </a:r>
          </a:p>
        </p:txBody>
      </p:sp>
      <p:sp>
        <p:nvSpPr>
          <p:cNvPr id="5127" name="Text Box 14"/>
          <p:cNvSpPr txBox="1">
            <a:spLocks noChangeArrowheads="1"/>
          </p:cNvSpPr>
          <p:nvPr/>
        </p:nvSpPr>
        <p:spPr bwMode="auto">
          <a:xfrm>
            <a:off x="4000500" y="1785938"/>
            <a:ext cx="1131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sz="2000">
                <a:latin typeface="Trebuchet MS" pitchFamily="34" charset="0"/>
              </a:rPr>
              <a:t>Système</a:t>
            </a:r>
          </a:p>
        </p:txBody>
      </p:sp>
      <p:sp>
        <p:nvSpPr>
          <p:cNvPr id="5128" name="Text Box 15"/>
          <p:cNvSpPr txBox="1">
            <a:spLocks noChangeArrowheads="1"/>
          </p:cNvSpPr>
          <p:nvPr/>
        </p:nvSpPr>
        <p:spPr bwMode="auto">
          <a:xfrm>
            <a:off x="7072313" y="3000375"/>
            <a:ext cx="1643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2000">
                <a:latin typeface="Trebuchet MS" pitchFamily="34" charset="0"/>
              </a:rPr>
              <a:t>M.O. sortie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571500" y="4786313"/>
            <a:ext cx="1285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dirty="0">
                <a:solidFill>
                  <a:schemeClr val="accent2"/>
                </a:solidFill>
                <a:latin typeface="Trebuchet MS" pitchFamily="34" charset="0"/>
              </a:rPr>
              <a:t>Énergie électrique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214313" y="3714750"/>
            <a:ext cx="1955800" cy="661988"/>
            <a:chOff x="793" y="2836"/>
            <a:chExt cx="1232" cy="417"/>
          </a:xfrm>
        </p:grpSpPr>
        <p:sp>
          <p:nvSpPr>
            <p:cNvPr id="4126" name="Text Box 17"/>
            <p:cNvSpPr txBox="1">
              <a:spLocks noChangeArrowheads="1"/>
            </p:cNvSpPr>
            <p:nvPr/>
          </p:nvSpPr>
          <p:spPr bwMode="auto">
            <a:xfrm>
              <a:off x="793" y="2836"/>
              <a:ext cx="12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FR" dirty="0">
                  <a:solidFill>
                    <a:schemeClr val="accent2"/>
                  </a:solidFill>
                  <a:latin typeface="Trebuchet MS" pitchFamily="34" charset="0"/>
                </a:rPr>
                <a:t>Énergie chimique</a:t>
              </a:r>
            </a:p>
          </p:txBody>
        </p:sp>
        <p:sp>
          <p:nvSpPr>
            <p:cNvPr id="4127" name="Text Box 18"/>
            <p:cNvSpPr txBox="1">
              <a:spLocks noChangeArrowheads="1"/>
            </p:cNvSpPr>
            <p:nvPr/>
          </p:nvSpPr>
          <p:spPr bwMode="auto">
            <a:xfrm>
              <a:off x="793" y="3061"/>
              <a:ext cx="9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fr-FR" sz="1400" dirty="0">
                  <a:solidFill>
                    <a:schemeClr val="accent2"/>
                  </a:solidFill>
                  <a:latin typeface="Trebuchet MS" pitchFamily="34" charset="0"/>
                </a:rPr>
                <a:t>(Air + carburant)</a:t>
              </a:r>
            </a:p>
          </p:txBody>
        </p:sp>
      </p:grp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215063" y="3429000"/>
            <a:ext cx="27717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dirty="0">
                <a:solidFill>
                  <a:schemeClr val="accent2"/>
                </a:solidFill>
                <a:latin typeface="Trebuchet MS" pitchFamily="34" charset="0"/>
              </a:rPr>
              <a:t>Énergie mécanique</a:t>
            </a:r>
          </a:p>
          <a:p>
            <a:pPr eaLnBrk="1" hangingPunct="1"/>
            <a:r>
              <a:rPr lang="fr-FR" sz="1400" dirty="0">
                <a:solidFill>
                  <a:schemeClr val="accent2"/>
                </a:solidFill>
                <a:latin typeface="Trebuchet MS" pitchFamily="34" charset="0"/>
              </a:rPr>
              <a:t>(Couple + rotation vilebrequin)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6429375" y="5334000"/>
            <a:ext cx="242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>
                <a:solidFill>
                  <a:schemeClr val="accent2"/>
                </a:solidFill>
                <a:latin typeface="Trebuchet MS" pitchFamily="34" charset="0"/>
              </a:rPr>
              <a:t>Échappement, vibrations, bruits, chaleur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3000375" y="4143375"/>
            <a:ext cx="3071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fr-FR" sz="2000" dirty="0">
                <a:solidFill>
                  <a:schemeClr val="accent2"/>
                </a:solidFill>
                <a:latin typeface="Trebuchet MS" pitchFamily="34" charset="0"/>
              </a:rPr>
              <a:t>Convertir l’énergie chimique en travail mécanique</a:t>
            </a:r>
            <a:endParaRPr lang="fr-FR" sz="3200" dirty="0">
              <a:solidFill>
                <a:schemeClr val="accent2"/>
              </a:solidFill>
              <a:latin typeface="Trebuchet MS" pitchFamily="34" charset="0"/>
            </a:endParaRP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1517650" y="6000750"/>
            <a:ext cx="619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sz="2000">
                <a:latin typeface="Trebuchet MS" pitchFamily="34" charset="0"/>
              </a:rPr>
              <a:t>C’est le principe du « Moteur à combustion interne »</a:t>
            </a:r>
          </a:p>
        </p:txBody>
      </p:sp>
      <p:sp>
        <p:nvSpPr>
          <p:cNvPr id="5135" name="Flèche droite 27"/>
          <p:cNvSpPr>
            <a:spLocks noChangeArrowheads="1"/>
          </p:cNvSpPr>
          <p:nvPr/>
        </p:nvSpPr>
        <p:spPr bwMode="auto">
          <a:xfrm>
            <a:off x="1714500" y="4000500"/>
            <a:ext cx="1500188" cy="64293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36" name="Flèche droite 28"/>
          <p:cNvSpPr>
            <a:spLocks noChangeArrowheads="1"/>
          </p:cNvSpPr>
          <p:nvPr/>
        </p:nvSpPr>
        <p:spPr bwMode="auto">
          <a:xfrm>
            <a:off x="5929313" y="3929063"/>
            <a:ext cx="1500187" cy="642937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7029450" y="5059363"/>
            <a:ext cx="828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>
                <a:solidFill>
                  <a:schemeClr val="accent2"/>
                </a:solidFill>
                <a:latin typeface="Trebuchet MS" pitchFamily="34" charset="0"/>
              </a:rPr>
              <a:t>Pertes</a:t>
            </a:r>
          </a:p>
        </p:txBody>
      </p:sp>
      <p:cxnSp>
        <p:nvCxnSpPr>
          <p:cNvPr id="27" name="Connecteur droit avec flèche 26"/>
          <p:cNvCxnSpPr>
            <a:cxnSpLocks noChangeShapeType="1"/>
          </p:cNvCxnSpPr>
          <p:nvPr/>
        </p:nvCxnSpPr>
        <p:spPr bwMode="auto">
          <a:xfrm>
            <a:off x="1857375" y="5000625"/>
            <a:ext cx="1357313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" name="Éclair 27"/>
          <p:cNvSpPr>
            <a:spLocks noChangeArrowheads="1"/>
          </p:cNvSpPr>
          <p:nvPr/>
        </p:nvSpPr>
        <p:spPr bwMode="auto">
          <a:xfrm>
            <a:off x="1500188" y="4786313"/>
            <a:ext cx="285750" cy="357187"/>
          </a:xfrm>
          <a:prstGeom prst="lightningBol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cxnSp>
        <p:nvCxnSpPr>
          <p:cNvPr id="29" name="Connecteur droit avec flèche 28"/>
          <p:cNvCxnSpPr>
            <a:cxnSpLocks noChangeShapeType="1"/>
          </p:cNvCxnSpPr>
          <p:nvPr/>
        </p:nvCxnSpPr>
        <p:spPr bwMode="auto">
          <a:xfrm>
            <a:off x="5929313" y="5214938"/>
            <a:ext cx="11430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31" name="Connecteur droit avec flèche 30"/>
          <p:cNvCxnSpPr>
            <a:cxnSpLocks noChangeShapeType="1"/>
          </p:cNvCxnSpPr>
          <p:nvPr/>
        </p:nvCxnSpPr>
        <p:spPr bwMode="auto">
          <a:xfrm rot="5400000">
            <a:off x="3177381" y="3607594"/>
            <a:ext cx="644525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2714625" y="2571750"/>
            <a:ext cx="1357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200" dirty="0">
                <a:solidFill>
                  <a:schemeClr val="accent2"/>
                </a:solidFill>
                <a:latin typeface="Trebuchet MS" pitchFamily="34" charset="0"/>
              </a:rPr>
              <a:t>Paramètres moteur</a:t>
            </a:r>
          </a:p>
          <a:p>
            <a:pPr eaLnBrk="1" hangingPunct="1"/>
            <a:r>
              <a:rPr lang="fr-FR" sz="1200" dirty="0">
                <a:solidFill>
                  <a:schemeClr val="accent2"/>
                </a:solidFill>
                <a:latin typeface="Trebuchet MS" pitchFamily="34" charset="0"/>
              </a:rPr>
              <a:t>(</a:t>
            </a:r>
            <a:r>
              <a:rPr lang="fr-FR" sz="1200" dirty="0" err="1">
                <a:solidFill>
                  <a:schemeClr val="accent2"/>
                </a:solidFill>
                <a:latin typeface="Trebuchet MS" pitchFamily="34" charset="0"/>
              </a:rPr>
              <a:t>T</a:t>
            </a:r>
            <a:r>
              <a:rPr lang="fr-FR" sz="1200" baseline="-25000" dirty="0" err="1">
                <a:solidFill>
                  <a:schemeClr val="accent2"/>
                </a:solidFill>
                <a:latin typeface="Trebuchet MS" pitchFamily="34" charset="0"/>
              </a:rPr>
              <a:t>mot</a:t>
            </a:r>
            <a:r>
              <a:rPr lang="fr-FR" sz="1200" dirty="0">
                <a:solidFill>
                  <a:schemeClr val="accent2"/>
                </a:solidFill>
                <a:latin typeface="Trebuchet MS" pitchFamily="34" charset="0"/>
              </a:rPr>
              <a:t>, régime, …)</a:t>
            </a:r>
          </a:p>
        </p:txBody>
      </p:sp>
      <p:cxnSp>
        <p:nvCxnSpPr>
          <p:cNvPr id="34" name="Connecteur droit avec flèche 33"/>
          <p:cNvCxnSpPr>
            <a:cxnSpLocks noChangeShapeType="1"/>
          </p:cNvCxnSpPr>
          <p:nvPr/>
        </p:nvCxnSpPr>
        <p:spPr bwMode="auto">
          <a:xfrm rot="5400000">
            <a:off x="4250531" y="3607594"/>
            <a:ext cx="644525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5" name="Text Box 20"/>
          <p:cNvSpPr txBox="1">
            <a:spLocks noChangeArrowheads="1"/>
          </p:cNvSpPr>
          <p:nvPr/>
        </p:nvSpPr>
        <p:spPr bwMode="auto">
          <a:xfrm>
            <a:off x="4000500" y="2714625"/>
            <a:ext cx="1214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200" dirty="0">
                <a:solidFill>
                  <a:schemeClr val="accent2"/>
                </a:solidFill>
                <a:latin typeface="Trebuchet MS" pitchFamily="34" charset="0"/>
              </a:rPr>
              <a:t>Environnement (</a:t>
            </a:r>
            <a:r>
              <a:rPr lang="fr-FR" sz="1200" dirty="0" err="1">
                <a:solidFill>
                  <a:schemeClr val="accent2"/>
                </a:solidFill>
                <a:latin typeface="Trebuchet MS" pitchFamily="34" charset="0"/>
              </a:rPr>
              <a:t>P</a:t>
            </a:r>
            <a:r>
              <a:rPr lang="fr-FR" sz="1200" baseline="-25000" dirty="0" err="1">
                <a:solidFill>
                  <a:schemeClr val="accent2"/>
                </a:solidFill>
                <a:latin typeface="Trebuchet MS" pitchFamily="34" charset="0"/>
              </a:rPr>
              <a:t>atm</a:t>
            </a:r>
            <a:r>
              <a:rPr lang="fr-FR" sz="1200" dirty="0">
                <a:solidFill>
                  <a:schemeClr val="accent2"/>
                </a:solidFill>
                <a:latin typeface="Trebuchet MS" pitchFamily="34" charset="0"/>
              </a:rPr>
              <a:t>, </a:t>
            </a:r>
            <a:r>
              <a:rPr lang="fr-FR" sz="1200" dirty="0" err="1">
                <a:solidFill>
                  <a:schemeClr val="accent2"/>
                </a:solidFill>
                <a:latin typeface="Trebuchet MS" pitchFamily="34" charset="0"/>
              </a:rPr>
              <a:t>T</a:t>
            </a:r>
            <a:r>
              <a:rPr lang="fr-FR" sz="1200" baseline="-25000" dirty="0" err="1">
                <a:solidFill>
                  <a:schemeClr val="accent2"/>
                </a:solidFill>
                <a:latin typeface="Trebuchet MS" pitchFamily="34" charset="0"/>
              </a:rPr>
              <a:t>ext</a:t>
            </a:r>
            <a:r>
              <a:rPr lang="fr-FR" sz="1200" dirty="0">
                <a:solidFill>
                  <a:schemeClr val="accent2"/>
                </a:solidFill>
                <a:latin typeface="Trebuchet MS" pitchFamily="34" charset="0"/>
              </a:rPr>
              <a:t>, …)</a:t>
            </a:r>
          </a:p>
        </p:txBody>
      </p:sp>
      <p:cxnSp>
        <p:nvCxnSpPr>
          <p:cNvPr id="36" name="Connecteur droit avec flèche 35"/>
          <p:cNvCxnSpPr>
            <a:cxnSpLocks noChangeShapeType="1"/>
          </p:cNvCxnSpPr>
          <p:nvPr/>
        </p:nvCxnSpPr>
        <p:spPr bwMode="auto">
          <a:xfrm rot="5400000">
            <a:off x="5250656" y="3607594"/>
            <a:ext cx="644525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5214938" y="2714625"/>
            <a:ext cx="1643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200" dirty="0">
                <a:solidFill>
                  <a:schemeClr val="accent2"/>
                </a:solidFill>
                <a:latin typeface="Trebuchet MS" pitchFamily="34" charset="0"/>
              </a:rPr>
              <a:t>Demande utilisateur (contact, pédale, …)</a:t>
            </a:r>
          </a:p>
        </p:txBody>
      </p:sp>
      <p:cxnSp>
        <p:nvCxnSpPr>
          <p:cNvPr id="38" name="Connecteur droit avec flèche 37"/>
          <p:cNvCxnSpPr>
            <a:cxnSpLocks noChangeShapeType="1"/>
          </p:cNvCxnSpPr>
          <p:nvPr/>
        </p:nvCxnSpPr>
        <p:spPr bwMode="auto">
          <a:xfrm>
            <a:off x="5929313" y="4786313"/>
            <a:ext cx="12144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9" name="Bouton d'action : Informations 3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215188" y="4643438"/>
            <a:ext cx="285750" cy="285750"/>
          </a:xfrm>
          <a:prstGeom prst="actionButtonInformation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7572375" y="4429125"/>
            <a:ext cx="1571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200">
                <a:solidFill>
                  <a:schemeClr val="accent2"/>
                </a:solidFill>
                <a:latin typeface="Trebuchet MS" pitchFamily="34" charset="0"/>
              </a:rPr>
              <a:t>Info utilisateur sur l’état (Combiné d’instrumentation)</a:t>
            </a:r>
          </a:p>
        </p:txBody>
      </p:sp>
      <p:sp>
        <p:nvSpPr>
          <p:cNvPr id="3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 smtClean="0">
                <a:solidFill>
                  <a:srgbClr val="FF0000"/>
                </a:solidFill>
              </a:rPr>
              <a:t>I – Principe d’un</a:t>
            </a:r>
          </a:p>
          <a:p>
            <a:r>
              <a:rPr lang="fr-FR" sz="3700" dirty="0" smtClean="0">
                <a:solidFill>
                  <a:srgbClr val="FF0000"/>
                </a:solidFill>
              </a:rPr>
              <a:t>moteur thermique</a:t>
            </a:r>
            <a:endParaRPr lang="fr-FR" sz="3700" dirty="0">
              <a:solidFill>
                <a:srgbClr val="FF0000"/>
              </a:solidFill>
            </a:endParaRPr>
          </a:p>
        </p:txBody>
      </p:sp>
      <p:pic>
        <p:nvPicPr>
          <p:cNvPr id="30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570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/>
      <p:bldP spid="5127" grpId="0"/>
      <p:bldP spid="5128" grpId="0"/>
      <p:bldP spid="3088" grpId="0"/>
      <p:bldP spid="3091" grpId="0"/>
      <p:bldP spid="3092" grpId="0"/>
      <p:bldP spid="3094" grpId="0"/>
      <p:bldP spid="3098" grpId="0"/>
      <p:bldP spid="5135" grpId="0" animBg="1"/>
      <p:bldP spid="5136" grpId="0" animBg="1"/>
      <p:bldP spid="5141" grpId="0"/>
      <p:bldP spid="28" grpId="0" animBg="1"/>
      <p:bldP spid="33" grpId="0"/>
      <p:bldP spid="35" grpId="0"/>
      <p:bldP spid="37" grpId="0"/>
      <p:bldP spid="39" grpId="0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6</a:t>
            </a:fld>
            <a:endParaRPr lang="fr-FR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700" dirty="0" smtClean="0">
                <a:solidFill>
                  <a:srgbClr val="FF0000"/>
                </a:solidFill>
              </a:rPr>
              <a:t>II – MOTEUR DIESEL ET</a:t>
            </a:r>
            <a:br>
              <a:rPr lang="fr-FR" sz="3700" dirty="0" smtClean="0">
                <a:solidFill>
                  <a:srgbClr val="FF0000"/>
                </a:solidFill>
              </a:rPr>
            </a:br>
            <a:r>
              <a:rPr lang="fr-FR" sz="3700" dirty="0" smtClean="0">
                <a:solidFill>
                  <a:srgbClr val="FF0000"/>
                </a:solidFill>
              </a:rPr>
              <a:t>MOTEUR ESSENCE</a:t>
            </a:r>
            <a:endParaRPr lang="fr-FR" sz="3700" dirty="0">
              <a:solidFill>
                <a:srgbClr val="FF0000"/>
              </a:solidFill>
            </a:endParaRPr>
          </a:p>
        </p:txBody>
      </p:sp>
      <p:graphicFrame>
        <p:nvGraphicFramePr>
          <p:cNvPr id="6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417778"/>
              </p:ext>
            </p:extLst>
          </p:nvPr>
        </p:nvGraphicFramePr>
        <p:xfrm>
          <a:off x="395536" y="2204864"/>
          <a:ext cx="8229600" cy="234276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743200"/>
                <a:gridCol w="2743200"/>
                <a:gridCol w="2743200"/>
              </a:tblGrid>
              <a:tr h="590168">
                <a:tc>
                  <a:txBody>
                    <a:bodyPr/>
                    <a:lstStyle/>
                    <a:p>
                      <a:pPr algn="ctr"/>
                      <a:endParaRPr lang="fr-FR" sz="20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i="1" dirty="0" smtClean="0">
                          <a:latin typeface="Calibri" pitchFamily="34" charset="0"/>
                          <a:cs typeface="Calibri" pitchFamily="34" charset="0"/>
                        </a:rPr>
                        <a:t>Essence</a:t>
                      </a:r>
                      <a:endParaRPr lang="fr-FR" sz="28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i="1" dirty="0" smtClean="0">
                          <a:latin typeface="Calibri" pitchFamily="34" charset="0"/>
                          <a:cs typeface="Calibri" pitchFamily="34" charset="0"/>
                        </a:rPr>
                        <a:t>Diesel</a:t>
                      </a:r>
                      <a:endParaRPr lang="fr-FR" sz="2800" i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Mélange</a:t>
                      </a:r>
                      <a:r>
                        <a:rPr lang="fr-FR" baseline="0" dirty="0" smtClean="0">
                          <a:latin typeface="Calibri" pitchFamily="34" charset="0"/>
                          <a:cs typeface="Calibri" pitchFamily="34" charset="0"/>
                        </a:rPr>
                        <a:t> chimique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Hydrocarbures légers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Hydrocarbures plus lourds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Pouvoir calorifique (kJ/L)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35 475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38 080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Pouvoir calorifique (kJ/mol)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4200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7600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Prix Moyen (€)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1.604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latin typeface="Calibri" pitchFamily="34" charset="0"/>
                          <a:cs typeface="Calibri" pitchFamily="34" charset="0"/>
                        </a:rPr>
                        <a:t>1.4</a:t>
                      </a:r>
                      <a:endParaRPr lang="fr-FR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logo final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29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7</a:t>
            </a:fld>
            <a:endParaRPr lang="fr-FR"/>
          </a:p>
        </p:txBody>
      </p:sp>
      <p:pic>
        <p:nvPicPr>
          <p:cNvPr id="3081" name="Picture 9" descr="C:\Users\Romain\Desktop\MecaUTC\courbeCNdiesel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65547"/>
            <a:ext cx="3923928" cy="279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1812"/>
            <a:ext cx="4508401" cy="4983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58954" y="6309320"/>
            <a:ext cx="3857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latin typeface="Calibri" pitchFamily="34" charset="0"/>
                <a:cs typeface="Calibri" pitchFamily="34" charset="0"/>
              </a:rPr>
              <a:t>Courbes Puissance/Couple de moteurs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979901" y="5764614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Essence</a:t>
            </a:r>
            <a:endParaRPr lang="fr-FR" i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6584209" y="472514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Diesel</a:t>
            </a:r>
            <a:endParaRPr lang="fr-FR" i="1" dirty="0"/>
          </a:p>
        </p:txBody>
      </p:sp>
      <p:pic>
        <p:nvPicPr>
          <p:cNvPr id="8" name="Picture 2" descr="logo final"/>
          <p:cNvPicPr preferRelativeResize="0">
            <a:picLocks noChangeAspect="1" noChangeArrowheads="1"/>
          </p:cNvPicPr>
          <p:nvPr/>
        </p:nvPicPr>
        <p:blipFill>
          <a:blip r:embed="rId5" cstate="print"/>
          <a:srcRect b="15567"/>
          <a:stretch>
            <a:fillRect/>
          </a:stretch>
        </p:blipFill>
        <p:spPr bwMode="auto">
          <a:xfrm>
            <a:off x="7667625" y="-13047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90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86330-ED2D-434A-85FA-DC67D8892DF5}" type="slidenum">
              <a:rPr lang="fr-FR" smtClean="0"/>
              <a:t>8</a:t>
            </a:fld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6531"/>
            <a:ext cx="1474787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23528" y="769473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latin typeface="Trebuchet MS" pitchFamily="34" charset="0"/>
              </a:rPr>
              <a:t>Synthèse différences Essence/Diesel</a:t>
            </a:r>
            <a:endParaRPr lang="fr-FR" sz="2400" b="1" i="1" dirty="0">
              <a:latin typeface="Trebuchet MS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536" y="1484784"/>
            <a:ext cx="83529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Essence</a:t>
            </a:r>
            <a:r>
              <a:rPr lang="fr-FR" dirty="0" smtClean="0"/>
              <a:t> : </a:t>
            </a:r>
          </a:p>
          <a:p>
            <a:endParaRPr lang="fr-FR" dirty="0"/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Avantages : Moteur plus réactif, Un  peu moins cher à l’achat et à l’entretien, Bruit plus sympathique.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Désavantages : Consommation plus élevée,  Prix du carburant plus élevé, Parfois moins robuste. </a:t>
            </a:r>
          </a:p>
          <a:p>
            <a:pPr marL="285750" indent="-285750">
              <a:buFont typeface="Wingdings" pitchFamily="2" charset="2"/>
              <a:buChar char="Ø"/>
            </a:pPr>
            <a:endParaRPr lang="fr-FR" dirty="0">
              <a:latin typeface="Calibri" pitchFamily="34" charset="0"/>
              <a:cs typeface="Calibri" pitchFamily="34" charset="0"/>
            </a:endParaRPr>
          </a:p>
          <a:p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Diesel : </a:t>
            </a:r>
          </a:p>
          <a:p>
            <a:endParaRPr lang="fr-FR" sz="2000" b="1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>
                <a:latin typeface="Calibri" pitchFamily="34" charset="0"/>
                <a:cs typeface="Calibri" pitchFamily="34" charset="0"/>
              </a:rPr>
              <a:t>Avantages :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Consommation moins élevée, Carburant moins cher, Plus robuste (sauf modèles récents)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fr-FR" b="1" dirty="0" smtClean="0">
                <a:latin typeface="Calibri" pitchFamily="34" charset="0"/>
                <a:cs typeface="Calibri" pitchFamily="34" charset="0"/>
              </a:rPr>
              <a:t>Désavantages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: Moteur plus lourd, Plus long à chauffer (Usure), Moteur moins réactif (sauf modèles récents), Plus cher à l’achat et à l’entretien</a:t>
            </a:r>
          </a:p>
          <a:p>
            <a:pPr lvl="3"/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653846" y="6021288"/>
            <a:ext cx="383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http://www.essenceoudiesel.com/</a:t>
            </a:r>
          </a:p>
        </p:txBody>
      </p:sp>
    </p:spTree>
    <p:extLst>
      <p:ext uri="{BB962C8B-B14F-4D97-AF65-F5344CB8AC3E}">
        <p14:creationId xmlns:p14="http://schemas.microsoft.com/office/powerpoint/2010/main" val="271543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58800" y="1616869"/>
            <a:ext cx="221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fr-FR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Les organes fixes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50825" y="1989138"/>
            <a:ext cx="203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 dirty="0">
                <a:solidFill>
                  <a:schemeClr val="accent2"/>
                </a:solidFill>
                <a:latin typeface="Trebuchet MS" pitchFamily="34" charset="0"/>
              </a:rPr>
              <a:t>Le bloc-cylindres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11560" y="4214416"/>
            <a:ext cx="12715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 dirty="0">
                <a:solidFill>
                  <a:schemeClr val="accent2"/>
                </a:solidFill>
                <a:latin typeface="Trebuchet MS" pitchFamily="34" charset="0"/>
              </a:rPr>
              <a:t>La culasse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5149850" y="2060575"/>
            <a:ext cx="2189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 carter inférieur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581650" y="4437063"/>
            <a:ext cx="1225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fr-FR" b="1" u="sng">
                <a:solidFill>
                  <a:schemeClr val="accent2"/>
                </a:solidFill>
                <a:latin typeface="Trebuchet MS" pitchFamily="34" charset="0"/>
              </a:rPr>
              <a:t>Les joints</a:t>
            </a:r>
          </a:p>
        </p:txBody>
      </p:sp>
      <p:pic>
        <p:nvPicPr>
          <p:cNvPr id="8204" name="Picture 12" descr="sp21$003"/>
          <p:cNvPicPr preferRelativeResize="0">
            <a:picLocks noChangeArrowheads="1"/>
          </p:cNvPicPr>
          <p:nvPr/>
        </p:nvPicPr>
        <p:blipFill>
          <a:blip r:embed="rId3" cstate="print"/>
          <a:srcRect l="25583" t="862" r="50012" b="80026"/>
          <a:stretch>
            <a:fillRect/>
          </a:stretch>
        </p:blipFill>
        <p:spPr bwMode="auto">
          <a:xfrm>
            <a:off x="395288" y="2362200"/>
            <a:ext cx="15113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979612" y="2349500"/>
            <a:ext cx="25542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fr-FR" sz="1400" dirty="0" smtClean="0">
                <a:latin typeface="Trebuchet MS" pitchFamily="34" charset="0"/>
              </a:rPr>
              <a:t>Il sert de support aux organes principaux et ceux appelés annexes (autres dans notre cours) C’est </a:t>
            </a:r>
            <a:r>
              <a:rPr lang="fr-FR" sz="1400" dirty="0">
                <a:latin typeface="Trebuchet MS" pitchFamily="34" charset="0"/>
              </a:rPr>
              <a:t>le « châssis » du moteur</a:t>
            </a:r>
            <a:r>
              <a:rPr lang="fr-FR" sz="1400" dirty="0" smtClean="0">
                <a:latin typeface="Trebuchet MS" pitchFamily="34" charset="0"/>
              </a:rPr>
              <a:t>, c’est-à-dire la pièce principale</a:t>
            </a:r>
            <a:endParaRPr lang="fr-FR" sz="1400" dirty="0">
              <a:latin typeface="Trebuchet MS" pitchFamily="34" charset="0"/>
            </a:endParaRPr>
          </a:p>
        </p:txBody>
      </p:sp>
      <p:pic>
        <p:nvPicPr>
          <p:cNvPr id="8206" name="Picture 14" descr="sp21$003"/>
          <p:cNvPicPr preferRelativeResize="0">
            <a:picLocks noChangeArrowheads="1"/>
          </p:cNvPicPr>
          <p:nvPr/>
        </p:nvPicPr>
        <p:blipFill>
          <a:blip r:embed="rId4" cstate="print"/>
          <a:srcRect t="1360" r="73238" b="79529"/>
          <a:stretch>
            <a:fillRect/>
          </a:stretch>
        </p:blipFill>
        <p:spPr bwMode="auto">
          <a:xfrm>
            <a:off x="395288" y="4652987"/>
            <a:ext cx="16573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051050" y="4564866"/>
            <a:ext cx="251936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 dirty="0">
                <a:latin typeface="Trebuchet MS" pitchFamily="34" charset="0"/>
              </a:rPr>
              <a:t>Elle sert de couvercle </a:t>
            </a:r>
            <a:r>
              <a:rPr lang="fr-FR" sz="1400" dirty="0" smtClean="0">
                <a:latin typeface="Trebuchet MS" pitchFamily="34" charset="0"/>
              </a:rPr>
              <a:t>au bloc-cylindres.</a:t>
            </a:r>
          </a:p>
          <a:p>
            <a:pPr eaLnBrk="1" hangingPunct="1"/>
            <a:r>
              <a:rPr lang="fr-FR" sz="1400" dirty="0" smtClean="0">
                <a:latin typeface="Trebuchet MS" pitchFamily="34" charset="0"/>
              </a:rPr>
              <a:t>Souvent</a:t>
            </a:r>
            <a:r>
              <a:rPr lang="fr-FR" sz="1400" dirty="0">
                <a:latin typeface="Trebuchet MS" pitchFamily="34" charset="0"/>
              </a:rPr>
              <a:t>, elle comporte les chambres de combustion, les bougies, les injecteurs, les conduits d’air (admission et échappement)</a:t>
            </a:r>
          </a:p>
        </p:txBody>
      </p:sp>
      <p:pic>
        <p:nvPicPr>
          <p:cNvPr id="8208" name="Picture 16" descr="sp21$003"/>
          <p:cNvPicPr preferRelativeResize="0">
            <a:picLocks noChangeArrowheads="1"/>
          </p:cNvPicPr>
          <p:nvPr/>
        </p:nvPicPr>
        <p:blipFill>
          <a:blip r:embed="rId3" cstate="print"/>
          <a:srcRect l="47681" t="1360" r="26736" b="80409"/>
          <a:stretch>
            <a:fillRect/>
          </a:stretch>
        </p:blipFill>
        <p:spPr bwMode="auto">
          <a:xfrm>
            <a:off x="5294313" y="2492375"/>
            <a:ext cx="15843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6950075" y="2565400"/>
            <a:ext cx="19431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 dirty="0">
                <a:latin typeface="Trebuchet MS" pitchFamily="34" charset="0"/>
              </a:rPr>
              <a:t>Il sert de réserve d’huile destinée à la lubrification et participe également à son refroidissement</a:t>
            </a:r>
          </a:p>
        </p:txBody>
      </p:sp>
      <p:pic>
        <p:nvPicPr>
          <p:cNvPr id="8210" name="Picture 18" descr="Sans titre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0213" y="4941888"/>
            <a:ext cx="2016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5726113" y="5715000"/>
            <a:ext cx="30972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fr-FR" sz="1400" dirty="0">
                <a:latin typeface="Trebuchet MS" pitchFamily="34" charset="0"/>
              </a:rPr>
              <a:t>Ils sont nombreux, le principal est le joint de culasse qui assure l’étanchéité </a:t>
            </a:r>
            <a:r>
              <a:rPr lang="fr-FR" sz="1400" dirty="0" smtClean="0">
                <a:latin typeface="Trebuchet MS" pitchFamily="34" charset="0"/>
              </a:rPr>
              <a:t>(gaz et liquide) des </a:t>
            </a:r>
            <a:r>
              <a:rPr lang="fr-FR" sz="1400" dirty="0">
                <a:latin typeface="Trebuchet MS" pitchFamily="34" charset="0"/>
              </a:rPr>
              <a:t>chambres de combustion</a:t>
            </a: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176212" y="454025"/>
            <a:ext cx="8229600" cy="1143000"/>
          </a:xfrm>
          <a:prstGeom prst="rect">
            <a:avLst/>
          </a:prstGeom>
        </p:spPr>
        <p:txBody>
          <a:bodyPr vert="horz" lIns="45720" tIns="0" rIns="45720" bIns="0" anchor="b">
            <a:normAutofit fontScale="975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800" b="1" kern="1200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3700" dirty="0" smtClean="0">
                <a:solidFill>
                  <a:srgbClr val="FF0000"/>
                </a:solidFill>
              </a:rPr>
              <a:t>III – CONSTITUTION D’UN </a:t>
            </a:r>
          </a:p>
          <a:p>
            <a:r>
              <a:rPr lang="fr-FR" sz="3700" dirty="0" smtClean="0">
                <a:solidFill>
                  <a:srgbClr val="FF0000"/>
                </a:solidFill>
              </a:rPr>
              <a:t>MOTEUR THERMIQUE (4 temps)</a:t>
            </a:r>
            <a:endParaRPr lang="fr-FR" sz="3700" dirty="0">
              <a:solidFill>
                <a:srgbClr val="FF0000"/>
              </a:solidFill>
            </a:endParaRPr>
          </a:p>
        </p:txBody>
      </p:sp>
      <p:pic>
        <p:nvPicPr>
          <p:cNvPr id="16" name="Picture 2" descr="logo final"/>
          <p:cNvPicPr preferRelativeResize="0">
            <a:picLocks noChangeAspect="1" noChangeArrowheads="1"/>
          </p:cNvPicPr>
          <p:nvPr/>
        </p:nvPicPr>
        <p:blipFill>
          <a:blip r:embed="rId6" cstate="print"/>
          <a:srcRect b="15567"/>
          <a:stretch>
            <a:fillRect/>
          </a:stretch>
        </p:blipFill>
        <p:spPr bwMode="auto">
          <a:xfrm>
            <a:off x="7667625" y="0"/>
            <a:ext cx="14763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622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/>
      <p:bldP spid="8201" grpId="0"/>
      <p:bldP spid="8202" grpId="0"/>
      <p:bldP spid="8203" grpId="0"/>
      <p:bldP spid="8205" grpId="0"/>
      <p:bldP spid="8207" grpId="0"/>
      <p:bldP spid="8209" grpId="0"/>
      <p:bldP spid="82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537</TotalTime>
  <Words>913</Words>
  <Application>Microsoft Office PowerPoint</Application>
  <PresentationFormat>Affichage à l'écran (4:3)</PresentationFormat>
  <Paragraphs>184</Paragraphs>
  <Slides>19</Slides>
  <Notes>19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Apex</vt:lpstr>
      <vt:lpstr>MECA’UTC  P13</vt:lpstr>
      <vt:lpstr>Cours 1 : Les Bases</vt:lpstr>
      <vt:lpstr>Un exemple d’application</vt:lpstr>
      <vt:lpstr>Sommaire</vt:lpstr>
      <vt:lpstr>Présentation PowerPoint</vt:lpstr>
      <vt:lpstr>II – MOTEUR DIESEL ET MOTEUR ESSENCE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Vue en coupe du moteur</vt:lpstr>
      <vt:lpstr>Assemblage d’un moteur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MECA’UTC  P13</dc:title>
  <dc:creator>Romain</dc:creator>
  <cp:lastModifiedBy>Romain</cp:lastModifiedBy>
  <cp:revision>39</cp:revision>
  <dcterms:created xsi:type="dcterms:W3CDTF">2013-03-17T17:06:13Z</dcterms:created>
  <dcterms:modified xsi:type="dcterms:W3CDTF">2013-03-24T10:05:44Z</dcterms:modified>
</cp:coreProperties>
</file>