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9"/>
  </p:notesMasterIdLst>
  <p:sldIdLst>
    <p:sldId id="256" r:id="rId2"/>
    <p:sldId id="257" r:id="rId3"/>
    <p:sldId id="258" r:id="rId4"/>
    <p:sldId id="300" r:id="rId5"/>
    <p:sldId id="299" r:id="rId6"/>
    <p:sldId id="303" r:id="rId7"/>
    <p:sldId id="262" r:id="rId8"/>
    <p:sldId id="304" r:id="rId9"/>
    <p:sldId id="309" r:id="rId10"/>
    <p:sldId id="310" r:id="rId11"/>
    <p:sldId id="307" r:id="rId12"/>
    <p:sldId id="308" r:id="rId13"/>
    <p:sldId id="263" r:id="rId14"/>
    <p:sldId id="296" r:id="rId15"/>
    <p:sldId id="264" r:id="rId16"/>
    <p:sldId id="265" r:id="rId17"/>
    <p:sldId id="269" r:id="rId18"/>
    <p:sldId id="270" r:id="rId19"/>
    <p:sldId id="266" r:id="rId20"/>
    <p:sldId id="268" r:id="rId21"/>
    <p:sldId id="267" r:id="rId22"/>
    <p:sldId id="313" r:id="rId23"/>
    <p:sldId id="276" r:id="rId24"/>
    <p:sldId id="277" r:id="rId25"/>
    <p:sldId id="278" r:id="rId26"/>
    <p:sldId id="279" r:id="rId27"/>
    <p:sldId id="283" r:id="rId28"/>
    <p:sldId id="274" r:id="rId29"/>
    <p:sldId id="280" r:id="rId30"/>
    <p:sldId id="297" r:id="rId31"/>
    <p:sldId id="271" r:id="rId32"/>
    <p:sldId id="272" r:id="rId33"/>
    <p:sldId id="314" r:id="rId34"/>
    <p:sldId id="275" r:id="rId35"/>
    <p:sldId id="273" r:id="rId36"/>
    <p:sldId id="315" r:id="rId37"/>
    <p:sldId id="316" r:id="rId38"/>
    <p:sldId id="281" r:id="rId39"/>
    <p:sldId id="284" r:id="rId40"/>
    <p:sldId id="282" r:id="rId41"/>
    <p:sldId id="294" r:id="rId42"/>
    <p:sldId id="311" r:id="rId43"/>
    <p:sldId id="312" r:id="rId44"/>
    <p:sldId id="295" r:id="rId45"/>
    <p:sldId id="285" r:id="rId46"/>
    <p:sldId id="286" r:id="rId47"/>
    <p:sldId id="287" r:id="rId48"/>
    <p:sldId id="288" r:id="rId49"/>
    <p:sldId id="317" r:id="rId50"/>
    <p:sldId id="318" r:id="rId51"/>
    <p:sldId id="319" r:id="rId52"/>
    <p:sldId id="320" r:id="rId53"/>
    <p:sldId id="289" r:id="rId54"/>
    <p:sldId id="290" r:id="rId55"/>
    <p:sldId id="291" r:id="rId56"/>
    <p:sldId id="292" r:id="rId57"/>
    <p:sldId id="293"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0D898-6B1F-4DB7-A192-31A74AA5F96D}" type="datetimeFigureOut">
              <a:rPr lang="fr-FR" smtClean="0"/>
              <a:pPr/>
              <a:t>17/03/2013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9DB50-E4C8-4109-946B-071C8A9C3847}" type="slidenum">
              <a:rPr lang="fr-FR" smtClean="0"/>
              <a:pPr/>
              <a:t>‹N°›</a:t>
            </a:fld>
            <a:endParaRPr lang="fr-FR"/>
          </a:p>
        </p:txBody>
      </p:sp>
    </p:spTree>
    <p:extLst>
      <p:ext uri="{BB962C8B-B14F-4D97-AF65-F5344CB8AC3E}">
        <p14:creationId xmlns:p14="http://schemas.microsoft.com/office/powerpoint/2010/main" xmlns="" val="3852826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18</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19</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20</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21</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23</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24</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25</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26</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27</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28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29</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31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32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34</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35</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38</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39</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40</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45</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46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47</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48</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53</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54</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55</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56</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57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13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15</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16</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79DB50-E4C8-4109-946B-071C8A9C3847}" type="slidenum">
              <a:rPr lang="fr-FR" smtClean="0"/>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17/03/2013</a:t>
            </a:fld>
            <a:endParaRPr lang="fr-BE"/>
          </a:p>
        </p:txBody>
      </p:sp>
      <p:sp>
        <p:nvSpPr>
          <p:cNvPr id="20" name="Espace réservé du pied de page 19"/>
          <p:cNvSpPr>
            <a:spLocks noGrp="1"/>
          </p:cNvSpPr>
          <p:nvPr>
            <p:ph type="ftr" sz="quarter" idx="11"/>
          </p:nvPr>
        </p:nvSpPr>
        <p:spPr/>
        <p:txBody>
          <a:bodyPr/>
          <a:lstStyle>
            <a:extLst/>
          </a:lstStyle>
          <a:p>
            <a:endParaRPr lang="fr-BE"/>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17/03/2013</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17/03/2013</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17/03/2013</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17/03/2013</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17/03/2013</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17/03/2013</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pPr/>
              <a:t>17/03/2013</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pPr/>
              <a:t>17/03/2013</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17/03/2013</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17/03/2013</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309A6D-C09C-4548-B29A-6CF363A7E532}" type="datetimeFigureOut">
              <a:rPr lang="fr-FR" smtClean="0"/>
              <a:pPr/>
              <a:t>17/03/2013</a:t>
            </a:fld>
            <a:endParaRPr lang="fr-BE"/>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pPr/>
              <a:t>‹N°›</a:t>
            </a:fld>
            <a:endParaRPr lang="fr-BE"/>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sz="2400" b="1" dirty="0" smtClean="0">
                <a:latin typeface="Corbel" pitchFamily="34" charset="0"/>
              </a:rPr>
              <a:t>CHU CONSTANTINE</a:t>
            </a:r>
            <a:br>
              <a:rPr lang="fr-FR" sz="2400" b="1" dirty="0" smtClean="0">
                <a:latin typeface="Corbel" pitchFamily="34" charset="0"/>
              </a:rPr>
            </a:br>
            <a:r>
              <a:rPr lang="fr-FR" sz="2400" b="1" dirty="0" smtClean="0">
                <a:latin typeface="Corbel" pitchFamily="34" charset="0"/>
              </a:rPr>
              <a:t>Service d’ O.R.L</a:t>
            </a:r>
            <a:endParaRPr lang="fr-FR" sz="2400" b="1" dirty="0">
              <a:latin typeface="Corbel" pitchFamily="34" charset="0"/>
            </a:endParaRPr>
          </a:p>
        </p:txBody>
      </p:sp>
      <p:sp>
        <p:nvSpPr>
          <p:cNvPr id="3" name="Sous-titre 2"/>
          <p:cNvSpPr>
            <a:spLocks noGrp="1"/>
          </p:cNvSpPr>
          <p:nvPr>
            <p:ph type="subTitle" idx="1"/>
          </p:nvPr>
        </p:nvSpPr>
        <p:spPr>
          <a:xfrm>
            <a:off x="1285852" y="2143116"/>
            <a:ext cx="7406640" cy="3000396"/>
          </a:xfrm>
        </p:spPr>
        <p:txBody>
          <a:bodyPr>
            <a:noAutofit/>
          </a:bodyPr>
          <a:lstStyle/>
          <a:p>
            <a:pPr algn="ctr"/>
            <a:r>
              <a:rPr lang="fr-FR" sz="4400" dirty="0"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reflection blurRad="6350" stA="55000" endA="300" endPos="45500" dir="5400000" sy="-100000" algn="bl" rotWithShape="0"/>
                </a:effectLst>
                <a:latin typeface="Gill Sans MT" pitchFamily="34" charset="0"/>
              </a:rPr>
              <a:t>EXAMEN  CLINIQUE   </a:t>
            </a:r>
          </a:p>
          <a:p>
            <a:pPr algn="ctr"/>
            <a:r>
              <a:rPr lang="fr-FR" sz="4400" dirty="0"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reflection blurRad="6350" stA="55000" endA="300" endPos="45500" dir="5400000" sy="-100000" algn="bl" rotWithShape="0"/>
                </a:effectLst>
                <a:latin typeface="Gill Sans MT" pitchFamily="34" charset="0"/>
              </a:rPr>
              <a:t>ET  PARACLINIQUE  </a:t>
            </a:r>
          </a:p>
          <a:p>
            <a:pPr algn="ctr"/>
            <a:r>
              <a:rPr lang="fr-FR" sz="4400" dirty="0"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reflection blurRad="6350" stA="55000" endA="300" endPos="45500" dir="5400000" sy="-100000" algn="bl" rotWithShape="0"/>
                </a:effectLst>
                <a:latin typeface="Gill Sans MT" pitchFamily="34" charset="0"/>
              </a:rPr>
              <a:t>DU  LARYNX  ET  DU  COU</a:t>
            </a:r>
          </a:p>
          <a:p>
            <a:pPr algn="ctr"/>
            <a:endParaRPr lang="fr-FR" sz="4400" dirty="0" smtClean="0">
              <a:ln w="17780" cmpd="sng">
                <a:solidFill>
                  <a:schemeClr val="accent1">
                    <a:tint val="3000"/>
                  </a:schemeClr>
                </a:solidFill>
                <a:prstDash val="solid"/>
                <a:miter lim="800000"/>
              </a:ln>
              <a:solidFill>
                <a:schemeClr val="tx2"/>
              </a:solidFill>
              <a:effectLst>
                <a:outerShdw blurRad="55000" dist="50800" dir="5400000" algn="tl">
                  <a:srgbClr val="000000">
                    <a:alpha val="33000"/>
                  </a:srgbClr>
                </a:outerShdw>
                <a:reflection blurRad="6350" stA="55000" endA="300" endPos="45500" dir="5400000" sy="-100000" algn="bl" rotWithShape="0"/>
              </a:effectLst>
              <a:latin typeface="Gill Sans MT" pitchFamily="34" charset="0"/>
            </a:endParaRPr>
          </a:p>
          <a:p>
            <a:pPr algn="r"/>
            <a:r>
              <a:rPr lang="fr-FR" sz="3600" b="1" dirty="0" smtClean="0">
                <a:ln w="17780" cmpd="sng">
                  <a:solidFill>
                    <a:schemeClr val="accent1">
                      <a:tint val="3000"/>
                    </a:schemeClr>
                  </a:solidFill>
                  <a:prstDash val="solid"/>
                  <a:miter lim="800000"/>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Blackadder ITC" pitchFamily="82" charset="0"/>
              </a:rPr>
              <a:t>Dr </a:t>
            </a:r>
            <a:r>
              <a:rPr lang="fr-FR" sz="3600" b="1" dirty="0" err="1" smtClean="0">
                <a:ln w="17780" cmpd="sng">
                  <a:solidFill>
                    <a:schemeClr val="accent1">
                      <a:tint val="3000"/>
                    </a:schemeClr>
                  </a:solidFill>
                  <a:prstDash val="solid"/>
                  <a:miter lim="800000"/>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Freestyle Script" pitchFamily="66" charset="0"/>
              </a:rPr>
              <a:t>Fergani</a:t>
            </a:r>
            <a:endParaRPr lang="fr-FR" sz="3600" b="1" dirty="0">
              <a:ln w="17780" cmpd="sng">
                <a:solidFill>
                  <a:schemeClr val="accent1">
                    <a:tint val="3000"/>
                  </a:schemeClr>
                </a:solidFill>
                <a:prstDash val="solid"/>
                <a:miter lim="800000"/>
              </a:ln>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Freestyle Script"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5474" name="Picture 2" descr="http://www.lescoursdentaire.info/wp-content/uploads/clip_image0066.jpg"/>
          <p:cNvPicPr>
            <a:picLocks noChangeAspect="1" noChangeArrowheads="1"/>
          </p:cNvPicPr>
          <p:nvPr/>
        </p:nvPicPr>
        <p:blipFill>
          <a:blip r:embed="rId2"/>
          <a:srcRect/>
          <a:stretch>
            <a:fillRect/>
          </a:stretch>
        </p:blipFill>
        <p:spPr bwMode="auto">
          <a:xfrm>
            <a:off x="2357422" y="267027"/>
            <a:ext cx="5929354" cy="659097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99330" name="Picture 2"/>
          <p:cNvPicPr>
            <a:picLocks noChangeAspect="1" noChangeArrowheads="1"/>
          </p:cNvPicPr>
          <p:nvPr/>
        </p:nvPicPr>
        <p:blipFill>
          <a:blip r:embed="rId2"/>
          <a:srcRect/>
          <a:stretch>
            <a:fillRect/>
          </a:stretch>
        </p:blipFill>
        <p:spPr bwMode="auto">
          <a:xfrm>
            <a:off x="500034" y="148120"/>
            <a:ext cx="8358246" cy="6735751"/>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0354" name="Picture 2"/>
          <p:cNvPicPr>
            <a:picLocks noChangeAspect="1" noChangeArrowheads="1"/>
          </p:cNvPicPr>
          <p:nvPr/>
        </p:nvPicPr>
        <p:blipFill>
          <a:blip r:embed="rId2"/>
          <a:srcRect/>
          <a:stretch>
            <a:fillRect/>
          </a:stretch>
        </p:blipFill>
        <p:spPr bwMode="auto">
          <a:xfrm>
            <a:off x="1285852" y="0"/>
            <a:ext cx="7091390" cy="66001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III – EXAMEN CLINIQUE </a:t>
            </a:r>
            <a:endParaRPr lang="fr-FR" dirty="0"/>
          </a:p>
        </p:txBody>
      </p:sp>
      <p:sp>
        <p:nvSpPr>
          <p:cNvPr id="3" name="Espace réservé du contenu 2"/>
          <p:cNvSpPr>
            <a:spLocks noGrp="1"/>
          </p:cNvSpPr>
          <p:nvPr>
            <p:ph idx="1"/>
          </p:nvPr>
        </p:nvSpPr>
        <p:spPr>
          <a:xfrm>
            <a:off x="1435608" y="1285860"/>
            <a:ext cx="7498080" cy="5357850"/>
          </a:xfrm>
        </p:spPr>
        <p:txBody>
          <a:bodyPr>
            <a:normAutofit lnSpcReduction="10000"/>
          </a:bodyPr>
          <a:lstStyle/>
          <a:p>
            <a:pPr marL="596646" indent="-514350">
              <a:buAutoNum type="arabicParenR"/>
            </a:pPr>
            <a:r>
              <a:rPr lang="fr-FR" sz="2800" b="1" i="1" u="sng" dirty="0" smtClean="0">
                <a:latin typeface="Calibri" pitchFamily="34" charset="0"/>
              </a:rPr>
              <a:t>Interrogatoire :</a:t>
            </a:r>
          </a:p>
          <a:p>
            <a:pPr marL="596646" indent="-514350">
              <a:buFontTx/>
              <a:buChar char="-"/>
            </a:pPr>
            <a:r>
              <a:rPr lang="fr-FR" sz="2800" dirty="0" smtClean="0">
                <a:latin typeface="Calibri" pitchFamily="34" charset="0"/>
              </a:rPr>
              <a:t>Age, sexe du patient.</a:t>
            </a:r>
          </a:p>
          <a:p>
            <a:pPr marL="596646" indent="-514350">
              <a:buFontTx/>
              <a:buChar char="-"/>
            </a:pPr>
            <a:r>
              <a:rPr lang="fr-FR" sz="2800" dirty="0" smtClean="0">
                <a:latin typeface="Calibri" pitchFamily="34" charset="0"/>
              </a:rPr>
              <a:t>Motif de consultation : dysphonie, bruit laryngé, dyspnée laryngée, dysphagie haute, masse cervicale médiane ....</a:t>
            </a:r>
          </a:p>
          <a:p>
            <a:pPr marL="596646" indent="-514350">
              <a:buFontTx/>
              <a:buChar char="-"/>
            </a:pPr>
            <a:r>
              <a:rPr lang="fr-FR" sz="2800" dirty="0" smtClean="0">
                <a:latin typeface="Calibri" pitchFamily="34" charset="0"/>
              </a:rPr>
              <a:t>Antécédents du patient : allergiques, </a:t>
            </a:r>
            <a:r>
              <a:rPr lang="fr-FR" sz="2800" dirty="0" smtClean="0">
                <a:latin typeface="Calibri" pitchFamily="34" charset="0"/>
              </a:rPr>
              <a:t>profession, </a:t>
            </a:r>
            <a:r>
              <a:rPr lang="fr-FR" sz="2800" dirty="0" smtClean="0">
                <a:latin typeface="Calibri" pitchFamily="34" charset="0"/>
              </a:rPr>
              <a:t>habitudes toxiques ( alcool, </a:t>
            </a:r>
            <a:r>
              <a:rPr lang="fr-FR" sz="2800" dirty="0" smtClean="0">
                <a:latin typeface="Calibri" pitchFamily="34" charset="0"/>
              </a:rPr>
              <a:t>tabac),TBC</a:t>
            </a:r>
            <a:endParaRPr lang="fr-FR" sz="2800" dirty="0" smtClean="0">
              <a:latin typeface="Calibri" pitchFamily="34" charset="0"/>
            </a:endParaRPr>
          </a:p>
          <a:p>
            <a:pPr marL="596646" indent="-514350">
              <a:buFontTx/>
              <a:buChar char="-"/>
            </a:pPr>
            <a:r>
              <a:rPr lang="fr-FR" sz="2800" dirty="0" smtClean="0">
                <a:latin typeface="Calibri" pitchFamily="34" charset="0"/>
              </a:rPr>
              <a:t>Signes associés : fièvre, adénopathies cervicales, altération de l’état général, signes de lutte respiratoire, cyanose …</a:t>
            </a:r>
          </a:p>
          <a:p>
            <a:pPr marL="596646" indent="-514350">
              <a:buFontTx/>
              <a:buChar char="-"/>
            </a:pPr>
            <a:r>
              <a:rPr lang="fr-FR" sz="2800" dirty="0" smtClean="0">
                <a:latin typeface="Calibri" pitchFamily="34" charset="0"/>
              </a:rPr>
              <a:t>Mode évolutif : aigu, chronique.</a:t>
            </a:r>
            <a:endParaRPr lang="fr-FR" sz="28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0"/>
            <a:ext cx="7498080" cy="45719"/>
          </a:xfrm>
        </p:spPr>
        <p:txBody>
          <a:bodyPr>
            <a:normAutofit fontScale="90000"/>
          </a:bodyPr>
          <a:lstStyle/>
          <a:p>
            <a:endParaRPr lang="fr-FR" dirty="0"/>
          </a:p>
        </p:txBody>
      </p:sp>
      <p:sp>
        <p:nvSpPr>
          <p:cNvPr id="3" name="Espace réservé du contenu 2"/>
          <p:cNvSpPr>
            <a:spLocks noGrp="1"/>
          </p:cNvSpPr>
          <p:nvPr>
            <p:ph idx="1"/>
          </p:nvPr>
        </p:nvSpPr>
        <p:spPr>
          <a:xfrm>
            <a:off x="1187624" y="0"/>
            <a:ext cx="7776864" cy="6888057"/>
          </a:xfrm>
        </p:spPr>
        <p:txBody>
          <a:bodyPr>
            <a:normAutofit/>
          </a:bodyPr>
          <a:lstStyle/>
          <a:p>
            <a:endParaRPr lang="fr-FR" sz="2400" dirty="0" smtClean="0"/>
          </a:p>
          <a:p>
            <a:r>
              <a:rPr lang="fr-FR" sz="2400" dirty="0" smtClean="0">
                <a:solidFill>
                  <a:srgbClr val="00B0F0"/>
                </a:solidFill>
              </a:rPr>
              <a:t>2</a:t>
            </a:r>
            <a:r>
              <a:rPr lang="fr-FR" sz="2400" dirty="0">
                <a:solidFill>
                  <a:srgbClr val="00B0F0"/>
                </a:solidFill>
              </a:rPr>
              <a:t>) </a:t>
            </a:r>
            <a:r>
              <a:rPr lang="fr-FR" sz="2400" u="sng" dirty="0"/>
              <a:t>Examen clinique proprement dit : </a:t>
            </a:r>
          </a:p>
          <a:p>
            <a:endParaRPr lang="fr-FR" sz="2400" b="1" dirty="0" smtClean="0"/>
          </a:p>
          <a:p>
            <a:r>
              <a:rPr lang="fr-FR" sz="2400" b="1" dirty="0" smtClean="0">
                <a:solidFill>
                  <a:srgbClr val="00B0F0"/>
                </a:solidFill>
              </a:rPr>
              <a:t>L’inspection: </a:t>
            </a:r>
            <a:r>
              <a:rPr lang="fr-FR" sz="2400" dirty="0" smtClean="0"/>
              <a:t>qui permet visualiser  :les cicatrices d’intervention ou traumatiques ,l’</a:t>
            </a:r>
            <a:r>
              <a:rPr lang="fr-FR" sz="2400" dirty="0" err="1" smtClean="0"/>
              <a:t>etat</a:t>
            </a:r>
            <a:r>
              <a:rPr lang="fr-FR" sz="2400" dirty="0" smtClean="0"/>
              <a:t> de la peau en regard (normale</a:t>
            </a:r>
            <a:r>
              <a:rPr lang="fr-FR" sz="2400" dirty="0" smtClean="0"/>
              <a:t>, </a:t>
            </a:r>
            <a:r>
              <a:rPr lang="fr-FR" sz="2400" dirty="0" err="1" smtClean="0"/>
              <a:t>inflamatoire</a:t>
            </a:r>
            <a:r>
              <a:rPr lang="fr-FR" sz="2400" dirty="0" smtClean="0"/>
              <a:t> </a:t>
            </a:r>
            <a:r>
              <a:rPr lang="fr-FR" sz="2400" dirty="0" smtClean="0"/>
              <a:t>,fistulisation ou extériorisation,,,,,,,,)</a:t>
            </a:r>
          </a:p>
          <a:p>
            <a:endParaRPr lang="fr-FR" sz="2400" dirty="0"/>
          </a:p>
          <a:p>
            <a:endParaRPr lang="fr-FR" sz="2400" dirty="0" smtClean="0"/>
          </a:p>
          <a:p>
            <a:r>
              <a:rPr lang="fr-FR" sz="2400" b="1" dirty="0" smtClean="0">
                <a:solidFill>
                  <a:srgbClr val="00B0F0"/>
                </a:solidFill>
              </a:rPr>
              <a:t>La palpation: </a:t>
            </a:r>
            <a:r>
              <a:rPr lang="fr-FR" sz="2400" dirty="0" smtClean="0"/>
              <a:t>des cartilage du larynx ,a l’</a:t>
            </a:r>
            <a:r>
              <a:rPr lang="fr-FR" sz="2400" dirty="0" err="1" smtClean="0"/>
              <a:t>etat</a:t>
            </a:r>
            <a:r>
              <a:rPr lang="fr-FR" sz="2400" dirty="0" smtClean="0"/>
              <a:t> physiologique la mobilisation des cartilages entraine un craquement  audible c’est le signe de MOORE (+)    dans certaines pathologies surtout tumorales le signe de    MOORE est négatif</a:t>
            </a:r>
          </a:p>
          <a:p>
            <a:endParaRPr lang="fr-FR" sz="2400" b="1" dirty="0" smtClean="0"/>
          </a:p>
        </p:txBody>
      </p:sp>
    </p:spTree>
    <p:extLst>
      <p:ext uri="{BB962C8B-B14F-4D97-AF65-F5344CB8AC3E}">
        <p14:creationId xmlns:p14="http://schemas.microsoft.com/office/powerpoint/2010/main" xmlns="" val="1885317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7290" y="357166"/>
            <a:ext cx="6215106" cy="6215106"/>
          </a:xfrm>
        </p:spPr>
        <p:txBody>
          <a:bodyPr>
            <a:normAutofit fontScale="92500" lnSpcReduction="20000"/>
          </a:bodyPr>
          <a:lstStyle/>
          <a:p>
            <a:pPr>
              <a:buNone/>
            </a:pPr>
            <a:r>
              <a:rPr lang="fr-FR" sz="2800" b="1" dirty="0" smtClean="0">
                <a:solidFill>
                  <a:srgbClr val="0070C0"/>
                </a:solidFill>
                <a:latin typeface="Calibri" pitchFamily="34" charset="0"/>
              </a:rPr>
              <a:t>Laryngoscopie indirecte ( L.S.I ) :</a:t>
            </a:r>
          </a:p>
          <a:p>
            <a:pPr>
              <a:buFontTx/>
              <a:buChar char="-"/>
            </a:pPr>
            <a:r>
              <a:rPr lang="fr-FR" sz="2800" dirty="0" smtClean="0">
                <a:latin typeface="Calibri" pitchFamily="34" charset="0"/>
              </a:rPr>
              <a:t>Examen capital.</a:t>
            </a:r>
          </a:p>
          <a:p>
            <a:pPr>
              <a:buFontTx/>
              <a:buChar char="-"/>
            </a:pPr>
            <a:r>
              <a:rPr lang="fr-FR" sz="2800" dirty="0" smtClean="0">
                <a:latin typeface="Calibri" pitchFamily="34" charset="0"/>
              </a:rPr>
              <a:t>Elle permet la vision du larynx à l’aide                      d’un miroir ( vue réfléchie ), d’où son nom.</a:t>
            </a:r>
          </a:p>
          <a:p>
            <a:pPr>
              <a:buFont typeface="Arial" charset="0"/>
              <a:buChar char="•"/>
            </a:pPr>
            <a:endParaRPr lang="fr-FR" sz="2800" u="sng" dirty="0" smtClean="0">
              <a:latin typeface="Calibri" pitchFamily="34" charset="0"/>
            </a:endParaRPr>
          </a:p>
          <a:p>
            <a:pPr>
              <a:buFont typeface="Arial" charset="0"/>
              <a:buChar char="•"/>
            </a:pPr>
            <a:r>
              <a:rPr lang="fr-FR" sz="2800" u="sng" dirty="0" smtClean="0">
                <a:latin typeface="Calibri" pitchFamily="34" charset="0"/>
              </a:rPr>
              <a:t>Matériels</a:t>
            </a:r>
            <a:r>
              <a:rPr lang="fr-FR" sz="2800" dirty="0" smtClean="0">
                <a:latin typeface="Calibri" pitchFamily="34" charset="0"/>
              </a:rPr>
              <a:t> : </a:t>
            </a:r>
          </a:p>
          <a:p>
            <a:pPr>
              <a:buFontTx/>
              <a:buChar char="-"/>
            </a:pPr>
            <a:r>
              <a:rPr lang="fr-FR" sz="2800" dirty="0" smtClean="0">
                <a:latin typeface="Calibri" pitchFamily="34" charset="0"/>
              </a:rPr>
              <a:t>Miroir laryngé.</a:t>
            </a:r>
          </a:p>
          <a:p>
            <a:pPr>
              <a:buFontTx/>
              <a:buChar char="-"/>
            </a:pPr>
            <a:r>
              <a:rPr lang="fr-FR" sz="2800" dirty="0" smtClean="0">
                <a:latin typeface="Calibri" pitchFamily="34" charset="0"/>
              </a:rPr>
              <a:t>Source lumineuse ( miroir </a:t>
            </a:r>
            <a:endParaRPr lang="fr-FR" sz="2800" dirty="0" smtClean="0">
              <a:latin typeface="Calibri" pitchFamily="34" charset="0"/>
            </a:endParaRPr>
          </a:p>
          <a:p>
            <a:pPr>
              <a:buNone/>
            </a:pPr>
            <a:r>
              <a:rPr lang="fr-FR" sz="2800" dirty="0" smtClean="0">
                <a:latin typeface="Calibri" pitchFamily="34" charset="0"/>
              </a:rPr>
              <a:t> </a:t>
            </a:r>
            <a:r>
              <a:rPr lang="fr-FR" sz="2800" dirty="0" smtClean="0">
                <a:latin typeface="Calibri" pitchFamily="34" charset="0"/>
              </a:rPr>
              <a:t>    </a:t>
            </a:r>
            <a:r>
              <a:rPr lang="fr-FR" sz="2800" dirty="0" smtClean="0">
                <a:latin typeface="Calibri" pitchFamily="34" charset="0"/>
              </a:rPr>
              <a:t>de </a:t>
            </a:r>
            <a:r>
              <a:rPr lang="fr-FR" sz="2800" dirty="0" err="1" smtClean="0">
                <a:latin typeface="Calibri" pitchFamily="34" charset="0"/>
              </a:rPr>
              <a:t>Clar</a:t>
            </a:r>
            <a:r>
              <a:rPr lang="fr-FR" sz="2800" dirty="0" smtClean="0">
                <a:latin typeface="Calibri" pitchFamily="34" charset="0"/>
              </a:rPr>
              <a:t> ).</a:t>
            </a:r>
          </a:p>
          <a:p>
            <a:pPr>
              <a:buFont typeface="Arial" pitchFamily="34" charset="0"/>
              <a:buChar char="•"/>
            </a:pPr>
            <a:endParaRPr lang="fr-FR" sz="2800" u="sng" dirty="0" smtClean="0">
              <a:latin typeface="Calibri" pitchFamily="34" charset="0"/>
            </a:endParaRPr>
          </a:p>
          <a:p>
            <a:pPr>
              <a:buFont typeface="Arial" pitchFamily="34" charset="0"/>
              <a:buChar char="•"/>
            </a:pPr>
            <a:r>
              <a:rPr lang="fr-FR" sz="2800" u="sng" dirty="0" smtClean="0">
                <a:latin typeface="Calibri" pitchFamily="34" charset="0"/>
              </a:rPr>
              <a:t>Conduite de l’examen </a:t>
            </a:r>
            <a:r>
              <a:rPr lang="fr-FR" sz="2800" dirty="0" smtClean="0">
                <a:latin typeface="Calibri" pitchFamily="34" charset="0"/>
              </a:rPr>
              <a:t>:</a:t>
            </a:r>
          </a:p>
          <a:p>
            <a:pPr>
              <a:buNone/>
            </a:pPr>
            <a:r>
              <a:rPr lang="fr-FR" sz="2800" dirty="0" smtClean="0">
                <a:latin typeface="Calibri" pitchFamily="34" charset="0"/>
              </a:rPr>
              <a:t>- Malade est  assis en face du médecin.</a:t>
            </a:r>
          </a:p>
          <a:p>
            <a:pPr>
              <a:buNone/>
            </a:pPr>
            <a:r>
              <a:rPr lang="fr-FR" sz="2800" dirty="0" smtClean="0">
                <a:latin typeface="Calibri" pitchFamily="34" charset="0"/>
              </a:rPr>
              <a:t>- Ouvrir la bouche, tirer la langue, placer le miroir laryngé contre la paroi postérieure                             de l’oropharynx.</a:t>
            </a:r>
            <a:endParaRPr lang="fr-FR" sz="2800" dirty="0">
              <a:latin typeface="Calibri" pitchFamily="34" charset="0"/>
            </a:endParaRPr>
          </a:p>
        </p:txBody>
      </p:sp>
      <p:pic>
        <p:nvPicPr>
          <p:cNvPr id="67586" name="Picture 2" descr="http://img.medicalexpo.fr/images_me/photo-g/miroir-larynge-droit-73608-148109.jpg"/>
          <p:cNvPicPr>
            <a:picLocks noChangeAspect="1" noChangeArrowheads="1"/>
          </p:cNvPicPr>
          <p:nvPr/>
        </p:nvPicPr>
        <p:blipFill>
          <a:blip r:embed="rId3"/>
          <a:srcRect/>
          <a:stretch>
            <a:fillRect/>
          </a:stretch>
        </p:blipFill>
        <p:spPr bwMode="auto">
          <a:xfrm>
            <a:off x="7300900" y="214290"/>
            <a:ext cx="1843100" cy="2286016"/>
          </a:xfrm>
          <a:prstGeom prst="rect">
            <a:avLst/>
          </a:prstGeom>
          <a:noFill/>
        </p:spPr>
      </p:pic>
      <p:pic>
        <p:nvPicPr>
          <p:cNvPr id="67587" name="Picture 3"/>
          <p:cNvPicPr>
            <a:picLocks noChangeAspect="1" noChangeArrowheads="1"/>
          </p:cNvPicPr>
          <p:nvPr/>
        </p:nvPicPr>
        <p:blipFill>
          <a:blip r:embed="rId4"/>
          <a:srcRect/>
          <a:stretch>
            <a:fillRect/>
          </a:stretch>
        </p:blipFill>
        <p:spPr bwMode="auto">
          <a:xfrm>
            <a:off x="6311495" y="2928934"/>
            <a:ext cx="2832505" cy="20431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4572000" y="214290"/>
            <a:ext cx="4327102" cy="3786214"/>
          </a:xfrm>
          <a:prstGeom prst="rect">
            <a:avLst/>
          </a:prstGeom>
          <a:noFill/>
          <a:ln w="9525">
            <a:noFill/>
            <a:miter lim="800000"/>
            <a:headEnd/>
            <a:tailEnd/>
          </a:ln>
          <a:effectLst/>
        </p:spPr>
      </p:pic>
      <p:pic>
        <p:nvPicPr>
          <p:cNvPr id="65538" name="Picture 2" descr="http://dc205.4shared.com/doc/lg_0DxhV/preview_html_30baae26.jpg"/>
          <p:cNvPicPr>
            <a:picLocks noChangeAspect="1" noChangeArrowheads="1"/>
          </p:cNvPicPr>
          <p:nvPr/>
        </p:nvPicPr>
        <p:blipFill>
          <a:blip r:embed="rId4"/>
          <a:srcRect/>
          <a:stretch>
            <a:fillRect/>
          </a:stretch>
        </p:blipFill>
        <p:spPr bwMode="auto">
          <a:xfrm>
            <a:off x="714348" y="2714620"/>
            <a:ext cx="3762375" cy="330041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28604"/>
            <a:ext cx="7498080" cy="6072230"/>
          </a:xfrm>
        </p:spPr>
        <p:txBody>
          <a:bodyPr>
            <a:normAutofit/>
          </a:bodyPr>
          <a:lstStyle/>
          <a:p>
            <a:pPr>
              <a:buFontTx/>
              <a:buChar char="-"/>
            </a:pPr>
            <a:r>
              <a:rPr lang="fr-FR" sz="2800" dirty="0" smtClean="0">
                <a:latin typeface="Calibri" pitchFamily="34" charset="0"/>
              </a:rPr>
              <a:t>Le malade doit respirer librement par la bouche, en lui faisant dire « é » ou « i », pour apprécier mieux la filière et surtout </a:t>
            </a:r>
            <a:r>
              <a:rPr lang="fr-FR" sz="2800" b="1" i="1" dirty="0" smtClean="0">
                <a:latin typeface="Calibri" pitchFamily="34" charset="0"/>
              </a:rPr>
              <a:t>la mobilité des cordes vocales</a:t>
            </a:r>
            <a:r>
              <a:rPr lang="fr-FR" sz="2800" b="1" dirty="0" smtClean="0">
                <a:latin typeface="Calibri" pitchFamily="34" charset="0"/>
              </a:rPr>
              <a:t>.</a:t>
            </a:r>
          </a:p>
          <a:p>
            <a:pPr>
              <a:buFont typeface="Arial" pitchFamily="34" charset="0"/>
              <a:buChar char="•"/>
            </a:pPr>
            <a:endParaRPr lang="fr-FR" sz="2800" u="sng" dirty="0" smtClean="0">
              <a:latin typeface="Calibri" pitchFamily="34" charset="0"/>
            </a:endParaRPr>
          </a:p>
          <a:p>
            <a:pPr>
              <a:buFont typeface="Arial" pitchFamily="34" charset="0"/>
              <a:buChar char="•"/>
            </a:pPr>
            <a:endParaRPr lang="fr-FR" sz="2800" dirty="0">
              <a:latin typeface="Calibri" pitchFamily="34" charset="0"/>
            </a:endParaRPr>
          </a:p>
        </p:txBody>
      </p:sp>
      <p:pic>
        <p:nvPicPr>
          <p:cNvPr id="4" name="Picture 2"/>
          <p:cNvPicPr>
            <a:picLocks noChangeAspect="1" noChangeArrowheads="1"/>
          </p:cNvPicPr>
          <p:nvPr/>
        </p:nvPicPr>
        <p:blipFill>
          <a:blip r:embed="rId3"/>
          <a:srcRect/>
          <a:stretch>
            <a:fillRect/>
          </a:stretch>
        </p:blipFill>
        <p:spPr bwMode="auto">
          <a:xfrm>
            <a:off x="5286380" y="2357430"/>
            <a:ext cx="3467100" cy="3981450"/>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1357290" y="2643182"/>
            <a:ext cx="3601901" cy="35004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188640"/>
            <a:ext cx="7498080" cy="6480720"/>
          </a:xfrm>
        </p:spPr>
        <p:txBody>
          <a:bodyPr>
            <a:normAutofit/>
          </a:bodyPr>
          <a:lstStyle/>
          <a:p>
            <a:pPr>
              <a:buFont typeface="Arial" pitchFamily="34" charset="0"/>
              <a:buChar char="•"/>
            </a:pPr>
            <a:r>
              <a:rPr lang="fr-FR" sz="2800" u="sng" dirty="0" smtClean="0">
                <a:latin typeface="Calibri" pitchFamily="34" charset="0"/>
              </a:rPr>
              <a:t>Données de l’examen </a:t>
            </a:r>
            <a:r>
              <a:rPr lang="fr-FR" sz="2800" dirty="0" smtClean="0">
                <a:latin typeface="Calibri" pitchFamily="34" charset="0"/>
              </a:rPr>
              <a:t>:</a:t>
            </a:r>
          </a:p>
          <a:p>
            <a:pPr>
              <a:buFontTx/>
              <a:buChar char="-"/>
            </a:pPr>
            <a:r>
              <a:rPr lang="fr-FR" sz="2800" dirty="0" smtClean="0">
                <a:latin typeface="Calibri" pitchFamily="34" charset="0"/>
              </a:rPr>
              <a:t>Base de la langue.</a:t>
            </a:r>
          </a:p>
          <a:p>
            <a:pPr>
              <a:buFontTx/>
              <a:buChar char="-"/>
            </a:pPr>
            <a:r>
              <a:rPr lang="fr-FR" sz="2800" dirty="0" smtClean="0">
                <a:latin typeface="Calibri" pitchFamily="34" charset="0"/>
              </a:rPr>
              <a:t>Epiglotte.</a:t>
            </a:r>
          </a:p>
          <a:p>
            <a:pPr>
              <a:buFontTx/>
              <a:buChar char="-"/>
            </a:pPr>
            <a:r>
              <a:rPr lang="fr-FR" sz="2800" dirty="0" smtClean="0">
                <a:latin typeface="Calibri" pitchFamily="34" charset="0"/>
              </a:rPr>
              <a:t>Cordes vocales, bandes ventriculaires.</a:t>
            </a:r>
          </a:p>
          <a:p>
            <a:pPr>
              <a:buFontTx/>
              <a:buChar char="-"/>
            </a:pPr>
            <a:r>
              <a:rPr lang="fr-FR" sz="2800" dirty="0" smtClean="0">
                <a:latin typeface="Calibri" pitchFamily="34" charset="0"/>
              </a:rPr>
              <a:t>Région sous-glottique ( premiers centimètres de la trachée ).</a:t>
            </a:r>
          </a:p>
          <a:p>
            <a:pPr>
              <a:buFontTx/>
              <a:buChar char="-"/>
            </a:pPr>
            <a:r>
              <a:rPr lang="fr-FR" sz="2800" dirty="0" err="1" smtClean="0">
                <a:latin typeface="Calibri" pitchFamily="34" charset="0"/>
              </a:rPr>
              <a:t>Hypopharynx</a:t>
            </a:r>
            <a:r>
              <a:rPr lang="fr-FR" sz="2800" dirty="0" smtClean="0">
                <a:latin typeface="Calibri" pitchFamily="34" charset="0"/>
              </a:rPr>
              <a:t> ( sinus piriformes ).</a:t>
            </a:r>
            <a:endParaRPr lang="fr-FR" sz="2800" dirty="0" smtClean="0">
              <a:latin typeface="Calibri" pitchFamily="34" charset="0"/>
            </a:endParaRPr>
          </a:p>
          <a:p>
            <a:pPr>
              <a:buFontTx/>
              <a:buChar char="-"/>
            </a:pPr>
            <a:endParaRPr lang="fr-FR" sz="2800" dirty="0" smtClean="0">
              <a:latin typeface="Calibri" pitchFamily="34" charset="0"/>
            </a:endParaRPr>
          </a:p>
          <a:p>
            <a:pPr>
              <a:buFontTx/>
              <a:buChar char="-"/>
            </a:pPr>
            <a:endParaRPr lang="fr-FR" sz="2800" dirty="0" smtClean="0">
              <a:latin typeface="Calibri" pitchFamily="34" charset="0"/>
            </a:endParaRPr>
          </a:p>
          <a:p>
            <a:pPr>
              <a:buFontTx/>
              <a:buChar char="-"/>
            </a:pPr>
            <a:r>
              <a:rPr lang="fr-FR" sz="2800" dirty="0" smtClean="0">
                <a:latin typeface="Calibri" pitchFamily="34" charset="0"/>
              </a:rPr>
              <a:t>Elle </a:t>
            </a:r>
            <a:r>
              <a:rPr lang="fr-FR" sz="2800" dirty="0" smtClean="0">
                <a:latin typeface="Calibri" pitchFamily="34" charset="0"/>
              </a:rPr>
              <a:t>permet de préciser l’aspect lésionnel :</a:t>
            </a:r>
          </a:p>
          <a:p>
            <a:pPr>
              <a:buFontTx/>
              <a:buChar char="-"/>
            </a:pPr>
            <a:r>
              <a:rPr lang="fr-FR" sz="2800" dirty="0" smtClean="0">
                <a:latin typeface="Calibri" pitchFamily="34" charset="0"/>
              </a:rPr>
              <a:t>Inflammatoire.</a:t>
            </a:r>
          </a:p>
          <a:p>
            <a:pPr>
              <a:buFontTx/>
              <a:buChar char="-"/>
            </a:pPr>
            <a:r>
              <a:rPr lang="fr-FR" sz="2800" dirty="0" smtClean="0">
                <a:latin typeface="Calibri" pitchFamily="34" charset="0"/>
              </a:rPr>
              <a:t>Tumoral .</a:t>
            </a:r>
            <a:endParaRPr lang="fr-FR" sz="2800"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1714480" y="357166"/>
            <a:ext cx="6572296"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 - INTRODUCTION</a:t>
            </a:r>
            <a:endParaRPr lang="fr-FR" dirty="0"/>
          </a:p>
        </p:txBody>
      </p:sp>
      <p:sp>
        <p:nvSpPr>
          <p:cNvPr id="3" name="Espace réservé du contenu 2"/>
          <p:cNvSpPr>
            <a:spLocks noGrp="1"/>
          </p:cNvSpPr>
          <p:nvPr>
            <p:ph idx="1"/>
          </p:nvPr>
        </p:nvSpPr>
        <p:spPr>
          <a:xfrm>
            <a:off x="1357290" y="1643050"/>
            <a:ext cx="7498080" cy="4891102"/>
          </a:xfrm>
        </p:spPr>
        <p:txBody>
          <a:bodyPr>
            <a:normAutofit/>
          </a:bodyPr>
          <a:lstStyle/>
          <a:p>
            <a:r>
              <a:rPr lang="fr-FR" sz="2800" dirty="0" smtClean="0">
                <a:latin typeface="Calibri" pitchFamily="34" charset="0"/>
              </a:rPr>
              <a:t>Examen clinique et para clinique du larynx et du cou est un  examen primordial en O.R.L</a:t>
            </a:r>
          </a:p>
          <a:p>
            <a:r>
              <a:rPr lang="fr-FR" sz="2800" dirty="0" smtClean="0">
                <a:latin typeface="Calibri" pitchFamily="34" charset="0"/>
              </a:rPr>
              <a:t>La fréquence des pathologies cervicales.</a:t>
            </a:r>
          </a:p>
          <a:p>
            <a:r>
              <a:rPr lang="fr-FR" sz="2800" dirty="0" smtClean="0">
                <a:latin typeface="Calibri" pitchFamily="34" charset="0"/>
              </a:rPr>
              <a:t>Examen clinique facile, mais de grande orientation diagnostique.</a:t>
            </a:r>
          </a:p>
          <a:p>
            <a:r>
              <a:rPr lang="fr-FR" sz="2800" dirty="0" smtClean="0">
                <a:latin typeface="Calibri" pitchFamily="34" charset="0"/>
              </a:rPr>
              <a:t>Parfois, il doit être compléter par un examen para clinique pour poser le diagnostic positif,    ou dans le cadre de la recherche étiologique.</a:t>
            </a:r>
            <a:endParaRPr lang="fr-FR" sz="280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Picture 1"/>
          <p:cNvPicPr>
            <a:picLocks noChangeAspect="1" noChangeArrowheads="1"/>
          </p:cNvPicPr>
          <p:nvPr/>
        </p:nvPicPr>
        <p:blipFill>
          <a:blip r:embed="rId3"/>
          <a:srcRect/>
          <a:stretch>
            <a:fillRect/>
          </a:stretch>
        </p:blipFill>
        <p:spPr bwMode="auto">
          <a:xfrm>
            <a:off x="428596" y="928670"/>
            <a:ext cx="8176826" cy="55483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187624" y="188640"/>
            <a:ext cx="7746064" cy="6552728"/>
          </a:xfrm>
        </p:spPr>
        <p:txBody>
          <a:bodyPr>
            <a:normAutofit/>
          </a:bodyPr>
          <a:lstStyle/>
          <a:p>
            <a:pPr marL="82296" indent="0">
              <a:buNone/>
            </a:pPr>
            <a:endParaRPr lang="fr-FR" sz="2400" dirty="0" smtClean="0"/>
          </a:p>
          <a:p>
            <a:pPr marL="82296" indent="0">
              <a:buNone/>
            </a:pPr>
            <a:r>
              <a:rPr lang="fr-FR" sz="2400" b="1" dirty="0" smtClean="0">
                <a:solidFill>
                  <a:srgbClr val="00B0F0"/>
                </a:solidFill>
              </a:rPr>
              <a:t>La </a:t>
            </a:r>
            <a:r>
              <a:rPr lang="fr-FR" sz="2400" b="1" dirty="0" err="1" smtClean="0">
                <a:solidFill>
                  <a:srgbClr val="00B0F0"/>
                </a:solidFill>
              </a:rPr>
              <a:t>nasofibroscopie</a:t>
            </a:r>
            <a:r>
              <a:rPr lang="fr-FR" sz="2400" b="1" dirty="0" smtClean="0">
                <a:solidFill>
                  <a:srgbClr val="00B0F0"/>
                </a:solidFill>
              </a:rPr>
              <a:t>: </a:t>
            </a:r>
            <a:r>
              <a:rPr lang="fr-FR" sz="2400" dirty="0" smtClean="0"/>
              <a:t>Qui fait partie de l’examen clinique  ,offrant un confort pour le malade et l’examinateur</a:t>
            </a:r>
            <a:r>
              <a:rPr lang="fr-FR" sz="2400" dirty="0" smtClean="0"/>
              <a:t>, permettant </a:t>
            </a:r>
            <a:r>
              <a:rPr lang="fr-FR" sz="2400" dirty="0" smtClean="0"/>
              <a:t>d’explorer les voies aérienne des narines jusqu’à larynx</a:t>
            </a:r>
            <a:endParaRPr lang="fr-FR" sz="2400" dirty="0"/>
          </a:p>
        </p:txBody>
      </p:sp>
      <p:pic>
        <p:nvPicPr>
          <p:cNvPr id="3" name="Picture 2" descr="I:\ima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35696" y="2500312"/>
            <a:ext cx="5904656" cy="280089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12642" name="Picture 2" descr="http://www.quizz.biz/uploads/quizz/20391/3_lyUUE.jpg"/>
          <p:cNvPicPr>
            <a:picLocks noChangeAspect="1" noChangeArrowheads="1"/>
          </p:cNvPicPr>
          <p:nvPr/>
        </p:nvPicPr>
        <p:blipFill>
          <a:blip r:embed="rId2"/>
          <a:srcRect/>
          <a:stretch>
            <a:fillRect/>
          </a:stretch>
        </p:blipFill>
        <p:spPr bwMode="auto">
          <a:xfrm>
            <a:off x="1357290" y="642918"/>
            <a:ext cx="7286676" cy="572439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IV - Examen </a:t>
            </a:r>
            <a:r>
              <a:rPr lang="fr-FR" dirty="0" err="1" smtClean="0"/>
              <a:t>paraclinique</a:t>
            </a:r>
            <a:endParaRPr lang="fr-FR" dirty="0"/>
          </a:p>
        </p:txBody>
      </p:sp>
      <p:sp>
        <p:nvSpPr>
          <p:cNvPr id="3" name="Espace réservé du contenu 2"/>
          <p:cNvSpPr>
            <a:spLocks noGrp="1"/>
          </p:cNvSpPr>
          <p:nvPr>
            <p:ph idx="1"/>
          </p:nvPr>
        </p:nvSpPr>
        <p:spPr>
          <a:xfrm>
            <a:off x="1357290" y="1714488"/>
            <a:ext cx="7498080" cy="4800600"/>
          </a:xfrm>
        </p:spPr>
        <p:txBody>
          <a:bodyPr>
            <a:normAutofit/>
          </a:bodyPr>
          <a:lstStyle/>
          <a:p>
            <a:r>
              <a:rPr lang="fr-FR" sz="2800" dirty="0" smtClean="0">
                <a:latin typeface="Calibri" pitchFamily="34" charset="0"/>
              </a:rPr>
              <a:t>Il n’est pas systématique.</a:t>
            </a:r>
          </a:p>
          <a:p>
            <a:r>
              <a:rPr lang="fr-FR" sz="2800" dirty="0" smtClean="0">
                <a:latin typeface="Calibri" pitchFamily="34" charset="0"/>
              </a:rPr>
              <a:t>Il est nécessaire pour poser le diagnostic positif, le diagnostic étiologique, ou lorsqu’on vise un geste complémentaire (biopsie, chirurgie).</a:t>
            </a:r>
          </a:p>
          <a:p>
            <a:r>
              <a:rPr lang="fr-FR" sz="2800" dirty="0" smtClean="0">
                <a:latin typeface="Calibri" pitchFamily="34" charset="0"/>
              </a:rPr>
              <a:t>Généralement deux examens :</a:t>
            </a:r>
          </a:p>
          <a:p>
            <a:pPr>
              <a:buFont typeface="Wingdings" pitchFamily="2" charset="2"/>
              <a:buChar char="ü"/>
            </a:pPr>
            <a:r>
              <a:rPr lang="fr-FR" sz="2800" dirty="0" smtClean="0">
                <a:latin typeface="Calibri" pitchFamily="34" charset="0"/>
              </a:rPr>
              <a:t> </a:t>
            </a:r>
            <a:r>
              <a:rPr lang="fr-FR" sz="2800" b="1" i="1" dirty="0" smtClean="0">
                <a:latin typeface="Calibri" pitchFamily="34" charset="0"/>
              </a:rPr>
              <a:t>La laryngoscopie directe en suspension                 ( L.S.D.S ).</a:t>
            </a:r>
          </a:p>
          <a:p>
            <a:pPr>
              <a:buFont typeface="Wingdings" pitchFamily="2" charset="2"/>
              <a:buChar char="ü"/>
            </a:pPr>
            <a:r>
              <a:rPr lang="fr-FR" sz="2800" dirty="0" smtClean="0">
                <a:latin typeface="Calibri" pitchFamily="34" charset="0"/>
              </a:rPr>
              <a:t> </a:t>
            </a:r>
            <a:r>
              <a:rPr lang="fr-FR" sz="2800" b="1" i="1" dirty="0" smtClean="0">
                <a:latin typeface="Calibri" pitchFamily="34" charset="0"/>
              </a:rPr>
              <a:t>La radiologie : TDM.</a:t>
            </a:r>
            <a:endParaRPr lang="fr-FR" sz="2800" b="1" i="1"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7290" y="214290"/>
            <a:ext cx="7576398" cy="6000792"/>
          </a:xfrm>
        </p:spPr>
        <p:txBody>
          <a:bodyPr/>
          <a:lstStyle/>
          <a:p>
            <a:pPr marL="539496" indent="-457200">
              <a:buAutoNum type="arabicParenR"/>
            </a:pPr>
            <a:r>
              <a:rPr lang="fr-FR" sz="2400" i="1" u="sng" dirty="0" smtClean="0">
                <a:solidFill>
                  <a:srgbClr val="FF0000"/>
                </a:solidFill>
                <a:effectLst>
                  <a:outerShdw blurRad="38100" dist="38100" dir="2700000" algn="tl">
                    <a:srgbClr val="000000">
                      <a:alpha val="43137"/>
                    </a:srgbClr>
                  </a:outerShdw>
                </a:effectLst>
                <a:latin typeface="Calibri" pitchFamily="34" charset="0"/>
              </a:rPr>
              <a:t>Laryngoscopie directe en suspension ( L.S.D.S )</a:t>
            </a:r>
            <a:r>
              <a:rPr lang="fr-FR" dirty="0" smtClean="0"/>
              <a:t> </a:t>
            </a:r>
            <a:r>
              <a:rPr lang="fr-FR" dirty="0" smtClean="0">
                <a:solidFill>
                  <a:srgbClr val="FF0000"/>
                </a:solidFill>
              </a:rPr>
              <a:t>:</a:t>
            </a:r>
          </a:p>
          <a:p>
            <a:pPr marL="596646" indent="-514350">
              <a:buFontTx/>
              <a:buChar char="-"/>
            </a:pPr>
            <a:endParaRPr lang="fr-FR" sz="2800" dirty="0" smtClean="0">
              <a:latin typeface="Calibri" pitchFamily="34" charset="0"/>
            </a:endParaRPr>
          </a:p>
          <a:p>
            <a:pPr marL="596646" indent="-514350">
              <a:buFontTx/>
              <a:buChar char="-"/>
            </a:pPr>
            <a:r>
              <a:rPr lang="fr-FR" sz="2800" dirty="0" smtClean="0">
                <a:latin typeface="Calibri" pitchFamily="34" charset="0"/>
              </a:rPr>
              <a:t>L’examen se fait sous anesthésie générale,      ce qui permet chez un malade parfaitement calme, dont les réflexes </a:t>
            </a:r>
            <a:r>
              <a:rPr lang="fr-FR" sz="2800" dirty="0" err="1" smtClean="0">
                <a:latin typeface="Calibri" pitchFamily="34" charset="0"/>
              </a:rPr>
              <a:t>pharyngolaryngés</a:t>
            </a:r>
            <a:r>
              <a:rPr lang="fr-FR" sz="2800" dirty="0" smtClean="0">
                <a:latin typeface="Calibri" pitchFamily="34" charset="0"/>
              </a:rPr>
              <a:t> sont maitrisés, une étude complète et minutieuse du conduit aérien.</a:t>
            </a:r>
          </a:p>
          <a:p>
            <a:pPr marL="596646" indent="-514350">
              <a:buFontTx/>
              <a:buChar char="-"/>
            </a:pPr>
            <a:r>
              <a:rPr lang="fr-FR" sz="2800" u="sng" dirty="0" smtClean="0">
                <a:latin typeface="Calibri" pitchFamily="34" charset="0"/>
              </a:rPr>
              <a:t>Le matériel</a:t>
            </a:r>
            <a:r>
              <a:rPr lang="fr-FR" sz="2800" dirty="0" smtClean="0">
                <a:latin typeface="Calibri" pitchFamily="34" charset="0"/>
              </a:rPr>
              <a:t> :</a:t>
            </a:r>
          </a:p>
          <a:p>
            <a:pPr marL="596646" indent="-514350">
              <a:buFont typeface="Arial" charset="0"/>
              <a:buChar char="•"/>
            </a:pPr>
            <a:r>
              <a:rPr lang="fr-FR" sz="2800" dirty="0" smtClean="0">
                <a:latin typeface="Calibri" pitchFamily="34" charset="0"/>
              </a:rPr>
              <a:t>Une spatule laryngée.</a:t>
            </a:r>
          </a:p>
          <a:p>
            <a:pPr marL="596646" indent="-514350">
              <a:buFont typeface="Arial" charset="0"/>
              <a:buChar char="•"/>
            </a:pPr>
            <a:r>
              <a:rPr lang="fr-FR" sz="2800" dirty="0" smtClean="0">
                <a:latin typeface="Calibri" pitchFamily="34" charset="0"/>
              </a:rPr>
              <a:t>Un matériel de suspension.</a:t>
            </a:r>
          </a:p>
          <a:p>
            <a:pPr marL="596646" indent="-514350">
              <a:buFont typeface="Arial" charset="0"/>
              <a:buChar char="•"/>
            </a:pPr>
            <a:r>
              <a:rPr lang="fr-FR" sz="2800" dirty="0" smtClean="0">
                <a:latin typeface="Calibri" pitchFamily="34" charset="0"/>
              </a:rPr>
              <a:t>Un matériel de vision : optiques.</a:t>
            </a:r>
          </a:p>
          <a:p>
            <a:pPr marL="596646" indent="-514350">
              <a:buFont typeface="Arial" charset="0"/>
              <a:buChar char="•"/>
            </a:pPr>
            <a:r>
              <a:rPr lang="fr-FR" sz="2800" dirty="0" smtClean="0">
                <a:latin typeface="Calibri" pitchFamily="34" charset="0"/>
              </a:rPr>
              <a:t>Un matériel de microchirurgie ( biopsie ).</a:t>
            </a:r>
            <a:endParaRPr lang="fr-FR" sz="2800" dirty="0">
              <a:latin typeface="Calibri" pitchFamily="34" charset="0"/>
            </a:endParaRPr>
          </a:p>
        </p:txBody>
      </p:sp>
      <p:pic>
        <p:nvPicPr>
          <p:cNvPr id="51202" name="Picture 2" descr="http://www.evmsent.org/images/laryngoscope.GIF"/>
          <p:cNvPicPr>
            <a:picLocks noChangeAspect="1" noChangeArrowheads="1"/>
          </p:cNvPicPr>
          <p:nvPr/>
        </p:nvPicPr>
        <p:blipFill>
          <a:blip r:embed="rId3"/>
          <a:srcRect/>
          <a:stretch>
            <a:fillRect/>
          </a:stretch>
        </p:blipFill>
        <p:spPr bwMode="auto">
          <a:xfrm>
            <a:off x="7000892" y="3429000"/>
            <a:ext cx="1714500" cy="162877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214290"/>
            <a:ext cx="7498080" cy="6357982"/>
          </a:xfrm>
        </p:spPr>
        <p:txBody>
          <a:bodyPr>
            <a:normAutofit lnSpcReduction="10000"/>
          </a:bodyPr>
          <a:lstStyle/>
          <a:p>
            <a:pPr>
              <a:buFontTx/>
              <a:buChar char="-"/>
            </a:pPr>
            <a:r>
              <a:rPr lang="fr-FR" sz="2800" u="sng" dirty="0" smtClean="0">
                <a:latin typeface="Calibri" pitchFamily="34" charset="0"/>
              </a:rPr>
              <a:t>Conduite de l’examen</a:t>
            </a:r>
            <a:r>
              <a:rPr lang="fr-FR" sz="2800" dirty="0" smtClean="0">
                <a:latin typeface="Calibri" pitchFamily="34" charset="0"/>
              </a:rPr>
              <a:t> :  </a:t>
            </a:r>
          </a:p>
          <a:p>
            <a:pPr>
              <a:buFontTx/>
              <a:buChar char="-"/>
            </a:pPr>
            <a:endParaRPr lang="fr-FR" sz="2800" dirty="0" smtClean="0">
              <a:latin typeface="Calibri" pitchFamily="34" charset="0"/>
            </a:endParaRPr>
          </a:p>
          <a:p>
            <a:pPr>
              <a:buFontTx/>
              <a:buChar char="-"/>
            </a:pPr>
            <a:r>
              <a:rPr lang="fr-FR" sz="2800" dirty="0" smtClean="0">
                <a:latin typeface="Calibri" pitchFamily="34" charset="0"/>
              </a:rPr>
              <a:t>Malade en décubitus dorsal, avec extension du cou.</a:t>
            </a:r>
          </a:p>
          <a:p>
            <a:pPr>
              <a:buFontTx/>
              <a:buChar char="-"/>
            </a:pPr>
            <a:r>
              <a:rPr lang="fr-FR" sz="2800" dirty="0" smtClean="0">
                <a:latin typeface="Calibri" pitchFamily="34" charset="0"/>
              </a:rPr>
              <a:t>Installation du matériel de suspension.</a:t>
            </a:r>
          </a:p>
          <a:p>
            <a:pPr>
              <a:buFontTx/>
              <a:buChar char="-"/>
            </a:pPr>
            <a:r>
              <a:rPr lang="fr-FR" sz="2800" dirty="0" smtClean="0">
                <a:latin typeface="Calibri" pitchFamily="34" charset="0"/>
              </a:rPr>
              <a:t>Introduction de la spatule.</a:t>
            </a:r>
          </a:p>
          <a:p>
            <a:pPr>
              <a:buFontTx/>
              <a:buChar char="-"/>
            </a:pPr>
            <a:r>
              <a:rPr lang="fr-FR" sz="2800" dirty="0" smtClean="0">
                <a:latin typeface="Calibri" pitchFamily="34" charset="0"/>
              </a:rPr>
              <a:t>Visualisation de l’</a:t>
            </a:r>
            <a:r>
              <a:rPr lang="fr-FR" sz="2800" dirty="0" err="1" smtClean="0">
                <a:latin typeface="Calibri" pitchFamily="34" charset="0"/>
              </a:rPr>
              <a:t>endolarynx</a:t>
            </a:r>
            <a:r>
              <a:rPr lang="fr-FR" sz="2800" dirty="0" smtClean="0">
                <a:latin typeface="Calibri" pitchFamily="34" charset="0"/>
              </a:rPr>
              <a:t> par des optiques.</a:t>
            </a:r>
          </a:p>
          <a:p>
            <a:pPr>
              <a:buFontTx/>
              <a:buChar char="-"/>
            </a:pPr>
            <a:r>
              <a:rPr lang="fr-FR" sz="2800" dirty="0" smtClean="0">
                <a:latin typeface="Calibri" pitchFamily="34" charset="0"/>
              </a:rPr>
              <a:t>Faire des biopsies si nécessaire.</a:t>
            </a:r>
          </a:p>
          <a:p>
            <a:pPr>
              <a:buFontTx/>
              <a:buChar char="-"/>
            </a:pPr>
            <a:endParaRPr lang="fr-FR" sz="2800" u="sng" dirty="0" smtClean="0">
              <a:latin typeface="Calibri" pitchFamily="34" charset="0"/>
            </a:endParaRPr>
          </a:p>
          <a:p>
            <a:pPr>
              <a:buFontTx/>
              <a:buChar char="-"/>
            </a:pPr>
            <a:r>
              <a:rPr lang="fr-FR" sz="2800" u="sng" dirty="0" smtClean="0">
                <a:latin typeface="Calibri" pitchFamily="34" charset="0"/>
              </a:rPr>
              <a:t>Les indications</a:t>
            </a:r>
            <a:r>
              <a:rPr lang="fr-FR" sz="2800" dirty="0" smtClean="0">
                <a:latin typeface="Calibri" pitchFamily="34" charset="0"/>
              </a:rPr>
              <a:t> :</a:t>
            </a:r>
          </a:p>
          <a:p>
            <a:pPr>
              <a:buFontTx/>
              <a:buChar char="-"/>
            </a:pPr>
            <a:r>
              <a:rPr lang="fr-FR" sz="2800" dirty="0" smtClean="0">
                <a:latin typeface="Calibri" pitchFamily="34" charset="0"/>
              </a:rPr>
              <a:t>Les lésions suspectes ( néoplasies ).</a:t>
            </a:r>
          </a:p>
          <a:p>
            <a:pPr>
              <a:buFontTx/>
              <a:buChar char="-"/>
            </a:pPr>
            <a:r>
              <a:rPr lang="fr-FR" sz="2800" dirty="0" smtClean="0">
                <a:latin typeface="Calibri" pitchFamily="34" charset="0"/>
              </a:rPr>
              <a:t>Lorsque la laryngoscopie indirecte n’est pas déterminante.</a:t>
            </a:r>
            <a:endParaRPr lang="fr-FR" sz="2800"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7106" name="Picture 2" descr="http://ars.els-cdn.com/content/image/1-s2.0-S0987798312000758-gr2.jpg"/>
          <p:cNvPicPr>
            <a:picLocks noChangeAspect="1" noChangeArrowheads="1"/>
          </p:cNvPicPr>
          <p:nvPr/>
        </p:nvPicPr>
        <p:blipFill>
          <a:blip r:embed="rId3"/>
          <a:srcRect/>
          <a:stretch>
            <a:fillRect/>
          </a:stretch>
        </p:blipFill>
        <p:spPr bwMode="auto">
          <a:xfrm>
            <a:off x="1285852" y="380796"/>
            <a:ext cx="7429552" cy="602000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directlaryngoscope.jpg"/>
          <p:cNvPicPr>
            <a:picLocks noGrp="1" noChangeAspect="1" noChangeArrowheads="1"/>
          </p:cNvPicPr>
          <p:nvPr>
            <p:ph idx="1"/>
          </p:nvPr>
        </p:nvPicPr>
        <p:blipFill>
          <a:blip r:embed="rId3"/>
          <a:srcRect/>
          <a:stretch>
            <a:fillRect/>
          </a:stretch>
        </p:blipFill>
        <p:spPr bwMode="auto">
          <a:xfrm>
            <a:off x="1571604" y="714356"/>
            <a:ext cx="6929486" cy="557216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Larynx_side-by-side_Rotated_Labeled.png"/>
          <p:cNvPicPr>
            <a:picLocks noGrp="1" noChangeAspect="1" noChangeArrowheads="1"/>
          </p:cNvPicPr>
          <p:nvPr>
            <p:ph idx="1"/>
          </p:nvPr>
        </p:nvPicPr>
        <p:blipFill>
          <a:blip r:embed="rId3"/>
          <a:srcRect/>
          <a:stretch>
            <a:fillRect/>
          </a:stretch>
        </p:blipFill>
        <p:spPr bwMode="auto">
          <a:xfrm>
            <a:off x="1357290" y="857232"/>
            <a:ext cx="7429552" cy="492922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7290" y="642918"/>
            <a:ext cx="7498080" cy="5819796"/>
          </a:xfrm>
        </p:spPr>
        <p:txBody>
          <a:bodyPr/>
          <a:lstStyle/>
          <a:p>
            <a:pPr>
              <a:buNone/>
            </a:pPr>
            <a:r>
              <a:rPr lang="fr-FR" sz="2800" i="1" dirty="0" smtClean="0">
                <a:solidFill>
                  <a:srgbClr val="FF0000"/>
                </a:solidFill>
                <a:effectLst>
                  <a:outerShdw blurRad="38100" dist="38100" dir="2700000" algn="tl">
                    <a:srgbClr val="000000">
                      <a:alpha val="43137"/>
                    </a:srgbClr>
                  </a:outerShdw>
                </a:effectLst>
                <a:latin typeface="Calibri" pitchFamily="34" charset="0"/>
              </a:rPr>
              <a:t>2) </a:t>
            </a:r>
            <a:r>
              <a:rPr lang="fr-FR" sz="2800" i="1" u="sng" dirty="0" smtClean="0">
                <a:solidFill>
                  <a:srgbClr val="FF0000"/>
                </a:solidFill>
                <a:effectLst>
                  <a:outerShdw blurRad="38100" dist="38100" dir="2700000" algn="tl">
                    <a:srgbClr val="000000">
                      <a:alpha val="43137"/>
                    </a:srgbClr>
                  </a:outerShdw>
                </a:effectLst>
                <a:latin typeface="Calibri" pitchFamily="34" charset="0"/>
              </a:rPr>
              <a:t>La radiologie</a:t>
            </a:r>
            <a:r>
              <a:rPr lang="fr-FR" sz="2800" i="1" dirty="0" smtClean="0">
                <a:solidFill>
                  <a:srgbClr val="FF0000"/>
                </a:solidFill>
                <a:effectLst>
                  <a:outerShdw blurRad="38100" dist="38100" dir="2700000" algn="tl">
                    <a:srgbClr val="000000">
                      <a:alpha val="43137"/>
                    </a:srgbClr>
                  </a:outerShdw>
                </a:effectLst>
                <a:latin typeface="Calibri" pitchFamily="34" charset="0"/>
              </a:rPr>
              <a:t> :</a:t>
            </a:r>
          </a:p>
          <a:p>
            <a:pPr>
              <a:buFontTx/>
              <a:buChar char="-"/>
            </a:pPr>
            <a:endParaRPr lang="fr-FR" sz="2800" dirty="0" smtClean="0">
              <a:latin typeface="Calibri" pitchFamily="34" charset="0"/>
            </a:endParaRPr>
          </a:p>
          <a:p>
            <a:pPr>
              <a:buFontTx/>
              <a:buChar char="-"/>
            </a:pPr>
            <a:r>
              <a:rPr lang="fr-FR" sz="2800" dirty="0" smtClean="0">
                <a:latin typeface="Calibri" pitchFamily="34" charset="0"/>
              </a:rPr>
              <a:t>L’exploration radiologique est indiqué dans plusieurs cas, pour apprécier :</a:t>
            </a:r>
          </a:p>
          <a:p>
            <a:pPr>
              <a:buNone/>
            </a:pPr>
            <a:r>
              <a:rPr lang="fr-FR" sz="2800" dirty="0" smtClean="0">
                <a:latin typeface="Calibri" pitchFamily="34" charset="0"/>
              </a:rPr>
              <a:t>*Les zones </a:t>
            </a:r>
            <a:r>
              <a:rPr lang="fr-FR" sz="2800" dirty="0" err="1" smtClean="0">
                <a:latin typeface="Calibri" pitchFamily="34" charset="0"/>
              </a:rPr>
              <a:t>endoscopiquement</a:t>
            </a:r>
            <a:r>
              <a:rPr lang="fr-FR" sz="2800" dirty="0" smtClean="0">
                <a:latin typeface="Calibri" pitchFamily="34" charset="0"/>
              </a:rPr>
              <a:t> difficiles ( sous-glotte).</a:t>
            </a:r>
          </a:p>
          <a:p>
            <a:pPr>
              <a:buNone/>
            </a:pPr>
            <a:r>
              <a:rPr lang="fr-FR" sz="2800" dirty="0" smtClean="0">
                <a:latin typeface="Calibri" pitchFamily="34" charset="0"/>
              </a:rPr>
              <a:t>*Parfois dans la recherche d’une extension au cours des pathologies néoplasiques.</a:t>
            </a:r>
          </a:p>
          <a:p>
            <a:pPr>
              <a:buNone/>
            </a:pPr>
            <a:r>
              <a:rPr lang="fr-FR" sz="2800" dirty="0" smtClean="0">
                <a:latin typeface="Calibri" pitchFamily="34" charset="0"/>
              </a:rPr>
              <a:t>*Souvent : </a:t>
            </a:r>
            <a:r>
              <a:rPr lang="fr-FR" sz="2800" b="1" i="1" dirty="0" smtClean="0">
                <a:latin typeface="Calibri" pitchFamily="34" charset="0"/>
              </a:rPr>
              <a:t>La tomodensitométrie ( T.D.M )</a:t>
            </a:r>
            <a:r>
              <a:rPr lang="fr-FR" sz="2800" dirty="0" smtClean="0">
                <a:latin typeface="Calibri" pitchFamily="34" charset="0"/>
              </a:rPr>
              <a:t>.</a:t>
            </a:r>
          </a:p>
          <a:p>
            <a:pPr>
              <a:buNone/>
            </a:pPr>
            <a:r>
              <a:rPr lang="fr-FR" sz="2800" dirty="0">
                <a:latin typeface="Calibri" pitchFamily="34" charset="0"/>
              </a:rPr>
              <a:t> </a:t>
            </a:r>
            <a:r>
              <a:rPr lang="fr-FR" sz="2800" dirty="0" smtClean="0">
                <a:latin typeface="Calibri" pitchFamily="34" charset="0"/>
              </a:rPr>
              <a:t> (parfois l’IRM qui permet de différencier entre les lésions tumorales et le tissu </a:t>
            </a:r>
            <a:r>
              <a:rPr lang="fr-FR" sz="2800" dirty="0" err="1" smtClean="0">
                <a:latin typeface="Calibri" pitchFamily="34" charset="0"/>
              </a:rPr>
              <a:t>inflamatoire</a:t>
            </a:r>
            <a:r>
              <a:rPr lang="fr-FR" sz="2800" dirty="0" smtClean="0">
                <a:latin typeface="Calibri" pitchFamily="34" charset="0"/>
              </a:rPr>
              <a:t>)</a:t>
            </a:r>
          </a:p>
          <a:p>
            <a:pPr>
              <a:buNone/>
            </a:pPr>
            <a:endParaRPr lang="fr-FR" sz="2800" dirty="0" smtClean="0">
              <a:latin typeface="Calibri" pitchFamily="34" charset="0"/>
            </a:endParaRPr>
          </a:p>
          <a:p>
            <a:pPr>
              <a:buFontTx/>
              <a:buChar char="-"/>
            </a:pPr>
            <a:endParaRPr lang="fr-FR" sz="28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1296974"/>
          </a:xfrm>
        </p:spPr>
        <p:txBody>
          <a:bodyPr>
            <a:noAutofit/>
          </a:bodyPr>
          <a:lstStyle/>
          <a:p>
            <a:pPr algn="ctr"/>
            <a:r>
              <a:rPr lang="fr-FR" sz="4000" dirty="0" smtClean="0"/>
              <a:t>II – RAPPEL ANTOMO-PHYSIOLOGIQUE</a:t>
            </a:r>
            <a:endParaRPr lang="fr-FR" sz="4000" dirty="0"/>
          </a:p>
        </p:txBody>
      </p:sp>
      <p:sp>
        <p:nvSpPr>
          <p:cNvPr id="3" name="Espace réservé du contenu 2"/>
          <p:cNvSpPr>
            <a:spLocks noGrp="1"/>
          </p:cNvSpPr>
          <p:nvPr>
            <p:ph idx="1"/>
          </p:nvPr>
        </p:nvSpPr>
        <p:spPr>
          <a:xfrm>
            <a:off x="1285852" y="2000240"/>
            <a:ext cx="7643866" cy="4462474"/>
          </a:xfrm>
        </p:spPr>
        <p:txBody>
          <a:bodyPr>
            <a:normAutofit/>
          </a:bodyPr>
          <a:lstStyle/>
          <a:p>
            <a:endParaRPr lang="fr-FR" sz="2800" dirty="0">
              <a:latin typeface="Calibri" pitchFamily="34" charset="0"/>
            </a:endParaRPr>
          </a:p>
        </p:txBody>
      </p:sp>
      <p:sp>
        <p:nvSpPr>
          <p:cNvPr id="80898" name="AutoShape 2" descr="File:Muscles du cou.png"/>
          <p:cNvSpPr>
            <a:spLocks noChangeAspect="1" noChangeArrowheads="1"/>
          </p:cNvSpPr>
          <p:nvPr/>
        </p:nvSpPr>
        <p:spPr bwMode="auto">
          <a:xfrm>
            <a:off x="155575" y="-2735263"/>
            <a:ext cx="6057900" cy="5705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0900" name="AutoShape 4" descr="File:Muscles du cou.png"/>
          <p:cNvSpPr>
            <a:spLocks noChangeAspect="1" noChangeArrowheads="1"/>
          </p:cNvSpPr>
          <p:nvPr/>
        </p:nvSpPr>
        <p:spPr bwMode="auto">
          <a:xfrm>
            <a:off x="155575" y="-2735263"/>
            <a:ext cx="6057900" cy="5705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0902" name="Picture 6" descr="http://www.med.umich.edu/lrc/coursepages/m1/anatomy2010/html/surface/head_neck/neck_triangles.jpeg"/>
          <p:cNvPicPr>
            <a:picLocks noChangeAspect="1" noChangeArrowheads="1"/>
          </p:cNvPicPr>
          <p:nvPr/>
        </p:nvPicPr>
        <p:blipFill>
          <a:blip r:embed="rId3"/>
          <a:srcRect/>
          <a:stretch>
            <a:fillRect/>
          </a:stretch>
        </p:blipFill>
        <p:spPr bwMode="auto">
          <a:xfrm>
            <a:off x="2071670" y="1643050"/>
            <a:ext cx="6169955" cy="488454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098" name="Picture 2" descr="I:\images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1800" y="1220804"/>
            <a:ext cx="4150941" cy="38643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7432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Quelques exemples :</a:t>
            </a:r>
            <a:br>
              <a:rPr lang="fr-FR" dirty="0" smtClean="0"/>
            </a:br>
            <a:r>
              <a:rPr lang="fr-FR" sz="3100" dirty="0" err="1" smtClean="0">
                <a:solidFill>
                  <a:schemeClr val="tx1"/>
                </a:solidFill>
                <a:effectLst/>
                <a:latin typeface="Calibri" pitchFamily="34" charset="0"/>
              </a:rPr>
              <a:t>Papillomatose</a:t>
            </a:r>
            <a:r>
              <a:rPr lang="fr-FR" sz="3100" dirty="0" smtClean="0">
                <a:solidFill>
                  <a:schemeClr val="tx1"/>
                </a:solidFill>
                <a:effectLst/>
                <a:latin typeface="Calibri" pitchFamily="34" charset="0"/>
              </a:rPr>
              <a:t> laryngée</a:t>
            </a:r>
            <a:endParaRPr lang="fr-FR" sz="3100" dirty="0">
              <a:solidFill>
                <a:schemeClr val="tx1"/>
              </a:solidFill>
              <a:effectLst/>
              <a:latin typeface="Calibri" pitchFamily="34" charset="0"/>
            </a:endParaRPr>
          </a:p>
        </p:txBody>
      </p:sp>
      <p:pic>
        <p:nvPicPr>
          <p:cNvPr id="1026" name="Picture 2"/>
          <p:cNvPicPr>
            <a:picLocks noGrp="1" noChangeAspect="1" noChangeArrowheads="1"/>
          </p:cNvPicPr>
          <p:nvPr>
            <p:ph idx="1"/>
          </p:nvPr>
        </p:nvPicPr>
        <p:blipFill>
          <a:blip r:embed="rId3"/>
          <a:srcRect/>
          <a:stretch>
            <a:fillRect/>
          </a:stretch>
        </p:blipFill>
        <p:spPr bwMode="auto">
          <a:xfrm>
            <a:off x="4857752" y="1357298"/>
            <a:ext cx="4133200" cy="3214710"/>
          </a:xfrm>
          <a:prstGeom prst="rect">
            <a:avLst/>
          </a:prstGeom>
          <a:noFill/>
          <a:ln w="9525">
            <a:noFill/>
            <a:miter lim="800000"/>
            <a:headEnd/>
            <a:tailEnd/>
          </a:ln>
          <a:effectLst/>
        </p:spPr>
      </p:pic>
      <p:pic>
        <p:nvPicPr>
          <p:cNvPr id="37890" name="Picture 2" descr="http://smartfiches.fr/wp-content/uploads/2013/02/337_3_image3.jpg"/>
          <p:cNvPicPr>
            <a:picLocks noChangeAspect="1" noChangeArrowheads="1"/>
          </p:cNvPicPr>
          <p:nvPr/>
        </p:nvPicPr>
        <p:blipFill>
          <a:blip r:embed="rId4"/>
          <a:srcRect/>
          <a:stretch>
            <a:fillRect/>
          </a:stretch>
        </p:blipFill>
        <p:spPr bwMode="auto">
          <a:xfrm>
            <a:off x="785786" y="2018100"/>
            <a:ext cx="3929070" cy="4649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7290" y="214290"/>
            <a:ext cx="7498080" cy="857256"/>
          </a:xfrm>
        </p:spPr>
        <p:txBody>
          <a:bodyPr>
            <a:normAutofit/>
          </a:bodyPr>
          <a:lstStyle/>
          <a:p>
            <a:pPr algn="ctr"/>
            <a:r>
              <a:rPr lang="fr-FR" sz="2800" dirty="0" smtClean="0">
                <a:solidFill>
                  <a:schemeClr val="tx1"/>
                </a:solidFill>
                <a:effectLst/>
                <a:latin typeface="Calibri" pitchFamily="34" charset="0"/>
              </a:rPr>
              <a:t>Cancer laryngé</a:t>
            </a:r>
            <a:endParaRPr lang="fr-FR" sz="2800" dirty="0">
              <a:solidFill>
                <a:schemeClr val="tx1"/>
              </a:solidFill>
              <a:effectLst/>
              <a:latin typeface="Calibri" pitchFamily="34" charset="0"/>
            </a:endParaRPr>
          </a:p>
        </p:txBody>
      </p:sp>
      <p:pic>
        <p:nvPicPr>
          <p:cNvPr id="2050" name="Picture 2"/>
          <p:cNvPicPr>
            <a:picLocks noGrp="1" noChangeAspect="1" noChangeArrowheads="1"/>
          </p:cNvPicPr>
          <p:nvPr>
            <p:ph idx="1"/>
          </p:nvPr>
        </p:nvPicPr>
        <p:blipFill>
          <a:blip r:embed="rId3"/>
          <a:srcRect/>
          <a:stretch>
            <a:fillRect/>
          </a:stretch>
        </p:blipFill>
        <p:spPr bwMode="auto">
          <a:xfrm>
            <a:off x="0" y="1214422"/>
            <a:ext cx="4762495" cy="3586366"/>
          </a:xfrm>
          <a:prstGeom prst="rect">
            <a:avLst/>
          </a:prstGeom>
          <a:noFill/>
          <a:ln w="9525">
            <a:noFill/>
            <a:miter lim="800000"/>
            <a:headEnd/>
            <a:tailEnd/>
          </a:ln>
          <a:effectLst/>
        </p:spPr>
      </p:pic>
      <p:pic>
        <p:nvPicPr>
          <p:cNvPr id="35842" name="Picture 2" descr="http://www.braccini.net/les_domaines_activites/pathologie_de_la_voix_clip_image002.jpg"/>
          <p:cNvPicPr>
            <a:picLocks noChangeAspect="1" noChangeArrowheads="1"/>
          </p:cNvPicPr>
          <p:nvPr/>
        </p:nvPicPr>
        <p:blipFill>
          <a:blip r:embed="rId4"/>
          <a:srcRect/>
          <a:stretch>
            <a:fillRect/>
          </a:stretch>
        </p:blipFill>
        <p:spPr bwMode="auto">
          <a:xfrm>
            <a:off x="5143504" y="1285860"/>
            <a:ext cx="3429024" cy="329366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14690" name="Picture 2" descr="http://umvf.univ-nantes.fr/orl/enseignement/cavitebuccale/site/html/images/figure6.gif"/>
          <p:cNvPicPr>
            <a:picLocks noChangeAspect="1" noChangeArrowheads="1"/>
          </p:cNvPicPr>
          <p:nvPr/>
        </p:nvPicPr>
        <p:blipFill>
          <a:blip r:embed="rId2"/>
          <a:srcRect/>
          <a:stretch>
            <a:fillRect/>
          </a:stretch>
        </p:blipFill>
        <p:spPr bwMode="auto">
          <a:xfrm>
            <a:off x="1714480" y="1500174"/>
            <a:ext cx="6564645" cy="434816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dc\Desktop\216.jpg"/>
          <p:cNvPicPr>
            <a:picLocks noGrp="1" noChangeAspect="1" noChangeArrowheads="1"/>
          </p:cNvPicPr>
          <p:nvPr>
            <p:ph idx="1"/>
          </p:nvPr>
        </p:nvPicPr>
        <p:blipFill>
          <a:blip r:embed="rId3"/>
          <a:srcRect/>
          <a:stretch>
            <a:fillRect/>
          </a:stretch>
        </p:blipFill>
        <p:spPr bwMode="auto">
          <a:xfrm>
            <a:off x="2143108" y="857232"/>
            <a:ext cx="5715039" cy="510065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7290" y="785794"/>
            <a:ext cx="7498080" cy="917596"/>
          </a:xfrm>
        </p:spPr>
        <p:txBody>
          <a:bodyPr>
            <a:normAutofit/>
          </a:bodyPr>
          <a:lstStyle/>
          <a:p>
            <a:pPr algn="ctr"/>
            <a:r>
              <a:rPr lang="fr-FR" sz="2800" dirty="0" smtClean="0">
                <a:solidFill>
                  <a:schemeClr val="tx1"/>
                </a:solidFill>
                <a:latin typeface="Calibri" pitchFamily="34" charset="0"/>
              </a:rPr>
              <a:t>Polype de la corde vocale</a:t>
            </a:r>
            <a:endParaRPr lang="fr-FR" sz="2800" dirty="0">
              <a:solidFill>
                <a:schemeClr val="tx1"/>
              </a:solidFill>
              <a:latin typeface="Calibri" pitchFamily="34" charset="0"/>
            </a:endParaRPr>
          </a:p>
        </p:txBody>
      </p:sp>
      <p:pic>
        <p:nvPicPr>
          <p:cNvPr id="3074" name="Picture 2" descr="C:\Users\ddc\Desktop\210.jpg"/>
          <p:cNvPicPr>
            <a:picLocks noGrp="1" noChangeAspect="1" noChangeArrowheads="1"/>
          </p:cNvPicPr>
          <p:nvPr>
            <p:ph idx="1"/>
          </p:nvPr>
        </p:nvPicPr>
        <p:blipFill>
          <a:blip r:embed="rId3"/>
          <a:srcRect/>
          <a:stretch>
            <a:fillRect/>
          </a:stretch>
        </p:blipFill>
        <p:spPr bwMode="auto">
          <a:xfrm>
            <a:off x="1970087" y="2090737"/>
            <a:ext cx="6429375" cy="35147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15714" name="Picture 2" descr="http://umvf.univ-nantes.fr/orl/enseignement/dysphonie/site/html/images/figure5.jpg"/>
          <p:cNvPicPr>
            <a:picLocks noChangeAspect="1" noChangeArrowheads="1"/>
          </p:cNvPicPr>
          <p:nvPr/>
        </p:nvPicPr>
        <p:blipFill>
          <a:blip r:embed="rId2"/>
          <a:srcRect/>
          <a:stretch>
            <a:fillRect/>
          </a:stretch>
        </p:blipFill>
        <p:spPr bwMode="auto">
          <a:xfrm>
            <a:off x="5072066" y="357166"/>
            <a:ext cx="3857652" cy="3966704"/>
          </a:xfrm>
          <a:prstGeom prst="rect">
            <a:avLst/>
          </a:prstGeom>
          <a:noFill/>
        </p:spPr>
      </p:pic>
      <p:pic>
        <p:nvPicPr>
          <p:cNvPr id="115716" name="Picture 4" descr="http://umvf.univ-nantes.fr/orl/enseignement/dysphonie/site/html/images/figure4.jpg"/>
          <p:cNvPicPr>
            <a:picLocks noChangeAspect="1" noChangeArrowheads="1"/>
          </p:cNvPicPr>
          <p:nvPr/>
        </p:nvPicPr>
        <p:blipFill>
          <a:blip r:embed="rId3"/>
          <a:srcRect/>
          <a:stretch>
            <a:fillRect/>
          </a:stretch>
        </p:blipFill>
        <p:spPr bwMode="auto">
          <a:xfrm>
            <a:off x="285720" y="1214422"/>
            <a:ext cx="4624401" cy="538640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16738" name="Picture 2" descr="http://umvf.omsk-osma.ru/orl/enseignement/Les%20cours/Question198/images198/palmure.gif"/>
          <p:cNvPicPr>
            <a:picLocks noChangeAspect="1" noChangeArrowheads="1"/>
          </p:cNvPicPr>
          <p:nvPr/>
        </p:nvPicPr>
        <p:blipFill>
          <a:blip r:embed="rId2"/>
          <a:srcRect/>
          <a:stretch>
            <a:fillRect/>
          </a:stretch>
        </p:blipFill>
        <p:spPr bwMode="auto">
          <a:xfrm>
            <a:off x="6143636" y="214289"/>
            <a:ext cx="2776547" cy="4640003"/>
          </a:xfrm>
          <a:prstGeom prst="rect">
            <a:avLst/>
          </a:prstGeom>
          <a:noFill/>
        </p:spPr>
      </p:pic>
      <p:pic>
        <p:nvPicPr>
          <p:cNvPr id="116740" name="Picture 4" descr="http://dc185.4shared.com/doc/5-x4RnOs/preview_html_d8df4bf.jpg"/>
          <p:cNvPicPr>
            <a:picLocks noChangeAspect="1" noChangeArrowheads="1"/>
          </p:cNvPicPr>
          <p:nvPr/>
        </p:nvPicPr>
        <p:blipFill>
          <a:blip r:embed="rId3"/>
          <a:srcRect/>
          <a:stretch>
            <a:fillRect/>
          </a:stretch>
        </p:blipFill>
        <p:spPr bwMode="auto">
          <a:xfrm>
            <a:off x="1142975" y="928670"/>
            <a:ext cx="4234221" cy="350997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28" y="571480"/>
            <a:ext cx="7498080" cy="1143000"/>
          </a:xfrm>
        </p:spPr>
        <p:txBody>
          <a:bodyPr/>
          <a:lstStyle/>
          <a:p>
            <a:pPr algn="ctr"/>
            <a:r>
              <a:rPr lang="fr-FR" dirty="0" smtClean="0"/>
              <a:t>EXAMEN DU COU</a:t>
            </a:r>
            <a:endParaRPr lang="fr-FR" dirty="0"/>
          </a:p>
        </p:txBody>
      </p:sp>
      <p:sp>
        <p:nvSpPr>
          <p:cNvPr id="3" name="Espace réservé du contenu 2"/>
          <p:cNvSpPr>
            <a:spLocks noGrp="1"/>
          </p:cNvSpPr>
          <p:nvPr>
            <p:ph idx="1"/>
          </p:nvPr>
        </p:nvSpPr>
        <p:spPr>
          <a:xfrm>
            <a:off x="1285852" y="2285992"/>
            <a:ext cx="7572428" cy="3429024"/>
          </a:xfrm>
        </p:spPr>
        <p:txBody>
          <a:bodyPr>
            <a:normAutofit/>
          </a:bodyPr>
          <a:lstStyle/>
          <a:p>
            <a:pPr>
              <a:buFontTx/>
              <a:buChar char="-"/>
            </a:pPr>
            <a:r>
              <a:rPr lang="fr-FR" sz="2800" dirty="0" smtClean="0">
                <a:latin typeface="Calibri" pitchFamily="34" charset="0"/>
              </a:rPr>
              <a:t>La région cervicale renferme peu de viscères.</a:t>
            </a:r>
          </a:p>
          <a:p>
            <a:pPr>
              <a:buFontTx/>
              <a:buChar char="-"/>
            </a:pPr>
            <a:r>
              <a:rPr lang="fr-FR" sz="2800" dirty="0" smtClean="0">
                <a:latin typeface="Calibri" pitchFamily="34" charset="0"/>
              </a:rPr>
              <a:t>Elle contient des muscles, vaisseaux, nerfs,                        et des chaines ganglionnaires.</a:t>
            </a:r>
          </a:p>
          <a:p>
            <a:pPr>
              <a:buFontTx/>
              <a:buChar char="-"/>
            </a:pPr>
            <a:r>
              <a:rPr lang="fr-FR" sz="2800" dirty="0" smtClean="0">
                <a:latin typeface="Calibri" pitchFamily="34" charset="0"/>
              </a:rPr>
              <a:t>Cette une région accessible à l’inspection et la palpation.</a:t>
            </a:r>
          </a:p>
          <a:p>
            <a:pPr>
              <a:buNone/>
            </a:pPr>
            <a:endParaRPr lang="fr-FR" sz="2800" dirty="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85852" y="285728"/>
            <a:ext cx="7576398" cy="5857916"/>
          </a:xfrm>
        </p:spPr>
        <p:txBody>
          <a:bodyPr>
            <a:normAutofit/>
          </a:bodyPr>
          <a:lstStyle/>
          <a:p>
            <a:pPr>
              <a:buFontTx/>
              <a:buChar char="-"/>
            </a:pPr>
            <a:endParaRPr lang="fr-FR" sz="2400" dirty="0" smtClean="0">
              <a:latin typeface="Calibri" pitchFamily="34" charset="0"/>
            </a:endParaRPr>
          </a:p>
          <a:p>
            <a:pPr>
              <a:buFontTx/>
              <a:buChar char="-"/>
            </a:pPr>
            <a:r>
              <a:rPr lang="fr-FR" sz="2400" dirty="0" smtClean="0">
                <a:latin typeface="Calibri" pitchFamily="34" charset="0"/>
              </a:rPr>
              <a:t>En plus des pathologies laryngées, le cou est le site :</a:t>
            </a:r>
          </a:p>
          <a:p>
            <a:pPr>
              <a:buFont typeface="Wingdings" pitchFamily="2" charset="2"/>
              <a:buChar char="v"/>
            </a:pPr>
            <a:r>
              <a:rPr lang="fr-FR" sz="2400" dirty="0" smtClean="0">
                <a:latin typeface="Calibri" pitchFamily="34" charset="0"/>
              </a:rPr>
              <a:t>Des pathologies thyroïdiennes.</a:t>
            </a:r>
          </a:p>
          <a:p>
            <a:pPr>
              <a:buFont typeface="Wingdings" pitchFamily="2" charset="2"/>
              <a:buChar char="v"/>
            </a:pPr>
            <a:r>
              <a:rPr lang="fr-FR" sz="2400" dirty="0" smtClean="0">
                <a:latin typeface="Calibri" pitchFamily="34" charset="0"/>
              </a:rPr>
              <a:t>Des pathologies ganglionnaires ( adénopathies ).</a:t>
            </a:r>
          </a:p>
          <a:p>
            <a:pPr>
              <a:buFont typeface="Wingdings" pitchFamily="2" charset="2"/>
              <a:buChar char="v"/>
            </a:pPr>
            <a:r>
              <a:rPr lang="fr-FR" sz="2400" dirty="0" smtClean="0">
                <a:latin typeface="Calibri" pitchFamily="34" charset="0"/>
              </a:rPr>
              <a:t>Des malformations congénitales.</a:t>
            </a:r>
          </a:p>
          <a:p>
            <a:pPr>
              <a:buFont typeface="Wingdings" pitchFamily="2" charset="2"/>
              <a:buChar char="v"/>
            </a:pPr>
            <a:r>
              <a:rPr lang="fr-FR" sz="2400" dirty="0" smtClean="0">
                <a:latin typeface="Calibri" pitchFamily="34" charset="0"/>
              </a:rPr>
              <a:t>Des pathologie tumorales.</a:t>
            </a:r>
          </a:p>
          <a:p>
            <a:endParaRPr lang="fr-FR" sz="2400" dirty="0" smtClean="0"/>
          </a:p>
          <a:p>
            <a:pPr marL="82296" indent="0">
              <a:buNone/>
            </a:pP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Région viscérale:</a:t>
            </a:r>
            <a:endParaRPr lang="fr-FR" dirty="0"/>
          </a:p>
        </p:txBody>
      </p:sp>
      <p:sp>
        <p:nvSpPr>
          <p:cNvPr id="3" name="Espace réservé du contenu 2"/>
          <p:cNvSpPr>
            <a:spLocks noGrp="1"/>
          </p:cNvSpPr>
          <p:nvPr>
            <p:ph idx="1"/>
          </p:nvPr>
        </p:nvSpPr>
        <p:spPr/>
        <p:txBody>
          <a:bodyPr/>
          <a:lstStyle/>
          <a:p>
            <a:endParaRPr lang="fr-FR" dirty="0"/>
          </a:p>
        </p:txBody>
      </p:sp>
      <p:pic>
        <p:nvPicPr>
          <p:cNvPr id="101378" name="Picture 2" descr="http://endonorm.com/assets/images/thiroud-franc.jpg"/>
          <p:cNvPicPr>
            <a:picLocks noChangeAspect="1" noChangeArrowheads="1"/>
          </p:cNvPicPr>
          <p:nvPr/>
        </p:nvPicPr>
        <p:blipFill>
          <a:blip r:embed="rId2"/>
          <a:srcRect/>
          <a:stretch>
            <a:fillRect/>
          </a:stretch>
        </p:blipFill>
        <p:spPr bwMode="auto">
          <a:xfrm>
            <a:off x="428596" y="1285860"/>
            <a:ext cx="3786214" cy="5163019"/>
          </a:xfrm>
          <a:prstGeom prst="rect">
            <a:avLst/>
          </a:prstGeom>
          <a:noFill/>
        </p:spPr>
      </p:pic>
      <p:pic>
        <p:nvPicPr>
          <p:cNvPr id="101380" name="Picture 4" descr="http://www.apotheken-umschau.de/multimedia/142/62/80/64825253905.jpg"/>
          <p:cNvPicPr>
            <a:picLocks noChangeAspect="1" noChangeArrowheads="1"/>
          </p:cNvPicPr>
          <p:nvPr/>
        </p:nvPicPr>
        <p:blipFill>
          <a:blip r:embed="rId3"/>
          <a:srcRect/>
          <a:stretch>
            <a:fillRect/>
          </a:stretch>
        </p:blipFill>
        <p:spPr bwMode="auto">
          <a:xfrm>
            <a:off x="4196520" y="1214422"/>
            <a:ext cx="4661760" cy="500066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xt1.jpg"/>
          <p:cNvPicPr>
            <a:picLocks noGrp="1" noChangeAspect="1" noChangeArrowheads="1"/>
          </p:cNvPicPr>
          <p:nvPr>
            <p:ph idx="1"/>
          </p:nvPr>
        </p:nvPicPr>
        <p:blipFill>
          <a:blip r:embed="rId3"/>
          <a:srcRect/>
          <a:stretch>
            <a:fillRect/>
          </a:stretch>
        </p:blipFill>
        <p:spPr bwMode="auto">
          <a:xfrm>
            <a:off x="4644008" y="332656"/>
            <a:ext cx="4499992" cy="5748358"/>
          </a:xfrm>
          <a:prstGeom prst="rect">
            <a:avLst/>
          </a:prstGeom>
          <a:noFill/>
        </p:spPr>
      </p:pic>
      <p:sp>
        <p:nvSpPr>
          <p:cNvPr id="2" name="Rectangle 1"/>
          <p:cNvSpPr/>
          <p:nvPr/>
        </p:nvSpPr>
        <p:spPr>
          <a:xfrm>
            <a:off x="1043608" y="404665"/>
            <a:ext cx="3456384" cy="5632311"/>
          </a:xfrm>
          <a:prstGeom prst="rect">
            <a:avLst/>
          </a:prstGeom>
        </p:spPr>
        <p:txBody>
          <a:bodyPr wrap="square">
            <a:spAutoFit/>
          </a:bodyPr>
          <a:lstStyle/>
          <a:p>
            <a:r>
              <a:rPr lang="fr-FR" sz="2400" dirty="0"/>
              <a:t>1 : </a:t>
            </a:r>
            <a:r>
              <a:rPr lang="fr-FR" sz="2400" dirty="0" err="1"/>
              <a:t>Region</a:t>
            </a:r>
            <a:r>
              <a:rPr lang="fr-FR" sz="2400" dirty="0"/>
              <a:t> </a:t>
            </a:r>
            <a:r>
              <a:rPr lang="fr-FR" sz="2400" dirty="0" err="1" smtClean="0"/>
              <a:t>jugulo</a:t>
            </a:r>
            <a:r>
              <a:rPr lang="fr-FR" sz="2400" dirty="0" smtClean="0"/>
              <a:t>- carotidienne</a:t>
            </a:r>
            <a:endParaRPr lang="fr-FR" sz="2400" dirty="0"/>
          </a:p>
          <a:p>
            <a:endParaRPr lang="fr-FR" sz="2400" dirty="0" smtClean="0"/>
          </a:p>
          <a:p>
            <a:r>
              <a:rPr lang="fr-FR" sz="2400" dirty="0" smtClean="0"/>
              <a:t>2 </a:t>
            </a:r>
            <a:r>
              <a:rPr lang="fr-FR" sz="2400" dirty="0"/>
              <a:t>: Région </a:t>
            </a:r>
            <a:r>
              <a:rPr lang="fr-FR" sz="2400" dirty="0" smtClean="0"/>
              <a:t>sus-claviculaire </a:t>
            </a:r>
            <a:endParaRPr lang="fr-FR" sz="2400" dirty="0"/>
          </a:p>
          <a:p>
            <a:endParaRPr lang="fr-FR" sz="2400" dirty="0" smtClean="0"/>
          </a:p>
          <a:p>
            <a:r>
              <a:rPr lang="fr-FR" sz="2400" dirty="0" smtClean="0"/>
              <a:t>3 </a:t>
            </a:r>
            <a:r>
              <a:rPr lang="fr-FR" sz="2400" dirty="0"/>
              <a:t>: Région spinale </a:t>
            </a:r>
            <a:endParaRPr lang="fr-FR" sz="2400" dirty="0" smtClean="0"/>
          </a:p>
          <a:p>
            <a:endParaRPr lang="fr-FR" sz="2400" dirty="0" smtClean="0"/>
          </a:p>
          <a:p>
            <a:r>
              <a:rPr lang="fr-FR" sz="2400" dirty="0" smtClean="0"/>
              <a:t>4 </a:t>
            </a:r>
            <a:r>
              <a:rPr lang="fr-FR" sz="2400" dirty="0" smtClean="0"/>
              <a:t>: </a:t>
            </a:r>
            <a:r>
              <a:rPr lang="fr-FR" sz="2400" dirty="0" err="1" smtClean="0"/>
              <a:t>Region</a:t>
            </a:r>
            <a:r>
              <a:rPr lang="fr-FR" sz="2400" dirty="0" smtClean="0"/>
              <a:t> sous-mandibulaire et sous-mentonnière </a:t>
            </a:r>
          </a:p>
          <a:p>
            <a:endParaRPr lang="fr-FR" sz="2400" dirty="0"/>
          </a:p>
          <a:p>
            <a:r>
              <a:rPr lang="fr-FR" sz="2400" dirty="0"/>
              <a:t>5 : Région hyoïdienne</a:t>
            </a:r>
          </a:p>
          <a:p>
            <a:r>
              <a:rPr lang="fr-FR" sz="2400" dirty="0"/>
              <a:t>6 : Région laryngée</a:t>
            </a:r>
          </a:p>
          <a:p>
            <a:r>
              <a:rPr lang="fr-FR" sz="2400" dirty="0"/>
              <a:t>7 : Région thyroïdienne</a:t>
            </a:r>
          </a:p>
          <a:p>
            <a:r>
              <a:rPr lang="fr-FR" sz="2400" dirty="0"/>
              <a:t>8 : Région sus-sternale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3658418"/>
          </a:xfrm>
        </p:spPr>
        <p:txBody>
          <a:bodyPr>
            <a:normAutofit/>
          </a:bodyPr>
          <a:lstStyle/>
          <a:p>
            <a:endParaRPr lang="fr-FR" sz="2400" dirty="0"/>
          </a:p>
        </p:txBody>
      </p:sp>
      <p:sp>
        <p:nvSpPr>
          <p:cNvPr id="3" name="Espace réservé du contenu 2"/>
          <p:cNvSpPr>
            <a:spLocks noGrp="1"/>
          </p:cNvSpPr>
          <p:nvPr>
            <p:ph idx="1"/>
          </p:nvPr>
        </p:nvSpPr>
        <p:spPr>
          <a:xfrm>
            <a:off x="1435608" y="260648"/>
            <a:ext cx="7498080" cy="5987752"/>
          </a:xfrm>
        </p:spPr>
        <p:txBody>
          <a:bodyPr>
            <a:normAutofit/>
          </a:bodyPr>
          <a:lstStyle/>
          <a:p>
            <a:r>
              <a:rPr lang="fr-FR" sz="2400" dirty="0"/>
              <a:t>Les chaines ganglionnaires cervicales sont </a:t>
            </a:r>
            <a:r>
              <a:rPr lang="fr-FR" sz="2400" dirty="0" smtClean="0"/>
              <a:t>classées en </a:t>
            </a:r>
          </a:p>
          <a:p>
            <a:endParaRPr lang="fr-FR" sz="2400" dirty="0" smtClean="0"/>
          </a:p>
          <a:p>
            <a:r>
              <a:rPr lang="fr-FR" sz="2400" dirty="0" smtClean="0"/>
              <a:t>Cercle </a:t>
            </a:r>
            <a:r>
              <a:rPr lang="fr-FR" sz="2400" dirty="0" smtClean="0"/>
              <a:t>de </a:t>
            </a:r>
            <a:r>
              <a:rPr lang="fr-FR" sz="2400" dirty="0" err="1" smtClean="0"/>
              <a:t>Cunéo</a:t>
            </a:r>
            <a:endParaRPr lang="fr-FR" sz="2400" dirty="0" smtClean="0"/>
          </a:p>
          <a:p>
            <a:r>
              <a:rPr lang="fr-FR" sz="2400" dirty="0" smtClean="0"/>
              <a:t>Groupe </a:t>
            </a:r>
            <a:r>
              <a:rPr lang="fr-FR" sz="2400" dirty="0" err="1"/>
              <a:t>jugulo</a:t>
            </a:r>
            <a:r>
              <a:rPr lang="fr-FR" sz="2400" dirty="0"/>
              <a:t>-carotidien.</a:t>
            </a:r>
          </a:p>
          <a:p>
            <a:r>
              <a:rPr lang="fr-FR" sz="2400" dirty="0"/>
              <a:t>Groupe sus-claviculaire</a:t>
            </a:r>
            <a:r>
              <a:rPr lang="fr-FR" sz="2400" dirty="0" smtClean="0"/>
              <a:t>.         Triangle de </a:t>
            </a:r>
            <a:r>
              <a:rPr lang="fr-FR" sz="2400" dirty="0" err="1" smtClean="0"/>
              <a:t>Rouvière</a:t>
            </a:r>
            <a:endParaRPr lang="fr-FR" sz="2400" dirty="0"/>
          </a:p>
          <a:p>
            <a:r>
              <a:rPr lang="fr-FR" sz="2400" dirty="0"/>
              <a:t>Groupe spinale</a:t>
            </a:r>
          </a:p>
        </p:txBody>
      </p:sp>
      <p:sp>
        <p:nvSpPr>
          <p:cNvPr id="4" name="Accolade fermante 3"/>
          <p:cNvSpPr/>
          <p:nvPr/>
        </p:nvSpPr>
        <p:spPr>
          <a:xfrm>
            <a:off x="5148064" y="1628800"/>
            <a:ext cx="288032"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xmlns="" val="2530457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6498" name="Picture 2"/>
          <p:cNvPicPr>
            <a:picLocks noChangeAspect="1" noChangeArrowheads="1"/>
          </p:cNvPicPr>
          <p:nvPr/>
        </p:nvPicPr>
        <p:blipFill>
          <a:blip r:embed="rId2"/>
          <a:srcRect/>
          <a:stretch>
            <a:fillRect/>
          </a:stretch>
        </p:blipFill>
        <p:spPr bwMode="auto">
          <a:xfrm>
            <a:off x="714348" y="357166"/>
            <a:ext cx="8170502" cy="62323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7522" name="Picture 2"/>
          <p:cNvPicPr>
            <a:picLocks noChangeAspect="1" noChangeArrowheads="1"/>
          </p:cNvPicPr>
          <p:nvPr/>
        </p:nvPicPr>
        <p:blipFill>
          <a:blip r:embed="rId2"/>
          <a:srcRect/>
          <a:stretch>
            <a:fillRect/>
          </a:stretch>
        </p:blipFill>
        <p:spPr bwMode="auto">
          <a:xfrm>
            <a:off x="857224" y="307795"/>
            <a:ext cx="7643866" cy="655020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2866330"/>
          </a:xfrm>
        </p:spPr>
        <p:txBody>
          <a:bodyPr>
            <a:normAutofit/>
          </a:bodyPr>
          <a:lstStyle/>
          <a:p>
            <a:endParaRPr lang="fr-FR" sz="2400" dirty="0"/>
          </a:p>
        </p:txBody>
      </p:sp>
      <p:sp>
        <p:nvSpPr>
          <p:cNvPr id="3" name="Espace réservé du contenu 2"/>
          <p:cNvSpPr>
            <a:spLocks noGrp="1"/>
          </p:cNvSpPr>
          <p:nvPr>
            <p:ph idx="1"/>
          </p:nvPr>
        </p:nvSpPr>
        <p:spPr>
          <a:xfrm>
            <a:off x="1435608" y="116632"/>
            <a:ext cx="3993648" cy="4098186"/>
          </a:xfrm>
        </p:spPr>
        <p:txBody>
          <a:bodyPr>
            <a:normAutofit lnSpcReduction="10000"/>
          </a:bodyPr>
          <a:lstStyle/>
          <a:p>
            <a:pPr marL="82296" indent="0">
              <a:buNone/>
            </a:pPr>
            <a:endParaRPr lang="fr-FR" sz="2400" dirty="0" smtClean="0"/>
          </a:p>
          <a:p>
            <a:pPr marL="82296" indent="0">
              <a:buNone/>
            </a:pPr>
            <a:r>
              <a:rPr lang="fr-FR" sz="2400" dirty="0" smtClean="0"/>
              <a:t>La </a:t>
            </a:r>
            <a:r>
              <a:rPr lang="fr-FR" sz="2400" dirty="0"/>
              <a:t>thyroïde est une glande endocrine impaire située dans la partie antérieure </a:t>
            </a:r>
            <a:r>
              <a:rPr lang="fr-FR" sz="2400" dirty="0" smtClean="0"/>
              <a:t>du cou , </a:t>
            </a:r>
            <a:r>
              <a:rPr lang="fr-FR" sz="2400" dirty="0"/>
              <a:t>elle comporte un isthme qui réunit deux lobes latéraux. Elle présente des rapports avec la trachée, les para thyroïdes, le larynx et le paquet </a:t>
            </a:r>
            <a:r>
              <a:rPr lang="fr-FR" sz="2400" dirty="0" err="1"/>
              <a:t>vasculo</a:t>
            </a:r>
            <a:r>
              <a:rPr lang="fr-FR" sz="2400" dirty="0"/>
              <a:t> nerveux du cou</a:t>
            </a:r>
          </a:p>
        </p:txBody>
      </p:sp>
      <p:sp>
        <p:nvSpPr>
          <p:cNvPr id="4" name="Rectangle 3"/>
          <p:cNvSpPr/>
          <p:nvPr/>
        </p:nvSpPr>
        <p:spPr>
          <a:xfrm>
            <a:off x="1043608" y="5013176"/>
            <a:ext cx="7776864" cy="1569660"/>
          </a:xfrm>
          <a:prstGeom prst="rect">
            <a:avLst/>
          </a:prstGeom>
        </p:spPr>
        <p:txBody>
          <a:bodyPr wrap="square">
            <a:spAutoFit/>
          </a:bodyPr>
          <a:lstStyle/>
          <a:p>
            <a:r>
              <a:rPr lang="fr-FR" sz="2400" dirty="0"/>
              <a:t>C’est une glande responsable de la </a:t>
            </a:r>
            <a:r>
              <a:rPr lang="fr-FR" sz="2400" dirty="0" err="1"/>
              <a:t>secrétion</a:t>
            </a:r>
            <a:r>
              <a:rPr lang="fr-FR" sz="2400" dirty="0"/>
              <a:t> des hormones thyroïdiennes T3, T4 qui ont un rôle important dans le métabolisme de base, elle secrète aussi de la calcitonine qui joue un rôle dans le maintien de l’équilibre phosphocalcique</a:t>
            </a:r>
          </a:p>
        </p:txBody>
      </p:sp>
      <p:pic>
        <p:nvPicPr>
          <p:cNvPr id="22530" name="Picture 2" descr="http://us.123rf.com/400wm/400/400/eraxion/eraxion1005/eraxion100500360/7286187-larynx-humaine-et-de-la-thyroide.jpg"/>
          <p:cNvPicPr>
            <a:picLocks noChangeAspect="1" noChangeArrowheads="1"/>
          </p:cNvPicPr>
          <p:nvPr/>
        </p:nvPicPr>
        <p:blipFill>
          <a:blip r:embed="rId2"/>
          <a:srcRect/>
          <a:stretch>
            <a:fillRect/>
          </a:stretch>
        </p:blipFill>
        <p:spPr bwMode="auto">
          <a:xfrm>
            <a:off x="5357818" y="0"/>
            <a:ext cx="3500430" cy="4675344"/>
          </a:xfrm>
          <a:prstGeom prst="rect">
            <a:avLst/>
          </a:prstGeom>
          <a:noFill/>
        </p:spPr>
      </p:pic>
    </p:spTree>
    <p:extLst>
      <p:ext uri="{BB962C8B-B14F-4D97-AF65-F5344CB8AC3E}">
        <p14:creationId xmlns:p14="http://schemas.microsoft.com/office/powerpoint/2010/main" xmlns="" val="36710114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7290" y="285728"/>
            <a:ext cx="7498080" cy="1060472"/>
          </a:xfrm>
        </p:spPr>
        <p:txBody>
          <a:bodyPr/>
          <a:lstStyle/>
          <a:p>
            <a:pPr algn="ctr"/>
            <a:r>
              <a:rPr lang="fr-FR" sz="4000" b="1" dirty="0" smtClean="0">
                <a:solidFill>
                  <a:schemeClr val="accent3"/>
                </a:solidFill>
                <a:latin typeface="Calibri" pitchFamily="34" charset="0"/>
              </a:rPr>
              <a:t>Examen clinique du cou</a:t>
            </a:r>
            <a:r>
              <a:rPr lang="fr-FR" dirty="0" smtClean="0"/>
              <a:t> </a:t>
            </a:r>
            <a:endParaRPr lang="fr-FR" dirty="0"/>
          </a:p>
        </p:txBody>
      </p:sp>
      <p:sp>
        <p:nvSpPr>
          <p:cNvPr id="3" name="Espace réservé du contenu 2"/>
          <p:cNvSpPr>
            <a:spLocks noGrp="1"/>
          </p:cNvSpPr>
          <p:nvPr>
            <p:ph idx="1"/>
          </p:nvPr>
        </p:nvSpPr>
        <p:spPr>
          <a:xfrm>
            <a:off x="1435608" y="1447800"/>
            <a:ext cx="7498080" cy="5124472"/>
          </a:xfrm>
        </p:spPr>
        <p:txBody>
          <a:bodyPr>
            <a:normAutofit/>
          </a:bodyPr>
          <a:lstStyle/>
          <a:p>
            <a:r>
              <a:rPr lang="fr-FR" sz="2400" b="1" u="sng" dirty="0" smtClean="0">
                <a:latin typeface="Calibri" pitchFamily="34" charset="0"/>
              </a:rPr>
              <a:t>Position du malade</a:t>
            </a:r>
            <a:r>
              <a:rPr lang="fr-FR" sz="2400" b="1" dirty="0" smtClean="0">
                <a:latin typeface="Calibri" pitchFamily="34" charset="0"/>
              </a:rPr>
              <a:t> :</a:t>
            </a:r>
          </a:p>
          <a:p>
            <a:pPr>
              <a:buFontTx/>
              <a:buChar char="-"/>
            </a:pPr>
            <a:r>
              <a:rPr lang="fr-FR" sz="2400" dirty="0" smtClean="0">
                <a:latin typeface="Calibri" pitchFamily="34" charset="0"/>
              </a:rPr>
              <a:t>Malade assis; ce qui lui permet de mobiliser sa tète dans tous les sens.</a:t>
            </a:r>
          </a:p>
          <a:p>
            <a:pPr>
              <a:buFontTx/>
              <a:buChar char="-"/>
            </a:pPr>
            <a:r>
              <a:rPr lang="fr-FR" sz="2400" dirty="0" smtClean="0">
                <a:latin typeface="Calibri" pitchFamily="34" charset="0"/>
              </a:rPr>
              <a:t>Généralement l’examinateur se place derrière  le malade.</a:t>
            </a:r>
          </a:p>
          <a:p>
            <a:pPr>
              <a:buFont typeface="Wingdings" pitchFamily="2" charset="2"/>
              <a:buChar char="q"/>
            </a:pPr>
            <a:r>
              <a:rPr lang="fr-FR" sz="2400" dirty="0" smtClean="0">
                <a:latin typeface="Calibri" pitchFamily="34" charset="0"/>
              </a:rPr>
              <a:t> </a:t>
            </a:r>
            <a:r>
              <a:rPr lang="fr-FR" sz="2400" b="1" u="sng" dirty="0" smtClean="0">
                <a:latin typeface="Calibri" pitchFamily="34" charset="0"/>
              </a:rPr>
              <a:t>Inspection</a:t>
            </a:r>
            <a:r>
              <a:rPr lang="fr-FR" sz="2400" dirty="0" smtClean="0">
                <a:latin typeface="Calibri" pitchFamily="34" charset="0"/>
              </a:rPr>
              <a:t> :</a:t>
            </a:r>
          </a:p>
          <a:p>
            <a:pPr>
              <a:buFontTx/>
              <a:buChar char="-"/>
            </a:pPr>
            <a:r>
              <a:rPr lang="fr-FR" sz="2400" dirty="0" smtClean="0">
                <a:latin typeface="Calibri" pitchFamily="34" charset="0"/>
              </a:rPr>
              <a:t>Rapide mais indispensable.</a:t>
            </a:r>
          </a:p>
          <a:p>
            <a:pPr>
              <a:buFontTx/>
              <a:buChar char="-"/>
            </a:pPr>
            <a:r>
              <a:rPr lang="fr-FR" sz="2400" dirty="0" smtClean="0">
                <a:latin typeface="Calibri" pitchFamily="34" charset="0"/>
              </a:rPr>
              <a:t>Elle précise l’état cutané : peau normale, inflammatoire, rétractile, fistule cutanée.</a:t>
            </a:r>
          </a:p>
          <a:p>
            <a:pPr>
              <a:buFontTx/>
              <a:buChar char="-"/>
            </a:pPr>
            <a:r>
              <a:rPr lang="fr-FR" sz="2400" dirty="0" smtClean="0">
                <a:latin typeface="Calibri" pitchFamily="34" charset="0"/>
              </a:rPr>
              <a:t>L’existence d’une masse cervicale, sa taille,                     sa topographie, voire son caractère pulsatile.</a:t>
            </a:r>
            <a:endParaRPr lang="fr-FR" sz="2400" dirty="0">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785794"/>
            <a:ext cx="7498080" cy="5462606"/>
          </a:xfrm>
        </p:spPr>
        <p:txBody>
          <a:bodyPr>
            <a:normAutofit/>
          </a:bodyPr>
          <a:lstStyle/>
          <a:p>
            <a:pPr>
              <a:buFont typeface="Wingdings" pitchFamily="2" charset="2"/>
              <a:buChar char="q"/>
            </a:pPr>
            <a:r>
              <a:rPr lang="fr-FR" sz="2400" b="1" u="sng" dirty="0" smtClean="0">
                <a:latin typeface="Calibri" pitchFamily="34" charset="0"/>
              </a:rPr>
              <a:t>Palpation</a:t>
            </a:r>
            <a:r>
              <a:rPr lang="fr-FR" sz="2400" b="1" dirty="0" smtClean="0">
                <a:latin typeface="Calibri" pitchFamily="34" charset="0"/>
              </a:rPr>
              <a:t> :</a:t>
            </a:r>
          </a:p>
          <a:p>
            <a:pPr>
              <a:buFontTx/>
              <a:buChar char="-"/>
            </a:pPr>
            <a:endParaRPr lang="fr-FR" sz="2400" dirty="0" smtClean="0">
              <a:latin typeface="Calibri" pitchFamily="34" charset="0"/>
            </a:endParaRPr>
          </a:p>
          <a:p>
            <a:pPr>
              <a:buFontTx/>
              <a:buChar char="-"/>
            </a:pPr>
            <a:r>
              <a:rPr lang="fr-FR" sz="2400" dirty="0" smtClean="0">
                <a:latin typeface="Calibri" pitchFamily="34" charset="0"/>
              </a:rPr>
              <a:t>C’est le temps essentiel. Elle se fait avec la pulpe        des doigts.</a:t>
            </a:r>
          </a:p>
          <a:p>
            <a:pPr>
              <a:buFontTx/>
              <a:buChar char="-"/>
            </a:pPr>
            <a:r>
              <a:rPr lang="fr-FR" sz="2400" dirty="0" smtClean="0">
                <a:latin typeface="Calibri" pitchFamily="34" charset="0"/>
              </a:rPr>
              <a:t>Elle permet d’explorer :</a:t>
            </a:r>
          </a:p>
          <a:p>
            <a:pPr>
              <a:buFont typeface="Arial" charset="0"/>
              <a:buChar char="•"/>
            </a:pPr>
            <a:r>
              <a:rPr lang="fr-FR" sz="2400" dirty="0" smtClean="0">
                <a:latin typeface="Calibri" pitchFamily="34" charset="0"/>
              </a:rPr>
              <a:t>Les aires ganglionnaires cervicales ( consistance, mobilité, sensibilité ).</a:t>
            </a:r>
          </a:p>
          <a:p>
            <a:pPr>
              <a:buFont typeface="Arial" charset="0"/>
              <a:buChar char="•"/>
            </a:pPr>
            <a:r>
              <a:rPr lang="fr-FR" sz="2400" dirty="0" smtClean="0">
                <a:latin typeface="Calibri" pitchFamily="34" charset="0"/>
              </a:rPr>
              <a:t>Le corps thyroïde.</a:t>
            </a:r>
          </a:p>
          <a:p>
            <a:pPr>
              <a:buFont typeface="Arial" charset="0"/>
              <a:buChar char="•"/>
            </a:pPr>
            <a:r>
              <a:rPr lang="fr-FR" sz="2400" dirty="0" smtClean="0">
                <a:latin typeface="Calibri" pitchFamily="34" charset="0"/>
              </a:rPr>
              <a:t>Les axes vasculaires du cou.</a:t>
            </a:r>
            <a:endParaRPr lang="fr-FR" sz="2400" dirty="0">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28604"/>
            <a:ext cx="7498080" cy="5819796"/>
          </a:xfrm>
        </p:spPr>
        <p:txBody>
          <a:bodyPr>
            <a:normAutofit/>
          </a:bodyPr>
          <a:lstStyle/>
          <a:p>
            <a:pPr marL="539496" indent="-457200">
              <a:buFont typeface="Wingdings" pitchFamily="2" charset="2"/>
              <a:buChar char="v"/>
            </a:pPr>
            <a:r>
              <a:rPr lang="fr-FR" sz="2400" dirty="0" smtClean="0">
                <a:solidFill>
                  <a:srgbClr val="00B0F0"/>
                </a:solidFill>
                <a:effectLst>
                  <a:outerShdw blurRad="38100" dist="38100" dir="2700000" algn="tl">
                    <a:srgbClr val="000000">
                      <a:alpha val="43137"/>
                    </a:srgbClr>
                  </a:outerShdw>
                </a:effectLst>
                <a:latin typeface="Calibri" pitchFamily="34" charset="0"/>
              </a:rPr>
              <a:t>Région sous-maxillaire et sous-mentale :</a:t>
            </a:r>
          </a:p>
          <a:p>
            <a:pPr marL="539496" indent="-457200">
              <a:buFontTx/>
              <a:buChar char="-"/>
            </a:pPr>
            <a:r>
              <a:rPr lang="fr-FR" sz="2400" dirty="0" smtClean="0">
                <a:latin typeface="Calibri" pitchFamily="34" charset="0"/>
              </a:rPr>
              <a:t>La palpation se fait tête inclinée en avant et vers le coté  à examiner, les doigts en crochet contre le bord inférieur de la mâchoire. </a:t>
            </a:r>
          </a:p>
          <a:p>
            <a:pPr marL="539496" indent="-457200">
              <a:buFontTx/>
              <a:buChar char="-"/>
            </a:pPr>
            <a:r>
              <a:rPr lang="fr-FR" sz="2400" dirty="0" smtClean="0">
                <a:latin typeface="Calibri" pitchFamily="34" charset="0"/>
              </a:rPr>
              <a:t>Les éléments topographiques : </a:t>
            </a:r>
          </a:p>
          <a:p>
            <a:pPr marL="539496" indent="-457200">
              <a:buNone/>
            </a:pPr>
            <a:r>
              <a:rPr lang="fr-FR" sz="2400" dirty="0" smtClean="0">
                <a:latin typeface="Calibri" pitchFamily="34" charset="0"/>
              </a:rPr>
              <a:t>  * Les ganglions sous-maxillaires.</a:t>
            </a:r>
          </a:p>
          <a:p>
            <a:pPr marL="539496" indent="-457200">
              <a:buNone/>
            </a:pPr>
            <a:r>
              <a:rPr lang="fr-FR" sz="2400" dirty="0" smtClean="0">
                <a:latin typeface="Calibri" pitchFamily="34" charset="0"/>
              </a:rPr>
              <a:t>  * Les glandes salivaires sous-maxillaires.</a:t>
            </a:r>
          </a:p>
          <a:p>
            <a:pPr marL="539496" indent="-457200">
              <a:buFont typeface="Wingdings" pitchFamily="2" charset="2"/>
              <a:buChar char="v"/>
            </a:pPr>
            <a:endParaRPr lang="fr-FR" sz="2400" dirty="0" smtClean="0">
              <a:solidFill>
                <a:srgbClr val="00B0F0"/>
              </a:solidFill>
              <a:effectLst>
                <a:outerShdw blurRad="38100" dist="38100" dir="2700000" algn="tl">
                  <a:srgbClr val="000000">
                    <a:alpha val="43137"/>
                  </a:srgbClr>
                </a:outerShdw>
              </a:effectLst>
              <a:latin typeface="Calibri" pitchFamily="34" charset="0"/>
            </a:endParaRPr>
          </a:p>
          <a:p>
            <a:pPr marL="539496" indent="-457200">
              <a:buFont typeface="Wingdings" pitchFamily="2" charset="2"/>
              <a:buChar char="v"/>
            </a:pPr>
            <a:r>
              <a:rPr lang="fr-FR" sz="2400" dirty="0" smtClean="0">
                <a:solidFill>
                  <a:srgbClr val="00B0F0"/>
                </a:solidFill>
                <a:effectLst>
                  <a:outerShdw blurRad="38100" dist="38100" dir="2700000" algn="tl">
                    <a:srgbClr val="000000">
                      <a:alpha val="43137"/>
                    </a:srgbClr>
                  </a:outerShdw>
                </a:effectLst>
                <a:latin typeface="Calibri" pitchFamily="34" charset="0"/>
              </a:rPr>
              <a:t>Région </a:t>
            </a:r>
            <a:r>
              <a:rPr lang="fr-FR" sz="2400" dirty="0" err="1" smtClean="0">
                <a:solidFill>
                  <a:srgbClr val="00B0F0"/>
                </a:solidFill>
                <a:effectLst>
                  <a:outerShdw blurRad="38100" dist="38100" dir="2700000" algn="tl">
                    <a:srgbClr val="000000">
                      <a:alpha val="43137"/>
                    </a:srgbClr>
                  </a:outerShdw>
                </a:effectLst>
                <a:latin typeface="Calibri" pitchFamily="34" charset="0"/>
              </a:rPr>
              <a:t>jugulo</a:t>
            </a:r>
            <a:r>
              <a:rPr lang="fr-FR" sz="2400" dirty="0" smtClean="0">
                <a:solidFill>
                  <a:srgbClr val="00B0F0"/>
                </a:solidFill>
                <a:effectLst>
                  <a:outerShdw blurRad="38100" dist="38100" dir="2700000" algn="tl">
                    <a:srgbClr val="000000">
                      <a:alpha val="43137"/>
                    </a:srgbClr>
                  </a:outerShdw>
                </a:effectLst>
                <a:latin typeface="Calibri" pitchFamily="34" charset="0"/>
              </a:rPr>
              <a:t>-carotidienne :</a:t>
            </a:r>
          </a:p>
          <a:p>
            <a:pPr marL="539496" indent="-457200">
              <a:buFontTx/>
              <a:buChar char="-"/>
            </a:pPr>
            <a:r>
              <a:rPr lang="fr-FR" sz="2400" dirty="0" smtClean="0">
                <a:latin typeface="Calibri" pitchFamily="34" charset="0"/>
              </a:rPr>
              <a:t>Le </a:t>
            </a:r>
            <a:r>
              <a:rPr lang="fr-FR" sz="2400" dirty="0" err="1" smtClean="0">
                <a:latin typeface="Calibri" pitchFamily="34" charset="0"/>
              </a:rPr>
              <a:t>sternocléidomadtoidien</a:t>
            </a:r>
            <a:r>
              <a:rPr lang="fr-FR" sz="2400" dirty="0" smtClean="0">
                <a:latin typeface="Calibri" pitchFamily="34" charset="0"/>
              </a:rPr>
              <a:t> doit être relâché, tête inclinée sur le coté à explorer.</a:t>
            </a:r>
          </a:p>
          <a:p>
            <a:pPr marL="539496" indent="-457200">
              <a:buFontTx/>
              <a:buChar char="-"/>
            </a:pPr>
            <a:r>
              <a:rPr lang="fr-FR" sz="2400" dirty="0" smtClean="0">
                <a:latin typeface="Calibri" pitchFamily="34" charset="0"/>
              </a:rPr>
              <a:t>C’est le lieu de drainage lymphatique de toute             la région cervico-faciale.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728" y="428604"/>
            <a:ext cx="7498080" cy="6000792"/>
          </a:xfrm>
        </p:spPr>
        <p:txBody>
          <a:bodyPr>
            <a:normAutofit/>
          </a:bodyPr>
          <a:lstStyle/>
          <a:p>
            <a:pPr>
              <a:buFont typeface="Wingdings" pitchFamily="2" charset="2"/>
              <a:buChar char="v"/>
            </a:pPr>
            <a:r>
              <a:rPr lang="fr-FR" sz="2400" dirty="0" smtClean="0">
                <a:solidFill>
                  <a:srgbClr val="00B0F0"/>
                </a:solidFill>
                <a:effectLst>
                  <a:outerShdw blurRad="38100" dist="38100" dir="2700000" algn="tl">
                    <a:srgbClr val="000000">
                      <a:alpha val="43137"/>
                    </a:srgbClr>
                  </a:outerShdw>
                </a:effectLst>
                <a:latin typeface="Calibri" pitchFamily="34" charset="0"/>
              </a:rPr>
              <a:t> Région spinale :</a:t>
            </a:r>
          </a:p>
          <a:p>
            <a:pPr>
              <a:buFontTx/>
              <a:buChar char="-"/>
            </a:pPr>
            <a:r>
              <a:rPr lang="fr-FR" sz="2400" dirty="0" smtClean="0">
                <a:latin typeface="Calibri" pitchFamily="34" charset="0"/>
              </a:rPr>
              <a:t>Zone accessible, plan musculaire est profond.</a:t>
            </a:r>
          </a:p>
          <a:p>
            <a:pPr>
              <a:buFontTx/>
              <a:buChar char="-"/>
            </a:pPr>
            <a:r>
              <a:rPr lang="fr-FR" sz="2400" dirty="0" smtClean="0">
                <a:latin typeface="Calibri" pitchFamily="34" charset="0"/>
              </a:rPr>
              <a:t>C’est le siège de ganglions spinaux, certaines tumeurs nerveuses.</a:t>
            </a:r>
          </a:p>
          <a:p>
            <a:pPr>
              <a:buNone/>
            </a:pPr>
            <a:endParaRPr lang="fr-FR" sz="2400" dirty="0" smtClean="0">
              <a:latin typeface="Calibri" pitchFamily="34" charset="0"/>
            </a:endParaRPr>
          </a:p>
          <a:p>
            <a:pPr>
              <a:buFont typeface="Wingdings" pitchFamily="2" charset="2"/>
              <a:buChar char="v"/>
            </a:pPr>
            <a:r>
              <a:rPr lang="fr-FR" sz="2400" dirty="0" smtClean="0">
                <a:solidFill>
                  <a:srgbClr val="00B0F0"/>
                </a:solidFill>
                <a:effectLst>
                  <a:outerShdw blurRad="38100" dist="38100" dir="2700000" algn="tl">
                    <a:srgbClr val="000000">
                      <a:alpha val="43137"/>
                    </a:srgbClr>
                  </a:outerShdw>
                </a:effectLst>
                <a:latin typeface="Calibri" pitchFamily="34" charset="0"/>
              </a:rPr>
              <a:t>Région antérieure et médiane du cou :</a:t>
            </a:r>
          </a:p>
          <a:p>
            <a:pPr>
              <a:buFontTx/>
              <a:buChar char="-"/>
            </a:pPr>
            <a:r>
              <a:rPr lang="fr-FR" sz="2400" dirty="0" smtClean="0">
                <a:latin typeface="Calibri" pitchFamily="34" charset="0"/>
              </a:rPr>
              <a:t>Zone accessible.</a:t>
            </a:r>
          </a:p>
          <a:p>
            <a:pPr>
              <a:buFontTx/>
              <a:buChar char="-"/>
            </a:pPr>
            <a:r>
              <a:rPr lang="fr-FR" sz="2400" dirty="0" smtClean="0">
                <a:latin typeface="Calibri" pitchFamily="34" charset="0"/>
              </a:rPr>
              <a:t>Le siège de la charpente laryngée, mais surtout                 la thyroïde.</a:t>
            </a:r>
          </a:p>
          <a:p>
            <a:pPr>
              <a:buFontTx/>
              <a:buChar char="-"/>
            </a:pPr>
            <a:r>
              <a:rPr lang="fr-FR" sz="2400" dirty="0" smtClean="0">
                <a:latin typeface="Calibri" pitchFamily="34" charset="0"/>
              </a:rPr>
              <a:t>La palpation du corps thyroïdien se fait en position tête penchée en avant, en insérant latéralement avec          les doigts les lobes thyroïdiens, et en demandant          au patient  d’effectuer des mouvements répétés de déglutition.</a:t>
            </a:r>
            <a:endParaRPr lang="fr-FR" sz="2400" dirty="0">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17762" name="Picture 2" descr="http://www.docvadis.fr/endocrinologue-dr-roux-guinot/document-content/endocrinologue-dr-roux-guinot/thyro_de_goitre_nodules_et_cancer/fr/data/1322403679732Original.png"/>
          <p:cNvPicPr>
            <a:picLocks noChangeAspect="1" noChangeArrowheads="1"/>
          </p:cNvPicPr>
          <p:nvPr/>
        </p:nvPicPr>
        <p:blipFill>
          <a:blip r:embed="rId2"/>
          <a:srcRect/>
          <a:stretch>
            <a:fillRect/>
          </a:stretch>
        </p:blipFill>
        <p:spPr bwMode="auto">
          <a:xfrm>
            <a:off x="4251892" y="571480"/>
            <a:ext cx="4892108" cy="2881318"/>
          </a:xfrm>
          <a:prstGeom prst="rect">
            <a:avLst/>
          </a:prstGeom>
          <a:noFill/>
        </p:spPr>
      </p:pic>
      <p:pic>
        <p:nvPicPr>
          <p:cNvPr id="117764" name="Picture 4" descr="http://upload.maieutapedia.org/picture/goitre1290115766.jpg"/>
          <p:cNvPicPr>
            <a:picLocks noChangeAspect="1" noChangeArrowheads="1"/>
          </p:cNvPicPr>
          <p:nvPr/>
        </p:nvPicPr>
        <p:blipFill>
          <a:blip r:embed="rId3"/>
          <a:srcRect/>
          <a:stretch>
            <a:fillRect/>
          </a:stretch>
        </p:blipFill>
        <p:spPr bwMode="auto">
          <a:xfrm>
            <a:off x="357158" y="2643182"/>
            <a:ext cx="3847729" cy="388620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368280"/>
          </a:xfrm>
        </p:spPr>
        <p:txBody>
          <a:bodyPr>
            <a:noAutofit/>
          </a:bodyPr>
          <a:lstStyle/>
          <a:p>
            <a:pPr algn="ctr"/>
            <a:endParaRPr lang="fr-FR" sz="4000" dirty="0"/>
          </a:p>
        </p:txBody>
      </p:sp>
      <p:sp>
        <p:nvSpPr>
          <p:cNvPr id="3" name="Espace réservé du contenu 2"/>
          <p:cNvSpPr>
            <a:spLocks noGrp="1"/>
          </p:cNvSpPr>
          <p:nvPr>
            <p:ph idx="1"/>
          </p:nvPr>
        </p:nvSpPr>
        <p:spPr>
          <a:xfrm>
            <a:off x="714348" y="4071942"/>
            <a:ext cx="7786742" cy="2643206"/>
          </a:xfrm>
        </p:spPr>
        <p:txBody>
          <a:bodyPr>
            <a:normAutofit fontScale="85000" lnSpcReduction="10000"/>
          </a:bodyPr>
          <a:lstStyle/>
          <a:p>
            <a:r>
              <a:rPr lang="fr-FR" sz="2800" dirty="0" smtClean="0">
                <a:latin typeface="Calibri" pitchFamily="34" charset="0"/>
              </a:rPr>
              <a:t>Le larynx est le segment initial des voies respiratoires inférieures. </a:t>
            </a:r>
          </a:p>
          <a:p>
            <a:r>
              <a:rPr lang="fr-FR" sz="2800" dirty="0" smtClean="0">
                <a:latin typeface="Calibri" pitchFamily="34" charset="0"/>
              </a:rPr>
              <a:t>C’est un conduit </a:t>
            </a:r>
            <a:r>
              <a:rPr lang="fr-FR" sz="2800" dirty="0" err="1" smtClean="0">
                <a:latin typeface="Calibri" pitchFamily="34" charset="0"/>
              </a:rPr>
              <a:t>fibro</a:t>
            </a:r>
            <a:r>
              <a:rPr lang="fr-FR" sz="2800" dirty="0" smtClean="0">
                <a:latin typeface="Calibri" pitchFamily="34" charset="0"/>
              </a:rPr>
              <a:t>-</a:t>
            </a:r>
            <a:r>
              <a:rPr lang="fr-FR" sz="2800" dirty="0" err="1" smtClean="0">
                <a:latin typeface="Calibri" pitchFamily="34" charset="0"/>
              </a:rPr>
              <a:t>musculo</a:t>
            </a:r>
            <a:r>
              <a:rPr lang="fr-FR" sz="2800" dirty="0" smtClean="0">
                <a:latin typeface="Calibri" pitchFamily="34" charset="0"/>
              </a:rPr>
              <a:t>-cartilagineux, contenu dans une charpente </a:t>
            </a:r>
            <a:r>
              <a:rPr lang="fr-FR" sz="2800" dirty="0" err="1" smtClean="0">
                <a:latin typeface="Calibri" pitchFamily="34" charset="0"/>
              </a:rPr>
              <a:t>ostéo</a:t>
            </a:r>
            <a:r>
              <a:rPr lang="fr-FR" sz="2800" dirty="0" smtClean="0">
                <a:latin typeface="Calibri" pitchFamily="34" charset="0"/>
              </a:rPr>
              <a:t>-membraneuse. Longueur : 12 cm.</a:t>
            </a:r>
          </a:p>
          <a:p>
            <a:r>
              <a:rPr lang="fr-FR" sz="2800" dirty="0" smtClean="0">
                <a:latin typeface="Calibri" pitchFamily="34" charset="0"/>
              </a:rPr>
              <a:t>Il occupe la partie </a:t>
            </a:r>
            <a:r>
              <a:rPr lang="fr-FR" sz="2800" dirty="0" smtClean="0">
                <a:latin typeface="Calibri" pitchFamily="34" charset="0"/>
              </a:rPr>
              <a:t>antérieure et sup </a:t>
            </a:r>
            <a:r>
              <a:rPr lang="fr-FR" sz="2800" dirty="0" smtClean="0">
                <a:latin typeface="Calibri" pitchFamily="34" charset="0"/>
              </a:rPr>
              <a:t>du cou.</a:t>
            </a:r>
          </a:p>
          <a:p>
            <a:r>
              <a:rPr lang="fr-FR" sz="2800" dirty="0" smtClean="0">
                <a:latin typeface="Calibri" pitchFamily="34" charset="0"/>
              </a:rPr>
              <a:t>Il est divisé en 3 étages : glottique, sus et sous-glottique.</a:t>
            </a:r>
            <a:endParaRPr lang="fr-FR" sz="2800" dirty="0">
              <a:latin typeface="Calibri" pitchFamily="34" charset="0"/>
            </a:endParaRPr>
          </a:p>
        </p:txBody>
      </p:sp>
      <p:pic>
        <p:nvPicPr>
          <p:cNvPr id="2050" name="Picture 2" descr="C:\Users\pc\AppData\Local\Temp\SNAGHTML10c0246.PNG"/>
          <p:cNvPicPr>
            <a:picLocks noChangeAspect="1" noChangeArrowheads="1"/>
          </p:cNvPicPr>
          <p:nvPr/>
        </p:nvPicPr>
        <p:blipFill>
          <a:blip r:embed="rId3"/>
          <a:srcRect/>
          <a:stretch>
            <a:fillRect/>
          </a:stretch>
        </p:blipFill>
        <p:spPr bwMode="auto">
          <a:xfrm>
            <a:off x="2428860" y="214291"/>
            <a:ext cx="4829175" cy="557216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18786" name="Picture 2" descr="http://rms.medhyg.ch/loadimg.php?FILE=RMS/RMS_356/RMS_356_1860/print_RMS_idPAS_D_ISBN_pu2012-34s_sa03_art03_img003.jpg"/>
          <p:cNvPicPr>
            <a:picLocks noChangeAspect="1" noChangeArrowheads="1"/>
          </p:cNvPicPr>
          <p:nvPr/>
        </p:nvPicPr>
        <p:blipFill>
          <a:blip r:embed="rId2"/>
          <a:srcRect/>
          <a:stretch>
            <a:fillRect/>
          </a:stretch>
        </p:blipFill>
        <p:spPr bwMode="auto">
          <a:xfrm>
            <a:off x="2714612" y="285728"/>
            <a:ext cx="4972050" cy="5495926"/>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19810" name="Picture 2" descr="http://www.jle.com/e-docs/00/04/64/BD/texte_alt_jlebdc1329gr1.jpg"/>
          <p:cNvPicPr>
            <a:picLocks noChangeAspect="1" noChangeArrowheads="1"/>
          </p:cNvPicPr>
          <p:nvPr/>
        </p:nvPicPr>
        <p:blipFill>
          <a:blip r:embed="rId2"/>
          <a:srcRect/>
          <a:stretch>
            <a:fillRect/>
          </a:stretch>
        </p:blipFill>
        <p:spPr bwMode="auto">
          <a:xfrm>
            <a:off x="1357290" y="571480"/>
            <a:ext cx="7513003" cy="564357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721724" y="5076817"/>
            <a:ext cx="7498080" cy="4800600"/>
          </a:xfrm>
        </p:spPr>
        <p:txBody>
          <a:bodyPr/>
          <a:lstStyle/>
          <a:p>
            <a:endParaRPr lang="fr-FR"/>
          </a:p>
        </p:txBody>
      </p:sp>
      <p:pic>
        <p:nvPicPr>
          <p:cNvPr id="120834" name="Picture 2" descr="http://www-sante.ujf-grenoble.fr/sante/corpus/disciplines/endoc/endoc/241b/image3.jpg"/>
          <p:cNvPicPr>
            <a:picLocks noChangeAspect="1" noChangeArrowheads="1"/>
          </p:cNvPicPr>
          <p:nvPr/>
        </p:nvPicPr>
        <p:blipFill>
          <a:blip r:embed="rId2"/>
          <a:srcRect/>
          <a:stretch>
            <a:fillRect/>
          </a:stretch>
        </p:blipFill>
        <p:spPr bwMode="auto">
          <a:xfrm>
            <a:off x="1714480" y="928670"/>
            <a:ext cx="6785477" cy="511494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smtClean="0">
                <a:solidFill>
                  <a:srgbClr val="C00000"/>
                </a:solidFill>
                <a:latin typeface="Calibri" pitchFamily="34" charset="0"/>
              </a:rPr>
              <a:t>Examen </a:t>
            </a:r>
            <a:r>
              <a:rPr lang="fr-FR" sz="4000" b="1" dirty="0" err="1" smtClean="0">
                <a:solidFill>
                  <a:srgbClr val="C00000"/>
                </a:solidFill>
                <a:latin typeface="Calibri" pitchFamily="34" charset="0"/>
              </a:rPr>
              <a:t>paraclinique</a:t>
            </a:r>
            <a:r>
              <a:rPr lang="fr-FR" sz="4000" b="1" dirty="0" smtClean="0">
                <a:solidFill>
                  <a:srgbClr val="C00000"/>
                </a:solidFill>
                <a:latin typeface="Calibri" pitchFamily="34" charset="0"/>
              </a:rPr>
              <a:t> du cou</a:t>
            </a:r>
            <a:endParaRPr lang="fr-FR" sz="4000" b="1" dirty="0">
              <a:solidFill>
                <a:srgbClr val="C00000"/>
              </a:solidFill>
              <a:latin typeface="Calibri" pitchFamily="34" charset="0"/>
            </a:endParaRPr>
          </a:p>
        </p:txBody>
      </p:sp>
      <p:sp>
        <p:nvSpPr>
          <p:cNvPr id="3" name="Espace réservé du contenu 2"/>
          <p:cNvSpPr>
            <a:spLocks noGrp="1"/>
          </p:cNvSpPr>
          <p:nvPr>
            <p:ph idx="1"/>
          </p:nvPr>
        </p:nvSpPr>
        <p:spPr>
          <a:xfrm>
            <a:off x="1285852" y="1785926"/>
            <a:ext cx="7498080" cy="4500594"/>
          </a:xfrm>
        </p:spPr>
        <p:txBody>
          <a:bodyPr>
            <a:normAutofit/>
          </a:bodyPr>
          <a:lstStyle/>
          <a:p>
            <a:pPr>
              <a:buFont typeface="Wingdings" pitchFamily="2" charset="2"/>
              <a:buChar char="Ø"/>
            </a:pPr>
            <a:r>
              <a:rPr lang="fr-FR" sz="2800" dirty="0" smtClean="0">
                <a:latin typeface="Calibri" pitchFamily="34" charset="0"/>
              </a:rPr>
              <a:t>Il est orienté en fonction de la suspicion diagnostique, et la recherche étiologique.</a:t>
            </a:r>
          </a:p>
          <a:p>
            <a:pPr>
              <a:buFont typeface="Wingdings" pitchFamily="2" charset="2"/>
              <a:buChar char="Ø"/>
            </a:pPr>
            <a:r>
              <a:rPr lang="fr-FR" sz="2800" dirty="0" smtClean="0">
                <a:latin typeface="Calibri" pitchFamily="34" charset="0"/>
              </a:rPr>
              <a:t>Il est souvent indispensable pour préciser         la nature des masses cervicales.</a:t>
            </a:r>
          </a:p>
          <a:p>
            <a:pPr>
              <a:buFont typeface="Wingdings" pitchFamily="2" charset="2"/>
              <a:buChar char="Ø"/>
            </a:pPr>
            <a:r>
              <a:rPr lang="fr-FR" sz="2800" dirty="0" smtClean="0">
                <a:latin typeface="Calibri" pitchFamily="34" charset="0"/>
              </a:rPr>
              <a:t>Il est divisé en : biologie, radiologie, et chirurgie exploratrice.</a:t>
            </a:r>
            <a:endParaRPr lang="fr-FR" sz="2800" dirty="0">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7290" y="1285860"/>
            <a:ext cx="7498080" cy="4714908"/>
          </a:xfrm>
        </p:spPr>
        <p:txBody>
          <a:bodyPr>
            <a:normAutofit/>
          </a:bodyPr>
          <a:lstStyle/>
          <a:p>
            <a:pPr marL="539496" indent="-457200">
              <a:buFont typeface="Wingdings" pitchFamily="2" charset="2"/>
              <a:buChar char="ü"/>
            </a:pPr>
            <a:r>
              <a:rPr lang="fr-FR" sz="2400" b="1" i="1" u="sng" dirty="0" smtClean="0">
                <a:latin typeface="Calibri" pitchFamily="34" charset="0"/>
              </a:rPr>
              <a:t>Biologie</a:t>
            </a:r>
            <a:r>
              <a:rPr lang="fr-FR" sz="2400" b="1" i="1" dirty="0" smtClean="0">
                <a:latin typeface="Calibri" pitchFamily="34" charset="0"/>
              </a:rPr>
              <a:t> :</a:t>
            </a:r>
          </a:p>
          <a:p>
            <a:pPr marL="539496" indent="-457200">
              <a:buFontTx/>
              <a:buChar char="-"/>
            </a:pPr>
            <a:endParaRPr lang="fr-FR" sz="2400" dirty="0" smtClean="0">
              <a:latin typeface="Calibri" pitchFamily="34" charset="0"/>
            </a:endParaRPr>
          </a:p>
          <a:p>
            <a:pPr marL="539496" indent="-457200">
              <a:buFontTx/>
              <a:buChar char="-"/>
            </a:pPr>
            <a:r>
              <a:rPr lang="fr-FR" sz="2400" dirty="0" smtClean="0">
                <a:latin typeface="Calibri" pitchFamily="34" charset="0"/>
              </a:rPr>
              <a:t>FNS</a:t>
            </a:r>
          </a:p>
          <a:p>
            <a:pPr marL="539496" indent="-457200">
              <a:buFontTx/>
              <a:buChar char="-"/>
            </a:pPr>
            <a:r>
              <a:rPr lang="fr-FR" sz="2400" dirty="0" smtClean="0">
                <a:latin typeface="Calibri" pitchFamily="34" charset="0"/>
              </a:rPr>
              <a:t>Bilan inflammatoire : VS, CRP.</a:t>
            </a:r>
          </a:p>
          <a:p>
            <a:pPr marL="539496" indent="-457200">
              <a:buFontTx/>
              <a:buChar char="-"/>
            </a:pPr>
            <a:r>
              <a:rPr lang="fr-FR" sz="2400" dirty="0" smtClean="0">
                <a:latin typeface="Calibri" pitchFamily="34" charset="0"/>
              </a:rPr>
              <a:t>Bilan thyroïdien : THS, T3, T4, </a:t>
            </a:r>
            <a:r>
              <a:rPr lang="fr-FR" sz="2400" dirty="0" err="1" smtClean="0">
                <a:latin typeface="Calibri" pitchFamily="34" charset="0"/>
              </a:rPr>
              <a:t>Ac</a:t>
            </a:r>
            <a:r>
              <a:rPr lang="fr-FR" sz="2400" dirty="0" smtClean="0">
                <a:latin typeface="Calibri" pitchFamily="34" charset="0"/>
              </a:rPr>
              <a:t> anti-TPO.</a:t>
            </a:r>
          </a:p>
          <a:p>
            <a:pPr marL="539496" indent="-457200">
              <a:buFontTx/>
              <a:buChar char="-"/>
            </a:pPr>
            <a:r>
              <a:rPr lang="fr-FR" sz="2400" dirty="0" smtClean="0">
                <a:latin typeface="Calibri" pitchFamily="34" charset="0"/>
              </a:rPr>
              <a:t>IDR à la tuberculine.</a:t>
            </a:r>
          </a:p>
          <a:p>
            <a:pPr marL="539496" indent="-457200">
              <a:buFontTx/>
              <a:buChar char="-"/>
            </a:pPr>
            <a:r>
              <a:rPr lang="fr-FR" sz="2400" dirty="0" smtClean="0">
                <a:latin typeface="Calibri" pitchFamily="34" charset="0"/>
              </a:rPr>
              <a:t>Sérologie </a:t>
            </a:r>
            <a:r>
              <a:rPr lang="fr-FR" sz="2400" dirty="0" err="1" smtClean="0">
                <a:latin typeface="Calibri" pitchFamily="34" charset="0"/>
              </a:rPr>
              <a:t>toxoplasmique</a:t>
            </a:r>
            <a:r>
              <a:rPr lang="fr-FR" sz="2400" dirty="0" smtClean="0">
                <a:latin typeface="Calibri" pitchFamily="34" charset="0"/>
              </a:rPr>
              <a:t>.</a:t>
            </a:r>
          </a:p>
          <a:p>
            <a:pPr marL="539496" indent="-457200">
              <a:buNone/>
            </a:pPr>
            <a:endParaRPr lang="fr-FR" sz="2400" b="1" i="1" u="sng" dirty="0" smtClean="0">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42918"/>
            <a:ext cx="7498080" cy="5605482"/>
          </a:xfrm>
        </p:spPr>
        <p:txBody>
          <a:bodyPr>
            <a:normAutofit/>
          </a:bodyPr>
          <a:lstStyle/>
          <a:p>
            <a:pPr marL="539496" indent="-457200">
              <a:buFont typeface="Wingdings" pitchFamily="2" charset="2"/>
              <a:buChar char="ü"/>
            </a:pPr>
            <a:r>
              <a:rPr lang="fr-FR" sz="2400" b="1" i="1" u="sng" dirty="0" smtClean="0">
                <a:latin typeface="Calibri" pitchFamily="34" charset="0"/>
              </a:rPr>
              <a:t>Radiologie</a:t>
            </a:r>
            <a:r>
              <a:rPr lang="fr-FR" sz="2400" b="1" i="1" dirty="0" smtClean="0">
                <a:latin typeface="Calibri" pitchFamily="34" charset="0"/>
              </a:rPr>
              <a:t> :</a:t>
            </a:r>
          </a:p>
          <a:p>
            <a:pPr marL="539496" indent="-457200">
              <a:buFont typeface="Wingdings" pitchFamily="2" charset="2"/>
              <a:buChar char="§"/>
            </a:pPr>
            <a:endParaRPr lang="fr-FR" sz="2400" dirty="0" smtClean="0">
              <a:solidFill>
                <a:srgbClr val="00B050"/>
              </a:solidFill>
              <a:latin typeface="Calibri" pitchFamily="34" charset="0"/>
            </a:endParaRPr>
          </a:p>
          <a:p>
            <a:pPr marL="539496" indent="-457200">
              <a:buFont typeface="Wingdings" pitchFamily="2" charset="2"/>
              <a:buChar char="§"/>
            </a:pPr>
            <a:r>
              <a:rPr lang="fr-FR" sz="2400" dirty="0" smtClean="0">
                <a:solidFill>
                  <a:srgbClr val="00B050"/>
                </a:solidFill>
                <a:latin typeface="Calibri" pitchFamily="34" charset="0"/>
              </a:rPr>
              <a:t>Echographie cervicale :</a:t>
            </a:r>
          </a:p>
          <a:p>
            <a:pPr marL="539496" indent="-457200">
              <a:buFontTx/>
              <a:buChar char="-"/>
            </a:pPr>
            <a:r>
              <a:rPr lang="fr-FR" sz="2400" dirty="0" smtClean="0">
                <a:latin typeface="Calibri" pitchFamily="34" charset="0"/>
              </a:rPr>
              <a:t>Examen facile</a:t>
            </a:r>
            <a:r>
              <a:rPr lang="fr-FR" sz="2400" dirty="0" smtClean="0">
                <a:latin typeface="Calibri" pitchFamily="34" charset="0"/>
              </a:rPr>
              <a:t>, non invasive de </a:t>
            </a:r>
            <a:r>
              <a:rPr lang="fr-FR" sz="2400" dirty="0" smtClean="0">
                <a:latin typeface="Calibri" pitchFamily="34" charset="0"/>
              </a:rPr>
              <a:t>grande sensibilité pour   les pathologies cervicales.</a:t>
            </a:r>
          </a:p>
          <a:p>
            <a:pPr marL="539496" indent="-457200">
              <a:buFontTx/>
              <a:buChar char="-"/>
            </a:pPr>
            <a:r>
              <a:rPr lang="fr-FR" sz="2400" dirty="0" smtClean="0">
                <a:latin typeface="Calibri" pitchFamily="34" charset="0"/>
              </a:rPr>
              <a:t>Elle permet d’explorer la thyroïde.</a:t>
            </a:r>
          </a:p>
          <a:p>
            <a:pPr marL="539496" indent="-457200">
              <a:buFontTx/>
              <a:buChar char="-"/>
            </a:pPr>
            <a:r>
              <a:rPr lang="fr-FR" sz="2400" dirty="0" smtClean="0">
                <a:latin typeface="Calibri" pitchFamily="34" charset="0"/>
              </a:rPr>
              <a:t>Elle permet aussi d’explorer les aires ganglionnaires cervicales : </a:t>
            </a:r>
            <a:r>
              <a:rPr lang="fr-FR" sz="2400" dirty="0" err="1" smtClean="0">
                <a:latin typeface="Calibri" pitchFamily="34" charset="0"/>
              </a:rPr>
              <a:t>échostructure</a:t>
            </a:r>
            <a:r>
              <a:rPr lang="fr-FR" sz="2400" dirty="0" smtClean="0">
                <a:latin typeface="Calibri" pitchFamily="34" charset="0"/>
              </a:rPr>
              <a:t>, </a:t>
            </a:r>
            <a:r>
              <a:rPr lang="fr-FR" sz="2400" dirty="0" err="1" smtClean="0">
                <a:latin typeface="Calibri" pitchFamily="34" charset="0"/>
              </a:rPr>
              <a:t>homogénécité</a:t>
            </a:r>
            <a:r>
              <a:rPr lang="fr-FR" sz="2400" dirty="0" smtClean="0">
                <a:latin typeface="Calibri" pitchFamily="34" charset="0"/>
              </a:rPr>
              <a:t>, le nombre taille exacte, existence ou non d’adhérences, ou de calcifications….</a:t>
            </a:r>
          </a:p>
          <a:p>
            <a:pPr marL="539496" indent="-457200">
              <a:buFont typeface="Wingdings" pitchFamily="2" charset="2"/>
              <a:buChar char="§"/>
            </a:pPr>
            <a:r>
              <a:rPr lang="fr-FR" sz="2400" dirty="0" smtClean="0">
                <a:solidFill>
                  <a:srgbClr val="00B050"/>
                </a:solidFill>
                <a:latin typeface="Calibri" pitchFamily="34" charset="0"/>
              </a:rPr>
              <a:t>TDM, IRM, angiographie, scintigraphie thyroïdienne…</a:t>
            </a:r>
          </a:p>
          <a:p>
            <a:pPr marL="539496" indent="-457200">
              <a:buNone/>
            </a:pPr>
            <a:r>
              <a:rPr lang="fr-FR" sz="2400" dirty="0" smtClean="0">
                <a:latin typeface="Calibri" pitchFamily="34" charset="0"/>
              </a:rPr>
              <a:t> en fonction de la démarche diagnostique.  </a:t>
            </a:r>
          </a:p>
          <a:p>
            <a:pPr>
              <a:buNone/>
            </a:pPr>
            <a:endParaRPr lang="fr-FR" sz="2400" dirty="0">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4414" y="785794"/>
            <a:ext cx="7498080" cy="4500594"/>
          </a:xfrm>
        </p:spPr>
        <p:txBody>
          <a:bodyPr>
            <a:normAutofit/>
          </a:bodyPr>
          <a:lstStyle/>
          <a:p>
            <a:pPr>
              <a:buFont typeface="Wingdings" pitchFamily="2" charset="2"/>
              <a:buChar char="ü"/>
            </a:pPr>
            <a:r>
              <a:rPr lang="fr-FR" sz="2400" b="1" i="1" u="sng" dirty="0" smtClean="0">
                <a:latin typeface="Calibri" pitchFamily="34" charset="0"/>
              </a:rPr>
              <a:t>Chirurgie exploratrice</a:t>
            </a:r>
            <a:r>
              <a:rPr lang="fr-FR" sz="2400" b="1" i="1" dirty="0" smtClean="0">
                <a:latin typeface="Calibri" pitchFamily="34" charset="0"/>
              </a:rPr>
              <a:t> :</a:t>
            </a:r>
          </a:p>
          <a:p>
            <a:pPr>
              <a:buFontTx/>
              <a:buChar char="-"/>
            </a:pPr>
            <a:endParaRPr lang="fr-FR" sz="2400" dirty="0" smtClean="0">
              <a:latin typeface="Calibri" pitchFamily="34" charset="0"/>
            </a:endParaRPr>
          </a:p>
          <a:p>
            <a:pPr>
              <a:buFontTx/>
              <a:buChar char="-"/>
            </a:pPr>
            <a:r>
              <a:rPr lang="fr-FR" sz="2400" dirty="0" smtClean="0">
                <a:latin typeface="Calibri" pitchFamily="34" charset="0"/>
              </a:rPr>
              <a:t>Plusieurs types : </a:t>
            </a:r>
            <a:r>
              <a:rPr lang="fr-FR" sz="2400" dirty="0" err="1" smtClean="0">
                <a:latin typeface="Calibri" pitchFamily="34" charset="0"/>
              </a:rPr>
              <a:t>cervicotomie</a:t>
            </a:r>
            <a:r>
              <a:rPr lang="fr-FR" sz="2400" dirty="0" smtClean="0">
                <a:latin typeface="Calibri" pitchFamily="34" charset="0"/>
              </a:rPr>
              <a:t>, biopsie, ou ponction.</a:t>
            </a:r>
          </a:p>
          <a:p>
            <a:pPr>
              <a:buFontTx/>
              <a:buChar char="-"/>
            </a:pPr>
            <a:r>
              <a:rPr lang="fr-FR" sz="2400" dirty="0" smtClean="0">
                <a:latin typeface="Calibri" pitchFamily="34" charset="0"/>
              </a:rPr>
              <a:t>Elle est indiquée si aucun examen clinique                       ou radiologique ne permet de poser le diagnostic.</a:t>
            </a:r>
          </a:p>
          <a:p>
            <a:pPr>
              <a:buFontTx/>
              <a:buChar char="-"/>
            </a:pPr>
            <a:r>
              <a:rPr lang="fr-FR" sz="2400" dirty="0" smtClean="0">
                <a:latin typeface="Calibri" pitchFamily="34" charset="0"/>
              </a:rPr>
              <a:t>Exemple : une </a:t>
            </a:r>
            <a:r>
              <a:rPr lang="fr-FR" sz="2400" dirty="0" err="1" smtClean="0">
                <a:latin typeface="Calibri" pitchFamily="34" charset="0"/>
              </a:rPr>
              <a:t>lymphadénectomie</a:t>
            </a:r>
            <a:r>
              <a:rPr lang="fr-FR" sz="2400" dirty="0" smtClean="0">
                <a:latin typeface="Calibri" pitchFamily="34" charset="0"/>
              </a:rPr>
              <a:t> pour étude anatomo-pathologique.</a:t>
            </a:r>
            <a:endParaRPr lang="fr-FR" sz="2400" dirty="0">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976" y="2786058"/>
            <a:ext cx="7498080" cy="1143000"/>
          </a:xfrm>
        </p:spPr>
        <p:txBody>
          <a:bodyPr>
            <a:noAutofit/>
          </a:bodyPr>
          <a:lstStyle/>
          <a:p>
            <a:pPr algn="ctr"/>
            <a:r>
              <a:rPr lang="fr-FR" sz="8800" b="1" i="1" dirty="0" smtClean="0"/>
              <a:t>Merci</a:t>
            </a:r>
            <a:endParaRPr lang="fr-FR" sz="88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402" name="Picture 2"/>
          <p:cNvPicPr>
            <a:picLocks noChangeAspect="1" noChangeArrowheads="1"/>
          </p:cNvPicPr>
          <p:nvPr/>
        </p:nvPicPr>
        <p:blipFill>
          <a:blip r:embed="rId2"/>
          <a:srcRect/>
          <a:stretch>
            <a:fillRect/>
          </a:stretch>
        </p:blipFill>
        <p:spPr bwMode="auto">
          <a:xfrm>
            <a:off x="0" y="428605"/>
            <a:ext cx="9001156"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7290" y="1142984"/>
            <a:ext cx="7498080" cy="4786346"/>
          </a:xfrm>
        </p:spPr>
        <p:txBody>
          <a:bodyPr>
            <a:normAutofit/>
          </a:bodyPr>
          <a:lstStyle/>
          <a:p>
            <a:r>
              <a:rPr lang="fr-FR" sz="2800" dirty="0" smtClean="0">
                <a:latin typeface="Calibri" pitchFamily="34" charset="0"/>
              </a:rPr>
              <a:t>Organe essentiel de </a:t>
            </a:r>
            <a:r>
              <a:rPr lang="fr-FR" sz="2800" b="1" dirty="0" smtClean="0">
                <a:latin typeface="Calibri" pitchFamily="34" charset="0"/>
              </a:rPr>
              <a:t>la phonation </a:t>
            </a:r>
            <a:r>
              <a:rPr lang="fr-FR" sz="2800" dirty="0" smtClean="0">
                <a:latin typeface="Calibri" pitchFamily="34" charset="0"/>
              </a:rPr>
              <a:t>: </a:t>
            </a:r>
          </a:p>
          <a:p>
            <a:pPr>
              <a:buFont typeface="Wingdings" pitchFamily="2" charset="2"/>
              <a:buChar char="ü"/>
            </a:pPr>
            <a:r>
              <a:rPr lang="fr-FR" sz="2800" dirty="0" smtClean="0">
                <a:latin typeface="Calibri" pitchFamily="34" charset="0"/>
              </a:rPr>
              <a:t>Pièces cartilagineuses multiples, mobiles.</a:t>
            </a:r>
          </a:p>
          <a:p>
            <a:pPr>
              <a:buFont typeface="Wingdings" pitchFamily="2" charset="2"/>
              <a:buChar char="ü"/>
            </a:pPr>
            <a:r>
              <a:rPr lang="fr-FR" sz="2800" dirty="0" smtClean="0">
                <a:latin typeface="Calibri" pitchFamily="34" charset="0"/>
              </a:rPr>
              <a:t>Cordes vocales.</a:t>
            </a:r>
          </a:p>
          <a:p>
            <a:pPr>
              <a:buFont typeface="Arial" pitchFamily="34" charset="0"/>
              <a:buChar char="•"/>
            </a:pPr>
            <a:r>
              <a:rPr lang="fr-FR" sz="2800" dirty="0" smtClean="0">
                <a:latin typeface="Calibri" pitchFamily="34" charset="0"/>
              </a:rPr>
              <a:t>Rôle </a:t>
            </a:r>
            <a:r>
              <a:rPr lang="fr-FR" sz="2800" dirty="0" smtClean="0">
                <a:latin typeface="Calibri" pitchFamily="34" charset="0"/>
              </a:rPr>
              <a:t>dans </a:t>
            </a:r>
            <a:r>
              <a:rPr lang="fr-FR" sz="2800" b="1" dirty="0" smtClean="0">
                <a:latin typeface="Calibri" pitchFamily="34" charset="0"/>
              </a:rPr>
              <a:t>la respiration</a:t>
            </a:r>
            <a:r>
              <a:rPr lang="fr-FR" sz="2800" dirty="0" smtClean="0">
                <a:latin typeface="Calibri" pitchFamily="34" charset="0"/>
              </a:rPr>
              <a:t>.</a:t>
            </a:r>
          </a:p>
          <a:p>
            <a:pPr>
              <a:buFont typeface="Arial" pitchFamily="34" charset="0"/>
              <a:buChar char="•"/>
            </a:pPr>
            <a:r>
              <a:rPr lang="fr-FR" sz="2800" b="1" dirty="0" smtClean="0">
                <a:latin typeface="Calibri" pitchFamily="34" charset="0"/>
              </a:rPr>
              <a:t>La déglutition</a:t>
            </a:r>
            <a:r>
              <a:rPr lang="fr-FR" sz="2800" dirty="0" smtClean="0">
                <a:latin typeface="Calibri"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1"/>
          <p:cNvPicPr>
            <a:picLocks noChangeAspect="1" noChangeArrowheads="1"/>
          </p:cNvPicPr>
          <p:nvPr/>
        </p:nvPicPr>
        <p:blipFill>
          <a:blip r:embed="rId2"/>
          <a:srcRect/>
          <a:stretch>
            <a:fillRect/>
          </a:stretch>
        </p:blipFill>
        <p:spPr bwMode="auto">
          <a:xfrm>
            <a:off x="2143108" y="285728"/>
            <a:ext cx="5786478" cy="2947200"/>
          </a:xfrm>
          <a:prstGeom prst="rect">
            <a:avLst/>
          </a:prstGeom>
          <a:noFill/>
          <a:ln w="9525">
            <a:noFill/>
            <a:miter lim="800000"/>
            <a:headEnd/>
            <a:tailEnd/>
          </a:ln>
          <a:effectLst/>
        </p:spPr>
      </p:pic>
      <p:pic>
        <p:nvPicPr>
          <p:cNvPr id="103426" name="Picture 2" descr="http://p6.storage.canalblog.com/69/83/587348/58316495.gif"/>
          <p:cNvPicPr>
            <a:picLocks noChangeAspect="1" noChangeArrowheads="1"/>
          </p:cNvPicPr>
          <p:nvPr/>
        </p:nvPicPr>
        <p:blipFill>
          <a:blip r:embed="rId3"/>
          <a:srcRect/>
          <a:stretch>
            <a:fillRect/>
          </a:stretch>
        </p:blipFill>
        <p:spPr bwMode="auto">
          <a:xfrm>
            <a:off x="1285852" y="3786190"/>
            <a:ext cx="7586880" cy="218122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Région latérale:</a:t>
            </a:r>
            <a:endParaRPr lang="fr-FR" dirty="0"/>
          </a:p>
        </p:txBody>
      </p:sp>
      <p:sp>
        <p:nvSpPr>
          <p:cNvPr id="3" name="Espace réservé du contenu 2"/>
          <p:cNvSpPr>
            <a:spLocks noGrp="1"/>
          </p:cNvSpPr>
          <p:nvPr>
            <p:ph idx="1"/>
          </p:nvPr>
        </p:nvSpPr>
        <p:spPr/>
        <p:txBody>
          <a:bodyPr/>
          <a:lstStyle/>
          <a:p>
            <a:endParaRPr lang="fr-FR"/>
          </a:p>
        </p:txBody>
      </p:sp>
      <p:pic>
        <p:nvPicPr>
          <p:cNvPr id="104450" name="Picture 2" descr="http://upload.wikimedia.org/wikipedia/commons/thumb/e/e9/Gray562.png/350px-Gray562.png"/>
          <p:cNvPicPr>
            <a:picLocks noChangeAspect="1" noChangeArrowheads="1"/>
          </p:cNvPicPr>
          <p:nvPr/>
        </p:nvPicPr>
        <p:blipFill>
          <a:blip r:embed="rId2"/>
          <a:srcRect/>
          <a:stretch>
            <a:fillRect/>
          </a:stretch>
        </p:blipFill>
        <p:spPr bwMode="auto">
          <a:xfrm>
            <a:off x="2357422" y="1500174"/>
            <a:ext cx="5674882" cy="43291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899</TotalTime>
  <Words>1396</Words>
  <Application>Microsoft Office PowerPoint</Application>
  <PresentationFormat>Affichage à l'écran (4:3)</PresentationFormat>
  <Paragraphs>222</Paragraphs>
  <Slides>57</Slides>
  <Notes>36</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Solstice</vt:lpstr>
      <vt:lpstr>CHU CONSTANTINE Service d’ O.R.L</vt:lpstr>
      <vt:lpstr>I - INTRODUCTION</vt:lpstr>
      <vt:lpstr>II – RAPPEL ANTOMO-PHYSIOLOGIQUE</vt:lpstr>
      <vt:lpstr>Région viscérale:</vt:lpstr>
      <vt:lpstr>Diapositive 5</vt:lpstr>
      <vt:lpstr>Diapositive 6</vt:lpstr>
      <vt:lpstr>Diapositive 7</vt:lpstr>
      <vt:lpstr>Diapositive 8</vt:lpstr>
      <vt:lpstr>Région latérale:</vt:lpstr>
      <vt:lpstr>Diapositive 10</vt:lpstr>
      <vt:lpstr>Diapositive 11</vt:lpstr>
      <vt:lpstr>Diapositive 12</vt:lpstr>
      <vt:lpstr>III – EXAMEN CLINIQUE </vt:lpstr>
      <vt:lpstr>Diapositive 14</vt:lpstr>
      <vt:lpstr>Diapositive 15</vt:lpstr>
      <vt:lpstr>Diapositive 16</vt:lpstr>
      <vt:lpstr>Diapositive 17</vt:lpstr>
      <vt:lpstr>Diapositive 18</vt:lpstr>
      <vt:lpstr>Diapositive 19</vt:lpstr>
      <vt:lpstr>Diapositive 20</vt:lpstr>
      <vt:lpstr>Diapositive 21</vt:lpstr>
      <vt:lpstr>Diapositive 22</vt:lpstr>
      <vt:lpstr>IV - Examen paraclinique</vt:lpstr>
      <vt:lpstr>Diapositive 24</vt:lpstr>
      <vt:lpstr>Diapositive 25</vt:lpstr>
      <vt:lpstr>Diapositive 26</vt:lpstr>
      <vt:lpstr>Diapositive 27</vt:lpstr>
      <vt:lpstr>Diapositive 28</vt:lpstr>
      <vt:lpstr>Diapositive 29</vt:lpstr>
      <vt:lpstr>Diapositive 30</vt:lpstr>
      <vt:lpstr>Quelques exemples : Papillomatose laryngée</vt:lpstr>
      <vt:lpstr>Cancer laryngé</vt:lpstr>
      <vt:lpstr>Diapositive 33</vt:lpstr>
      <vt:lpstr>Diapositive 34</vt:lpstr>
      <vt:lpstr>Polype de la corde vocale</vt:lpstr>
      <vt:lpstr>Diapositive 36</vt:lpstr>
      <vt:lpstr>Diapositive 37</vt:lpstr>
      <vt:lpstr>EXAMEN DU COU</vt:lpstr>
      <vt:lpstr>Diapositive 39</vt:lpstr>
      <vt:lpstr>Diapositive 40</vt:lpstr>
      <vt:lpstr>Diapositive 41</vt:lpstr>
      <vt:lpstr>Diapositive 42</vt:lpstr>
      <vt:lpstr>Diapositive 43</vt:lpstr>
      <vt:lpstr>Diapositive 44</vt:lpstr>
      <vt:lpstr>Examen clinique du cou </vt:lpstr>
      <vt:lpstr>Diapositive 46</vt:lpstr>
      <vt:lpstr>Diapositive 47</vt:lpstr>
      <vt:lpstr>Diapositive 48</vt:lpstr>
      <vt:lpstr>Diapositive 49</vt:lpstr>
      <vt:lpstr>Diapositive 50</vt:lpstr>
      <vt:lpstr>Diapositive 51</vt:lpstr>
      <vt:lpstr>Diapositive 52</vt:lpstr>
      <vt:lpstr>Examen paraclinique du cou</vt:lpstr>
      <vt:lpstr>Diapositive 54</vt:lpstr>
      <vt:lpstr>Diapositive 55</vt:lpstr>
      <vt:lpstr>Diapositive 56</vt:lpstr>
      <vt:lpstr>Merci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 CONSTANTINE Service d’ O.R.L</dc:title>
  <dc:creator>Samy PC</dc:creator>
  <cp:lastModifiedBy>pc</cp:lastModifiedBy>
  <cp:revision>195</cp:revision>
  <dcterms:created xsi:type="dcterms:W3CDTF">2012-01-23T23:03:17Z</dcterms:created>
  <dcterms:modified xsi:type="dcterms:W3CDTF">2013-03-17T23:57:22Z</dcterms:modified>
</cp:coreProperties>
</file>