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78" r:id="rId3"/>
    <p:sldId id="270" r:id="rId4"/>
    <p:sldId id="283" r:id="rId5"/>
    <p:sldId id="282" r:id="rId6"/>
    <p:sldId id="284" r:id="rId7"/>
    <p:sldId id="285" r:id="rId8"/>
    <p:sldId id="273" r:id="rId9"/>
    <p:sldId id="263" r:id="rId10"/>
    <p:sldId id="264" r:id="rId11"/>
    <p:sldId id="268" r:id="rId12"/>
    <p:sldId id="266" r:id="rId13"/>
    <p:sldId id="281" r:id="rId14"/>
    <p:sldId id="261" r:id="rId15"/>
    <p:sldId id="267" r:id="rId16"/>
    <p:sldId id="275" r:id="rId17"/>
    <p:sldId id="276" r:id="rId18"/>
    <p:sldId id="27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70" d="100"/>
          <a:sy n="70" d="100"/>
        </p:scale>
        <p:origin x="-11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9708FB85-2B21-4787-BC02-807F58110F9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08FB85-2B21-4787-BC02-807F58110F9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8" name="Espace réservé du numéro de diapositive 7"/>
          <p:cNvSpPr>
            <a:spLocks noGrp="1"/>
          </p:cNvSpPr>
          <p:nvPr>
            <p:ph type="sldNum" sz="quarter" idx="11"/>
          </p:nvPr>
        </p:nvSpPr>
        <p:spPr/>
        <p:txBody>
          <a:bodyPr/>
          <a:lstStyle/>
          <a:p>
            <a:fld id="{9708FB85-2B21-4787-BC02-807F58110F99}"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B4EC76C-BB3F-4BF4-ACDB-5998749096D6}" type="datetimeFigureOut">
              <a:rPr lang="fr-FR" smtClean="0"/>
              <a:pPr/>
              <a:t>18/03/2013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9708FB85-2B21-4787-BC02-807F58110F9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EB4EC76C-BB3F-4BF4-ACDB-5998749096D6}" type="datetimeFigureOut">
              <a:rPr lang="fr-FR" smtClean="0"/>
              <a:pPr/>
              <a:t>18/03/2013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08FB85-2B21-4787-BC02-807F58110F9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B4EC76C-BB3F-4BF4-ACDB-5998749096D6}" type="datetimeFigureOut">
              <a:rPr lang="fr-FR" smtClean="0"/>
              <a:pPr/>
              <a:t>18/03/2013</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708FB85-2B21-4787-BC02-807F58110F99}"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6_Broussailles_Pionsat.JPG"/>
          <p:cNvPicPr>
            <a:picLocks noChangeAspect="1"/>
          </p:cNvPicPr>
          <p:nvPr/>
        </p:nvPicPr>
        <p:blipFill>
          <a:blip r:embed="rId2" cstate="print"/>
          <a:stretch>
            <a:fillRect/>
          </a:stretch>
        </p:blipFill>
        <p:spPr>
          <a:xfrm>
            <a:off x="-1" y="4836"/>
            <a:ext cx="9150457" cy="6853164"/>
          </a:xfrm>
          <a:prstGeom prst="rect">
            <a:avLst/>
          </a:prstGeom>
        </p:spPr>
      </p:pic>
      <p:sp>
        <p:nvSpPr>
          <p:cNvPr id="2" name="Titre 1"/>
          <p:cNvSpPr>
            <a:spLocks noGrp="1"/>
          </p:cNvSpPr>
          <p:nvPr>
            <p:ph type="ctrTitle"/>
          </p:nvPr>
        </p:nvSpPr>
        <p:spPr>
          <a:xfrm>
            <a:off x="683568" y="1340768"/>
            <a:ext cx="7772400" cy="1470025"/>
          </a:xfrm>
        </p:spPr>
        <p:txBody>
          <a:bodyPr>
            <a:normAutofit/>
          </a:bodyPr>
          <a:lstStyle/>
          <a:p>
            <a:r>
              <a:rPr lang="fr-FR" sz="5400" b="1" u="sng" dirty="0" smtClean="0">
                <a:effectLst>
                  <a:outerShdw blurRad="38100" dist="38100" dir="2700000" algn="tl">
                    <a:srgbClr val="000000">
                      <a:alpha val="43137"/>
                    </a:srgbClr>
                  </a:outerShdw>
                </a:effectLst>
              </a:rPr>
              <a:t>Moteur deux temps</a:t>
            </a:r>
            <a:endParaRPr lang="fr-FR" sz="5400" b="1" u="sng"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331640" y="2636912"/>
            <a:ext cx="6400800" cy="1224136"/>
          </a:xfrm>
        </p:spPr>
        <p:txBody>
          <a:bodyPr>
            <a:normAutofit fontScale="92500"/>
          </a:bodyPr>
          <a:lstStyle/>
          <a:p>
            <a:r>
              <a:rPr lang="fr-FR" sz="5400" b="1" dirty="0" smtClean="0">
                <a:effectLst>
                  <a:outerShdw blurRad="38100" dist="38100" dir="2700000" algn="tl">
                    <a:srgbClr val="000000">
                      <a:alpha val="43137"/>
                    </a:srgbClr>
                  </a:outerShdw>
                </a:effectLst>
              </a:rPr>
              <a:t>La débroussailleuse</a:t>
            </a:r>
            <a:endParaRPr lang="fr-FR" sz="5400" b="1"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alibri" pitchFamily="34" charset="0"/>
              </a:rPr>
              <a:t>Ensemble carter</a:t>
            </a:r>
            <a:endParaRPr lang="fr-FR" b="1" dirty="0">
              <a:latin typeface="Calibri" pitchFamily="34"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1" y="1916832"/>
            <a:ext cx="4032447" cy="3024335"/>
          </a:xfrm>
          <a:prstGeom prst="ellipse">
            <a:avLst/>
          </a:prstGeom>
          <a:ln>
            <a:noFill/>
          </a:ln>
          <a:effectLst>
            <a:softEdge rad="112500"/>
          </a:effectLst>
        </p:spPr>
      </p:pic>
      <p:sp>
        <p:nvSpPr>
          <p:cNvPr id="6" name="ZoneTexte 5"/>
          <p:cNvSpPr txBox="1"/>
          <p:nvPr/>
        </p:nvSpPr>
        <p:spPr>
          <a:xfrm>
            <a:off x="467544" y="5085184"/>
            <a:ext cx="4320481" cy="830997"/>
          </a:xfrm>
          <a:prstGeom prst="rect">
            <a:avLst/>
          </a:prstGeom>
          <a:noFill/>
        </p:spPr>
        <p:txBody>
          <a:bodyPr wrap="square" rtlCol="0">
            <a:spAutoFit/>
          </a:bodyPr>
          <a:lstStyle/>
          <a:p>
            <a:r>
              <a:rPr lang="fr-FR" sz="2400" dirty="0" smtClean="0">
                <a:latin typeface="Calibri" pitchFamily="34" charset="0"/>
              </a:rPr>
              <a:t>Pot d’échappement, bouton d’arrêt, bougie.</a:t>
            </a:r>
            <a:endParaRPr lang="fr-FR" sz="2400" dirty="0">
              <a:latin typeface="Calibri" pitchFamily="34"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36096" y="1358245"/>
            <a:ext cx="3075806" cy="4101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ZoneTexte 7"/>
          <p:cNvSpPr txBox="1"/>
          <p:nvPr/>
        </p:nvSpPr>
        <p:spPr>
          <a:xfrm>
            <a:off x="6156176" y="5589240"/>
            <a:ext cx="1789272" cy="461665"/>
          </a:xfrm>
          <a:prstGeom prst="rect">
            <a:avLst/>
          </a:prstGeom>
          <a:noFill/>
        </p:spPr>
        <p:txBody>
          <a:bodyPr wrap="none" rtlCol="0">
            <a:spAutoFit/>
          </a:bodyPr>
          <a:lstStyle/>
          <a:p>
            <a:r>
              <a:rPr lang="fr-FR" sz="2400" dirty="0" smtClean="0">
                <a:latin typeface="Calibri" pitchFamily="34" charset="0"/>
              </a:rPr>
              <a:t>Sortie </a:t>
            </a:r>
            <a:r>
              <a:rPr lang="fr-FR" sz="2400" dirty="0" smtClean="0">
                <a:latin typeface="Calibri" pitchFamily="34" charset="0"/>
              </a:rPr>
              <a:t>de gaz</a:t>
            </a:r>
            <a:endParaRPr lang="fr-FR" sz="2400" dirty="0">
              <a:latin typeface="Calibri" pitchFamily="34" charset="0"/>
            </a:endParaRPr>
          </a:p>
        </p:txBody>
      </p:sp>
    </p:spTree>
    <p:extLst>
      <p:ext uri="{BB962C8B-B14F-4D97-AF65-F5344CB8AC3E}">
        <p14:creationId xmlns:p14="http://schemas.microsoft.com/office/powerpoint/2010/main" xmlns="" val="347196166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alibri" pitchFamily="34" charset="0"/>
              </a:rPr>
              <a:t>Bougie et bouton d’arrêt</a:t>
            </a:r>
            <a:endParaRPr lang="fr-FR" b="1" dirty="0">
              <a:latin typeface="Calibri" pitchFamily="34"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75558" y="1602119"/>
            <a:ext cx="6030884" cy="4522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lèche droite 8"/>
          <p:cNvSpPr/>
          <p:nvPr/>
        </p:nvSpPr>
        <p:spPr>
          <a:xfrm>
            <a:off x="1043608" y="3645024"/>
            <a:ext cx="2736304" cy="306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gauche 9"/>
          <p:cNvSpPr/>
          <p:nvPr/>
        </p:nvSpPr>
        <p:spPr>
          <a:xfrm rot="20467886">
            <a:off x="4752189" y="3097541"/>
            <a:ext cx="2901123" cy="3156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84968" y="3640378"/>
            <a:ext cx="901209" cy="400110"/>
          </a:xfrm>
          <a:prstGeom prst="rect">
            <a:avLst/>
          </a:prstGeom>
          <a:noFill/>
        </p:spPr>
        <p:txBody>
          <a:bodyPr wrap="none" rtlCol="0">
            <a:spAutoFit/>
          </a:bodyPr>
          <a:lstStyle/>
          <a:p>
            <a:r>
              <a:rPr lang="fr-FR" sz="2000" dirty="0" smtClean="0">
                <a:latin typeface="Calibri" pitchFamily="34" charset="0"/>
              </a:rPr>
              <a:t>Bougie</a:t>
            </a:r>
            <a:endParaRPr lang="fr-FR" sz="2000" dirty="0">
              <a:latin typeface="Calibri" pitchFamily="34" charset="0"/>
            </a:endParaRPr>
          </a:p>
        </p:txBody>
      </p:sp>
      <p:sp>
        <p:nvSpPr>
          <p:cNvPr id="12" name="ZoneTexte 11"/>
          <p:cNvSpPr txBox="1"/>
          <p:nvPr/>
        </p:nvSpPr>
        <p:spPr>
          <a:xfrm>
            <a:off x="7576755" y="2588398"/>
            <a:ext cx="1646605" cy="384721"/>
          </a:xfrm>
          <a:prstGeom prst="rect">
            <a:avLst/>
          </a:prstGeom>
          <a:noFill/>
        </p:spPr>
        <p:txBody>
          <a:bodyPr wrap="none" rtlCol="0">
            <a:spAutoFit/>
          </a:bodyPr>
          <a:lstStyle/>
          <a:p>
            <a:r>
              <a:rPr lang="fr-FR" sz="1900" dirty="0" smtClean="0">
                <a:latin typeface="Calibri" pitchFamily="34" charset="0"/>
              </a:rPr>
              <a:t>Bouton d’arrêt</a:t>
            </a:r>
            <a:endParaRPr lang="fr-FR" sz="1900" dirty="0">
              <a:latin typeface="Calibri" pitchFamily="34" charset="0"/>
            </a:endParaRPr>
          </a:p>
        </p:txBody>
      </p:sp>
    </p:spTree>
    <p:extLst>
      <p:ext uri="{BB962C8B-B14F-4D97-AF65-F5344CB8AC3E}">
        <p14:creationId xmlns:p14="http://schemas.microsoft.com/office/powerpoint/2010/main" xmlns="" val="1184161430"/>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475656" y="5202630"/>
            <a:ext cx="6366234" cy="1655370"/>
          </a:xfrm>
        </p:spPr>
        <p:txBody>
          <a:bodyPr>
            <a:noAutofit/>
          </a:bodyPr>
          <a:lstStyle/>
          <a:p>
            <a:r>
              <a:rPr lang="fr-FR" sz="2400" b="1" dirty="0" smtClean="0">
                <a:latin typeface="Calibri" pitchFamily="34" charset="0"/>
                <a:sym typeface="Wingdings" pitchFamily="2" charset="2"/>
              </a:rPr>
              <a:t>Fonctionnement </a:t>
            </a:r>
            <a:r>
              <a:rPr lang="fr-FR" sz="2400" b="1" dirty="0" smtClean="0">
                <a:latin typeface="Calibri" pitchFamily="34" charset="0"/>
                <a:sym typeface="Wingdings" pitchFamily="2" charset="2"/>
              </a:rPr>
              <a:t>concret </a:t>
            </a:r>
            <a:r>
              <a:rPr lang="fr-FR" sz="2400" b="1" dirty="0" smtClean="0">
                <a:latin typeface="Calibri" pitchFamily="34" charset="0"/>
              </a:rPr>
              <a:t>d’un </a:t>
            </a:r>
            <a:r>
              <a:rPr lang="fr-FR" sz="2400" b="1" dirty="0" smtClean="0">
                <a:latin typeface="Calibri" pitchFamily="34" charset="0"/>
              </a:rPr>
              <a:t>moteur deux </a:t>
            </a:r>
            <a:r>
              <a:rPr lang="fr-FR" sz="2400" b="1" dirty="0" smtClean="0">
                <a:latin typeface="Calibri" pitchFamily="34" charset="0"/>
              </a:rPr>
              <a:t>temps</a:t>
            </a:r>
            <a:endParaRPr lang="fr-FR" sz="2400" b="1" dirty="0">
              <a:latin typeface="Calibri" pitchFamily="34" charset="0"/>
            </a:endParaRPr>
          </a:p>
        </p:txBody>
      </p:sp>
      <p:pic>
        <p:nvPicPr>
          <p:cNvPr id="5" name="Image 4" descr="2013-01-09 14.00.57.jpg"/>
          <p:cNvPicPr>
            <a:picLocks noChangeAspect="1"/>
          </p:cNvPicPr>
          <p:nvPr/>
        </p:nvPicPr>
        <p:blipFill>
          <a:blip r:embed="rId2" cstate="print"/>
          <a:stretch>
            <a:fillRect/>
          </a:stretch>
        </p:blipFill>
        <p:spPr>
          <a:xfrm>
            <a:off x="0" y="0"/>
            <a:ext cx="6156176" cy="4617132"/>
          </a:xfrm>
          <a:prstGeom prst="rect">
            <a:avLst/>
          </a:prstGeom>
          <a:ln w="228600" cap="sq" cmpd="thickThin">
            <a:solidFill>
              <a:srgbClr val="000000"/>
            </a:solidFill>
            <a:prstDash val="solid"/>
            <a:miter lim="800000"/>
          </a:ln>
          <a:effectLst>
            <a:innerShdw blurRad="76200">
              <a:srgbClr val="000000"/>
            </a:innerShdw>
          </a:effectLst>
        </p:spPr>
      </p:pic>
      <p:pic>
        <p:nvPicPr>
          <p:cNvPr id="7" name="Espace réservé pour une image  6"/>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5548" r="5548"/>
          <a:stretch>
            <a:fillRect/>
          </a:stretch>
        </p:blipFill>
        <p:spPr>
          <a:xfrm>
            <a:off x="4860032" y="836712"/>
            <a:ext cx="41148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576770649"/>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ECAM\TIPE CAO\Two-Stroke_Engine.gif"/>
          <p:cNvPicPr>
            <a:picLocks noGrp="1" noChangeAspect="1" noChangeArrowheads="1" noCrop="1"/>
          </p:cNvPicPr>
          <p:nvPr>
            <p:ph idx="1"/>
          </p:nvPr>
        </p:nvPicPr>
        <p:blipFill>
          <a:blip r:embed="rId2" cstate="print"/>
          <a:srcRect/>
          <a:stretch>
            <a:fillRect/>
          </a:stretch>
        </p:blipFill>
        <p:spPr bwMode="auto">
          <a:xfrm>
            <a:off x="2915816" y="569423"/>
            <a:ext cx="3168352" cy="5511013"/>
          </a:xfrm>
          <a:prstGeom prst="roundRect">
            <a:avLst>
              <a:gd name="adj" fmla="val 3190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alibri" pitchFamily="34" charset="0"/>
              </a:rPr>
              <a:t>Admission-Compression</a:t>
            </a:r>
            <a:endParaRPr lang="fr-FR" b="1" dirty="0">
              <a:latin typeface="Calibri" pitchFamily="34" charset="0"/>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3515" y="1628800"/>
            <a:ext cx="4399491" cy="4032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Espace réservé du contenu 3"/>
          <p:cNvSpPr>
            <a:spLocks noGrp="1"/>
          </p:cNvSpPr>
          <p:nvPr>
            <p:ph sz="half" idx="2"/>
          </p:nvPr>
        </p:nvSpPr>
        <p:spPr/>
        <p:txBody>
          <a:bodyPr/>
          <a:lstStyle/>
          <a:p>
            <a:r>
              <a:rPr lang="fr-FR" dirty="0" smtClean="0">
                <a:solidFill>
                  <a:srgbClr val="00B050"/>
                </a:solidFill>
                <a:latin typeface="Calibri" pitchFamily="34" charset="0"/>
              </a:rPr>
              <a:t>Rotations du vilebrequin et de la </a:t>
            </a:r>
            <a:r>
              <a:rPr lang="fr-FR" dirty="0" smtClean="0">
                <a:solidFill>
                  <a:srgbClr val="00B050"/>
                </a:solidFill>
                <a:latin typeface="Calibri" pitchFamily="34" charset="0"/>
              </a:rPr>
              <a:t>bielle</a:t>
            </a:r>
            <a:br>
              <a:rPr lang="fr-FR" dirty="0" smtClean="0">
                <a:solidFill>
                  <a:srgbClr val="00B050"/>
                </a:solidFill>
                <a:latin typeface="Calibri" pitchFamily="34" charset="0"/>
              </a:rPr>
            </a:br>
            <a:endParaRPr lang="fr-FR" dirty="0" smtClean="0">
              <a:solidFill>
                <a:schemeClr val="tx2">
                  <a:lumMod val="60000"/>
                  <a:lumOff val="40000"/>
                </a:schemeClr>
              </a:solidFill>
              <a:latin typeface="Calibri" pitchFamily="34" charset="0"/>
            </a:endParaRPr>
          </a:p>
          <a:p>
            <a:r>
              <a:rPr lang="fr-FR" dirty="0" smtClean="0">
                <a:solidFill>
                  <a:srgbClr val="0070C0"/>
                </a:solidFill>
                <a:latin typeface="Calibri" pitchFamily="34" charset="0"/>
              </a:rPr>
              <a:t>Entrée de gaz dans le carter (Admission</a:t>
            </a:r>
            <a:r>
              <a:rPr lang="fr-FR" dirty="0" smtClean="0">
                <a:solidFill>
                  <a:srgbClr val="0070C0"/>
                </a:solidFill>
                <a:latin typeface="Calibri" pitchFamily="34" charset="0"/>
              </a:rPr>
              <a:t>)</a:t>
            </a:r>
            <a:br>
              <a:rPr lang="fr-FR" dirty="0" smtClean="0">
                <a:solidFill>
                  <a:srgbClr val="0070C0"/>
                </a:solidFill>
                <a:latin typeface="Calibri" pitchFamily="34" charset="0"/>
              </a:rPr>
            </a:br>
            <a:endParaRPr lang="fr-FR" dirty="0" smtClean="0">
              <a:solidFill>
                <a:srgbClr val="0070C0"/>
              </a:solidFill>
              <a:latin typeface="Calibri" pitchFamily="34" charset="0"/>
            </a:endParaRPr>
          </a:p>
          <a:p>
            <a:r>
              <a:rPr lang="fr-FR" dirty="0" smtClean="0">
                <a:latin typeface="Calibri" pitchFamily="34" charset="0"/>
              </a:rPr>
              <a:t>Translation verticale du piston (Compression)</a:t>
            </a:r>
          </a:p>
        </p:txBody>
      </p:sp>
    </p:spTree>
    <p:extLst>
      <p:ext uri="{BB962C8B-B14F-4D97-AF65-F5344CB8AC3E}">
        <p14:creationId xmlns:p14="http://schemas.microsoft.com/office/powerpoint/2010/main" xmlns="" val="254679213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alibri" pitchFamily="34" charset="0"/>
              </a:rPr>
              <a:t>Détente-échappement</a:t>
            </a:r>
            <a:endParaRPr lang="fr-FR" b="1" dirty="0">
              <a:latin typeface="Calibri" pitchFamily="34" charset="0"/>
            </a:endParaRPr>
          </a:p>
        </p:txBody>
      </p:sp>
      <p:pic>
        <p:nvPicPr>
          <p:cNvPr id="7" name="Espace réservé du contenu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13538" y="1412776"/>
            <a:ext cx="4702478" cy="4032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Espace réservé du contenu 5"/>
          <p:cNvSpPr>
            <a:spLocks noGrp="1"/>
          </p:cNvSpPr>
          <p:nvPr>
            <p:ph sz="quarter" idx="4"/>
          </p:nvPr>
        </p:nvSpPr>
        <p:spPr>
          <a:xfrm>
            <a:off x="4644008" y="1556792"/>
            <a:ext cx="4041775" cy="3951288"/>
          </a:xfrm>
        </p:spPr>
        <p:txBody>
          <a:bodyPr/>
          <a:lstStyle/>
          <a:p>
            <a:r>
              <a:rPr lang="fr-FR" dirty="0" smtClean="0">
                <a:solidFill>
                  <a:srgbClr val="C00000"/>
                </a:solidFill>
                <a:latin typeface="Calibri" pitchFamily="34" charset="0"/>
              </a:rPr>
              <a:t>Expulsion de gaz brulé vers le pot d’échappement (Echappement</a:t>
            </a:r>
            <a:r>
              <a:rPr lang="fr-FR" dirty="0" smtClean="0">
                <a:solidFill>
                  <a:srgbClr val="C00000"/>
                </a:solidFill>
                <a:latin typeface="Calibri" pitchFamily="34" charset="0"/>
              </a:rPr>
              <a:t>)</a:t>
            </a:r>
            <a:br>
              <a:rPr lang="fr-FR" dirty="0" smtClean="0">
                <a:solidFill>
                  <a:srgbClr val="C00000"/>
                </a:solidFill>
                <a:latin typeface="Calibri" pitchFamily="34" charset="0"/>
              </a:rPr>
            </a:br>
            <a:endParaRPr lang="fr-FR" dirty="0" smtClean="0">
              <a:solidFill>
                <a:srgbClr val="C00000"/>
              </a:solidFill>
              <a:latin typeface="Calibri" pitchFamily="34" charset="0"/>
            </a:endParaRPr>
          </a:p>
          <a:p>
            <a:r>
              <a:rPr lang="fr-FR" dirty="0" smtClean="0">
                <a:latin typeface="Calibri" pitchFamily="34" charset="0"/>
              </a:rPr>
              <a:t>Translation verticale du piston (Détente)</a:t>
            </a:r>
            <a:br>
              <a:rPr lang="fr-FR" dirty="0" smtClean="0">
                <a:latin typeface="Calibri" pitchFamily="34" charset="0"/>
              </a:rPr>
            </a:br>
            <a:r>
              <a:rPr lang="fr-FR" dirty="0" smtClean="0">
                <a:latin typeface="Calibri" pitchFamily="34" charset="0"/>
                <a:sym typeface="Wingdings" pitchFamily="2" charset="2"/>
              </a:rPr>
              <a:t>Temps moteur</a:t>
            </a:r>
            <a:endParaRPr lang="fr-FR" dirty="0">
              <a:latin typeface="Calibri" pitchFamily="34" charset="0"/>
            </a:endParaRPr>
          </a:p>
        </p:txBody>
      </p:sp>
    </p:spTree>
    <p:extLst>
      <p:ext uri="{BB962C8B-B14F-4D97-AF65-F5344CB8AC3E}">
        <p14:creationId xmlns:p14="http://schemas.microsoft.com/office/powerpoint/2010/main" xmlns="" val="2947938024"/>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xmlns="" val="0"/>
              </a:ext>
            </a:extLst>
          </a:blip>
          <a:srcRect r="11413"/>
          <a:stretch/>
        </p:blipFill>
        <p:spPr>
          <a:xfrm>
            <a:off x="4644008" y="3212976"/>
            <a:ext cx="4086708" cy="3138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xmlns="" val="0"/>
              </a:ext>
            </a:extLst>
          </a:blip>
          <a:srcRect l="11823" t="21" r="16858" b="-21"/>
          <a:stretch/>
        </p:blipFill>
        <p:spPr>
          <a:xfrm>
            <a:off x="467544" y="2889517"/>
            <a:ext cx="3799947" cy="3552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lèche droite 5"/>
          <p:cNvSpPr/>
          <p:nvPr/>
        </p:nvSpPr>
        <p:spPr>
          <a:xfrm rot="1230589">
            <a:off x="3424418" y="5141578"/>
            <a:ext cx="796211" cy="349638"/>
          </a:xfrm>
          <a:prstGeom prst="right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7" name="Flèche droite 6"/>
          <p:cNvSpPr/>
          <p:nvPr/>
        </p:nvSpPr>
        <p:spPr>
          <a:xfrm rot="11980823">
            <a:off x="597171" y="4140211"/>
            <a:ext cx="796211" cy="349638"/>
          </a:xfrm>
          <a:prstGeom prst="right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9" name="ZoneTexte 8"/>
          <p:cNvSpPr txBox="1"/>
          <p:nvPr/>
        </p:nvSpPr>
        <p:spPr>
          <a:xfrm>
            <a:off x="3203848" y="1458575"/>
            <a:ext cx="3240360" cy="1015663"/>
          </a:xfrm>
          <a:prstGeom prst="rect">
            <a:avLst/>
          </a:prstGeom>
          <a:solidFill>
            <a:srgbClr val="F7AD63">
              <a:alpha val="29020"/>
            </a:srgbClr>
          </a:solidFill>
        </p:spPr>
        <p:txBody>
          <a:bodyPr wrap="square" rtlCol="0">
            <a:spAutoFit/>
          </a:bodyPr>
          <a:lstStyle/>
          <a:p>
            <a:r>
              <a:rPr lang="fr-FR" sz="2000" b="1" dirty="0" smtClean="0">
                <a:latin typeface="Calibri" pitchFamily="34" charset="0"/>
              </a:rPr>
              <a:t>Adhérence </a:t>
            </a:r>
            <a:r>
              <a:rPr lang="fr-FR" sz="2000" b="1" dirty="0" smtClean="0">
                <a:latin typeface="Calibri" pitchFamily="34" charset="0"/>
              </a:rPr>
              <a:t>en rotation </a:t>
            </a:r>
          </a:p>
          <a:p>
            <a:r>
              <a:rPr lang="fr-FR" sz="2000" b="1" dirty="0">
                <a:latin typeface="Calibri" pitchFamily="34" charset="0"/>
              </a:rPr>
              <a:t>m</a:t>
            </a:r>
            <a:r>
              <a:rPr lang="fr-FR" sz="2000" b="1" dirty="0" smtClean="0">
                <a:latin typeface="Calibri" pitchFamily="34" charset="0"/>
              </a:rPr>
              <a:t>ouvement de rotation de l’arbre de sortie.  </a:t>
            </a:r>
            <a:endParaRPr lang="fr-FR" sz="2000" b="1" dirty="0">
              <a:latin typeface="Calibri" pitchFamily="34" charset="0"/>
            </a:endParaRPr>
          </a:p>
        </p:txBody>
      </p:sp>
      <p:sp>
        <p:nvSpPr>
          <p:cNvPr id="11" name="Flèche courbée vers le bas 10"/>
          <p:cNvSpPr/>
          <p:nvPr/>
        </p:nvSpPr>
        <p:spPr>
          <a:xfrm>
            <a:off x="1837370" y="742055"/>
            <a:ext cx="6191014" cy="2160240"/>
          </a:xfrm>
          <a:prstGeom prst="curvedDownArrow">
            <a:avLst/>
          </a:prstGeom>
          <a:solidFill>
            <a:srgbClr val="F96C5D"/>
          </a:solidFill>
          <a:ln>
            <a:solidFill>
              <a:srgbClr val="E74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7413D"/>
              </a:solidFill>
            </a:endParaRPr>
          </a:p>
        </p:txBody>
      </p:sp>
      <p:sp>
        <p:nvSpPr>
          <p:cNvPr id="12" name="Flèche droite 11"/>
          <p:cNvSpPr/>
          <p:nvPr/>
        </p:nvSpPr>
        <p:spPr>
          <a:xfrm>
            <a:off x="5796136" y="1556792"/>
            <a:ext cx="504056" cy="189735"/>
          </a:xfrm>
          <a:prstGeom prst="right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8" name="ZoneTexte 7"/>
          <p:cNvSpPr txBox="1"/>
          <p:nvPr/>
        </p:nvSpPr>
        <p:spPr>
          <a:xfrm rot="1138214">
            <a:off x="1186311" y="2653402"/>
            <a:ext cx="2002095" cy="769441"/>
          </a:xfrm>
          <a:prstGeom prst="rect">
            <a:avLst/>
          </a:prstGeom>
          <a:solidFill>
            <a:srgbClr val="F89D52">
              <a:alpha val="56078"/>
            </a:srgbClr>
          </a:solidFill>
          <a:ln>
            <a:solidFill>
              <a:schemeClr val="accent6"/>
            </a:solidFill>
          </a:ln>
        </p:spPr>
        <p:txBody>
          <a:bodyPr wrap="square" rtlCol="0">
            <a:spAutoFit/>
          </a:bodyPr>
          <a:lstStyle/>
          <a:p>
            <a:pPr algn="ctr"/>
            <a:r>
              <a:rPr lang="fr-FR" sz="2200" b="1" dirty="0" smtClean="0">
                <a:latin typeface="Calibri" pitchFamily="34" charset="0"/>
              </a:rPr>
              <a:t>   Force centrifuge</a:t>
            </a:r>
            <a:endParaRPr lang="fr-FR" sz="2200" b="1" dirty="0">
              <a:latin typeface="Calibri" pitchFamily="34" charset="0"/>
            </a:endParaRPr>
          </a:p>
        </p:txBody>
      </p:sp>
      <p:sp>
        <p:nvSpPr>
          <p:cNvPr id="13" name="ZoneTexte 12"/>
          <p:cNvSpPr txBox="1"/>
          <p:nvPr/>
        </p:nvSpPr>
        <p:spPr>
          <a:xfrm>
            <a:off x="0" y="404664"/>
            <a:ext cx="2915816" cy="584775"/>
          </a:xfrm>
          <a:prstGeom prst="rect">
            <a:avLst/>
          </a:prstGeom>
          <a:noFill/>
        </p:spPr>
        <p:txBody>
          <a:bodyPr wrap="square" rtlCol="0">
            <a:spAutoFit/>
          </a:bodyPr>
          <a:lstStyle/>
          <a:p>
            <a:pPr algn="ctr"/>
            <a:r>
              <a:rPr lang="fr-FR" sz="3200" b="1" dirty="0" smtClean="0">
                <a:solidFill>
                  <a:schemeClr val="bg1">
                    <a:lumMod val="50000"/>
                  </a:schemeClr>
                </a:solidFill>
                <a:latin typeface="Calibri" pitchFamily="34" charset="0"/>
              </a:rPr>
              <a:t>  </a:t>
            </a:r>
            <a:r>
              <a:rPr lang="fr-FR" sz="3200" b="1" u="sng" dirty="0" smtClean="0">
                <a:latin typeface="Calibri" pitchFamily="34" charset="0"/>
              </a:rPr>
              <a:t>EMBRAYAGE </a:t>
            </a:r>
            <a:r>
              <a:rPr lang="fr-FR" sz="3200" b="1" u="sng" dirty="0" smtClean="0">
                <a:latin typeface="Calibri" pitchFamily="34" charset="0"/>
              </a:rPr>
              <a:t>:</a:t>
            </a:r>
            <a:endParaRPr lang="fr-FR" sz="3200" b="1" u="sng" dirty="0">
              <a:latin typeface="Calibri" pitchFamily="34" charset="0"/>
            </a:endParaRPr>
          </a:p>
        </p:txBody>
      </p:sp>
      <p:sp>
        <p:nvSpPr>
          <p:cNvPr id="15" name="Arc plein 14"/>
          <p:cNvSpPr/>
          <p:nvPr/>
        </p:nvSpPr>
        <p:spPr>
          <a:xfrm rot="5072980">
            <a:off x="5784644" y="3845851"/>
            <a:ext cx="2088232" cy="2014617"/>
          </a:xfrm>
          <a:prstGeom prst="blockArc">
            <a:avLst>
              <a:gd name="adj1" fmla="val 15000431"/>
              <a:gd name="adj2" fmla="val 20643368"/>
              <a:gd name="adj3" fmla="val 49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8" name="Arc plein 17"/>
          <p:cNvSpPr/>
          <p:nvPr/>
        </p:nvSpPr>
        <p:spPr>
          <a:xfrm rot="4449426">
            <a:off x="1320393" y="3815630"/>
            <a:ext cx="2076669" cy="1981449"/>
          </a:xfrm>
          <a:prstGeom prst="blockArc">
            <a:avLst>
              <a:gd name="adj1" fmla="val 15000431"/>
              <a:gd name="adj2" fmla="val 20643368"/>
              <a:gd name="adj3" fmla="val 49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6" name="Arc plein 15"/>
          <p:cNvSpPr/>
          <p:nvPr/>
        </p:nvSpPr>
        <p:spPr>
          <a:xfrm rot="16200000">
            <a:off x="5543305" y="3754895"/>
            <a:ext cx="2088232" cy="2014617"/>
          </a:xfrm>
          <a:prstGeom prst="blockArc">
            <a:avLst>
              <a:gd name="adj1" fmla="val 15000431"/>
              <a:gd name="adj2" fmla="val 20643368"/>
              <a:gd name="adj3" fmla="val 49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7" name="Arc plein 16"/>
          <p:cNvSpPr/>
          <p:nvPr/>
        </p:nvSpPr>
        <p:spPr>
          <a:xfrm rot="15210425">
            <a:off x="1435598" y="3801825"/>
            <a:ext cx="1863835" cy="2009061"/>
          </a:xfrm>
          <a:prstGeom prst="blockArc">
            <a:avLst>
              <a:gd name="adj1" fmla="val 15000431"/>
              <a:gd name="adj2" fmla="val 20643368"/>
              <a:gd name="adj3" fmla="val 49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9" name="ZoneTexte 18"/>
          <p:cNvSpPr txBox="1"/>
          <p:nvPr/>
        </p:nvSpPr>
        <p:spPr>
          <a:xfrm>
            <a:off x="5004048" y="5875660"/>
            <a:ext cx="3528392" cy="400110"/>
          </a:xfrm>
          <a:prstGeom prst="rect">
            <a:avLst/>
          </a:prstGeom>
          <a:solidFill>
            <a:srgbClr val="1DA35A">
              <a:alpha val="81961"/>
            </a:srgbClr>
          </a:solidFill>
          <a:ln>
            <a:solidFill>
              <a:schemeClr val="tx1"/>
            </a:solidFill>
          </a:ln>
        </p:spPr>
        <p:txBody>
          <a:bodyPr wrap="square" rtlCol="0">
            <a:spAutoFit/>
          </a:bodyPr>
          <a:lstStyle/>
          <a:p>
            <a:r>
              <a:rPr lang="fr-FR" sz="2000" b="1" dirty="0" smtClean="0">
                <a:latin typeface="Calibri" pitchFamily="34" charset="0"/>
              </a:rPr>
              <a:t>Zones d’adhérence par contact</a:t>
            </a:r>
            <a:endParaRPr lang="fr-FR" sz="2000" b="1" dirty="0">
              <a:latin typeface="Calibri" pitchFamily="34" charset="0"/>
            </a:endParaRPr>
          </a:p>
        </p:txBody>
      </p:sp>
    </p:spTree>
    <p:extLst>
      <p:ext uri="{BB962C8B-B14F-4D97-AF65-F5344CB8AC3E}">
        <p14:creationId xmlns:p14="http://schemas.microsoft.com/office/powerpoint/2010/main" xmlns="" val="192299294"/>
      </p:ext>
    </p:extLst>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ébroussailleuse.jpg"/>
          <p:cNvPicPr>
            <a:picLocks noChangeAspect="1"/>
          </p:cNvPicPr>
          <p:nvPr/>
        </p:nvPicPr>
        <p:blipFill>
          <a:blip r:embed="rId2" cstate="print"/>
          <a:stretch>
            <a:fillRect/>
          </a:stretch>
        </p:blipFill>
        <p:spPr>
          <a:xfrm>
            <a:off x="971600" y="1124744"/>
            <a:ext cx="6912768" cy="4608511"/>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856" y="260648"/>
            <a:ext cx="3352800" cy="1143000"/>
          </a:xfrm>
        </p:spPr>
        <p:txBody>
          <a:bodyPr/>
          <a:lstStyle/>
          <a:p>
            <a:r>
              <a:rPr lang="fr-FR" u="sng" dirty="0">
                <a:latin typeface="Calibri" pitchFamily="34" charset="0"/>
              </a:rPr>
              <a:t>C</a:t>
            </a:r>
            <a:r>
              <a:rPr lang="fr-FR" u="sng" dirty="0" smtClean="0">
                <a:latin typeface="Calibri" pitchFamily="34" charset="0"/>
              </a:rPr>
              <a:t>onclusion</a:t>
            </a:r>
            <a:endParaRPr lang="fr-FR" u="sng" dirty="0">
              <a:latin typeface="Calibri" pitchFamily="34" charset="0"/>
            </a:endParaRPr>
          </a:p>
        </p:txBody>
      </p:sp>
      <p:sp>
        <p:nvSpPr>
          <p:cNvPr id="3" name="Espace réservé du contenu 2"/>
          <p:cNvSpPr>
            <a:spLocks noGrp="1"/>
          </p:cNvSpPr>
          <p:nvPr>
            <p:ph idx="1"/>
          </p:nvPr>
        </p:nvSpPr>
        <p:spPr>
          <a:xfrm>
            <a:off x="3347864" y="1814090"/>
            <a:ext cx="5616624" cy="4525963"/>
          </a:xfrm>
        </p:spPr>
        <p:txBody>
          <a:bodyPr/>
          <a:lstStyle/>
          <a:p>
            <a:r>
              <a:rPr lang="fr-FR" sz="2400" dirty="0" smtClean="0">
                <a:effectLst/>
                <a:latin typeface="Calibri" pitchFamily="34" charset="0"/>
              </a:rPr>
              <a:t>Bon rendement</a:t>
            </a:r>
            <a:br>
              <a:rPr lang="fr-FR" sz="2400" dirty="0" smtClean="0">
                <a:effectLst/>
                <a:latin typeface="Calibri" pitchFamily="34" charset="0"/>
              </a:rPr>
            </a:br>
            <a:endParaRPr lang="fr-FR" sz="2400" dirty="0" smtClean="0">
              <a:effectLst/>
              <a:latin typeface="Calibri" pitchFamily="34" charset="0"/>
            </a:endParaRPr>
          </a:p>
          <a:p>
            <a:r>
              <a:rPr lang="fr-FR" sz="2400" dirty="0" smtClean="0">
                <a:latin typeface="Calibri" pitchFamily="34" charset="0"/>
              </a:rPr>
              <a:t>Poids réduit</a:t>
            </a:r>
            <a:br>
              <a:rPr lang="fr-FR" sz="2400" dirty="0" smtClean="0">
                <a:latin typeface="Calibri" pitchFamily="34" charset="0"/>
              </a:rPr>
            </a:br>
            <a:endParaRPr lang="fr-FR" sz="2400" dirty="0">
              <a:latin typeface="Calibri" pitchFamily="34" charset="0"/>
            </a:endParaRPr>
          </a:p>
          <a:p>
            <a:r>
              <a:rPr lang="fr-FR" sz="2400" dirty="0" smtClean="0">
                <a:latin typeface="Calibri" pitchFamily="34" charset="0"/>
              </a:rPr>
              <a:t>Aisément maniable</a:t>
            </a:r>
            <a:br>
              <a:rPr lang="fr-FR" sz="2400" dirty="0" smtClean="0">
                <a:latin typeface="Calibri" pitchFamily="34" charset="0"/>
              </a:rPr>
            </a:br>
            <a:endParaRPr lang="fr-FR" sz="2400" dirty="0" smtClean="0">
              <a:latin typeface="Calibri" pitchFamily="34" charset="0"/>
            </a:endParaRPr>
          </a:p>
          <a:p>
            <a:r>
              <a:rPr lang="fr-FR" sz="2400" dirty="0" smtClean="0">
                <a:effectLst/>
                <a:latin typeface="Calibri" pitchFamily="34" charset="0"/>
              </a:rPr>
              <a:t>Bon rapport poids/puissance</a:t>
            </a:r>
            <a:br>
              <a:rPr lang="fr-FR" sz="2400" dirty="0" smtClean="0">
                <a:effectLst/>
                <a:latin typeface="Calibri" pitchFamily="34" charset="0"/>
              </a:rPr>
            </a:br>
            <a:endParaRPr lang="fr-FR" sz="2400" dirty="0" smtClean="0">
              <a:effectLst/>
              <a:latin typeface="Calibri" pitchFamily="34" charset="0"/>
            </a:endParaRPr>
          </a:p>
          <a:p>
            <a:r>
              <a:rPr lang="fr-FR" sz="2400" dirty="0" smtClean="0">
                <a:latin typeface="Calibri" pitchFamily="34" charset="0"/>
              </a:rPr>
              <a:t>Entretien réduit</a:t>
            </a:r>
            <a:br>
              <a:rPr lang="fr-FR" sz="2400" dirty="0" smtClean="0">
                <a:latin typeface="Calibri" pitchFamily="34" charset="0"/>
              </a:rPr>
            </a:br>
            <a:endParaRPr lang="fr-FR" sz="2400" dirty="0" smtClean="0">
              <a:effectLst/>
              <a:latin typeface="Calibri" pitchFamily="34" charset="0"/>
            </a:endParaRPr>
          </a:p>
          <a:p>
            <a:r>
              <a:rPr lang="fr-FR" sz="2400" dirty="0" smtClean="0">
                <a:effectLst/>
                <a:latin typeface="Calibri" pitchFamily="34" charset="0"/>
              </a:rPr>
              <a:t>Cependant</a:t>
            </a:r>
            <a:r>
              <a:rPr lang="fr-FR" sz="2400" dirty="0" smtClean="0">
                <a:effectLst/>
                <a:latin typeface="Calibri" pitchFamily="34" charset="0"/>
              </a:rPr>
              <a:t>, bruit et pollution </a:t>
            </a:r>
            <a:r>
              <a:rPr lang="fr-FR" sz="2400" dirty="0" smtClean="0">
                <a:effectLst/>
                <a:latin typeface="Calibri" pitchFamily="34" charset="0"/>
              </a:rPr>
              <a:t>élevés</a:t>
            </a:r>
            <a:endParaRPr lang="fr-FR" sz="2400" dirty="0" smtClean="0">
              <a:effectLst/>
              <a:latin typeface="Calibri" pitchFamily="34" charset="0"/>
            </a:endParaRPr>
          </a:p>
          <a:p>
            <a:endParaRPr lang="fr-FR" dirty="0"/>
          </a:p>
        </p:txBody>
      </p:sp>
      <p:pic>
        <p:nvPicPr>
          <p:cNvPr id="2052" name="Picture 4"/>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0" b="89394" l="2273" r="100000">
                        <a14:foregroundMark x1="56061" y1="38485" x2="56061" y2="38485"/>
                        <a14:foregroundMark x1="68371" y1="49394" x2="68371" y2="49394"/>
                        <a14:foregroundMark x1="65341" y1="46970" x2="65341" y2="46970"/>
                        <a14:foregroundMark x1="64205" y1="45758" x2="64205" y2="45758"/>
                        <a14:foregroundMark x1="76705" y1="57273" x2="76705" y2="57273"/>
                        <a14:foregroundMark x1="32765" y1="16061" x2="32765" y2="16061"/>
                        <a14:foregroundMark x1="42803" y1="25455" x2="42803" y2="25455"/>
                        <a14:foregroundMark x1="45455" y1="20000" x2="45455" y2="20000"/>
                        <a14:foregroundMark x1="46023" y1="16061" x2="46023" y2="16061"/>
                        <a14:foregroundMark x1="45265" y1="22727" x2="45265" y2="22727"/>
                        <a14:foregroundMark x1="45455" y1="17879" x2="45455" y2="17879"/>
                        <a14:foregroundMark x1="46591" y1="13333" x2="46591" y2="13333"/>
                        <a14:foregroundMark x1="48864" y1="31818" x2="48864" y2="31818"/>
                        <a14:foregroundMark x1="51136" y1="33333" x2="51136" y2="33333"/>
                        <a14:backgroundMark x1="55871" y1="1515" x2="55871" y2="1515"/>
                        <a14:backgroundMark x1="45644" y1="3333" x2="45644" y2="3333"/>
                      </a14:backgroundRemoval>
                    </a14:imgEffect>
                  </a14:imgLayer>
                </a14:imgProps>
              </a:ext>
              <a:ext uri="{28A0092B-C50C-407E-A947-70E740481C1C}">
                <a14:useLocalDpi xmlns:a14="http://schemas.microsoft.com/office/drawing/2010/main" xmlns="" val="0"/>
              </a:ext>
            </a:extLst>
          </a:blip>
          <a:srcRect t="-239" b="8990"/>
          <a:stretch/>
        </p:blipFill>
        <p:spPr bwMode="auto">
          <a:xfrm>
            <a:off x="-972616" y="0"/>
            <a:ext cx="5029200" cy="30767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7866727"/>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628800"/>
            <a:ext cx="9144000" cy="5229200"/>
          </a:xfrm>
        </p:spPr>
        <p:txBody>
          <a:bodyPr>
            <a:normAutofit fontScale="90000"/>
          </a:bodyPr>
          <a:lstStyle/>
          <a:p>
            <a:pPr algn="l"/>
            <a:r>
              <a:rPr lang="fr-FR" sz="2000" dirty="0" smtClean="0"/>
              <a:t/>
            </a:r>
            <a:br>
              <a:rPr lang="fr-FR" sz="2000" dirty="0" smtClean="0"/>
            </a:br>
            <a:r>
              <a:rPr lang="fr-FR" sz="2000" dirty="0" smtClean="0"/>
              <a:t>	</a:t>
            </a:r>
            <a:r>
              <a:rPr lang="fr-FR" sz="2700" b="0" dirty="0" smtClean="0">
                <a:latin typeface="Calibri" pitchFamily="34" charset="0"/>
              </a:rPr>
              <a:t>I) </a:t>
            </a:r>
            <a:r>
              <a:rPr lang="fr-FR" sz="2700" b="0" dirty="0" smtClean="0">
                <a:effectLst/>
                <a:latin typeface="Calibri" pitchFamily="34" charset="0"/>
              </a:rPr>
              <a:t>Injection du carburant</a:t>
            </a:r>
            <a:br>
              <a:rPr lang="fr-FR" sz="2700" b="0" dirty="0" smtClean="0">
                <a:effectLst/>
                <a:latin typeface="Calibri" pitchFamily="34" charset="0"/>
              </a:rPr>
            </a:b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t>
            </a:r>
            <a:r>
              <a:rPr lang="fr-FR" sz="2700" b="0" dirty="0" smtClean="0">
                <a:latin typeface="Calibri" pitchFamily="34" charset="0"/>
              </a:rPr>
              <a:t>II) </a:t>
            </a:r>
            <a:r>
              <a:rPr lang="fr-FR" sz="2700" b="0" dirty="0" smtClean="0">
                <a:effectLst/>
                <a:latin typeface="Calibri" pitchFamily="34" charset="0"/>
              </a:rPr>
              <a:t>Mise en route du premier cycle</a:t>
            </a: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t>
            </a:r>
            <a:r>
              <a:rPr lang="fr-FR" sz="2700" b="0" dirty="0" smtClean="0">
                <a:latin typeface="Calibri" pitchFamily="34" charset="0"/>
              </a:rPr>
              <a:t>III) </a:t>
            </a:r>
            <a:r>
              <a:rPr lang="fr-FR" sz="2700" b="0" dirty="0" smtClean="0">
                <a:effectLst/>
                <a:latin typeface="Calibri" pitchFamily="34" charset="0"/>
              </a:rPr>
              <a:t>Alimentation de la bougie, étincelle et explosion 	dans la chambre de combustion</a:t>
            </a: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t>
            </a:r>
            <a:r>
              <a:rPr lang="fr-FR" sz="2700" b="0" dirty="0" smtClean="0">
                <a:latin typeface="Calibri" pitchFamily="34" charset="0"/>
              </a:rPr>
              <a:t>IV) </a:t>
            </a:r>
            <a:r>
              <a:rPr lang="fr-FR" sz="2700" b="0" dirty="0" smtClean="0">
                <a:effectLst/>
                <a:latin typeface="Calibri" pitchFamily="34" charset="0"/>
              </a:rPr>
              <a:t>Mise en mouvement du piston</a:t>
            </a: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r>
            <a:br>
              <a:rPr lang="fr-FR" sz="2700" b="0" dirty="0" smtClean="0">
                <a:latin typeface="Calibri" pitchFamily="34" charset="0"/>
              </a:rPr>
            </a:br>
            <a:r>
              <a:rPr lang="fr-FR" sz="2700" b="0" dirty="0" smtClean="0">
                <a:latin typeface="Calibri" pitchFamily="34" charset="0"/>
              </a:rPr>
              <a:t>	</a:t>
            </a:r>
            <a:r>
              <a:rPr lang="fr-FR" sz="2700" b="0" dirty="0" smtClean="0">
                <a:latin typeface="Calibri" pitchFamily="34" charset="0"/>
              </a:rPr>
              <a:t>V) </a:t>
            </a:r>
            <a:r>
              <a:rPr lang="fr-FR" sz="2700" b="0" dirty="0" smtClean="0">
                <a:effectLst/>
                <a:latin typeface="Calibri" pitchFamily="34" charset="0"/>
              </a:rPr>
              <a:t>Conservation de l’inertie, répétition cyclique</a:t>
            </a:r>
            <a:br>
              <a:rPr lang="fr-FR" sz="2700" b="0" dirty="0" smtClean="0">
                <a:effectLst/>
                <a:latin typeface="Calibri" pitchFamily="34" charset="0"/>
              </a:rPr>
            </a:br>
            <a:r>
              <a:rPr lang="fr-FR" sz="2700" b="0" dirty="0" smtClean="0">
                <a:effectLst/>
                <a:latin typeface="Calibri" pitchFamily="34" charset="0"/>
              </a:rPr>
              <a:t/>
            </a:r>
            <a:br>
              <a:rPr lang="fr-FR" sz="2700" b="0" dirty="0" smtClean="0">
                <a:effectLst/>
                <a:latin typeface="Calibri" pitchFamily="34" charset="0"/>
              </a:rPr>
            </a:br>
            <a:r>
              <a:rPr lang="fr-FR" sz="2700" b="0" dirty="0" smtClean="0">
                <a:effectLst/>
                <a:latin typeface="Calibri" pitchFamily="34" charset="0"/>
              </a:rPr>
              <a:t>						</a:t>
            </a:r>
            <a:r>
              <a:rPr lang="fr-FR" sz="2700" b="0" dirty="0" smtClean="0">
                <a:latin typeface="Calibri" pitchFamily="34" charset="0"/>
                <a:sym typeface="Wingdings" pitchFamily="2" charset="2"/>
              </a:rPr>
              <a:t> Le moteur est lancé</a:t>
            </a:r>
            <a:r>
              <a:rPr lang="fr-FR" sz="2000" b="0" dirty="0" smtClean="0">
                <a:effectLst/>
                <a:latin typeface="Calibri" pitchFamily="34" charset="0"/>
              </a:rPr>
              <a:t/>
            </a:r>
            <a:br>
              <a:rPr lang="fr-FR" sz="2000" b="0" dirty="0" smtClean="0">
                <a:effectLst/>
                <a:latin typeface="Calibri" pitchFamily="34" charset="0"/>
              </a:rPr>
            </a:br>
            <a:r>
              <a:rPr lang="fr-FR" sz="2000" b="0" dirty="0" smtClean="0">
                <a:effectLst/>
                <a:latin typeface="Calibri" pitchFamily="34" charset="0"/>
              </a:rPr>
              <a:t>   </a:t>
            </a:r>
            <a:r>
              <a:rPr lang="fr-FR" sz="1400" b="0" dirty="0" smtClean="0">
                <a:effectLst/>
                <a:latin typeface="Calibri" pitchFamily="34" charset="0"/>
              </a:rPr>
              <a:t/>
            </a:r>
            <a:br>
              <a:rPr lang="fr-FR" sz="1400" b="0" dirty="0" smtClean="0">
                <a:effectLst/>
                <a:latin typeface="Calibri" pitchFamily="34" charset="0"/>
              </a:rPr>
            </a:br>
            <a:endParaRPr lang="fr-FR" sz="1400" b="0" dirty="0">
              <a:latin typeface="Calibri" pitchFamily="34" charset="0"/>
            </a:endParaRPr>
          </a:p>
        </p:txBody>
      </p:sp>
      <p:sp>
        <p:nvSpPr>
          <p:cNvPr id="4" name="ZoneTexte 3"/>
          <p:cNvSpPr txBox="1"/>
          <p:nvPr/>
        </p:nvSpPr>
        <p:spPr>
          <a:xfrm>
            <a:off x="1403648" y="620688"/>
            <a:ext cx="6264696" cy="769441"/>
          </a:xfrm>
          <a:prstGeom prst="rect">
            <a:avLst/>
          </a:prstGeom>
          <a:noFill/>
        </p:spPr>
        <p:txBody>
          <a:bodyPr wrap="square" rtlCol="0">
            <a:spAutoFit/>
          </a:bodyPr>
          <a:lstStyle/>
          <a:p>
            <a:pPr algn="ctr"/>
            <a:r>
              <a:rPr lang="fr-FR" sz="4400" b="1" u="sng" dirty="0" smtClean="0">
                <a:latin typeface="Calibri" pitchFamily="34" charset="0"/>
              </a:rPr>
              <a:t>Fonctionnement :</a:t>
            </a:r>
            <a:endParaRPr lang="fr-FR" sz="4400" b="1" u="sng" dirty="0">
              <a:latin typeface="Calibri" pitchFamily="34" charset="0"/>
            </a:endParaRPr>
          </a:p>
        </p:txBody>
      </p:sp>
    </p:spTree>
    <p:extLst>
      <p:ext uri="{BB962C8B-B14F-4D97-AF65-F5344CB8AC3E}">
        <p14:creationId xmlns:p14="http://schemas.microsoft.com/office/powerpoint/2010/main" xmlns="" val="307386152"/>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32656"/>
            <a:ext cx="7344816" cy="634082"/>
          </a:xfrm>
        </p:spPr>
        <p:txBody>
          <a:bodyPr>
            <a:noAutofit/>
          </a:bodyPr>
          <a:lstStyle/>
          <a:p>
            <a:r>
              <a:rPr lang="fr-FR" sz="4400" b="1" dirty="0" smtClean="0">
                <a:effectLst>
                  <a:outerShdw blurRad="38100" dist="38100" dir="2700000" algn="tl">
                    <a:srgbClr val="000000">
                      <a:alpha val="43137"/>
                    </a:srgbClr>
                  </a:outerShdw>
                </a:effectLst>
                <a:latin typeface="Calibri" pitchFamily="34" charset="0"/>
              </a:rPr>
              <a:t>P</a:t>
            </a:r>
            <a:r>
              <a:rPr lang="fr-FR" sz="4400" b="1" dirty="0" smtClean="0">
                <a:effectLst>
                  <a:outerShdw blurRad="38100" dist="38100" dir="2700000" algn="tl">
                    <a:srgbClr val="000000">
                      <a:alpha val="43137"/>
                    </a:srgbClr>
                  </a:outerShdw>
                </a:effectLst>
                <a:latin typeface="Calibri" pitchFamily="34" charset="0"/>
              </a:rPr>
              <a:t>ièces </a:t>
            </a:r>
            <a:r>
              <a:rPr lang="fr-FR" sz="4400" b="1" dirty="0" smtClean="0">
                <a:effectLst>
                  <a:outerShdw blurRad="38100" dist="38100" dir="2700000" algn="tl">
                    <a:srgbClr val="000000">
                      <a:alpha val="43137"/>
                    </a:srgbClr>
                  </a:outerShdw>
                </a:effectLst>
                <a:latin typeface="Calibri" pitchFamily="34" charset="0"/>
              </a:rPr>
              <a:t>principales du </a:t>
            </a:r>
            <a:r>
              <a:rPr lang="fr-FR" sz="4400" b="1" dirty="0" smtClean="0">
                <a:effectLst>
                  <a:outerShdw blurRad="38100" dist="38100" dir="2700000" algn="tl">
                    <a:srgbClr val="000000">
                      <a:alpha val="43137"/>
                    </a:srgbClr>
                  </a:outerShdw>
                </a:effectLst>
                <a:latin typeface="Calibri" pitchFamily="34" charset="0"/>
              </a:rPr>
              <a:t>système : </a:t>
            </a:r>
            <a:endParaRPr lang="fr-FR" sz="4400" b="1" dirty="0">
              <a:effectLst>
                <a:outerShdw blurRad="38100" dist="38100" dir="2700000" algn="tl">
                  <a:srgbClr val="000000">
                    <a:alpha val="43137"/>
                  </a:srgbClr>
                </a:outerShdw>
              </a:effectLst>
              <a:latin typeface="Calibri" pitchFamily="34" charset="0"/>
            </a:endParaRPr>
          </a:p>
        </p:txBody>
      </p:sp>
      <p:sp>
        <p:nvSpPr>
          <p:cNvPr id="3" name="Espace réservé du contenu 2"/>
          <p:cNvSpPr>
            <a:spLocks noGrp="1"/>
          </p:cNvSpPr>
          <p:nvPr>
            <p:ph idx="1"/>
          </p:nvPr>
        </p:nvSpPr>
        <p:spPr>
          <a:xfrm>
            <a:off x="457200" y="1340768"/>
            <a:ext cx="8229600" cy="5256584"/>
          </a:xfrm>
        </p:spPr>
        <p:txBody>
          <a:bodyPr/>
          <a:lstStyle/>
          <a:p>
            <a:r>
              <a:rPr lang="fr-FR" sz="2400" dirty="0" smtClean="0">
                <a:latin typeface="Calibri" pitchFamily="34" charset="0"/>
              </a:rPr>
              <a:t>Le lanceur</a:t>
            </a:r>
          </a:p>
          <a:p>
            <a:pPr marL="0" indent="0">
              <a:buNone/>
            </a:pPr>
            <a:endParaRPr lang="fr-FR" sz="2400" dirty="0">
              <a:latin typeface="Calibri" pitchFamily="34" charset="0"/>
            </a:endParaRPr>
          </a:p>
          <a:p>
            <a:pPr marL="0" indent="0">
              <a:buNone/>
            </a:pPr>
            <a:endParaRPr lang="fr-FR" sz="2400" dirty="0" smtClean="0">
              <a:latin typeface="Calibri" pitchFamily="34" charset="0"/>
            </a:endParaRPr>
          </a:p>
          <a:p>
            <a:r>
              <a:rPr lang="fr-FR" sz="2400" dirty="0" smtClean="0">
                <a:latin typeface="Calibri" pitchFamily="34" charset="0"/>
              </a:rPr>
              <a:t>Le volant magnétique </a:t>
            </a:r>
            <a:r>
              <a:rPr lang="fr-FR" sz="2400" dirty="0" smtClean="0">
                <a:latin typeface="Calibri" pitchFamily="34" charset="0"/>
              </a:rPr>
              <a:t/>
            </a:r>
            <a:br>
              <a:rPr lang="fr-FR" sz="2400" dirty="0" smtClean="0">
                <a:latin typeface="Calibri" pitchFamily="34" charset="0"/>
              </a:rPr>
            </a:br>
            <a:endParaRPr lang="fr-FR" sz="2400" dirty="0" smtClean="0">
              <a:latin typeface="Calibri" pitchFamily="34" charset="0"/>
            </a:endParaRPr>
          </a:p>
          <a:p>
            <a:r>
              <a:rPr lang="fr-FR" sz="2400" dirty="0" smtClean="0">
                <a:latin typeface="Calibri" pitchFamily="34" charset="0"/>
              </a:rPr>
              <a:t>Moteur : </a:t>
            </a:r>
            <a:r>
              <a:rPr lang="fr-FR" sz="2400" dirty="0" smtClean="0">
                <a:latin typeface="Calibri" pitchFamily="34" charset="0"/>
              </a:rPr>
              <a:t>Ensemble Piston-bielle, chambre </a:t>
            </a:r>
            <a:r>
              <a:rPr lang="fr-FR" sz="2400" dirty="0" smtClean="0">
                <a:latin typeface="Calibri" pitchFamily="34" charset="0"/>
              </a:rPr>
              <a:t>de combustion</a:t>
            </a:r>
          </a:p>
          <a:p>
            <a:pPr marL="0" indent="0">
              <a:buNone/>
            </a:pPr>
            <a:endParaRPr lang="fr-FR" sz="2400" dirty="0" smtClean="0">
              <a:latin typeface="Calibri" pitchFamily="34" charset="0"/>
            </a:endParaRPr>
          </a:p>
          <a:p>
            <a:r>
              <a:rPr lang="fr-FR" sz="2400" dirty="0" smtClean="0">
                <a:latin typeface="Calibri" pitchFamily="34" charset="0"/>
              </a:rPr>
              <a:t>Embrayage</a:t>
            </a:r>
          </a:p>
          <a:p>
            <a:pPr marL="0" indent="0">
              <a:buNone/>
            </a:pPr>
            <a:endParaRPr lang="fr-FR" dirty="0" smtClean="0"/>
          </a:p>
          <a:p>
            <a:endParaRPr lang="fr-FR" dirty="0"/>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0000" b="90000" l="10000" r="100000"/>
                    </a14:imgEffect>
                  </a14:imgLayer>
                </a14:imgProps>
              </a:ext>
              <a:ext uri="{28A0092B-C50C-407E-A947-70E740481C1C}">
                <a14:useLocalDpi xmlns:a14="http://schemas.microsoft.com/office/drawing/2010/main" xmlns="" val="0"/>
              </a:ext>
            </a:extLst>
          </a:blip>
          <a:srcRect/>
          <a:stretch>
            <a:fillRect/>
          </a:stretch>
        </p:blipFill>
        <p:spPr bwMode="auto">
          <a:xfrm>
            <a:off x="2195736" y="980728"/>
            <a:ext cx="1679567" cy="16795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42" b="100000" l="10000" r="90000"/>
                    </a14:imgEffect>
                  </a14:imgLayer>
                </a14:imgProps>
              </a:ext>
              <a:ext uri="{28A0092B-C50C-407E-A947-70E740481C1C}">
                <a14:useLocalDpi xmlns:a14="http://schemas.microsoft.com/office/drawing/2010/main" xmlns="" val="0"/>
              </a:ext>
            </a:extLst>
          </a:blip>
          <a:srcRect/>
          <a:stretch>
            <a:fillRect/>
          </a:stretch>
        </p:blipFill>
        <p:spPr bwMode="auto">
          <a:xfrm>
            <a:off x="4716016" y="1844824"/>
            <a:ext cx="2057484" cy="1493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787" b="100000" l="9894" r="89753">
                        <a14:backgroundMark x1="27208" y1="59843" x2="27208" y2="59843"/>
                        <a14:backgroundMark x1="26855" y1="74409" x2="26855" y2="74409"/>
                        <a14:backgroundMark x1="28269" y1="73622" x2="28269" y2="73622"/>
                        <a14:backgroundMark x1="72792" y1="46850" x2="72792" y2="46850"/>
                        <a14:backgroundMark x1="72085" y1="46457" x2="72085" y2="4645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444208" y="4005064"/>
            <a:ext cx="1950932" cy="17510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1500" b="100000" l="0" r="100000">
                        <a14:foregroundMark x1="37500" y1="9000" x2="37500" y2="9000"/>
                        <a14:foregroundMark x1="34500" y1="9000" x2="34500" y2="9000"/>
                        <a14:foregroundMark x1="38500" y1="6000" x2="38500" y2="6000"/>
                        <a14:foregroundMark x1="26000" y1="16000" x2="26000" y2="16000"/>
                        <a14:foregroundMark x1="21500" y1="15500" x2="21500" y2="15500"/>
                        <a14:foregroundMark x1="28500" y1="12500" x2="28500" y2="12500"/>
                        <a14:foregroundMark x1="31000" y1="11500" x2="31000" y2="11500"/>
                        <a14:foregroundMark x1="26000" y1="13500" x2="26000" y2="135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555776" y="4725144"/>
            <a:ext cx="1626085" cy="16260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0566230"/>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alibri" pitchFamily="34" charset="0"/>
              </a:rPr>
              <a:t>Lanceur</a:t>
            </a:r>
            <a:endParaRPr lang="fr-FR" b="1" dirty="0">
              <a:latin typeface="Calibri" pitchFamily="34" charset="0"/>
            </a:endParaRPr>
          </a:p>
        </p:txBody>
      </p:sp>
      <p:pic>
        <p:nvPicPr>
          <p:cNvPr id="4" name="Espace réservé du contenu 3" descr="2013-02-06 13.36.37.jpg"/>
          <p:cNvPicPr>
            <a:picLocks noGrp="1" noChangeAspect="1"/>
          </p:cNvPicPr>
          <p:nvPr>
            <p:ph idx="1"/>
          </p:nvPr>
        </p:nvPicPr>
        <p:blipFill>
          <a:blip r:embed="rId2" cstate="print"/>
          <a:stretch>
            <a:fillRect/>
          </a:stretch>
        </p:blipFill>
        <p:spPr>
          <a:xfrm>
            <a:off x="1173691" y="1600200"/>
            <a:ext cx="6034617" cy="4525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013-02-06 14.04.47.jpg"/>
          <p:cNvPicPr>
            <a:picLocks noGrp="1" noChangeAspect="1"/>
          </p:cNvPicPr>
          <p:nvPr>
            <p:ph idx="1"/>
          </p:nvPr>
        </p:nvPicPr>
        <p:blipFill>
          <a:blip r:embed="rId2" cstate="print"/>
          <a:stretch>
            <a:fillRect/>
          </a:stretch>
        </p:blipFill>
        <p:spPr>
          <a:xfrm>
            <a:off x="0" y="0"/>
            <a:ext cx="9144000" cy="6858000"/>
          </a:xfrm>
        </p:spPr>
      </p:pic>
      <p:sp>
        <p:nvSpPr>
          <p:cNvPr id="9" name="Flèche courbée vers le bas 8"/>
          <p:cNvSpPr/>
          <p:nvPr/>
        </p:nvSpPr>
        <p:spPr>
          <a:xfrm flipV="1">
            <a:off x="4283968" y="2420888"/>
            <a:ext cx="792088" cy="360040"/>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rot="20199596">
            <a:off x="2820286" y="1812699"/>
            <a:ext cx="1944216" cy="707886"/>
          </a:xfrm>
          <a:prstGeom prst="rect">
            <a:avLst/>
          </a:prstGeom>
          <a:noFill/>
          <a:ln>
            <a:noFill/>
          </a:ln>
        </p:spPr>
        <p:txBody>
          <a:bodyPr wrap="square" rtlCol="0">
            <a:spAutoFit/>
          </a:bodyPr>
          <a:lstStyle/>
          <a:p>
            <a:r>
              <a:rPr lang="fr-FR" sz="2000" b="1" dirty="0" smtClean="0">
                <a:solidFill>
                  <a:srgbClr val="FFC000"/>
                </a:solidFill>
              </a:rPr>
              <a:t>Décalage de l’engrènement </a:t>
            </a:r>
            <a:endParaRPr lang="fr-FR" sz="2000" b="1" dirty="0">
              <a:solidFill>
                <a:srgbClr val="FFC000"/>
              </a:solidFill>
            </a:endParaRPr>
          </a:p>
        </p:txBody>
      </p:sp>
      <p:sp>
        <p:nvSpPr>
          <p:cNvPr id="11" name="Flèche droite 10"/>
          <p:cNvSpPr/>
          <p:nvPr/>
        </p:nvSpPr>
        <p:spPr>
          <a:xfrm rot="1077920">
            <a:off x="5379201" y="5829565"/>
            <a:ext cx="302433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Traction de l’utilisateur</a:t>
            </a:r>
            <a:endParaRPr lang="fr-FR" b="1" dirty="0"/>
          </a:p>
        </p:txBody>
      </p:sp>
      <p:sp>
        <p:nvSpPr>
          <p:cNvPr id="12" name="Flèche courbée vers la droite 11"/>
          <p:cNvSpPr/>
          <p:nvPr/>
        </p:nvSpPr>
        <p:spPr>
          <a:xfrm rot="19966596">
            <a:off x="3213548" y="2885513"/>
            <a:ext cx="648072" cy="2088232"/>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rot="3456960">
            <a:off x="1831019" y="4165884"/>
            <a:ext cx="2664296" cy="430887"/>
          </a:xfrm>
          <a:prstGeom prst="rect">
            <a:avLst/>
          </a:prstGeom>
          <a:noFill/>
        </p:spPr>
        <p:txBody>
          <a:bodyPr wrap="square" rtlCol="0">
            <a:spAutoFit/>
          </a:bodyPr>
          <a:lstStyle/>
          <a:p>
            <a:r>
              <a:rPr lang="fr-FR" sz="2200" b="1" dirty="0" smtClean="0">
                <a:solidFill>
                  <a:srgbClr val="00B050"/>
                </a:solidFill>
              </a:rPr>
              <a:t>Force centrifuge</a:t>
            </a:r>
            <a:endParaRPr lang="fr-FR" sz="2200" b="1" dirty="0">
              <a:solidFill>
                <a:srgbClr val="00B050"/>
              </a:solidFill>
            </a:endParaRPr>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013-02-06 13.44.28-2.jpg"/>
          <p:cNvPicPr>
            <a:picLocks noGrp="1" noChangeAspect="1"/>
          </p:cNvPicPr>
          <p:nvPr>
            <p:ph idx="1"/>
          </p:nvPr>
        </p:nvPicPr>
        <p:blipFill>
          <a:blip r:embed="rId2" cstate="print"/>
          <a:stretch>
            <a:fillRect/>
          </a:stretch>
        </p:blipFill>
        <p:spPr>
          <a:xfrm>
            <a:off x="0" y="0"/>
            <a:ext cx="9143999" cy="6817791"/>
          </a:xfrm>
        </p:spPr>
      </p:pic>
      <p:sp>
        <p:nvSpPr>
          <p:cNvPr id="5" name="Flèche droite 4"/>
          <p:cNvSpPr/>
          <p:nvPr/>
        </p:nvSpPr>
        <p:spPr>
          <a:xfrm rot="20807153">
            <a:off x="3603037" y="1563586"/>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Engrènement</a:t>
            </a:r>
            <a:endParaRPr lang="fr-FR" sz="2000" b="1"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013-01-23 13.38.07.jpg"/>
          <p:cNvPicPr>
            <a:picLocks noGrp="1" noChangeAspect="1"/>
          </p:cNvPicPr>
          <p:nvPr>
            <p:ph idx="1"/>
          </p:nvPr>
        </p:nvPicPr>
        <p:blipFill>
          <a:blip r:embed="rId2" cstate="print"/>
          <a:stretch>
            <a:fillRect/>
          </a:stretch>
        </p:blipFill>
        <p:spPr>
          <a:xfrm>
            <a:off x="2195736" y="404664"/>
            <a:ext cx="4840002" cy="6453336"/>
          </a:xfrm>
        </p:spPr>
      </p:pic>
      <p:sp>
        <p:nvSpPr>
          <p:cNvPr id="2" name="Titre 1"/>
          <p:cNvSpPr>
            <a:spLocks noGrp="1"/>
          </p:cNvSpPr>
          <p:nvPr>
            <p:ph type="title"/>
          </p:nvPr>
        </p:nvSpPr>
        <p:spPr/>
        <p:txBody>
          <a:bodyPr/>
          <a:lstStyle/>
          <a:p>
            <a:pPr algn="ctr"/>
            <a:r>
              <a:rPr lang="fr-FR" dirty="0" smtClean="0">
                <a:latin typeface="Calibri" pitchFamily="34" charset="0"/>
              </a:rPr>
              <a:t>Volant magnétique</a:t>
            </a:r>
            <a:endParaRPr lang="fr-FR" dirty="0">
              <a:latin typeface="Calibri" pitchFamily="34" charset="0"/>
            </a:endParaRPr>
          </a:p>
        </p:txBody>
      </p:sp>
      <p:sp>
        <p:nvSpPr>
          <p:cNvPr id="13" name="ZoneTexte 12"/>
          <p:cNvSpPr txBox="1"/>
          <p:nvPr/>
        </p:nvSpPr>
        <p:spPr>
          <a:xfrm>
            <a:off x="755576" y="2708920"/>
            <a:ext cx="1224136" cy="707886"/>
          </a:xfrm>
          <a:prstGeom prst="rect">
            <a:avLst/>
          </a:prstGeom>
          <a:noFill/>
        </p:spPr>
        <p:txBody>
          <a:bodyPr wrap="square" rtlCol="0">
            <a:spAutoFit/>
          </a:bodyPr>
          <a:lstStyle/>
          <a:p>
            <a:r>
              <a:rPr lang="fr-FR" sz="2000" b="1" dirty="0" smtClean="0">
                <a:latin typeface="Calibri" pitchFamily="34" charset="0"/>
              </a:rPr>
              <a:t>: Zone aimantée</a:t>
            </a:r>
            <a:endParaRPr lang="fr-FR" sz="2000" b="1" dirty="0">
              <a:latin typeface="Calibri" pitchFamily="34" charset="0"/>
            </a:endParaRPr>
          </a:p>
        </p:txBody>
      </p:sp>
      <p:sp>
        <p:nvSpPr>
          <p:cNvPr id="14" name="Rectangle 13"/>
          <p:cNvSpPr/>
          <p:nvPr/>
        </p:nvSpPr>
        <p:spPr>
          <a:xfrm rot="2027219">
            <a:off x="5419634" y="3183012"/>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5" name="Rectangle 14"/>
          <p:cNvSpPr/>
          <p:nvPr/>
        </p:nvSpPr>
        <p:spPr>
          <a:xfrm rot="3277024">
            <a:off x="5868144" y="3645024"/>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6" name="Rectangle 15"/>
          <p:cNvSpPr/>
          <p:nvPr/>
        </p:nvSpPr>
        <p:spPr>
          <a:xfrm rot="19781094">
            <a:off x="5280715" y="6125403"/>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7" name="Rectangle 16"/>
          <p:cNvSpPr/>
          <p:nvPr/>
        </p:nvSpPr>
        <p:spPr>
          <a:xfrm rot="18756264">
            <a:off x="5752847" y="5736612"/>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8" name="Rectangle 17"/>
          <p:cNvSpPr/>
          <p:nvPr/>
        </p:nvSpPr>
        <p:spPr>
          <a:xfrm rot="4975983">
            <a:off x="2834108" y="4907953"/>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9" name="Rectangle 18"/>
          <p:cNvSpPr/>
          <p:nvPr/>
        </p:nvSpPr>
        <p:spPr>
          <a:xfrm rot="3265735">
            <a:off x="3070765" y="5461861"/>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0" name="Rectangle 19"/>
          <p:cNvSpPr/>
          <p:nvPr/>
        </p:nvSpPr>
        <p:spPr>
          <a:xfrm>
            <a:off x="251520" y="2924944"/>
            <a:ext cx="4320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alibri" pitchFamily="34" charset="0"/>
              </a:rPr>
              <a:t>Ensemble piston</a:t>
            </a:r>
            <a:endParaRPr lang="fr-FR" b="1" dirty="0">
              <a:latin typeface="Calibri" pitchFamily="34" charset="0"/>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rot="5400000">
            <a:off x="959598" y="2307430"/>
            <a:ext cx="3552395"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1999" y="1844824"/>
            <a:ext cx="2808313" cy="3594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ZoneTexte 7"/>
          <p:cNvSpPr txBox="1"/>
          <p:nvPr/>
        </p:nvSpPr>
        <p:spPr>
          <a:xfrm>
            <a:off x="251520" y="5733256"/>
            <a:ext cx="8670963" cy="461665"/>
          </a:xfrm>
          <a:prstGeom prst="rect">
            <a:avLst/>
          </a:prstGeom>
          <a:noFill/>
        </p:spPr>
        <p:txBody>
          <a:bodyPr wrap="none" rtlCol="0">
            <a:spAutoFit/>
          </a:bodyPr>
          <a:lstStyle/>
          <a:p>
            <a:r>
              <a:rPr lang="fr-FR" sz="2400" dirty="0" smtClean="0">
                <a:latin typeface="Calibri" pitchFamily="34" charset="0"/>
              </a:rPr>
              <a:t>La rotation du vilebrequin entraîne la rotation de l’ensemble piston.</a:t>
            </a:r>
          </a:p>
        </p:txBody>
      </p:sp>
    </p:spTree>
    <p:extLst>
      <p:ext uri="{BB962C8B-B14F-4D97-AF65-F5344CB8AC3E}">
        <p14:creationId xmlns:p14="http://schemas.microsoft.com/office/powerpoint/2010/main" xmlns="" val="3463108564"/>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404664"/>
            <a:ext cx="4536504" cy="34023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3928" y="2852936"/>
            <a:ext cx="5148064" cy="38610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ZoneTexte 5"/>
          <p:cNvSpPr txBox="1"/>
          <p:nvPr/>
        </p:nvSpPr>
        <p:spPr>
          <a:xfrm>
            <a:off x="4932040" y="720140"/>
            <a:ext cx="4211960" cy="830997"/>
          </a:xfrm>
          <a:prstGeom prst="rect">
            <a:avLst/>
          </a:prstGeom>
          <a:noFill/>
        </p:spPr>
        <p:txBody>
          <a:bodyPr wrap="square" rtlCol="0">
            <a:spAutoFit/>
          </a:bodyPr>
          <a:lstStyle/>
          <a:p>
            <a:r>
              <a:rPr lang="fr-FR" sz="2400" dirty="0" smtClean="0">
                <a:latin typeface="Calibri" pitchFamily="34" charset="0"/>
              </a:rPr>
              <a:t>Vue « fermée » de l’ensemble piston</a:t>
            </a:r>
            <a:endParaRPr lang="fr-FR" sz="2400" dirty="0">
              <a:latin typeface="Calibri" pitchFamily="34" charset="0"/>
            </a:endParaRPr>
          </a:p>
        </p:txBody>
      </p:sp>
      <p:sp>
        <p:nvSpPr>
          <p:cNvPr id="7" name="ZoneTexte 6"/>
          <p:cNvSpPr txBox="1"/>
          <p:nvPr/>
        </p:nvSpPr>
        <p:spPr>
          <a:xfrm>
            <a:off x="251520" y="5337250"/>
            <a:ext cx="3672409" cy="830997"/>
          </a:xfrm>
          <a:prstGeom prst="rect">
            <a:avLst/>
          </a:prstGeom>
          <a:noFill/>
        </p:spPr>
        <p:txBody>
          <a:bodyPr wrap="square" rtlCol="0">
            <a:spAutoFit/>
          </a:bodyPr>
          <a:lstStyle/>
          <a:p>
            <a:r>
              <a:rPr lang="fr-FR" sz="2400" dirty="0" smtClean="0">
                <a:latin typeface="Calibri" pitchFamily="34" charset="0"/>
              </a:rPr>
              <a:t>Le piston assure une liaison </a:t>
            </a:r>
            <a:r>
              <a:rPr lang="fr-FR" sz="2400" dirty="0" smtClean="0">
                <a:latin typeface="Calibri" pitchFamily="34" charset="0"/>
              </a:rPr>
              <a:t>coaxiale</a:t>
            </a:r>
            <a:r>
              <a:rPr lang="fr-FR" sz="2400" dirty="0" smtClean="0">
                <a:latin typeface="Calibri" pitchFamily="34" charset="0"/>
              </a:rPr>
              <a:t> </a:t>
            </a:r>
            <a:r>
              <a:rPr lang="fr-FR" sz="2400" dirty="0" smtClean="0">
                <a:latin typeface="Calibri" pitchFamily="34" charset="0"/>
              </a:rPr>
              <a:t>avec </a:t>
            </a:r>
            <a:r>
              <a:rPr lang="fr-FR" sz="2400" dirty="0" smtClean="0">
                <a:latin typeface="Calibri" pitchFamily="34" charset="0"/>
              </a:rPr>
              <a:t>le carter</a:t>
            </a:r>
            <a:endParaRPr lang="fr-FR" sz="2400" dirty="0">
              <a:latin typeface="Calibri" pitchFamily="34" charset="0"/>
            </a:endParaRPr>
          </a:p>
        </p:txBody>
      </p:sp>
    </p:spTree>
    <p:extLst>
      <p:ext uri="{BB962C8B-B14F-4D97-AF65-F5344CB8AC3E}">
        <p14:creationId xmlns:p14="http://schemas.microsoft.com/office/powerpoint/2010/main" xmlns="" val="3690010160"/>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265</TotalTime>
  <Words>127</Words>
  <Application>Microsoft Office PowerPoint</Application>
  <PresentationFormat>Affichage à l'écran (4:3)</PresentationFormat>
  <Paragraphs>49</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Technique</vt:lpstr>
      <vt:lpstr>Moteur deux temps</vt:lpstr>
      <vt:lpstr>  I) Injection du carburant   II) Mise en route du premier cycle   III) Alimentation de la bougie, étincelle et explosion  dans la chambre de combustion   IV) Mise en mouvement du piston   V) Conservation de l’inertie, répétition cyclique         Le moteur est lancé     </vt:lpstr>
      <vt:lpstr>Pièces principales du système : </vt:lpstr>
      <vt:lpstr>Lanceur</vt:lpstr>
      <vt:lpstr>Diapositive 5</vt:lpstr>
      <vt:lpstr>Diapositive 6</vt:lpstr>
      <vt:lpstr>Volant magnétique</vt:lpstr>
      <vt:lpstr>Ensemble piston</vt:lpstr>
      <vt:lpstr>Diapositive 9</vt:lpstr>
      <vt:lpstr>Ensemble carter</vt:lpstr>
      <vt:lpstr>Bougie et bouton d’arrêt</vt:lpstr>
      <vt:lpstr>Diapositive 12</vt:lpstr>
      <vt:lpstr>Diapositive 13</vt:lpstr>
      <vt:lpstr>Admission-Compression</vt:lpstr>
      <vt:lpstr>Détente-échappement</vt:lpstr>
      <vt:lpstr>Diapositive 16</vt:lpstr>
      <vt:lpstr>Diapositive 17</vt:lpstr>
      <vt:lpstr>Conclusion</vt:lpstr>
    </vt:vector>
  </TitlesOfParts>
  <Company>Ecam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Fonctionnement global du système</dc:title>
  <dc:creator>GODARD Clément</dc:creator>
  <cp:lastModifiedBy>Dell</cp:lastModifiedBy>
  <cp:revision>34</cp:revision>
  <dcterms:created xsi:type="dcterms:W3CDTF">2013-02-06T12:11:02Z</dcterms:created>
  <dcterms:modified xsi:type="dcterms:W3CDTF">2013-03-18T22:44:52Z</dcterms:modified>
</cp:coreProperties>
</file>