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62" r:id="rId5"/>
    <p:sldId id="258" r:id="rId6"/>
    <p:sldId id="259" r:id="rId7"/>
    <p:sldId id="260" r:id="rId8"/>
    <p:sldId id="261" r:id="rId9"/>
    <p:sldId id="263" r:id="rId10"/>
    <p:sldId id="267"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3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7031F79-8DBB-4461-A76C-317B16A5C197}" type="datetimeFigureOut">
              <a:rPr lang="fr-FR" smtClean="0"/>
              <a:t>07/02/2013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411353-5DAF-46BD-B2DD-A4220CFB9063}"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031F79-8DBB-4461-A76C-317B16A5C197}" type="datetimeFigureOut">
              <a:rPr lang="fr-FR" smtClean="0"/>
              <a:t>07/02/2013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411353-5DAF-46BD-B2DD-A4220CFB9063}"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031F79-8DBB-4461-A76C-317B16A5C197}" type="datetimeFigureOut">
              <a:rPr lang="fr-FR" smtClean="0"/>
              <a:t>07/02/2013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411353-5DAF-46BD-B2DD-A4220CFB9063}"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7031F79-8DBB-4461-A76C-317B16A5C197}" type="datetimeFigureOut">
              <a:rPr lang="fr-FR" smtClean="0"/>
              <a:t>07/02/2013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411353-5DAF-46BD-B2DD-A4220CFB9063}"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7031F79-8DBB-4461-A76C-317B16A5C197}" type="datetimeFigureOut">
              <a:rPr lang="fr-FR" smtClean="0"/>
              <a:t>07/02/2013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8411353-5DAF-46BD-B2DD-A4220CFB9063}"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7031F79-8DBB-4461-A76C-317B16A5C197}" type="datetimeFigureOut">
              <a:rPr lang="fr-FR" smtClean="0"/>
              <a:t>07/02/2013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8411353-5DAF-46BD-B2DD-A4220CFB9063}"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7031F79-8DBB-4461-A76C-317B16A5C197}" type="datetimeFigureOut">
              <a:rPr lang="fr-FR" smtClean="0"/>
              <a:t>07/02/2013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8411353-5DAF-46BD-B2DD-A4220CFB9063}"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7031F79-8DBB-4461-A76C-317B16A5C197}" type="datetimeFigureOut">
              <a:rPr lang="fr-FR" smtClean="0"/>
              <a:t>07/02/2013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8411353-5DAF-46BD-B2DD-A4220CFB9063}"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7031F79-8DBB-4461-A76C-317B16A5C197}" type="datetimeFigureOut">
              <a:rPr lang="fr-FR" smtClean="0"/>
              <a:t>07/02/2013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8411353-5DAF-46BD-B2DD-A4220CFB9063}"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7031F79-8DBB-4461-A76C-317B16A5C197}" type="datetimeFigureOut">
              <a:rPr lang="fr-FR" smtClean="0"/>
              <a:t>07/02/2013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8411353-5DAF-46BD-B2DD-A4220CFB9063}"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7031F79-8DBB-4461-A76C-317B16A5C197}" type="datetimeFigureOut">
              <a:rPr lang="fr-FR" smtClean="0"/>
              <a:t>07/02/2013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8411353-5DAF-46BD-B2DD-A4220CFB9063}"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031F79-8DBB-4461-A76C-317B16A5C197}" type="datetimeFigureOut">
              <a:rPr lang="fr-FR" smtClean="0"/>
              <a:t>07/02/2013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411353-5DAF-46BD-B2DD-A4220CFB9063}"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www.femmezine.fr/mode/marques-mode/chanel.html" TargetMode="External"/><Relationship Id="rId3" Type="http://schemas.openxmlformats.org/officeDocument/2006/relationships/hyperlink" Target="http://www.verif.com/societe/CHANEL-542052766/" TargetMode="External"/><Relationship Id="rId7" Type="http://schemas.openxmlformats.org/officeDocument/2006/relationships/hyperlink" Target="http://fr.wikipedia.org/wiki/N%C2%B0_5_%28parfum%29" TargetMode="Externa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hyperlink" Target="http://inside.chanel.com/fr/" TargetMode="External"/><Relationship Id="rId5" Type="http://schemas.openxmlformats.org/officeDocument/2006/relationships/hyperlink" Target="http://fr.wikipedia.org/wiki/Chanel" TargetMode="External"/><Relationship Id="rId4" Type="http://schemas.openxmlformats.org/officeDocument/2006/relationships/hyperlink" Target="http://www.elle.fr/Mode/Les-defiles-de-mode/Marques/Defile/Chanel/%28marque%29/Chanel"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descr="800px-Chanel_logo2_svg.png"/>
          <p:cNvPicPr>
            <a:picLocks noChangeAspect="1"/>
          </p:cNvPicPr>
          <p:nvPr/>
        </p:nvPicPr>
        <p:blipFill>
          <a:blip r:embed="rId2" cstate="print"/>
          <a:stretch>
            <a:fillRect/>
          </a:stretch>
        </p:blipFill>
        <p:spPr>
          <a:xfrm>
            <a:off x="762000" y="904875"/>
            <a:ext cx="7620000" cy="5048250"/>
          </a:xfrm>
          <a:prstGeom prst="rect">
            <a:avLst/>
          </a:prstGeom>
          <a:ln>
            <a:noFill/>
          </a:ln>
          <a:effectLst>
            <a:outerShdw blurRad="292100" dist="139700" dir="2700000" algn="tl" rotWithShape="0">
              <a:srgbClr val="333333">
                <a:alpha val="65000"/>
              </a:srgbClr>
            </a:outerShdw>
          </a:effectLst>
          <a:scene3d>
            <a:camera prst="isometricOffAxis1Right"/>
            <a:lightRig rig="threePt" dir="t"/>
          </a:scene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ln w="17780" cmpd="sng">
                  <a:solidFill>
                    <a:srgbClr val="FFFFFF"/>
                  </a:solidFill>
                  <a:prstDash val="solid"/>
                  <a:miter lim="800000"/>
                </a:ln>
                <a:effectLst>
                  <a:outerShdw blurRad="50800" algn="tl" rotWithShape="0">
                    <a:srgbClr val="000000"/>
                  </a:outerShdw>
                </a:effectLst>
                <a:latin typeface="Lucida Handwriting" pitchFamily="66" charset="0"/>
              </a:rPr>
              <a:t>Sources</a:t>
            </a:r>
            <a:endParaRPr lang="fr-FR" dirty="0"/>
          </a:p>
        </p:txBody>
      </p:sp>
      <p:pic>
        <p:nvPicPr>
          <p:cNvPr id="6" name="Espace réservé du contenu 5" descr="800px-Chanel_logo2_svg.png"/>
          <p:cNvPicPr>
            <a:picLocks noGrp="1" noChangeAspect="1"/>
          </p:cNvPicPr>
          <p:nvPr>
            <p:ph idx="1"/>
          </p:nvPr>
        </p:nvPicPr>
        <p:blipFill>
          <a:blip r:embed="rId2" cstate="print"/>
          <a:stretch>
            <a:fillRect/>
          </a:stretch>
        </p:blipFill>
        <p:spPr>
          <a:xfrm rot="2256476">
            <a:off x="153132" y="5449293"/>
            <a:ext cx="1571452" cy="1036950"/>
          </a:xfrm>
          <a:effectLst>
            <a:innerShdw blurRad="63500" dist="50800" dir="13500000">
              <a:prstClr val="black">
                <a:alpha val="50000"/>
              </a:prstClr>
            </a:innerShdw>
          </a:effectLst>
        </p:spPr>
      </p:pic>
      <p:sp>
        <p:nvSpPr>
          <p:cNvPr id="3" name="ZoneTexte 2"/>
          <p:cNvSpPr txBox="1"/>
          <p:nvPr/>
        </p:nvSpPr>
        <p:spPr>
          <a:xfrm>
            <a:off x="611560" y="1844824"/>
            <a:ext cx="8064896" cy="2308324"/>
          </a:xfrm>
          <a:prstGeom prst="rect">
            <a:avLst/>
          </a:prstGeom>
          <a:noFill/>
        </p:spPr>
        <p:txBody>
          <a:bodyPr wrap="square" rtlCol="0">
            <a:spAutoFit/>
          </a:bodyPr>
          <a:lstStyle/>
          <a:p>
            <a:r>
              <a:rPr lang="fr-FR" dirty="0">
                <a:hlinkClick r:id="rId3"/>
              </a:rPr>
              <a:t>http://www.verif.com/societe/CHANEL-542052766</a:t>
            </a:r>
            <a:r>
              <a:rPr lang="fr-FR" dirty="0" smtClean="0">
                <a:hlinkClick r:id="rId3"/>
              </a:rPr>
              <a:t>/</a:t>
            </a:r>
            <a:endParaRPr lang="fr-FR" dirty="0" smtClean="0"/>
          </a:p>
          <a:p>
            <a:r>
              <a:rPr lang="fr-FR" dirty="0">
                <a:hlinkClick r:id="rId4"/>
              </a:rPr>
              <a:t>http://www.elle.fr/Mode/Les-defiles-de-mode/Marques/Defile/Chanel/%</a:t>
            </a:r>
            <a:r>
              <a:rPr lang="fr-FR" dirty="0" smtClean="0">
                <a:hlinkClick r:id="rId4"/>
              </a:rPr>
              <a:t>28marque%29/Chanel</a:t>
            </a:r>
            <a:endParaRPr lang="fr-FR" dirty="0" smtClean="0"/>
          </a:p>
          <a:p>
            <a:r>
              <a:rPr lang="fr-FR" dirty="0">
                <a:hlinkClick r:id="rId5"/>
              </a:rPr>
              <a:t>http://</a:t>
            </a:r>
            <a:r>
              <a:rPr lang="fr-FR" dirty="0" smtClean="0">
                <a:hlinkClick r:id="rId5"/>
              </a:rPr>
              <a:t>fr.wikipedia.org/wiki/Chanel</a:t>
            </a:r>
            <a:endParaRPr lang="fr-FR" dirty="0" smtClean="0"/>
          </a:p>
          <a:p>
            <a:r>
              <a:rPr lang="fr-FR" dirty="0">
                <a:hlinkClick r:id="rId6"/>
              </a:rPr>
              <a:t>http://inside.chanel.com/fr/#!/</a:t>
            </a:r>
            <a:r>
              <a:rPr lang="fr-FR" dirty="0" smtClean="0">
                <a:hlinkClick r:id="rId6"/>
              </a:rPr>
              <a:t>timeline</a:t>
            </a:r>
            <a:endParaRPr lang="fr-FR" dirty="0" smtClean="0"/>
          </a:p>
          <a:p>
            <a:r>
              <a:rPr lang="fr-FR" dirty="0">
                <a:hlinkClick r:id="rId7"/>
              </a:rPr>
              <a:t>http://fr.wikipedia.org/wiki/N%C2%B0_5_%</a:t>
            </a:r>
            <a:r>
              <a:rPr lang="fr-FR" dirty="0" smtClean="0">
                <a:hlinkClick r:id="rId7"/>
              </a:rPr>
              <a:t>28parfum%29</a:t>
            </a:r>
            <a:endParaRPr lang="fr-FR" dirty="0" smtClean="0"/>
          </a:p>
          <a:p>
            <a:r>
              <a:rPr lang="fr-FR">
                <a:hlinkClick r:id="rId8"/>
              </a:rPr>
              <a:t>http</a:t>
            </a:r>
            <a:r>
              <a:rPr lang="fr-FR">
                <a:hlinkClick r:id="rId8"/>
              </a:rPr>
              <a:t>://</a:t>
            </a:r>
            <a:r>
              <a:rPr lang="fr-FR" smtClean="0">
                <a:hlinkClick r:id="rId8"/>
              </a:rPr>
              <a:t>www.femmezine.fr/mode/marques-mode/chanel.html</a:t>
            </a:r>
            <a:endParaRPr lang="fr-FR" smtClean="0"/>
          </a:p>
          <a:p>
            <a:endParaRPr lang="fr-FR" dirty="0"/>
          </a:p>
        </p:txBody>
      </p:sp>
    </p:spTree>
    <p:extLst>
      <p:ext uri="{BB962C8B-B14F-4D97-AF65-F5344CB8AC3E}">
        <p14:creationId xmlns:p14="http://schemas.microsoft.com/office/powerpoint/2010/main" val="36564924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p:txBody>
          <a:bodyPr>
            <a:normAutofit fontScale="90000"/>
          </a:bodyPr>
          <a:lstStyle/>
          <a:p>
            <a:r>
              <a:rPr lang="fr-FR" b="1" dirty="0" smtClean="0">
                <a:ln w="17780" cmpd="sng">
                  <a:solidFill>
                    <a:srgbClr val="FFFFFF"/>
                  </a:solidFill>
                  <a:prstDash val="solid"/>
                  <a:miter lim="800000"/>
                </a:ln>
                <a:effectLst>
                  <a:outerShdw blurRad="50800" algn="tl" rotWithShape="0">
                    <a:srgbClr val="000000"/>
                  </a:outerShdw>
                </a:effectLst>
                <a:latin typeface="Lucida Handwriting" pitchFamily="66" charset="0"/>
              </a:rPr>
              <a:t>Présentation de l’entreprise</a:t>
            </a:r>
            <a:endParaRPr lang="fr-FR" b="1" dirty="0">
              <a:ln w="17780" cmpd="sng">
                <a:solidFill>
                  <a:srgbClr val="FFFFFF"/>
                </a:solidFill>
                <a:prstDash val="solid"/>
                <a:miter lim="800000"/>
              </a:ln>
              <a:effectLst>
                <a:outerShdw blurRad="50800" algn="tl" rotWithShape="0">
                  <a:srgbClr val="000000"/>
                </a:outerShdw>
              </a:effectLst>
              <a:latin typeface="Lucida Handwriting" pitchFamily="66" charset="0"/>
            </a:endParaRPr>
          </a:p>
        </p:txBody>
      </p:sp>
      <p:sp>
        <p:nvSpPr>
          <p:cNvPr id="4" name="Espace réservé du contenu 3"/>
          <p:cNvSpPr>
            <a:spLocks noGrp="1"/>
          </p:cNvSpPr>
          <p:nvPr>
            <p:ph sz="half" idx="2"/>
          </p:nvPr>
        </p:nvSpPr>
        <p:spPr>
          <a:xfrm>
            <a:off x="755576" y="1628800"/>
            <a:ext cx="8136904" cy="4209331"/>
          </a:xfrm>
        </p:spPr>
        <p:txBody>
          <a:bodyPr>
            <a:normAutofit fontScale="92500" lnSpcReduction="10000"/>
          </a:bodyPr>
          <a:lstStyle/>
          <a:p>
            <a:pPr algn="ctr"/>
            <a:r>
              <a:rPr lang="fr-FR" sz="4000" dirty="0" smtClean="0">
                <a:latin typeface="Kalinga" pitchFamily="34" charset="0"/>
                <a:cs typeface="Kalinga" pitchFamily="34" charset="0"/>
              </a:rPr>
              <a:t>Dénomination social: La maison Chanel connue sous le nom Chanel. </a:t>
            </a:r>
          </a:p>
          <a:p>
            <a:pPr algn="ctr"/>
            <a:r>
              <a:rPr lang="fr-FR" sz="4000" dirty="0" smtClean="0">
                <a:latin typeface="Kalinga" pitchFamily="34" charset="0"/>
                <a:cs typeface="Kalinga" pitchFamily="34" charset="0"/>
              </a:rPr>
              <a:t>Siège social: Neuilly-sur-Seine (Ile de France).</a:t>
            </a:r>
          </a:p>
          <a:p>
            <a:pPr algn="ctr"/>
            <a:r>
              <a:rPr lang="fr-FR" sz="4000" dirty="0" smtClean="0">
                <a:latin typeface="Kalinga" pitchFamily="34" charset="0"/>
                <a:cs typeface="Kalinga" pitchFamily="34" charset="0"/>
              </a:rPr>
              <a:t>Nationalité: Française.</a:t>
            </a:r>
          </a:p>
          <a:p>
            <a:pPr algn="ctr"/>
            <a:r>
              <a:rPr lang="fr-FR" sz="4000" dirty="0" smtClean="0">
                <a:latin typeface="Kalinga" pitchFamily="34" charset="0"/>
                <a:cs typeface="Kalinga" pitchFamily="34" charset="0"/>
              </a:rPr>
              <a:t>Logo:</a:t>
            </a:r>
            <a:endParaRPr lang="fr-FR" sz="4000" dirty="0">
              <a:latin typeface="Kalinga" pitchFamily="34" charset="0"/>
              <a:cs typeface="Kalinga" pitchFamily="34" charset="0"/>
            </a:endParaRPr>
          </a:p>
        </p:txBody>
      </p:sp>
      <p:pic>
        <p:nvPicPr>
          <p:cNvPr id="8" name="Espace réservé du contenu 5" descr="800px-Chanel_logo2_svg.png"/>
          <p:cNvPicPr>
            <a:picLocks noGrp="1" noChangeAspect="1"/>
          </p:cNvPicPr>
          <p:nvPr>
            <p:ph idx="1"/>
          </p:nvPr>
        </p:nvPicPr>
        <p:blipFill>
          <a:blip r:embed="rId2" cstate="print"/>
          <a:stretch>
            <a:fillRect/>
          </a:stretch>
        </p:blipFill>
        <p:spPr>
          <a:xfrm rot="2256476">
            <a:off x="110410" y="5842309"/>
            <a:ext cx="1133033" cy="747651"/>
          </a:xfrm>
          <a:effectLst>
            <a:innerShdw blurRad="63500" dist="50800" dir="13500000">
              <a:prstClr val="black">
                <a:alpha val="50000"/>
              </a:prstClr>
            </a:inn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re 6"/>
          <p:cNvSpPr>
            <a:spLocks noGrp="1"/>
          </p:cNvSpPr>
          <p:nvPr>
            <p:ph type="title"/>
          </p:nvPr>
        </p:nvSpPr>
        <p:spPr>
          <a:xfrm>
            <a:off x="0" y="274638"/>
            <a:ext cx="9144000" cy="1143000"/>
          </a:xfrm>
        </p:spPr>
        <p:txBody>
          <a:bodyPr>
            <a:normAutofit/>
          </a:bodyPr>
          <a:lstStyle/>
          <a:p>
            <a:r>
              <a:rPr lang="fr-FR" b="1" dirty="0" smtClean="0">
                <a:ln w="17780" cmpd="sng">
                  <a:solidFill>
                    <a:srgbClr val="FFFFFF"/>
                  </a:solidFill>
                  <a:prstDash val="solid"/>
                  <a:miter lim="800000"/>
                </a:ln>
                <a:effectLst>
                  <a:outerShdw blurRad="50800" algn="tl" rotWithShape="0">
                    <a:srgbClr val="000000"/>
                  </a:outerShdw>
                </a:effectLst>
                <a:latin typeface="Lucida Handwriting" pitchFamily="66" charset="0"/>
              </a:rPr>
              <a:t>L’entreprise d’hier…</a:t>
            </a:r>
            <a:endParaRPr lang="fr-FR" b="1" dirty="0">
              <a:ln w="17780" cmpd="sng">
                <a:solidFill>
                  <a:srgbClr val="FFFFFF"/>
                </a:solidFill>
                <a:prstDash val="solid"/>
                <a:miter lim="800000"/>
              </a:ln>
              <a:effectLst>
                <a:outerShdw blurRad="50800" algn="tl" rotWithShape="0">
                  <a:srgbClr val="000000"/>
                </a:outerShdw>
              </a:effectLst>
              <a:latin typeface="Lucida Handwriting" pitchFamily="66" charset="0"/>
            </a:endParaRPr>
          </a:p>
        </p:txBody>
      </p:sp>
      <p:sp>
        <p:nvSpPr>
          <p:cNvPr id="4" name="Espace réservé du contenu 3"/>
          <p:cNvSpPr>
            <a:spLocks noGrp="1"/>
          </p:cNvSpPr>
          <p:nvPr>
            <p:ph sz="half" idx="2"/>
          </p:nvPr>
        </p:nvSpPr>
        <p:spPr>
          <a:xfrm>
            <a:off x="683568" y="1556792"/>
            <a:ext cx="8136904" cy="2448272"/>
          </a:xfrm>
        </p:spPr>
        <p:txBody>
          <a:bodyPr>
            <a:noAutofit/>
          </a:bodyPr>
          <a:lstStyle/>
          <a:p>
            <a:pPr algn="ctr">
              <a:buNone/>
            </a:pPr>
            <a:r>
              <a:rPr lang="fr-FR" sz="1800" dirty="0" smtClean="0"/>
              <a:t>     </a:t>
            </a:r>
            <a:r>
              <a:rPr lang="fr-FR" sz="1800" dirty="0" smtClean="0">
                <a:latin typeface="Kalinga" pitchFamily="34" charset="0"/>
                <a:cs typeface="Kalinga" pitchFamily="34" charset="0"/>
              </a:rPr>
              <a:t>Le premier magasin Chanel fut ouvert en  1910, à Paris. Il s'agissait d'un magasin de chapeaux. Coco Chanel participa à la révolution de la haute couture en remplaçant le corset traditionnel par le confort et l'élégance de simples tailleurs et robes.</a:t>
            </a:r>
          </a:p>
          <a:p>
            <a:pPr algn="ctr">
              <a:buNone/>
            </a:pPr>
            <a:r>
              <a:rPr lang="fr-FR" sz="1800" dirty="0" smtClean="0">
                <a:latin typeface="Kalinga" pitchFamily="34" charset="0"/>
                <a:cs typeface="Kalinga" pitchFamily="34" charset="0"/>
              </a:rPr>
              <a:t>     En 1912, Coco développe ses activités en ouvrant, avec l'aide financière de son compagnon Boy Capel</a:t>
            </a:r>
            <a:r>
              <a:rPr lang="fr-FR" sz="1800" baseline="30000" dirty="0">
                <a:latin typeface="Kalinga" pitchFamily="34" charset="0"/>
                <a:cs typeface="Kalinga" pitchFamily="34" charset="0"/>
              </a:rPr>
              <a:t> </a:t>
            </a:r>
            <a:r>
              <a:rPr lang="fr-FR" sz="1800" dirty="0" smtClean="0">
                <a:latin typeface="Kalinga" pitchFamily="34" charset="0"/>
                <a:cs typeface="Kalinga" pitchFamily="34" charset="0"/>
              </a:rPr>
              <a:t>un salon près de la place Vendôme. L'année suivante, elle ouvre deux magasins en province, un à Deauville et un second à Biarritz. </a:t>
            </a:r>
            <a:endParaRPr lang="fr-FR" sz="1800" dirty="0">
              <a:latin typeface="Kalinga" pitchFamily="34" charset="0"/>
              <a:cs typeface="Kalinga" pitchFamily="34" charset="0"/>
            </a:endParaRPr>
          </a:p>
        </p:txBody>
      </p:sp>
      <p:pic>
        <p:nvPicPr>
          <p:cNvPr id="8" name="Espace réservé du contenu 5" descr="800px-Chanel_logo2_svg.png"/>
          <p:cNvPicPr>
            <a:picLocks noGrp="1" noChangeAspect="1"/>
          </p:cNvPicPr>
          <p:nvPr>
            <p:ph idx="1"/>
          </p:nvPr>
        </p:nvPicPr>
        <p:blipFill>
          <a:blip r:embed="rId2" cstate="print"/>
          <a:stretch>
            <a:fillRect/>
          </a:stretch>
        </p:blipFill>
        <p:spPr>
          <a:xfrm rot="2256476">
            <a:off x="110410" y="5842309"/>
            <a:ext cx="1133033" cy="747651"/>
          </a:xfrm>
          <a:effectLst>
            <a:innerShdw blurRad="63500" dist="50800" dir="13500000">
              <a:prstClr val="black">
                <a:alpha val="50000"/>
              </a:prstClr>
            </a:innerShdw>
          </a:effec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3928" y="3824411"/>
            <a:ext cx="1835274"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ZoneTexte 1"/>
          <p:cNvSpPr txBox="1"/>
          <p:nvPr/>
        </p:nvSpPr>
        <p:spPr>
          <a:xfrm>
            <a:off x="2393293" y="6441198"/>
            <a:ext cx="4896544" cy="369332"/>
          </a:xfrm>
          <a:prstGeom prst="rect">
            <a:avLst/>
          </a:prstGeom>
          <a:noFill/>
        </p:spPr>
        <p:txBody>
          <a:bodyPr wrap="square" rtlCol="0">
            <a:spAutoFit/>
          </a:bodyPr>
          <a:lstStyle/>
          <a:p>
            <a:pPr algn="ctr"/>
            <a:r>
              <a:rPr lang="fr-FR" dirty="0" smtClean="0">
                <a:latin typeface="Kalinga" pitchFamily="34" charset="0"/>
                <a:cs typeface="Kalinga" pitchFamily="34" charset="0"/>
              </a:rPr>
              <a:t>Coco Chanel</a:t>
            </a:r>
            <a:endParaRPr lang="fr-FR" dirty="0">
              <a:latin typeface="Kalinga" pitchFamily="34" charset="0"/>
              <a:cs typeface="Kalinga"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6" name="Espace réservé du contenu 5" descr="800px-Chanel_logo2_svg.png"/>
          <p:cNvPicPr>
            <a:picLocks noGrp="1" noChangeAspect="1"/>
          </p:cNvPicPr>
          <p:nvPr>
            <p:ph idx="1"/>
          </p:nvPr>
        </p:nvPicPr>
        <p:blipFill>
          <a:blip r:embed="rId2" cstate="print"/>
          <a:stretch>
            <a:fillRect/>
          </a:stretch>
        </p:blipFill>
        <p:spPr>
          <a:xfrm rot="2256476">
            <a:off x="153132" y="5449293"/>
            <a:ext cx="1571452" cy="1036950"/>
          </a:xfrm>
          <a:effectLst>
            <a:innerShdw blurRad="63500" dist="50800" dir="13500000">
              <a:prstClr val="black">
                <a:alpha val="50000"/>
              </a:prstClr>
            </a:innerShdw>
          </a:effectLst>
        </p:spPr>
      </p:pic>
      <p:sp>
        <p:nvSpPr>
          <p:cNvPr id="3" name="ZoneTexte 2"/>
          <p:cNvSpPr txBox="1"/>
          <p:nvPr/>
        </p:nvSpPr>
        <p:spPr>
          <a:xfrm>
            <a:off x="827584" y="2060848"/>
            <a:ext cx="7704856" cy="2677656"/>
          </a:xfrm>
          <a:prstGeom prst="rect">
            <a:avLst/>
          </a:prstGeom>
          <a:noFill/>
        </p:spPr>
        <p:txBody>
          <a:bodyPr wrap="square" rtlCol="0">
            <a:spAutoFit/>
          </a:bodyPr>
          <a:lstStyle/>
          <a:p>
            <a:pPr algn="ctr">
              <a:buNone/>
            </a:pPr>
            <a:r>
              <a:rPr lang="fr-FR" sz="2400" dirty="0">
                <a:latin typeface="Kalinga" pitchFamily="34" charset="0"/>
                <a:cs typeface="Kalinga" pitchFamily="34" charset="0"/>
              </a:rPr>
              <a:t>La maison devint particulièrement célèbre pour son élégante petite robe noire et son parfum emblématique </a:t>
            </a:r>
            <a:r>
              <a:rPr lang="fr-FR" sz="2400" i="1" dirty="0">
                <a:latin typeface="Kalinga" pitchFamily="34" charset="0"/>
                <a:cs typeface="Kalinga" pitchFamily="34" charset="0"/>
              </a:rPr>
              <a:t>N° 5</a:t>
            </a:r>
            <a:r>
              <a:rPr lang="fr-FR" sz="2400" dirty="0">
                <a:latin typeface="Kalinga" pitchFamily="34" charset="0"/>
                <a:cs typeface="Kalinga" pitchFamily="34" charset="0"/>
              </a:rPr>
              <a:t> conçu en 1921 par Ernest Beaux. Avec l’arrivée en 1983 du couturier allemand Karl Lagerfeld, la maison va prendre un nouvel envol. Il ne se contente pas de diriger la création, il va médiatiser la marque.</a:t>
            </a:r>
            <a:endParaRPr lang="fr-FR" sz="2400" dirty="0">
              <a:latin typeface="Kalinga" pitchFamily="34" charset="0"/>
              <a:cs typeface="Kalinga"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 10" descr="chanel jrsjkfzeriahjr.jpg"/>
          <p:cNvPicPr>
            <a:picLocks noChangeAspect="1"/>
          </p:cNvPicPr>
          <p:nvPr/>
        </p:nvPicPr>
        <p:blipFill>
          <a:blip r:embed="rId2" cstate="print"/>
          <a:stretch>
            <a:fillRect/>
          </a:stretch>
        </p:blipFill>
        <p:spPr>
          <a:xfrm rot="538523">
            <a:off x="2649228" y="4779838"/>
            <a:ext cx="1973336" cy="1471033"/>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
        <p:nvSpPr>
          <p:cNvPr id="2" name="Titre 1"/>
          <p:cNvSpPr>
            <a:spLocks noGrp="1"/>
          </p:cNvSpPr>
          <p:nvPr>
            <p:ph type="title"/>
          </p:nvPr>
        </p:nvSpPr>
        <p:spPr>
          <a:xfrm>
            <a:off x="0" y="274638"/>
            <a:ext cx="9144000" cy="1143000"/>
          </a:xfrm>
        </p:spPr>
        <p:txBody>
          <a:bodyPr>
            <a:normAutofit fontScale="90000"/>
          </a:bodyPr>
          <a:lstStyle/>
          <a:p>
            <a:r>
              <a:rPr lang="fr-FR" b="1" dirty="0" smtClean="0">
                <a:ln w="17780" cmpd="sng">
                  <a:solidFill>
                    <a:srgbClr val="FFFFFF"/>
                  </a:solidFill>
                  <a:prstDash val="solid"/>
                  <a:miter lim="800000"/>
                </a:ln>
                <a:effectLst>
                  <a:outerShdw blurRad="50800" algn="tl" rotWithShape="0">
                    <a:srgbClr val="000000"/>
                  </a:outerShdw>
                </a:effectLst>
                <a:latin typeface="Lucida Handwriting" pitchFamily="66" charset="0"/>
              </a:rPr>
              <a:t>… L’entreprise d’aujourd’hui </a:t>
            </a:r>
            <a:endParaRPr lang="fr-FR" dirty="0"/>
          </a:p>
        </p:txBody>
      </p:sp>
      <p:pic>
        <p:nvPicPr>
          <p:cNvPr id="6" name="Espace réservé du contenu 5" descr="800px-Chanel_logo2_svg.png"/>
          <p:cNvPicPr>
            <a:picLocks noGrp="1" noChangeAspect="1"/>
          </p:cNvPicPr>
          <p:nvPr>
            <p:ph idx="1"/>
          </p:nvPr>
        </p:nvPicPr>
        <p:blipFill>
          <a:blip r:embed="rId3" cstate="print"/>
          <a:stretch>
            <a:fillRect/>
          </a:stretch>
        </p:blipFill>
        <p:spPr>
          <a:xfrm rot="2256476">
            <a:off x="153132" y="5449293"/>
            <a:ext cx="1571452" cy="1036950"/>
          </a:xfrm>
          <a:effectLst>
            <a:innerShdw blurRad="63500" dist="50800" dir="13500000">
              <a:prstClr val="black">
                <a:alpha val="50000"/>
              </a:prstClr>
            </a:innerShdw>
          </a:effectLst>
        </p:spPr>
      </p:pic>
      <p:sp>
        <p:nvSpPr>
          <p:cNvPr id="8" name="Rectangle 7"/>
          <p:cNvSpPr/>
          <p:nvPr/>
        </p:nvSpPr>
        <p:spPr>
          <a:xfrm>
            <a:off x="395536" y="1844824"/>
            <a:ext cx="4572000" cy="3416320"/>
          </a:xfrm>
          <a:prstGeom prst="rect">
            <a:avLst/>
          </a:prstGeom>
        </p:spPr>
        <p:txBody>
          <a:bodyPr>
            <a:spAutoFit/>
          </a:bodyPr>
          <a:lstStyle/>
          <a:p>
            <a:r>
              <a:rPr lang="fr-FR" dirty="0" smtClean="0">
                <a:latin typeface="Kalinga" pitchFamily="34" charset="0"/>
                <a:cs typeface="Kalinga" pitchFamily="34" charset="0"/>
              </a:rPr>
              <a:t>Les propriétaires de la maison Chanel sont Alain et Gérard Wertheimer, c’est une</a:t>
            </a:r>
            <a:endParaRPr lang="fr-FR" dirty="0">
              <a:latin typeface="Kalinga" pitchFamily="34" charset="0"/>
              <a:cs typeface="Kalinga" pitchFamily="34" charset="0"/>
            </a:endParaRPr>
          </a:p>
          <a:p>
            <a:r>
              <a:rPr lang="fr-FR" dirty="0" smtClean="0">
                <a:latin typeface="Kalinga" pitchFamily="34" charset="0"/>
                <a:cs typeface="Kalinga" pitchFamily="34" charset="0"/>
              </a:rPr>
              <a:t>C’est une société </a:t>
            </a:r>
            <a:r>
              <a:rPr lang="fr-FR" dirty="0" smtClean="0">
                <a:latin typeface="Kalinga" pitchFamily="34" charset="0"/>
                <a:cs typeface="Kalinga" pitchFamily="34" charset="0"/>
              </a:rPr>
              <a:t>par actions simplifiée.</a:t>
            </a:r>
          </a:p>
          <a:p>
            <a:r>
              <a:rPr lang="fr-FR" dirty="0" smtClean="0">
                <a:latin typeface="Kalinga" pitchFamily="34" charset="0"/>
                <a:cs typeface="Kalinga" pitchFamily="34" charset="0"/>
              </a:rPr>
              <a:t>Son chiffre d'affaire s'élevait à près de 1,8 milliard d'euros en 2010 pour un résultat net de 280 millions d’euros.</a:t>
            </a:r>
          </a:p>
          <a:p>
            <a:r>
              <a:rPr lang="fr-FR" dirty="0" smtClean="0">
                <a:latin typeface="Kalinga" pitchFamily="34" charset="0"/>
                <a:cs typeface="Kalinga" pitchFamily="34" charset="0"/>
              </a:rPr>
              <a:t>Il fait partie d’une filiale avec </a:t>
            </a:r>
            <a:r>
              <a:rPr lang="fr-FR" dirty="0" smtClean="0">
                <a:latin typeface="Kalinga" pitchFamily="34" charset="0"/>
                <a:cs typeface="Kalinga" pitchFamily="34" charset="0"/>
              </a:rPr>
              <a:t>Bourjois, Eres et autres. Il y a 35 boutiques Chanel en France et pleins d’autre dans le monde entier.</a:t>
            </a:r>
            <a:endParaRPr lang="fr-FR" dirty="0" smtClean="0">
              <a:latin typeface="Kalinga" pitchFamily="34" charset="0"/>
              <a:cs typeface="Kalinga" pitchFamily="34" charset="0"/>
            </a:endParaRPr>
          </a:p>
          <a:p>
            <a:endParaRPr lang="fr-FR" dirty="0"/>
          </a:p>
        </p:txBody>
      </p:sp>
      <p:pic>
        <p:nvPicPr>
          <p:cNvPr id="9" name="Image 8" descr="chanel.jpg"/>
          <p:cNvPicPr>
            <a:picLocks noChangeAspect="1"/>
          </p:cNvPicPr>
          <p:nvPr/>
        </p:nvPicPr>
        <p:blipFill>
          <a:blip r:embed="rId4" cstate="print"/>
          <a:stretch>
            <a:fillRect/>
          </a:stretch>
        </p:blipFill>
        <p:spPr>
          <a:xfrm>
            <a:off x="6084168" y="1052736"/>
            <a:ext cx="2794000" cy="3733800"/>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10" name="Rectangle 9"/>
          <p:cNvSpPr/>
          <p:nvPr/>
        </p:nvSpPr>
        <p:spPr>
          <a:xfrm>
            <a:off x="6516216" y="4653136"/>
            <a:ext cx="2411760" cy="923330"/>
          </a:xfrm>
          <a:prstGeom prst="rect">
            <a:avLst/>
          </a:prstGeom>
        </p:spPr>
        <p:txBody>
          <a:bodyPr wrap="square">
            <a:spAutoFit/>
          </a:bodyPr>
          <a:lstStyle/>
          <a:p>
            <a:r>
              <a:rPr lang="fr-FR" dirty="0" smtClean="0"/>
              <a:t>Boutique Chanel Joaillerie, place Vendôme, à Paris</a:t>
            </a:r>
            <a:endParaRPr lang="fr-FR" dirty="0"/>
          </a:p>
        </p:txBody>
      </p:sp>
      <p:sp>
        <p:nvSpPr>
          <p:cNvPr id="12" name="Rectangle 11"/>
          <p:cNvSpPr/>
          <p:nvPr/>
        </p:nvSpPr>
        <p:spPr>
          <a:xfrm>
            <a:off x="2051720" y="5949280"/>
            <a:ext cx="3168352" cy="923330"/>
          </a:xfrm>
          <a:prstGeom prst="rect">
            <a:avLst/>
          </a:prstGeom>
        </p:spPr>
        <p:txBody>
          <a:bodyPr wrap="square">
            <a:spAutoFit/>
          </a:bodyPr>
          <a:lstStyle/>
          <a:p>
            <a:endParaRPr lang="fr-FR" dirty="0" smtClean="0"/>
          </a:p>
          <a:p>
            <a:r>
              <a:rPr lang="fr-FR" dirty="0" smtClean="0"/>
              <a:t>Boutique </a:t>
            </a:r>
            <a:r>
              <a:rPr lang="fr-FR" dirty="0" smtClean="0"/>
              <a:t>Chanel à Beverly </a:t>
            </a:r>
            <a:r>
              <a:rPr lang="fr-FR" dirty="0" err="1" smtClean="0"/>
              <a:t>Hills</a:t>
            </a:r>
            <a:r>
              <a:rPr lang="fr-FR" dirty="0" smtClean="0"/>
              <a:t> en Californie</a:t>
            </a: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6" name="Espace réservé du contenu 5" descr="800px-Chanel_logo2_svg.png"/>
          <p:cNvPicPr>
            <a:picLocks noGrp="1" noChangeAspect="1"/>
          </p:cNvPicPr>
          <p:nvPr>
            <p:ph idx="1"/>
          </p:nvPr>
        </p:nvPicPr>
        <p:blipFill>
          <a:blip r:embed="rId2" cstate="print"/>
          <a:stretch>
            <a:fillRect/>
          </a:stretch>
        </p:blipFill>
        <p:spPr>
          <a:xfrm rot="2256476">
            <a:off x="153132" y="5449293"/>
            <a:ext cx="1571452" cy="1036950"/>
          </a:xfrm>
          <a:effectLst>
            <a:innerShdw blurRad="63500" dist="50800" dir="13500000">
              <a:prstClr val="black">
                <a:alpha val="50000"/>
              </a:prstClr>
            </a:innerShdw>
          </a:effectLst>
        </p:spPr>
      </p:pic>
      <p:sp>
        <p:nvSpPr>
          <p:cNvPr id="3" name="ZoneTexte 2"/>
          <p:cNvSpPr txBox="1"/>
          <p:nvPr/>
        </p:nvSpPr>
        <p:spPr>
          <a:xfrm>
            <a:off x="755576" y="1988840"/>
            <a:ext cx="7704856" cy="3693319"/>
          </a:xfrm>
          <a:prstGeom prst="rect">
            <a:avLst/>
          </a:prstGeom>
          <a:noFill/>
        </p:spPr>
        <p:txBody>
          <a:bodyPr wrap="square" rtlCol="0">
            <a:spAutoFit/>
          </a:bodyPr>
          <a:lstStyle/>
          <a:p>
            <a:pPr algn="ctr"/>
            <a:r>
              <a:rPr lang="fr-FR" sz="2400" dirty="0" smtClean="0">
                <a:latin typeface="Kalinga" pitchFamily="34" charset="0"/>
                <a:cs typeface="Kalinga" pitchFamily="34" charset="0"/>
              </a:rPr>
              <a:t>Chanel avait 1270 employés en 2010. C’est donc une grande entreprise.</a:t>
            </a:r>
          </a:p>
          <a:p>
            <a:pPr algn="ctr"/>
            <a:r>
              <a:rPr lang="fr-FR" sz="2400" dirty="0" smtClean="0">
                <a:latin typeface="Kalinga" pitchFamily="34" charset="0"/>
                <a:cs typeface="Kalinga" pitchFamily="34" charset="0"/>
              </a:rPr>
              <a:t>Son activité principale est le bien de production durable. </a:t>
            </a:r>
          </a:p>
          <a:p>
            <a:pPr algn="ctr"/>
            <a:r>
              <a:rPr lang="fr-FR" sz="2400" dirty="0" smtClean="0">
                <a:latin typeface="Kalinga" pitchFamily="34" charset="0"/>
                <a:cs typeface="Kalinga" pitchFamily="34" charset="0"/>
              </a:rPr>
              <a:t>Les principaux concurrents de Chanel sont les boutiques de luxe comme le groupe LVMH qui </a:t>
            </a:r>
            <a:r>
              <a:rPr lang="fr-FR" sz="2400" dirty="0" err="1" smtClean="0">
                <a:latin typeface="Kalinga" pitchFamily="34" charset="0"/>
                <a:cs typeface="Kalinga" pitchFamily="34" charset="0"/>
              </a:rPr>
              <a:t>posséde</a:t>
            </a:r>
            <a:r>
              <a:rPr lang="fr-FR" sz="2400" dirty="0" smtClean="0">
                <a:latin typeface="Kalinga" pitchFamily="34" charset="0"/>
                <a:cs typeface="Kalinga" pitchFamily="34" charset="0"/>
              </a:rPr>
              <a:t> Dior, Louis Vuitton…</a:t>
            </a:r>
          </a:p>
          <a:p>
            <a:pPr algn="ctr"/>
            <a:r>
              <a:rPr lang="fr-FR" sz="2400" dirty="0" smtClean="0">
                <a:latin typeface="Kalinga" pitchFamily="34" charset="0"/>
                <a:cs typeface="Kalinga" pitchFamily="34" charset="0"/>
              </a:rPr>
              <a:t>Les principaux fournisseurs de Chanel sont </a:t>
            </a:r>
            <a:r>
              <a:rPr lang="fr-FR" sz="2400" dirty="0" err="1" smtClean="0">
                <a:latin typeface="Kalinga" pitchFamily="34" charset="0"/>
                <a:cs typeface="Kalinga" pitchFamily="34" charset="0"/>
              </a:rPr>
              <a:t>Lemarié</a:t>
            </a:r>
            <a:r>
              <a:rPr lang="fr-FR" sz="2400" dirty="0" smtClean="0">
                <a:latin typeface="Kalinga" pitchFamily="34" charset="0"/>
                <a:cs typeface="Kalinga" pitchFamily="34" charset="0"/>
              </a:rPr>
              <a:t> et Lesage.</a:t>
            </a:r>
          </a:p>
          <a:p>
            <a:endParaRPr lang="fr-F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b="1" dirty="0" smtClean="0">
                <a:ln w="17780" cmpd="sng">
                  <a:solidFill>
                    <a:srgbClr val="FFFFFF"/>
                  </a:solidFill>
                  <a:prstDash val="solid"/>
                  <a:miter lim="800000"/>
                </a:ln>
                <a:effectLst>
                  <a:outerShdw blurRad="50800" algn="tl" rotWithShape="0">
                    <a:srgbClr val="000000"/>
                  </a:outerShdw>
                </a:effectLst>
                <a:latin typeface="Lucida Handwriting" pitchFamily="66" charset="0"/>
              </a:rPr>
              <a:t>Le marché de l’entreprise</a:t>
            </a:r>
            <a:endParaRPr lang="fr-FR" dirty="0"/>
          </a:p>
        </p:txBody>
      </p:sp>
      <p:pic>
        <p:nvPicPr>
          <p:cNvPr id="6" name="Espace réservé du contenu 5" descr="800px-Chanel_logo2_svg.png"/>
          <p:cNvPicPr>
            <a:picLocks noGrp="1" noChangeAspect="1"/>
          </p:cNvPicPr>
          <p:nvPr>
            <p:ph idx="1"/>
          </p:nvPr>
        </p:nvPicPr>
        <p:blipFill>
          <a:blip r:embed="rId2" cstate="print"/>
          <a:stretch>
            <a:fillRect/>
          </a:stretch>
        </p:blipFill>
        <p:spPr>
          <a:xfrm rot="2256476">
            <a:off x="153132" y="5449293"/>
            <a:ext cx="1571452" cy="1036950"/>
          </a:xfrm>
          <a:effectLst>
            <a:innerShdw blurRad="63500" dist="50800" dir="13500000">
              <a:prstClr val="black">
                <a:alpha val="50000"/>
              </a:prstClr>
            </a:innerShdw>
          </a:effectLst>
        </p:spPr>
      </p:pic>
      <p:sp>
        <p:nvSpPr>
          <p:cNvPr id="3" name="ZoneTexte 2"/>
          <p:cNvSpPr txBox="1"/>
          <p:nvPr/>
        </p:nvSpPr>
        <p:spPr>
          <a:xfrm>
            <a:off x="611560" y="1821227"/>
            <a:ext cx="7776864" cy="5016758"/>
          </a:xfrm>
          <a:prstGeom prst="rect">
            <a:avLst/>
          </a:prstGeom>
          <a:noFill/>
        </p:spPr>
        <p:txBody>
          <a:bodyPr wrap="square" rtlCol="0">
            <a:spAutoFit/>
          </a:bodyPr>
          <a:lstStyle/>
          <a:p>
            <a:r>
              <a:rPr lang="fr-FR" sz="3200" b="1" u="sng" dirty="0" smtClean="0">
                <a:latin typeface="Kalinga" pitchFamily="34" charset="0"/>
                <a:cs typeface="Kalinga" pitchFamily="34" charset="0"/>
              </a:rPr>
              <a:t>Offre et demande :</a:t>
            </a:r>
          </a:p>
          <a:p>
            <a:endParaRPr lang="fr-FR" sz="2400" b="1" u="sng" dirty="0" smtClean="0">
              <a:latin typeface="Kalinga" pitchFamily="34" charset="0"/>
              <a:cs typeface="Kalinga" pitchFamily="34" charset="0"/>
            </a:endParaRPr>
          </a:p>
          <a:p>
            <a:r>
              <a:rPr lang="fr-FR" sz="2400" b="1" u="sng" dirty="0" smtClean="0">
                <a:latin typeface="Kalinga" pitchFamily="34" charset="0"/>
                <a:cs typeface="Kalinga" pitchFamily="34" charset="0"/>
              </a:rPr>
              <a:t>*Offre:</a:t>
            </a:r>
          </a:p>
          <a:p>
            <a:pPr algn="ctr"/>
            <a:r>
              <a:rPr lang="fr-FR" dirty="0" smtClean="0">
                <a:latin typeface="Kalinga" pitchFamily="34" charset="0"/>
                <a:cs typeface="Kalinga" pitchFamily="34" charset="0"/>
              </a:rPr>
              <a:t>Channel est une entreprise très diverse, elle propose des vêtements, des accessoires, de la joaillerie,  des parfums, de l’horlogerie et des soins. </a:t>
            </a:r>
          </a:p>
          <a:p>
            <a:r>
              <a:rPr lang="fr-FR" sz="2400" b="1" u="sng" dirty="0" smtClean="0">
                <a:latin typeface="Kalinga" pitchFamily="34" charset="0"/>
                <a:cs typeface="Kalinga" pitchFamily="34" charset="0"/>
              </a:rPr>
              <a:t>*Demande:</a:t>
            </a:r>
            <a:endParaRPr lang="fr-FR" sz="2400" b="1" u="sng" dirty="0">
              <a:latin typeface="Kalinga" pitchFamily="34" charset="0"/>
              <a:cs typeface="Kalinga" pitchFamily="34" charset="0"/>
            </a:endParaRPr>
          </a:p>
          <a:p>
            <a:pPr algn="ctr"/>
            <a:r>
              <a:rPr lang="fr-FR" dirty="0" smtClean="0">
                <a:latin typeface="Kalinga" pitchFamily="34" charset="0"/>
                <a:cs typeface="Kalinga" pitchFamily="34" charset="0"/>
              </a:rPr>
              <a:t>L’évolution du marché de Chanel est saturé. </a:t>
            </a:r>
          </a:p>
          <a:p>
            <a:endParaRPr lang="fr-FR" sz="2400" b="1" u="sng" dirty="0">
              <a:latin typeface="Kalinga" pitchFamily="34" charset="0"/>
              <a:cs typeface="Kalinga" pitchFamily="34" charset="0"/>
            </a:endParaRPr>
          </a:p>
          <a:p>
            <a:endParaRPr lang="fr-FR" sz="2400" b="1" u="sng" dirty="0" smtClean="0">
              <a:latin typeface="Kalinga" pitchFamily="34" charset="0"/>
              <a:cs typeface="Kalinga" pitchFamily="34" charset="0"/>
            </a:endParaRPr>
          </a:p>
          <a:p>
            <a:endParaRPr lang="fr-FR" sz="2400" b="1" u="sng" dirty="0">
              <a:latin typeface="Kalinga" pitchFamily="34" charset="0"/>
              <a:cs typeface="Kalinga" pitchFamily="34" charset="0"/>
            </a:endParaRPr>
          </a:p>
          <a:p>
            <a:endParaRPr lang="fr-FR" sz="2400" b="1" u="sng" dirty="0" smtClean="0">
              <a:latin typeface="Kalinga" pitchFamily="34" charset="0"/>
              <a:cs typeface="Kalinga" pitchFamily="34" charset="0"/>
            </a:endParaRPr>
          </a:p>
          <a:p>
            <a:endParaRPr lang="fr-FR" sz="2400" b="1" u="sng" dirty="0">
              <a:latin typeface="Kalinga" pitchFamily="34" charset="0"/>
              <a:cs typeface="Kalinga" pitchFamily="34" charset="0"/>
            </a:endParaRPr>
          </a:p>
          <a:p>
            <a:endParaRPr lang="fr-FR" sz="2400" b="1" u="sng" dirty="0">
              <a:latin typeface="Kalinga" pitchFamily="34" charset="0"/>
              <a:cs typeface="Kalinga"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Espace réservé du contenu 5" descr="800px-Chanel_logo2_svg.png"/>
          <p:cNvPicPr>
            <a:picLocks noGrp="1" noChangeAspect="1"/>
          </p:cNvPicPr>
          <p:nvPr>
            <p:ph idx="4294967295"/>
          </p:nvPr>
        </p:nvPicPr>
        <p:blipFill>
          <a:blip r:embed="rId2" cstate="print"/>
          <a:stretch>
            <a:fillRect/>
          </a:stretch>
        </p:blipFill>
        <p:spPr>
          <a:xfrm rot="2256476">
            <a:off x="146837" y="5437585"/>
            <a:ext cx="1571625" cy="1036637"/>
          </a:xfrm>
          <a:effectLst>
            <a:innerShdw blurRad="63500" dist="50800" dir="13500000">
              <a:prstClr val="black">
                <a:alpha val="50000"/>
              </a:prstClr>
            </a:innerShdw>
          </a:effectLst>
        </p:spPr>
      </p:pic>
      <p:sp>
        <p:nvSpPr>
          <p:cNvPr id="3" name="ZoneTexte 2"/>
          <p:cNvSpPr txBox="1"/>
          <p:nvPr/>
        </p:nvSpPr>
        <p:spPr>
          <a:xfrm>
            <a:off x="539552" y="827123"/>
            <a:ext cx="8064896" cy="3077766"/>
          </a:xfrm>
          <a:prstGeom prst="rect">
            <a:avLst/>
          </a:prstGeom>
          <a:noFill/>
        </p:spPr>
        <p:txBody>
          <a:bodyPr wrap="square" rtlCol="0">
            <a:spAutoFit/>
          </a:bodyPr>
          <a:lstStyle/>
          <a:p>
            <a:r>
              <a:rPr lang="fr-FR" sz="3200" b="1" u="sng" dirty="0" smtClean="0">
                <a:latin typeface="Kalinga" pitchFamily="34" charset="0"/>
                <a:cs typeface="Kalinga" pitchFamily="34" charset="0"/>
              </a:rPr>
              <a:t>Zoom sur un produit phare:</a:t>
            </a:r>
          </a:p>
          <a:p>
            <a:endParaRPr lang="fr-FR" dirty="0">
              <a:latin typeface="Kalinga" pitchFamily="34" charset="0"/>
              <a:cs typeface="Kalinga" pitchFamily="34" charset="0"/>
            </a:endParaRPr>
          </a:p>
          <a:p>
            <a:pPr algn="ctr"/>
            <a:r>
              <a:rPr lang="fr-FR" dirty="0" smtClean="0">
                <a:latin typeface="Kalinga" pitchFamily="34" charset="0"/>
                <a:cs typeface="Kalinga" pitchFamily="34" charset="0"/>
              </a:rPr>
              <a:t>Le parfum </a:t>
            </a:r>
            <a:r>
              <a:rPr lang="fr-FR" dirty="0">
                <a:latin typeface="Kalinga" pitchFamily="34" charset="0"/>
                <a:cs typeface="Kalinga" pitchFamily="34" charset="0"/>
              </a:rPr>
              <a:t>Chanel «N° </a:t>
            </a:r>
            <a:r>
              <a:rPr lang="fr-FR" dirty="0" smtClean="0">
                <a:latin typeface="Kalinga" pitchFamily="34" charset="0"/>
                <a:cs typeface="Kalinga" pitchFamily="34" charset="0"/>
              </a:rPr>
              <a:t>5»:</a:t>
            </a:r>
          </a:p>
          <a:p>
            <a:pPr algn="ctr"/>
            <a:r>
              <a:rPr lang="fr-FR" dirty="0">
                <a:latin typeface="Kalinga" pitchFamily="34" charset="0"/>
                <a:cs typeface="Kalinga" pitchFamily="34" charset="0"/>
              </a:rPr>
              <a:t>Longtemps parfum le plus vendu en France, </a:t>
            </a:r>
            <a:r>
              <a:rPr lang="fr-FR" dirty="0" smtClean="0">
                <a:latin typeface="Kalinga" pitchFamily="34" charset="0"/>
                <a:cs typeface="Kalinga" pitchFamily="34" charset="0"/>
              </a:rPr>
              <a:t>« N°5 » </a:t>
            </a:r>
            <a:r>
              <a:rPr lang="fr-FR" dirty="0">
                <a:latin typeface="Kalinga" pitchFamily="34" charset="0"/>
                <a:cs typeface="Kalinga" pitchFamily="34" charset="0"/>
              </a:rPr>
              <a:t>perd sa place en 2011 au profit de </a:t>
            </a:r>
            <a:r>
              <a:rPr lang="fr-FR" dirty="0" smtClean="0">
                <a:latin typeface="Kalinga" pitchFamily="34" charset="0"/>
                <a:cs typeface="Kalinga" pitchFamily="34" charset="0"/>
              </a:rPr>
              <a:t>« J'adore » </a:t>
            </a:r>
            <a:r>
              <a:rPr lang="fr-FR" dirty="0">
                <a:latin typeface="Kalinga" pitchFamily="34" charset="0"/>
                <a:cs typeface="Kalinga" pitchFamily="34" charset="0"/>
              </a:rPr>
              <a:t>des Parfums Christian </a:t>
            </a:r>
            <a:r>
              <a:rPr lang="fr-FR" dirty="0" smtClean="0">
                <a:latin typeface="Kalinga" pitchFamily="34" charset="0"/>
                <a:cs typeface="Kalinga" pitchFamily="34" charset="0"/>
              </a:rPr>
              <a:t>Dior. </a:t>
            </a:r>
          </a:p>
          <a:p>
            <a:pPr algn="ctr"/>
            <a:r>
              <a:rPr lang="fr-FR" dirty="0" smtClean="0">
                <a:latin typeface="Kalinga" pitchFamily="34" charset="0"/>
                <a:cs typeface="Kalinga" pitchFamily="34" charset="0"/>
              </a:rPr>
              <a:t>C’est un parfum pour femme de 75 </a:t>
            </a:r>
            <a:r>
              <a:rPr lang="fr-FR" dirty="0" err="1" smtClean="0">
                <a:latin typeface="Kalinga" pitchFamily="34" charset="0"/>
                <a:cs typeface="Kalinga" pitchFamily="34" charset="0"/>
              </a:rPr>
              <a:t>mL</a:t>
            </a:r>
            <a:r>
              <a:rPr lang="fr-FR" dirty="0" smtClean="0">
                <a:latin typeface="Kalinga" pitchFamily="34" charset="0"/>
                <a:cs typeface="Kalinga" pitchFamily="34" charset="0"/>
              </a:rPr>
              <a:t> le plus souvent. Il contient de l’aldéhyde, du néroli, du citron, de la bergamote,  du ylang-ylang, du jasmin, de la rose de mai, de l’iris, du muguet, du vétiver, du santal, du musc, de la vanille, de la civette et du cèdre. Le plus petit flacon (35 </a:t>
            </a:r>
            <a:r>
              <a:rPr lang="fr-FR" dirty="0" err="1" smtClean="0">
                <a:latin typeface="Kalinga" pitchFamily="34" charset="0"/>
                <a:cs typeface="Kalinga" pitchFamily="34" charset="0"/>
              </a:rPr>
              <a:t>mL</a:t>
            </a:r>
            <a:r>
              <a:rPr lang="fr-FR" dirty="0" smtClean="0">
                <a:latin typeface="Kalinga" pitchFamily="34" charset="0"/>
                <a:cs typeface="Kalinga" pitchFamily="34" charset="0"/>
              </a:rPr>
              <a:t>) est à 54,80€ et le plus grand flacon (200 </a:t>
            </a:r>
            <a:r>
              <a:rPr lang="fr-FR" dirty="0" err="1" smtClean="0">
                <a:latin typeface="Kalinga" pitchFamily="34" charset="0"/>
                <a:cs typeface="Kalinga" pitchFamily="34" charset="0"/>
              </a:rPr>
              <a:t>mL</a:t>
            </a:r>
            <a:r>
              <a:rPr lang="fr-FR" dirty="0" smtClean="0">
                <a:latin typeface="Kalinga" pitchFamily="34" charset="0"/>
                <a:cs typeface="Kalinga" pitchFamily="34" charset="0"/>
              </a:rPr>
              <a:t>) est à 197€. </a:t>
            </a: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7824" y="3934994"/>
            <a:ext cx="3528392" cy="24471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ln w="17780" cmpd="sng">
                  <a:solidFill>
                    <a:srgbClr val="FFFFFF"/>
                  </a:solidFill>
                  <a:prstDash val="solid"/>
                  <a:miter lim="800000"/>
                </a:ln>
                <a:effectLst>
                  <a:outerShdw blurRad="50800" algn="tl" rotWithShape="0">
                    <a:srgbClr val="000000"/>
                  </a:outerShdw>
                </a:effectLst>
                <a:latin typeface="Lucida Handwriting" pitchFamily="66" charset="0"/>
              </a:rPr>
              <a:t>Le </a:t>
            </a:r>
            <a:r>
              <a:rPr lang="fr-FR" b="1" dirty="0" smtClean="0">
                <a:ln w="17780" cmpd="sng">
                  <a:solidFill>
                    <a:srgbClr val="FFFFFF"/>
                  </a:solidFill>
                  <a:prstDash val="solid"/>
                  <a:miter lim="800000"/>
                </a:ln>
                <a:effectLst>
                  <a:outerShdw blurRad="50800" algn="tl" rotWithShape="0">
                    <a:srgbClr val="000000"/>
                  </a:outerShdw>
                </a:effectLst>
                <a:latin typeface="Lucida Handwriting" pitchFamily="66" charset="0"/>
              </a:rPr>
              <a:t>bilan de l’entreprise</a:t>
            </a:r>
            <a:endParaRPr lang="fr-FR" dirty="0"/>
          </a:p>
        </p:txBody>
      </p:sp>
      <p:pic>
        <p:nvPicPr>
          <p:cNvPr id="6" name="Espace réservé du contenu 5" descr="800px-Chanel_logo2_svg.png"/>
          <p:cNvPicPr>
            <a:picLocks noGrp="1" noChangeAspect="1"/>
          </p:cNvPicPr>
          <p:nvPr>
            <p:ph idx="1"/>
          </p:nvPr>
        </p:nvPicPr>
        <p:blipFill>
          <a:blip r:embed="rId2" cstate="print"/>
          <a:stretch>
            <a:fillRect/>
          </a:stretch>
        </p:blipFill>
        <p:spPr>
          <a:xfrm rot="2256476">
            <a:off x="153132" y="5449293"/>
            <a:ext cx="1571452" cy="1036950"/>
          </a:xfrm>
          <a:effectLst>
            <a:innerShdw blurRad="63500" dist="50800" dir="13500000">
              <a:prstClr val="black">
                <a:alpha val="50000"/>
              </a:prstClr>
            </a:innerShdw>
          </a:effectLst>
        </p:spPr>
      </p:pic>
      <p:sp>
        <p:nvSpPr>
          <p:cNvPr id="4" name="ZoneTexte 3"/>
          <p:cNvSpPr txBox="1"/>
          <p:nvPr/>
        </p:nvSpPr>
        <p:spPr>
          <a:xfrm>
            <a:off x="179512" y="1556792"/>
            <a:ext cx="8640960" cy="3570208"/>
          </a:xfrm>
          <a:prstGeom prst="rect">
            <a:avLst/>
          </a:prstGeom>
          <a:noFill/>
        </p:spPr>
        <p:txBody>
          <a:bodyPr wrap="square" rtlCol="0">
            <a:spAutoFit/>
          </a:bodyPr>
          <a:lstStyle/>
          <a:p>
            <a:r>
              <a:rPr lang="fr-FR" sz="3200" b="1" u="sng" dirty="0" smtClean="0">
                <a:latin typeface="Kalinga" pitchFamily="34" charset="0"/>
                <a:cs typeface="Kalinga" pitchFamily="34" charset="0"/>
              </a:rPr>
              <a:t>Réussites et difficultés:</a:t>
            </a:r>
            <a:endParaRPr lang="fr-FR" dirty="0" smtClean="0">
              <a:latin typeface="Kalinga" pitchFamily="34" charset="0"/>
              <a:cs typeface="Kalinga" pitchFamily="34" charset="0"/>
            </a:endParaRPr>
          </a:p>
          <a:p>
            <a:endParaRPr lang="fr-FR" sz="2400" b="1" u="sng" dirty="0" smtClean="0">
              <a:latin typeface="Kalinga" pitchFamily="34" charset="0"/>
              <a:cs typeface="Kalinga" pitchFamily="34" charset="0"/>
            </a:endParaRPr>
          </a:p>
          <a:p>
            <a:r>
              <a:rPr lang="fr-FR" sz="2400" b="1" u="sng" dirty="0" smtClean="0">
                <a:latin typeface="Kalinga" pitchFamily="34" charset="0"/>
                <a:cs typeface="Kalinga" pitchFamily="34" charset="0"/>
              </a:rPr>
              <a:t>*Réussites:</a:t>
            </a:r>
          </a:p>
          <a:p>
            <a:pPr algn="ctr"/>
            <a:r>
              <a:rPr lang="fr-FR" dirty="0" smtClean="0">
                <a:latin typeface="Kalinga" pitchFamily="34" charset="0"/>
                <a:cs typeface="Kalinga" pitchFamily="34" charset="0"/>
              </a:rPr>
              <a:t>Une grande réussite commerciale, l’entreprise a plus d’un </a:t>
            </a:r>
            <a:r>
              <a:rPr lang="fr-FR" dirty="0" err="1" smtClean="0">
                <a:latin typeface="Kalinga" pitchFamily="34" charset="0"/>
                <a:cs typeface="Kalinga" pitchFamily="34" charset="0"/>
              </a:rPr>
              <a:t>siécle</a:t>
            </a:r>
            <a:r>
              <a:rPr lang="fr-FR" dirty="0" smtClean="0">
                <a:latin typeface="Kalinga" pitchFamily="34" charset="0"/>
                <a:cs typeface="Kalinga" pitchFamily="34" charset="0"/>
              </a:rPr>
              <a:t>. </a:t>
            </a:r>
          </a:p>
          <a:p>
            <a:pPr algn="ctr"/>
            <a:endParaRPr lang="fr-FR" dirty="0">
              <a:latin typeface="Kalinga" pitchFamily="34" charset="0"/>
              <a:cs typeface="Kalinga" pitchFamily="34" charset="0"/>
            </a:endParaRPr>
          </a:p>
          <a:p>
            <a:r>
              <a:rPr lang="fr-FR" sz="2400" b="1" u="sng" dirty="0" smtClean="0">
                <a:latin typeface="Kalinga" pitchFamily="34" charset="0"/>
                <a:cs typeface="Kalinga" pitchFamily="34" charset="0"/>
              </a:rPr>
              <a:t>Difficultés: </a:t>
            </a:r>
          </a:p>
          <a:p>
            <a:pPr algn="ctr"/>
            <a:r>
              <a:rPr lang="fr-FR" dirty="0" smtClean="0">
                <a:latin typeface="Kalinga" pitchFamily="34" charset="0"/>
                <a:cs typeface="Kalinga" pitchFamily="34" charset="0"/>
              </a:rPr>
              <a:t>La crise (quelques licenciements) </a:t>
            </a:r>
          </a:p>
          <a:p>
            <a:pPr algn="ctr"/>
            <a:endParaRPr lang="fr-FR" dirty="0" smtClean="0">
              <a:latin typeface="Kalinga" pitchFamily="34" charset="0"/>
              <a:cs typeface="Kalinga" pitchFamily="34" charset="0"/>
            </a:endParaRPr>
          </a:p>
          <a:p>
            <a:r>
              <a:rPr lang="fr-FR" sz="3200" b="1" u="sng" dirty="0" smtClean="0">
                <a:latin typeface="Kalinga" pitchFamily="34" charset="0"/>
                <a:cs typeface="Kalinga" pitchFamily="34" charset="0"/>
              </a:rPr>
              <a:t>Perspectives (avenir): </a:t>
            </a:r>
          </a:p>
          <a:p>
            <a:pPr algn="ctr"/>
            <a:r>
              <a:rPr lang="fr-FR" dirty="0" smtClean="0">
                <a:latin typeface="Kalinga" pitchFamily="34" charset="0"/>
                <a:cs typeface="Kalinga" pitchFamily="34" charset="0"/>
              </a:rPr>
              <a:t>Les objectifs de Chanel sont </a:t>
            </a:r>
            <a:endParaRPr lang="fr-FR" dirty="0">
              <a:latin typeface="Kalinga" pitchFamily="34" charset="0"/>
              <a:cs typeface="Kaling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TotalTime>
  <Words>467</Words>
  <Application>Microsoft Office PowerPoint</Application>
  <PresentationFormat>Affichage à l'écran (4:3)</PresentationFormat>
  <Paragraphs>56</Paragraphs>
  <Slides>10</Slides>
  <Notes>0</Notes>
  <HiddenSlides>0</HiddenSlides>
  <MMClips>0</MMClips>
  <ScaleCrop>false</ScaleCrop>
  <HeadingPairs>
    <vt:vector size="4" baseType="variant">
      <vt:variant>
        <vt:lpstr>Thème</vt:lpstr>
      </vt:variant>
      <vt:variant>
        <vt:i4>1</vt:i4>
      </vt:variant>
      <vt:variant>
        <vt:lpstr>Titres des diapositives</vt:lpstr>
      </vt:variant>
      <vt:variant>
        <vt:i4>10</vt:i4>
      </vt:variant>
    </vt:vector>
  </HeadingPairs>
  <TitlesOfParts>
    <vt:vector size="11" baseType="lpstr">
      <vt:lpstr>Thème Office</vt:lpstr>
      <vt:lpstr>Présentation PowerPoint</vt:lpstr>
      <vt:lpstr>Présentation de l’entreprise</vt:lpstr>
      <vt:lpstr>L’entreprise d’hier…</vt:lpstr>
      <vt:lpstr>Présentation PowerPoint</vt:lpstr>
      <vt:lpstr>… L’entreprise d’aujourd’hui </vt:lpstr>
      <vt:lpstr>Présentation PowerPoint</vt:lpstr>
      <vt:lpstr>Le marché de l’entreprise</vt:lpstr>
      <vt:lpstr>Présentation PowerPoint</vt:lpstr>
      <vt:lpstr>Le bilan de l’entreprise</vt:lpstr>
      <vt:lpstr>Sources</vt:lpstr>
    </vt:vector>
  </TitlesOfParts>
  <Company>Education Nationale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bahit</dc:creator>
  <cp:lastModifiedBy>Lise</cp:lastModifiedBy>
  <cp:revision>20</cp:revision>
  <dcterms:created xsi:type="dcterms:W3CDTF">2013-02-01T14:23:31Z</dcterms:created>
  <dcterms:modified xsi:type="dcterms:W3CDTF">2013-02-07T19:42:11Z</dcterms:modified>
</cp:coreProperties>
</file>