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252" autoAdjust="0"/>
  </p:normalViewPr>
  <p:slideViewPr>
    <p:cSldViewPr snapToGrid="0" snapToObjects="1">
      <p:cViewPr>
        <p:scale>
          <a:sx n="68" d="100"/>
          <a:sy n="68" d="100"/>
        </p:scale>
        <p:origin x="-1448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ertiaire\Data\ELEVES\AM\VIGLIOLA\AM2\APS\LA%20POSTE\7.%20fromag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ZANABOU:LA%20POSTE:7.%20fromag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ZANABOU:LA%20POSTE:7.%20fromag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ANABOU:LA%20POSTE:7.%20fromag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ps%20la%20poste\annexes%20tableaux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ps%20la%20poste\annexes%20tableau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2005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861896700524464"/>
          <c:y val="0.128786101164791"/>
          <c:w val="0.787687425237541"/>
          <c:h val="0.765135149592432"/>
        </c:manualLayout>
      </c:layout>
      <c:barChart>
        <c:barDir val="col"/>
        <c:grouping val="clustered"/>
        <c:varyColors val="0"/>
        <c:ser>
          <c:idx val="0"/>
          <c:order val="0"/>
          <c:tx>
            <c:v>Hommes</c:v>
          </c:tx>
          <c:invertIfNegative val="0"/>
          <c:cat>
            <c:strRef>
              <c:f>(Feuil2!$B$4,Feuil2!$D$4,Feuil2!$F$4)</c:f>
              <c:strCache>
                <c:ptCount val="3"/>
                <c:pt idx="0">
                  <c:v>Fonctionnaires</c:v>
                </c:pt>
                <c:pt idx="1">
                  <c:v>CDD</c:v>
                </c:pt>
                <c:pt idx="2">
                  <c:v>CDI</c:v>
                </c:pt>
              </c:strCache>
            </c:strRef>
          </c:cat>
          <c:val>
            <c:numRef>
              <c:f>(Feuil2!$C$5,Feuil2!$E$5,Feuil2!$G$5)</c:f>
              <c:numCache>
                <c:formatCode>0.00%</c:formatCode>
                <c:ptCount val="3"/>
                <c:pt idx="0">
                  <c:v>0.424121895501088</c:v>
                </c:pt>
                <c:pt idx="1">
                  <c:v>0.574267824681883</c:v>
                </c:pt>
                <c:pt idx="2">
                  <c:v>0.644605004515752</c:v>
                </c:pt>
              </c:numCache>
            </c:numRef>
          </c:val>
        </c:ser>
        <c:ser>
          <c:idx val="1"/>
          <c:order val="1"/>
          <c:tx>
            <c:v>Femmes</c:v>
          </c:tx>
          <c:invertIfNegative val="0"/>
          <c:cat>
            <c:strRef>
              <c:f>(Feuil2!$B$4,Feuil2!$D$4,Feuil2!$F$4)</c:f>
              <c:strCache>
                <c:ptCount val="3"/>
                <c:pt idx="0">
                  <c:v>Fonctionnaires</c:v>
                </c:pt>
                <c:pt idx="1">
                  <c:v>CDD</c:v>
                </c:pt>
                <c:pt idx="2">
                  <c:v>CDI</c:v>
                </c:pt>
              </c:strCache>
            </c:strRef>
          </c:cat>
          <c:val>
            <c:numRef>
              <c:f>(Feuil2!$C$6,Feuil2!$E$6,Feuil2!$G$6)</c:f>
              <c:numCache>
                <c:formatCode>0.00%</c:formatCode>
                <c:ptCount val="3"/>
                <c:pt idx="0">
                  <c:v>0.575878104498912</c:v>
                </c:pt>
                <c:pt idx="1">
                  <c:v>0.425732175318118</c:v>
                </c:pt>
                <c:pt idx="2">
                  <c:v>0.355394995484248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3697592"/>
        <c:axId val="-2133694536"/>
      </c:barChart>
      <c:catAx>
        <c:axId val="-2133697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/>
                <a:cs typeface="Times New Roman"/>
              </a:defRPr>
            </a:pPr>
            <a:endParaRPr lang="fr-FR"/>
          </a:p>
        </c:txPr>
        <c:crossAx val="-2133694536"/>
        <c:crosses val="autoZero"/>
        <c:auto val="1"/>
        <c:lblAlgn val="ctr"/>
        <c:lblOffset val="100"/>
        <c:noMultiLvlLbl val="0"/>
      </c:catAx>
      <c:valAx>
        <c:axId val="-21336945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33697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266689428211"/>
          <c:y val="0.361245846421105"/>
          <c:w val="0.169733279867794"/>
          <c:h val="0.1985460770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Fonctionnaires</c:v>
                </c:pt>
              </c:strCache>
            </c:strRef>
          </c:tx>
          <c:invertIfNegative val="0"/>
          <c:cat>
            <c:strRef>
              <c:f>Feuil1!$A$2:$A$3</c:f>
              <c:strCache>
                <c:ptCount val="2"/>
                <c:pt idx="0">
                  <c:v>hommes</c:v>
                </c:pt>
                <c:pt idx="1">
                  <c:v>femmes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0.43</c:v>
                </c:pt>
                <c:pt idx="1">
                  <c:v>0.57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CDD</c:v>
                </c:pt>
              </c:strCache>
            </c:strRef>
          </c:tx>
          <c:invertIfNegative val="0"/>
          <c:cat>
            <c:strRef>
              <c:f>Feuil1!$A$2:$A$3</c:f>
              <c:strCache>
                <c:ptCount val="2"/>
                <c:pt idx="0">
                  <c:v>hommes</c:v>
                </c:pt>
                <c:pt idx="1">
                  <c:v>femmes</c:v>
                </c:pt>
              </c:strCache>
            </c:strRef>
          </c:cat>
          <c:val>
            <c:numRef>
              <c:f>Feuil1!$C$2:$C$3</c:f>
              <c:numCache>
                <c:formatCode>0%</c:formatCode>
                <c:ptCount val="2"/>
                <c:pt idx="0">
                  <c:v>0.54</c:v>
                </c:pt>
                <c:pt idx="1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CDI</c:v>
                </c:pt>
              </c:strCache>
            </c:strRef>
          </c:tx>
          <c:invertIfNegative val="0"/>
          <c:cat>
            <c:strRef>
              <c:f>Feuil1!$A$2:$A$3</c:f>
              <c:strCache>
                <c:ptCount val="2"/>
                <c:pt idx="0">
                  <c:v>hommes</c:v>
                </c:pt>
                <c:pt idx="1">
                  <c:v>femmes</c:v>
                </c:pt>
              </c:strCache>
            </c:strRef>
          </c:cat>
          <c:val>
            <c:numRef>
              <c:f>Feuil1!$D$2:$D$3</c:f>
              <c:numCache>
                <c:formatCode>0%</c:formatCode>
                <c:ptCount val="2"/>
                <c:pt idx="0">
                  <c:v>0.63</c:v>
                </c:pt>
                <c:pt idx="1">
                  <c:v>0.37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136551640"/>
        <c:axId val="-2136261800"/>
        <c:axId val="0"/>
      </c:bar3DChart>
      <c:catAx>
        <c:axId val="-21365516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6261800"/>
        <c:crosses val="autoZero"/>
        <c:auto val="1"/>
        <c:lblAlgn val="ctr"/>
        <c:lblOffset val="100"/>
        <c:noMultiLvlLbl val="0"/>
      </c:catAx>
      <c:valAx>
        <c:axId val="-21362618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65516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Feuil1!$A$4:$A$6</c:f>
              <c:strCache>
                <c:ptCount val="3"/>
                <c:pt idx="0">
                  <c:v>Cadres supérieurs</c:v>
                </c:pt>
                <c:pt idx="1">
                  <c:v>Cadres  </c:v>
                </c:pt>
                <c:pt idx="2">
                  <c:v>Maîtrise et exécution</c:v>
                </c:pt>
              </c:strCache>
            </c:strRef>
          </c:cat>
          <c:val>
            <c:numRef>
              <c:f>Feuil1!$C$4:$C$6</c:f>
              <c:numCache>
                <c:formatCode>0%</c:formatCode>
                <c:ptCount val="3"/>
                <c:pt idx="0">
                  <c:v>0.0424892548134807</c:v>
                </c:pt>
                <c:pt idx="1">
                  <c:v>0.136281621195478</c:v>
                </c:pt>
                <c:pt idx="2">
                  <c:v>0.821229123991041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7238632"/>
        <c:axId val="-2120108504"/>
      </c:lineChart>
      <c:valAx>
        <c:axId val="-2120108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17238632"/>
        <c:crosses val="autoZero"/>
        <c:crossBetween val="between"/>
      </c:valAx>
      <c:catAx>
        <c:axId val="-21172386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01085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Feuil1!$A$4:$A$6</c:f>
              <c:strCache>
                <c:ptCount val="3"/>
                <c:pt idx="0">
                  <c:v>Cadres supérieurs</c:v>
                </c:pt>
                <c:pt idx="1">
                  <c:v>Cadres  </c:v>
                </c:pt>
                <c:pt idx="2">
                  <c:v>Maîtrise et exécution</c:v>
                </c:pt>
              </c:strCache>
            </c:strRef>
          </c:cat>
          <c:val>
            <c:numRef>
              <c:f>Feuil1!$E$4:$E$6</c:f>
              <c:numCache>
                <c:formatCode>0%</c:formatCode>
                <c:ptCount val="3"/>
                <c:pt idx="0">
                  <c:v>0.0479257585427699</c:v>
                </c:pt>
                <c:pt idx="1">
                  <c:v>0.139299328997982</c:v>
                </c:pt>
                <c:pt idx="2">
                  <c:v>0.812774912459248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3949752"/>
        <c:axId val="-2114697064"/>
      </c:lineChart>
      <c:catAx>
        <c:axId val="-21139497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14697064"/>
        <c:crosses val="autoZero"/>
        <c:auto val="1"/>
        <c:lblAlgn val="ctr"/>
        <c:lblOffset val="100"/>
        <c:noMultiLvlLbl val="0"/>
      </c:catAx>
      <c:valAx>
        <c:axId val="-21146970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13949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Feuil1!$A$4:$A$6</c:f>
              <c:strCache>
                <c:ptCount val="3"/>
                <c:pt idx="0">
                  <c:v>Cadres supérieurs</c:v>
                </c:pt>
                <c:pt idx="1">
                  <c:v>Cadres  </c:v>
                </c:pt>
                <c:pt idx="2">
                  <c:v>Maîtrise et exécution</c:v>
                </c:pt>
              </c:strCache>
            </c:strRef>
          </c:cat>
          <c:val>
            <c:numRef>
              <c:f>Feuil1!$G$4:$G$6</c:f>
              <c:numCache>
                <c:formatCode>0%</c:formatCode>
                <c:ptCount val="3"/>
                <c:pt idx="0">
                  <c:v>0.0539323433227899</c:v>
                </c:pt>
                <c:pt idx="1">
                  <c:v>0.138933862292035</c:v>
                </c:pt>
                <c:pt idx="2">
                  <c:v>0.807133794385175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4446136"/>
        <c:axId val="-2114157112"/>
      </c:lineChart>
      <c:catAx>
        <c:axId val="-211444613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14157112"/>
        <c:crosses val="autoZero"/>
        <c:auto val="1"/>
        <c:lblAlgn val="ctr"/>
        <c:lblOffset val="100"/>
        <c:noMultiLvlLbl val="0"/>
      </c:catAx>
      <c:valAx>
        <c:axId val="-2114157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14446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Feuil1!$G$36</c:f>
              <c:strCache>
                <c:ptCount val="1"/>
                <c:pt idx="0">
                  <c:v>Fonctionnaires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Feuil1!$F$37:$F$39</c:f>
              <c:strCache>
                <c:ptCount val="3"/>
                <c:pt idx="0">
                  <c:v>Cadres supérieurs</c:v>
                </c:pt>
                <c:pt idx="1">
                  <c:v>Cadres </c:v>
                </c:pt>
                <c:pt idx="2">
                  <c:v>Maitrise et exécution</c:v>
                </c:pt>
              </c:strCache>
            </c:strRef>
          </c:cat>
          <c:val>
            <c:numRef>
              <c:f>Feuil1!$G$37:$G$39</c:f>
              <c:numCache>
                <c:formatCode>General</c:formatCode>
                <c:ptCount val="3"/>
                <c:pt idx="0">
                  <c:v>7225.0</c:v>
                </c:pt>
                <c:pt idx="1">
                  <c:v>3737.0</c:v>
                </c:pt>
                <c:pt idx="2">
                  <c:v>2042.0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Feuil1!$B$35</c:f>
              <c:strCache>
                <c:ptCount val="1"/>
                <c:pt idx="0">
                  <c:v>CDI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Feuil1!$A$36:$A$38</c:f>
              <c:strCache>
                <c:ptCount val="3"/>
                <c:pt idx="0">
                  <c:v>Cadres supérieurs</c:v>
                </c:pt>
                <c:pt idx="1">
                  <c:v>Cadres </c:v>
                </c:pt>
                <c:pt idx="2">
                  <c:v>Maitrise et exécution</c:v>
                </c:pt>
              </c:strCache>
            </c:strRef>
          </c:cat>
          <c:val>
            <c:numRef>
              <c:f>Feuil1!$B$36:$B$38</c:f>
              <c:numCache>
                <c:formatCode>General</c:formatCode>
                <c:ptCount val="3"/>
                <c:pt idx="0">
                  <c:v>6972.0</c:v>
                </c:pt>
                <c:pt idx="1">
                  <c:v>3467.0</c:v>
                </c:pt>
                <c:pt idx="2">
                  <c:v>1653.0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octobre 20,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octobre 20, 2012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7" descr="Capture d’écran 2012-10-14 à 17.24.5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03" y="516427"/>
            <a:ext cx="7236240" cy="420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561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88464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ÉVOLUTION DE L’ANNÉE 2005 À 2007 </a:t>
            </a:r>
            <a:endParaRPr lang="fr-FR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1462383"/>
            <a:ext cx="3829472" cy="639762"/>
          </a:xfrm>
        </p:spPr>
        <p:txBody>
          <a:bodyPr>
            <a:noAutofit/>
          </a:bodyPr>
          <a:lstStyle/>
          <a:p>
            <a:r>
              <a:rPr lang="fr-FR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Effectif total du 31 décembre 2005 :</a:t>
            </a:r>
            <a:endParaRPr lang="fr-FR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>
          <a:xfrm>
            <a:off x="5266496" y="1431464"/>
            <a:ext cx="3697752" cy="639762"/>
          </a:xfrm>
        </p:spPr>
        <p:txBody>
          <a:bodyPr>
            <a:noAutofit/>
          </a:bodyPr>
          <a:lstStyle/>
          <a:p>
            <a:r>
              <a:rPr lang="fr-FR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Effectif total du 31 décembre 2006 : </a:t>
            </a:r>
          </a:p>
        </p:txBody>
      </p:sp>
      <p:graphicFrame>
        <p:nvGraphicFramePr>
          <p:cNvPr id="7" name="Espace réservé du contenu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63153722"/>
              </p:ext>
            </p:extLst>
          </p:nvPr>
        </p:nvGraphicFramePr>
        <p:xfrm>
          <a:off x="32157" y="2293732"/>
          <a:ext cx="4483115" cy="3325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Espace réservé du contenu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001255262"/>
              </p:ext>
            </p:extLst>
          </p:nvPr>
        </p:nvGraphicFramePr>
        <p:xfrm>
          <a:off x="4515272" y="2293733"/>
          <a:ext cx="4628728" cy="3325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9188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54835" y="358655"/>
            <a:ext cx="5378549" cy="639762"/>
          </a:xfrm>
        </p:spPr>
        <p:txBody>
          <a:bodyPr>
            <a:noAutofit/>
          </a:bodyPr>
          <a:lstStyle/>
          <a:p>
            <a:r>
              <a:rPr lang="fr-FR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Effectif total du 31 décembre </a:t>
            </a:r>
            <a:r>
              <a:rPr lang="fr-FR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2007 : </a:t>
            </a:r>
            <a:endParaRPr lang="fr-FR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7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166908"/>
              </p:ext>
            </p:extLst>
          </p:nvPr>
        </p:nvGraphicFramePr>
        <p:xfrm>
          <a:off x="354835" y="1368020"/>
          <a:ext cx="4426097" cy="331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5191794" y="1692403"/>
            <a:ext cx="3492320" cy="25237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Tahoma"/>
                <a:cs typeface="Tahoma"/>
              </a:rPr>
              <a:t>Soit une baisse de </a:t>
            </a:r>
            <a:r>
              <a:rPr lang="fr-FR" sz="2000" b="1" dirty="0">
                <a:latin typeface="Tahoma"/>
                <a:cs typeface="Tahoma"/>
              </a:rPr>
              <a:t>l’effectif </a:t>
            </a:r>
            <a:endParaRPr lang="fr-FR" sz="2000" b="1" dirty="0" smtClean="0">
              <a:latin typeface="Tahoma"/>
              <a:cs typeface="Tahoma"/>
            </a:endParaRPr>
          </a:p>
          <a:p>
            <a:pPr algn="ctr"/>
            <a:endParaRPr lang="fr-FR" sz="2000" b="1" dirty="0">
              <a:latin typeface="Tahoma"/>
              <a:cs typeface="Tahoma"/>
            </a:endParaRPr>
          </a:p>
          <a:p>
            <a:pPr algn="ctr"/>
            <a:r>
              <a:rPr lang="fr-FR" sz="2000" b="1" dirty="0" smtClean="0">
                <a:latin typeface="Tahoma"/>
                <a:cs typeface="Tahoma"/>
              </a:rPr>
              <a:t>total</a:t>
            </a:r>
            <a:r>
              <a:rPr lang="fr-FR" sz="2000" dirty="0" smtClean="0">
                <a:latin typeface="Tahoma"/>
                <a:cs typeface="Tahoma"/>
              </a:rPr>
              <a:t> </a:t>
            </a:r>
            <a:r>
              <a:rPr lang="fr-FR" sz="2000" dirty="0">
                <a:latin typeface="Tahoma"/>
                <a:cs typeface="Tahoma"/>
              </a:rPr>
              <a:t>de </a:t>
            </a:r>
            <a:r>
              <a:rPr lang="fr-FR" sz="2000" dirty="0" smtClean="0">
                <a:latin typeface="Tahoma"/>
                <a:cs typeface="Tahoma"/>
              </a:rPr>
              <a:t>-</a:t>
            </a:r>
            <a:r>
              <a:rPr lang="fr-FR" sz="2000" b="1" dirty="0" smtClean="0">
                <a:solidFill>
                  <a:srgbClr val="FF0000"/>
                </a:solidFill>
                <a:latin typeface="Tahoma"/>
                <a:cs typeface="Tahoma"/>
              </a:rPr>
              <a:t>8 % </a:t>
            </a:r>
          </a:p>
          <a:p>
            <a:pPr algn="ctr"/>
            <a:endParaRPr lang="fr-FR" sz="2000" b="1" dirty="0" smtClean="0">
              <a:solidFill>
                <a:srgbClr val="FF0000"/>
              </a:solidFill>
              <a:latin typeface="Tahoma"/>
              <a:cs typeface="Tahoma"/>
            </a:endParaRPr>
          </a:p>
          <a:p>
            <a:pPr algn="ctr"/>
            <a:r>
              <a:rPr lang="fr-FR" sz="2000" dirty="0" smtClean="0">
                <a:latin typeface="Tahoma"/>
                <a:cs typeface="Tahoma"/>
              </a:rPr>
              <a:t>du </a:t>
            </a:r>
            <a:r>
              <a:rPr lang="fr-FR" sz="2000" dirty="0">
                <a:latin typeface="Tahoma"/>
                <a:cs typeface="Tahoma"/>
              </a:rPr>
              <a:t>31 décembre 2005 au 31 </a:t>
            </a:r>
            <a:endParaRPr lang="fr-FR" sz="2000" dirty="0" smtClean="0">
              <a:latin typeface="Tahoma"/>
              <a:cs typeface="Tahoma"/>
            </a:endParaRPr>
          </a:p>
          <a:p>
            <a:pPr algn="ctr"/>
            <a:endParaRPr lang="fr-FR" sz="2000" dirty="0">
              <a:latin typeface="Tahoma"/>
              <a:cs typeface="Tahoma"/>
            </a:endParaRPr>
          </a:p>
          <a:p>
            <a:pPr algn="ctr"/>
            <a:r>
              <a:rPr lang="fr-FR" sz="2000" dirty="0" smtClean="0">
                <a:latin typeface="Tahoma"/>
                <a:cs typeface="Tahoma"/>
              </a:rPr>
              <a:t>décembre </a:t>
            </a:r>
            <a:r>
              <a:rPr lang="fr-FR" sz="2000" dirty="0">
                <a:latin typeface="Tahoma"/>
                <a:cs typeface="Tahoma"/>
              </a:rPr>
              <a:t>2007.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3559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77749" y="448174"/>
            <a:ext cx="7414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Salariés titulaires d’un CDD : </a:t>
            </a:r>
            <a:endParaRPr lang="fr-FR" sz="4400" dirty="0"/>
          </a:p>
        </p:txBody>
      </p:sp>
      <p:pic>
        <p:nvPicPr>
          <p:cNvPr id="5" name="Espace réservé du contenu 3" descr="Capture d’écran 2012-10-14 à 11.53.2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82" y="2386088"/>
            <a:ext cx="7632848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3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47021" y="436757"/>
            <a:ext cx="7376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NOMBRE D’AGENTS FORMÉS : </a:t>
            </a:r>
            <a:endParaRPr lang="fr-FR" sz="36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484" y="1531262"/>
            <a:ext cx="8572062" cy="3641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5845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68316" y="0"/>
            <a:ext cx="8278448" cy="1524000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/>
              <a:t>Moyenne de la rémunération mensuelle sur l’année 2006 : </a:t>
            </a:r>
            <a:endParaRPr lang="fr-FR" b="1" dirty="0"/>
          </a:p>
        </p:txBody>
      </p:sp>
      <p:pic>
        <p:nvPicPr>
          <p:cNvPr id="4" name="Espace réservé du contenu 3" descr="Capture d’écran 2012-10-14 à 12.05.0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7347" b="-87347"/>
          <a:stretch>
            <a:fillRect/>
          </a:stretch>
        </p:blipFill>
        <p:spPr>
          <a:xfrm>
            <a:off x="779177" y="409759"/>
            <a:ext cx="7736858" cy="53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3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/>
              <a:t>RépartiTION</a:t>
            </a:r>
            <a:r>
              <a:rPr lang="fr-FR" b="1" dirty="0" smtClean="0"/>
              <a:t> des rémunérations sur l’année 2007 : </a:t>
            </a:r>
            <a:endParaRPr lang="fr-FR" b="1" dirty="0"/>
          </a:p>
        </p:txBody>
      </p:sp>
      <p:graphicFrame>
        <p:nvGraphicFramePr>
          <p:cNvPr id="4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755991"/>
              </p:ext>
            </p:extLst>
          </p:nvPr>
        </p:nvGraphicFramePr>
        <p:xfrm>
          <a:off x="685800" y="1505250"/>
          <a:ext cx="3516191" cy="443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940435"/>
              </p:ext>
            </p:extLst>
          </p:nvPr>
        </p:nvGraphicFramePr>
        <p:xfrm>
          <a:off x="5508287" y="1473660"/>
          <a:ext cx="3101126" cy="4466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053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  <p:bldGraphic spid="5" grpId="0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13324" y="3395015"/>
            <a:ext cx="453067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96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Merci  !</a:t>
            </a:r>
            <a:r>
              <a:rPr lang="fr-FR" sz="5400" b="1" i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endParaRPr lang="fr-FR" sz="5400" b="1" i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Image 4" descr="images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6130"/>
            <a:ext cx="7089693" cy="196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8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sz="4400" b="1" dirty="0" smtClean="0">
                <a:solidFill>
                  <a:schemeClr val="bg1"/>
                </a:solidFill>
              </a:rPr>
              <a:t>Bilan social </a:t>
            </a:r>
            <a:endParaRPr lang="fr-FR" sz="4400" b="1" dirty="0">
              <a:solidFill>
                <a:schemeClr val="bg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599" y="1697748"/>
            <a:ext cx="30988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110368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Réunion du comite d’entreprise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1" u="sng" dirty="0" smtClean="0">
                <a:latin typeface="Tahoma"/>
                <a:cs typeface="Tahoma"/>
              </a:rPr>
              <a:t>Objectif</a:t>
            </a:r>
            <a:r>
              <a:rPr lang="fr-FR" sz="2400" dirty="0" smtClean="0">
                <a:latin typeface="Tahoma"/>
                <a:cs typeface="Tahoma"/>
              </a:rPr>
              <a:t> </a:t>
            </a:r>
            <a:r>
              <a:rPr lang="fr-FR" sz="2400" dirty="0">
                <a:latin typeface="Tahoma"/>
                <a:cs typeface="Tahoma"/>
              </a:rPr>
              <a:t>: présentation </a:t>
            </a:r>
            <a:r>
              <a:rPr lang="fr-FR" sz="2400" dirty="0" smtClean="0">
                <a:latin typeface="Tahoma"/>
                <a:cs typeface="Tahoma"/>
              </a:rPr>
              <a:t>des </a:t>
            </a:r>
            <a:r>
              <a:rPr lang="fr-FR" sz="2400" dirty="0">
                <a:latin typeface="Tahoma"/>
                <a:cs typeface="Tahoma"/>
              </a:rPr>
              <a:t>contrats de travail </a:t>
            </a:r>
            <a:r>
              <a:rPr lang="fr-FR" sz="2400" dirty="0" smtClean="0">
                <a:latin typeface="Tahoma"/>
                <a:cs typeface="Tahoma"/>
              </a:rPr>
              <a:t>du groupe </a:t>
            </a:r>
            <a:r>
              <a:rPr lang="fr-FR" sz="2400" dirty="0">
                <a:latin typeface="Tahoma"/>
                <a:cs typeface="Tahoma"/>
              </a:rPr>
              <a:t>La </a:t>
            </a:r>
            <a:r>
              <a:rPr lang="fr-FR" sz="2400" dirty="0" smtClean="0">
                <a:latin typeface="Tahoma"/>
                <a:cs typeface="Tahoma"/>
              </a:rPr>
              <a:t>Poste</a:t>
            </a:r>
            <a:endParaRPr lang="fr-FR" sz="24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0510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799" y="274638"/>
            <a:ext cx="8259773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Différents types de contrat à la poste :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charset="2"/>
              <a:buChar char="u"/>
            </a:pPr>
            <a:r>
              <a:rPr lang="fr-FR" u="sng" dirty="0">
                <a:latin typeface="Tahoma"/>
                <a:cs typeface="Tahoma"/>
              </a:rPr>
              <a:t>Le groupe La Poste </a:t>
            </a:r>
            <a:r>
              <a:rPr lang="fr-FR" u="sng" dirty="0" smtClean="0">
                <a:latin typeface="Tahoma"/>
                <a:cs typeface="Tahoma"/>
              </a:rPr>
              <a:t>dispose de 3 types de contrat</a:t>
            </a:r>
            <a:r>
              <a:rPr lang="fr-FR" dirty="0" smtClean="0">
                <a:latin typeface="Tahoma"/>
                <a:cs typeface="Tahoma"/>
              </a:rPr>
              <a:t> </a:t>
            </a:r>
            <a:r>
              <a:rPr lang="fr-FR" dirty="0">
                <a:latin typeface="Tahoma"/>
                <a:cs typeface="Tahoma"/>
              </a:rPr>
              <a:t>:</a:t>
            </a:r>
          </a:p>
          <a:p>
            <a:endParaRPr lang="fr-FR" b="1" dirty="0">
              <a:latin typeface="Tahoma"/>
              <a:cs typeface="Tahoma"/>
            </a:endParaRPr>
          </a:p>
          <a:p>
            <a:pPr>
              <a:buFont typeface="+mj-lt"/>
              <a:buAutoNum type="arabicPeriod"/>
            </a:pPr>
            <a:r>
              <a:rPr lang="fr-FR" b="1" dirty="0">
                <a:latin typeface="Tahoma"/>
                <a:cs typeface="Tahoma"/>
              </a:rPr>
              <a:t>Contrat </a:t>
            </a:r>
            <a:r>
              <a:rPr lang="fr-FR" b="1" dirty="0" smtClean="0">
                <a:latin typeface="Tahoma"/>
                <a:cs typeface="Tahoma"/>
              </a:rPr>
              <a:t>fonctionnaire</a:t>
            </a:r>
            <a:r>
              <a:rPr lang="fr-FR" dirty="0" smtClean="0">
                <a:latin typeface="Tahoma"/>
                <a:cs typeface="Tahoma"/>
              </a:rPr>
              <a:t>;</a:t>
            </a:r>
            <a:endParaRPr lang="fr-FR" dirty="0">
              <a:latin typeface="Tahoma"/>
              <a:cs typeface="Tahoma"/>
            </a:endParaRPr>
          </a:p>
          <a:p>
            <a:pPr>
              <a:buNone/>
            </a:pPr>
            <a:endParaRPr lang="fr-FR" b="1" dirty="0">
              <a:latin typeface="Tahoma"/>
              <a:cs typeface="Tahoma"/>
            </a:endParaRPr>
          </a:p>
          <a:p>
            <a:pPr>
              <a:buFont typeface="+mj-lt"/>
              <a:buAutoNum type="arabicPeriod"/>
            </a:pPr>
            <a:r>
              <a:rPr lang="fr-FR" b="1" dirty="0">
                <a:latin typeface="Tahoma"/>
                <a:cs typeface="Tahoma"/>
              </a:rPr>
              <a:t>CDI </a:t>
            </a:r>
            <a:r>
              <a:rPr lang="fr-FR" dirty="0">
                <a:latin typeface="Tahoma"/>
                <a:cs typeface="Tahoma"/>
              </a:rPr>
              <a:t>(Contrat à durée indéterminée</a:t>
            </a:r>
            <a:r>
              <a:rPr lang="fr-FR" dirty="0" smtClean="0">
                <a:latin typeface="Tahoma"/>
                <a:cs typeface="Tahoma"/>
              </a:rPr>
              <a:t>);</a:t>
            </a:r>
            <a:endParaRPr lang="fr-FR" b="1" dirty="0">
              <a:latin typeface="Tahoma"/>
              <a:cs typeface="Tahoma"/>
            </a:endParaRPr>
          </a:p>
          <a:p>
            <a:pPr>
              <a:buNone/>
            </a:pPr>
            <a:endParaRPr lang="fr-FR" b="1" dirty="0">
              <a:latin typeface="Tahoma"/>
              <a:cs typeface="Tahoma"/>
            </a:endParaRPr>
          </a:p>
          <a:p>
            <a:pPr>
              <a:buFont typeface="+mj-lt"/>
              <a:buAutoNum type="arabicPeriod"/>
            </a:pPr>
            <a:r>
              <a:rPr lang="fr-FR" b="1" dirty="0">
                <a:latin typeface="Tahoma"/>
                <a:cs typeface="Tahoma"/>
              </a:rPr>
              <a:t>CDD </a:t>
            </a:r>
            <a:r>
              <a:rPr lang="fr-FR" dirty="0">
                <a:latin typeface="Tahoma"/>
                <a:cs typeface="Tahoma"/>
              </a:rPr>
              <a:t>(Contrat à durée déterminée</a:t>
            </a:r>
            <a:r>
              <a:rPr lang="fr-FR" dirty="0" smtClean="0">
                <a:latin typeface="Tahoma"/>
                <a:cs typeface="Tahoma"/>
              </a:rPr>
              <a:t>);</a:t>
            </a:r>
            <a:endParaRPr lang="fr-FR" dirty="0">
              <a:latin typeface="Tahoma"/>
              <a:cs typeface="Tahoma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238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563" y="274638"/>
            <a:ext cx="8179877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Répartition des contrats de l’année 2005 (</a:t>
            </a:r>
            <a:r>
              <a:rPr lang="fr-FR" b="1" dirty="0" smtClean="0"/>
              <a:t>sexeS</a:t>
            </a:r>
            <a:r>
              <a:rPr lang="fr-FR" b="1" dirty="0" smtClean="0"/>
              <a:t> ET </a:t>
            </a:r>
            <a:r>
              <a:rPr lang="fr-FR" b="1" dirty="0" smtClean="0"/>
              <a:t>statutS</a:t>
            </a:r>
            <a:r>
              <a:rPr lang="fr-FR" b="1" dirty="0" smtClean="0"/>
              <a:t>) :</a:t>
            </a:r>
            <a:endParaRPr lang="fr-FR" b="1" dirty="0"/>
          </a:p>
        </p:txBody>
      </p:sp>
      <p:pic>
        <p:nvPicPr>
          <p:cNvPr id="4" name="Image 3" descr="Capture d’écran 2012-10-14 à 10.55.4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62" y="1639411"/>
            <a:ext cx="8676456" cy="188160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75366" y="3921525"/>
            <a:ext cx="68165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/>
              <a:t>Hommes</a:t>
            </a:r>
            <a:r>
              <a:rPr lang="fr-FR" sz="2800" b="1" dirty="0" smtClean="0"/>
              <a:t> : 				</a:t>
            </a:r>
            <a:r>
              <a:rPr lang="fr-FR" sz="2800" b="1" u="sng" dirty="0" smtClean="0"/>
              <a:t>Femmes</a:t>
            </a:r>
            <a:r>
              <a:rPr lang="fr-FR" sz="2800" b="1" dirty="0" smtClean="0"/>
              <a:t> : </a:t>
            </a:r>
          </a:p>
          <a:p>
            <a:r>
              <a:rPr lang="fr-FR" dirty="0" smtClean="0"/>
              <a:t>Fonctionnaires : 42%			Fonctionnaires : 58%</a:t>
            </a:r>
          </a:p>
          <a:p>
            <a:r>
              <a:rPr lang="fr-FR" dirty="0" smtClean="0"/>
              <a:t>CDD : 57 %				CDD : 43%</a:t>
            </a:r>
          </a:p>
          <a:p>
            <a:r>
              <a:rPr lang="fr-FR" dirty="0" smtClean="0"/>
              <a:t>CDI : 64% 				CDI : 36%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7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GRAPHIQUE DE REPARTITION DES CONTRATS EN 2005 :  </a:t>
            </a:r>
            <a:endParaRPr lang="fr-FR" dirty="0"/>
          </a:p>
        </p:txBody>
      </p:sp>
      <p:graphicFrame>
        <p:nvGraphicFramePr>
          <p:cNvPr id="4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383173"/>
              </p:ext>
            </p:extLst>
          </p:nvPr>
        </p:nvGraphicFramePr>
        <p:xfrm>
          <a:off x="1028694" y="1268246"/>
          <a:ext cx="7786150" cy="4298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265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Répartition des contrats de l’année </a:t>
            </a:r>
            <a:r>
              <a:rPr lang="fr-FR" b="1" dirty="0" smtClean="0"/>
              <a:t>2006 </a:t>
            </a:r>
            <a:r>
              <a:rPr lang="fr-FR" b="1" dirty="0"/>
              <a:t>(</a:t>
            </a:r>
            <a:r>
              <a:rPr lang="fr-FR" b="1" dirty="0"/>
              <a:t>sexeS</a:t>
            </a:r>
            <a:r>
              <a:rPr lang="fr-FR" b="1" dirty="0"/>
              <a:t> ET </a:t>
            </a:r>
            <a:r>
              <a:rPr lang="fr-FR" b="1" dirty="0"/>
              <a:t>statutS</a:t>
            </a:r>
            <a:r>
              <a:rPr lang="fr-FR" b="1" dirty="0"/>
              <a:t>) </a:t>
            </a:r>
            <a:r>
              <a:rPr lang="fr-FR" b="1" dirty="0" smtClean="0"/>
              <a:t>: </a:t>
            </a:r>
            <a:endParaRPr lang="fr-FR" b="1" dirty="0"/>
          </a:p>
        </p:txBody>
      </p:sp>
      <p:pic>
        <p:nvPicPr>
          <p:cNvPr id="8" name="Espace réservé du contenu 3" descr="Capture d’écran 2012-10-14 à 11.08.35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2091" b="-152091"/>
          <a:stretch>
            <a:fillRect/>
          </a:stretch>
        </p:blipFill>
        <p:spPr>
          <a:xfrm>
            <a:off x="276514" y="-842732"/>
            <a:ext cx="8613032" cy="7016589"/>
          </a:xfrm>
        </p:spPr>
      </p:pic>
      <p:sp>
        <p:nvSpPr>
          <p:cNvPr id="9" name="ZoneTexte 8"/>
          <p:cNvSpPr txBox="1"/>
          <p:nvPr/>
        </p:nvSpPr>
        <p:spPr>
          <a:xfrm>
            <a:off x="1475367" y="3884175"/>
            <a:ext cx="67587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/>
              <a:t>Hommes</a:t>
            </a:r>
            <a:r>
              <a:rPr lang="fr-FR" sz="2800" b="1" dirty="0"/>
              <a:t> : 				</a:t>
            </a:r>
            <a:r>
              <a:rPr lang="fr-FR" sz="2800" b="1" u="sng" dirty="0"/>
              <a:t>Femmes</a:t>
            </a:r>
            <a:r>
              <a:rPr lang="fr-FR" sz="2800" b="1" dirty="0"/>
              <a:t> : </a:t>
            </a:r>
          </a:p>
          <a:p>
            <a:r>
              <a:rPr lang="fr-FR" dirty="0"/>
              <a:t>Fonctionnaires : </a:t>
            </a:r>
            <a:r>
              <a:rPr lang="fr-FR" dirty="0" smtClean="0"/>
              <a:t>43%</a:t>
            </a:r>
            <a:r>
              <a:rPr lang="fr-FR" dirty="0"/>
              <a:t>			Fonctionnaires : </a:t>
            </a:r>
            <a:r>
              <a:rPr lang="fr-FR" dirty="0" smtClean="0"/>
              <a:t>57%</a:t>
            </a:r>
            <a:endParaRPr lang="fr-FR" dirty="0"/>
          </a:p>
          <a:p>
            <a:r>
              <a:rPr lang="fr-FR" dirty="0"/>
              <a:t>CDD : 57 %				CDD : 43%</a:t>
            </a:r>
          </a:p>
          <a:p>
            <a:r>
              <a:rPr lang="fr-FR" dirty="0"/>
              <a:t>CDI : </a:t>
            </a:r>
            <a:r>
              <a:rPr lang="fr-FR" dirty="0" smtClean="0"/>
              <a:t>63% </a:t>
            </a:r>
            <a:r>
              <a:rPr lang="fr-FR" dirty="0"/>
              <a:t>				CDI : </a:t>
            </a:r>
            <a:r>
              <a:rPr lang="fr-FR" dirty="0" smtClean="0"/>
              <a:t>37%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703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Répartition des contrats de l’année </a:t>
            </a:r>
            <a:r>
              <a:rPr lang="fr-FR" b="1" dirty="0" smtClean="0"/>
              <a:t>2007 </a:t>
            </a:r>
            <a:r>
              <a:rPr lang="fr-FR" b="1" dirty="0"/>
              <a:t>(</a:t>
            </a:r>
            <a:r>
              <a:rPr lang="fr-FR" b="1" dirty="0"/>
              <a:t>sexeS</a:t>
            </a:r>
            <a:r>
              <a:rPr lang="fr-FR" b="1" dirty="0"/>
              <a:t> ET </a:t>
            </a:r>
            <a:r>
              <a:rPr lang="fr-FR" b="1" dirty="0"/>
              <a:t>statutS</a:t>
            </a:r>
            <a:r>
              <a:rPr lang="fr-FR" b="1" dirty="0"/>
              <a:t>) 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732106"/>
              </p:ext>
            </p:extLst>
          </p:nvPr>
        </p:nvGraphicFramePr>
        <p:xfrm>
          <a:off x="1115337" y="1805613"/>
          <a:ext cx="7772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597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 smtClean="0"/>
              <a:t>CONSTAT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8000" u="sng" dirty="0" smtClean="0">
                <a:latin typeface="Tahoma"/>
                <a:cs typeface="Tahoma"/>
              </a:rPr>
              <a:t>Soit, de l’année 2002 à 2005 on remarque pour</a:t>
            </a:r>
            <a:r>
              <a:rPr lang="fr-FR" sz="8000" dirty="0" smtClean="0">
                <a:latin typeface="Tahoma"/>
                <a:cs typeface="Tahoma"/>
              </a:rPr>
              <a:t> : </a:t>
            </a:r>
          </a:p>
          <a:p>
            <a:endParaRPr lang="fr-FR" sz="8000" dirty="0">
              <a:latin typeface="Tahoma"/>
              <a:cs typeface="Tahoma"/>
            </a:endParaRPr>
          </a:p>
          <a:p>
            <a:pPr lvl="1" algn="just"/>
            <a:r>
              <a:rPr lang="fr-FR" sz="8000" b="1" dirty="0">
                <a:solidFill>
                  <a:srgbClr val="000000"/>
                </a:solidFill>
                <a:latin typeface="Tahoma"/>
                <a:cs typeface="Tahoma"/>
              </a:rPr>
              <a:t>Les </a:t>
            </a:r>
            <a:r>
              <a:rPr lang="fr-FR" sz="8000" b="1" dirty="0" smtClean="0">
                <a:solidFill>
                  <a:srgbClr val="000000"/>
                </a:solidFill>
                <a:latin typeface="Tahoma"/>
                <a:cs typeface="Tahoma"/>
              </a:rPr>
              <a:t>hommes :</a:t>
            </a:r>
            <a:endParaRPr lang="fr-FR" sz="8000" b="1" dirty="0">
              <a:solidFill>
                <a:srgbClr val="000000"/>
              </a:solidFill>
              <a:latin typeface="Tahoma"/>
              <a:cs typeface="Tahoma"/>
            </a:endParaRPr>
          </a:p>
          <a:p>
            <a:pPr marL="868680" lvl="2" indent="0" algn="just">
              <a:buNone/>
            </a:pPr>
            <a:r>
              <a:rPr lang="fr-FR" sz="8000" dirty="0">
                <a:latin typeface="Tahoma"/>
                <a:cs typeface="Tahoma"/>
              </a:rPr>
              <a:t>Une hausse de </a:t>
            </a:r>
            <a:r>
              <a:rPr lang="fr-FR" sz="8000" b="1" dirty="0">
                <a:solidFill>
                  <a:srgbClr val="008000"/>
                </a:solidFill>
                <a:latin typeface="Tahoma"/>
                <a:cs typeface="Tahoma"/>
              </a:rPr>
              <a:t>1% </a:t>
            </a:r>
            <a:r>
              <a:rPr lang="fr-FR" sz="8000" dirty="0">
                <a:latin typeface="Tahoma"/>
                <a:cs typeface="Tahoma"/>
              </a:rPr>
              <a:t>pour les fonctionnaires.</a:t>
            </a:r>
          </a:p>
          <a:p>
            <a:pPr marL="868680" lvl="2" indent="0" algn="just">
              <a:buNone/>
            </a:pPr>
            <a:r>
              <a:rPr lang="fr-FR" sz="8000" dirty="0">
                <a:latin typeface="Tahoma"/>
                <a:cs typeface="Tahoma"/>
              </a:rPr>
              <a:t>Une baisse de </a:t>
            </a:r>
            <a:r>
              <a:rPr lang="fr-FR" sz="8000" dirty="0">
                <a:solidFill>
                  <a:srgbClr val="FF0000"/>
                </a:solidFill>
                <a:latin typeface="Tahoma"/>
                <a:cs typeface="Tahoma"/>
              </a:rPr>
              <a:t>– 3%</a:t>
            </a:r>
            <a:r>
              <a:rPr lang="fr-FR" sz="8000" dirty="0">
                <a:latin typeface="Tahoma"/>
                <a:cs typeface="Tahoma"/>
              </a:rPr>
              <a:t> pour les CDD.</a:t>
            </a:r>
          </a:p>
          <a:p>
            <a:pPr marL="868680" lvl="2" indent="0" algn="just">
              <a:buNone/>
            </a:pPr>
            <a:r>
              <a:rPr lang="fr-FR" sz="8000" dirty="0">
                <a:latin typeface="Tahoma"/>
                <a:cs typeface="Tahoma"/>
              </a:rPr>
              <a:t>Une baisse de </a:t>
            </a:r>
            <a:r>
              <a:rPr lang="fr-FR" sz="8000" dirty="0">
                <a:solidFill>
                  <a:srgbClr val="FF0000"/>
                </a:solidFill>
                <a:latin typeface="Tahoma"/>
                <a:cs typeface="Tahoma"/>
              </a:rPr>
              <a:t>-1% </a:t>
            </a:r>
            <a:r>
              <a:rPr lang="fr-FR" sz="8000" dirty="0">
                <a:latin typeface="Tahoma"/>
                <a:cs typeface="Tahoma"/>
              </a:rPr>
              <a:t>pour les CDI</a:t>
            </a:r>
          </a:p>
          <a:p>
            <a:pPr lvl="2" algn="just"/>
            <a:endParaRPr lang="fr-FR" sz="8000" dirty="0">
              <a:solidFill>
                <a:srgbClr val="FF0000"/>
              </a:solidFill>
              <a:latin typeface="Tahoma"/>
              <a:cs typeface="Tahoma"/>
            </a:endParaRPr>
          </a:p>
          <a:p>
            <a:pPr lvl="1" algn="just"/>
            <a:r>
              <a:rPr lang="fr-FR" sz="8000" b="1" dirty="0">
                <a:solidFill>
                  <a:srgbClr val="000000"/>
                </a:solidFill>
                <a:latin typeface="Tahoma"/>
                <a:cs typeface="Tahoma"/>
              </a:rPr>
              <a:t>Les </a:t>
            </a:r>
            <a:r>
              <a:rPr lang="fr-FR" sz="8000" b="1" dirty="0" smtClean="0">
                <a:solidFill>
                  <a:srgbClr val="000000"/>
                </a:solidFill>
                <a:latin typeface="Tahoma"/>
                <a:cs typeface="Tahoma"/>
              </a:rPr>
              <a:t>femmes : </a:t>
            </a:r>
            <a:endParaRPr lang="fr-FR" sz="8000" b="1" dirty="0">
              <a:solidFill>
                <a:srgbClr val="000000"/>
              </a:solidFill>
              <a:latin typeface="Tahoma"/>
              <a:cs typeface="Tahoma"/>
            </a:endParaRPr>
          </a:p>
          <a:p>
            <a:pPr marL="868680" lvl="2" indent="0" algn="just">
              <a:buNone/>
            </a:pPr>
            <a:r>
              <a:rPr lang="fr-FR" sz="8000" dirty="0" smtClean="0">
                <a:latin typeface="Tahoma"/>
                <a:cs typeface="Tahoma"/>
              </a:rPr>
              <a:t>Un </a:t>
            </a:r>
            <a:r>
              <a:rPr lang="fr-FR" sz="8000" dirty="0">
                <a:latin typeface="Tahoma"/>
                <a:cs typeface="Tahoma"/>
              </a:rPr>
              <a:t>baisse de </a:t>
            </a:r>
            <a:r>
              <a:rPr lang="fr-FR" sz="8000" dirty="0">
                <a:solidFill>
                  <a:srgbClr val="FF0000"/>
                </a:solidFill>
                <a:latin typeface="Tahoma"/>
                <a:cs typeface="Tahoma"/>
              </a:rPr>
              <a:t>-1% </a:t>
            </a:r>
            <a:r>
              <a:rPr lang="fr-FR" sz="8000" dirty="0">
                <a:latin typeface="Tahoma"/>
                <a:cs typeface="Tahoma"/>
              </a:rPr>
              <a:t>pour les fonctionnaires.</a:t>
            </a:r>
          </a:p>
          <a:p>
            <a:pPr marL="868680" lvl="2" indent="0" algn="just">
              <a:buNone/>
            </a:pPr>
            <a:r>
              <a:rPr lang="fr-FR" sz="8000" dirty="0" smtClean="0">
                <a:latin typeface="Tahoma"/>
                <a:cs typeface="Tahoma"/>
              </a:rPr>
              <a:t>Une </a:t>
            </a:r>
            <a:r>
              <a:rPr lang="fr-FR" sz="8000" dirty="0">
                <a:latin typeface="Tahoma"/>
                <a:cs typeface="Tahoma"/>
              </a:rPr>
              <a:t>hausse de</a:t>
            </a:r>
            <a:r>
              <a:rPr lang="fr-FR" sz="8000" b="1" dirty="0">
                <a:solidFill>
                  <a:srgbClr val="008000"/>
                </a:solidFill>
                <a:latin typeface="Tahoma"/>
                <a:cs typeface="Tahoma"/>
              </a:rPr>
              <a:t> 3% </a:t>
            </a:r>
            <a:r>
              <a:rPr lang="fr-FR" sz="8000" dirty="0">
                <a:latin typeface="Tahoma"/>
                <a:cs typeface="Tahoma"/>
              </a:rPr>
              <a:t>pour les CDD.</a:t>
            </a:r>
          </a:p>
          <a:p>
            <a:pPr marL="868680" lvl="2" indent="0" algn="just">
              <a:buNone/>
            </a:pPr>
            <a:r>
              <a:rPr lang="fr-FR" sz="8000" dirty="0">
                <a:latin typeface="Tahoma"/>
                <a:cs typeface="Tahoma"/>
              </a:rPr>
              <a:t>Une hausse de </a:t>
            </a:r>
            <a:r>
              <a:rPr lang="fr-FR" sz="8000" b="1" dirty="0">
                <a:solidFill>
                  <a:srgbClr val="008000"/>
                </a:solidFill>
                <a:latin typeface="Tahoma"/>
                <a:cs typeface="Tahoma"/>
              </a:rPr>
              <a:t>1% </a:t>
            </a:r>
            <a:r>
              <a:rPr lang="fr-FR" sz="8000" dirty="0">
                <a:latin typeface="Tahoma"/>
                <a:cs typeface="Tahoma"/>
              </a:rPr>
              <a:t>pour les CDI.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0982134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iel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 urbaine.thmx</Template>
  <TotalTime>73</TotalTime>
  <Words>208</Words>
  <Application>Microsoft Macintosh PowerPoint</Application>
  <PresentationFormat>Présentation à l'écran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Urban Pop</vt:lpstr>
      <vt:lpstr>Présentation PowerPoint</vt:lpstr>
      <vt:lpstr>Bilan social </vt:lpstr>
      <vt:lpstr>Réunion du comite d’entreprise</vt:lpstr>
      <vt:lpstr>Les Différents types de contrat à la poste : </vt:lpstr>
      <vt:lpstr>Répartition des contrats de l’année 2005 (sexeS ET statutS) :</vt:lpstr>
      <vt:lpstr>GRAPHIQUE DE REPARTITION DES CONTRATS EN 2005 :  </vt:lpstr>
      <vt:lpstr>Répartition des contrats de l’année 2006 (sexeS ET statutS) : </vt:lpstr>
      <vt:lpstr>Répartition des contrats de l’année 2007 (sexeS ET statutS) :</vt:lpstr>
      <vt:lpstr>CONSTAT </vt:lpstr>
      <vt:lpstr>ÉVOLUTION DE L’ANNÉE 2005 À 2007 </vt:lpstr>
      <vt:lpstr>Présentation PowerPoint</vt:lpstr>
      <vt:lpstr>Présentation PowerPoint</vt:lpstr>
      <vt:lpstr>Présentation PowerPoint</vt:lpstr>
      <vt:lpstr>Moyenne de la rémunération mensuelle sur l’année 2006 : </vt:lpstr>
      <vt:lpstr>RépartiTION des rémunérations sur l’année 2007 : 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Alizé Mazella</dc:creator>
  <cp:lastModifiedBy>Alizé Mazella</cp:lastModifiedBy>
  <cp:revision>11</cp:revision>
  <dcterms:created xsi:type="dcterms:W3CDTF">2012-10-20T13:02:06Z</dcterms:created>
  <dcterms:modified xsi:type="dcterms:W3CDTF">2012-10-20T14:16:02Z</dcterms:modified>
</cp:coreProperties>
</file>