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0" y="0"/>
            <a:ext cx="6794500" cy="6858000"/>
            <a:chOff x="0" y="0"/>
            <a:chExt cx="4280" cy="4320"/>
          </a:xfrm>
        </p:grpSpPr>
        <p:pic>
          <p:nvPicPr>
            <p:cNvPr id="5" name="Picture 22" descr="ombre-courbe-v04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0" y="0"/>
              <a:ext cx="6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Freeform 34"/>
            <p:cNvSpPr>
              <a:spLocks/>
            </p:cNvSpPr>
            <p:nvPr userDrawn="1"/>
          </p:nvSpPr>
          <p:spPr bwMode="auto">
            <a:xfrm>
              <a:off x="0" y="0"/>
              <a:ext cx="3955" cy="4320"/>
            </a:xfrm>
            <a:custGeom>
              <a:avLst/>
              <a:gdLst>
                <a:gd name="T0" fmla="*/ 0 w 1977"/>
                <a:gd name="T1" fmla="*/ 0 h 2161"/>
                <a:gd name="T2" fmla="*/ 984801 w 1977"/>
                <a:gd name="T3" fmla="*/ 0 h 2161"/>
                <a:gd name="T4" fmla="*/ 1014529 w 1977"/>
                <a:gd name="T5" fmla="*/ 546569 h 2161"/>
                <a:gd name="T6" fmla="*/ 984801 w 1977"/>
                <a:gd name="T7" fmla="*/ 1101828 h 2161"/>
                <a:gd name="T8" fmla="*/ 0 w 1977"/>
                <a:gd name="T9" fmla="*/ 1101828 h 2161"/>
                <a:gd name="T10" fmla="*/ 0 w 1977"/>
                <a:gd name="T11" fmla="*/ 0 h 2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77" h="2161">
                  <a:moveTo>
                    <a:pt x="0" y="0"/>
                  </a:moveTo>
                  <a:cubicBezTo>
                    <a:pt x="0" y="0"/>
                    <a:pt x="1357" y="0"/>
                    <a:pt x="1919" y="0"/>
                  </a:cubicBezTo>
                  <a:cubicBezTo>
                    <a:pt x="1972" y="419"/>
                    <a:pt x="1977" y="832"/>
                    <a:pt x="1977" y="1072"/>
                  </a:cubicBezTo>
                  <a:cubicBezTo>
                    <a:pt x="1977" y="1311"/>
                    <a:pt x="1977" y="1734"/>
                    <a:pt x="1919" y="2161"/>
                  </a:cubicBezTo>
                  <a:cubicBezTo>
                    <a:pt x="598" y="2161"/>
                    <a:pt x="661" y="2161"/>
                    <a:pt x="0" y="2161"/>
                  </a:cubicBezTo>
                  <a:cubicBezTo>
                    <a:pt x="0" y="1528"/>
                    <a:pt x="0" y="450"/>
                    <a:pt x="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r-FR" sz="1000">
                <a:solidFill>
                  <a:srgbClr val="5F5F5F"/>
                </a:solidFill>
              </a:endParaRPr>
            </a:p>
          </p:txBody>
        </p:sp>
      </p:grp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616075" y="6308725"/>
            <a:ext cx="77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2000" dirty="0" smtClean="0">
                <a:solidFill>
                  <a:srgbClr val="E3001B"/>
                </a:solidFill>
              </a:rPr>
              <a:t>)</a:t>
            </a:r>
          </a:p>
        </p:txBody>
      </p:sp>
      <p:sp>
        <p:nvSpPr>
          <p:cNvPr id="8" name="Text Box 39"/>
          <p:cNvSpPr txBox="1">
            <a:spLocks noChangeArrowheads="1"/>
          </p:cNvSpPr>
          <p:nvPr/>
        </p:nvSpPr>
        <p:spPr bwMode="auto">
          <a:xfrm rot="16200000">
            <a:off x="-602457" y="6160294"/>
            <a:ext cx="13303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715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7145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2860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700" i="1" dirty="0" smtClean="0">
                <a:solidFill>
                  <a:srgbClr val="5F5F5F"/>
                </a:solidFill>
              </a:rPr>
              <a:t>Nom du fichier – Version – Date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79475" y="2257425"/>
            <a:ext cx="5086350" cy="1171575"/>
          </a:xfrm>
        </p:spPr>
        <p:txBody>
          <a:bodyPr/>
          <a:lstStyle>
            <a:lvl1pPr>
              <a:spcBef>
                <a:spcPct val="40000"/>
              </a:spcBef>
              <a:defRPr sz="4800"/>
            </a:lvl1pPr>
          </a:lstStyle>
          <a:p>
            <a:pPr lvl="0"/>
            <a:r>
              <a:rPr lang="fr-FR" noProof="0" smtClean="0"/>
              <a:t>Cliquez et modifiez le titre</a:t>
            </a: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79475" y="3594100"/>
            <a:ext cx="5086350" cy="4381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79475" y="6388100"/>
            <a:ext cx="806450" cy="1825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3D3B38-2CA0-4217-BF34-70FAD4BC8470}" type="datetime1">
              <a:rPr lang="fr-FR">
                <a:solidFill>
                  <a:srgbClr val="5F5F5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26/02/2013</a:t>
            </a:fld>
            <a:endParaRPr lang="fr-FR">
              <a:solidFill>
                <a:srgbClr val="5F5F5F"/>
              </a:solidFill>
            </a:endParaRPr>
          </a:p>
        </p:txBody>
      </p:sp>
      <p:sp>
        <p:nvSpPr>
          <p:cNvPr id="10" name="Rectangle 3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728788" y="6388100"/>
            <a:ext cx="366712" cy="1825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>
                <a:solidFill>
                  <a:srgbClr val="5F5F5F"/>
                </a:solidFill>
              </a:rPr>
              <a:t>Agora</a:t>
            </a:r>
          </a:p>
        </p:txBody>
      </p:sp>
    </p:spTree>
    <p:extLst>
      <p:ext uri="{BB962C8B-B14F-4D97-AF65-F5344CB8AC3E}">
        <p14:creationId xmlns:p14="http://schemas.microsoft.com/office/powerpoint/2010/main" val="237711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9EB614-A3B7-4B5E-B64C-F302DCB0E55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32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876925" y="577850"/>
            <a:ext cx="1836738" cy="217011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65125" y="577850"/>
            <a:ext cx="5359400" cy="217011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E41718-5CEC-4DC0-B389-6B0960E0CBE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58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5125" y="577850"/>
            <a:ext cx="7348538" cy="3905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65125" y="1211263"/>
            <a:ext cx="3597275" cy="15367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14800" y="1211263"/>
            <a:ext cx="3598863" cy="15367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0E7E-74C0-4774-BE2A-DC4AD9544A5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575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3B7FA7-8CB1-471A-9231-7AEB5ABF157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09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DF5B44-ABC8-44A5-ADB5-126342520EE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50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65125" y="1211263"/>
            <a:ext cx="3597275" cy="153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14800" y="1211263"/>
            <a:ext cx="3598863" cy="1536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DDA11C-6ABE-45DE-985A-2B1B3AC8D24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17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B8C2AE-3455-4C87-AB5D-62D86838B16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94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C0F1E-17A2-4411-823C-2586E24C4B3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15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705DF-F910-4FD4-BD8C-AC9C952FF8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99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EB77F-2467-4E2D-B846-79DC07E234D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85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8D68AB-B1BB-46E5-A3FB-D8BD57B644C5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58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6"/>
          <p:cNvGrpSpPr>
            <a:grpSpLocks/>
          </p:cNvGrpSpPr>
          <p:nvPr/>
        </p:nvGrpSpPr>
        <p:grpSpPr bwMode="auto">
          <a:xfrm>
            <a:off x="0" y="0"/>
            <a:ext cx="8909050" cy="6858000"/>
            <a:chOff x="0" y="0"/>
            <a:chExt cx="5612" cy="4320"/>
          </a:xfrm>
        </p:grpSpPr>
        <p:pic>
          <p:nvPicPr>
            <p:cNvPr id="1033" name="Picture 17" descr="ombre-courbe-v04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5384"/>
            <a:stretch>
              <a:fillRect/>
            </a:stretch>
          </p:blipFill>
          <p:spPr bwMode="auto">
            <a:xfrm>
              <a:off x="5062" y="0"/>
              <a:ext cx="55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4" name="Freeform 25"/>
            <p:cNvSpPr>
              <a:spLocks/>
            </p:cNvSpPr>
            <p:nvPr userDrawn="1"/>
          </p:nvSpPr>
          <p:spPr bwMode="auto">
            <a:xfrm>
              <a:off x="0" y="0"/>
              <a:ext cx="5387" cy="4320"/>
            </a:xfrm>
            <a:custGeom>
              <a:avLst/>
              <a:gdLst>
                <a:gd name="T0" fmla="*/ 451888 w 2713"/>
                <a:gd name="T1" fmla="*/ 0 h 2161"/>
                <a:gd name="T2" fmla="*/ 1273955 w 2713"/>
                <a:gd name="T3" fmla="*/ 0 h 2161"/>
                <a:gd name="T4" fmla="*/ 1301795 w 2713"/>
                <a:gd name="T5" fmla="*/ 546569 h 2161"/>
                <a:gd name="T6" fmla="*/ 1273955 w 2713"/>
                <a:gd name="T7" fmla="*/ 1101828 h 2161"/>
                <a:gd name="T8" fmla="*/ 0 w 2713"/>
                <a:gd name="T9" fmla="*/ 1101828 h 2161"/>
                <a:gd name="T10" fmla="*/ 0 w 2713"/>
                <a:gd name="T11" fmla="*/ 0 h 21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13" h="2161">
                  <a:moveTo>
                    <a:pt x="942" y="0"/>
                  </a:moveTo>
                  <a:cubicBezTo>
                    <a:pt x="942" y="0"/>
                    <a:pt x="2093" y="0"/>
                    <a:pt x="2655" y="0"/>
                  </a:cubicBezTo>
                  <a:cubicBezTo>
                    <a:pt x="2708" y="419"/>
                    <a:pt x="2713" y="832"/>
                    <a:pt x="2713" y="1072"/>
                  </a:cubicBezTo>
                  <a:cubicBezTo>
                    <a:pt x="2713" y="1311"/>
                    <a:pt x="2713" y="1734"/>
                    <a:pt x="2655" y="2161"/>
                  </a:cubicBezTo>
                  <a:cubicBezTo>
                    <a:pt x="1334" y="2161"/>
                    <a:pt x="661" y="2161"/>
                    <a:pt x="0" y="2161"/>
                  </a:cubicBezTo>
                  <a:cubicBezTo>
                    <a:pt x="0" y="1528"/>
                    <a:pt x="0" y="450"/>
                    <a:pt x="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r-FR" sz="1000">
                <a:solidFill>
                  <a:srgbClr val="5F5F5F"/>
                </a:solidFill>
              </a:endParaRPr>
            </a:p>
          </p:txBody>
        </p:sp>
      </p:grp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577850"/>
            <a:ext cx="7348538" cy="390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211263"/>
            <a:ext cx="7348538" cy="1536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 Cinquième niveau</a:t>
            </a:r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0925" y="6513513"/>
            <a:ext cx="219075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ct val="90000"/>
              </a:lnSpc>
              <a:spcBef>
                <a:spcPct val="35000"/>
              </a:spcBef>
              <a:defRPr/>
            </a:lvl1pPr>
          </a:lstStyle>
          <a:p>
            <a:pPr fontAlgn="base">
              <a:spcAft>
                <a:spcPct val="0"/>
              </a:spcAft>
            </a:pPr>
            <a:fld id="{56028EBF-FC02-478F-BD49-BBF4C8D2C2E1}" type="slidenum">
              <a:rPr lang="fr-FR" sz="1000">
                <a:solidFill>
                  <a:srgbClr val="5F5F5F"/>
                </a:solidFill>
              </a:rPr>
              <a:pPr fontAlgn="base">
                <a:spcAft>
                  <a:spcPct val="0"/>
                </a:spcAft>
              </a:pPr>
              <a:t>‹N°›</a:t>
            </a:fld>
            <a:endParaRPr lang="fr-FR" sz="1000">
              <a:solidFill>
                <a:srgbClr val="5F5F5F"/>
              </a:solidFill>
            </a:endParaRPr>
          </a:p>
        </p:txBody>
      </p:sp>
      <p:sp>
        <p:nvSpPr>
          <p:cNvPr id="1030" name="Line 9"/>
          <p:cNvSpPr>
            <a:spLocks noChangeShapeType="1"/>
          </p:cNvSpPr>
          <p:nvPr/>
        </p:nvSpPr>
        <p:spPr bwMode="auto">
          <a:xfrm>
            <a:off x="365125" y="1027113"/>
            <a:ext cx="80803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00">
              <a:solidFill>
                <a:srgbClr val="5F5F5F"/>
              </a:solidFill>
            </a:endParaRPr>
          </a:p>
        </p:txBody>
      </p:sp>
      <p:sp>
        <p:nvSpPr>
          <p:cNvPr id="1031" name="Freeform 10"/>
          <p:cNvSpPr>
            <a:spLocks noEditPoints="1"/>
          </p:cNvSpPr>
          <p:nvPr/>
        </p:nvSpPr>
        <p:spPr bwMode="auto">
          <a:xfrm>
            <a:off x="8682038" y="619125"/>
            <a:ext cx="258762" cy="258763"/>
          </a:xfrm>
          <a:custGeom>
            <a:avLst/>
            <a:gdLst>
              <a:gd name="T0" fmla="*/ 2147483647 w 153"/>
              <a:gd name="T1" fmla="*/ 2147483647 h 153"/>
              <a:gd name="T2" fmla="*/ 2147483647 w 153"/>
              <a:gd name="T3" fmla="*/ 2147483647 h 153"/>
              <a:gd name="T4" fmla="*/ 0 w 153"/>
              <a:gd name="T5" fmla="*/ 2147483647 h 153"/>
              <a:gd name="T6" fmla="*/ 2147483647 w 153"/>
              <a:gd name="T7" fmla="*/ 0 h 153"/>
              <a:gd name="T8" fmla="*/ 2147483647 w 153"/>
              <a:gd name="T9" fmla="*/ 2147483647 h 153"/>
              <a:gd name="T10" fmla="*/ 2147483647 w 153"/>
              <a:gd name="T11" fmla="*/ 2147483647 h 153"/>
              <a:gd name="T12" fmla="*/ 2147483647 w 153"/>
              <a:gd name="T13" fmla="*/ 2147483647 h 153"/>
              <a:gd name="T14" fmla="*/ 2147483647 w 153"/>
              <a:gd name="T15" fmla="*/ 2147483647 h 153"/>
              <a:gd name="T16" fmla="*/ 2147483647 w 153"/>
              <a:gd name="T17" fmla="*/ 2147483647 h 153"/>
              <a:gd name="T18" fmla="*/ 2147483647 w 153"/>
              <a:gd name="T19" fmla="*/ 2147483647 h 153"/>
              <a:gd name="T20" fmla="*/ 2147483647 w 153"/>
              <a:gd name="T21" fmla="*/ 2147483647 h 153"/>
              <a:gd name="T22" fmla="*/ 2147483647 w 153"/>
              <a:gd name="T23" fmla="*/ 2147483647 h 153"/>
              <a:gd name="T24" fmla="*/ 2147483647 w 153"/>
              <a:gd name="T25" fmla="*/ 2147483647 h 153"/>
              <a:gd name="T26" fmla="*/ 2147483647 w 153"/>
              <a:gd name="T27" fmla="*/ 2147483647 h 15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53" h="153">
                <a:moveTo>
                  <a:pt x="153" y="77"/>
                </a:moveTo>
                <a:cubicBezTo>
                  <a:pt x="153" y="119"/>
                  <a:pt x="119" y="153"/>
                  <a:pt x="76" y="153"/>
                </a:cubicBezTo>
                <a:cubicBezTo>
                  <a:pt x="34" y="153"/>
                  <a:pt x="0" y="119"/>
                  <a:pt x="0" y="77"/>
                </a:cubicBezTo>
                <a:cubicBezTo>
                  <a:pt x="0" y="34"/>
                  <a:pt x="34" y="0"/>
                  <a:pt x="76" y="0"/>
                </a:cubicBezTo>
                <a:cubicBezTo>
                  <a:pt x="119" y="0"/>
                  <a:pt x="153" y="34"/>
                  <a:pt x="153" y="77"/>
                </a:cubicBezTo>
                <a:moveTo>
                  <a:pt x="131" y="66"/>
                </a:moveTo>
                <a:cubicBezTo>
                  <a:pt x="131" y="36"/>
                  <a:pt x="106" y="12"/>
                  <a:pt x="77" y="12"/>
                </a:cubicBezTo>
                <a:cubicBezTo>
                  <a:pt x="46" y="12"/>
                  <a:pt x="22" y="36"/>
                  <a:pt x="22" y="66"/>
                </a:cubicBezTo>
                <a:cubicBezTo>
                  <a:pt x="22" y="96"/>
                  <a:pt x="46" y="120"/>
                  <a:pt x="76" y="120"/>
                </a:cubicBezTo>
                <a:cubicBezTo>
                  <a:pt x="67" y="111"/>
                  <a:pt x="59" y="99"/>
                  <a:pt x="59" y="88"/>
                </a:cubicBezTo>
                <a:cubicBezTo>
                  <a:pt x="59" y="78"/>
                  <a:pt x="65" y="68"/>
                  <a:pt x="76" y="68"/>
                </a:cubicBezTo>
                <a:cubicBezTo>
                  <a:pt x="87" y="68"/>
                  <a:pt x="93" y="78"/>
                  <a:pt x="93" y="88"/>
                </a:cubicBezTo>
                <a:cubicBezTo>
                  <a:pt x="93" y="99"/>
                  <a:pt x="85" y="111"/>
                  <a:pt x="77" y="120"/>
                </a:cubicBezTo>
                <a:cubicBezTo>
                  <a:pt x="107" y="120"/>
                  <a:pt x="131" y="96"/>
                  <a:pt x="131" y="66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00">
              <a:solidFill>
                <a:srgbClr val="5F5F5F"/>
              </a:solidFill>
            </a:endParaRPr>
          </a:p>
        </p:txBody>
      </p:sp>
      <p:sp>
        <p:nvSpPr>
          <p:cNvPr id="74779" name="Text Box 27"/>
          <p:cNvSpPr txBox="1">
            <a:spLocks noChangeArrowheads="1"/>
          </p:cNvSpPr>
          <p:nvPr/>
        </p:nvSpPr>
        <p:spPr bwMode="auto">
          <a:xfrm rot="16200000">
            <a:off x="-602457" y="6160294"/>
            <a:ext cx="1330325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5715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7145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286000" algn="l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700" i="1" dirty="0" smtClean="0">
                <a:solidFill>
                  <a:srgbClr val="5F5F5F"/>
                </a:solidFill>
              </a:rPr>
              <a:t>Nom du fichier – Version – Date</a:t>
            </a:r>
          </a:p>
        </p:txBody>
      </p:sp>
    </p:spTree>
    <p:extLst>
      <p:ext uri="{BB962C8B-B14F-4D97-AF65-F5344CB8AC3E}">
        <p14:creationId xmlns:p14="http://schemas.microsoft.com/office/powerpoint/2010/main" val="2878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2pPr>
      <a:lvl3pPr algn="l" rtl="0" eaLnBrk="0" fontAlgn="base" hangingPunct="0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3pPr>
      <a:lvl4pPr algn="l" rtl="0" eaLnBrk="0" fontAlgn="base" hangingPunct="0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4pPr>
      <a:lvl5pPr algn="l" rtl="0" eaLnBrk="0" fontAlgn="base" hangingPunct="0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5pPr>
      <a:lvl6pPr marL="457200" algn="l" rtl="0" fontAlgn="base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6pPr>
      <a:lvl7pPr marL="914400" algn="l" rtl="0" fontAlgn="base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7pPr>
      <a:lvl8pPr marL="1371600" algn="l" rtl="0" fontAlgn="base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8pPr>
      <a:lvl9pPr marL="1828800" algn="l" rtl="0" fontAlgn="base">
        <a:lnSpc>
          <a:spcPct val="80000"/>
        </a:lnSpc>
        <a:spcBef>
          <a:spcPct val="35000"/>
        </a:spcBef>
        <a:spcAft>
          <a:spcPct val="0"/>
        </a:spcAft>
        <a:defRPr sz="3200">
          <a:solidFill>
            <a:srgbClr val="5F5F5F"/>
          </a:solidFill>
          <a:latin typeface="Calibri" pitchFamily="34" charset="0"/>
          <a:cs typeface="Arial" charset="0"/>
        </a:defRPr>
      </a:lvl9pPr>
    </p:titleStyle>
    <p:bodyStyle>
      <a:lvl1pPr marL="271463" indent="-271463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lr>
          <a:schemeClr val="tx2"/>
        </a:buClr>
        <a:buSzPct val="60000"/>
        <a:buBlip>
          <a:blip r:embed="rId15"/>
        </a:buBlip>
        <a:defRPr sz="2400">
          <a:solidFill>
            <a:srgbClr val="5F5F5F"/>
          </a:solidFill>
          <a:latin typeface="+mn-lt"/>
          <a:ea typeface="+mn-ea"/>
          <a:cs typeface="+mn-cs"/>
        </a:defRPr>
      </a:lvl1pPr>
      <a:lvl2pPr marL="452438" indent="-179388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5F5F5F"/>
          </a:solidFill>
          <a:latin typeface="+mn-lt"/>
          <a:cs typeface="+mn-cs"/>
        </a:defRPr>
      </a:lvl2pPr>
      <a:lvl3pPr marL="676275" indent="-222250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Blip>
          <a:blip r:embed="rId16"/>
        </a:buBlip>
        <a:defRPr>
          <a:solidFill>
            <a:srgbClr val="5F5F5F"/>
          </a:solidFill>
          <a:latin typeface="+mn-lt"/>
          <a:cs typeface="+mn-cs"/>
        </a:defRPr>
      </a:lvl3pPr>
      <a:lvl4pPr marL="685800" indent="-7938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lr>
          <a:schemeClr val="bg2"/>
        </a:buClr>
        <a:buFont typeface="Calibri" pitchFamily="34" charset="0"/>
        <a:defRPr sz="1600" i="1">
          <a:solidFill>
            <a:srgbClr val="5F5F5F"/>
          </a:solidFill>
          <a:latin typeface="+mn-lt"/>
          <a:cs typeface="+mn-cs"/>
        </a:defRPr>
      </a:lvl4pPr>
      <a:lvl5pPr marL="793750" indent="1035050" algn="l" rtl="0" eaLnBrk="0" fontAlgn="base" hangingPunct="0">
        <a:lnSpc>
          <a:spcPct val="80000"/>
        </a:lnSpc>
        <a:spcBef>
          <a:spcPct val="4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cs typeface="+mn-cs"/>
        </a:defRPr>
      </a:lvl5pPr>
      <a:lvl6pPr marL="125095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cs typeface="+mn-cs"/>
        </a:defRPr>
      </a:lvl6pPr>
      <a:lvl7pPr marL="170815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cs typeface="+mn-cs"/>
        </a:defRPr>
      </a:lvl7pPr>
      <a:lvl8pPr marL="216535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cs typeface="+mn-cs"/>
        </a:defRPr>
      </a:lvl8pPr>
      <a:lvl9pPr marL="2622550" algn="l" rtl="0" fontAlgn="base">
        <a:lnSpc>
          <a:spcPct val="80000"/>
        </a:lnSpc>
        <a:spcBef>
          <a:spcPct val="4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akoma.fr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akoma.f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numéro de diapositive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749EA823-AB12-41CC-A437-77B105C61AB9}" type="slidenum">
              <a:rPr lang="fr-FR"/>
              <a:pPr eaLnBrk="1" hangingPunct="1"/>
              <a:t>1</a:t>
            </a:fld>
            <a:endParaRPr lang="fr-FR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Liste des prestataires: Takoma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65125" y="1211263"/>
            <a:ext cx="7869238" cy="3760787"/>
          </a:xfrm>
        </p:spPr>
        <p:txBody>
          <a:bodyPr/>
          <a:lstStyle/>
          <a:p>
            <a:pPr eaLnBrk="1" hangingPunct="1"/>
            <a:r>
              <a:rPr lang="fr-FR" sz="2000" dirty="0" smtClean="0"/>
              <a:t>Présentation de la société</a:t>
            </a:r>
          </a:p>
          <a:p>
            <a:pPr eaLnBrk="1" hangingPunct="1">
              <a:buFontTx/>
              <a:buNone/>
            </a:pPr>
            <a:endParaRPr lang="fr-FR" sz="700" dirty="0" smtClean="0"/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Année de création: 2000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Nombre de salariés: 120 collaborateurs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Chiffre d’affaires: 8 Millions d’euros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Localisation: Garches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leader français du E-learning sur-mesure</a:t>
            </a:r>
          </a:p>
          <a:p>
            <a:pPr lvl="2" eaLnBrk="1" hangingPunct="1"/>
            <a:endParaRPr lang="fr-FR" sz="16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fr-FR" sz="2000" dirty="0" smtClean="0"/>
              <a:t>Offres de formation et innovation(s)</a:t>
            </a:r>
          </a:p>
          <a:p>
            <a:pPr eaLnBrk="1" hangingPunct="1"/>
            <a:endParaRPr lang="fr-FR" sz="700" dirty="0" smtClean="0"/>
          </a:p>
          <a:p>
            <a:pPr eaLnBrk="1" hangingPunct="1"/>
            <a:endParaRPr lang="fr-FR" sz="2000" dirty="0" smtClean="0"/>
          </a:p>
          <a:p>
            <a:pPr eaLnBrk="1" hangingPunct="1"/>
            <a:endParaRPr lang="fr-FR" sz="2000" dirty="0" smtClean="0"/>
          </a:p>
          <a:p>
            <a:pPr eaLnBrk="1" hangingPunct="1"/>
            <a:endParaRPr lang="fr-FR" sz="2000" dirty="0" smtClean="0"/>
          </a:p>
        </p:txBody>
      </p:sp>
      <p:pic>
        <p:nvPicPr>
          <p:cNvPr id="30725" name="Picture 4" descr="Logo_Takoma_Gran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96875"/>
            <a:ext cx="14287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AutoShape 33"/>
          <p:cNvSpPr>
            <a:spLocks noChangeArrowheads="1"/>
          </p:cNvSpPr>
          <p:nvPr/>
        </p:nvSpPr>
        <p:spPr bwMode="auto">
          <a:xfrm rot="5400000">
            <a:off x="2088357" y="5477669"/>
            <a:ext cx="1090612" cy="3111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A5B5C"/>
              </a:gs>
              <a:gs pos="100000">
                <a:srgbClr val="C3C4C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00">
              <a:solidFill>
                <a:srgbClr val="5F5F5F"/>
              </a:solidFill>
            </a:endParaRPr>
          </a:p>
        </p:txBody>
      </p:sp>
      <p:sp>
        <p:nvSpPr>
          <p:cNvPr id="30727" name="AutoShape 36"/>
          <p:cNvSpPr>
            <a:spLocks noChangeArrowheads="1"/>
          </p:cNvSpPr>
          <p:nvPr/>
        </p:nvSpPr>
        <p:spPr bwMode="auto">
          <a:xfrm rot="5400000">
            <a:off x="2181225" y="4289426"/>
            <a:ext cx="917575" cy="32385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A5B5C"/>
              </a:gs>
              <a:gs pos="100000">
                <a:srgbClr val="C3C4C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1000">
              <a:solidFill>
                <a:srgbClr val="5F5F5F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 bwMode="auto">
          <a:xfrm>
            <a:off x="547924" y="3992432"/>
            <a:ext cx="1774209" cy="917007"/>
          </a:xfrm>
          <a:prstGeom prst="roundRect">
            <a:avLst/>
          </a:prstGeom>
          <a:solidFill>
            <a:srgbClr val="ABF03C">
              <a:alpha val="50196"/>
            </a:srgbClr>
          </a:solidFill>
          <a:ln>
            <a:solidFill>
              <a:srgbClr val="92D050"/>
            </a:solidFill>
            <a:headEnd type="none" w="med" len="med"/>
            <a:tailEnd type="none" w="med" len="med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7D7D7">
                    <a:lumMod val="50000"/>
                  </a:srgbClr>
                </a:solidFill>
                <a:ea typeface="Verdana" pitchFamily="34" charset="0"/>
                <a:cs typeface="Calibri" pitchFamily="34" charset="0"/>
              </a:rPr>
              <a:t>Offres de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1600" b="1" dirty="0">
                <a:solidFill>
                  <a:srgbClr val="D7D7D7">
                    <a:lumMod val="50000"/>
                  </a:srgbClr>
                </a:solidFill>
                <a:ea typeface="Verdana" pitchFamily="34" charset="0"/>
                <a:cs typeface="Calibri" pitchFamily="34" charset="0"/>
              </a:rPr>
              <a:t>formation</a:t>
            </a:r>
          </a:p>
        </p:txBody>
      </p:sp>
      <p:sp>
        <p:nvSpPr>
          <p:cNvPr id="13" name="Rectangle à coins arrondis 12"/>
          <p:cNvSpPr/>
          <p:nvPr/>
        </p:nvSpPr>
        <p:spPr bwMode="auto">
          <a:xfrm>
            <a:off x="547924" y="5087240"/>
            <a:ext cx="1774209" cy="1092069"/>
          </a:xfrm>
          <a:prstGeom prst="round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  <a:headEnd type="none" w="med" len="med"/>
            <a:tailEnd type="none" w="med" len="med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6C6C6C"/>
                </a:solidFill>
              </a:rPr>
              <a:t>Outil(s)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6C6C6C"/>
                </a:solidFill>
              </a:rPr>
              <a:t>innovant(s)</a:t>
            </a:r>
            <a:endParaRPr lang="fr-FR" sz="1600">
              <a:solidFill>
                <a:srgbClr val="6C6C6C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 bwMode="auto">
          <a:xfrm>
            <a:off x="2932112" y="3992563"/>
            <a:ext cx="4929187" cy="91916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wrap="square" rIns="90000" numCol="2" spcCol="1080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fr-FR" sz="1200" dirty="0">
                <a:solidFill>
                  <a:srgbClr val="808080"/>
                </a:solidFill>
              </a:rPr>
              <a:t> Présentiel et </a:t>
            </a:r>
            <a:r>
              <a:rPr lang="fr-FR" sz="1200" dirty="0" smtClean="0">
                <a:solidFill>
                  <a:srgbClr val="808080"/>
                </a:solidFill>
              </a:rPr>
              <a:t>E-learning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fr-FR" sz="1200" dirty="0" smtClean="0">
                <a:solidFill>
                  <a:srgbClr val="808080"/>
                </a:solidFill>
              </a:rPr>
              <a:t>Mobile learning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fr-FR" sz="1200" dirty="0" smtClean="0">
                <a:solidFill>
                  <a:srgbClr val="808080"/>
                </a:solidFill>
              </a:rPr>
              <a:t>Rapid learning</a:t>
            </a:r>
            <a:endParaRPr lang="fr-FR" sz="1200" dirty="0">
              <a:solidFill>
                <a:srgbClr val="80808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fr-FR" sz="1200" dirty="0">
                <a:solidFill>
                  <a:srgbClr val="808080"/>
                </a:solidFill>
              </a:rPr>
              <a:t> Communication d’entreprise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fr-FR" sz="1200" dirty="0">
                <a:solidFill>
                  <a:srgbClr val="808080"/>
                </a:solidFill>
              </a:rPr>
              <a:t> Développement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fr-FR" sz="1200" dirty="0">
                <a:solidFill>
                  <a:srgbClr val="808080"/>
                </a:solidFill>
              </a:rPr>
              <a:t> </a:t>
            </a:r>
            <a:r>
              <a:rPr lang="fr-FR" sz="1200" dirty="0" smtClean="0">
                <a:solidFill>
                  <a:srgbClr val="808080"/>
                </a:solidFill>
              </a:rPr>
              <a:t>Documentation/publication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endParaRPr lang="fr-FR" sz="1200" dirty="0">
              <a:solidFill>
                <a:srgbClr val="808080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2932113" y="5056188"/>
            <a:ext cx="4929187" cy="112236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Ins="90000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fr-FR" sz="1200" dirty="0">
                <a:solidFill>
                  <a:srgbClr val="064CB2"/>
                </a:solidFill>
              </a:rPr>
              <a:t> Erudis: </a:t>
            </a:r>
            <a:r>
              <a:rPr lang="fr-FR" sz="1200" dirty="0">
                <a:solidFill>
                  <a:srgbClr val="808080"/>
                </a:solidFill>
              </a:rPr>
              <a:t>crée, adapte, traduit et mutualise les productions de formations E-learning. Produit simplement des contenus pédagogiques riches.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endParaRPr lang="fr-FR" sz="1200" dirty="0">
              <a:solidFill>
                <a:srgbClr val="80808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fr-FR" sz="1200" dirty="0">
                <a:solidFill>
                  <a:srgbClr val="064CB2"/>
                </a:solidFill>
              </a:rPr>
              <a:t> L’arbre de décisions:</a:t>
            </a:r>
            <a:r>
              <a:rPr lang="fr-FR" sz="1200" dirty="0">
                <a:solidFill>
                  <a:srgbClr val="808080"/>
                </a:solidFill>
              </a:rPr>
              <a:t> Aide à organiser ses idées dans la conception de learning games</a:t>
            </a:r>
          </a:p>
        </p:txBody>
      </p:sp>
    </p:spTree>
    <p:extLst>
      <p:ext uri="{BB962C8B-B14F-4D97-AF65-F5344CB8AC3E}">
        <p14:creationId xmlns:p14="http://schemas.microsoft.com/office/powerpoint/2010/main" val="385375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rgbClr val="5F5F5F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C366EA8A-D335-4566-8E0D-1B49A1564A53}" type="slidenum">
              <a:rPr lang="fr-FR"/>
              <a:pPr eaLnBrk="1" hangingPunct="1"/>
              <a:t>2</a:t>
            </a:fld>
            <a:endParaRPr lang="fr-FR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Liste des prestataires: Takoma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111250"/>
            <a:ext cx="7977188" cy="5467350"/>
          </a:xfrm>
        </p:spPr>
        <p:txBody>
          <a:bodyPr/>
          <a:lstStyle/>
          <a:p>
            <a:pPr eaLnBrk="1" hangingPunct="1"/>
            <a:r>
              <a:rPr lang="fr-FR" dirty="0" smtClean="0"/>
              <a:t>Points positifs:</a:t>
            </a:r>
          </a:p>
          <a:p>
            <a:pPr eaLnBrk="1" hangingPunct="1">
              <a:buFontTx/>
              <a:buNone/>
            </a:pPr>
            <a:endParaRPr lang="fr-FR" sz="700" dirty="0" smtClean="0"/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Sur mesure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Facturation uniquement sur la prestation d’accompagnement à la maitrise de l’outil (outil donné)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LCMS Erudis plus performant que celui d’E-DOSEO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Ergonomie de qualité</a:t>
            </a:r>
          </a:p>
          <a:p>
            <a:pPr eaLnBrk="1" hangingPunct="1"/>
            <a:r>
              <a:rPr lang="fr-FR" dirty="0" smtClean="0"/>
              <a:t>Points négatifs:</a:t>
            </a:r>
          </a:p>
          <a:p>
            <a:pPr eaLnBrk="1" hangingPunct="1">
              <a:buFontTx/>
              <a:buNone/>
            </a:pPr>
            <a:endParaRPr lang="fr-FR" sz="700" dirty="0" smtClean="0"/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Pas de catalogue</a:t>
            </a:r>
          </a:p>
          <a:p>
            <a:pPr lvl="2" eaLnBrk="1" hangingPunct="1"/>
            <a:r>
              <a:rPr lang="fr-FR" sz="1600" dirty="0" smtClean="0">
                <a:solidFill>
                  <a:schemeClr val="tx1"/>
                </a:solidFill>
              </a:rPr>
              <a:t>Coût élevé de la prestation (12-15K€ pour 3/4h de module en Rapid learning; 1100€ la journée de formation…)</a:t>
            </a:r>
          </a:p>
          <a:p>
            <a:pPr eaLnBrk="1" hangingPunct="1"/>
            <a:r>
              <a:rPr lang="fr-FR" dirty="0" smtClean="0"/>
              <a:t>Exemples d’applications pratiques:</a:t>
            </a:r>
          </a:p>
          <a:p>
            <a:pPr eaLnBrk="1" hangingPunct="1">
              <a:buFontTx/>
              <a:buNone/>
            </a:pPr>
            <a:endParaRPr lang="fr-FR" sz="700" dirty="0" smtClean="0"/>
          </a:p>
          <a:p>
            <a:pPr lvl="2" eaLnBrk="1" hangingPunct="1"/>
            <a:r>
              <a:rPr lang="fr-FR" sz="1600" dirty="0" smtClean="0">
                <a:solidFill>
                  <a:srgbClr val="FF0000"/>
                </a:solidFill>
              </a:rPr>
              <a:t>PSA Renault: </a:t>
            </a:r>
            <a:r>
              <a:rPr lang="fr-FR" sz="1600" dirty="0" smtClean="0">
                <a:solidFill>
                  <a:schemeClr val="tx1"/>
                </a:solidFill>
              </a:rPr>
              <a:t>	Apprendre aux vendeurs à estimer le temps nécessaire à la prise un main pour un client spécifique (possibilité d’envoi d’un rapport au client via l’outil).</a:t>
            </a:r>
          </a:p>
          <a:p>
            <a:pPr lvl="2" eaLnBrk="1" hangingPunct="1"/>
            <a:r>
              <a:rPr lang="fr-FR" sz="1600" dirty="0" smtClean="0">
                <a:solidFill>
                  <a:srgbClr val="FF0000"/>
                </a:solidFill>
              </a:rPr>
              <a:t>Toyota: </a:t>
            </a:r>
            <a:r>
              <a:rPr lang="fr-FR" sz="1600" dirty="0" smtClean="0">
                <a:solidFill>
                  <a:schemeClr val="tx1"/>
                </a:solidFill>
              </a:rPr>
              <a:t>Argumentation commerciale sur l’automobile à partir de scénarios et travail sur la fiscalité en automobile via des applications sur </a:t>
            </a:r>
            <a:r>
              <a:rPr lang="fr-FR" sz="1600" dirty="0" err="1" smtClean="0">
                <a:solidFill>
                  <a:schemeClr val="tx1"/>
                </a:solidFill>
              </a:rPr>
              <a:t>Ipad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</a:p>
          <a:p>
            <a:pPr lvl="2" eaLnBrk="1" hangingPunct="1"/>
            <a:r>
              <a:rPr lang="fr-FR" sz="1600" dirty="0" smtClean="0">
                <a:solidFill>
                  <a:srgbClr val="FF0000"/>
                </a:solidFill>
              </a:rPr>
              <a:t>Thales: </a:t>
            </a:r>
            <a:r>
              <a:rPr lang="fr-FR" sz="1600" dirty="0" smtClean="0">
                <a:solidFill>
                  <a:schemeClr val="tx1"/>
                </a:solidFill>
              </a:rPr>
              <a:t>Elaboration d’une présentation digitale de l’entreprise et de ses activités en multiplateforme (version tablette, ordinateur, téléphone).</a:t>
            </a:r>
          </a:p>
          <a:p>
            <a:pPr lvl="2" eaLnBrk="1" hangingPunct="1"/>
            <a:r>
              <a:rPr lang="fr-FR" sz="1600" dirty="0" smtClean="0">
                <a:solidFill>
                  <a:srgbClr val="FF0000"/>
                </a:solidFill>
              </a:rPr>
              <a:t>Décathlon: </a:t>
            </a:r>
            <a:r>
              <a:rPr lang="fr-FR" sz="1600" dirty="0" smtClean="0">
                <a:solidFill>
                  <a:schemeClr val="tx1"/>
                </a:solidFill>
              </a:rPr>
              <a:t>Fiche produits à destinations des vendeurs via Rapid Learning.</a:t>
            </a:r>
          </a:p>
        </p:txBody>
      </p:sp>
      <p:pic>
        <p:nvPicPr>
          <p:cNvPr id="31749" name="Picture 4" descr="Logo_Takoma_Gran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96875"/>
            <a:ext cx="14287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8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que_PPT_Agora_juil 2010">
  <a:themeElements>
    <a:clrScheme name="">
      <a:dk1>
        <a:srgbClr val="808080"/>
      </a:dk1>
      <a:lt1>
        <a:srgbClr val="FFFFFF"/>
      </a:lt1>
      <a:dk2>
        <a:srgbClr val="D7D7D7"/>
      </a:dk2>
      <a:lt2>
        <a:srgbClr val="000000"/>
      </a:lt2>
      <a:accent1>
        <a:srgbClr val="808080"/>
      </a:accent1>
      <a:accent2>
        <a:srgbClr val="E3001B"/>
      </a:accent2>
      <a:accent3>
        <a:srgbClr val="FFFFFF"/>
      </a:accent3>
      <a:accent4>
        <a:srgbClr val="6C6C6C"/>
      </a:accent4>
      <a:accent5>
        <a:srgbClr val="C0C0C0"/>
      </a:accent5>
      <a:accent6>
        <a:srgbClr val="CE0017"/>
      </a:accent6>
      <a:hlink>
        <a:srgbClr val="000000"/>
      </a:hlink>
      <a:folHlink>
        <a:srgbClr val="C0C0C0"/>
      </a:folHlink>
    </a:clrScheme>
    <a:fontScheme name="Masque_PPT_Agora_juil 2010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2E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Calibri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2E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0" i="0" u="none" strike="noStrike" cap="none" normalizeH="0" baseline="0" smtClean="0">
            <a:ln>
              <a:noFill/>
            </a:ln>
            <a:solidFill>
              <a:srgbClr val="5F5F5F"/>
            </a:solidFill>
            <a:effectLst/>
            <a:latin typeface="Calibri" pitchFamily="34" charset="0"/>
            <a:cs typeface="Arial" charset="0"/>
          </a:defRPr>
        </a:defPPr>
      </a:lstStyle>
    </a:lnDef>
  </a:objectDefaults>
  <a:extraClrSchemeLst>
    <a:extraClrScheme>
      <a:clrScheme name="Masque_PPT_Agora_juil 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_PPT_Agora_juil 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_PPT_Agora_juil 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_PPT_Agora_juil 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_PPT_Agora_juil 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_PPT_Agora_juil 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_PPT_Agora_juil 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_PPT_Agora_juil 2010 13">
        <a:dk1>
          <a:srgbClr val="818284"/>
        </a:dk1>
        <a:lt1>
          <a:srgbClr val="FFFFFF"/>
        </a:lt1>
        <a:dk2>
          <a:srgbClr val="EE1C25"/>
        </a:dk2>
        <a:lt2>
          <a:srgbClr val="000000"/>
        </a:lt2>
        <a:accent1>
          <a:srgbClr val="4F99C4"/>
        </a:accent1>
        <a:accent2>
          <a:srgbClr val="A4B46C"/>
        </a:accent2>
        <a:accent3>
          <a:srgbClr val="FFFFFF"/>
        </a:accent3>
        <a:accent4>
          <a:srgbClr val="6D6E70"/>
        </a:accent4>
        <a:accent5>
          <a:srgbClr val="B2CADE"/>
        </a:accent5>
        <a:accent6>
          <a:srgbClr val="94A361"/>
        </a:accent6>
        <a:hlink>
          <a:srgbClr val="B4996C"/>
        </a:hlink>
        <a:folHlink>
          <a:srgbClr val="B46C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14">
        <a:dk1>
          <a:srgbClr val="818284"/>
        </a:dk1>
        <a:lt1>
          <a:srgbClr val="FFFFFF"/>
        </a:lt1>
        <a:dk2>
          <a:srgbClr val="E1001A"/>
        </a:dk2>
        <a:lt2>
          <a:srgbClr val="000000"/>
        </a:lt2>
        <a:accent1>
          <a:srgbClr val="4F99C4"/>
        </a:accent1>
        <a:accent2>
          <a:srgbClr val="A4B46C"/>
        </a:accent2>
        <a:accent3>
          <a:srgbClr val="FFFFFF"/>
        </a:accent3>
        <a:accent4>
          <a:srgbClr val="6D6E70"/>
        </a:accent4>
        <a:accent5>
          <a:srgbClr val="B2CADE"/>
        </a:accent5>
        <a:accent6>
          <a:srgbClr val="94A361"/>
        </a:accent6>
        <a:hlink>
          <a:srgbClr val="B4996C"/>
        </a:hlink>
        <a:folHlink>
          <a:srgbClr val="B46C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15">
        <a:dk1>
          <a:srgbClr val="646464"/>
        </a:dk1>
        <a:lt1>
          <a:srgbClr val="FFFFFF"/>
        </a:lt1>
        <a:dk2>
          <a:srgbClr val="FF0000"/>
        </a:dk2>
        <a:lt2>
          <a:srgbClr val="000000"/>
        </a:lt2>
        <a:accent1>
          <a:srgbClr val="0071B7"/>
        </a:accent1>
        <a:accent2>
          <a:srgbClr val="971676"/>
        </a:accent2>
        <a:accent3>
          <a:srgbClr val="FFFFFF"/>
        </a:accent3>
        <a:accent4>
          <a:srgbClr val="545454"/>
        </a:accent4>
        <a:accent5>
          <a:srgbClr val="AABBD8"/>
        </a:accent5>
        <a:accent6>
          <a:srgbClr val="88136A"/>
        </a:accent6>
        <a:hlink>
          <a:srgbClr val="FCAF17"/>
        </a:hlink>
        <a:folHlink>
          <a:srgbClr val="8CC6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_PPT_Agora_juil 2010 16">
        <a:dk1>
          <a:srgbClr val="646464"/>
        </a:dk1>
        <a:lt1>
          <a:srgbClr val="FFFFFF"/>
        </a:lt1>
        <a:dk2>
          <a:srgbClr val="FF0000"/>
        </a:dk2>
        <a:lt2>
          <a:srgbClr val="000000"/>
        </a:lt2>
        <a:accent1>
          <a:srgbClr val="B2B2B2"/>
        </a:accent1>
        <a:accent2>
          <a:srgbClr val="000000"/>
        </a:accent2>
        <a:accent3>
          <a:srgbClr val="FFFFFF"/>
        </a:accent3>
        <a:accent4>
          <a:srgbClr val="545454"/>
        </a:accent4>
        <a:accent5>
          <a:srgbClr val="D5D5D5"/>
        </a:accent5>
        <a:accent6>
          <a:srgbClr val="000000"/>
        </a:accent6>
        <a:hlink>
          <a:srgbClr val="7777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175</Words>
  <Application>Microsoft Office PowerPoint</Application>
  <PresentationFormat>Affichage à l'écran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Masque_PPT_Agora_juil 2010</vt:lpstr>
      <vt:lpstr>Liste des prestataires: Takoma</vt:lpstr>
      <vt:lpstr>Liste des prestataires: Takoma</vt:lpstr>
    </vt:vector>
  </TitlesOfParts>
  <Company>Veolia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 des prestataires: Takoma</dc:title>
  <dc:creator>Soleng.NGO</dc:creator>
  <cp:lastModifiedBy>Soleng.NGO</cp:lastModifiedBy>
  <cp:revision>3</cp:revision>
  <dcterms:created xsi:type="dcterms:W3CDTF">2013-02-22T13:40:48Z</dcterms:created>
  <dcterms:modified xsi:type="dcterms:W3CDTF">2013-02-26T08:51:15Z</dcterms:modified>
</cp:coreProperties>
</file>