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6" r:id="rId5"/>
    <p:sldId id="283" r:id="rId6"/>
    <p:sldId id="271" r:id="rId7"/>
    <p:sldId id="284" r:id="rId8"/>
    <p:sldId id="285" r:id="rId9"/>
    <p:sldId id="274" r:id="rId10"/>
    <p:sldId id="260" r:id="rId11"/>
    <p:sldId id="275" r:id="rId12"/>
    <p:sldId id="276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9135" autoAdjust="0"/>
  </p:normalViewPr>
  <p:slideViewPr>
    <p:cSldViewPr snapToGrid="0" showGuides="1">
      <p:cViewPr>
        <p:scale>
          <a:sx n="90" d="100"/>
          <a:sy n="90" d="100"/>
        </p:scale>
        <p:origin x="-51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Gestion de Projet Étape 1</a:t>
          </a:r>
          <a:endParaRPr lang="fr-FR" noProof="1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Reformulation du besoin</a:t>
          </a:r>
          <a:endParaRPr lang="fr-FR" noProof="1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Arbres de découpage Projet</a:t>
          </a:r>
          <a:endParaRPr lang="fr-FR" noProof="1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Etudes et Analyses Étape 2</a:t>
          </a:r>
          <a:endParaRPr lang="fr-FR" noProof="1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Remise à </a:t>
          </a:r>
          <a:r>
            <a:rPr lang="fr-FR" noProof="1" smtClean="0"/>
            <a:t>jour</a:t>
          </a:r>
          <a:endParaRPr lang="fr-FR" noProof="1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Analyse Merise</a:t>
          </a:r>
          <a:endParaRPr lang="fr-FR" noProof="1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Analyse UML</a:t>
          </a:r>
          <a:endParaRPr lang="fr-FR" noProof="1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Design</a:t>
          </a:r>
        </a:p>
        <a:p>
          <a:pPr algn="ctr" defTabSz="914400">
            <a:buNone/>
          </a:pPr>
          <a:r>
            <a:rPr lang="fr-FR" noProof="1" smtClean="0"/>
            <a:t>Étape</a:t>
          </a:r>
          <a:r>
            <a:rPr lang="fr-FR" noProof="1" smtClean="0"/>
            <a:t> 3</a:t>
          </a:r>
          <a:endParaRPr lang="fr-FR" noProof="1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Création</a:t>
          </a:r>
          <a:endParaRPr lang="fr-FR" noProof="1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Validation</a:t>
          </a:r>
          <a:endParaRPr lang="fr-FR" noProof="1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Site Internet</a:t>
          </a:r>
        </a:p>
        <a:p>
          <a:pPr algn="ctr" defTabSz="914400">
            <a:buNone/>
          </a:pPr>
          <a:r>
            <a:rPr lang="fr-FR" noProof="1" smtClean="0"/>
            <a:t>Étape</a:t>
          </a:r>
          <a:r>
            <a:rPr lang="fr-FR" noProof="1" smtClean="0"/>
            <a:t> 4</a:t>
          </a:r>
          <a:endParaRPr lang="fr-FR" noProof="1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Développement</a:t>
          </a:r>
          <a:endParaRPr lang="fr-FR" noProof="1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Tests</a:t>
          </a:r>
          <a:endParaRPr lang="fr-FR" noProof="1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3E833AC1-16B0-4488-95CB-38B102A14707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Réunions</a:t>
          </a:r>
          <a:endParaRPr lang="fr-FR" noProof="1"/>
        </a:p>
      </dgm:t>
    </dgm:pt>
    <dgm:pt modelId="{B7910448-ADFB-49D1-A695-B3B76B509B5D}" type="parTrans" cxnId="{219F7072-B7FC-4E06-8CB6-A22506FB058E}">
      <dgm:prSet/>
      <dgm:spPr/>
      <dgm:t>
        <a:bodyPr/>
        <a:lstStyle/>
        <a:p>
          <a:endParaRPr lang="fr-FR"/>
        </a:p>
      </dgm:t>
    </dgm:pt>
    <dgm:pt modelId="{149C5E50-8D64-4F6A-A3D2-402C164A0598}" type="sibTrans" cxnId="{219F7072-B7FC-4E06-8CB6-A22506FB058E}">
      <dgm:prSet/>
      <dgm:spPr/>
      <dgm:t>
        <a:bodyPr/>
        <a:lstStyle/>
        <a:p>
          <a:endParaRPr lang="fr-FR"/>
        </a:p>
      </dgm:t>
    </dgm:pt>
    <dgm:pt modelId="{DDEE7AAA-04FE-4676-A993-D9F49B91EDF3}">
      <dgm:prSet/>
      <dgm:spPr/>
      <dgm:t>
        <a:bodyPr/>
        <a:lstStyle/>
        <a:p>
          <a:r>
            <a:rPr lang="fr-FR" dirty="0" smtClean="0"/>
            <a:t>Planning prévisionnel</a:t>
          </a:r>
          <a:endParaRPr lang="fr-FR" dirty="0"/>
        </a:p>
      </dgm:t>
    </dgm:pt>
    <dgm:pt modelId="{723FB853-C0C7-4CEE-9E74-6A20D189300D}" type="parTrans" cxnId="{328CD87C-042B-4A75-ADF1-081B1C0EBB50}">
      <dgm:prSet/>
      <dgm:spPr/>
      <dgm:t>
        <a:bodyPr/>
        <a:lstStyle/>
        <a:p>
          <a:endParaRPr lang="fr-FR"/>
        </a:p>
      </dgm:t>
    </dgm:pt>
    <dgm:pt modelId="{3AF1B08F-39BF-4B8E-ABAC-01E62103E7CF}" type="sibTrans" cxnId="{328CD87C-042B-4A75-ADF1-081B1C0EBB50}">
      <dgm:prSet/>
      <dgm:spPr/>
      <dgm:t>
        <a:bodyPr/>
        <a:lstStyle/>
        <a:p>
          <a:endParaRPr lang="fr-FR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  <dgm:t>
        <a:bodyPr/>
        <a:lstStyle/>
        <a:p>
          <a:endParaRPr lang="fr-FR"/>
        </a:p>
      </dgm:t>
    </dgm:pt>
    <dgm:pt modelId="{FC66A233-6BBA-46AF-B2F6-28E379B158E2}" type="pres">
      <dgm:prSet presAssocID="{B4F1B46E-22B2-4721-950C-8704487586DC}" presName="vertFlow" presStyleCnt="0"/>
      <dgm:spPr/>
      <dgm:t>
        <a:bodyPr/>
        <a:lstStyle/>
        <a:p>
          <a:endParaRPr lang="fr-FR"/>
        </a:p>
      </dgm:t>
    </dgm:pt>
    <dgm:pt modelId="{46739A04-1AA3-49C6-8EA7-EB1DE975B900}" type="pres">
      <dgm:prSet presAssocID="{B4F1B46E-22B2-4721-950C-8704487586DC}" presName="topSpace" presStyleCnt="0"/>
      <dgm:spPr/>
      <dgm:t>
        <a:bodyPr/>
        <a:lstStyle/>
        <a:p>
          <a:endParaRPr lang="fr-FR"/>
        </a:p>
      </dgm:t>
    </dgm:pt>
    <dgm:pt modelId="{535C6EC9-8098-42C5-8527-E62FF045E4EB}" type="pres">
      <dgm:prSet presAssocID="{B4F1B46E-22B2-4721-950C-8704487586DC}" presName="firstComp" presStyleCnt="0"/>
      <dgm:spPr/>
      <dgm:t>
        <a:bodyPr/>
        <a:lstStyle/>
        <a:p>
          <a:endParaRPr lang="fr-FR"/>
        </a:p>
      </dgm:t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  <dgm:t>
        <a:bodyPr/>
        <a:lstStyle/>
        <a:p>
          <a:endParaRPr lang="fr-FR"/>
        </a:p>
      </dgm:t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1C3A4-72BA-4B18-85E8-CDE133011FCA}" type="pres">
      <dgm:prSet presAssocID="{3E833AC1-16B0-4488-95CB-38B102A14707}" presName="comp" presStyleCnt="0"/>
      <dgm:spPr/>
    </dgm:pt>
    <dgm:pt modelId="{4B6C7870-BB50-4F29-BA87-E6D14D15B3C4}" type="pres">
      <dgm:prSet presAssocID="{3E833AC1-16B0-4488-95CB-38B102A14707}" presName="child" presStyleLbl="bgAccFollowNode1" presStyleIdx="2" presStyleCnt="11"/>
      <dgm:spPr/>
      <dgm:t>
        <a:bodyPr/>
        <a:lstStyle/>
        <a:p>
          <a:endParaRPr lang="fr-FR"/>
        </a:p>
      </dgm:t>
    </dgm:pt>
    <dgm:pt modelId="{DF19D8F7-F901-42EB-83C3-38AA032BA80F}" type="pres">
      <dgm:prSet presAssocID="{3E833AC1-16B0-4488-95CB-38B102A14707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7FA882-2002-4CF8-BEC1-E0EF659BD9A4}" type="pres">
      <dgm:prSet presAssocID="{DDEE7AAA-04FE-4676-A993-D9F49B91EDF3}" presName="comp" presStyleCnt="0"/>
      <dgm:spPr/>
    </dgm:pt>
    <dgm:pt modelId="{339CAF52-6C69-4670-B1CA-1D7391AB7AED}" type="pres">
      <dgm:prSet presAssocID="{DDEE7AAA-04FE-4676-A993-D9F49B91EDF3}" presName="child" presStyleLbl="bgAccFollowNode1" presStyleIdx="3" presStyleCnt="11"/>
      <dgm:spPr/>
    </dgm:pt>
    <dgm:pt modelId="{63FBC4D7-F9B2-471D-A915-DD56417F37A5}" type="pres">
      <dgm:prSet presAssocID="{DDEE7AAA-04FE-4676-A993-D9F49B91EDF3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  <dgm:t>
        <a:bodyPr/>
        <a:lstStyle/>
        <a:p>
          <a:endParaRPr lang="fr-FR"/>
        </a:p>
      </dgm:t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  <dgm:t>
        <a:bodyPr/>
        <a:lstStyle/>
        <a:p>
          <a:endParaRPr lang="fr-FR"/>
        </a:p>
      </dgm:t>
    </dgm:pt>
    <dgm:pt modelId="{6300E233-87DF-4270-9808-160BFEB8A5BE}" type="pres">
      <dgm:prSet presAssocID="{F2881FB1-6580-4F21-A283-BFAA6F91D5D2}" presName="posSpace" presStyleCnt="0"/>
      <dgm:spPr/>
      <dgm:t>
        <a:bodyPr/>
        <a:lstStyle/>
        <a:p>
          <a:endParaRPr lang="fr-FR"/>
        </a:p>
      </dgm:t>
    </dgm:pt>
    <dgm:pt modelId="{6E53DEF7-499E-42EE-802D-59B2F8915392}" type="pres">
      <dgm:prSet presAssocID="{F2881FB1-6580-4F21-A283-BFAA6F91D5D2}" presName="vertFlow" presStyleCnt="0"/>
      <dgm:spPr/>
      <dgm:t>
        <a:bodyPr/>
        <a:lstStyle/>
        <a:p>
          <a:endParaRPr lang="fr-FR"/>
        </a:p>
      </dgm:t>
    </dgm:pt>
    <dgm:pt modelId="{E08C30D1-35EA-4D05-9731-5D01E3FCBD09}" type="pres">
      <dgm:prSet presAssocID="{F2881FB1-6580-4F21-A283-BFAA6F91D5D2}" presName="topSpace" presStyleCnt="0"/>
      <dgm:spPr/>
      <dgm:t>
        <a:bodyPr/>
        <a:lstStyle/>
        <a:p>
          <a:endParaRPr lang="fr-FR"/>
        </a:p>
      </dgm:t>
    </dgm:pt>
    <dgm:pt modelId="{2F3BD88A-9166-4A26-B941-B9BAEE1A11D5}" type="pres">
      <dgm:prSet presAssocID="{F2881FB1-6580-4F21-A283-BFAA6F91D5D2}" presName="firstComp" presStyleCnt="0"/>
      <dgm:spPr/>
      <dgm:t>
        <a:bodyPr/>
        <a:lstStyle/>
        <a:p>
          <a:endParaRPr lang="fr-FR"/>
        </a:p>
      </dgm:t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  <dgm:t>
        <a:bodyPr/>
        <a:lstStyle/>
        <a:p>
          <a:endParaRPr lang="fr-FR"/>
        </a:p>
      </dgm:t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  <dgm:t>
        <a:bodyPr/>
        <a:lstStyle/>
        <a:p>
          <a:endParaRPr lang="fr-FR"/>
        </a:p>
      </dgm:t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  <dgm:t>
        <a:bodyPr/>
        <a:lstStyle/>
        <a:p>
          <a:endParaRPr lang="fr-FR"/>
        </a:p>
      </dgm:t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  <dgm:t>
        <a:bodyPr/>
        <a:lstStyle/>
        <a:p>
          <a:endParaRPr lang="fr-FR"/>
        </a:p>
      </dgm:t>
    </dgm:pt>
    <dgm:pt modelId="{2C2F6211-85A7-47FE-9239-DE94DF41A263}" type="pres">
      <dgm:prSet presAssocID="{6352CA33-6755-44BE-808F-400DA4CF80A7}" presName="posSpace" presStyleCnt="0"/>
      <dgm:spPr/>
      <dgm:t>
        <a:bodyPr/>
        <a:lstStyle/>
        <a:p>
          <a:endParaRPr lang="fr-FR"/>
        </a:p>
      </dgm:t>
    </dgm:pt>
    <dgm:pt modelId="{7B0C2EAE-70CB-4160-863D-210C3C66D5FD}" type="pres">
      <dgm:prSet presAssocID="{6352CA33-6755-44BE-808F-400DA4CF80A7}" presName="vertFlow" presStyleCnt="0"/>
      <dgm:spPr/>
      <dgm:t>
        <a:bodyPr/>
        <a:lstStyle/>
        <a:p>
          <a:endParaRPr lang="fr-FR"/>
        </a:p>
      </dgm:t>
    </dgm:pt>
    <dgm:pt modelId="{5AF3752E-55A6-443C-AD35-C49DF50A4566}" type="pres">
      <dgm:prSet presAssocID="{6352CA33-6755-44BE-808F-400DA4CF80A7}" presName="topSpace" presStyleCnt="0"/>
      <dgm:spPr/>
      <dgm:t>
        <a:bodyPr/>
        <a:lstStyle/>
        <a:p>
          <a:endParaRPr lang="fr-FR"/>
        </a:p>
      </dgm:t>
    </dgm:pt>
    <dgm:pt modelId="{53567A66-F0E9-4EF8-ADA9-764BA36AA6A9}" type="pres">
      <dgm:prSet presAssocID="{6352CA33-6755-44BE-808F-400DA4CF80A7}" presName="firstComp" presStyleCnt="0"/>
      <dgm:spPr/>
      <dgm:t>
        <a:bodyPr/>
        <a:lstStyle/>
        <a:p>
          <a:endParaRPr lang="fr-FR"/>
        </a:p>
      </dgm:t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  <dgm:t>
        <a:bodyPr/>
        <a:lstStyle/>
        <a:p>
          <a:endParaRPr lang="fr-FR"/>
        </a:p>
      </dgm:t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  <dgm:t>
        <a:bodyPr/>
        <a:lstStyle/>
        <a:p>
          <a:endParaRPr lang="fr-FR"/>
        </a:p>
      </dgm:t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  <dgm:t>
        <a:bodyPr/>
        <a:lstStyle/>
        <a:p>
          <a:endParaRPr lang="fr-FR"/>
        </a:p>
      </dgm:t>
    </dgm:pt>
    <dgm:pt modelId="{229B7655-E1F4-4CF5-84B8-30F0491D32B5}" type="pres">
      <dgm:prSet presAssocID="{7FCE83D9-631B-4420-BBFC-CA0AFA59F747}" presName="posSpace" presStyleCnt="0"/>
      <dgm:spPr/>
      <dgm:t>
        <a:bodyPr/>
        <a:lstStyle/>
        <a:p>
          <a:endParaRPr lang="fr-FR"/>
        </a:p>
      </dgm:t>
    </dgm:pt>
    <dgm:pt modelId="{F85FFCDF-8E5F-492B-B22D-55A08EACE783}" type="pres">
      <dgm:prSet presAssocID="{7FCE83D9-631B-4420-BBFC-CA0AFA59F747}" presName="vertFlow" presStyleCnt="0"/>
      <dgm:spPr/>
      <dgm:t>
        <a:bodyPr/>
        <a:lstStyle/>
        <a:p>
          <a:endParaRPr lang="fr-FR"/>
        </a:p>
      </dgm:t>
    </dgm:pt>
    <dgm:pt modelId="{600B3FB2-1315-4A84-8613-B445666BC7D2}" type="pres">
      <dgm:prSet presAssocID="{7FCE83D9-631B-4420-BBFC-CA0AFA59F747}" presName="topSpace" presStyleCnt="0"/>
      <dgm:spPr/>
      <dgm:t>
        <a:bodyPr/>
        <a:lstStyle/>
        <a:p>
          <a:endParaRPr lang="fr-FR"/>
        </a:p>
      </dgm:t>
    </dgm:pt>
    <dgm:pt modelId="{E47C73E9-FBEE-4370-9B3F-E04EB7C4023A}" type="pres">
      <dgm:prSet presAssocID="{7FCE83D9-631B-4420-BBFC-CA0AFA59F747}" presName="firstComp" presStyleCnt="0"/>
      <dgm:spPr/>
      <dgm:t>
        <a:bodyPr/>
        <a:lstStyle/>
        <a:p>
          <a:endParaRPr lang="fr-FR"/>
        </a:p>
      </dgm:t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  <dgm:t>
        <a:bodyPr/>
        <a:lstStyle/>
        <a:p>
          <a:endParaRPr lang="fr-FR"/>
        </a:p>
      </dgm:t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  <dgm:t>
        <a:bodyPr/>
        <a:lstStyle/>
        <a:p>
          <a:endParaRPr lang="fr-FR"/>
        </a:p>
      </dgm:t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4BDF01A2-33D1-4849-96E0-DE4DE847A257}" type="presOf" srcId="{3E833AC1-16B0-4488-95CB-38B102A14707}" destId="{DF19D8F7-F901-42EB-83C3-38AA032BA80F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328CD87C-042B-4A75-ADF1-081B1C0EBB50}" srcId="{B4F1B46E-22B2-4721-950C-8704487586DC}" destId="{DDEE7AAA-04FE-4676-A993-D9F49B91EDF3}" srcOrd="3" destOrd="0" parTransId="{723FB853-C0C7-4CEE-9E74-6A20D189300D}" sibTransId="{3AF1B08F-39BF-4B8E-ABAC-01E62103E7CF}"/>
    <dgm:cxn modelId="{928473FC-5DFA-4111-9BF5-46423DDD19C3}" type="presOf" srcId="{DDEE7AAA-04FE-4676-A993-D9F49B91EDF3}" destId="{63FBC4D7-F9B2-471D-A915-DD56417F37A5}" srcOrd="1" destOrd="0" presId="urn:microsoft.com/office/officeart/2005/8/layout/hList9"/>
    <dgm:cxn modelId="{732AEA24-E6D6-4E18-AE4F-BFDA0C006F1E}" type="presOf" srcId="{3E833AC1-16B0-4488-95CB-38B102A14707}" destId="{4B6C7870-BB50-4F29-BA87-E6D14D15B3C4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FC95D9C2-06E3-47C6-89EE-E0645FB9CF68}" type="presOf" srcId="{DDEE7AAA-04FE-4676-A993-D9F49B91EDF3}" destId="{339CAF52-6C69-4670-B1CA-1D7391AB7AED}" srcOrd="0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219F7072-B7FC-4E06-8CB6-A22506FB058E}" srcId="{B4F1B46E-22B2-4721-950C-8704487586DC}" destId="{3E833AC1-16B0-4488-95CB-38B102A14707}" srcOrd="2" destOrd="0" parTransId="{B7910448-ADFB-49D1-A695-B3B76B509B5D}" sibTransId="{149C5E50-8D64-4F6A-A3D2-402C164A0598}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4EE6810A-B2BE-4321-AC6D-D4C0F0969929}" type="presParOf" srcId="{FC66A233-6BBA-46AF-B2F6-28E379B158E2}" destId="{0CB1C3A4-72BA-4B18-85E8-CDE133011FCA}" srcOrd="3" destOrd="0" presId="urn:microsoft.com/office/officeart/2005/8/layout/hList9"/>
    <dgm:cxn modelId="{645B6B09-2E68-4BCE-9DE9-9416AB1B9CE0}" type="presParOf" srcId="{0CB1C3A4-72BA-4B18-85E8-CDE133011FCA}" destId="{4B6C7870-BB50-4F29-BA87-E6D14D15B3C4}" srcOrd="0" destOrd="0" presId="urn:microsoft.com/office/officeart/2005/8/layout/hList9"/>
    <dgm:cxn modelId="{98011D9E-B6BC-4200-A1DB-2A381762A816}" type="presParOf" srcId="{0CB1C3A4-72BA-4B18-85E8-CDE133011FCA}" destId="{DF19D8F7-F901-42EB-83C3-38AA032BA80F}" srcOrd="1" destOrd="0" presId="urn:microsoft.com/office/officeart/2005/8/layout/hList9"/>
    <dgm:cxn modelId="{B95A8BAA-CC51-4C69-9589-EA7057A7E0CE}" type="presParOf" srcId="{FC66A233-6BBA-46AF-B2F6-28E379B158E2}" destId="{3E7FA882-2002-4CF8-BEC1-E0EF659BD9A4}" srcOrd="4" destOrd="0" presId="urn:microsoft.com/office/officeart/2005/8/layout/hList9"/>
    <dgm:cxn modelId="{BB3A44AA-2FB8-47AD-A692-BE1052FADFF1}" type="presParOf" srcId="{3E7FA882-2002-4CF8-BEC1-E0EF659BD9A4}" destId="{339CAF52-6C69-4670-B1CA-1D7391AB7AED}" srcOrd="0" destOrd="0" presId="urn:microsoft.com/office/officeart/2005/8/layout/hList9"/>
    <dgm:cxn modelId="{46435A97-17E7-46D3-ABD2-8AE832DF58EE}" type="presParOf" srcId="{3E7FA882-2002-4CF8-BEC1-E0EF659BD9A4}" destId="{63FBC4D7-F9B2-471D-A915-DD56417F37A5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Reformulation du besoin</a:t>
          </a:r>
          <a:endParaRPr lang="fr-FR" sz="1300" kern="1200" noProof="1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301494"/>
            <a:satOff val="-4392"/>
            <a:lumOff val="49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301494"/>
              <a:satOff val="-4392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Arbres de découpage Projet</a:t>
          </a:r>
          <a:endParaRPr lang="fr-FR" sz="1300" kern="1200" noProof="1"/>
        </a:p>
      </dsp:txBody>
      <dsp:txXfrm>
        <a:off x="1063655" y="1471513"/>
        <a:ext cx="1282015" cy="1017981"/>
      </dsp:txXfrm>
    </dsp:sp>
    <dsp:sp modelId="{4B6C7870-BB50-4F29-BA87-E6D14D15B3C4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602988"/>
            <a:satOff val="-8784"/>
            <a:lumOff val="98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602988"/>
              <a:satOff val="-8784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Réunions</a:t>
          </a:r>
          <a:endParaRPr lang="fr-FR" sz="1300" kern="1200" noProof="1"/>
        </a:p>
      </dsp:txBody>
      <dsp:txXfrm>
        <a:off x="1063655" y="2489494"/>
        <a:ext cx="1282015" cy="1017981"/>
      </dsp:txXfrm>
    </dsp:sp>
    <dsp:sp modelId="{339CAF52-6C69-4670-B1CA-1D7391AB7AED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904482"/>
            <a:satOff val="-13175"/>
            <a:lumOff val="146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904482"/>
              <a:satOff val="-13175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Planning prévisionnel</a:t>
          </a:r>
          <a:endParaRPr lang="fr-FR" sz="1300" kern="120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Gestion de Projet Étape 1</a:t>
          </a:r>
          <a:endParaRPr lang="fr-FR" sz="1300" kern="1200" noProof="1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205976"/>
            <a:satOff val="-17567"/>
            <a:lumOff val="195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205976"/>
              <a:satOff val="-17567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Remise à </a:t>
          </a:r>
          <a:r>
            <a:rPr lang="fr-FR" sz="1300" kern="1200" noProof="1" smtClean="0"/>
            <a:t>jour</a:t>
          </a:r>
          <a:endParaRPr lang="fr-FR" sz="1300" kern="1200" noProof="1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507470"/>
            <a:satOff val="-21959"/>
            <a:lumOff val="244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507470"/>
              <a:satOff val="-21959"/>
              <a:lumOff val="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Analyse Merise</a:t>
          </a:r>
          <a:endParaRPr lang="fr-FR" sz="1300" kern="1200" noProof="1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808965"/>
            <a:satOff val="-26351"/>
            <a:lumOff val="293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808965"/>
              <a:satOff val="-26351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Analyse UML</a:t>
          </a:r>
          <a:endParaRPr lang="fr-FR" sz="1300" kern="1200" noProof="1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solidFill>
          <a:schemeClr val="accent5">
            <a:hueOff val="819071"/>
            <a:satOff val="-17988"/>
            <a:lumOff val="457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Etudes et Analyses Étape 2</a:t>
          </a:r>
          <a:endParaRPr lang="fr-FR" sz="1300" kern="1200" noProof="1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110459"/>
            <a:satOff val="-30743"/>
            <a:lumOff val="342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110459"/>
              <a:satOff val="-30743"/>
              <a:lumOff val="3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Création</a:t>
          </a:r>
          <a:endParaRPr lang="fr-FR" sz="1300" kern="1200" noProof="1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411953"/>
            <a:satOff val="-35134"/>
            <a:lumOff val="39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411953"/>
              <a:satOff val="-35134"/>
              <a:lumOff val="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Validation</a:t>
          </a:r>
          <a:endParaRPr lang="fr-FR" sz="1300" kern="1200" noProof="1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solidFill>
          <a:schemeClr val="accent5">
            <a:hueOff val="1638143"/>
            <a:satOff val="-35975"/>
            <a:lumOff val="915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Design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Étape</a:t>
          </a:r>
          <a:r>
            <a:rPr lang="fr-FR" sz="1300" kern="1200" noProof="1" smtClean="0"/>
            <a:t> 3</a:t>
          </a:r>
          <a:endParaRPr lang="fr-FR" sz="1300" kern="1200" noProof="1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713447"/>
            <a:satOff val="-39526"/>
            <a:lumOff val="439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713447"/>
              <a:satOff val="-39526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Développement</a:t>
          </a:r>
          <a:endParaRPr lang="fr-FR" sz="1300" kern="1200" noProof="1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3014941"/>
            <a:satOff val="-43918"/>
            <a:lumOff val="488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3014941"/>
              <a:satOff val="-43918"/>
              <a:lumOff val="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Tests</a:t>
          </a:r>
          <a:endParaRPr lang="fr-FR" sz="1300" kern="1200" noProof="1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Site Internet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Étape</a:t>
          </a:r>
          <a:r>
            <a:rPr lang="fr-FR" sz="1300" kern="1200" noProof="1" smtClean="0"/>
            <a:t> 4</a:t>
          </a:r>
          <a:endParaRPr lang="fr-FR" sz="1300" kern="1200" noProof="1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fr-FR"/>
              <a:t>26/02/2013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fr-FR"/>
              <a:t>26/02/2013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26/02/2013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fr-FR"/>
              <a:pPr/>
              <a:t>26/02/2013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65755" y="4378780"/>
            <a:ext cx="6415001" cy="1248935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fr-FR" sz="1700" noProof="1" smtClean="0">
                <a:latin typeface="Constantia" pitchFamily="18" charset="0"/>
              </a:rPr>
              <a:t>		</a:t>
            </a:r>
            <a:r>
              <a:rPr lang="fr-FR" sz="1700" noProof="1" smtClean="0">
                <a:solidFill>
                  <a:srgbClr val="0CABE4"/>
                </a:solidFill>
                <a:latin typeface="Constantia" pitchFamily="18" charset="0"/>
              </a:rPr>
              <a:t>N</a:t>
            </a:r>
            <a:r>
              <a:rPr lang="fr-FR" sz="1700" noProof="1" smtClean="0">
                <a:latin typeface="Constantia" pitchFamily="18" charset="0"/>
              </a:rPr>
              <a:t>guyen Nam</a:t>
            </a:r>
          </a:p>
          <a:p>
            <a:pPr algn="r"/>
            <a:r>
              <a:rPr lang="fr-FR" sz="1700" noProof="1" smtClean="0">
                <a:latin typeface="Constantia" pitchFamily="18" charset="0"/>
              </a:rPr>
              <a:t>			</a:t>
            </a:r>
          </a:p>
          <a:p>
            <a:pPr algn="r"/>
            <a:r>
              <a:rPr lang="fr-FR" sz="1700" noProof="1" smtClean="0">
                <a:latin typeface="Constantia" pitchFamily="18" charset="0"/>
              </a:rPr>
              <a:t>Ecole Supérieure d’Informatique – Exia.Cesi (A3-RIL)</a:t>
            </a:r>
            <a:endParaRPr lang="fr-FR" sz="1700" noProof="1">
              <a:latin typeface="Constantia" pitchFamily="18" charset="0"/>
            </a:endParaRP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1074421" y="2311678"/>
            <a:ext cx="5734050" cy="16534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S</a:t>
            </a:r>
            <a:r>
              <a:rPr lang="fr-FR" sz="5400" noProof="1" smtClean="0">
                <a:latin typeface="Constantia" pitchFamily="18" charset="0"/>
              </a:rPr>
              <a:t>outenance de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S</a:t>
            </a:r>
            <a:r>
              <a:rPr lang="fr-FR" sz="5400" noProof="1" smtClean="0">
                <a:latin typeface="Constantia" pitchFamily="18" charset="0"/>
              </a:rPr>
              <a:t>tage</a:t>
            </a:r>
            <a:endParaRPr lang="fr-FR" sz="5400" noProof="1">
              <a:latin typeface="Constantia" pitchFamily="18" charset="0"/>
            </a:endParaRPr>
          </a:p>
        </p:txBody>
      </p:sp>
      <p:pic>
        <p:nvPicPr>
          <p:cNvPr id="10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>
          <a:xfrm>
            <a:off x="6981063" y="1363821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21942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éveloppement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518443" y="6109849"/>
            <a:ext cx="53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Travail réalisés </a:t>
            </a:r>
            <a:endParaRPr lang="fr-FR" sz="16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68189" y="248714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Fonctionnalités :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344252" y="2940675"/>
            <a:ext cx="373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Affichage de l’heure JavaScript</a:t>
            </a:r>
            <a:endParaRPr lang="fr-FR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344252" y="3279229"/>
            <a:ext cx="347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Menu et Galerie </a:t>
            </a:r>
            <a:r>
              <a:rPr lang="fr-FR" sz="1600" b="1" dirty="0" err="1" smtClean="0"/>
              <a:t>Jquery</a:t>
            </a:r>
            <a:endParaRPr lang="fr-FR" sz="1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344253" y="3588747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CAD et requêtes en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344254" y="3927301"/>
            <a:ext cx="326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Formulaire de contact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354113" y="4236819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Identification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3768189" y="471938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Hébergement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754251" y="535816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Compteur</a:t>
            </a:r>
            <a:endParaRPr lang="fr-FR" dirty="0"/>
          </a:p>
        </p:txBody>
      </p:sp>
      <p:pic>
        <p:nvPicPr>
          <p:cNvPr id="31" name="Picture 2" descr="C:\Users\utilisateur\Desktop\google-analytics-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05" y="4839875"/>
            <a:ext cx="1874363" cy="14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utilisateur\Desktop\programati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54" y="4265856"/>
            <a:ext cx="2109078" cy="158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0" t="12000" r="-52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279805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émonstration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386864" y="6109849"/>
            <a:ext cx="59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t="-12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320133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C</a:t>
            </a:r>
            <a:r>
              <a:rPr lang="fr-FR" sz="5400" noProof="1" smtClean="0">
                <a:latin typeface="Constantia" pitchFamily="18" charset="0"/>
              </a:rPr>
              <a:t>onclusion</a:t>
            </a:r>
            <a:endParaRPr lang="fr-FR" sz="5400" noProof="1"/>
          </a:p>
        </p:txBody>
      </p:sp>
      <p:sp>
        <p:nvSpPr>
          <p:cNvPr id="10" name="Rectangle 9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86858" y="6109849"/>
            <a:ext cx="80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3722" y="2749951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 personnelle :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099786" y="3394710"/>
            <a:ext cx="305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Travailler en individuel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099786" y="3733264"/>
            <a:ext cx="22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Autonomie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099786" y="4046095"/>
            <a:ext cx="5308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Me conforte dans mon avenir professionnel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109645" y="4355613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Relations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3523722" y="504491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Suggestion</a:t>
            </a:r>
            <a:endParaRPr lang="fr-FR" dirty="0"/>
          </a:p>
        </p:txBody>
      </p:sp>
      <p:pic>
        <p:nvPicPr>
          <p:cNvPr id="21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tilisateur\Desktop\AstahComm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01" y="3334603"/>
            <a:ext cx="27336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ilisateur\Desktop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74" y="42983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C:\Users\utilisateur\Desktop\photoshop_c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5" y="4441526"/>
            <a:ext cx="1233186" cy="10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3871991" y="1500886"/>
            <a:ext cx="4343310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es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Q</a:t>
            </a:r>
            <a:r>
              <a:rPr lang="fr-FR" sz="5400" noProof="1" smtClean="0">
                <a:latin typeface="Constantia" pitchFamily="18" charset="0"/>
              </a:rPr>
              <a:t>UESTIONS ?</a:t>
            </a:r>
            <a:endParaRPr lang="fr-FR" sz="5400" noProof="1"/>
          </a:p>
        </p:txBody>
      </p:sp>
      <p:pic>
        <p:nvPicPr>
          <p:cNvPr id="1031" name="Picture 7" descr="C:\Users\utilisateur\Desktop\html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17" y="3208996"/>
            <a:ext cx="2127670" cy="8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386862" y="6109849"/>
            <a:ext cx="58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C:\Users\utilisateur\Desktop\notepad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60" y="3012345"/>
            <a:ext cx="1195171" cy="116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tilisateur\Desktop\50a6cb6e035d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19" y="4657062"/>
            <a:ext cx="2579466" cy="6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81485" y="973195"/>
            <a:ext cx="9980682" cy="1096962"/>
          </a:xfrm>
        </p:spPr>
        <p:txBody>
          <a:bodyPr>
            <a:normAutofit/>
          </a:bodyPr>
          <a:lstStyle/>
          <a:p>
            <a:r>
              <a:rPr lang="fr-FR" sz="4000" noProof="1" smtClean="0">
                <a:solidFill>
                  <a:srgbClr val="00B0F0"/>
                </a:solidFill>
                <a:latin typeface="Constantia" pitchFamily="18" charset="0"/>
              </a:rPr>
              <a:t>S</a:t>
            </a:r>
            <a:r>
              <a:rPr lang="fr-FR" sz="4000" noProof="1" smtClean="0">
                <a:latin typeface="Constantia" pitchFamily="18" charset="0"/>
              </a:rPr>
              <a:t>ommaire</a:t>
            </a:r>
            <a:endParaRPr lang="fr-FR" sz="4000" noProof="1"/>
          </a:p>
        </p:txBody>
      </p:sp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24754" y="233597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28219" y="2882029"/>
            <a:ext cx="558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 Eurekaz »</a:t>
            </a:r>
          </a:p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et activités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Partenariat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28219" y="4003766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Développement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et cibles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Gestion de Projet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Travail réalisés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FR" sz="20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FR" sz="16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28219" y="54674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Démonstratio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28219" y="606283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 </a:t>
            </a:r>
          </a:p>
        </p:txBody>
      </p:sp>
      <p:pic>
        <p:nvPicPr>
          <p:cNvPr id="16" name="Picture 2" descr="C:\Users\utilisateur\Desktop\Exia n4m\Projet\Projet Architecture Net - A2\Travail\Images\DSC023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46" y="3496868"/>
            <a:ext cx="5139196" cy="342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wamp\www\Eurekaz\images\bann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1" y="-26776"/>
            <a:ext cx="6098615" cy="12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021" y="205548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stage s’est déroulé 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7085" y="2485673"/>
            <a:ext cx="262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Où ?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297085" y="3512130"/>
            <a:ext cx="239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Dans quel domaine ?</a:t>
            </a:r>
            <a:endParaRPr lang="fr-FR" sz="1600" b="1" dirty="0"/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0B0F0"/>
                </a:solidFill>
                <a:latin typeface="Constantia" pitchFamily="18" charset="0"/>
              </a:rPr>
              <a:t>I</a:t>
            </a:r>
            <a:r>
              <a:rPr lang="fr-FR" sz="5400" noProof="1" smtClean="0">
                <a:latin typeface="Constantia" pitchFamily="18" charset="0"/>
              </a:rPr>
              <a:t>ntroduction</a:t>
            </a:r>
            <a:endParaRPr lang="fr-FR" sz="5400" noProof="1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/>
      </p:pic>
      <p:pic>
        <p:nvPicPr>
          <p:cNvPr id="27" name="Image 26" descr="C:\Users\utilisateur\Desktop\Map_of_Vietna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65" y="2424821"/>
            <a:ext cx="490284" cy="113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C:\Users\utilisateur\Desktop\vietna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9" y="2424821"/>
            <a:ext cx="237111" cy="26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C:\Users\utilisateur\Desktop\Exia n4m\Stage\Stage 2 - Eurekaz\Bannière\Images\glob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04" y="3913687"/>
            <a:ext cx="792088" cy="73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utilisateur\Desktop\destaque_home_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5" y="4789481"/>
            <a:ext cx="4288856" cy="13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021" y="205548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enjeux :</a:t>
            </a:r>
            <a:endParaRPr lang="fr-FR" dirty="0"/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0B0F0"/>
                </a:solidFill>
                <a:latin typeface="Constantia" pitchFamily="18" charset="0"/>
              </a:rPr>
              <a:t>I</a:t>
            </a:r>
            <a:r>
              <a:rPr lang="fr-FR" sz="5400" noProof="1" smtClean="0">
                <a:latin typeface="Constantia" pitchFamily="18" charset="0"/>
              </a:rPr>
              <a:t>ntroduction</a:t>
            </a:r>
            <a:endParaRPr lang="fr-FR" sz="5400" noProof="1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8" b="14108"/>
          <a:stretch>
            <a:fillRect/>
          </a:stretch>
        </p:blipFill>
        <p:spPr/>
      </p:pic>
      <p:sp>
        <p:nvSpPr>
          <p:cNvPr id="17" name="ZoneTexte 16"/>
          <p:cNvSpPr txBox="1"/>
          <p:nvPr/>
        </p:nvSpPr>
        <p:spPr>
          <a:xfrm>
            <a:off x="731035" y="2660557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Agir en tant qu’individuel Webmaster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21022" y="3340070"/>
            <a:ext cx="396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Adopter un comportement professionnel et autonome</a:t>
            </a:r>
            <a:endParaRPr lang="fr-FR" sz="1600" b="1" dirty="0"/>
          </a:p>
        </p:txBody>
      </p:sp>
      <p:pic>
        <p:nvPicPr>
          <p:cNvPr id="19" name="Picture 4" descr="C:\Users\utilisateur\Desktop\cropped-pel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" y="4003551"/>
            <a:ext cx="3900488" cy="101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&amp; Activités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31467" y="263902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Divers domaines :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207531" y="3045227"/>
            <a:ext cx="76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ONG</a:t>
            </a:r>
            <a:endParaRPr lang="fr-FR" sz="1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207531" y="3299798"/>
            <a:ext cx="3076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Economique et comptabilité</a:t>
            </a:r>
            <a:endParaRPr lang="fr-FR" sz="16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207531" y="3587830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Informatique et réseau</a:t>
            </a:r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207531" y="3875862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Tourisme et hospitalité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207531" y="4163894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Design et publication</a:t>
            </a:r>
            <a:endParaRPr lang="fr-FR" sz="16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207531" y="4451926"/>
            <a:ext cx="37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MC et Organisation évènementielle</a:t>
            </a:r>
            <a:endParaRPr lang="fr-FR" sz="1600" b="1" dirty="0"/>
          </a:p>
        </p:txBody>
      </p:sp>
      <p:pic>
        <p:nvPicPr>
          <p:cNvPr id="33" name="Picture 2" descr="C:\Users\utilisateur\Desktop\Catalsyst-Foundation-with-websit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1" y="2567868"/>
            <a:ext cx="3135268" cy="13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tilisateur\Desktop\cf3880ab37a5ed8c29bd2c8815d2c09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20" y="2823695"/>
            <a:ext cx="2023568" cy="19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utilisateur\Desktop\icones_tourisme_gratuites1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51" y="2794204"/>
            <a:ext cx="2110219" cy="17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utilisateur\Desktop\graphic_de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86" y="2692820"/>
            <a:ext cx="2058084" cy="20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utilisateur\Desktop\OrganisationEveneme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22" y="2849801"/>
            <a:ext cx="2627212" cy="18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13753" y="499721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aussi :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2207531" y="5388030"/>
            <a:ext cx="37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Une équipe de 8 et près de 50 Freelancer</a:t>
            </a:r>
            <a:endParaRPr lang="fr-FR" sz="1600" b="1" dirty="0"/>
          </a:p>
        </p:txBody>
      </p:sp>
      <p:pic>
        <p:nvPicPr>
          <p:cNvPr id="40" name="Picture 8" descr="C:\Users\utilisateur\Desktop\travail-en-equip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5" y="5086697"/>
            <a:ext cx="1600376" cy="9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tilisateur\Desktop\cloud-computing-2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60" y="2676401"/>
            <a:ext cx="2032759" cy="19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3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&amp; Activités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82374" y="2597279"/>
            <a:ext cx="17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Trois Activités :</a:t>
            </a:r>
            <a:endParaRPr lang="fr-FR" dirty="0"/>
          </a:p>
        </p:txBody>
      </p:sp>
      <p:pic>
        <p:nvPicPr>
          <p:cNvPr id="25" name="Picture 2" descr="C:\Users\utilisateur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0" y="3098833"/>
            <a:ext cx="2557797" cy="3049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2" name="Picture 3" descr="C:\Users\utilisateur\Desktop\Cap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07" y="3098833"/>
            <a:ext cx="2558976" cy="306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3" name="Picture 4" descr="C:\Users\utilisateur\Desktop\Captur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36" y="3098834"/>
            <a:ext cx="2564536" cy="306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9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Partenariat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82374" y="259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Partenariat :</a:t>
            </a:r>
            <a:endParaRPr lang="fr-FR" dirty="0"/>
          </a:p>
        </p:txBody>
      </p:sp>
      <p:pic>
        <p:nvPicPr>
          <p:cNvPr id="12" name="Image 11" descr="C:\Users\utilisateur\Desktop\Captur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58" y="2597278"/>
            <a:ext cx="6752328" cy="424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4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21942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éveloppement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Pentagone 16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et cibles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775095" y="24928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: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351159" y="2946430"/>
            <a:ext cx="95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Enjeux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366772" y="3450486"/>
            <a:ext cx="3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 qui s’adresse le site ?</a:t>
            </a:r>
            <a:endParaRPr lang="fr-FR" sz="1600" b="1" dirty="0"/>
          </a:p>
        </p:txBody>
      </p:sp>
      <p:pic>
        <p:nvPicPr>
          <p:cNvPr id="25" name="Picture 2" descr="C:\Users\utilisateur\Desktop\site_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27" y="3590961"/>
            <a:ext cx="2832467" cy="21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827252" y="3882534"/>
            <a:ext cx="381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Classe </a:t>
            </a:r>
            <a:r>
              <a:rPr lang="fr-FR" sz="1600" dirty="0"/>
              <a:t>moyenne </a:t>
            </a:r>
            <a:r>
              <a:rPr lang="fr-FR" sz="1600" dirty="0" smtClean="0"/>
              <a:t>vietnamienne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827253" y="4314582"/>
            <a:ext cx="289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Entreprise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14905" y="4746630"/>
            <a:ext cx="289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Parents </a:t>
            </a:r>
            <a:r>
              <a:rPr lang="fr-FR" sz="1600" dirty="0"/>
              <a:t>adoptifs </a:t>
            </a:r>
            <a:endParaRPr lang="fr-FR" sz="1600" dirty="0" smtClean="0"/>
          </a:p>
        </p:txBody>
      </p:sp>
      <p:pic>
        <p:nvPicPr>
          <p:cNvPr id="1026" name="Picture 2" descr="C:\Users\utilisateur\Desktop\site-internet-offres-d-emploi-cahier-des-char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64" y="4674402"/>
            <a:ext cx="1460056" cy="11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 descr="Liste empilée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2200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G</a:t>
            </a:r>
            <a:r>
              <a:rPr lang="fr-FR" sz="5400" noProof="1" smtClean="0">
                <a:latin typeface="Constantia" pitchFamily="18" charset="0"/>
              </a:rPr>
              <a:t>estion de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P</a:t>
            </a:r>
            <a:r>
              <a:rPr lang="fr-FR" sz="5400" noProof="1" smtClean="0">
                <a:latin typeface="Constantia" pitchFamily="18" charset="0"/>
              </a:rPr>
              <a:t>rojet</a:t>
            </a:r>
            <a:endParaRPr lang="fr-FR" sz="5400" noProof="1"/>
          </a:p>
        </p:txBody>
      </p:sp>
      <p:sp>
        <p:nvSpPr>
          <p:cNvPr id="8" name="Pentagone 7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Gestion de 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tilisateur\Desktop\etu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55" y="4638829"/>
            <a:ext cx="2687775" cy="206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S103431380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" id="{105A2490-6C3D-466B-A268-03A0B0843C23}" vid="{2A2FAE33-B49E-4AFD-A441-BF6FC88771D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283</Words>
  <Application>Microsoft Office PowerPoint</Application>
  <PresentationFormat>Personnalisé</PresentationFormat>
  <Paragraphs>154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TS103431380</vt:lpstr>
      <vt:lpstr>Présentation PowerPoint</vt:lpstr>
      <vt:lpstr>Sommaire</vt:lpstr>
      <vt:lpstr>Introduction</vt:lpstr>
      <vt:lpstr>Introduction</vt:lpstr>
      <vt:lpstr>« Eurekaz »</vt:lpstr>
      <vt:lpstr>« Eurekaz »</vt:lpstr>
      <vt:lpstr>« Eurekaz »</vt:lpstr>
      <vt:lpstr>Présentation PowerPoint</vt:lpstr>
      <vt:lpstr>Gestion de Projet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2012-12-03T14:48:38Z</dcterms:created>
  <dcterms:modified xsi:type="dcterms:W3CDTF">2013-02-26T04:16:43Z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