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BC1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E22F93-7679-4D89-B06A-1C76FBD38AB5}" type="datetimeFigureOut">
              <a:rPr lang="fr-FR" smtClean="0"/>
              <a:pPr/>
              <a:t>04/02/2011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73DC45-5D7F-4390-9D90-3441CD5A164A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71670" y="785794"/>
            <a:ext cx="5143536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ar-MA" sz="4800" b="1" dirty="0" smtClean="0">
                <a:solidFill>
                  <a:srgbClr val="FFC000"/>
                </a:solidFill>
              </a:rPr>
              <a:t>بسم الله الرحمان الرحيم</a:t>
            </a:r>
            <a:endParaRPr lang="fr-FR" sz="4800" b="1" dirty="0">
              <a:solidFill>
                <a:srgbClr val="FFC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28662" y="2000240"/>
            <a:ext cx="70723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Achamel Soft Maghribi Assile" pitchFamily="2" charset="-78"/>
              </a:rPr>
              <a:t>عرض تربوي </a:t>
            </a:r>
          </a:p>
          <a:p>
            <a:pPr algn="ctr"/>
            <a:r>
              <a:rPr lang="ar-MA" sz="5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Achamel Soft Maghribi Assile" pitchFamily="2" charset="-78"/>
              </a:rPr>
              <a:t>حول المذكرة رقم 204</a:t>
            </a:r>
          </a:p>
          <a:p>
            <a:pPr algn="ctr"/>
            <a:r>
              <a:rPr lang="ar-MA" sz="5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Achamel Soft Maghribi Assile" pitchFamily="2" charset="-78"/>
              </a:rPr>
              <a:t>التي تهم التقويم </a:t>
            </a:r>
            <a:r>
              <a:rPr lang="ar-MA" sz="5400" b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cs typeface="Achamel Soft Maghribi Assile" pitchFamily="2" charset="-78"/>
              </a:rPr>
              <a:t>و</a:t>
            </a:r>
            <a:r>
              <a:rPr lang="ar-MA" sz="5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Achamel Soft Maghribi Assile" pitchFamily="2" charset="-78"/>
              </a:rPr>
              <a:t> المراقبة المستمرة بالتعليم الابتدائي</a:t>
            </a:r>
            <a:endParaRPr lang="fr-FR" sz="5400" b="1" dirty="0">
              <a:solidFill>
                <a:schemeClr val="accent6">
                  <a:lumMod val="20000"/>
                  <a:lumOff val="80000"/>
                </a:schemeClr>
              </a:solidFill>
              <a:cs typeface="Achamel Soft Maghribi Assile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214291"/>
            <a:ext cx="8572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ملحقات المذكرة 204:</a:t>
            </a:r>
            <a:endParaRPr lang="ar-MA" sz="2400" dirty="0" smtClean="0">
              <a:latin typeface="Aharoni" pitchFamily="2" charset="-79"/>
            </a:endParaRPr>
          </a:p>
          <a:p>
            <a:pPr algn="r"/>
            <a:r>
              <a:rPr lang="ar-MA" sz="4400" dirty="0" smtClean="0">
                <a:latin typeface="Aharoni" pitchFamily="2" charset="-79"/>
                <a:cs typeface="Aharoni" pitchFamily="2" charset="-79"/>
              </a:rPr>
              <a:t>ملحق 1: تصنيف </a:t>
            </a:r>
            <a:r>
              <a:rPr lang="ar-MA" sz="4400" dirty="0" err="1" smtClean="0">
                <a:latin typeface="Aharoni" pitchFamily="2" charset="-79"/>
                <a:cs typeface="Aharoni" pitchFamily="2" charset="-79"/>
              </a:rPr>
              <a:t>الكفايات</a:t>
            </a:r>
            <a:r>
              <a:rPr lang="ar-MA" sz="4400" dirty="0" smtClean="0">
                <a:latin typeface="Aharoni" pitchFamily="2" charset="-79"/>
                <a:cs typeface="Aharoni" pitchFamily="2" charset="-79"/>
              </a:rPr>
              <a:t> حسب المستويات الدراسية.*</a:t>
            </a:r>
          </a:p>
          <a:p>
            <a:pPr algn="r"/>
            <a:r>
              <a:rPr lang="ar-MA" sz="4400" dirty="0" smtClean="0">
                <a:latin typeface="Aharoni" pitchFamily="2" charset="-79"/>
                <a:cs typeface="Aharoni" pitchFamily="2" charset="-79"/>
              </a:rPr>
              <a:t>ملحق 2: توزيع المواد الدراسية حسب أصناف التقويم.</a:t>
            </a:r>
          </a:p>
          <a:p>
            <a:pPr algn="r"/>
            <a:r>
              <a:rPr lang="ar-MA" sz="4400" dirty="0" smtClean="0">
                <a:latin typeface="Aharoni" pitchFamily="2" charset="-79"/>
                <a:cs typeface="Aharoni" pitchFamily="2" charset="-79"/>
              </a:rPr>
              <a:t>ملحق 3: الأوزان المعتمدة للموارد </a:t>
            </a:r>
            <a:r>
              <a:rPr lang="ar-MA" sz="44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4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ar-MA" sz="4400" dirty="0" err="1" smtClean="0">
                <a:latin typeface="Aharoni" pitchFamily="2" charset="-79"/>
                <a:cs typeface="Aharoni" pitchFamily="2" charset="-79"/>
              </a:rPr>
              <a:t>الكفايات</a:t>
            </a:r>
            <a:r>
              <a:rPr lang="ar-MA" sz="4400" dirty="0" smtClean="0">
                <a:latin typeface="Aharoni" pitchFamily="2" charset="-79"/>
                <a:cs typeface="Aharoni" pitchFamily="2" charset="-79"/>
              </a:rPr>
              <a:t> حسب المستويات.</a:t>
            </a:r>
          </a:p>
          <a:p>
            <a:pPr algn="r"/>
            <a:r>
              <a:rPr lang="ar-MA" sz="4400" dirty="0" smtClean="0">
                <a:latin typeface="Aharoni" pitchFamily="2" charset="-79"/>
                <a:cs typeface="Aharoni" pitchFamily="2" charset="-79"/>
              </a:rPr>
              <a:t>ملحق4: احتساب المعدل السنوي العام للناجحين</a:t>
            </a:r>
          </a:p>
          <a:p>
            <a:pPr algn="r"/>
            <a:r>
              <a:rPr lang="ar-MA" sz="4400" dirty="0" smtClean="0">
                <a:latin typeface="Aharoni" pitchFamily="2" charset="-79"/>
                <a:cs typeface="Aharoni" pitchFamily="2" charset="-79"/>
              </a:rPr>
              <a:t>من صنف ب1 </a:t>
            </a:r>
            <a:r>
              <a:rPr lang="ar-MA" sz="44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4400" smtClean="0">
                <a:latin typeface="Aharoni" pitchFamily="2" charset="-79"/>
                <a:cs typeface="Aharoni" pitchFamily="2" charset="-79"/>
              </a:rPr>
              <a:t> ب2</a:t>
            </a:r>
            <a:r>
              <a:rPr lang="ar-MA" sz="2800" smtClean="0">
                <a:latin typeface="Aharoni" pitchFamily="2" charset="-79"/>
                <a:cs typeface="Aharoni" pitchFamily="2" charset="-79"/>
              </a:rPr>
              <a:t>.</a:t>
            </a:r>
            <a:endParaRPr lang="fr-FR" sz="28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488" y="285728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400" dirty="0" smtClean="0">
                <a:latin typeface="Aharoni" pitchFamily="2" charset="-79"/>
              </a:rPr>
              <a:t>تم تنزيل المخطط </a:t>
            </a:r>
            <a:r>
              <a:rPr lang="ar-MA" sz="2400" dirty="0" err="1" smtClean="0">
                <a:latin typeface="Aharoni" pitchFamily="2" charset="-79"/>
              </a:rPr>
              <a:t>الاستعجالي</a:t>
            </a:r>
            <a:endParaRPr lang="ar-MA" sz="2400" dirty="0" smtClean="0">
              <a:latin typeface="Aharoni" pitchFamily="2" charset="-79"/>
            </a:endParaRPr>
          </a:p>
          <a:p>
            <a:pPr algn="ctr"/>
            <a:r>
              <a:rPr lang="ar-MA" sz="2400" dirty="0" smtClean="0">
                <a:latin typeface="Aharoni" pitchFamily="2" charset="-79"/>
              </a:rPr>
              <a:t>الذي يمتد من 2009 إلى 2012</a:t>
            </a:r>
            <a:endParaRPr lang="fr-FR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Flèche vers le bas 2"/>
          <p:cNvSpPr/>
          <p:nvPr/>
        </p:nvSpPr>
        <p:spPr>
          <a:xfrm>
            <a:off x="4214810" y="1142984"/>
            <a:ext cx="642942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428992" y="2285992"/>
            <a:ext cx="2214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3200" dirty="0" smtClean="0">
                <a:solidFill>
                  <a:schemeClr val="accent1"/>
                </a:solidFill>
                <a:latin typeface="Aharoni" pitchFamily="2" charset="-79"/>
              </a:rPr>
              <a:t>عدة نظرية</a:t>
            </a:r>
            <a:endParaRPr lang="fr-FR" sz="3200" dirty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86050" y="2786058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400" dirty="0" smtClean="0">
                <a:latin typeface="Aharoni" pitchFamily="2" charset="-79"/>
              </a:rPr>
              <a:t>تتمثل في</a:t>
            </a:r>
          </a:p>
          <a:p>
            <a:pPr algn="ctr"/>
            <a:r>
              <a:rPr lang="ar-MA" sz="2400" dirty="0" smtClean="0">
                <a:latin typeface="Aharoni" pitchFamily="2" charset="-79"/>
              </a:rPr>
              <a:t> </a:t>
            </a:r>
            <a:r>
              <a:rPr lang="ar-MA" sz="3600" dirty="0" smtClean="0">
                <a:solidFill>
                  <a:srgbClr val="FF0000"/>
                </a:solidFill>
                <a:latin typeface="Aharoni" pitchFamily="2" charset="-79"/>
              </a:rPr>
              <a:t>بيداغوجيا الإدماج</a:t>
            </a:r>
            <a:endParaRPr lang="fr-FR" sz="24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290" y="3786190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400" dirty="0" smtClean="0">
                <a:latin typeface="Aharoni" pitchFamily="2" charset="-79"/>
              </a:rPr>
              <a:t>التي أمطرت مجموعة من المذكرات الوزارية التي تتمحور حول المراقبة المستمرة </a:t>
            </a:r>
            <a:r>
              <a:rPr lang="ar-MA" sz="2400" dirty="0" err="1" smtClean="0">
                <a:latin typeface="Aharoni" pitchFamily="2" charset="-79"/>
              </a:rPr>
              <a:t>و</a:t>
            </a:r>
            <a:r>
              <a:rPr lang="ar-MA" sz="2400" dirty="0" smtClean="0">
                <a:latin typeface="Aharoni" pitchFamily="2" charset="-79"/>
              </a:rPr>
              <a:t> نظام الامتحانات في التعليم الابتدائي.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285984" y="4643446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400" dirty="0" smtClean="0">
                <a:latin typeface="Aharoni" pitchFamily="2" charset="-79"/>
              </a:rPr>
              <a:t>و هي </a:t>
            </a:r>
            <a:r>
              <a:rPr lang="ar-MA" sz="2400" dirty="0" smtClean="0">
                <a:latin typeface="Aharoni" pitchFamily="2" charset="-79"/>
              </a:rPr>
              <a:t>بالتتابع: 174-175-179</a:t>
            </a:r>
            <a:endParaRPr lang="fr-FR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43174" y="5357826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4000" u="sng" dirty="0" smtClean="0">
                <a:latin typeface="Aharoni" pitchFamily="2" charset="-79"/>
              </a:rPr>
              <a:t>أخرها المذكرة رقم 204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00100" y="1071546"/>
            <a:ext cx="7715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الهدف منها:</a:t>
            </a:r>
          </a:p>
          <a:p>
            <a:pPr algn="r"/>
            <a:endParaRPr lang="ar-MA" sz="2400" dirty="0" smtClean="0">
              <a:latin typeface="Aharoni" pitchFamily="2" charset="-79"/>
            </a:endParaRPr>
          </a:p>
          <a:p>
            <a:pPr algn="r"/>
            <a:r>
              <a:rPr lang="ar-MA" sz="3200" dirty="0" smtClean="0">
                <a:latin typeface="Aharoni" pitchFamily="2" charset="-79"/>
                <a:cs typeface="Aharoni" pitchFamily="2" charset="-79"/>
              </a:rPr>
              <a:t>إرساء بيداغوجيا الإدماج كإطار منهجي للمقاربة بالكفايات.</a:t>
            </a:r>
            <a:endParaRPr lang="fr-FR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00100" y="3857628"/>
            <a:ext cx="76438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النتيجــــــة</a:t>
            </a:r>
            <a:r>
              <a:rPr lang="ar-MA" sz="4400" u="sng" dirty="0">
                <a:solidFill>
                  <a:srgbClr val="C00000"/>
                </a:solidFill>
                <a:latin typeface="Aharoni" pitchFamily="2" charset="-79"/>
              </a:rPr>
              <a:t>:</a:t>
            </a:r>
          </a:p>
          <a:p>
            <a:pPr algn="r"/>
            <a:endParaRPr lang="ar-MA" sz="2400" dirty="0">
              <a:latin typeface="Aharoni" pitchFamily="2" charset="-79"/>
              <a:cs typeface="Aharoni" pitchFamily="2" charset="-79"/>
            </a:endParaRPr>
          </a:p>
          <a:p>
            <a:pPr algn="r"/>
            <a:r>
              <a:rPr lang="ar-MA" sz="3200" dirty="0">
                <a:latin typeface="Aharoni" pitchFamily="2" charset="-79"/>
                <a:cs typeface="Aharoni" pitchFamily="2" charset="-79"/>
              </a:rPr>
              <a:t>إدخال تعديلات و تغييرات على نظام التقويم </a:t>
            </a:r>
            <a:r>
              <a:rPr lang="ar-MA" sz="3200" dirty="0" err="1">
                <a:latin typeface="Aharoni" pitchFamily="2" charset="-79"/>
                <a:cs typeface="Aharoni" pitchFamily="2" charset="-79"/>
              </a:rPr>
              <a:t>و</a:t>
            </a:r>
            <a:r>
              <a:rPr lang="ar-MA" sz="3200" dirty="0">
                <a:latin typeface="Aharoni" pitchFamily="2" charset="-79"/>
                <a:cs typeface="Aharoni" pitchFamily="2" charset="-79"/>
              </a:rPr>
              <a:t> الامتحانات المعتمد في مستويات التعليم الابتدائي.</a:t>
            </a:r>
            <a:endParaRPr lang="fr-FR" sz="3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285852" y="214290"/>
            <a:ext cx="77153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تعريف التقويم:</a:t>
            </a:r>
            <a:endParaRPr lang="ar-MA" sz="2400" dirty="0" smtClean="0">
              <a:latin typeface="Aharoni" pitchFamily="2" charset="-79"/>
            </a:endParaRPr>
          </a:p>
          <a:p>
            <a:pPr algn="r"/>
            <a:r>
              <a:rPr lang="ar-MA" sz="4800" dirty="0" smtClean="0">
                <a:latin typeface="Aharoni" pitchFamily="2" charset="-79"/>
                <a:cs typeface="Aharoni" pitchFamily="2" charset="-79"/>
              </a:rPr>
              <a:t>*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 عملية جمع المعلومات قصد فحص درجة توافقها مع مجموعة من المعايير </a:t>
            </a:r>
            <a:r>
              <a:rPr lang="ar-MA" sz="32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 المؤشرات بهدف اتخاذ القرار </a:t>
            </a:r>
            <a:r>
              <a:rPr lang="ar-MA" sz="4800" dirty="0" smtClean="0">
                <a:latin typeface="Aharoni" pitchFamily="2" charset="-79"/>
                <a:cs typeface="Aharoni" pitchFamily="2" charset="-79"/>
              </a:rPr>
              <a:t>*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fr-FR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14414" y="2714620"/>
            <a:ext cx="771530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وظائف التقويم:</a:t>
            </a:r>
            <a:endParaRPr lang="ar-MA" sz="2400" dirty="0" smtClean="0">
              <a:latin typeface="Aharoni" pitchFamily="2" charset="-79"/>
            </a:endParaRPr>
          </a:p>
          <a:p>
            <a:pPr algn="r"/>
            <a:r>
              <a:rPr lang="ar-MA" sz="4800" dirty="0" smtClean="0">
                <a:latin typeface="Aharoni" pitchFamily="2" charset="-79"/>
                <a:cs typeface="Aharoni" pitchFamily="2" charset="-79"/>
              </a:rPr>
              <a:t>للتقويم ثلاث وظائف </a:t>
            </a:r>
            <a:r>
              <a:rPr lang="ar-MA" sz="48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4800" dirty="0" smtClean="0">
                <a:latin typeface="Aharoni" pitchFamily="2" charset="-79"/>
                <a:cs typeface="Aharoni" pitchFamily="2" charset="-79"/>
              </a:rPr>
              <a:t> هي:</a:t>
            </a:r>
          </a:p>
          <a:p>
            <a:pPr marL="914400" indent="-914400" algn="r"/>
            <a:r>
              <a:rPr lang="ar-MA" sz="4800" dirty="0" smtClean="0">
                <a:latin typeface="Aharoni" pitchFamily="2" charset="-79"/>
                <a:cs typeface="Aharoni" pitchFamily="2" charset="-79"/>
              </a:rPr>
              <a:t>توجيهيــــــــة</a:t>
            </a:r>
          </a:p>
          <a:p>
            <a:pPr marL="914400" indent="-914400" algn="r"/>
            <a:r>
              <a:rPr lang="ar-MA" sz="4800" dirty="0" err="1" smtClean="0">
                <a:latin typeface="Aharoni" pitchFamily="2" charset="-79"/>
                <a:cs typeface="Aharoni" pitchFamily="2" charset="-79"/>
              </a:rPr>
              <a:t>تعديليــــــــــة</a:t>
            </a:r>
            <a:endParaRPr lang="ar-MA" sz="4800" dirty="0" smtClean="0">
              <a:latin typeface="Aharoni" pitchFamily="2" charset="-79"/>
              <a:cs typeface="Aharoni" pitchFamily="2" charset="-79"/>
            </a:endParaRPr>
          </a:p>
          <a:p>
            <a:pPr marL="914400" indent="-914400" algn="r"/>
            <a:r>
              <a:rPr lang="ar-MA" sz="4800" dirty="0" err="1" smtClean="0">
                <a:latin typeface="Aharoni" pitchFamily="2" charset="-79"/>
                <a:cs typeface="Aharoni" pitchFamily="2" charset="-79"/>
              </a:rPr>
              <a:t>اشهاديــــــــة</a:t>
            </a:r>
            <a:endParaRPr lang="ar-MA" sz="4800" dirty="0" smtClean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14290"/>
            <a:ext cx="8715436" cy="20005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400" u="sng" dirty="0" smtClean="0">
                <a:solidFill>
                  <a:srgbClr val="002060"/>
                </a:solidFill>
                <a:latin typeface="Aharoni" pitchFamily="2" charset="-79"/>
              </a:rPr>
              <a:t>الوظيفة التوجيهية:</a:t>
            </a:r>
            <a:endParaRPr lang="ar-MA" sz="2400" dirty="0" smtClean="0">
              <a:solidFill>
                <a:srgbClr val="002060"/>
              </a:solidFill>
              <a:latin typeface="Aharoni" pitchFamily="2" charset="-79"/>
            </a:endParaRPr>
          </a:p>
          <a:p>
            <a:pPr algn="r"/>
            <a:r>
              <a:rPr lang="ar-MA" sz="4000" dirty="0" smtClean="0">
                <a:latin typeface="Aharoni" pitchFamily="2" charset="-79"/>
                <a:cs typeface="Aharoni" pitchFamily="2" charset="-79"/>
              </a:rPr>
              <a:t>يتم في بداية تعلم جديد, </a:t>
            </a:r>
            <a:r>
              <a:rPr lang="ar-MA" sz="40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4000" dirty="0" smtClean="0">
                <a:latin typeface="Aharoni" pitchFamily="2" charset="-79"/>
                <a:cs typeface="Aharoni" pitchFamily="2" charset="-79"/>
              </a:rPr>
              <a:t> يهدف تعرف مستوى التلاميذ </a:t>
            </a:r>
            <a:r>
              <a:rPr lang="ar-MA" sz="40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4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ar-MA" sz="4000" dirty="0" err="1" smtClean="0">
                <a:latin typeface="Aharoni" pitchFamily="2" charset="-79"/>
                <a:cs typeface="Aharoni" pitchFamily="2" charset="-79"/>
              </a:rPr>
              <a:t>مكتسباتهم</a:t>
            </a:r>
            <a:r>
              <a:rPr lang="ar-MA" sz="4000" dirty="0" smtClean="0">
                <a:latin typeface="Aharoni" pitchFamily="2" charset="-79"/>
                <a:cs typeface="Aharoni" pitchFamily="2" charset="-79"/>
              </a:rPr>
              <a:t> السابقة (تقويم تشخيصي).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5720" y="2531930"/>
            <a:ext cx="8715436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400" u="sng" dirty="0" smtClean="0">
                <a:solidFill>
                  <a:srgbClr val="002060"/>
                </a:solidFill>
                <a:latin typeface="Aharoni" pitchFamily="2" charset="-79"/>
              </a:rPr>
              <a:t>الوظيفة </a:t>
            </a:r>
            <a:r>
              <a:rPr lang="ar-MA" sz="4400" u="sng" dirty="0" err="1" smtClean="0">
                <a:solidFill>
                  <a:srgbClr val="002060"/>
                </a:solidFill>
                <a:latin typeface="Aharoni" pitchFamily="2" charset="-79"/>
              </a:rPr>
              <a:t>التعديلية</a:t>
            </a:r>
            <a:r>
              <a:rPr lang="ar-MA" sz="4400" u="sng" dirty="0" smtClean="0">
                <a:solidFill>
                  <a:srgbClr val="002060"/>
                </a:solidFill>
                <a:latin typeface="Aharoni" pitchFamily="2" charset="-79"/>
              </a:rPr>
              <a:t>:</a:t>
            </a:r>
            <a:endParaRPr lang="ar-MA" sz="2400" dirty="0" smtClean="0">
              <a:solidFill>
                <a:srgbClr val="002060"/>
              </a:solidFill>
              <a:latin typeface="Aharoni" pitchFamily="2" charset="-79"/>
            </a:endParaRPr>
          </a:p>
          <a:p>
            <a:pPr algn="r"/>
            <a:r>
              <a:rPr lang="ar-MA" sz="3200" dirty="0" smtClean="0">
                <a:latin typeface="Aharoni" pitchFamily="2" charset="-79"/>
                <a:cs typeface="Aharoni" pitchFamily="2" charset="-79"/>
              </a:rPr>
              <a:t>يتم أثناء التعلم </a:t>
            </a:r>
            <a:r>
              <a:rPr lang="ar-MA" sz="32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 يمكن من اتخاذ قرارات تهم تحسين العملية التعليمية </a:t>
            </a:r>
            <a:r>
              <a:rPr lang="ar-MA" sz="3200" dirty="0" err="1" smtClean="0">
                <a:latin typeface="Aharoni" pitchFamily="2" charset="-79"/>
                <a:cs typeface="Aharoni" pitchFamily="2" charset="-79"/>
              </a:rPr>
              <a:t>التعلمية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 و اقتراح العلاجات الضرورية (تقويم تكويني).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8564" y="4643446"/>
            <a:ext cx="8715436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400" u="sng" dirty="0" smtClean="0">
                <a:solidFill>
                  <a:srgbClr val="002060"/>
                </a:solidFill>
                <a:latin typeface="Aharoni" pitchFamily="2" charset="-79"/>
              </a:rPr>
              <a:t>الوظيفة </a:t>
            </a:r>
            <a:r>
              <a:rPr lang="ar-MA" sz="4400" u="sng" dirty="0" err="1" smtClean="0">
                <a:solidFill>
                  <a:srgbClr val="002060"/>
                </a:solidFill>
                <a:latin typeface="Aharoni" pitchFamily="2" charset="-79"/>
              </a:rPr>
              <a:t>الاشهادية</a:t>
            </a:r>
            <a:r>
              <a:rPr lang="ar-MA" sz="4400" u="sng" dirty="0" smtClean="0">
                <a:solidFill>
                  <a:srgbClr val="002060"/>
                </a:solidFill>
                <a:latin typeface="Aharoni" pitchFamily="2" charset="-79"/>
              </a:rPr>
              <a:t>:</a:t>
            </a:r>
            <a:endParaRPr lang="ar-MA" sz="2400" dirty="0" smtClean="0">
              <a:solidFill>
                <a:srgbClr val="002060"/>
              </a:solidFill>
              <a:latin typeface="Aharoni" pitchFamily="2" charset="-79"/>
            </a:endParaRPr>
          </a:p>
          <a:p>
            <a:pPr algn="r"/>
            <a:r>
              <a:rPr lang="ar-MA" sz="3200" dirty="0" smtClean="0">
                <a:latin typeface="Aharoni" pitchFamily="2" charset="-79"/>
                <a:cs typeface="Aharoni" pitchFamily="2" charset="-79"/>
              </a:rPr>
              <a:t>يتم في نهاية تعلم ما, يتعلق </a:t>
            </a:r>
            <a:r>
              <a:rPr lang="ar-MA" sz="3200" dirty="0" err="1" smtClean="0">
                <a:latin typeface="Aharoni" pitchFamily="2" charset="-79"/>
                <a:cs typeface="Aharoni" pitchFamily="2" charset="-79"/>
              </a:rPr>
              <a:t>بالتعلمات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 الأساسية </a:t>
            </a:r>
            <a:r>
              <a:rPr lang="ar-MA" sz="3200" dirty="0" err="1" smtClean="0">
                <a:latin typeface="Aharoni" pitchFamily="2" charset="-79"/>
                <a:cs typeface="Aharoni" pitchFamily="2" charset="-79"/>
              </a:rPr>
              <a:t>و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 يمكن من اتخاذ قرارات تتعلق بنجاح أو فشل التلاميذ (تقويم </a:t>
            </a:r>
            <a:r>
              <a:rPr lang="ar-MA" sz="3200" dirty="0" err="1" smtClean="0">
                <a:latin typeface="Aharoni" pitchFamily="2" charset="-79"/>
                <a:cs typeface="Aharoni" pitchFamily="2" charset="-79"/>
              </a:rPr>
              <a:t>اجمالي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).</a:t>
            </a:r>
            <a:endParaRPr lang="fr-FR" sz="3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 animBg="1"/>
      <p:bldP spid="4" grpId="0" build="allAtOnce" animBg="1"/>
      <p:bldP spid="5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214290"/>
            <a:ext cx="85725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أنماط التقويم:</a:t>
            </a:r>
            <a:endParaRPr lang="ar-MA" sz="2400" dirty="0" smtClean="0">
              <a:latin typeface="Aharoni" pitchFamily="2" charset="-79"/>
            </a:endParaRPr>
          </a:p>
          <a:p>
            <a:pPr algn="r"/>
            <a:r>
              <a:rPr lang="ar-MA" sz="4800" dirty="0" smtClean="0">
                <a:latin typeface="Aharoni" pitchFamily="2" charset="-79"/>
                <a:cs typeface="Aharoni" pitchFamily="2" charset="-79"/>
              </a:rPr>
              <a:t>يتم التقويم في سلك التعليم الابتدائي عبر</a:t>
            </a:r>
            <a:r>
              <a:rPr lang="ar-MA" sz="3200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algn="r"/>
            <a:endParaRPr lang="fr-FR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72132" y="2071678"/>
            <a:ext cx="2857520" cy="1039356"/>
          </a:xfrm>
          <a:prstGeom prst="leftArrow">
            <a:avLst>
              <a:gd name="adj1" fmla="val 50000"/>
              <a:gd name="adj2" fmla="val 81831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800" dirty="0" smtClean="0">
                <a:solidFill>
                  <a:schemeClr val="bg1"/>
                </a:solidFill>
              </a:rPr>
              <a:t>المراقبة المستمرة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43240" y="3000372"/>
            <a:ext cx="5357850" cy="1039356"/>
          </a:xfrm>
          <a:prstGeom prst="leftArrow">
            <a:avLst>
              <a:gd name="adj1" fmla="val 50000"/>
              <a:gd name="adj2" fmla="val 81831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800" dirty="0" smtClean="0">
                <a:solidFill>
                  <a:schemeClr val="bg1"/>
                </a:solidFill>
              </a:rPr>
              <a:t>الفروض الموحدة على مستوى المؤسسة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85918" y="3929066"/>
            <a:ext cx="6786610" cy="1039356"/>
          </a:xfrm>
          <a:prstGeom prst="leftArrow">
            <a:avLst>
              <a:gd name="adj1" fmla="val 50000"/>
              <a:gd name="adj2" fmla="val 81831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800" dirty="0" smtClean="0">
                <a:solidFill>
                  <a:schemeClr val="bg1"/>
                </a:solidFill>
              </a:rPr>
              <a:t>الامتحان الموحد المحلي </a:t>
            </a:r>
            <a:r>
              <a:rPr lang="ar-MA" sz="2800" dirty="0" err="1" smtClean="0">
                <a:solidFill>
                  <a:schemeClr val="bg1"/>
                </a:solidFill>
              </a:rPr>
              <a:t>و</a:t>
            </a:r>
            <a:r>
              <a:rPr lang="ar-MA" sz="2800" dirty="0" smtClean="0">
                <a:solidFill>
                  <a:schemeClr val="bg1"/>
                </a:solidFill>
              </a:rPr>
              <a:t> الامتحان الموحد الإقليمي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28596" y="5286388"/>
            <a:ext cx="8429684" cy="1191816"/>
          </a:xfrm>
          <a:prstGeom prst="flowChartAlternateProcess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3200" b="1" dirty="0" smtClean="0"/>
              <a:t>و في هذا الصدد تم تقسيم مستويات السلك الابتدائي إلى ما يلي: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8662" y="1000108"/>
            <a:ext cx="1214446" cy="995422"/>
          </a:xfrm>
          <a:prstGeom prst="flowChartTerminator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/>
              <a:t>1</a:t>
            </a:r>
            <a:endParaRPr lang="fr-FR" sz="40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143108" y="1000108"/>
            <a:ext cx="1214446" cy="995422"/>
          </a:xfrm>
          <a:prstGeom prst="flowChartTerminator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/>
              <a:t>2</a:t>
            </a:r>
            <a:endParaRPr lang="fr-FR" sz="4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357554" y="1000108"/>
            <a:ext cx="1214446" cy="995422"/>
          </a:xfrm>
          <a:prstGeom prst="flowChartTerminator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/>
              <a:t>3</a:t>
            </a:r>
            <a:endParaRPr lang="fr-FR" sz="4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0" y="1000108"/>
            <a:ext cx="1214446" cy="995422"/>
          </a:xfrm>
          <a:prstGeom prst="flowChartTerminator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/>
              <a:t>4</a:t>
            </a:r>
            <a:endParaRPr lang="fr-FR" sz="4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786446" y="1000108"/>
            <a:ext cx="1214446" cy="995422"/>
          </a:xfrm>
          <a:prstGeom prst="flowChartTerminator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/>
              <a:t>5</a:t>
            </a:r>
            <a:endParaRPr lang="fr-FR" sz="4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7000892" y="1000108"/>
            <a:ext cx="1214446" cy="995422"/>
          </a:xfrm>
          <a:prstGeom prst="flowChartTerminator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4000" b="1" dirty="0" smtClean="0"/>
              <a:t>6</a:t>
            </a:r>
            <a:endParaRPr lang="fr-FR" sz="4000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1285852" y="2071678"/>
            <a:ext cx="85646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 flipV="1">
            <a:off x="2285984" y="2000240"/>
            <a:ext cx="392909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0800000" flipV="1">
            <a:off x="2214546" y="2000240"/>
            <a:ext cx="135732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928662" y="2786059"/>
            <a:ext cx="2214578" cy="735747"/>
          </a:xfrm>
          <a:prstGeom prst="flowChartTerminator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800" b="1" dirty="0" smtClean="0"/>
              <a:t>مستويات فردية</a:t>
            </a:r>
            <a:endParaRPr lang="fr-FR" sz="2800" b="1" dirty="0"/>
          </a:p>
        </p:txBody>
      </p:sp>
      <p:cxnSp>
        <p:nvCxnSpPr>
          <p:cNvPr id="26" name="Connecteur droit avec flèche 25"/>
          <p:cNvCxnSpPr/>
          <p:nvPr/>
        </p:nvCxnSpPr>
        <p:spPr>
          <a:xfrm rot="5400000">
            <a:off x="4500562" y="207167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3000364" y="2000240"/>
            <a:ext cx="150019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143240" y="2786058"/>
            <a:ext cx="4000528" cy="735747"/>
          </a:xfrm>
          <a:prstGeom prst="flowChartTerminator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800" b="1" dirty="0" smtClean="0"/>
              <a:t>مستويان زوجيان غير نهائيين</a:t>
            </a:r>
            <a:endParaRPr lang="fr-FR" sz="2800" b="1" dirty="0"/>
          </a:p>
        </p:txBody>
      </p:sp>
      <p:cxnSp>
        <p:nvCxnSpPr>
          <p:cNvPr id="35" name="Connecteur droit avec flèche 34"/>
          <p:cNvCxnSpPr/>
          <p:nvPr/>
        </p:nvCxnSpPr>
        <p:spPr>
          <a:xfrm rot="16200000" flipH="1">
            <a:off x="7465239" y="2178835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7358082" y="2428868"/>
            <a:ext cx="1214446" cy="1947565"/>
          </a:xfrm>
          <a:prstGeom prst="flowChartTerminator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800" b="1" dirty="0" smtClean="0"/>
              <a:t>مستوى زوجي نهائي</a:t>
            </a:r>
            <a:endParaRPr lang="fr-FR" sz="28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428596" y="3571876"/>
            <a:ext cx="2714644" cy="2202061"/>
          </a:xfrm>
          <a:prstGeom prst="upArrowCallout">
            <a:avLst>
              <a:gd name="adj1" fmla="val 33390"/>
              <a:gd name="adj2" fmla="val 43526"/>
              <a:gd name="adj3" fmla="val 25000"/>
              <a:gd name="adj4" fmla="val 62491"/>
            </a:avLst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800" b="1" dirty="0" smtClean="0"/>
              <a:t>يعتمد التقويم على المراقبة المستمرة فقط.</a:t>
            </a:r>
            <a:endParaRPr lang="fr-FR" sz="28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3428992" y="3571876"/>
            <a:ext cx="2714644" cy="2299930"/>
          </a:xfrm>
          <a:prstGeom prst="upArrowCallout">
            <a:avLst>
              <a:gd name="adj1" fmla="val 33390"/>
              <a:gd name="adj2" fmla="val 43526"/>
              <a:gd name="adj3" fmla="val 25000"/>
              <a:gd name="adj4" fmla="val 62491"/>
            </a:avLst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000" b="1" dirty="0" smtClean="0"/>
              <a:t>يعتمد على المراقبة المستمرة </a:t>
            </a:r>
            <a:r>
              <a:rPr lang="ar-MA" sz="2000" b="1" dirty="0" err="1" smtClean="0"/>
              <a:t>و</a:t>
            </a:r>
            <a:r>
              <a:rPr lang="ar-MA" sz="2000" b="1" dirty="0" smtClean="0"/>
              <a:t> الفروض الموحدة المحلية التي تجرى عند نهاية السنة الدراسية</a:t>
            </a:r>
            <a:r>
              <a:rPr lang="ar-MA" sz="2800" b="1" dirty="0" smtClean="0"/>
              <a:t>.</a:t>
            </a:r>
            <a:endParaRPr lang="fr-FR" sz="2800" b="1" dirty="0"/>
          </a:p>
        </p:txBody>
      </p:sp>
      <p:sp>
        <p:nvSpPr>
          <p:cNvPr id="42" name="ZoneTexte 41"/>
          <p:cNvSpPr txBox="1"/>
          <p:nvPr/>
        </p:nvSpPr>
        <p:spPr>
          <a:xfrm>
            <a:off x="6215074" y="3857628"/>
            <a:ext cx="2714644" cy="2789277"/>
          </a:xfrm>
          <a:prstGeom prst="upArrowCallout">
            <a:avLst>
              <a:gd name="adj1" fmla="val 8516"/>
              <a:gd name="adj2" fmla="val 11396"/>
              <a:gd name="adj3" fmla="val 25000"/>
              <a:gd name="adj4" fmla="val 69552"/>
            </a:avLst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MA" sz="2000" b="1" dirty="0" smtClean="0"/>
              <a:t>المراقبة المستمرة طيلة السنة+الامتحان المحلي عند نهاية المرحلة 2+الامتحان الموحد الإقليمي عند نهاية السنة</a:t>
            </a:r>
            <a:r>
              <a:rPr lang="ar-MA" sz="2800" b="1" dirty="0" smtClean="0"/>
              <a:t>.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25" grpId="0" animBg="1"/>
      <p:bldP spid="33" grpId="0" animBg="1"/>
      <p:bldP spid="37" grpId="0" animBg="1"/>
      <p:bldP spid="40" grpId="0" uiExpand="1" build="allAtOnce" animBg="1"/>
      <p:bldP spid="41" grpId="0" uiExpand="1" build="allAtOnce" animBg="1"/>
      <p:bldP spid="42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643702" y="214290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u="sng" dirty="0" smtClean="0">
                <a:solidFill>
                  <a:srgbClr val="C00000"/>
                </a:solidFill>
                <a:latin typeface="Aharoni" pitchFamily="2" charset="-79"/>
              </a:rPr>
              <a:t>متى نقــــوم:</a:t>
            </a:r>
            <a:endParaRPr lang="fr-FR" sz="3200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2844" y="1285860"/>
          <a:ext cx="1714512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"/>
                <a:gridCol w="285752"/>
                <a:gridCol w="285752"/>
                <a:gridCol w="285752"/>
                <a:gridCol w="285752"/>
                <a:gridCol w="285752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</a:t>
                      </a:r>
                      <a:endParaRPr lang="fr-FR" sz="36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857356" y="1285860"/>
          <a:ext cx="642942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"/>
                <a:gridCol w="321471"/>
              </a:tblGrid>
              <a:tr h="78581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solidFill>
                      <a:srgbClr val="B8BC1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3600" b="1" kern="120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>
                    <a:solidFill>
                      <a:srgbClr val="B8BC1A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85786" y="22145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u="sng" dirty="0" smtClean="0"/>
              <a:t>المرحلة 1</a:t>
            </a:r>
            <a:endParaRPr lang="fr-FR" sz="2800" b="1" u="sng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500298" y="1285860"/>
          <a:ext cx="1428762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27"/>
                <a:gridCol w="238127"/>
                <a:gridCol w="238127"/>
                <a:gridCol w="238127"/>
                <a:gridCol w="238127"/>
                <a:gridCol w="238127"/>
              </a:tblGrid>
              <a:tr h="785818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929058" y="1285860"/>
          <a:ext cx="50006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"/>
                <a:gridCol w="250033"/>
              </a:tblGrid>
              <a:tr h="785818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8BC1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8BC1A"/>
                    </a:solidFill>
                  </a:tcPr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714612" y="22145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u="sng" dirty="0" smtClean="0"/>
              <a:t>المرحلة 2</a:t>
            </a:r>
            <a:endParaRPr lang="fr-FR" sz="2800" b="1" u="sng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4429124" y="1285860"/>
          <a:ext cx="1500198" cy="795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"/>
                <a:gridCol w="250033"/>
                <a:gridCol w="250033"/>
                <a:gridCol w="250033"/>
                <a:gridCol w="250033"/>
                <a:gridCol w="250033"/>
              </a:tblGrid>
              <a:tr h="79534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5929322" y="1285860"/>
          <a:ext cx="50006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"/>
                <a:gridCol w="250033"/>
              </a:tblGrid>
              <a:tr h="785818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8BC1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8BC1A"/>
                    </a:solidFill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4572000" y="22145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u="sng" dirty="0" smtClean="0"/>
              <a:t>المرحلة 3</a:t>
            </a:r>
            <a:endParaRPr lang="fr-FR" sz="2800" b="1" u="sng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429388" y="1285860"/>
          <a:ext cx="1500198" cy="795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"/>
                <a:gridCol w="250033"/>
                <a:gridCol w="250033"/>
                <a:gridCol w="250033"/>
                <a:gridCol w="250033"/>
                <a:gridCol w="250033"/>
              </a:tblGrid>
              <a:tr h="79534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7929586" y="1285860"/>
          <a:ext cx="50006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"/>
                <a:gridCol w="250033"/>
              </a:tblGrid>
              <a:tr h="785818"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8BC1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3600" b="1" kern="12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8BC1A"/>
                    </a:solidFill>
                  </a:tcPr>
                </a:tc>
              </a:tr>
            </a:tbl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6715140" y="22145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u="sng" dirty="0" smtClean="0"/>
              <a:t>المرحلة 4</a:t>
            </a:r>
            <a:endParaRPr lang="fr-FR" sz="2800" b="1" u="sng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14282" y="3357562"/>
            <a:ext cx="8286808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857224" y="3500438"/>
            <a:ext cx="67866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00" b="1" dirty="0" smtClean="0"/>
              <a:t>المراقبة المستمرة: طيلة السنة لجميع المستويات .</a:t>
            </a:r>
          </a:p>
          <a:p>
            <a:pPr algn="ctr"/>
            <a:r>
              <a:rPr lang="ar-MA" sz="2800" b="1" dirty="0" smtClean="0"/>
              <a:t>أنشطتها تشمل: تقويم الموارد+ تقويم </a:t>
            </a:r>
            <a:r>
              <a:rPr lang="ar-MA" sz="2800" b="1" dirty="0" err="1" smtClean="0"/>
              <a:t>الكفايات</a:t>
            </a:r>
            <a:r>
              <a:rPr lang="ar-MA" sz="2800" b="1" dirty="0" smtClean="0"/>
              <a:t>.</a:t>
            </a:r>
          </a:p>
        </p:txBody>
      </p:sp>
      <p:sp>
        <p:nvSpPr>
          <p:cNvPr id="26" name="ZoneTexte 25"/>
          <p:cNvSpPr txBox="1"/>
          <p:nvPr/>
        </p:nvSpPr>
        <p:spPr>
          <a:xfrm rot="354973">
            <a:off x="3410556" y="4708612"/>
            <a:ext cx="2710982" cy="1168539"/>
          </a:xfrm>
          <a:prstGeom prst="wedgeEllipseCallout">
            <a:avLst>
              <a:gd name="adj1" fmla="val -17959"/>
              <a:gd name="adj2" fmla="val -78519"/>
            </a:avLst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400" dirty="0" smtClean="0">
                <a:solidFill>
                  <a:srgbClr val="FFFF00"/>
                </a:solidFill>
              </a:rPr>
              <a:t>وظيفة تكوينية </a:t>
            </a:r>
            <a:r>
              <a:rPr lang="ar-MA" sz="2400" dirty="0" err="1" smtClean="0">
                <a:solidFill>
                  <a:srgbClr val="FFFF00"/>
                </a:solidFill>
              </a:rPr>
              <a:t>و</a:t>
            </a:r>
            <a:r>
              <a:rPr lang="ar-MA" sz="2400" dirty="0" smtClean="0">
                <a:solidFill>
                  <a:srgbClr val="FFFF00"/>
                </a:solidFill>
              </a:rPr>
              <a:t> جزائية طيلة السنة</a:t>
            </a:r>
            <a:endParaRPr lang="fr-FR" sz="2400" dirty="0">
              <a:solidFill>
                <a:srgbClr val="FFFF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 rot="354973">
            <a:off x="105122" y="4879080"/>
            <a:ext cx="3241768" cy="1428214"/>
          </a:xfrm>
          <a:prstGeom prst="wedgeEllipseCallout">
            <a:avLst>
              <a:gd name="adj1" fmla="val 13775"/>
              <a:gd name="adj2" fmla="val -92200"/>
            </a:avLst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000" dirty="0" smtClean="0">
                <a:solidFill>
                  <a:srgbClr val="FFFF00"/>
                </a:solidFill>
              </a:rPr>
              <a:t>وظيفة تكوينية في </a:t>
            </a:r>
            <a:r>
              <a:rPr lang="ar-MA" sz="2000" dirty="0" err="1" smtClean="0">
                <a:solidFill>
                  <a:srgbClr val="FFFF00"/>
                </a:solidFill>
              </a:rPr>
              <a:t>م</a:t>
            </a:r>
            <a:r>
              <a:rPr lang="ar-MA" sz="2000" dirty="0" smtClean="0">
                <a:solidFill>
                  <a:srgbClr val="FFFF00"/>
                </a:solidFill>
              </a:rPr>
              <a:t> 1</a:t>
            </a:r>
          </a:p>
          <a:p>
            <a:pPr algn="ctr"/>
            <a:r>
              <a:rPr lang="ar-MA" sz="2000" dirty="0" smtClean="0">
                <a:solidFill>
                  <a:srgbClr val="FFFF00"/>
                </a:solidFill>
              </a:rPr>
              <a:t> و 2 فقط+تكوينية </a:t>
            </a:r>
            <a:r>
              <a:rPr lang="ar-MA" sz="2000" dirty="0" err="1" smtClean="0">
                <a:solidFill>
                  <a:srgbClr val="FFFF00"/>
                </a:solidFill>
              </a:rPr>
              <a:t>و</a:t>
            </a:r>
            <a:r>
              <a:rPr lang="ar-MA" sz="2000" dirty="0" smtClean="0">
                <a:solidFill>
                  <a:srgbClr val="FFFF00"/>
                </a:solidFill>
              </a:rPr>
              <a:t> جزائية في </a:t>
            </a:r>
            <a:r>
              <a:rPr lang="ar-MA" sz="2000" dirty="0" err="1" smtClean="0">
                <a:solidFill>
                  <a:srgbClr val="FFFF00"/>
                </a:solidFill>
              </a:rPr>
              <a:t>م</a:t>
            </a:r>
            <a:r>
              <a:rPr lang="ar-MA" sz="2000" dirty="0" smtClean="0">
                <a:solidFill>
                  <a:srgbClr val="FFFF00"/>
                </a:solidFill>
              </a:rPr>
              <a:t> 3 </a:t>
            </a:r>
            <a:r>
              <a:rPr lang="ar-MA" sz="2000" dirty="0" err="1" smtClean="0">
                <a:solidFill>
                  <a:srgbClr val="FFFF00"/>
                </a:solidFill>
              </a:rPr>
              <a:t>و</a:t>
            </a:r>
            <a:r>
              <a:rPr lang="ar-MA" sz="2000" dirty="0" smtClean="0">
                <a:solidFill>
                  <a:srgbClr val="FFFF00"/>
                </a:solidFill>
              </a:rPr>
              <a:t> 4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428992" y="285728"/>
            <a:ext cx="1928826" cy="940653"/>
          </a:xfrm>
          <a:prstGeom prst="downArrow">
            <a:avLst>
              <a:gd name="adj1" fmla="val 50000"/>
              <a:gd name="adj2" fmla="val 47009"/>
            </a:avLst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000" dirty="0" smtClean="0">
                <a:solidFill>
                  <a:schemeClr val="bg1"/>
                </a:solidFill>
              </a:rPr>
              <a:t>امتحان محلي م6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429520" y="2071678"/>
            <a:ext cx="1714480" cy="1349633"/>
          </a:xfrm>
          <a:prstGeom prst="upArrow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000" dirty="0" smtClean="0">
                <a:solidFill>
                  <a:schemeClr val="bg1"/>
                </a:solidFill>
              </a:rPr>
              <a:t>امتحان إقليمي م 6</a:t>
            </a:r>
            <a:endParaRPr lang="fr-FR" sz="2000" dirty="0" smtClean="0">
              <a:solidFill>
                <a:schemeClr val="bg1"/>
              </a:solidFill>
            </a:endParaRPr>
          </a:p>
        </p:txBody>
      </p:sp>
      <p:sp>
        <p:nvSpPr>
          <p:cNvPr id="35" name="Légende encadrée 3 34"/>
          <p:cNvSpPr/>
          <p:nvPr/>
        </p:nvSpPr>
        <p:spPr>
          <a:xfrm flipH="1">
            <a:off x="6500826" y="4429132"/>
            <a:ext cx="2214546" cy="1857388"/>
          </a:xfrm>
          <a:prstGeom prst="borderCallout3">
            <a:avLst>
              <a:gd name="adj1" fmla="val -129951"/>
              <a:gd name="adj2" fmla="val 13265"/>
              <a:gd name="adj3" fmla="val -152336"/>
              <a:gd name="adj4" fmla="val -5868"/>
              <a:gd name="adj5" fmla="val -130920"/>
              <a:gd name="adj6" fmla="val -5868"/>
              <a:gd name="adj7" fmla="val -3002"/>
              <a:gd name="adj8" fmla="val 189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المستوى 2 و4:فروض موحدة محلية (اختبارات كتابية</a:t>
            </a:r>
            <a:r>
              <a:rPr lang="ar-MA" sz="2400" b="1" dirty="0" smtClean="0"/>
              <a:t>)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3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4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5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7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9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  <p:bldP spid="21" grpId="0"/>
      <p:bldP spid="26" grpId="0" animBg="1"/>
      <p:bldP spid="27" grpId="0" animBg="1"/>
      <p:bldP spid="28" grpId="0" animBg="1"/>
      <p:bldP spid="31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4348" y="357166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3200" b="1" dirty="0" smtClean="0"/>
              <a:t>كل هذه المعطيات ستستثمر لتصنيف المتعلمين إلى مجموعات حسب درجات التحكم </a:t>
            </a:r>
            <a:r>
              <a:rPr lang="ar-MA" sz="3200" b="1" dirty="0" err="1" smtClean="0"/>
              <a:t>و</a:t>
            </a:r>
            <a:r>
              <a:rPr lang="ar-MA" sz="3200" b="1" dirty="0" smtClean="0"/>
              <a:t> هي :</a:t>
            </a:r>
            <a:endParaRPr lang="fr-FR" sz="32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6715140" y="2143116"/>
            <a:ext cx="2143140" cy="649188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400" b="1" dirty="0" smtClean="0">
                <a:latin typeface="Adobe Arabic" pitchFamily="18" charset="-78"/>
                <a:cs typeface="Adobe Arabic" pitchFamily="18" charset="-78"/>
              </a:rPr>
              <a:t>المجموعة 1</a:t>
            </a:r>
            <a:endParaRPr lang="fr-FR" sz="2400" b="1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000892" y="342900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3200" dirty="0" smtClean="0"/>
              <a:t>و تسمى </a:t>
            </a:r>
            <a:r>
              <a:rPr lang="ar-MA" sz="3200" dirty="0" err="1" smtClean="0"/>
              <a:t>أ</a:t>
            </a:r>
            <a:r>
              <a:rPr lang="ar-MA" sz="3200" dirty="0" smtClean="0"/>
              <a:t>.1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500562" y="2143116"/>
            <a:ext cx="2143140" cy="649188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400" b="1" dirty="0" smtClean="0">
                <a:latin typeface="Adobe Arabic" pitchFamily="18" charset="-78"/>
                <a:cs typeface="Adobe Arabic" pitchFamily="18" charset="-78"/>
              </a:rPr>
              <a:t>المجموعة 2 </a:t>
            </a:r>
            <a:endParaRPr lang="fr-FR" sz="2400" b="1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57752" y="3429000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3200" dirty="0" smtClean="0"/>
              <a:t>و تسمى </a:t>
            </a:r>
            <a:r>
              <a:rPr lang="ar-MA" sz="3200" dirty="0" err="1" smtClean="0"/>
              <a:t>أ</a:t>
            </a:r>
            <a:r>
              <a:rPr lang="ar-MA" sz="3200" dirty="0" smtClean="0"/>
              <a:t>.2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2285984" y="2143116"/>
            <a:ext cx="2143140" cy="649188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400" b="1" dirty="0" smtClean="0">
                <a:latin typeface="Adobe Arabic" pitchFamily="18" charset="-78"/>
                <a:cs typeface="Adobe Arabic" pitchFamily="18" charset="-78"/>
              </a:rPr>
              <a:t>المجموعة 3</a:t>
            </a:r>
            <a:endParaRPr lang="fr-FR" sz="2400" b="1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00298" y="342900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3200" dirty="0" smtClean="0"/>
              <a:t>و تسمى </a:t>
            </a:r>
            <a:r>
              <a:rPr lang="ar-MA" sz="3200" dirty="0" err="1" smtClean="0"/>
              <a:t>ب</a:t>
            </a:r>
            <a:r>
              <a:rPr lang="ar-MA" sz="3200" dirty="0" smtClean="0"/>
              <a:t>.1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0" y="2143116"/>
            <a:ext cx="2143140" cy="649188"/>
          </a:xfrm>
          <a:prstGeom prst="ellipse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2400" b="1" dirty="0" smtClean="0">
                <a:latin typeface="Adobe Arabic" pitchFamily="18" charset="-78"/>
                <a:cs typeface="Adobe Arabic" pitchFamily="18" charset="-78"/>
              </a:rPr>
              <a:t>المجموعة 4</a:t>
            </a:r>
            <a:endParaRPr lang="fr-FR" sz="2400" b="1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4282" y="350043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3200" dirty="0" smtClean="0"/>
              <a:t>و تسمى </a:t>
            </a:r>
            <a:r>
              <a:rPr lang="ar-MA" sz="3200" dirty="0" err="1" smtClean="0"/>
              <a:t>ب</a:t>
            </a:r>
            <a:r>
              <a:rPr lang="ar-MA" sz="3200" dirty="0" smtClean="0"/>
              <a:t>.2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439</Words>
  <Application>Microsoft Office PowerPoint</Application>
  <PresentationFormat>Affichage à l'écran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youssef</dc:creator>
  <cp:lastModifiedBy>youssef</cp:lastModifiedBy>
  <cp:revision>37</cp:revision>
  <dcterms:created xsi:type="dcterms:W3CDTF">2011-02-03T16:17:30Z</dcterms:created>
  <dcterms:modified xsi:type="dcterms:W3CDTF">2011-02-04T20:07:10Z</dcterms:modified>
</cp:coreProperties>
</file>