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2" r:id="rId9"/>
    <p:sldId id="263" r:id="rId10"/>
    <p:sldId id="264" r:id="rId11"/>
    <p:sldId id="265" r:id="rId12"/>
    <p:sldId id="268" r:id="rId13"/>
    <p:sldId id="269" r:id="rId14"/>
    <p:sldId id="266" r:id="rId15"/>
    <p:sldId id="270" r:id="rId16"/>
    <p:sldId id="291" r:id="rId17"/>
    <p:sldId id="292" r:id="rId18"/>
    <p:sldId id="293" r:id="rId19"/>
    <p:sldId id="294" r:id="rId20"/>
    <p:sldId id="296" r:id="rId21"/>
    <p:sldId id="295" r:id="rId22"/>
    <p:sldId id="297" r:id="rId23"/>
    <p:sldId id="271" r:id="rId24"/>
    <p:sldId id="272" r:id="rId25"/>
    <p:sldId id="274" r:id="rId26"/>
    <p:sldId id="273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8" r:id="rId40"/>
    <p:sldId id="289" r:id="rId41"/>
    <p:sldId id="304" r:id="rId42"/>
    <p:sldId id="299" r:id="rId43"/>
    <p:sldId id="300" r:id="rId44"/>
    <p:sldId id="301" r:id="rId45"/>
    <p:sldId id="302" r:id="rId46"/>
    <p:sldId id="309" r:id="rId47"/>
    <p:sldId id="303" r:id="rId48"/>
    <p:sldId id="305" r:id="rId49"/>
    <p:sldId id="307" r:id="rId50"/>
    <p:sldId id="308" r:id="rId51"/>
    <p:sldId id="306" r:id="rId52"/>
    <p:sldId id="290" r:id="rId53"/>
    <p:sldId id="298" r:id="rId5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0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27A8-FF5A-438E-856C-58D9F43B09EF}" type="datetimeFigureOut">
              <a:rPr lang="fr-FR" smtClean="0"/>
              <a:pPr/>
              <a:t>11/02/2013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0979-80E5-40B0-9D77-30262A15F1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27A8-FF5A-438E-856C-58D9F43B09EF}" type="datetimeFigureOut">
              <a:rPr lang="fr-FR" smtClean="0"/>
              <a:pPr/>
              <a:t>11/02/2013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0979-80E5-40B0-9D77-30262A15F1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27A8-FF5A-438E-856C-58D9F43B09EF}" type="datetimeFigureOut">
              <a:rPr lang="fr-FR" smtClean="0"/>
              <a:pPr/>
              <a:t>11/02/2013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0979-80E5-40B0-9D77-30262A15F1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27A8-FF5A-438E-856C-58D9F43B09EF}" type="datetimeFigureOut">
              <a:rPr lang="fr-FR" smtClean="0"/>
              <a:pPr/>
              <a:t>11/02/2013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0979-80E5-40B0-9D77-30262A15F1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27A8-FF5A-438E-856C-58D9F43B09EF}" type="datetimeFigureOut">
              <a:rPr lang="fr-FR" smtClean="0"/>
              <a:pPr/>
              <a:t>11/02/2013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0979-80E5-40B0-9D77-30262A15F1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27A8-FF5A-438E-856C-58D9F43B09EF}" type="datetimeFigureOut">
              <a:rPr lang="fr-FR" smtClean="0"/>
              <a:pPr/>
              <a:t>11/02/2013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0979-80E5-40B0-9D77-30262A15F1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27A8-FF5A-438E-856C-58D9F43B09EF}" type="datetimeFigureOut">
              <a:rPr lang="fr-FR" smtClean="0"/>
              <a:pPr/>
              <a:t>11/02/2013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0979-80E5-40B0-9D77-30262A15F1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27A8-FF5A-438E-856C-58D9F43B09EF}" type="datetimeFigureOut">
              <a:rPr lang="fr-FR" smtClean="0"/>
              <a:pPr/>
              <a:t>11/02/2013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0979-80E5-40B0-9D77-30262A15F1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27A8-FF5A-438E-856C-58D9F43B09EF}" type="datetimeFigureOut">
              <a:rPr lang="fr-FR" smtClean="0"/>
              <a:pPr/>
              <a:t>11/02/2013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0979-80E5-40B0-9D77-30262A15F1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27A8-FF5A-438E-856C-58D9F43B09EF}" type="datetimeFigureOut">
              <a:rPr lang="fr-FR" smtClean="0"/>
              <a:pPr/>
              <a:t>11/02/2013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0979-80E5-40B0-9D77-30262A15F1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27A8-FF5A-438E-856C-58D9F43B09EF}" type="datetimeFigureOut">
              <a:rPr lang="fr-FR" smtClean="0"/>
              <a:pPr/>
              <a:t>11/02/2013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0979-80E5-40B0-9D77-30262A15F1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27A8-FF5A-438E-856C-58D9F43B09EF}" type="datetimeFigureOut">
              <a:rPr lang="fr-FR" smtClean="0"/>
              <a:pPr/>
              <a:t>11/02/2013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60979-80E5-40B0-9D77-30262A15F11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J:\TPE\Publicit&#233;%20Boursin%20-%20L'insomniaque.mp4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14348" y="642918"/>
            <a:ext cx="7772400" cy="1470025"/>
          </a:xfrm>
        </p:spPr>
        <p:txBody>
          <a:bodyPr/>
          <a:lstStyle/>
          <a:p>
            <a:r>
              <a:rPr lang="fr-FR" dirty="0" smtClean="0"/>
              <a:t>Thème: La consommation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214290"/>
            <a:ext cx="6286544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60" y="-24"/>
            <a:ext cx="4462402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99084"/>
            <a:ext cx="4500594" cy="416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28" y="3286124"/>
            <a:ext cx="3429024" cy="3214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8"/>
            <a:ext cx="3429024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4645256" cy="642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0"/>
            <a:ext cx="4286280" cy="2964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14290"/>
            <a:ext cx="4498883" cy="300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29000"/>
            <a:ext cx="4714694" cy="3139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7250" y="3429000"/>
            <a:ext cx="447675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428604"/>
            <a:ext cx="3286148" cy="440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214290"/>
            <a:ext cx="4762500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928934"/>
            <a:ext cx="3929090" cy="36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500306"/>
            <a:ext cx="7063295" cy="4357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9605" y="0"/>
            <a:ext cx="3484395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http://www.supeva-referencement.fr/image/evolution-publicite-sur-internet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857224" y="785794"/>
            <a:ext cx="7548613" cy="5268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3" y="214290"/>
            <a:ext cx="3852809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214290"/>
            <a:ext cx="2205291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2357430"/>
            <a:ext cx="3419484" cy="256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1" y="4643446"/>
            <a:ext cx="4330793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857628"/>
            <a:ext cx="3643338" cy="273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1285860"/>
            <a:ext cx="5524539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1285860"/>
            <a:ext cx="400052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2143116"/>
            <a:ext cx="8229600" cy="1143000"/>
          </a:xfrm>
        </p:spPr>
        <p:txBody>
          <a:bodyPr/>
          <a:lstStyle/>
          <a:p>
            <a:r>
              <a:rPr lang="fr-FR" dirty="0" smtClean="0"/>
              <a:t>Sujet: la publicité alimentaire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071546"/>
            <a:ext cx="3643338" cy="411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428736"/>
            <a:ext cx="4286250" cy="405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429000"/>
            <a:ext cx="3976692" cy="264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4214818"/>
            <a:ext cx="13212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285992"/>
            <a:ext cx="13212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2357430"/>
            <a:ext cx="13212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14356"/>
            <a:ext cx="13212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85728"/>
            <a:ext cx="13212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429132"/>
            <a:ext cx="13212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714356"/>
            <a:ext cx="13212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57166"/>
            <a:ext cx="132126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103983" cy="6143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J:\TPE\Schéma processus publicité TP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428736"/>
            <a:ext cx="6585456" cy="508116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1500166" y="357166"/>
            <a:ext cx="62633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Processus publicitaire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58" y="1000108"/>
            <a:ext cx="4214842" cy="35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78267"/>
            <a:ext cx="2786050" cy="297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4762500"/>
            <a:ext cx="63579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928670"/>
            <a:ext cx="32385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sz="3600" b="1" dirty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2. La publicité alimentaire : </a:t>
            </a:r>
            <a:r>
              <a:rPr lang="fr-FR" b="1" dirty="0"/>
              <a:t/>
            </a:r>
            <a:br>
              <a:rPr lang="fr-FR" b="1" dirty="0"/>
            </a:br>
            <a:endParaRPr lang="fr-FR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71736" y="1857364"/>
            <a:ext cx="4286250" cy="3343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04908"/>
            <a:ext cx="3714744" cy="371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274" y="4143380"/>
            <a:ext cx="5500726" cy="260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8604"/>
            <a:ext cx="3000396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0" y="3071810"/>
            <a:ext cx="3786190" cy="3786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3357554" cy="335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2143116"/>
            <a:ext cx="2500330" cy="3164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14290"/>
            <a:ext cx="2126331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57166"/>
            <a:ext cx="32385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4286280" cy="3317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71876"/>
            <a:ext cx="5500726" cy="30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786190"/>
            <a:ext cx="2500298" cy="2500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/>
              <a:t>3. Publicité et littérature ?</a:t>
            </a:r>
            <a:br>
              <a:rPr lang="fr-FR" b="1" dirty="0"/>
            </a:br>
            <a:endParaRPr lang="fr-FR" dirty="0"/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857232"/>
            <a:ext cx="4324888" cy="362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85860"/>
            <a:ext cx="4667731" cy="266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4071942"/>
            <a:ext cx="2660118" cy="2600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72264" y="4429132"/>
            <a:ext cx="1498683" cy="2143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4071942"/>
            <a:ext cx="1714498" cy="2539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1142984"/>
            <a:ext cx="8229600" cy="3571900"/>
          </a:xfrm>
        </p:spPr>
        <p:txBody>
          <a:bodyPr>
            <a:normAutofit/>
          </a:bodyPr>
          <a:lstStyle/>
          <a:p>
            <a:r>
              <a:rPr lang="fr-FR" dirty="0" smtClean="0"/>
              <a:t>Problématique: Comment la publicité alimentaire au fil du temps a-t-elle évolué face au consommateur ? 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571536" y="4286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u="sng" dirty="0"/>
              <a:t>b) Historique </a:t>
            </a:r>
            <a:br>
              <a:rPr lang="fr-FR" b="1" u="sng" dirty="0"/>
            </a:br>
            <a:endParaRPr lang="fr-FR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285860"/>
            <a:ext cx="2719721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357298"/>
            <a:ext cx="4681515" cy="325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571876"/>
            <a:ext cx="3571880" cy="3000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4714884"/>
            <a:ext cx="2876548" cy="1914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4876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s1"/>
          <p:cNvPicPr>
            <a:picLocks noGrp="1"/>
          </p:cNvPicPr>
          <p:nvPr>
            <p:ph idx="1"/>
          </p:nvPr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500034" y="714356"/>
            <a:ext cx="8358246" cy="5491979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ublicité Boursin - L'insomniaqu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135729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u="sng" dirty="0"/>
              <a:t>II] Codes  et techniques de la publicité présentés à travers l’exemple de </a:t>
            </a:r>
            <a:r>
              <a:rPr lang="fr-FR" b="1" i="1" u="sng" dirty="0"/>
              <a:t>La vache qui rit.</a:t>
            </a:r>
            <a:r>
              <a:rPr lang="fr-FR" b="1" u="sng" dirty="0"/>
              <a:t/>
            </a:r>
            <a:br>
              <a:rPr lang="fr-FR" b="1" u="sng" dirty="0"/>
            </a:b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19818"/>
            <a:ext cx="6500858" cy="6500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032"/>
            <a:ext cx="9144000" cy="686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s2"/>
          <p:cNvPicPr>
            <a:picLocks noGrp="1"/>
          </p:cNvPicPr>
          <p:nvPr>
            <p:ph idx="1"/>
          </p:nvPr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2357422" y="1"/>
            <a:ext cx="4714908" cy="6858000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4000504"/>
            <a:ext cx="2000264" cy="2733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3" y="3643594"/>
            <a:ext cx="4143404" cy="303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42852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 descr="C:\Documents and Settings\ELEVES\Local Settings\Temp\y1p4W8Qw4mW0CkWkeDlqQ9-tY9HYJQD3BqdaFnlNpcQ11e1gittINWnFa4d962QWprxFg79fnsSRFI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28604"/>
            <a:ext cx="4571996" cy="30479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43050"/>
            <a:ext cx="4279811" cy="380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45429" y="0"/>
            <a:ext cx="48985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71472" y="92867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fr-FR" b="1" dirty="0" smtClean="0"/>
              <a:t>I</a:t>
            </a:r>
            <a:r>
              <a:rPr lang="fr-FR" b="1" dirty="0"/>
              <a:t>] </a:t>
            </a:r>
            <a:r>
              <a:rPr lang="fr-FR" b="1" u="sng" dirty="0"/>
              <a:t>Histoire, apparition, évolution de la publicité</a:t>
            </a:r>
            <a:r>
              <a:rPr lang="fr-FR" b="1" u="sng" dirty="0" smtClean="0"/>
              <a:t>.</a:t>
            </a:r>
          </a:p>
          <a:p>
            <a:pPr>
              <a:buNone/>
            </a:pPr>
            <a:endParaRPr lang="fr-FR" b="1" u="sng" dirty="0"/>
          </a:p>
          <a:p>
            <a:pPr>
              <a:buNone/>
            </a:pPr>
            <a:endParaRPr lang="fr-FR" b="1" dirty="0"/>
          </a:p>
        </p:txBody>
      </p:sp>
      <p:sp>
        <p:nvSpPr>
          <p:cNvPr id="5" name="Rectangle 4"/>
          <p:cNvSpPr/>
          <p:nvPr/>
        </p:nvSpPr>
        <p:spPr>
          <a:xfrm>
            <a:off x="1571604" y="3286124"/>
            <a:ext cx="42890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600" b="1" u="sng" dirty="0" smtClean="0"/>
              <a:t>a) Eléments de définition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269557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071546"/>
            <a:ext cx="257175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14290"/>
            <a:ext cx="2638425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4000504"/>
            <a:ext cx="2539497" cy="265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7686" y="4214818"/>
            <a:ext cx="3624255" cy="2411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s2"/>
          <p:cNvPicPr>
            <a:picLocks noGrp="1"/>
          </p:cNvPicPr>
          <p:nvPr>
            <p:ph idx="1"/>
          </p:nvPr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2357422" y="1"/>
            <a:ext cx="4714908" cy="6858000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21455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b) Différentes stratégies de publicité adoptables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785794"/>
            <a:ext cx="8229600" cy="1143000"/>
          </a:xfrm>
        </p:spPr>
        <p:txBody>
          <a:bodyPr/>
          <a:lstStyle/>
          <a:p>
            <a:r>
              <a:rPr lang="fr-FR" dirty="0" smtClean="0"/>
              <a:t>Stratégie persuasive et informative</a:t>
            </a:r>
            <a:endParaRPr lang="fr-F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2143116"/>
            <a:ext cx="6436772" cy="303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Stratégie projective ou intégrative</a:t>
            </a:r>
            <a:endParaRPr lang="fr-F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38" y="2857496"/>
            <a:ext cx="4857764" cy="364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00174"/>
            <a:ext cx="3582593" cy="2386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Stratégie mécaniste</a:t>
            </a:r>
            <a:endParaRPr lang="fr-F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6643694" cy="51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928670"/>
            <a:ext cx="4640612" cy="576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857224" y="285728"/>
            <a:ext cx="6715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/>
              <a:t>Ivan Pavlov</a:t>
            </a:r>
            <a:endParaRPr lang="fr-FR" sz="28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s1"/>
          <p:cNvPicPr>
            <a:picLocks noGrp="1"/>
          </p:cNvPicPr>
          <p:nvPr>
            <p:ph idx="1"/>
          </p:nvPr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357158" y="571480"/>
            <a:ext cx="8501122" cy="5706293"/>
          </a:xfrm>
          <a:prstGeom prst="rect">
            <a:avLst/>
          </a:prstGeom>
          <a:noFill/>
          <a:ln>
            <a:noFill/>
            <a:prstDash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Matraquage direct</a:t>
            </a:r>
            <a:endParaRPr lang="fr-FR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1571612"/>
            <a:ext cx="3500452" cy="472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Matraquage semi-direct </a:t>
            </a:r>
            <a:endParaRPr lang="fr-FR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1063" y="1600200"/>
            <a:ext cx="4901874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b="1" u="sng" dirty="0"/>
              <a:t/>
            </a:r>
            <a:br>
              <a:rPr lang="fr-FR" b="1" u="sng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488" y="1571612"/>
            <a:ext cx="4186238" cy="828668"/>
          </a:xfrm>
        </p:spPr>
        <p:txBody>
          <a:bodyPr/>
          <a:lstStyle/>
          <a:p>
            <a:pPr>
              <a:buNone/>
            </a:pPr>
            <a:endParaRPr lang="fr-FR" dirty="0"/>
          </a:p>
          <a:p>
            <a:pPr>
              <a:buNone/>
            </a:pPr>
            <a:endParaRPr lang="fr-FR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5852" y="1643050"/>
            <a:ext cx="6975711" cy="460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2000232" y="714356"/>
            <a:ext cx="148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1. La publicité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Matraquage indirect</a:t>
            </a:r>
            <a:endParaRPr lang="fr-FR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143248"/>
            <a:ext cx="3500462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429000"/>
            <a:ext cx="314327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571612"/>
            <a:ext cx="3357586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0269" y="2967335"/>
            <a:ext cx="4003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CONCLUSIO</a:t>
            </a:r>
            <a:r>
              <a:rPr lang="fr-FR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N</a:t>
            </a:r>
            <a:endParaRPr lang="fr-FR" sz="5400" b="1" cap="none" spc="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539"/>
            <a:ext cx="6000792" cy="685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42852"/>
            <a:ext cx="7000892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1460" y="1565872"/>
            <a:ext cx="7782540" cy="529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738071" cy="15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0" y="642938"/>
            <a:ext cx="381000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2787" y="3714752"/>
            <a:ext cx="4021213" cy="314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6412" y="0"/>
            <a:ext cx="2807588" cy="3571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3500430" cy="457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3306" y="0"/>
            <a:ext cx="2432366" cy="3357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3500438"/>
            <a:ext cx="2388066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06" y="4857760"/>
            <a:ext cx="2520881" cy="1604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104</Words>
  <Application>Microsoft Office PowerPoint</Application>
  <PresentationFormat>Affichage à l'écran (4:3)</PresentationFormat>
  <Paragraphs>21</Paragraphs>
  <Slides>53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53</vt:i4>
      </vt:variant>
    </vt:vector>
  </HeadingPairs>
  <TitlesOfParts>
    <vt:vector size="54" baseType="lpstr">
      <vt:lpstr>Thème Office</vt:lpstr>
      <vt:lpstr>Thème: La consommation</vt:lpstr>
      <vt:lpstr>Sujet: la publicité alimentaire</vt:lpstr>
      <vt:lpstr>Problématique: Comment la publicité alimentaire au fil du temps a-t-elle évolué face au consommateur ?  </vt:lpstr>
      <vt:lpstr>Diapositive 4</vt:lpstr>
      <vt:lpstr> 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2. La publicité alimentaire :  </vt:lpstr>
      <vt:lpstr>Diapositive 26</vt:lpstr>
      <vt:lpstr>Diapositive 27</vt:lpstr>
      <vt:lpstr>Diapositive 28</vt:lpstr>
      <vt:lpstr>3. Publicité et littérature ? </vt:lpstr>
      <vt:lpstr>b) Historique  </vt:lpstr>
      <vt:lpstr>Diapositive 31</vt:lpstr>
      <vt:lpstr>Diapositive 32</vt:lpstr>
      <vt:lpstr>Diapositive 33</vt:lpstr>
      <vt:lpstr>II] Codes  et techniques de la publicité présentés à travers l’exemple de La vache qui rit. 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b) Différentes stratégies de publicité adoptables</vt:lpstr>
      <vt:lpstr>Stratégie persuasive et informative</vt:lpstr>
      <vt:lpstr>Stratégie projective ou intégrative</vt:lpstr>
      <vt:lpstr>Stratégie mécaniste</vt:lpstr>
      <vt:lpstr>Diapositive 46</vt:lpstr>
      <vt:lpstr>Diapositive 47</vt:lpstr>
      <vt:lpstr>Matraquage direct</vt:lpstr>
      <vt:lpstr>Matraquage semi-direct </vt:lpstr>
      <vt:lpstr>Matraquage indirect</vt:lpstr>
      <vt:lpstr>Diapositive 51</vt:lpstr>
      <vt:lpstr>Diapositive 52</vt:lpstr>
      <vt:lpstr>Diapositive 53</vt:lpstr>
    </vt:vector>
  </TitlesOfParts>
  <Company>Institut du Sacré Coeur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Thème: La consommation</dc:title>
  <dc:creator>ELEVES</dc:creator>
  <cp:lastModifiedBy>ELEVES</cp:lastModifiedBy>
  <cp:revision>22</cp:revision>
  <dcterms:created xsi:type="dcterms:W3CDTF">2013-02-04T11:32:46Z</dcterms:created>
  <dcterms:modified xsi:type="dcterms:W3CDTF">2013-02-11T13:08:09Z</dcterms:modified>
</cp:coreProperties>
</file>