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2" r:id="rId3"/>
    <p:sldId id="273" r:id="rId4"/>
    <p:sldId id="280" r:id="rId5"/>
    <p:sldId id="290" r:id="rId6"/>
    <p:sldId id="281" r:id="rId7"/>
    <p:sldId id="291" r:id="rId8"/>
    <p:sldId id="292" r:id="rId9"/>
    <p:sldId id="259" r:id="rId10"/>
    <p:sldId id="260" r:id="rId11"/>
    <p:sldId id="261" r:id="rId12"/>
    <p:sldId id="293" r:id="rId13"/>
    <p:sldId id="282" r:id="rId14"/>
    <p:sldId id="289" r:id="rId15"/>
    <p:sldId id="295" r:id="rId16"/>
    <p:sldId id="296" r:id="rId17"/>
    <p:sldId id="294" r:id="rId18"/>
    <p:sldId id="297" r:id="rId19"/>
    <p:sldId id="298" r:id="rId20"/>
    <p:sldId id="299" r:id="rId21"/>
    <p:sldId id="300" r:id="rId22"/>
    <p:sldId id="301" r:id="rId23"/>
    <p:sldId id="303" r:id="rId24"/>
    <p:sldId id="302" r:id="rId25"/>
    <p:sldId id="304" r:id="rId26"/>
    <p:sldId id="305" r:id="rId27"/>
    <p:sldId id="308" r:id="rId28"/>
    <p:sldId id="309" r:id="rId29"/>
    <p:sldId id="306" r:id="rId30"/>
    <p:sldId id="307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112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4A8D-F4BC-9144-B4C9-DB8D3770FA4A}" type="datetimeFigureOut">
              <a:rPr lang="fr-FR" smtClean="0"/>
              <a:t>09/02/13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28E4-2B98-0546-A3D7-AE592630668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6"/>
          <p:cNvSpPr txBox="1">
            <a:spLocks noChangeArrowheads="1"/>
          </p:cNvSpPr>
          <p:nvPr/>
        </p:nvSpPr>
        <p:spPr bwMode="auto">
          <a:xfrm>
            <a:off x="3633329" y="1340768"/>
            <a:ext cx="206574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Splénomégalie</a:t>
            </a:r>
          </a:p>
          <a:p>
            <a:pPr algn="ctr">
              <a:defRPr/>
            </a:pPr>
            <a:endParaRPr lang="fr-FR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Adénopathies </a:t>
            </a:r>
            <a:endParaRPr lang="fr-FR" sz="2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63541" name="Text Box 1077"/>
          <p:cNvSpPr txBox="1">
            <a:spLocks noChangeArrowheads="1"/>
          </p:cNvSpPr>
          <p:nvPr/>
        </p:nvSpPr>
        <p:spPr bwMode="auto">
          <a:xfrm>
            <a:off x="2630488" y="2924175"/>
            <a:ext cx="4029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Jean-Noël Bastie</a:t>
            </a:r>
          </a:p>
        </p:txBody>
      </p:sp>
      <p:grpSp>
        <p:nvGrpSpPr>
          <p:cNvPr id="28675" name="Group 47"/>
          <p:cNvGrpSpPr>
            <a:grpSpLocks/>
          </p:cNvGrpSpPr>
          <p:nvPr/>
        </p:nvGrpSpPr>
        <p:grpSpPr bwMode="auto">
          <a:xfrm>
            <a:off x="2406650" y="5373829"/>
            <a:ext cx="3467100" cy="1143000"/>
            <a:chOff x="340" y="2840"/>
            <a:chExt cx="2184" cy="720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840"/>
              <a:ext cx="720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0" t="12292" r="66162" b="76190"/>
            <a:stretch>
              <a:fillRect/>
            </a:stretch>
          </p:blipFill>
          <p:spPr bwMode="auto">
            <a:xfrm>
              <a:off x="1840" y="2981"/>
              <a:ext cx="684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769310" y="3914775"/>
            <a:ext cx="4105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Service d’Hématologie, CHU </a:t>
            </a:r>
            <a:r>
              <a:rPr lang="fr-FR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6" charset="0"/>
              </a:rPr>
              <a:t>Le Bocage, Dijon</a:t>
            </a:r>
            <a:endParaRPr lang="fr-FR" sz="1400" b="1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7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34265"/>
            <a:ext cx="9601200" cy="566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fr-FR" sz="1400" b="1" dirty="0" smtClean="0">
                <a:latin typeface="Arial"/>
                <a:ea typeface="Times New Roman"/>
                <a:cs typeface="Arial"/>
              </a:rPr>
              <a:t>hypertensions portales</a:t>
            </a:r>
          </a:p>
          <a:p>
            <a:pPr marL="742950" lvl="1" indent="-285750" algn="just">
              <a:lnSpc>
                <a:spcPct val="20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blocs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intra-hépatiques</a:t>
            </a:r>
            <a:endParaRPr lang="fr-FR" sz="1200" dirty="0" smtClean="0">
              <a:latin typeface="Arial"/>
              <a:ea typeface="Times New Roman"/>
              <a:cs typeface="Arial"/>
            </a:endParaRP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cirrhose (éthyliques, post hépatites, cirrhose biliaire primitive)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granulomatoses (sarcoïdose, etc.)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bilharziose hépatosplénique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maladie de Wilson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maladie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veino-occlusive</a:t>
            </a:r>
            <a:endParaRPr lang="fr-FR" sz="1200" dirty="0" smtClean="0">
              <a:latin typeface="Arial"/>
              <a:ea typeface="Times New Roman"/>
              <a:cs typeface="Arial"/>
            </a:endParaRP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fibrose hépatique congénitale </a:t>
            </a:r>
          </a:p>
          <a:p>
            <a:pPr marL="742950" lvl="1" indent="-285750" algn="just">
              <a:lnSpc>
                <a:spcPct val="20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blocs sus-hépatiques</a:t>
            </a:r>
          </a:p>
          <a:p>
            <a:pPr marL="1143000" lvl="2" indent="-228600" algn="just">
              <a:lnSpc>
                <a:spcPct val="20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thrombose des veines sus-hépatiques (syndrome de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Budd-Chiari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)</a:t>
            </a:r>
          </a:p>
          <a:p>
            <a:pPr marL="1143000" lvl="2" indent="-228600" algn="just">
              <a:lnSpc>
                <a:spcPct val="20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insuffisance cardiaque droite</a:t>
            </a:r>
          </a:p>
          <a:p>
            <a:pPr marL="742950" lvl="1" indent="-285750" algn="just">
              <a:lnSpc>
                <a:spcPct val="20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blocs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infra-hépatiques</a:t>
            </a:r>
            <a:endParaRPr lang="fr-FR" sz="1200" dirty="0" smtClean="0">
              <a:latin typeface="Arial"/>
              <a:ea typeface="Times New Roman"/>
              <a:cs typeface="Arial"/>
            </a:endParaRPr>
          </a:p>
          <a:p>
            <a:pPr marL="1143000" lvl="2" indent="-228600" algn="just">
              <a:lnSpc>
                <a:spcPct val="20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thrombose portale</a:t>
            </a:r>
          </a:p>
          <a:p>
            <a:pPr marL="1143000" lvl="2" indent="-228600" algn="just">
              <a:lnSpc>
                <a:spcPct val="20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compression tumorale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Etiologies des splénomégalies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770" y="1052736"/>
            <a:ext cx="89916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FR" sz="1600" b="1" dirty="0" smtClean="0">
                <a:latin typeface="Arial"/>
                <a:ea typeface="Times New Roman"/>
                <a:cs typeface="Arial"/>
              </a:rPr>
              <a:t>	- maladies inflammatoires systémiques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lupus érythémateux disséminé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polyarthrite rhumatoïde (avec neutropénie, réalisant le syndrome de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Felty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sarcoïdose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maladie de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Still</a:t>
            </a:r>
            <a:endParaRPr lang="fr-FR" sz="1200" dirty="0" smtClean="0">
              <a:latin typeface="Arial"/>
              <a:ea typeface="Times New Roman"/>
              <a:cs typeface="Arial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maladie périodique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fr-FR" sz="1200" b="1" dirty="0" smtClean="0">
                <a:latin typeface="Arial"/>
                <a:ea typeface="Times New Roman"/>
                <a:cs typeface="Arial"/>
              </a:rPr>
              <a:t>- </a:t>
            </a:r>
            <a:r>
              <a:rPr lang="fr-FR" sz="1600" b="1" dirty="0" smtClean="0">
                <a:latin typeface="Arial"/>
                <a:ea typeface="Times New Roman"/>
                <a:cs typeface="Arial"/>
              </a:rPr>
              <a:t>maladies de surcharge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dyslipoïdoses : maladie de Gaucher, maladie de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Nieman-Pick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, syndrome des histiocytes bleu de mer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err="1" smtClean="0">
                <a:latin typeface="Arial"/>
                <a:ea typeface="Times New Roman"/>
                <a:cs typeface="Arial"/>
              </a:rPr>
              <a:t>histyocytoses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 X ; amylose, hémochromatose 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FR" sz="1600" b="1" dirty="0" smtClean="0">
                <a:latin typeface="Arial"/>
                <a:ea typeface="Times New Roman"/>
                <a:cs typeface="Arial"/>
              </a:rPr>
              <a:t>		- origines tumorales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bénignes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kyste 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épidermoïde</a:t>
            </a:r>
            <a:endParaRPr lang="fr-FR" sz="1200" dirty="0" smtClean="0">
              <a:latin typeface="Arial"/>
              <a:ea typeface="Times New Roman"/>
              <a:cs typeface="Arial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lymphangiome kystique ou non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hémangiome kystique ou non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malignes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secondaires  (métastases spléniques qui sont rares)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primitives (</a:t>
            </a:r>
            <a:r>
              <a:rPr lang="fr-FR" sz="1200" dirty="0" err="1" smtClean="0">
                <a:latin typeface="Arial"/>
                <a:ea typeface="Times New Roman"/>
                <a:cs typeface="Arial"/>
              </a:rPr>
              <a:t>angiosarcome</a:t>
            </a:r>
            <a:r>
              <a:rPr lang="fr-FR" sz="1200" dirty="0" smtClean="0">
                <a:latin typeface="Arial"/>
                <a:ea typeface="Times New Roman"/>
                <a:cs typeface="Arial"/>
              </a:rPr>
              <a:t>, fibrosarcome)</a:t>
            </a: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fr-FR" sz="1200" dirty="0" smtClean="0">
                <a:latin typeface="Arial"/>
                <a:ea typeface="Times New Roman"/>
                <a:cs typeface="Arial"/>
              </a:rPr>
              <a:t>lymphome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Etiologies des splénomégalies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Approche diagnostique devant une splénomégalie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6" y="1772816"/>
            <a:ext cx="890141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3" y="476673"/>
            <a:ext cx="8881846" cy="58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196752"/>
            <a:ext cx="8065405" cy="450010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Les ganglions lymphatiques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8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Principales aires ganglionnaires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39067"/>
            <a:ext cx="7408468" cy="50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Aires ganglionnaires cervicales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28873"/>
            <a:ext cx="7908484" cy="50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Adénopathies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8" y="1340768"/>
            <a:ext cx="78043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Mécanismes responsables des adénopathies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98827"/>
            <a:ext cx="8342772" cy="46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Diagnostic clinique des adénopathies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148425" cy="47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 RATE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5536" y="10527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Organe </a:t>
            </a:r>
            <a:r>
              <a:rPr lang="fr-FR" dirty="0"/>
              <a:t>de consistance </a:t>
            </a:r>
            <a:r>
              <a:rPr lang="fr-FR" b="1" dirty="0"/>
              <a:t>molle et friable</a:t>
            </a:r>
            <a:r>
              <a:rPr lang="fr-FR" dirty="0"/>
              <a:t>, la rate n’a pas de forme </a:t>
            </a:r>
            <a:r>
              <a:rPr lang="fr-FR" dirty="0" smtClean="0"/>
              <a:t>propre : </a:t>
            </a:r>
            <a:r>
              <a:rPr lang="fr-FR" dirty="0"/>
              <a:t>elle se moule sur les organes de voisinage. </a:t>
            </a:r>
            <a:endParaRPr lang="fr-F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C’est </a:t>
            </a:r>
            <a:r>
              <a:rPr lang="fr-FR" dirty="0"/>
              <a:t>un </a:t>
            </a:r>
            <a:r>
              <a:rPr lang="fr-FR" b="1" dirty="0"/>
              <a:t>organe lymphoïde</a:t>
            </a:r>
            <a:r>
              <a:rPr lang="fr-FR" dirty="0"/>
              <a:t>, étroitement lié au système </a:t>
            </a:r>
            <a:r>
              <a:rPr lang="fr-FR" dirty="0" smtClean="0"/>
              <a:t>porte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Dimensions</a:t>
            </a:r>
            <a:r>
              <a:rPr lang="fr-FR" dirty="0"/>
              <a:t>: </a:t>
            </a:r>
            <a:r>
              <a:rPr lang="fr-FR" dirty="0" smtClean="0"/>
              <a:t> </a:t>
            </a:r>
            <a:r>
              <a:rPr lang="fr-FR" dirty="0"/>
              <a:t>12 cm de </a:t>
            </a:r>
            <a:r>
              <a:rPr lang="fr-FR" dirty="0" smtClean="0"/>
              <a:t>hauteur; 8 cm d’épaisseur; 200 grammes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80076"/>
            <a:ext cx="4608512" cy="40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Diagnostic d’une adénopathie superficielle isolée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9439"/>
            <a:ext cx="8398190" cy="50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Examen clinique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96" y="1783457"/>
            <a:ext cx="4158704" cy="3953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80728"/>
            <a:ext cx="780086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Imagerie des adénopathies « profondes » 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59" y="1052736"/>
            <a:ext cx="6576844" cy="49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016000"/>
            <a:ext cx="4546600" cy="48133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Radiographie thoracique et adénopathies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médiastinales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Radiographie thoracique et adénopathies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médiastinales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24744"/>
            <a:ext cx="59528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092490" cy="5264978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Radiographie thoracique et adénopathies </a:t>
            </a:r>
            <a:r>
              <a:rPr lang="fr-FR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médiastinales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Approche diagnostique d’une adénopathie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1" y="1124744"/>
            <a:ext cx="84103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Biopsie ganglionnaire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8079297" cy="44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Approche diagnostique d’une adénopathie 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161944"/>
            <a:ext cx="8074477" cy="47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5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Orientation diagnostique : cas cliniques 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07458"/>
            <a:ext cx="7772460" cy="44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 RATE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6273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Orientation diagnostique : cas cliniques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5353"/>
            <a:ext cx="8430807" cy="48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La RATE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4952256" cy="35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5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Rôle de </a:t>
            </a: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RATE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95328" y="126876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Siège de l’hématopoïèse durant la vie fœtale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Absence d’activité hématopoïétique dès la naissance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Stockage des plaquettes (environ 30% du pool) pas des hématies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ynthèse des anticorps (</a:t>
            </a:r>
            <a:r>
              <a:rPr lang="fr-FR" dirty="0" err="1" smtClean="0"/>
              <a:t>IgM</a:t>
            </a:r>
            <a:r>
              <a:rPr lang="fr-FR" dirty="0" smtClean="0"/>
              <a:t> surtout) lors de la réponse immunitaire primitive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Phagocytose des particules étrangères (bactéries…) et globules rouges anormaux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Elimination des débris cellulaires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3838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Splénomégalie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5328" y="126876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b="1" dirty="0"/>
              <a:t>Le </a:t>
            </a:r>
            <a:r>
              <a:rPr lang="fr-FR" b="1" dirty="0" smtClean="0"/>
              <a:t>développement </a:t>
            </a:r>
            <a:r>
              <a:rPr lang="fr-FR" b="1" dirty="0"/>
              <a:t>d’une </a:t>
            </a:r>
            <a:r>
              <a:rPr lang="fr-FR" b="1" dirty="0" smtClean="0"/>
              <a:t>splénomégalie </a:t>
            </a:r>
            <a:r>
              <a:rPr lang="fr-FR" b="1" dirty="0"/>
              <a:t>résulte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soit </a:t>
            </a:r>
            <a:r>
              <a:rPr lang="fr-FR" dirty="0"/>
              <a:t>d’une </a:t>
            </a:r>
            <a:r>
              <a:rPr lang="fr-FR" b="1" dirty="0"/>
              <a:t>augmentation de pression dans le système porte 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oit d’une hyperplasie ou d’une hypertrophie du </a:t>
            </a:r>
            <a:r>
              <a:rPr lang="fr-FR" b="1" dirty="0" smtClean="0"/>
              <a:t>système </a:t>
            </a:r>
            <a:r>
              <a:rPr lang="fr-FR" b="1" dirty="0" err="1" smtClean="0"/>
              <a:t>macrophagique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 soit</a:t>
            </a:r>
            <a:r>
              <a:rPr lang="fr-FR" dirty="0"/>
              <a:t> </a:t>
            </a:r>
            <a:r>
              <a:rPr lang="fr-FR" dirty="0" smtClean="0"/>
              <a:t>d </a:t>
            </a:r>
            <a:r>
              <a:rPr lang="fr-FR" dirty="0"/>
              <a:t>’</a:t>
            </a:r>
            <a:r>
              <a:rPr lang="fr-FR" dirty="0" smtClean="0"/>
              <a:t>une </a:t>
            </a:r>
            <a:r>
              <a:rPr lang="fr-FR" b="1" dirty="0" smtClean="0"/>
              <a:t>hyperplasie</a:t>
            </a:r>
            <a:r>
              <a:rPr lang="fr-FR" b="1" dirty="0"/>
              <a:t> </a:t>
            </a:r>
            <a:r>
              <a:rPr lang="fr-FR" b="1" dirty="0" smtClean="0"/>
              <a:t>lymphoïde</a:t>
            </a:r>
            <a:r>
              <a:rPr lang="fr-FR" b="1" dirty="0"/>
              <a:t>	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oit d’une </a:t>
            </a:r>
            <a:r>
              <a:rPr lang="fr-FR" b="1" dirty="0" smtClean="0"/>
              <a:t>métaplasie myéloïde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oit d’une </a:t>
            </a:r>
            <a:r>
              <a:rPr lang="fr-FR" b="1" dirty="0" smtClean="0"/>
              <a:t>infiltration tumorale (tissu lymphoïde, myéloïde ou autre)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74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Conséquences d’une splénomégalie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87824" y="94559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Quelque qu’en soit la cause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5" y="1700808"/>
            <a:ext cx="80180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Diagnostic d’une splénomégalie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64704"/>
            <a:ext cx="5504612" cy="720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7767984" cy="43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822766"/>
            <a:ext cx="8430513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fr-FR" sz="1600" b="1" dirty="0" smtClean="0">
                <a:latin typeface="Arial"/>
                <a:ea typeface="Times New Roman"/>
                <a:cs typeface="Arial"/>
              </a:rPr>
              <a:t>maladies infectieuses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bactériennes : septicémies bactériennes à pyogènes ; endocardites infectieuses; fièvre typhoïde ; brucellose ; </a:t>
            </a:r>
          </a:p>
          <a:p>
            <a:pPr lvl="2" algn="just">
              <a:lnSpc>
                <a:spcPct val="200000"/>
              </a:lnSpc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tuberculose des organes hématopoïétiques ; rickettsioses ; syphilis secondaire ; abcès à pyogènes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virales : mononucléose infectieuse ; hépatites virales ; infection par le VIH ; infection à CMV ; rubéole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parasitaires : paludisme ; leishmaniose viscérale ( Kala-azar) ; bilharziose invasive ; kyste hydatique ; toxoplasmose ;</a:t>
            </a:r>
          </a:p>
          <a:p>
            <a:pPr lvl="2" algn="just">
              <a:lnSpc>
                <a:spcPct val="200000"/>
              </a:lnSpc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larva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migrans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 ; distomatose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mycoses systémiques :  candidoses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hépato-spléniques</a:t>
            </a:r>
            <a:endParaRPr lang="fr-FR" sz="1000" dirty="0" smtClean="0">
              <a:latin typeface="Arial"/>
              <a:ea typeface="Times New Roman"/>
              <a:cs typeface="Arial"/>
            </a:endParaRPr>
          </a:p>
          <a:p>
            <a:pPr marL="228600" algn="just">
              <a:lnSpc>
                <a:spcPct val="200000"/>
              </a:lnSpc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 </a:t>
            </a:r>
          </a:p>
          <a:p>
            <a:pPr marL="342900" lvl="0" indent="-342900" algn="just">
              <a:lnSpc>
                <a:spcPct val="200000"/>
              </a:lnSpc>
              <a:buFont typeface="Times New Roman"/>
              <a:buChar char="-"/>
              <a:tabLst>
                <a:tab pos="457200" algn="l"/>
              </a:tabLst>
            </a:pPr>
            <a:r>
              <a:rPr lang="fr-FR" sz="1600" b="1" dirty="0" smtClean="0">
                <a:latin typeface="Arial"/>
                <a:ea typeface="Times New Roman"/>
                <a:cs typeface="Arial"/>
              </a:rPr>
              <a:t>hémopathies</a:t>
            </a:r>
          </a:p>
          <a:p>
            <a:pPr marL="742950" lvl="1" indent="-285750" algn="just">
              <a:lnSpc>
                <a:spcPct val="20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malignes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leucémies aiguës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myéloblastiques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et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lymphoblastiques</a:t>
            </a:r>
            <a:endParaRPr lang="fr-FR" sz="1000" dirty="0" smtClean="0">
              <a:latin typeface="Arial"/>
              <a:ea typeface="Times New Roman"/>
              <a:cs typeface="Arial"/>
            </a:endParaRP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maladie de Hodgkin et lymphomes non Hodgkiniens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syndromes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myéloprolifératifs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(Vaquez, leucémie myéloïde chronique,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myélofibrose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primitive,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thrombocytémie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essentielle)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leucémie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myélo-monocytaire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 chronique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hémopathies lymphoïdes chroniques : leucémie lymphoïde chronique, leucémie à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tricholeucocytes</a:t>
            </a:r>
            <a:r>
              <a:rPr lang="fr-FR" sz="1000" dirty="0" smtClean="0">
                <a:latin typeface="Arial"/>
                <a:ea typeface="Times New Roman"/>
                <a:cs typeface="Arial"/>
              </a:rPr>
              <a:t> ; maladie de </a:t>
            </a:r>
            <a:r>
              <a:rPr lang="fr-FR" sz="1000" dirty="0" err="1" smtClean="0">
                <a:latin typeface="Arial"/>
                <a:ea typeface="Times New Roman"/>
                <a:cs typeface="Arial"/>
              </a:rPr>
              <a:t>Waldenstrom</a:t>
            </a:r>
            <a:endParaRPr lang="fr-FR" sz="1000" dirty="0" smtClean="0">
              <a:latin typeface="Arial"/>
              <a:ea typeface="Times New Roman"/>
              <a:cs typeface="Arial"/>
            </a:endParaRPr>
          </a:p>
          <a:p>
            <a:pPr marL="742950" lvl="1" indent="-285750" algn="just">
              <a:lnSpc>
                <a:spcPct val="20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bénignes</a:t>
            </a:r>
          </a:p>
          <a:p>
            <a:pPr marL="1143000" lvl="2" indent="-228600" algn="just">
              <a:lnSpc>
                <a:spcPct val="200000"/>
              </a:lnSpc>
              <a:buFont typeface="Wingdings"/>
              <a:buChar char=""/>
              <a:tabLst>
                <a:tab pos="1371600" algn="l"/>
              </a:tabLst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toutes les hémolyses chroniques</a:t>
            </a:r>
          </a:p>
          <a:p>
            <a:pPr marL="228600" algn="just">
              <a:lnSpc>
                <a:spcPct val="200000"/>
              </a:lnSpc>
            </a:pPr>
            <a:r>
              <a:rPr lang="fr-FR" sz="1000" dirty="0" smtClean="0">
                <a:latin typeface="Arial"/>
                <a:ea typeface="Times New Roman"/>
                <a:cs typeface="Arial"/>
              </a:rPr>
              <a:t> </a:t>
            </a:r>
          </a:p>
          <a:p>
            <a:endParaRPr lang="fr-F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9225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tiologies des splénomégalies: 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0" y="674688"/>
            <a:ext cx="9144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307</Words>
  <Application>Microsoft Macintosh PowerPoint</Application>
  <PresentationFormat>Présentation à l'écran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Splénomégalie</dc:title>
  <dc:creator>Jean-Noel Bastie</dc:creator>
  <cp:lastModifiedBy>Jean-Noel Bastie</cp:lastModifiedBy>
  <cp:revision>54</cp:revision>
  <dcterms:created xsi:type="dcterms:W3CDTF">2010-01-29T08:04:57Z</dcterms:created>
  <dcterms:modified xsi:type="dcterms:W3CDTF">2013-02-09T16:45:42Z</dcterms:modified>
</cp:coreProperties>
</file>