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4660"/>
  </p:normalViewPr>
  <p:slideViewPr>
    <p:cSldViewPr snapToGrid="0" snapToObjects="1">
      <p:cViewPr>
        <p:scale>
          <a:sx n="30" d="100"/>
          <a:sy n="30" d="100"/>
        </p:scale>
        <p:origin x="-244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0B0C685-1B54-0F46-91D7-AEEF09D17E1F}" type="datetimeFigureOut">
              <a:rPr lang="fr-CA" smtClean="0"/>
              <a:pPr/>
              <a:t>2013-02-04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BD4E4B9-B09C-FF4E-9DCC-B952A757F3D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2693" y="2723559"/>
            <a:ext cx="8431303" cy="2209800"/>
          </a:xfrm>
        </p:spPr>
        <p:txBody>
          <a:bodyPr/>
          <a:lstStyle/>
          <a:p>
            <a:r>
              <a:rPr lang="fr-CA" dirty="0" smtClean="0"/>
              <a:t>Besoins en </a:t>
            </a:r>
          </a:p>
          <a:p>
            <a:r>
              <a:rPr lang="fr-CA" dirty="0" smtClean="0"/>
              <a:t>publicité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ea typeface="Cambria"/>
                <a:cs typeface="Times New Roman"/>
              </a:rPr>
              <a:t/>
            </a:r>
            <a:br>
              <a:rPr lang="fr-CA" b="1" dirty="0">
                <a:ea typeface="Cambria"/>
                <a:cs typeface="Times New Roman"/>
              </a:rPr>
            </a:br>
            <a:r>
              <a:rPr lang="fr-CA" b="1" dirty="0">
                <a:ea typeface="Cambria"/>
                <a:cs typeface="Times New Roman"/>
              </a:rPr>
              <a:t>Besoins en publicité</a:t>
            </a:r>
            <a:r>
              <a:rPr lang="fr-CA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fr-CA" dirty="0" smtClean="0">
                <a:latin typeface="Times New Roman"/>
                <a:ea typeface="Cambria"/>
                <a:cs typeface="Times New Roman"/>
              </a:rPr>
            </a:b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-52891" r="-52891"/>
          <a:stretch>
            <a:fillRect/>
          </a:stretch>
        </p:blipFill>
        <p:spPr/>
      </p:pic>
      <p:sp>
        <p:nvSpPr>
          <p:cNvPr id="26" name="Espace réservé pour une image  2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Publicité institutionnelle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3040418"/>
          </a:xfrm>
        </p:spPr>
        <p:txBody>
          <a:bodyPr>
            <a:noAutofit/>
          </a:bodyPr>
          <a:lstStyle/>
          <a:p>
            <a:pPr lvl="1"/>
            <a:r>
              <a:rPr lang="fr-CA" dirty="0" smtClean="0"/>
              <a:t>La publicité de plaidoyer</a:t>
            </a:r>
          </a:p>
          <a:p>
            <a:pPr lvl="2"/>
            <a:r>
              <a:rPr lang="fr-CA" dirty="0" smtClean="0"/>
              <a:t>Il s’agit pour l’entreprise de prendre une position éditoriale et de la faire connaître dans un espace publicitaire dûment réservé</a:t>
            </a:r>
          </a:p>
          <a:p>
            <a:pPr lvl="1"/>
            <a:r>
              <a:rPr lang="fr-CA" dirty="0" smtClean="0"/>
              <a:t>La publicité sociétale</a:t>
            </a:r>
          </a:p>
          <a:p>
            <a:pPr lvl="2"/>
            <a:r>
              <a:rPr lang="fr-CA" dirty="0" err="1" smtClean="0"/>
              <a:t>Sosdette.ca</a:t>
            </a:r>
            <a:endParaRPr lang="fr-CA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962900" y="6209183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(Suite)</a:t>
            </a:r>
            <a:endParaRPr lang="fr-CA" dirty="0"/>
          </a:p>
        </p:txBody>
      </p:sp>
      <p:pic>
        <p:nvPicPr>
          <p:cNvPr id="7170" name="Picture 2" descr="http://blog.bibleetcreation.com/public/AfficheNoel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7" y="72762"/>
            <a:ext cx="2402076" cy="33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 dirty="0" smtClean="0"/>
              <a:t>La publicité électorale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Doit être retenue et payée seulement par l’agent officiel du candidat et parti (médias doivent dégager du temps d’antenne et espace) </a:t>
            </a:r>
            <a:endParaRPr lang="fr-CA" dirty="0"/>
          </a:p>
        </p:txBody>
      </p:sp>
      <p:pic>
        <p:nvPicPr>
          <p:cNvPr id="4" name="Espace réservé pour une image  3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-74686" b="-74686"/>
          <a:stretch>
            <a:fillRect/>
          </a:stretch>
        </p:blipFill>
        <p:spPr>
          <a:xfrm rot="21421631">
            <a:off x="808038" y="668338"/>
            <a:ext cx="3468687" cy="5124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 descr="Capture d’écran 2013-01-25 à 11.49.32.pn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2" r="-22342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4130566" cy="1175982"/>
          </a:xfrm>
        </p:spPr>
        <p:txBody>
          <a:bodyPr/>
          <a:lstStyle/>
          <a:p>
            <a:r>
              <a:rPr lang="fr-CA" sz="4600" dirty="0" smtClean="0"/>
              <a:t>Publicité d’appel d’offre</a:t>
            </a:r>
            <a:endParaRPr lang="fr-CA" sz="4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fr-CA" sz="2200" b="1" dirty="0" smtClean="0"/>
              <a:t>Recrutement</a:t>
            </a:r>
          </a:p>
          <a:p>
            <a:pPr lvl="2"/>
            <a:r>
              <a:rPr lang="fr-CA" sz="2200" dirty="0" smtClean="0"/>
              <a:t>Ressources humaines</a:t>
            </a:r>
          </a:p>
          <a:p>
            <a:pPr lvl="1"/>
            <a:r>
              <a:rPr lang="fr-CA" sz="2200" b="1" dirty="0" smtClean="0"/>
              <a:t>Les appels d’offre</a:t>
            </a:r>
          </a:p>
          <a:p>
            <a:pPr lvl="2"/>
            <a:r>
              <a:rPr lang="fr-CA" sz="2200" dirty="0" smtClean="0"/>
              <a:t>Hydro Québec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146" name="Picture 2" descr="http://www.tpsgc-pwgsc.gc.ca/pub-adv/rapports-reports/2003-2004/images/raar03-04-6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8" y="-1307770"/>
            <a:ext cx="35433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2774" y="4069804"/>
            <a:ext cx="5991225" cy="1162050"/>
          </a:xfrm>
        </p:spPr>
        <p:txBody>
          <a:bodyPr>
            <a:noAutofit/>
          </a:bodyPr>
          <a:lstStyle/>
          <a:p>
            <a:pPr lvl="0"/>
            <a:r>
              <a:rPr lang="fr-CA" dirty="0" smtClean="0"/>
              <a:t>La publicité obligatoire</a:t>
            </a:r>
            <a:endParaRPr lang="fr-CA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1627094"/>
          </a:xfrm>
        </p:spPr>
        <p:txBody>
          <a:bodyPr>
            <a:noAutofit/>
          </a:bodyPr>
          <a:lstStyle/>
          <a:p>
            <a:pPr lvl="1"/>
            <a:r>
              <a:rPr lang="fr-CA" sz="2200" dirty="0" smtClean="0"/>
              <a:t>Les messages que les institutions sont obligé de faire connaître en vertu d’une loi, d’un règlement ou d’une directive</a:t>
            </a:r>
          </a:p>
          <a:p>
            <a:pPr lvl="2"/>
            <a:r>
              <a:rPr lang="fr-CA" sz="2200" dirty="0" smtClean="0"/>
              <a:t>Avis public</a:t>
            </a:r>
          </a:p>
        </p:txBody>
      </p:sp>
      <p:pic>
        <p:nvPicPr>
          <p:cNvPr id="3074" name="Picture 2" descr="http://www.bvsm.ca/uploads/images/AvisPublicMD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4" y="-1258458"/>
            <a:ext cx="51435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600" dirty="0" smtClean="0"/>
              <a:t>La publicité déguisée </a:t>
            </a:r>
            <a:r>
              <a:rPr lang="fr-CA" dirty="0" smtClean="0"/>
              <a:t>(suite)</a:t>
            </a:r>
            <a:endParaRPr lang="fr-CA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 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772400" cy="1931894"/>
          </a:xfrm>
        </p:spPr>
        <p:txBody>
          <a:bodyPr>
            <a:noAutofit/>
          </a:bodyPr>
          <a:lstStyle/>
          <a:p>
            <a:pPr lvl="1"/>
            <a:r>
              <a:rPr lang="fr-CA" sz="2200" dirty="0" smtClean="0"/>
              <a:t>Publireportage</a:t>
            </a:r>
          </a:p>
          <a:p>
            <a:pPr lvl="2"/>
            <a:r>
              <a:rPr lang="fr-CA" sz="1800" dirty="0" smtClean="0"/>
              <a:t>Le texte se présente comme une info régulière. Il s’agit d’un article d’une page ou d’un cahier entier</a:t>
            </a:r>
          </a:p>
          <a:p>
            <a:pPr lvl="1"/>
            <a:r>
              <a:rPr lang="fr-CA" sz="2200" dirty="0" smtClean="0"/>
              <a:t>L’info publicité (info commerciale)</a:t>
            </a:r>
          </a:p>
          <a:p>
            <a:pPr lvl="1"/>
            <a:r>
              <a:rPr lang="fr-CA" sz="2200" dirty="0" smtClean="0"/>
              <a:t>Placement de produit</a:t>
            </a:r>
          </a:p>
        </p:txBody>
      </p:sp>
      <p:pic>
        <p:nvPicPr>
          <p:cNvPr id="4098" name="Picture 2" descr="http://www.ideologis.com/fichiers/ts_contenu/publi_reportage_journal_du_luberon_avril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0" y="-1053932"/>
            <a:ext cx="3786692" cy="53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otegez-vous.ca/pages/images/LoisirsEtFamille/Breves/200801/20080105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58" y="545951"/>
            <a:ext cx="3190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1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Espace réservé pour une image 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600" dirty="0" smtClean="0"/>
              <a:t>La publicité déguisée</a:t>
            </a:r>
            <a:endParaRPr lang="fr-CA" sz="4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4130568" cy="4158018"/>
          </a:xfrm>
        </p:spPr>
        <p:txBody>
          <a:bodyPr>
            <a:noAutofit/>
          </a:bodyPr>
          <a:lstStyle/>
          <a:p>
            <a:pPr lvl="1"/>
            <a:r>
              <a:rPr lang="fr-CA" sz="2400" dirty="0" smtClean="0"/>
              <a:t>L’aguiche (</a:t>
            </a:r>
            <a:r>
              <a:rPr lang="fr-CA" sz="2400" i="1" dirty="0" smtClean="0"/>
              <a:t>Teaser</a:t>
            </a:r>
            <a:r>
              <a:rPr lang="fr-CA" sz="2400" dirty="0" smtClean="0"/>
              <a:t>)</a:t>
            </a:r>
          </a:p>
          <a:p>
            <a:pPr lvl="2"/>
            <a:r>
              <a:rPr lang="fr-CA" sz="1800" dirty="0" smtClean="0"/>
              <a:t>Publicité non signée, intrigante qui présente une image, un texte, un son sans que l’on comprenne vraiment de quoi il s’agit</a:t>
            </a:r>
          </a:p>
          <a:p>
            <a:pPr lvl="2"/>
            <a:r>
              <a:rPr lang="fr-CA" sz="1800" dirty="0" smtClean="0"/>
              <a:t>Pour susciter la curiosité</a:t>
            </a:r>
          </a:p>
          <a:p>
            <a:pPr lvl="1"/>
            <a:r>
              <a:rPr lang="fr-CA" sz="2400" dirty="0" smtClean="0"/>
              <a:t>La publicité </a:t>
            </a:r>
            <a:r>
              <a:rPr lang="fr-CA" sz="1800" dirty="0" smtClean="0"/>
              <a:t>subliminale</a:t>
            </a:r>
          </a:p>
          <a:p>
            <a:pPr lvl="2"/>
            <a:r>
              <a:rPr lang="fr-CA" sz="1800" dirty="0" smtClean="0"/>
              <a:t>La transmission d’un message publicitaire dans des conditions qui restent au dessus du seuil de la perception consciente </a:t>
            </a:r>
            <a:endParaRPr lang="fr-CA" sz="1800" dirty="0"/>
          </a:p>
        </p:txBody>
      </p:sp>
      <p:pic>
        <p:nvPicPr>
          <p:cNvPr id="5122" name="Picture 2" descr="http://www.theautochannel.com/news/2007/06/27/053356.4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3" y="359329"/>
            <a:ext cx="3490082" cy="23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ndecover.blog-idrac.com/files/2011/02/fe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9" y="3222339"/>
            <a:ext cx="4857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A" dirty="0"/>
              <a:t>Publicité </a:t>
            </a:r>
            <a:r>
              <a:rPr lang="fr-CA" dirty="0" smtClean="0"/>
              <a:t>nationale</a:t>
            </a:r>
            <a:endParaRPr lang="fr-CA" dirty="0"/>
          </a:p>
        </p:txBody>
      </p:sp>
      <p:pic>
        <p:nvPicPr>
          <p:cNvPr id="3" name="Espace réservé pour une image  2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94" b="694"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Produit: Enregistreur numérique</a:t>
            </a:r>
          </a:p>
          <a:p>
            <a:r>
              <a:rPr lang="fr-CA" dirty="0" smtClean="0"/>
              <a:t>Entreprise: Bell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A" dirty="0"/>
              <a:t>Publicité </a:t>
            </a:r>
            <a:r>
              <a:rPr lang="fr-CA" dirty="0" smtClean="0"/>
              <a:t>locale</a:t>
            </a:r>
            <a:endParaRPr lang="fr-CA" dirty="0"/>
          </a:p>
        </p:txBody>
      </p:sp>
      <p:pic>
        <p:nvPicPr>
          <p:cNvPr id="3" name="Espace réservé pour une image  2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7712" r="7712"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Produit: Bière</a:t>
            </a:r>
          </a:p>
          <a:p>
            <a:r>
              <a:rPr lang="fr-CA" dirty="0" smtClean="0"/>
              <a:t>Entreprise: La Voie Maltée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A" sz="4600" dirty="0" smtClean="0"/>
              <a:t>Publicité du détaillant</a:t>
            </a:r>
            <a:endParaRPr lang="fr-CA" sz="4600" dirty="0"/>
          </a:p>
        </p:txBody>
      </p:sp>
      <p:pic>
        <p:nvPicPr>
          <p:cNvPr id="4" name="Espace réservé pour une image  3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5023" r="15023"/>
          <a:stretch>
            <a:fillRect/>
          </a:stretch>
        </p:blipFill>
        <p:spPr/>
      </p:pic>
      <p:pic>
        <p:nvPicPr>
          <p:cNvPr id="7" name="Espace réservé pour une image  6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-49064" r="-49064"/>
          <a:stretch>
            <a:fillRect/>
          </a:stretch>
        </p:blipFill>
        <p:spPr>
          <a:xfrm rot="360000">
            <a:off x="4337050" y="508000"/>
            <a:ext cx="4432300" cy="3071813"/>
          </a:xfrm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sz="2200" dirty="0" smtClean="0"/>
              <a:t>Pub 1 : Jean </a:t>
            </a:r>
            <a:r>
              <a:rPr lang="fr-CA" sz="2200" dirty="0" err="1" smtClean="0"/>
              <a:t>Coutu</a:t>
            </a:r>
            <a:endParaRPr lang="fr-CA" sz="2200" dirty="0" smtClean="0"/>
          </a:p>
          <a:p>
            <a:r>
              <a:rPr lang="fr-CA" sz="2200" dirty="0" smtClean="0"/>
              <a:t>Pub 2 : </a:t>
            </a:r>
            <a:r>
              <a:rPr lang="fr-CA" sz="2200" dirty="0" err="1" smtClean="0"/>
              <a:t>Canac</a:t>
            </a:r>
            <a:endParaRPr lang="fr-CA" sz="2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A" sz="4600" dirty="0" smtClean="0"/>
              <a:t>Publicité corporative</a:t>
            </a:r>
            <a:endParaRPr lang="fr-CA" sz="4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18" y="114151"/>
            <a:ext cx="3348915" cy="4228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 dirty="0" smtClean="0"/>
              <a:t>Publicité</a:t>
            </a:r>
            <a:r>
              <a:rPr lang="fr-CA" sz="5111" dirty="0" smtClean="0"/>
              <a:t> à un public restreint</a:t>
            </a:r>
            <a:endParaRPr lang="fr-CA" sz="5111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3158116" y="5230906"/>
            <a:ext cx="5985883" cy="865093"/>
          </a:xfrm>
        </p:spPr>
        <p:txBody>
          <a:bodyPr/>
          <a:lstStyle/>
          <a:p>
            <a:r>
              <a:rPr lang="fr-CA" dirty="0" smtClean="0"/>
              <a:t>Pas le grand public mais plutôt une cible restreinte</a:t>
            </a:r>
            <a:endParaRPr lang="fr-CA" dirty="0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1" y="1238852"/>
            <a:ext cx="28860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ea typeface="Cambria"/>
                <a:cs typeface="Times New Roman"/>
              </a:rPr>
              <a:t>Publicité directe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" name="Espace réservé pour une image  3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53569" r="-53569"/>
          <a:stretch>
            <a:fillRect/>
          </a:stretch>
        </p:blipFill>
        <p:spPr/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3158116" y="5230906"/>
            <a:ext cx="5985883" cy="1627094"/>
          </a:xfrm>
        </p:spPr>
        <p:txBody>
          <a:bodyPr>
            <a:noAutofit/>
          </a:bodyPr>
          <a:lstStyle/>
          <a:p>
            <a:pPr lvl="1"/>
            <a:r>
              <a:rPr lang="fr-CA" sz="2839" dirty="0" smtClean="0"/>
              <a:t>« Vous ne pouvez pas régler tout vos problème qu’avec votre tête »</a:t>
            </a:r>
          </a:p>
          <a:p>
            <a:pPr lvl="1"/>
            <a:r>
              <a:rPr lang="fr-CA" sz="2839" dirty="0" smtClean="0"/>
              <a:t>Entreprise: World Gym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A" sz="4600" dirty="0" smtClean="0"/>
              <a:t>Publicité spéciale</a:t>
            </a:r>
            <a:endParaRPr lang="fr-CA" sz="4600" dirty="0"/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Espace réservé pour une image 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914400" y="4926105"/>
            <a:ext cx="7315200" cy="1499135"/>
          </a:xfrm>
        </p:spPr>
        <p:txBody>
          <a:bodyPr>
            <a:noAutofit/>
          </a:bodyPr>
          <a:lstStyle/>
          <a:p>
            <a:pPr lvl="1"/>
            <a:r>
              <a:rPr lang="fr-CA" sz="2200" dirty="0" smtClean="0"/>
              <a:t>Publicité courante. Tout au long de l’année, épicerie</a:t>
            </a:r>
          </a:p>
          <a:p>
            <a:pPr lvl="1"/>
            <a:r>
              <a:rPr lang="fr-CA" sz="2200" dirty="0" smtClean="0"/>
              <a:t>Publicité spéciale, fête des mères (homard)</a:t>
            </a:r>
          </a:p>
          <a:p>
            <a:pPr lvl="1"/>
            <a:r>
              <a:rPr lang="fr-CA" sz="2200" dirty="0" smtClean="0"/>
              <a:t>Publicité de liquidation d’inventaire, vider les rayons</a:t>
            </a:r>
          </a:p>
        </p:txBody>
      </p:sp>
      <p:pic>
        <p:nvPicPr>
          <p:cNvPr id="1026" name="Picture 2" descr="http://www.capteurdmotion.com/wordpress/wp-content/uploads/2011/05/CRF-Fetes-des-meres-599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403"/>
            <a:ext cx="2867505" cy="38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s.lepost.fr/ill/2010/05/29/h-4-2092128-1275137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52" y="284403"/>
            <a:ext cx="3238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  2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6" name="Espace réservé pour une image  2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Publicité institutionnelle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3040418"/>
          </a:xfrm>
        </p:spPr>
        <p:txBody>
          <a:bodyPr>
            <a:noAutofit/>
          </a:bodyPr>
          <a:lstStyle/>
          <a:p>
            <a:pPr lvl="1"/>
            <a:r>
              <a:rPr lang="fr-CA" dirty="0" smtClean="0"/>
              <a:t>Publicité image</a:t>
            </a:r>
          </a:p>
          <a:p>
            <a:pPr lvl="2"/>
            <a:r>
              <a:rPr lang="fr-CA" dirty="0" smtClean="0"/>
              <a:t>Ne vise pas à faire connaître un produit ou service comme tel, mais elle tente plutôt de donner du prestige la firme elle-même</a:t>
            </a:r>
          </a:p>
          <a:p>
            <a:pPr lvl="1"/>
            <a:r>
              <a:rPr lang="fr-CA" dirty="0" smtClean="0"/>
              <a:t>La commandite</a:t>
            </a:r>
          </a:p>
          <a:p>
            <a:pPr lvl="2"/>
            <a:r>
              <a:rPr lang="fr-CA" dirty="0" smtClean="0"/>
              <a:t>Association entre une entreprise et un événement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330951"/>
            <a:ext cx="4381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6" y="3355361"/>
            <a:ext cx="2628996" cy="33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144</TotalTime>
  <Words>305</Words>
  <Application>Microsoft Office PowerPoint</Application>
  <PresentationFormat>Affichage à l'écran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Encrier</vt:lpstr>
      <vt:lpstr> Besoins en publicité </vt:lpstr>
      <vt:lpstr>Publicité nationale</vt:lpstr>
      <vt:lpstr>Publicité locale</vt:lpstr>
      <vt:lpstr>Publicité du détaillant</vt:lpstr>
      <vt:lpstr>Publicité corporative</vt:lpstr>
      <vt:lpstr>Publicité à un public restreint</vt:lpstr>
      <vt:lpstr>Publicité directe </vt:lpstr>
      <vt:lpstr>Publicité spéciale</vt:lpstr>
      <vt:lpstr>Publicité institutionnelle </vt:lpstr>
      <vt:lpstr>Publicité institutionnelle </vt:lpstr>
      <vt:lpstr>La publicité électorale</vt:lpstr>
      <vt:lpstr>Publicité d’appel d’offre</vt:lpstr>
      <vt:lpstr>La publicité obligatoire</vt:lpstr>
      <vt:lpstr>La publicité déguisée (suite)</vt:lpstr>
      <vt:lpstr>La publicité déguisée</vt:lpstr>
    </vt:vector>
  </TitlesOfParts>
  <Company>Audrey Tremblay, graphiste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Besoins en publicité</dc:title>
  <dc:creator>Audrey Tremblay</dc:creator>
  <cp:lastModifiedBy>Andréanne</cp:lastModifiedBy>
  <cp:revision>11</cp:revision>
  <dcterms:created xsi:type="dcterms:W3CDTF">2012-01-19T13:00:27Z</dcterms:created>
  <dcterms:modified xsi:type="dcterms:W3CDTF">2013-02-05T00:47:33Z</dcterms:modified>
</cp:coreProperties>
</file>