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70" r:id="rId6"/>
    <p:sldId id="27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4D76"/>
    <a:srgbClr val="C25552"/>
    <a:srgbClr val="E7960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0945" autoAdjust="0"/>
    <p:restoredTop sz="94624" autoAdjust="0"/>
  </p:normalViewPr>
  <p:slideViewPr>
    <p:cSldViewPr>
      <p:cViewPr>
        <p:scale>
          <a:sx n="69" d="100"/>
          <a:sy n="69" d="100"/>
        </p:scale>
        <p:origin x="-91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C6ADE-9B07-4718-95A3-B726A28A9095}" type="datetimeFigureOut">
              <a:rPr lang="fr-FR" smtClean="0"/>
              <a:t>02/02/2013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C57EEF-532F-4A98-900E-734D1A5FAD17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C57EEF-532F-4A98-900E-734D1A5FAD17}" type="slidenum">
              <a:rPr lang="fr-FR" smtClean="0"/>
              <a:t>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25FE-DB14-41B9-976F-19787A1B0A15}" type="datetime1">
              <a:rPr lang="fr-FR" smtClean="0"/>
              <a:t>02/02/2013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Année universitaire 2012-2013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86C7D-69C8-4D76-8665-ED1200E4BA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994AA-52E6-406C-B5F3-F165E971766A}" type="datetime1">
              <a:rPr lang="fr-FR" smtClean="0"/>
              <a:t>02/02/2013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Année universitaire 2012-2013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86C7D-69C8-4D76-8665-ED1200E4BA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10CD-6E7D-4FE2-8C44-94D2E32CD100}" type="datetime1">
              <a:rPr lang="fr-FR" smtClean="0"/>
              <a:t>02/02/2013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Année universitaire 2012-2013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86C7D-69C8-4D76-8665-ED1200E4BA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2F21F-74BE-4A84-9422-913DAD1FFDDB}" type="datetime1">
              <a:rPr lang="fr-FR" smtClean="0"/>
              <a:t>02/02/2013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Année universitaire 2012-2013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86C7D-69C8-4D76-8665-ED1200E4BA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E9977-E232-4DF8-8CB2-CD771C65C06E}" type="datetime1">
              <a:rPr lang="fr-FR" smtClean="0"/>
              <a:t>02/02/2013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Année universitaire 2012-2013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86C7D-69C8-4D76-8665-ED1200E4BA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594B8-2669-4C37-B0A7-12B1D3AC9CA1}" type="datetime1">
              <a:rPr lang="fr-FR" smtClean="0"/>
              <a:t>02/02/2013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Année universitaire 2012-2013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86C7D-69C8-4D76-8665-ED1200E4BA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1B8E-88BE-42C5-AE29-C35FB7B6ADCF}" type="datetime1">
              <a:rPr lang="fr-FR" smtClean="0"/>
              <a:t>02/02/2013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Année universitaire 2012-2013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86C7D-69C8-4D76-8665-ED1200E4BA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ECFB-4C67-4101-BB7A-69F1FFB3B2FF}" type="datetime1">
              <a:rPr lang="fr-FR" smtClean="0"/>
              <a:t>02/02/2013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Année universitaire 2012-2013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86C7D-69C8-4D76-8665-ED1200E4BA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4B9A2-D829-4135-90A4-C3B56BE035C0}" type="datetime1">
              <a:rPr lang="fr-FR" smtClean="0"/>
              <a:t>02/02/2013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Année universitaire 2012-2013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86C7D-69C8-4D76-8665-ED1200E4BA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97557-EF4B-40FE-99E4-94A81F73F9CA}" type="datetime1">
              <a:rPr lang="fr-FR" smtClean="0"/>
              <a:t>02/02/2013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Année universitaire 2012-2013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86C7D-69C8-4D76-8665-ED1200E4BA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1A308-8F36-4E75-8CD9-1B6E99EC5843}" type="datetime1">
              <a:rPr lang="fr-FR" smtClean="0"/>
              <a:t>02/02/2013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Année universitaire 2012-2013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86C7D-69C8-4D76-8665-ED1200E4BA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F404F-E4F3-4398-9F03-5E7C7D9640ED}" type="datetime1">
              <a:rPr lang="fr-FR" smtClean="0"/>
              <a:t>02/02/2013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Année universitaire 2012-2013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86C7D-69C8-4D76-8665-ED1200E4BA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4.png"/><Relationship Id="rId7" Type="http://schemas.openxmlformats.org/officeDocument/2006/relationships/slide" Target="slide9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8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8820472" cy="1800200"/>
          </a:xfrm>
          <a:ln>
            <a:noFill/>
          </a:ln>
        </p:spPr>
        <p:txBody>
          <a:bodyPr>
            <a:noAutofit/>
          </a:bodyPr>
          <a:lstStyle/>
          <a:p>
            <a:r>
              <a:rPr lang="fr-FR" sz="8000" spc="-300" dirty="0" smtClean="0">
                <a:ln w="3175" cmpd="sng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Bauhaus 93" pitchFamily="82" charset="0"/>
                <a:cs typeface="Andalus" pitchFamily="18" charset="-78"/>
              </a:rPr>
              <a:t>L’amour vue </a:t>
            </a:r>
            <a:r>
              <a:rPr lang="fr-FR" sz="8000" spc="-300" dirty="0" smtClean="0">
                <a:ln w="3175" cmpd="sng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Bauhaus 93" pitchFamily="82" charset="0"/>
                <a:cs typeface="Andalus" pitchFamily="18" charset="-78"/>
              </a:rPr>
              <a:t>par la science </a:t>
            </a:r>
            <a:endParaRPr lang="fr-FR" sz="8000" spc="-300" dirty="0">
              <a:ln w="3175" cmpd="sng">
                <a:solidFill>
                  <a:schemeClr val="accent2">
                    <a:lumMod val="75000"/>
                  </a:schemeClr>
                </a:solidFill>
              </a:ln>
              <a:solidFill>
                <a:srgbClr val="00B0F0"/>
              </a:solidFill>
              <a:latin typeface="Bauhaus 93" pitchFamily="82" charset="0"/>
              <a:cs typeface="Andalus" pitchFamily="18" charset="-78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43200" y="2276872"/>
            <a:ext cx="6400800" cy="3456384"/>
          </a:xfrm>
        </p:spPr>
        <p:txBody>
          <a:bodyPr>
            <a:noAutofit/>
          </a:bodyPr>
          <a:lstStyle/>
          <a:p>
            <a:pPr algn="l"/>
            <a:r>
              <a:rPr lang="fr-FR" sz="41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 Black" pitchFamily="34" charset="0"/>
                <a:ea typeface="Adobe Fan Heiti Std B" pitchFamily="34" charset="-128"/>
              </a:rPr>
              <a:t>Travail Proposé par :</a:t>
            </a:r>
          </a:p>
          <a:p>
            <a:pPr algn="l"/>
            <a:r>
              <a:rPr lang="fr-FR" sz="41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 Black" pitchFamily="34" charset="0"/>
                <a:ea typeface="Adobe Fan Heiti Std B" pitchFamily="34" charset="-128"/>
              </a:rPr>
              <a:t>		  Benie Ezoua</a:t>
            </a:r>
          </a:p>
          <a:p>
            <a:pPr algn="l"/>
            <a:r>
              <a:rPr lang="fr-FR" sz="41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 Black" pitchFamily="34" charset="0"/>
                <a:ea typeface="Adobe Fan Heiti Std B" pitchFamily="34" charset="-128"/>
              </a:rPr>
              <a:t>		  Meriem Griri</a:t>
            </a:r>
          </a:p>
          <a:p>
            <a:pPr algn="l"/>
            <a:r>
              <a:rPr lang="fr-FR" sz="41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 Black" pitchFamily="34" charset="0"/>
                <a:ea typeface="Adobe Fan Heiti Std B" pitchFamily="34" charset="-128"/>
              </a:rPr>
              <a:t>		  Salma Bchir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0" y="5661248"/>
            <a:ext cx="633670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fr-FR" sz="41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 Black" pitchFamily="34" charset="0"/>
                <a:ea typeface="Adobe Fan Heiti Std B" pitchFamily="34" charset="-128"/>
              </a:rPr>
              <a:t>Encadré par : X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fld id="{C2DC2A1C-67C0-49D8-8C11-596CA53C4F3F}" type="datetime1">
              <a:rPr lang="fr-FR" sz="1800" b="1" smtClean="0">
                <a:solidFill>
                  <a:schemeClr val="tx1"/>
                </a:solidFill>
              </a:rPr>
              <a:t>02/02/2013</a:t>
            </a:fld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86686C7D-69C8-4D76-8665-ED1200E4BAC1}" type="slidenum">
              <a:rPr lang="fr-FR" sz="1800" b="1" smtClean="0">
                <a:solidFill>
                  <a:schemeClr val="tx1"/>
                </a:solidFill>
              </a:rPr>
              <a:pPr/>
              <a:t>1</a:t>
            </a:fld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3248000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tx1"/>
                </a:solidFill>
              </a:rPr>
              <a:t>Année universitaire 2012-2013</a:t>
            </a:r>
            <a:endParaRPr lang="fr-FR" sz="1800" b="1" dirty="0">
              <a:solidFill>
                <a:schemeClr val="tx1"/>
              </a:solidFill>
            </a:endParaRPr>
          </a:p>
        </p:txBody>
      </p:sp>
      <p:pic>
        <p:nvPicPr>
          <p:cNvPr id="10" name="Image 9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1139373" cy="8367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fr-FR" sz="7200" spc="-300" dirty="0" smtClean="0">
                <a:ln w="3175" cmpd="sng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Bauhaus 93" pitchFamily="82" charset="0"/>
                <a:cs typeface="Andalus" pitchFamily="18" charset="-78"/>
              </a:rPr>
              <a:t>Comment Choisit –on notre partenaire? </a:t>
            </a:r>
            <a:r>
              <a:rPr lang="fr-FR" sz="7200" spc="-300" dirty="0" smtClean="0">
                <a:ln w="3175" cmpd="sng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Bauhaus 93" pitchFamily="82" charset="0"/>
                <a:cs typeface="Andalus" pitchFamily="18" charset="-78"/>
              </a:rPr>
              <a:t>2/2</a:t>
            </a:r>
            <a:endParaRPr lang="fr-FR" sz="7200" spc="-300" dirty="0">
              <a:ln w="3175" cmpd="sng">
                <a:solidFill>
                  <a:schemeClr val="accent2">
                    <a:lumMod val="75000"/>
                  </a:schemeClr>
                </a:solidFill>
              </a:ln>
              <a:solidFill>
                <a:srgbClr val="00B0F0"/>
              </a:solidFill>
              <a:latin typeface="Bauhaus 93" pitchFamily="82" charset="0"/>
              <a:cs typeface="Andalus" pitchFamily="18" charset="-78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fld id="{0BD30485-EF9B-478F-A9DF-7BDF24891DD0}" type="datetime1">
              <a:rPr lang="fr-FR" sz="1800" b="1" smtClean="0">
                <a:solidFill>
                  <a:schemeClr val="bg1"/>
                </a:solidFill>
              </a:rPr>
              <a:t>02/02/2013</a:t>
            </a:fld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86686C7D-69C8-4D76-8665-ED1200E4BAC1}" type="slidenum">
              <a:rPr lang="fr-FR" sz="1800" b="1" smtClean="0">
                <a:solidFill>
                  <a:schemeClr val="bg1"/>
                </a:solidFill>
              </a:rPr>
              <a:pPr/>
              <a:t>10</a:t>
            </a:fld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915816" y="6492875"/>
            <a:ext cx="3111624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</a:rPr>
              <a:t>Année universitaire 2012-2013</a:t>
            </a:r>
            <a:endParaRPr lang="fr-FR" sz="1800" b="1" dirty="0">
              <a:solidFill>
                <a:schemeClr val="bg1"/>
              </a:solidFill>
            </a:endParaRPr>
          </a:p>
        </p:txBody>
      </p:sp>
      <p:pic>
        <p:nvPicPr>
          <p:cNvPr id="8" name="Espace réservé du contenu 7" descr="double-coeur-style-baroqueff.png">
            <a:hlinkClick r:id="rId3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7668344" y="5661248"/>
            <a:ext cx="1475656" cy="1345876"/>
          </a:xfrm>
        </p:spPr>
      </p:pic>
      <p:sp>
        <p:nvSpPr>
          <p:cNvPr id="9" name="Rectangle 8"/>
          <p:cNvSpPr/>
          <p:nvPr/>
        </p:nvSpPr>
        <p:spPr>
          <a:xfrm>
            <a:off x="0" y="2204864"/>
            <a:ext cx="12179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buBlip>
                <a:blip r:embed="rId5"/>
              </a:buBlip>
            </a:pPr>
            <a:r>
              <a:rPr lang="fr-FR" sz="3200" b="1" spc="-150" dirty="0" smtClean="0">
                <a:solidFill>
                  <a:schemeClr val="bg1"/>
                </a:solidFill>
              </a:rPr>
              <a:t> </a:t>
            </a:r>
            <a:r>
              <a:rPr lang="fr-FR" sz="3200" b="1" spc="-150" dirty="0" smtClean="0">
                <a:solidFill>
                  <a:schemeClr val="bg1"/>
                </a:solidFill>
              </a:rPr>
              <a:t>a</a:t>
            </a:r>
            <a:endParaRPr lang="fr-FR" sz="3200" b="1" spc="-15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7380312" cy="2636912"/>
          </a:xfrm>
        </p:spPr>
        <p:txBody>
          <a:bodyPr>
            <a:noAutofit/>
          </a:bodyPr>
          <a:lstStyle/>
          <a:p>
            <a:pPr algn="l"/>
            <a:r>
              <a:rPr lang="fr-FR" sz="7200" spc="-300" dirty="0" smtClean="0">
                <a:ln w="3175" cmpd="sng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Bauhaus 93" pitchFamily="82" charset="0"/>
                <a:cs typeface="Andalus" pitchFamily="18" charset="-78"/>
              </a:rPr>
              <a:t>L’amour rime-t-il avec </a:t>
            </a:r>
            <a:r>
              <a:rPr lang="fr-FR" sz="7200" spc="-300" dirty="0" smtClean="0">
                <a:ln w="3175" cmpd="sng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Bauhaus 93" pitchFamily="82" charset="0"/>
                <a:cs typeface="Andalus" pitchFamily="18" charset="-78"/>
              </a:rPr>
              <a:t>toujours ? 1/2</a:t>
            </a:r>
            <a:endParaRPr lang="fr-FR" sz="7200" spc="-300" dirty="0">
              <a:ln w="3175" cmpd="sng">
                <a:solidFill>
                  <a:schemeClr val="accent2">
                    <a:lumMod val="75000"/>
                  </a:schemeClr>
                </a:solidFill>
              </a:ln>
              <a:solidFill>
                <a:srgbClr val="00B0F0"/>
              </a:solidFill>
              <a:latin typeface="Bauhaus 93" pitchFamily="82" charset="0"/>
              <a:cs typeface="Andalus" pitchFamily="18" charset="-78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fld id="{EA92363E-1BC5-4FA0-89F4-24822819A781}" type="datetime1">
              <a:rPr lang="fr-FR" sz="1800" b="1" smtClean="0">
                <a:solidFill>
                  <a:schemeClr val="bg1"/>
                </a:solidFill>
              </a:rPr>
              <a:t>02/02/2013</a:t>
            </a:fld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86686C7D-69C8-4D76-8665-ED1200E4BAC1}" type="slidenum">
              <a:rPr lang="fr-FR" sz="1800" b="1" smtClean="0">
                <a:solidFill>
                  <a:schemeClr val="bg1"/>
                </a:solidFill>
              </a:rPr>
              <a:pPr/>
              <a:t>11</a:t>
            </a:fld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915816" y="6492875"/>
            <a:ext cx="3111624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</a:rPr>
              <a:t>Année universitaire 2012-2013</a:t>
            </a:r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2420888"/>
            <a:ext cx="4211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Blip>
                <a:blip r:embed="rId3"/>
              </a:buBlip>
            </a:pPr>
            <a:r>
              <a:rPr lang="fr-FR" sz="3200" b="1" spc="-150" dirty="0" smtClean="0"/>
              <a:t> 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7596336" cy="2537520"/>
          </a:xfrm>
        </p:spPr>
        <p:txBody>
          <a:bodyPr>
            <a:noAutofit/>
          </a:bodyPr>
          <a:lstStyle/>
          <a:p>
            <a:pPr algn="l"/>
            <a:r>
              <a:rPr lang="fr-FR" sz="7200" spc="-300" dirty="0" smtClean="0">
                <a:ln w="3175" cmpd="sng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Bauhaus 93" pitchFamily="82" charset="0"/>
                <a:cs typeface="Andalus" pitchFamily="18" charset="-78"/>
              </a:rPr>
              <a:t>L’amour rime-t-il avec toujours ? </a:t>
            </a:r>
            <a:r>
              <a:rPr lang="fr-FR" sz="7200" spc="-300" dirty="0" smtClean="0">
                <a:ln w="3175" cmpd="sng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Bauhaus 93" pitchFamily="82" charset="0"/>
                <a:cs typeface="Andalus" pitchFamily="18" charset="-78"/>
              </a:rPr>
              <a:t>2/2</a:t>
            </a:r>
            <a:endParaRPr lang="fr-FR" sz="7200" spc="-300" dirty="0">
              <a:ln w="3175" cmpd="sng">
                <a:solidFill>
                  <a:schemeClr val="accent2">
                    <a:lumMod val="75000"/>
                  </a:schemeClr>
                </a:solidFill>
              </a:ln>
              <a:solidFill>
                <a:srgbClr val="00B0F0"/>
              </a:solidFill>
              <a:latin typeface="Bauhaus 93" pitchFamily="82" charset="0"/>
              <a:cs typeface="Andalus" pitchFamily="18" charset="-78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fld id="{416F8B2A-01CD-44B5-A567-9AD88A4168EA}" type="datetime1">
              <a:rPr lang="fr-FR" sz="1800" b="1" smtClean="0">
                <a:solidFill>
                  <a:schemeClr val="bg1"/>
                </a:solidFill>
              </a:rPr>
              <a:t>02/02/2013</a:t>
            </a:fld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86686C7D-69C8-4D76-8665-ED1200E4BAC1}" type="slidenum">
              <a:rPr lang="fr-FR" sz="1800" b="1" smtClean="0">
                <a:solidFill>
                  <a:schemeClr val="bg1"/>
                </a:solidFill>
              </a:rPr>
              <a:pPr/>
              <a:t>12</a:t>
            </a:fld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627784" y="6492875"/>
            <a:ext cx="3255640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</a:rPr>
              <a:t>Année universitaire 2012-2013</a:t>
            </a:r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420888"/>
            <a:ext cx="12179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buBlip>
                <a:blip r:embed="rId3"/>
              </a:buBlip>
            </a:pPr>
            <a:r>
              <a:rPr lang="fr-FR" sz="3200" b="1" spc="-150" dirty="0" smtClean="0"/>
              <a:t> 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43717"/>
          </a:xfrm>
        </p:spPr>
        <p:txBody>
          <a:bodyPr>
            <a:noAutofit/>
          </a:bodyPr>
          <a:lstStyle/>
          <a:p>
            <a:r>
              <a:rPr lang="fr-FR" sz="6000" b="1" dirty="0" smtClean="0">
                <a:solidFill>
                  <a:schemeClr val="bg1"/>
                </a:solidFill>
              </a:rPr>
              <a:t>Merci pour votre attention</a:t>
            </a:r>
            <a:endParaRPr lang="fr-FR" sz="6000" b="1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fld id="{C240852E-711C-4C89-B330-837537D64EF6}" type="datetime1">
              <a:rPr lang="fr-FR" sz="1800" b="1" smtClean="0">
                <a:solidFill>
                  <a:schemeClr val="bg1"/>
                </a:solidFill>
              </a:rPr>
              <a:t>02/02/2013</a:t>
            </a:fld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86686C7D-69C8-4D76-8665-ED1200E4BAC1}" type="slidenum">
              <a:rPr lang="fr-FR" sz="1800" b="1" smtClean="0">
                <a:solidFill>
                  <a:schemeClr val="bg1"/>
                </a:solidFill>
              </a:rPr>
              <a:pPr/>
              <a:t>13</a:t>
            </a:fld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843808" y="6481040"/>
            <a:ext cx="3134429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</a:rPr>
              <a:t>Année universitaire 2012-2013</a:t>
            </a:r>
            <a:endParaRPr lang="fr-FR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2348880"/>
            <a:ext cx="8229600" cy="2016224"/>
          </a:xfrm>
        </p:spPr>
        <p:txBody>
          <a:bodyPr>
            <a:normAutofit/>
          </a:bodyPr>
          <a:lstStyle/>
          <a:p>
            <a:r>
              <a:rPr lang="fr-FR" sz="8000" b="1" dirty="0" smtClean="0">
                <a:solidFill>
                  <a:schemeClr val="bg1"/>
                </a:solidFill>
              </a:rPr>
              <a:t>Des questions ?</a:t>
            </a:r>
            <a:endParaRPr lang="fr-FR" sz="8000" b="1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fld id="{48C470BC-D24C-4F69-984F-C9D52CFB235D}" type="datetime1">
              <a:rPr lang="fr-FR" sz="1800" b="1" smtClean="0">
                <a:solidFill>
                  <a:schemeClr val="bg1"/>
                </a:solidFill>
              </a:rPr>
              <a:t>02/02/2013</a:t>
            </a:fld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86686C7D-69C8-4D76-8665-ED1200E4BAC1}" type="slidenum">
              <a:rPr lang="fr-FR" sz="1800" b="1" smtClean="0">
                <a:solidFill>
                  <a:schemeClr val="bg1"/>
                </a:solidFill>
              </a:rPr>
              <a:pPr/>
              <a:t>14</a:t>
            </a:fld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915816" y="6492875"/>
            <a:ext cx="3111624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</a:rPr>
              <a:t>Année universitaire 2012-2013</a:t>
            </a:r>
            <a:endParaRPr lang="fr-FR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t="-32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872208"/>
          </a:xfrm>
        </p:spPr>
        <p:txBody>
          <a:bodyPr>
            <a:normAutofit/>
          </a:bodyPr>
          <a:lstStyle/>
          <a:p>
            <a:r>
              <a:rPr lang="fr-FR" sz="10700" spc="-300" dirty="0" smtClean="0">
                <a:ln w="3175" cmpd="sng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Bauhaus 93" pitchFamily="82" charset="0"/>
                <a:cs typeface="Andalus" pitchFamily="18" charset="-78"/>
              </a:rPr>
              <a:t>Plan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55776" y="2708920"/>
            <a:ext cx="6588224" cy="4347864"/>
          </a:xfrm>
        </p:spPr>
        <p:txBody>
          <a:bodyPr>
            <a:normAutofit fontScale="55000" lnSpcReduction="20000"/>
          </a:bodyPr>
          <a:lstStyle/>
          <a:p>
            <a:pPr>
              <a:buBlip>
                <a:blip r:embed="rId3"/>
              </a:buBlip>
            </a:pPr>
            <a:r>
              <a:rPr lang="fr-FR" sz="6600" b="1" spc="-150" dirty="0" smtClean="0"/>
              <a:t>  </a:t>
            </a:r>
            <a:r>
              <a:rPr lang="fr-FR" sz="6600" b="1" spc="-150" dirty="0" smtClean="0">
                <a:hlinkClick r:id="rId4" action="ppaction://hlinksldjump"/>
              </a:rPr>
              <a:t>Qu’est ce l’amour?</a:t>
            </a:r>
            <a:endParaRPr lang="fr-FR" sz="6600" b="1" spc="-150" dirty="0" smtClean="0"/>
          </a:p>
          <a:p>
            <a:pPr>
              <a:buBlip>
                <a:blip r:embed="rId3"/>
              </a:buBlip>
            </a:pPr>
            <a:r>
              <a:rPr lang="fr-FR" sz="6600" b="1" spc="-150" dirty="0" smtClean="0">
                <a:hlinkClick r:id="rId5" action="ppaction://hlinksldjump"/>
              </a:rPr>
              <a:t>Pourquoi aime-t-on ?</a:t>
            </a:r>
            <a:endParaRPr lang="fr-FR" sz="6600" b="1" spc="-150" dirty="0" smtClean="0"/>
          </a:p>
          <a:p>
            <a:pPr>
              <a:buBlip>
                <a:blip r:embed="rId3"/>
              </a:buBlip>
            </a:pPr>
            <a:r>
              <a:rPr lang="fr-FR" sz="6600" b="1" spc="-150" dirty="0" smtClean="0">
                <a:hlinkClick r:id="rId6" action="ppaction://hlinksldjump"/>
              </a:rPr>
              <a:t>Comment tombe-t-on amoureux?</a:t>
            </a:r>
            <a:endParaRPr lang="fr-FR" sz="6600" b="1" spc="-150" dirty="0" smtClean="0"/>
          </a:p>
          <a:p>
            <a:pPr>
              <a:buBlip>
                <a:blip r:embed="rId3"/>
              </a:buBlip>
            </a:pPr>
            <a:r>
              <a:rPr lang="fr-FR" sz="6600" b="1" spc="-150" dirty="0" smtClean="0">
                <a:hlinkClick r:id="rId7" action="ppaction://hlinksldjump"/>
              </a:rPr>
              <a:t>Comment choisit-on notre partenaire?</a:t>
            </a:r>
            <a:endParaRPr lang="fr-FR" sz="6600" b="1" spc="-150" dirty="0" smtClean="0"/>
          </a:p>
          <a:p>
            <a:pPr>
              <a:buBlip>
                <a:blip r:embed="rId3"/>
              </a:buBlip>
            </a:pPr>
            <a:r>
              <a:rPr lang="fr-FR" sz="6600" b="1" spc="-150" dirty="0" smtClean="0">
                <a:hlinkClick r:id="rId8" action="ppaction://hlinksldjump"/>
              </a:rPr>
              <a:t>L’amour rime-t-il avec toujours?</a:t>
            </a:r>
            <a:endParaRPr lang="fr-FR" sz="6600" b="1" spc="-150" dirty="0" smtClean="0"/>
          </a:p>
          <a:p>
            <a:endParaRPr lang="fr-FR" sz="66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fld id="{F5A2880A-05FC-45D7-BCA5-ADD2838F524D}" type="datetime1">
              <a:rPr lang="fr-FR" sz="1800" b="1" smtClean="0">
                <a:solidFill>
                  <a:schemeClr val="tx1"/>
                </a:solidFill>
              </a:rPr>
              <a:pPr/>
              <a:t>02/02/2013</a:t>
            </a:fld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86686C7D-69C8-4D76-8665-ED1200E4BAC1}" type="slidenum">
              <a:rPr lang="fr-FR" sz="1800" b="1" smtClean="0">
                <a:solidFill>
                  <a:schemeClr val="tx1"/>
                </a:solidFill>
              </a:rPr>
              <a:pPr/>
              <a:t>2</a:t>
            </a:fld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3320008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tx1"/>
                </a:solidFill>
              </a:rPr>
              <a:t>Année universitaire 2012-2013</a:t>
            </a:r>
            <a:endParaRPr lang="fr-FR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7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à coins arrondis 12"/>
          <p:cNvSpPr/>
          <p:nvPr/>
        </p:nvSpPr>
        <p:spPr>
          <a:xfrm rot="16200000">
            <a:off x="1126679" y="1113680"/>
            <a:ext cx="2299005" cy="376129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2123728" y="1844824"/>
            <a:ext cx="2304256" cy="43204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172400" cy="1844824"/>
          </a:xfrm>
        </p:spPr>
        <p:txBody>
          <a:bodyPr>
            <a:noAutofit/>
          </a:bodyPr>
          <a:lstStyle/>
          <a:p>
            <a:pPr algn="l"/>
            <a:r>
              <a:rPr lang="fr-FR" sz="7200" spc="-300" dirty="0" smtClean="0">
                <a:ln w="3175" cmpd="sng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Bauhaus 93" pitchFamily="82" charset="0"/>
                <a:cs typeface="Andalus" pitchFamily="18" charset="-78"/>
              </a:rPr>
              <a:t>Qu’est ce </a:t>
            </a:r>
            <a:r>
              <a:rPr lang="fr-FR" sz="7200" spc="-300" dirty="0" smtClean="0">
                <a:ln w="3175" cmpd="sng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Bauhaus 93" pitchFamily="82" charset="0"/>
                <a:cs typeface="Andalus" pitchFamily="18" charset="-78"/>
              </a:rPr>
              <a:t>que l’amour ? 1/2</a:t>
            </a:r>
            <a:endParaRPr lang="fr-FR" sz="7200" spc="-300" dirty="0">
              <a:ln w="3175" cmpd="sng">
                <a:solidFill>
                  <a:schemeClr val="accent2">
                    <a:lumMod val="75000"/>
                  </a:schemeClr>
                </a:solidFill>
              </a:ln>
              <a:solidFill>
                <a:srgbClr val="00B0F0"/>
              </a:solidFill>
              <a:latin typeface="Bauhaus 93" pitchFamily="82" charset="0"/>
              <a:cs typeface="Andalus" pitchFamily="18" charset="-78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fld id="{A2F9C939-1E38-43A0-A217-358BDD209FDE}" type="datetime1">
              <a:rPr lang="fr-FR" b="1" smtClean="0">
                <a:solidFill>
                  <a:schemeClr val="tx1"/>
                </a:solidFill>
              </a:rPr>
              <a:t>02/02/2013</a:t>
            </a:fld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86686C7D-69C8-4D76-8665-ED1200E4BAC1}" type="slidenum">
              <a:rPr lang="fr-FR" b="1" smtClean="0">
                <a:solidFill>
                  <a:schemeClr val="tx1"/>
                </a:solidFill>
              </a:rPr>
              <a:pPr/>
              <a:t>3</a:t>
            </a:fld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644008" y="6492875"/>
            <a:ext cx="2895600" cy="365125"/>
          </a:xfrm>
        </p:spPr>
        <p:txBody>
          <a:bodyPr/>
          <a:lstStyle/>
          <a:p>
            <a:r>
              <a:rPr lang="fr-FR" b="1" dirty="0" smtClean="0">
                <a:solidFill>
                  <a:schemeClr val="tx1"/>
                </a:solidFill>
              </a:rPr>
              <a:t>Année universitaire 2012-2013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2339752" y="5013176"/>
            <a:ext cx="1872208" cy="113042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Amygdale</a:t>
            </a:r>
            <a:endParaRPr lang="fr-FR" b="1" dirty="0"/>
          </a:p>
        </p:txBody>
      </p:sp>
      <p:sp>
        <p:nvSpPr>
          <p:cNvPr id="8" name="Ellipse 7"/>
          <p:cNvSpPr/>
          <p:nvPr/>
        </p:nvSpPr>
        <p:spPr>
          <a:xfrm>
            <a:off x="323528" y="4437112"/>
            <a:ext cx="1584176" cy="113042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Thalamus </a:t>
            </a:r>
          </a:p>
          <a:p>
            <a:pPr algn="ctr"/>
            <a:r>
              <a:rPr lang="fr-FR" b="1" dirty="0" smtClean="0"/>
              <a:t>sensoriel</a:t>
            </a:r>
            <a:endParaRPr lang="fr-FR" b="1" dirty="0"/>
          </a:p>
        </p:txBody>
      </p:sp>
      <p:sp>
        <p:nvSpPr>
          <p:cNvPr id="9" name="Ellipse 8"/>
          <p:cNvSpPr/>
          <p:nvPr/>
        </p:nvSpPr>
        <p:spPr>
          <a:xfrm>
            <a:off x="395536" y="1988840"/>
            <a:ext cx="2448272" cy="100811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Cortex sensoriel</a:t>
            </a:r>
            <a:endParaRPr lang="fr-FR" b="1" dirty="0"/>
          </a:p>
        </p:txBody>
      </p:sp>
      <p:sp>
        <p:nvSpPr>
          <p:cNvPr id="10" name="Ellipse 9"/>
          <p:cNvSpPr/>
          <p:nvPr/>
        </p:nvSpPr>
        <p:spPr>
          <a:xfrm>
            <a:off x="3203848" y="1844824"/>
            <a:ext cx="1008112" cy="302433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h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</a:rPr>
              <a:t>p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</a:rPr>
              <a:t>p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</a:rPr>
              <a:t>c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</a:rPr>
              <a:t>m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</a:rPr>
              <a:t>p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</a:rPr>
              <a:t>E</a:t>
            </a:r>
          </a:p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34" name="Connecteur droit avec flèche 33"/>
          <p:cNvCxnSpPr/>
          <p:nvPr/>
        </p:nvCxnSpPr>
        <p:spPr>
          <a:xfrm flipV="1">
            <a:off x="1115616" y="2636912"/>
            <a:ext cx="288032" cy="1944216"/>
          </a:xfrm>
          <a:prstGeom prst="straightConnector1">
            <a:avLst/>
          </a:prstGeom>
          <a:ln w="666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>
            <a:off x="1763688" y="5157192"/>
            <a:ext cx="792088" cy="288032"/>
          </a:xfrm>
          <a:prstGeom prst="straightConnector1">
            <a:avLst/>
          </a:prstGeom>
          <a:ln w="666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>
            <a:off x="2699792" y="2636912"/>
            <a:ext cx="792088" cy="72008"/>
          </a:xfrm>
          <a:prstGeom prst="straightConnector1">
            <a:avLst/>
          </a:prstGeom>
          <a:ln w="666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 flipH="1">
            <a:off x="3563888" y="4653136"/>
            <a:ext cx="144016" cy="576064"/>
          </a:xfrm>
          <a:prstGeom prst="straightConnector1">
            <a:avLst/>
          </a:prstGeom>
          <a:ln w="666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/>
          <p:nvPr/>
        </p:nvCxnSpPr>
        <p:spPr>
          <a:xfrm>
            <a:off x="2411760" y="2708920"/>
            <a:ext cx="576064" cy="2520280"/>
          </a:xfrm>
          <a:prstGeom prst="straightConnector1">
            <a:avLst/>
          </a:prstGeom>
          <a:ln w="666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oneTexte 65"/>
          <p:cNvSpPr txBox="1"/>
          <p:nvPr/>
        </p:nvSpPr>
        <p:spPr>
          <a:xfrm>
            <a:off x="251520" y="5661248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Stimulus émotionnel</a:t>
            </a:r>
            <a:endParaRPr lang="fr-FR" sz="2400" b="1" dirty="0"/>
          </a:p>
        </p:txBody>
      </p:sp>
      <p:cxnSp>
        <p:nvCxnSpPr>
          <p:cNvPr id="69" name="Connecteur droit avec flèche 68"/>
          <p:cNvCxnSpPr/>
          <p:nvPr/>
        </p:nvCxnSpPr>
        <p:spPr>
          <a:xfrm flipV="1">
            <a:off x="539552" y="5301208"/>
            <a:ext cx="216024" cy="432048"/>
          </a:xfrm>
          <a:prstGeom prst="straightConnector1">
            <a:avLst/>
          </a:prstGeom>
          <a:ln w="666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 flipH="1">
            <a:off x="2843808" y="5805264"/>
            <a:ext cx="72008" cy="576064"/>
          </a:xfrm>
          <a:prstGeom prst="straightConnector1">
            <a:avLst/>
          </a:prstGeom>
          <a:ln w="666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ZoneTexte 79"/>
          <p:cNvSpPr txBox="1"/>
          <p:nvPr/>
        </p:nvSpPr>
        <p:spPr>
          <a:xfrm>
            <a:off x="1835696" y="6237312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Réponse émotionnelle</a:t>
            </a:r>
          </a:p>
        </p:txBody>
      </p:sp>
      <p:sp>
        <p:nvSpPr>
          <p:cNvPr id="81" name="ZoneTexte 80"/>
          <p:cNvSpPr txBox="1"/>
          <p:nvPr/>
        </p:nvSpPr>
        <p:spPr>
          <a:xfrm rot="612260">
            <a:off x="1448599" y="3353812"/>
            <a:ext cx="1738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Système limbique</a:t>
            </a:r>
            <a:endParaRPr lang="fr-FR" b="1" dirty="0">
              <a:solidFill>
                <a:schemeClr val="bg1"/>
              </a:solidFill>
            </a:endParaRPr>
          </a:p>
        </p:txBody>
      </p:sp>
      <p:cxnSp>
        <p:nvCxnSpPr>
          <p:cNvPr id="84" name="Connecteur droit avec flèche 83"/>
          <p:cNvCxnSpPr/>
          <p:nvPr/>
        </p:nvCxnSpPr>
        <p:spPr>
          <a:xfrm flipV="1">
            <a:off x="1547664" y="3933056"/>
            <a:ext cx="288032" cy="648072"/>
          </a:xfrm>
          <a:prstGeom prst="straightConnector1">
            <a:avLst/>
          </a:prstGeom>
          <a:ln w="666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/>
          <p:cNvCxnSpPr>
            <a:stCxn id="81" idx="2"/>
          </p:cNvCxnSpPr>
          <p:nvPr/>
        </p:nvCxnSpPr>
        <p:spPr>
          <a:xfrm>
            <a:off x="2260605" y="3995031"/>
            <a:ext cx="943243" cy="2314289"/>
          </a:xfrm>
          <a:prstGeom prst="straightConnector1">
            <a:avLst/>
          </a:prstGeom>
          <a:ln w="666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7" grpId="0" animBg="1"/>
      <p:bldP spid="8" grpId="0" animBg="1"/>
      <p:bldP spid="9" grpId="0" animBg="1"/>
      <p:bldP spid="10" grpId="0" animBg="1"/>
      <p:bldP spid="66" grpId="0"/>
      <p:bldP spid="80" grpId="0"/>
      <p:bldP spid="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4624"/>
            <a:ext cx="7524328" cy="2204864"/>
          </a:xfrm>
        </p:spPr>
        <p:txBody>
          <a:bodyPr>
            <a:noAutofit/>
          </a:bodyPr>
          <a:lstStyle/>
          <a:p>
            <a:pPr algn="l"/>
            <a:r>
              <a:rPr lang="fr-FR" sz="7200" spc="-300" dirty="0" smtClean="0">
                <a:ln w="3175" cmpd="sng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Bauhaus 93" pitchFamily="82" charset="0"/>
                <a:cs typeface="Andalus" pitchFamily="18" charset="-78"/>
              </a:rPr>
              <a:t>Qu’est ce que l’amour ? </a:t>
            </a:r>
            <a:r>
              <a:rPr lang="fr-FR" sz="7200" spc="-300" dirty="0" smtClean="0">
                <a:ln w="3175" cmpd="sng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Bauhaus 93" pitchFamily="82" charset="0"/>
                <a:cs typeface="Andalus" pitchFamily="18" charset="-78"/>
              </a:rPr>
              <a:t>2/2</a:t>
            </a:r>
            <a:endParaRPr lang="fr-FR" sz="7200" spc="-300" dirty="0">
              <a:ln w="3175" cmpd="sng">
                <a:solidFill>
                  <a:schemeClr val="accent2">
                    <a:lumMod val="75000"/>
                  </a:schemeClr>
                </a:solidFill>
              </a:ln>
              <a:solidFill>
                <a:srgbClr val="00B0F0"/>
              </a:solidFill>
              <a:latin typeface="Bauhaus 93" pitchFamily="82" charset="0"/>
              <a:cs typeface="Andalus" pitchFamily="18" charset="-78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916832"/>
            <a:ext cx="6804248" cy="4608512"/>
          </a:xfrm>
        </p:spPr>
        <p:txBody>
          <a:bodyPr>
            <a:normAutofit fontScale="92500" lnSpcReduction="20000"/>
          </a:bodyPr>
          <a:lstStyle/>
          <a:p>
            <a:pPr>
              <a:buBlip>
                <a:blip r:embed="rId3"/>
              </a:buBlip>
            </a:pPr>
            <a:endParaRPr lang="fr-FR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Blip>
                <a:blip r:embed="rId3"/>
              </a:buBlip>
            </a:pPr>
            <a:r>
              <a:rPr lang="fr-FR" b="1" spc="-150" dirty="0" smtClean="0">
                <a:solidFill>
                  <a:schemeClr val="accent6">
                    <a:lumMod val="75000"/>
                  </a:schemeClr>
                </a:solidFill>
              </a:rPr>
              <a:t>Au Commencement : la passion…</a:t>
            </a:r>
          </a:p>
          <a:p>
            <a:pPr>
              <a:buNone/>
            </a:pPr>
            <a:r>
              <a:rPr lang="fr-FR" b="1" spc="-150" dirty="0" smtClean="0"/>
              <a:t> </a:t>
            </a:r>
            <a:r>
              <a:rPr lang="fr-FR" b="1" spc="-150" dirty="0" smtClean="0"/>
              <a:t>    On la doit à une d</a:t>
            </a:r>
            <a:r>
              <a:rPr lang="fr-FR" b="1" spc="-150" dirty="0" smtClean="0"/>
              <a:t>écharge d’adrénaline , dopamine et de phényléthylamine. Ses molécules provoquent le coup de foudre.</a:t>
            </a:r>
            <a:endParaRPr lang="fr-FR" b="1" spc="-150" dirty="0" smtClean="0">
              <a:sym typeface="Wingdings" pitchFamily="2" charset="2"/>
            </a:endParaRPr>
          </a:p>
          <a:p>
            <a:endParaRPr lang="fr-FR" b="1" spc="-150" dirty="0" smtClean="0">
              <a:solidFill>
                <a:schemeClr val="accent6">
                  <a:lumMod val="75000"/>
                </a:schemeClr>
              </a:solidFill>
              <a:sym typeface="Wingdings" pitchFamily="2" charset="2"/>
            </a:endParaRPr>
          </a:p>
          <a:p>
            <a:pPr>
              <a:buBlip>
                <a:blip r:embed="rId3"/>
              </a:buBlip>
            </a:pPr>
            <a:r>
              <a:rPr lang="fr-FR" b="1" spc="-15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…Ensuite vient l’attachement :</a:t>
            </a:r>
          </a:p>
          <a:p>
            <a:pPr>
              <a:buNone/>
            </a:pPr>
            <a:r>
              <a:rPr lang="fr-FR" b="1" spc="-150" dirty="0" smtClean="0">
                <a:sym typeface="Wingdings" pitchFamily="2" charset="2"/>
              </a:rPr>
              <a:t>     Les récepteurs à la phényléthylamine Sont  saturés. L’hypophyse prend le relais et secrète la vasopressine et l’ocytocine : les deux hormones de l’attachement  </a:t>
            </a:r>
            <a:endParaRPr lang="fr-FR" b="1" spc="-15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fld id="{881DBDE6-F85F-437E-8DAB-32F5E6D03B3C}" type="datetime1">
              <a:rPr lang="fr-FR" b="1" smtClean="0">
                <a:solidFill>
                  <a:schemeClr val="tx1"/>
                </a:solidFill>
              </a:rPr>
              <a:t>02/02/2013</a:t>
            </a:fld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86686C7D-69C8-4D76-8665-ED1200E4BAC1}" type="slidenum">
              <a:rPr lang="fr-FR" b="1" smtClean="0">
                <a:solidFill>
                  <a:schemeClr val="tx1"/>
                </a:solidFill>
              </a:rPr>
              <a:pPr/>
              <a:t>4</a:t>
            </a:fld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59832" y="6492875"/>
            <a:ext cx="2895600" cy="365125"/>
          </a:xfrm>
        </p:spPr>
        <p:txBody>
          <a:bodyPr/>
          <a:lstStyle/>
          <a:p>
            <a:r>
              <a:rPr lang="fr-FR" b="1" dirty="0" smtClean="0">
                <a:solidFill>
                  <a:schemeClr val="tx1"/>
                </a:solidFill>
              </a:rPr>
              <a:t>Année universitaire 2012-2013</a:t>
            </a:r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9" name="Image 8" descr="double-coeur-style-baroqueff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80312" y="5589240"/>
            <a:ext cx="1763688" cy="1440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04448" cy="2204864"/>
          </a:xfrm>
        </p:spPr>
        <p:txBody>
          <a:bodyPr>
            <a:noAutofit/>
          </a:bodyPr>
          <a:lstStyle/>
          <a:p>
            <a:r>
              <a:rPr lang="fr-FR" sz="7200" spc="-300" dirty="0" smtClean="0">
                <a:ln w="3175" cmpd="sng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Bauhaus 93" pitchFamily="82" charset="0"/>
                <a:cs typeface="Andalus" pitchFamily="18" charset="-78"/>
              </a:rPr>
              <a:t>Pourquoi  </a:t>
            </a:r>
            <a:r>
              <a:rPr lang="fr-FR" sz="7200" spc="-300" dirty="0" smtClean="0">
                <a:ln w="3175" cmpd="sng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Bauhaus 93" pitchFamily="82" charset="0"/>
                <a:cs typeface="Andalus" pitchFamily="18" charset="-78"/>
              </a:rPr>
              <a:t>aime-t-on ? 1/2</a:t>
            </a:r>
            <a:endParaRPr lang="fr-FR" sz="7200" spc="-300" dirty="0">
              <a:ln w="3175" cmpd="sng">
                <a:solidFill>
                  <a:schemeClr val="accent2">
                    <a:lumMod val="75000"/>
                  </a:schemeClr>
                </a:solidFill>
              </a:ln>
              <a:solidFill>
                <a:srgbClr val="00B0F0"/>
              </a:solidFill>
              <a:latin typeface="Bauhaus 93" pitchFamily="82" charset="0"/>
              <a:cs typeface="Andalus" pitchFamily="18" charset="-78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2132856"/>
            <a:ext cx="7164288" cy="4536504"/>
          </a:xfrm>
        </p:spPr>
        <p:txBody>
          <a:bodyPr>
            <a:normAutofit/>
          </a:bodyPr>
          <a:lstStyle/>
          <a:p>
            <a:pPr>
              <a:buBlip>
                <a:blip r:embed="rId3"/>
              </a:buBlip>
            </a:pPr>
            <a:r>
              <a:rPr lang="fr-FR" sz="3000" b="1" dirty="0" smtClean="0">
                <a:solidFill>
                  <a:schemeClr val="accent6">
                    <a:lumMod val="75000"/>
                  </a:schemeClr>
                </a:solidFill>
              </a:rPr>
              <a:t> Parce </a:t>
            </a:r>
            <a:r>
              <a:rPr lang="fr-FR" sz="3000" b="1" dirty="0" smtClean="0">
                <a:solidFill>
                  <a:schemeClr val="accent6">
                    <a:lumMod val="75000"/>
                  </a:schemeClr>
                </a:solidFill>
              </a:rPr>
              <a:t>que c’est génétique : </a:t>
            </a:r>
          </a:p>
          <a:p>
            <a:pPr>
              <a:buNone/>
            </a:pPr>
            <a:r>
              <a:rPr lang="fr-FR" b="1" spc="-150" dirty="0" smtClean="0"/>
              <a:t>    </a:t>
            </a:r>
            <a:r>
              <a:rPr lang="fr-FR" b="1" spc="-150" dirty="0" smtClean="0"/>
              <a:t> Chaque </a:t>
            </a:r>
            <a:r>
              <a:rPr lang="fr-FR" b="1" spc="-150" dirty="0" smtClean="0"/>
              <a:t>être humain porte en lui une instruction génétique qui le pousse à aimer et à vouloir être aimé.</a:t>
            </a:r>
            <a:endParaRPr lang="fr-FR" b="1" spc="-150" dirty="0" smtClean="0"/>
          </a:p>
          <a:p>
            <a:pPr>
              <a:buBlip>
                <a:blip r:embed="rId3"/>
              </a:buBlip>
            </a:pPr>
            <a:r>
              <a:rPr lang="fr-FR" b="1" spc="-150" dirty="0" smtClean="0"/>
              <a:t> </a:t>
            </a:r>
            <a:r>
              <a:rPr lang="fr-FR" sz="3000" b="1" dirty="0" smtClean="0">
                <a:solidFill>
                  <a:schemeClr val="accent6">
                    <a:lumMod val="75000"/>
                  </a:schemeClr>
                </a:solidFill>
              </a:rPr>
              <a:t>Pour survivre :</a:t>
            </a:r>
          </a:p>
          <a:p>
            <a:pPr>
              <a:buNone/>
            </a:pPr>
            <a:r>
              <a:rPr lang="fr-FR" b="1" spc="-150" dirty="0" smtClean="0"/>
              <a:t>   </a:t>
            </a:r>
            <a:r>
              <a:rPr lang="fr-FR" b="1" spc="-150" dirty="0" smtClean="0"/>
              <a:t>  </a:t>
            </a:r>
            <a:r>
              <a:rPr lang="fr-FR" b="1" spc="-150" dirty="0" smtClean="0"/>
              <a:t>Nous sommes des animaux et notre fonction est d’assurer la continuité de notre espèce. </a:t>
            </a:r>
            <a:endParaRPr lang="fr-FR" b="1" spc="-150" dirty="0" smtClean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fld id="{82B5D866-4F44-4F9B-8F68-C75A306F3F9C}" type="datetime1">
              <a:rPr lang="fr-FR" sz="1800" b="1" smtClean="0">
                <a:solidFill>
                  <a:schemeClr val="bg1"/>
                </a:solidFill>
              </a:rPr>
              <a:t>02/02/2013</a:t>
            </a:fld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86686C7D-69C8-4D76-8665-ED1200E4BAC1}" type="slidenum">
              <a:rPr lang="fr-FR" sz="1800" b="1" smtClean="0">
                <a:solidFill>
                  <a:schemeClr val="bg1"/>
                </a:solidFill>
              </a:rPr>
              <a:pPr/>
              <a:t>5</a:t>
            </a:fld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843808" y="6492875"/>
            <a:ext cx="3183632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</a:rPr>
              <a:t>Année universitaire 2012-2013</a:t>
            </a:r>
            <a:endParaRPr lang="fr-FR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5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512168"/>
          </a:xfrm>
        </p:spPr>
        <p:txBody>
          <a:bodyPr>
            <a:noAutofit/>
          </a:bodyPr>
          <a:lstStyle/>
          <a:p>
            <a:r>
              <a:rPr lang="fr-FR" sz="7200" spc="-300" dirty="0" smtClean="0">
                <a:ln w="3175" cmpd="sng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Bauhaus 93" pitchFamily="82" charset="0"/>
                <a:cs typeface="Andalus" pitchFamily="18" charset="-78"/>
              </a:rPr>
              <a:t>Pourquoi </a:t>
            </a:r>
            <a:r>
              <a:rPr lang="fr-FR" sz="7200" spc="-300" dirty="0" smtClean="0">
                <a:ln w="3175" cmpd="sng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Bauhaus 93" pitchFamily="82" charset="0"/>
                <a:cs typeface="Andalus" pitchFamily="18" charset="-78"/>
              </a:rPr>
              <a:t>aime-t-on </a:t>
            </a:r>
            <a:r>
              <a:rPr lang="fr-FR" sz="7200" spc="-300" dirty="0" smtClean="0">
                <a:ln w="3175" cmpd="sng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Bauhaus 93" pitchFamily="82" charset="0"/>
                <a:cs typeface="Andalus" pitchFamily="18" charset="-78"/>
              </a:rPr>
              <a:t>? </a:t>
            </a:r>
            <a:r>
              <a:rPr lang="fr-FR" sz="7200" spc="-300" dirty="0" smtClean="0">
                <a:ln w="3175" cmpd="sng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Bauhaus 93" pitchFamily="82" charset="0"/>
                <a:cs typeface="Andalus" pitchFamily="18" charset="-78"/>
              </a:rPr>
              <a:t>2/2</a:t>
            </a:r>
            <a:endParaRPr lang="fr-FR" sz="7200" spc="-300" dirty="0">
              <a:ln w="3175" cmpd="sng">
                <a:solidFill>
                  <a:schemeClr val="accent2">
                    <a:lumMod val="75000"/>
                  </a:schemeClr>
                </a:solidFill>
              </a:ln>
              <a:solidFill>
                <a:srgbClr val="00B0F0"/>
              </a:solidFill>
              <a:latin typeface="Bauhaus 93" pitchFamily="82" charset="0"/>
              <a:cs typeface="Andalus" pitchFamily="18" charset="-78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fld id="{735AD3E5-B464-4B0B-A236-CEF4EC540194}" type="datetime1">
              <a:rPr lang="fr-FR" sz="1800" b="1" smtClean="0">
                <a:solidFill>
                  <a:schemeClr val="bg1"/>
                </a:solidFill>
              </a:rPr>
              <a:t>02/02/2013</a:t>
            </a:fld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86686C7D-69C8-4D76-8665-ED1200E4BAC1}" type="slidenum">
              <a:rPr lang="fr-FR" sz="1800" b="1" smtClean="0">
                <a:solidFill>
                  <a:schemeClr val="bg1"/>
                </a:solidFill>
              </a:rPr>
              <a:pPr/>
              <a:t>6</a:t>
            </a:fld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627784" y="6492875"/>
            <a:ext cx="3327648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</a:rPr>
              <a:t>Année universitaire 2012-2013</a:t>
            </a:r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51520" y="2420888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0" y="1700808"/>
            <a:ext cx="8172400" cy="564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fr-FR" sz="3200" b="1" spc="-150" dirty="0" smtClean="0"/>
              <a:t>   </a:t>
            </a:r>
            <a:r>
              <a:rPr lang="fr-FR" sz="3000" b="1" dirty="0" smtClean="0">
                <a:solidFill>
                  <a:schemeClr val="accent6">
                    <a:lumMod val="75000"/>
                  </a:schemeClr>
                </a:solidFill>
              </a:rPr>
              <a:t>Pour </a:t>
            </a:r>
            <a:r>
              <a:rPr lang="fr-FR" sz="3000" b="1" dirty="0" smtClean="0">
                <a:solidFill>
                  <a:schemeClr val="accent6">
                    <a:lumMod val="75000"/>
                  </a:schemeClr>
                </a:solidFill>
              </a:rPr>
              <a:t>le plaisir :  </a:t>
            </a:r>
            <a:endParaRPr lang="fr-FR" sz="3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fr-FR" sz="3200" b="1" spc="-150" dirty="0" smtClean="0"/>
              <a:t>Comme </a:t>
            </a:r>
            <a:r>
              <a:rPr lang="fr-FR" sz="3200" b="1" spc="-150" dirty="0" smtClean="0"/>
              <a:t>tous les vertébrés, nous avons un </a:t>
            </a:r>
            <a:r>
              <a:rPr lang="fr-FR" sz="3200" b="1" spc="-150" dirty="0" smtClean="0"/>
              <a:t>réflexe de  récompense:  </a:t>
            </a:r>
            <a:r>
              <a:rPr lang="fr-FR" sz="3200" b="1" spc="-150" dirty="0" smtClean="0"/>
              <a:t>Quand j’aime, je me sens bien. </a:t>
            </a:r>
            <a:r>
              <a:rPr lang="fr-FR" sz="3200" b="1" spc="-150" dirty="0" smtClean="0"/>
              <a:t>Donc, je veux aimer pour me ressentir bien.</a:t>
            </a:r>
          </a:p>
          <a:p>
            <a:endParaRPr lang="fr-FR" sz="3200" b="1" spc="-150" dirty="0" smtClean="0"/>
          </a:p>
          <a:p>
            <a:pPr>
              <a:buBlip>
                <a:blip r:embed="rId3"/>
              </a:buBlip>
            </a:pPr>
            <a:r>
              <a:rPr lang="fr-FR" sz="3200" b="1" spc="-150" dirty="0" smtClean="0"/>
              <a:t>  </a:t>
            </a:r>
            <a:r>
              <a:rPr lang="fr-FR" sz="3000" b="1" dirty="0" smtClean="0">
                <a:solidFill>
                  <a:schemeClr val="accent6">
                    <a:lumMod val="75000"/>
                  </a:schemeClr>
                </a:solidFill>
              </a:rPr>
              <a:t>Pour </a:t>
            </a:r>
            <a:r>
              <a:rPr lang="fr-FR" sz="3000" b="1" dirty="0" smtClean="0">
                <a:solidFill>
                  <a:schemeClr val="accent6">
                    <a:lumMod val="75000"/>
                  </a:schemeClr>
                </a:solidFill>
              </a:rPr>
              <a:t>se construire :  </a:t>
            </a:r>
          </a:p>
          <a:p>
            <a:pPr lvl="1"/>
            <a:r>
              <a:rPr lang="fr-FR" sz="3200" b="1" spc="-150" dirty="0" smtClean="0"/>
              <a:t>L’homme </a:t>
            </a:r>
            <a:r>
              <a:rPr lang="fr-FR" sz="3200" b="1" spc="-150" dirty="0" smtClean="0"/>
              <a:t>est égoïste de nature . Il utilise </a:t>
            </a:r>
            <a:endParaRPr lang="fr-FR" sz="3200" b="1" spc="-150" dirty="0" smtClean="0"/>
          </a:p>
          <a:p>
            <a:pPr lvl="1"/>
            <a:r>
              <a:rPr lang="fr-FR" sz="3200" b="1" spc="-150" dirty="0" smtClean="0"/>
              <a:t>l’amour </a:t>
            </a:r>
            <a:r>
              <a:rPr lang="fr-FR" sz="3200" b="1" spc="-150" dirty="0" smtClean="0"/>
              <a:t>pour combler un manque aussi bien matériel , </a:t>
            </a:r>
            <a:r>
              <a:rPr lang="fr-FR" sz="3200" b="1" spc="-150" dirty="0" smtClean="0"/>
              <a:t>qu’immatériel</a:t>
            </a:r>
            <a:r>
              <a:rPr lang="fr-FR" sz="3200" b="1" spc="-150" dirty="0" smtClean="0"/>
              <a:t> </a:t>
            </a:r>
            <a:r>
              <a:rPr lang="fr-FR" sz="3200" b="1" spc="-150" dirty="0" smtClean="0"/>
              <a:t>et pour ne pas vivre </a:t>
            </a:r>
          </a:p>
          <a:p>
            <a:pPr lvl="1"/>
            <a:r>
              <a:rPr lang="fr-FR" sz="3200" b="1" spc="-150" dirty="0" smtClean="0"/>
              <a:t>seul .</a:t>
            </a:r>
            <a:endParaRPr lang="fr-FR" sz="3200" b="1" spc="-150" dirty="0" smtClean="0"/>
          </a:p>
          <a:p>
            <a:endParaRPr lang="fr-FR" sz="3200" b="1" spc="-150" dirty="0" smtClean="0"/>
          </a:p>
        </p:txBody>
      </p:sp>
      <p:pic>
        <p:nvPicPr>
          <p:cNvPr id="14" name="Espace réservé du contenu 7" descr="double-coeur-style-baroqueff.png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7596336" y="5446450"/>
            <a:ext cx="1547663" cy="14115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2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2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80320"/>
          </a:xfrm>
        </p:spPr>
        <p:txBody>
          <a:bodyPr>
            <a:noAutofit/>
          </a:bodyPr>
          <a:lstStyle/>
          <a:p>
            <a:pPr algn="l"/>
            <a:r>
              <a:rPr lang="fr-FR" sz="7200" spc="-300" dirty="0" smtClean="0">
                <a:ln w="3175" cmpd="sng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Bauhaus 93" pitchFamily="82" charset="0"/>
                <a:cs typeface="Andalus" pitchFamily="18" charset="-78"/>
              </a:rPr>
              <a:t>Comment </a:t>
            </a:r>
            <a:r>
              <a:rPr lang="fr-FR" sz="7200" spc="-300" dirty="0" smtClean="0">
                <a:ln w="3175" cmpd="sng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Bauhaus 93" pitchFamily="82" charset="0"/>
                <a:cs typeface="Andalus" pitchFamily="18" charset="-78"/>
              </a:rPr>
              <a:t>tombe-t-on amoureux ? 1/2</a:t>
            </a:r>
            <a:endParaRPr lang="fr-FR" sz="7200" spc="-300" dirty="0">
              <a:ln w="3175" cmpd="sng">
                <a:solidFill>
                  <a:schemeClr val="accent2">
                    <a:lumMod val="75000"/>
                  </a:schemeClr>
                </a:solidFill>
              </a:ln>
              <a:solidFill>
                <a:srgbClr val="00B0F0"/>
              </a:solidFill>
              <a:latin typeface="Bauhaus 93" pitchFamily="82" charset="0"/>
              <a:cs typeface="Andalus" pitchFamily="18" charset="-78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2060848"/>
            <a:ext cx="6228184" cy="4797152"/>
          </a:xfrm>
        </p:spPr>
        <p:txBody>
          <a:bodyPr>
            <a:normAutofit fontScale="92500" lnSpcReduction="10000"/>
          </a:bodyPr>
          <a:lstStyle/>
          <a:p>
            <a:pPr>
              <a:buBlip>
                <a:blip r:embed="rId4"/>
              </a:buBlip>
            </a:pPr>
            <a:r>
              <a:rPr lang="fr-FR" sz="4100" b="1" spc="-150" dirty="0" smtClean="0">
                <a:solidFill>
                  <a:srgbClr val="92D050"/>
                </a:solidFill>
              </a:rPr>
              <a:t> Par </a:t>
            </a:r>
            <a:r>
              <a:rPr lang="fr-FR" sz="4100" b="1" spc="-150" dirty="0" smtClean="0">
                <a:solidFill>
                  <a:srgbClr val="92D050"/>
                </a:solidFill>
              </a:rPr>
              <a:t>le langage du corps </a:t>
            </a:r>
            <a:r>
              <a:rPr lang="fr-FR" sz="4100" b="1" spc="-150" dirty="0" smtClean="0">
                <a:solidFill>
                  <a:srgbClr val="92D050"/>
                </a:solidFill>
              </a:rPr>
              <a:t>:</a:t>
            </a:r>
            <a:endParaRPr lang="fr-FR" sz="3000" b="1" dirty="0" smtClean="0">
              <a:solidFill>
                <a:srgbClr val="92D050"/>
              </a:solidFill>
            </a:endParaRPr>
          </a:p>
          <a:p>
            <a:pPr>
              <a:buNone/>
            </a:pPr>
            <a:r>
              <a:rPr lang="fr-FR" sz="4100" b="1" spc="-1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4100" b="1" spc="-1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fr-FR" sz="4100" b="1" spc="-150" dirty="0" smtClean="0">
                <a:solidFill>
                  <a:schemeClr val="accent6">
                    <a:lumMod val="75000"/>
                  </a:schemeClr>
                </a:solidFill>
              </a:rPr>
              <a:t>Des </a:t>
            </a:r>
            <a:r>
              <a:rPr lang="fr-FR" sz="4100" b="1" spc="-150" dirty="0" smtClean="0">
                <a:solidFill>
                  <a:schemeClr val="accent6">
                    <a:lumMod val="75000"/>
                  </a:schemeClr>
                </a:solidFill>
              </a:rPr>
              <a:t>chercheurs américains  expliquent que les hommes sont capables de détecter inconsciemment  un coup de foudre qu'ils suscitent chez leur partenaire. </a:t>
            </a:r>
            <a:r>
              <a:rPr lang="fr-FR" sz="4100" b="1" spc="-150" dirty="0" smtClean="0">
                <a:solidFill>
                  <a:schemeClr val="accent6">
                    <a:lumMod val="75000"/>
                  </a:schemeClr>
                </a:solidFill>
              </a:rPr>
              <a:t>Comment ? </a:t>
            </a:r>
            <a:r>
              <a:rPr lang="fr-FR" sz="4100" b="1" spc="-150" dirty="0" smtClean="0">
                <a:solidFill>
                  <a:schemeClr val="accent6">
                    <a:lumMod val="75000"/>
                  </a:schemeClr>
                </a:solidFill>
              </a:rPr>
              <a:t>La pupille des femmes se </a:t>
            </a:r>
            <a:r>
              <a:rPr lang="fr-FR" sz="4100" b="1" spc="-150" dirty="0" smtClean="0">
                <a:solidFill>
                  <a:schemeClr val="accent6">
                    <a:lumMod val="75000"/>
                  </a:schemeClr>
                </a:solidFill>
              </a:rPr>
              <a:t>dilate.</a:t>
            </a:r>
            <a:endParaRPr lang="fr-FR" sz="4100" b="1" spc="-1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fld id="{31B7D80D-CED5-4CD3-901F-0CFAAFD7CAE6}" type="datetime1">
              <a:rPr lang="fr-FR" sz="1800" b="1" smtClean="0">
                <a:solidFill>
                  <a:schemeClr val="bg1"/>
                </a:solidFill>
              </a:rPr>
              <a:t>02/02/2013</a:t>
            </a:fld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843808" y="6492875"/>
            <a:ext cx="3111624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</a:rPr>
              <a:t>Année universitaire 2012-2013</a:t>
            </a:r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86686C7D-69C8-4D76-8665-ED1200E4BAC1}" type="slidenum">
              <a:rPr lang="fr-FR" sz="1800" b="1" smtClean="0">
                <a:solidFill>
                  <a:schemeClr val="bg1"/>
                </a:solidFill>
              </a:rPr>
              <a:pPr/>
              <a:t>7</a:t>
            </a:fld>
            <a:endParaRPr lang="fr-FR" sz="1800" b="1" dirty="0">
              <a:solidFill>
                <a:schemeClr val="bg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04664"/>
            <a:ext cx="8229600" cy="936104"/>
          </a:xfrm>
        </p:spPr>
        <p:txBody>
          <a:bodyPr>
            <a:noAutofit/>
          </a:bodyPr>
          <a:lstStyle/>
          <a:p>
            <a:pPr algn="l"/>
            <a:r>
              <a:rPr lang="fr-FR" sz="7200" spc="-300" dirty="0" smtClean="0">
                <a:ln w="3175" cmpd="sng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Bauhaus 93" pitchFamily="82" charset="0"/>
                <a:cs typeface="Andalus" pitchFamily="18" charset="-78"/>
              </a:rPr>
              <a:t>Comment tombe-t-on amoureux ? </a:t>
            </a:r>
            <a:r>
              <a:rPr lang="fr-FR" sz="7200" spc="-300" dirty="0" smtClean="0">
                <a:ln w="3175" cmpd="sng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Bauhaus 93" pitchFamily="82" charset="0"/>
                <a:cs typeface="Andalus" pitchFamily="18" charset="-78"/>
              </a:rPr>
              <a:t>2/2</a:t>
            </a:r>
            <a:endParaRPr lang="fr-FR" sz="7200" spc="-300" dirty="0">
              <a:ln w="3175" cmpd="sng">
                <a:solidFill>
                  <a:schemeClr val="accent2">
                    <a:lumMod val="75000"/>
                  </a:schemeClr>
                </a:solidFill>
              </a:ln>
              <a:solidFill>
                <a:srgbClr val="00B0F0"/>
              </a:solidFill>
              <a:latin typeface="Bauhaus 93" pitchFamily="82" charset="0"/>
              <a:cs typeface="Andalus" pitchFamily="18" charset="-78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fld id="{476BBC57-EB6C-454B-A321-961FAAD1A689}" type="datetime1">
              <a:rPr lang="fr-FR" sz="1800" b="1" smtClean="0">
                <a:solidFill>
                  <a:schemeClr val="bg1"/>
                </a:solidFill>
              </a:rPr>
              <a:t>02/02/2013</a:t>
            </a:fld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86686C7D-69C8-4D76-8665-ED1200E4BAC1}" type="slidenum">
              <a:rPr lang="fr-FR" sz="1800" b="1" smtClean="0">
                <a:solidFill>
                  <a:schemeClr val="bg1"/>
                </a:solidFill>
              </a:rPr>
              <a:pPr/>
              <a:t>8</a:t>
            </a:fld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915816" y="6492875"/>
            <a:ext cx="3183632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</a:rPr>
              <a:t>Année universitaire 2012-2013</a:t>
            </a:r>
            <a:endParaRPr lang="fr-FR" sz="1800" b="1" dirty="0">
              <a:solidFill>
                <a:schemeClr val="bg1"/>
              </a:solidFill>
            </a:endParaRPr>
          </a:p>
        </p:txBody>
      </p:sp>
      <p:pic>
        <p:nvPicPr>
          <p:cNvPr id="9" name="Espace réservé du contenu 7" descr="double-coeur-style-baroqueff.png">
            <a:hlinkClick r:id="rId3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7884368" y="5498912"/>
            <a:ext cx="1259632" cy="1359088"/>
          </a:xfrm>
        </p:spPr>
      </p:pic>
      <p:sp>
        <p:nvSpPr>
          <p:cNvPr id="10" name="ZoneTexte 9"/>
          <p:cNvSpPr txBox="1"/>
          <p:nvPr/>
        </p:nvSpPr>
        <p:spPr>
          <a:xfrm>
            <a:off x="0" y="1772816"/>
            <a:ext cx="63367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5"/>
              </a:buBlip>
            </a:pPr>
            <a:r>
              <a:rPr lang="fr-FR" sz="3800" b="1" spc="-150" dirty="0" smtClean="0">
                <a:solidFill>
                  <a:srgbClr val="92D050"/>
                </a:solidFill>
              </a:rPr>
              <a:t> Par </a:t>
            </a:r>
            <a:r>
              <a:rPr lang="fr-FR" sz="3800" b="1" spc="-150" dirty="0" smtClean="0">
                <a:solidFill>
                  <a:srgbClr val="92D050"/>
                </a:solidFill>
              </a:rPr>
              <a:t>l’odorat </a:t>
            </a:r>
            <a:r>
              <a:rPr lang="fr-FR" dirty="0" smtClean="0"/>
              <a:t>:</a:t>
            </a:r>
            <a:endParaRPr lang="fr-FR" dirty="0"/>
          </a:p>
        </p:txBody>
      </p:sp>
      <p:sp>
        <p:nvSpPr>
          <p:cNvPr id="11" name="Ellipse 10"/>
          <p:cNvSpPr/>
          <p:nvPr/>
        </p:nvSpPr>
        <p:spPr>
          <a:xfrm>
            <a:off x="0" y="2564904"/>
            <a:ext cx="2051720" cy="115212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Corps humain</a:t>
            </a:r>
            <a:endParaRPr lang="fr-FR" b="1" dirty="0"/>
          </a:p>
        </p:txBody>
      </p:sp>
      <p:sp>
        <p:nvSpPr>
          <p:cNvPr id="13" name="Ellipse 12"/>
          <p:cNvSpPr/>
          <p:nvPr/>
        </p:nvSpPr>
        <p:spPr>
          <a:xfrm>
            <a:off x="0" y="4077072"/>
            <a:ext cx="2555776" cy="158417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Glandes des aisselles des, mamelons et organes génétiques</a:t>
            </a:r>
            <a:endParaRPr lang="fr-FR" b="1" dirty="0"/>
          </a:p>
        </p:txBody>
      </p:sp>
      <p:sp>
        <p:nvSpPr>
          <p:cNvPr id="14" name="Ellipse 13"/>
          <p:cNvSpPr/>
          <p:nvPr/>
        </p:nvSpPr>
        <p:spPr>
          <a:xfrm>
            <a:off x="1835696" y="5517232"/>
            <a:ext cx="2160240" cy="108012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Phéromones (parfaitement inodores)</a:t>
            </a:r>
            <a:endParaRPr lang="fr-FR" b="1" dirty="0"/>
          </a:p>
        </p:txBody>
      </p:sp>
      <p:sp>
        <p:nvSpPr>
          <p:cNvPr id="15" name="Ellipse 14"/>
          <p:cNvSpPr/>
          <p:nvPr/>
        </p:nvSpPr>
        <p:spPr>
          <a:xfrm>
            <a:off x="3275856" y="3933056"/>
            <a:ext cx="2448272" cy="144016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Organe voméronasal (glande sous le nez)</a:t>
            </a:r>
            <a:endParaRPr lang="fr-FR" b="1" dirty="0"/>
          </a:p>
        </p:txBody>
      </p:sp>
      <p:sp>
        <p:nvSpPr>
          <p:cNvPr id="16" name="Ellipse 15"/>
          <p:cNvSpPr/>
          <p:nvPr/>
        </p:nvSpPr>
        <p:spPr>
          <a:xfrm>
            <a:off x="3635896" y="2492896"/>
            <a:ext cx="2016224" cy="1224136"/>
          </a:xfrm>
          <a:prstGeom prst="ellipse">
            <a:avLst/>
          </a:prstGeom>
          <a:solidFill>
            <a:srgbClr val="2C4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Sexe opposé</a:t>
            </a:r>
            <a:endParaRPr lang="fr-FR" b="1" dirty="0"/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1259632" y="3645024"/>
            <a:ext cx="216024" cy="504056"/>
          </a:xfrm>
          <a:prstGeom prst="straightConnector1">
            <a:avLst/>
          </a:prstGeom>
          <a:ln w="66675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>
            <a:off x="1979712" y="5445224"/>
            <a:ext cx="216024" cy="432048"/>
          </a:xfrm>
          <a:prstGeom prst="straightConnector1">
            <a:avLst/>
          </a:prstGeom>
          <a:ln w="66675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3779912" y="5229200"/>
            <a:ext cx="360040" cy="648072"/>
          </a:xfrm>
          <a:prstGeom prst="straightConnector1">
            <a:avLst/>
          </a:prstGeom>
          <a:ln w="66675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V="1">
            <a:off x="4067944" y="3429000"/>
            <a:ext cx="216024" cy="720080"/>
          </a:xfrm>
          <a:prstGeom prst="straightConnector1">
            <a:avLst/>
          </a:prstGeom>
          <a:ln w="66675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V="1">
            <a:off x="5148064" y="2060848"/>
            <a:ext cx="1152128" cy="648072"/>
          </a:xfrm>
          <a:prstGeom prst="straightConnector1">
            <a:avLst/>
          </a:prstGeom>
          <a:ln w="66675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3707904" y="1844824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Si elle apprécie ses phéromones</a:t>
            </a:r>
            <a:endParaRPr lang="fr-F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72816"/>
          </a:xfrm>
        </p:spPr>
        <p:txBody>
          <a:bodyPr>
            <a:noAutofit/>
          </a:bodyPr>
          <a:lstStyle/>
          <a:p>
            <a:r>
              <a:rPr lang="fr-FR" sz="7200" spc="-300" dirty="0" smtClean="0">
                <a:ln w="3175" cmpd="sng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Bauhaus 93" pitchFamily="82" charset="0"/>
                <a:cs typeface="Andalus" pitchFamily="18" charset="-78"/>
              </a:rPr>
              <a:t>Comment Choisit –on notre partenaire? 1/2</a:t>
            </a:r>
            <a:endParaRPr lang="fr-FR" sz="7200" spc="-300" dirty="0">
              <a:ln w="3175" cmpd="sng">
                <a:solidFill>
                  <a:schemeClr val="accent2">
                    <a:lumMod val="75000"/>
                  </a:schemeClr>
                </a:solidFill>
              </a:ln>
              <a:solidFill>
                <a:srgbClr val="00B0F0"/>
              </a:solidFill>
              <a:latin typeface="Bauhaus 93" pitchFamily="82" charset="0"/>
              <a:cs typeface="Andalus" pitchFamily="18" charset="-78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fld id="{613F7DF4-1611-4F2B-B657-33D8FD9E374B}" type="datetime1">
              <a:rPr lang="fr-FR" sz="1800" b="1" smtClean="0">
                <a:solidFill>
                  <a:schemeClr val="bg1"/>
                </a:solidFill>
              </a:rPr>
              <a:t>02/02/2013</a:t>
            </a:fld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86686C7D-69C8-4D76-8665-ED1200E4BAC1}" type="slidenum">
              <a:rPr lang="fr-FR" sz="1800" b="1" smtClean="0">
                <a:solidFill>
                  <a:schemeClr val="bg1"/>
                </a:solidFill>
              </a:rPr>
              <a:pPr/>
              <a:t>9</a:t>
            </a:fld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843808" y="6492875"/>
            <a:ext cx="3183632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</a:rPr>
              <a:t>Année universitaire 2012-2013</a:t>
            </a:r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060848"/>
            <a:ext cx="12179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buBlip>
                <a:blip r:embed="rId3"/>
              </a:buBlip>
            </a:pPr>
            <a:r>
              <a:rPr lang="fr-FR" sz="3200" b="1" spc="-150" dirty="0" smtClean="0">
                <a:solidFill>
                  <a:schemeClr val="bg1"/>
                </a:solidFill>
              </a:rPr>
              <a:t> 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Personnalisé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D9969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ersonnalisé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D9969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455</TotalTime>
  <Words>445</Words>
  <Application>Microsoft Office PowerPoint</Application>
  <PresentationFormat>Affichage à l'écran (4:3)</PresentationFormat>
  <Paragraphs>114</Paragraphs>
  <Slides>14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Thème Office</vt:lpstr>
      <vt:lpstr>L’amour vue par la science </vt:lpstr>
      <vt:lpstr>Plan </vt:lpstr>
      <vt:lpstr>Qu’est ce que l’amour ? 1/2</vt:lpstr>
      <vt:lpstr>Qu’est ce que l’amour ? 2/2</vt:lpstr>
      <vt:lpstr>Pourquoi  aime-t-on ? 1/2</vt:lpstr>
      <vt:lpstr>Pourquoi aime-t-on ? 2/2</vt:lpstr>
      <vt:lpstr>Comment tombe-t-on amoureux ? 1/2</vt:lpstr>
      <vt:lpstr>Comment tombe-t-on amoureux ? 2/2</vt:lpstr>
      <vt:lpstr>Comment Choisit –on notre partenaire? 1/2</vt:lpstr>
      <vt:lpstr>Comment Choisit –on notre partenaire? 2/2</vt:lpstr>
      <vt:lpstr>L’amour rime-t-il avec toujours ? 1/2</vt:lpstr>
      <vt:lpstr>L’amour rime-t-il avec toujours ? 2/2</vt:lpstr>
      <vt:lpstr>Merci pour votre attention</vt:lpstr>
      <vt:lpstr>Des questions 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BCHIR</dc:creator>
  <cp:lastModifiedBy>DELL</cp:lastModifiedBy>
  <cp:revision>85</cp:revision>
  <dcterms:created xsi:type="dcterms:W3CDTF">2013-01-31T06:38:47Z</dcterms:created>
  <dcterms:modified xsi:type="dcterms:W3CDTF">2013-02-02T21:07:23Z</dcterms:modified>
</cp:coreProperties>
</file>