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diagrams/colors11.xml" ContentType="application/vnd.openxmlformats-officedocument.drawingml.diagramColors+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notesSlides/notesSlide12.xml" ContentType="application/vnd.openxmlformats-officedocument.presentationml.notesSlide+xml"/>
  <Override PartName="/ppt/diagrams/quickStyle13.xml" ContentType="application/vnd.openxmlformats-officedocument.drawingml.diagramStyle+xml"/>
  <Override PartName="/ppt/diagrams/drawing14.xml" ContentType="application/vnd.ms-office.drawingml.diagramDrawing+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diagrams/drawing7.xml" ContentType="application/vnd.ms-office.drawingml.diagramDrawing+xml"/>
  <Override PartName="/ppt/diagrams/layout13.xml" ContentType="application/vnd.openxmlformats-officedocument.drawingml.diagramLayout+xml"/>
  <Default Extension="xlsx" ContentType="application/vnd.openxmlformats-officedocument.spreadsheetml.sheet"/>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diagrams/colors16.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notesSlides/notesSlide3.xml" ContentType="application/vnd.openxmlformats-officedocument.presentationml.notesSlide+xml"/>
  <Override PartName="/ppt/diagrams/colors12.xml" ContentType="application/vnd.openxmlformats-officedocument.drawingml.diagramColors+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diagrams/data7.xml" ContentType="application/vnd.openxmlformats-officedocument.drawingml.diagramData+xml"/>
  <Override PartName="/ppt/notesSlides/notesSlide13.xml" ContentType="application/vnd.openxmlformats-officedocument.presentationml.notesSlide+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diagrams/drawing8.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diagrams/layout14.xml" ContentType="application/vnd.openxmlformats-officedocument.drawingml.diagramLayout+xml"/>
  <Override PartName="/ppt/slides/slide49.xml" ContentType="application/vnd.openxmlformats-officedocument.presentationml.slide+xml"/>
  <Override PartName="/ppt/slides/slide78.xml" ContentType="application/vnd.openxmlformats-officedocument.presentationml.slide+xml"/>
  <Override PartName="/ppt/diagrams/drawing4.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xls" ContentType="application/vnd.ms-excel"/>
  <Override PartName="/ppt/diagrams/data11.xml" ContentType="application/vnd.openxmlformats-officedocument.drawingml.diagramData+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diagrams/quickStyle15.xml" ContentType="application/vnd.openxmlformats-officedocument.drawingml.diagramStyle+xml"/>
  <Override PartName="/ppt/diagrams/drawing16.xml" ContentType="application/vnd.ms-office.drawingml.diagramDrawing+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diagrams/drawing9.xml" ContentType="application/vnd.ms-office.drawingml.diagramDrawing+xml"/>
  <Override PartName="/ppt/diagrams/layout15.xml" ContentType="application/vnd.openxmlformats-officedocument.drawingml.diagramLayout+xml"/>
  <Default Extension="avi" ContentType="video/avi"/>
  <Override PartName="/ppt/slides/slide79.xml" ContentType="application/vnd.openxmlformats-officedocument.presentationml.slide+xml"/>
  <Override PartName="/ppt/diagrams/colors6.xml" ContentType="application/vnd.openxmlformats-officedocument.drawingml.diagramColors+xml"/>
  <Override PartName="/ppt/notesSlides/notesSlide10.xml" ContentType="application/vnd.openxmlformats-officedocument.presentationml.notesSlide+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notesSlides/notesSlide5.xml" ContentType="application/vnd.openxmlformats-officedocument.presentationml.notesSlide+xml"/>
  <Override PartName="/ppt/diagrams/layout11.xml" ContentType="application/vnd.openxmlformats-officedocument.drawingml.diagramLayout+xml"/>
  <Override PartName="/ppt/diagrams/colors14.xml" ContentType="application/vnd.openxmlformats-officedocument.drawingml.diagramColors+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Override PartName="/ppt/drawings/drawing1.xml" ContentType="application/vnd.openxmlformats-officedocument.drawingml.chartshapes+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notesSlides/notesSlide15.xml" ContentType="application/vnd.openxmlformats-officedocument.presentationml.notesSlide+xml"/>
  <Override PartName="/ppt/diagrams/quickStyle16.xml" ContentType="application/vnd.openxmlformats-officedocument.drawingml.diagramStyle+xml"/>
  <Override PartName="/ppt/slides/slide20.xml" ContentType="application/vnd.openxmlformats-officedocument.presentationml.slide+xml"/>
  <Override PartName="/ppt/diagrams/layout4.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notesSlides/notesSlide11.xml" ContentType="application/vnd.openxmlformats-officedocument.presentationml.notesSlide+xml"/>
  <Override PartName="/ppt/diagrams/quickStyle12.xml" ContentType="application/vnd.openxmlformats-officedocument.drawingml.diagramStyle+xml"/>
  <Override PartName="/ppt/diagrams/drawing13.xml" ContentType="application/vnd.ms-office.drawingml.diagramDrawing+xml"/>
  <Override PartName="/ppt/diagrams/layout16.xml" ContentType="application/vnd.openxmlformats-officedocument.drawingml.diagramLayout+xml"/>
  <Override PartName="/ppt/diagrams/drawing6.xml" ContentType="application/vnd.ms-office.drawingml.diagramDrawing+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323" r:id="rId2"/>
    <p:sldId id="283" r:id="rId3"/>
    <p:sldId id="327" r:id="rId4"/>
    <p:sldId id="285" r:id="rId5"/>
    <p:sldId id="286" r:id="rId6"/>
    <p:sldId id="287" r:id="rId7"/>
    <p:sldId id="288" r:id="rId8"/>
    <p:sldId id="354" r:id="rId9"/>
    <p:sldId id="355" r:id="rId10"/>
    <p:sldId id="356" r:id="rId11"/>
    <p:sldId id="357" r:id="rId12"/>
    <p:sldId id="358" r:id="rId13"/>
    <p:sldId id="359" r:id="rId14"/>
    <p:sldId id="326" r:id="rId15"/>
    <p:sldId id="340" r:id="rId16"/>
    <p:sldId id="260" r:id="rId17"/>
    <p:sldId id="261" r:id="rId18"/>
    <p:sldId id="262" r:id="rId19"/>
    <p:sldId id="263" r:id="rId20"/>
    <p:sldId id="342" r:id="rId21"/>
    <p:sldId id="308" r:id="rId22"/>
    <p:sldId id="309" r:id="rId23"/>
    <p:sldId id="310" r:id="rId24"/>
    <p:sldId id="311" r:id="rId25"/>
    <p:sldId id="312" r:id="rId26"/>
    <p:sldId id="313" r:id="rId27"/>
    <p:sldId id="315" r:id="rId28"/>
    <p:sldId id="316" r:id="rId29"/>
    <p:sldId id="317" r:id="rId30"/>
    <p:sldId id="318" r:id="rId31"/>
    <p:sldId id="319" r:id="rId32"/>
    <p:sldId id="320" r:id="rId33"/>
    <p:sldId id="350" r:id="rId34"/>
    <p:sldId id="328" r:id="rId35"/>
    <p:sldId id="344" r:id="rId36"/>
    <p:sldId id="345" r:id="rId37"/>
    <p:sldId id="347" r:id="rId38"/>
    <p:sldId id="346" r:id="rId39"/>
    <p:sldId id="348" r:id="rId40"/>
    <p:sldId id="349" r:id="rId41"/>
    <p:sldId id="264" r:id="rId42"/>
    <p:sldId id="265" r:id="rId43"/>
    <p:sldId id="280" r:id="rId44"/>
    <p:sldId id="267" r:id="rId45"/>
    <p:sldId id="268" r:id="rId46"/>
    <p:sldId id="269" r:id="rId47"/>
    <p:sldId id="270" r:id="rId48"/>
    <p:sldId id="279" r:id="rId49"/>
    <p:sldId id="271" r:id="rId50"/>
    <p:sldId id="338" r:id="rId51"/>
    <p:sldId id="339" r:id="rId52"/>
    <p:sldId id="353" r:id="rId53"/>
    <p:sldId id="273" r:id="rId54"/>
    <p:sldId id="274" r:id="rId55"/>
    <p:sldId id="275" r:id="rId56"/>
    <p:sldId id="276" r:id="rId57"/>
    <p:sldId id="277" r:id="rId58"/>
    <p:sldId id="278" r:id="rId59"/>
    <p:sldId id="360" r:id="rId60"/>
    <p:sldId id="361" r:id="rId61"/>
    <p:sldId id="362" r:id="rId62"/>
    <p:sldId id="363" r:id="rId63"/>
    <p:sldId id="364" r:id="rId64"/>
    <p:sldId id="333" r:id="rId65"/>
    <p:sldId id="332" r:id="rId66"/>
    <p:sldId id="289" r:id="rId67"/>
    <p:sldId id="290" r:id="rId68"/>
    <p:sldId id="291" r:id="rId69"/>
    <p:sldId id="292" r:id="rId70"/>
    <p:sldId id="293" r:id="rId71"/>
    <p:sldId id="294" r:id="rId72"/>
    <p:sldId id="295" r:id="rId73"/>
    <p:sldId id="296" r:id="rId74"/>
    <p:sldId id="297" r:id="rId75"/>
    <p:sldId id="298" r:id="rId76"/>
    <p:sldId id="299" r:id="rId77"/>
    <p:sldId id="325" r:id="rId78"/>
    <p:sldId id="335" r:id="rId79"/>
    <p:sldId id="337" r:id="rId80"/>
    <p:sldId id="336" r:id="rId81"/>
    <p:sldId id="300" r:id="rId82"/>
    <p:sldId id="301" r:id="rId83"/>
    <p:sldId id="352" r:id="rId84"/>
    <p:sldId id="351" r:id="rId8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084" autoAdjust="0"/>
    <p:restoredTop sz="87744" autoAdjust="0"/>
  </p:normalViewPr>
  <p:slideViewPr>
    <p:cSldViewPr>
      <p:cViewPr varScale="1">
        <p:scale>
          <a:sx n="64" d="100"/>
          <a:sy n="64" d="100"/>
        </p:scale>
        <p:origin x="-468"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Feuille_Microsoft_Office_Excel1.xlsx"/></Relationships>
</file>

<file path=ppt/charts/chart1.xml><?xml version="1.0" encoding="utf-8"?>
<c:chartSpace xmlns:c="http://schemas.openxmlformats.org/drawingml/2006/chart" xmlns:a="http://schemas.openxmlformats.org/drawingml/2006/main" xmlns:r="http://schemas.openxmlformats.org/officeDocument/2006/relationships">
  <c:lang val="fr-FR"/>
  <c:chart>
    <c:title>
      <c:tx>
        <c:rich>
          <a:bodyPr/>
          <a:lstStyle/>
          <a:p>
            <a:pPr>
              <a:defRPr sz="2400"/>
            </a:pPr>
            <a:r>
              <a:rPr lang="en-US" sz="2400" dirty="0" err="1" smtClean="0"/>
              <a:t>Japon</a:t>
            </a:r>
            <a:endParaRPr lang="en-US" sz="2400" dirty="0"/>
          </a:p>
        </c:rich>
      </c:tx>
      <c:layout>
        <c:manualLayout>
          <c:xMode val="edge"/>
          <c:yMode val="edge"/>
          <c:x val="0.4487230242053078"/>
          <c:y val="0"/>
        </c:manualLayout>
      </c:layout>
    </c:title>
    <c:plotArea>
      <c:layout/>
      <c:barChart>
        <c:barDir val="col"/>
        <c:grouping val="clustered"/>
        <c:ser>
          <c:idx val="0"/>
          <c:order val="0"/>
          <c:tx>
            <c:strRef>
              <c:f>Feuil1!$B$1</c:f>
              <c:strCache>
                <c:ptCount val="1"/>
                <c:pt idx="0">
                  <c:v>Série 1</c:v>
                </c:pt>
              </c:strCache>
            </c:strRef>
          </c:tx>
          <c:cat>
            <c:strRef>
              <c:f>Feuil1!$A$2:$A$6</c:f>
              <c:strCache>
                <c:ptCount val="5"/>
                <c:pt idx="0">
                  <c:v>Distance hiérarchique </c:v>
                </c:pt>
                <c:pt idx="1">
                  <c:v>Individualisme </c:v>
                </c:pt>
                <c:pt idx="2">
                  <c:v>Masculinité</c:v>
                </c:pt>
                <c:pt idx="3">
                  <c:v>Contrôle de l’incertitude</c:v>
                </c:pt>
                <c:pt idx="4">
                  <c:v>Orientation LT</c:v>
                </c:pt>
              </c:strCache>
            </c:strRef>
          </c:cat>
          <c:val>
            <c:numRef>
              <c:f>Feuil1!$B$2:$B$6</c:f>
              <c:numCache>
                <c:formatCode>General</c:formatCode>
                <c:ptCount val="5"/>
                <c:pt idx="0">
                  <c:v>54</c:v>
                </c:pt>
                <c:pt idx="1">
                  <c:v>46</c:v>
                </c:pt>
                <c:pt idx="2">
                  <c:v>95</c:v>
                </c:pt>
                <c:pt idx="3">
                  <c:v>92</c:v>
                </c:pt>
                <c:pt idx="4">
                  <c:v>80</c:v>
                </c:pt>
              </c:numCache>
            </c:numRef>
          </c:val>
        </c:ser>
        <c:axId val="101088640"/>
        <c:axId val="101094528"/>
      </c:barChart>
      <c:catAx>
        <c:axId val="101088640"/>
        <c:scaling>
          <c:orientation val="minMax"/>
        </c:scaling>
        <c:axPos val="b"/>
        <c:tickLblPos val="nextTo"/>
        <c:crossAx val="101094528"/>
        <c:crosses val="autoZero"/>
        <c:auto val="1"/>
        <c:lblAlgn val="ctr"/>
        <c:lblOffset val="100"/>
      </c:catAx>
      <c:valAx>
        <c:axId val="101094528"/>
        <c:scaling>
          <c:orientation val="minMax"/>
        </c:scaling>
        <c:axPos val="l"/>
        <c:majorGridlines/>
        <c:numFmt formatCode="General" sourceLinked="1"/>
        <c:tickLblPos val="nextTo"/>
        <c:crossAx val="101088640"/>
        <c:crosses val="autoZero"/>
        <c:crossBetween val="between"/>
      </c:valAx>
    </c:plotArea>
    <c:plotVisOnly val="1"/>
    <c:dispBlanksAs val="gap"/>
  </c:chart>
  <c:txPr>
    <a:bodyPr/>
    <a:lstStyle/>
    <a:p>
      <a:pPr>
        <a:defRPr sz="1800"/>
      </a:pPr>
      <a:endParaRPr lang="fr-FR"/>
    </a:p>
  </c:txPr>
  <c:externalData r:id="rId1"/>
  <c:userShapes r:id="rId2"/>
</c:chartSpace>
</file>

<file path=ppt/diagrams/_rels/data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4FFDE0-E94E-4872-A185-E5991274862F}" type="doc">
      <dgm:prSet loTypeId="urn:microsoft.com/office/officeart/2005/8/layout/list1" loCatId="list" qsTypeId="urn:microsoft.com/office/officeart/2005/8/quickstyle/simple1" qsCatId="simple" csTypeId="urn:microsoft.com/office/officeart/2005/8/colors/colorful1#1" csCatId="colorful" phldr="1"/>
      <dgm:spPr/>
      <dgm:t>
        <a:bodyPr/>
        <a:lstStyle/>
        <a:p>
          <a:endParaRPr lang="fr-FR"/>
        </a:p>
      </dgm:t>
    </dgm:pt>
    <dgm:pt modelId="{C1BF8CBC-FCAC-4766-BBC4-58B5EB89C24D}">
      <dgm:prSet phldrT="[Texte]" custT="1"/>
      <dgm:spPr/>
      <dgm:t>
        <a:bodyPr/>
        <a:lstStyle/>
        <a:p>
          <a:r>
            <a:rPr lang="fr-FR" sz="2400" b="1" dirty="0"/>
            <a:t>Capitale </a:t>
          </a:r>
          <a:r>
            <a:rPr lang="fr-FR" sz="2400" b="1" dirty="0" smtClean="0"/>
            <a:t>:</a:t>
          </a:r>
          <a:endParaRPr lang="fr-FR" sz="2400" b="1" dirty="0"/>
        </a:p>
      </dgm:t>
    </dgm:pt>
    <dgm:pt modelId="{0358537A-E799-40DF-9B15-F6FFD094FD44}" type="parTrans" cxnId="{84FD398C-D77E-4507-B684-0F12922F8432}">
      <dgm:prSet/>
      <dgm:spPr/>
      <dgm:t>
        <a:bodyPr/>
        <a:lstStyle/>
        <a:p>
          <a:endParaRPr lang="fr-FR"/>
        </a:p>
      </dgm:t>
    </dgm:pt>
    <dgm:pt modelId="{C234CAEC-7D6F-4BF1-85F4-63977197580C}" type="sibTrans" cxnId="{84FD398C-D77E-4507-B684-0F12922F8432}">
      <dgm:prSet/>
      <dgm:spPr/>
      <dgm:t>
        <a:bodyPr/>
        <a:lstStyle/>
        <a:p>
          <a:endParaRPr lang="fr-FR"/>
        </a:p>
      </dgm:t>
    </dgm:pt>
    <dgm:pt modelId="{04061ECF-595E-4C5A-A340-9BE11B8E7437}">
      <dgm:prSet custT="1"/>
      <dgm:spPr/>
      <dgm:t>
        <a:bodyPr/>
        <a:lstStyle/>
        <a:p>
          <a:r>
            <a:rPr lang="fr-FR" sz="2400" b="1" dirty="0"/>
            <a:t>Monnaie :</a:t>
          </a:r>
        </a:p>
      </dgm:t>
    </dgm:pt>
    <dgm:pt modelId="{B4B11C03-563D-49C9-9355-AC07364D51D6}" type="parTrans" cxnId="{7EE25595-623D-40C6-AA18-B5B6AE4EDAF0}">
      <dgm:prSet/>
      <dgm:spPr/>
      <dgm:t>
        <a:bodyPr/>
        <a:lstStyle/>
        <a:p>
          <a:endParaRPr lang="fr-FR"/>
        </a:p>
      </dgm:t>
    </dgm:pt>
    <dgm:pt modelId="{99026B28-901C-4928-A6B6-7EAB3E72E420}" type="sibTrans" cxnId="{7EE25595-623D-40C6-AA18-B5B6AE4EDAF0}">
      <dgm:prSet/>
      <dgm:spPr/>
      <dgm:t>
        <a:bodyPr/>
        <a:lstStyle/>
        <a:p>
          <a:endParaRPr lang="fr-FR"/>
        </a:p>
      </dgm:t>
    </dgm:pt>
    <dgm:pt modelId="{555AD44F-118E-4064-A3D7-39F75BFF7BEB}">
      <dgm:prSet custT="1"/>
      <dgm:spPr/>
      <dgm:t>
        <a:bodyPr/>
        <a:lstStyle/>
        <a:p>
          <a:r>
            <a:rPr lang="fr-FR" sz="2400" b="1" dirty="0"/>
            <a:t>Langue :</a:t>
          </a:r>
        </a:p>
      </dgm:t>
    </dgm:pt>
    <dgm:pt modelId="{4BB6E6BD-121B-40D5-AA97-3B1E9D69E11D}" type="parTrans" cxnId="{4695902D-CE7F-4DA0-A07B-2413BB760C55}">
      <dgm:prSet/>
      <dgm:spPr/>
      <dgm:t>
        <a:bodyPr/>
        <a:lstStyle/>
        <a:p>
          <a:endParaRPr lang="fr-FR"/>
        </a:p>
      </dgm:t>
    </dgm:pt>
    <dgm:pt modelId="{99A92416-9B95-4B23-81B9-ACB2EE3B3813}" type="sibTrans" cxnId="{4695902D-CE7F-4DA0-A07B-2413BB760C55}">
      <dgm:prSet/>
      <dgm:spPr/>
      <dgm:t>
        <a:bodyPr/>
        <a:lstStyle/>
        <a:p>
          <a:endParaRPr lang="fr-FR"/>
        </a:p>
      </dgm:t>
    </dgm:pt>
    <dgm:pt modelId="{41C55557-D1EC-48E7-A9B8-2DAA17C40B31}">
      <dgm:prSet custT="1"/>
      <dgm:spPr/>
      <dgm:t>
        <a:bodyPr/>
        <a:lstStyle/>
        <a:p>
          <a:r>
            <a:rPr lang="fr-FR" sz="2400" b="1" dirty="0"/>
            <a:t>Superficie </a:t>
          </a:r>
          <a:r>
            <a:rPr lang="fr-FR" sz="2400" b="1" i="1" dirty="0"/>
            <a:t>:</a:t>
          </a:r>
          <a:endParaRPr lang="fr-FR" sz="2400" dirty="0"/>
        </a:p>
      </dgm:t>
    </dgm:pt>
    <dgm:pt modelId="{E2389279-D8D2-40F1-9390-612BAAC29458}" type="parTrans" cxnId="{FC6830BC-52DD-47B6-B81E-D9ACBC247B1E}">
      <dgm:prSet/>
      <dgm:spPr/>
      <dgm:t>
        <a:bodyPr/>
        <a:lstStyle/>
        <a:p>
          <a:endParaRPr lang="fr-FR"/>
        </a:p>
      </dgm:t>
    </dgm:pt>
    <dgm:pt modelId="{52A30D3B-F44B-4ACA-AD56-9A66487FB02E}" type="sibTrans" cxnId="{FC6830BC-52DD-47B6-B81E-D9ACBC247B1E}">
      <dgm:prSet/>
      <dgm:spPr/>
      <dgm:t>
        <a:bodyPr/>
        <a:lstStyle/>
        <a:p>
          <a:endParaRPr lang="fr-FR"/>
        </a:p>
      </dgm:t>
    </dgm:pt>
    <dgm:pt modelId="{5E527799-B017-4983-BB06-CB8F8B8B5B61}">
      <dgm:prSet phldrT="[Texte]" custT="1"/>
      <dgm:spPr/>
      <dgm:t>
        <a:bodyPr/>
        <a:lstStyle/>
        <a:p>
          <a:r>
            <a:rPr lang="fr-FR" sz="2000" dirty="0"/>
            <a:t>Tokyo (12,9 millions d’habitants)</a:t>
          </a:r>
        </a:p>
      </dgm:t>
    </dgm:pt>
    <dgm:pt modelId="{5893BB34-7D40-4FA8-9FB2-DFC21FC0D109}" type="parTrans" cxnId="{05B6C1F9-0875-4E57-AAD7-CDF1B46E29E8}">
      <dgm:prSet/>
      <dgm:spPr/>
      <dgm:t>
        <a:bodyPr/>
        <a:lstStyle/>
        <a:p>
          <a:endParaRPr lang="fr-FR"/>
        </a:p>
      </dgm:t>
    </dgm:pt>
    <dgm:pt modelId="{B343360B-4950-44C9-8CBC-1CD61A85B91D}" type="sibTrans" cxnId="{05B6C1F9-0875-4E57-AAD7-CDF1B46E29E8}">
      <dgm:prSet/>
      <dgm:spPr/>
      <dgm:t>
        <a:bodyPr/>
        <a:lstStyle/>
        <a:p>
          <a:endParaRPr lang="fr-FR"/>
        </a:p>
      </dgm:t>
    </dgm:pt>
    <dgm:pt modelId="{24F7240A-2F61-44C2-892B-07478EF2EF9E}">
      <dgm:prSet custT="1"/>
      <dgm:spPr/>
      <dgm:t>
        <a:bodyPr/>
        <a:lstStyle/>
        <a:p>
          <a:r>
            <a:rPr lang="fr-FR" sz="2000" dirty="0"/>
            <a:t>Yen (JPY)</a:t>
          </a:r>
        </a:p>
      </dgm:t>
    </dgm:pt>
    <dgm:pt modelId="{0C31BC15-7950-44EA-B599-BDC40961DB90}" type="parTrans" cxnId="{ECEF80AF-3B71-412E-8362-CC5684A52C45}">
      <dgm:prSet/>
      <dgm:spPr/>
      <dgm:t>
        <a:bodyPr/>
        <a:lstStyle/>
        <a:p>
          <a:endParaRPr lang="fr-FR"/>
        </a:p>
      </dgm:t>
    </dgm:pt>
    <dgm:pt modelId="{2DF66A2A-4C9D-47E5-85F0-7203CDEBA341}" type="sibTrans" cxnId="{ECEF80AF-3B71-412E-8362-CC5684A52C45}">
      <dgm:prSet/>
      <dgm:spPr/>
      <dgm:t>
        <a:bodyPr/>
        <a:lstStyle/>
        <a:p>
          <a:endParaRPr lang="fr-FR"/>
        </a:p>
      </dgm:t>
    </dgm:pt>
    <dgm:pt modelId="{6EEB0BC0-1715-490A-BA1C-8F4B04436865}">
      <dgm:prSet custT="1"/>
      <dgm:spPr/>
      <dgm:t>
        <a:bodyPr/>
        <a:lstStyle/>
        <a:p>
          <a:r>
            <a:rPr lang="fr-FR" sz="2000" dirty="0" smtClean="0"/>
            <a:t>Japonais</a:t>
          </a:r>
          <a:endParaRPr lang="fr-FR" sz="1050" dirty="0"/>
        </a:p>
      </dgm:t>
    </dgm:pt>
    <dgm:pt modelId="{348FB0C3-27DD-4526-AD89-57B255478530}" type="parTrans" cxnId="{A6FF2034-4E3E-489E-817D-156B022025B7}">
      <dgm:prSet/>
      <dgm:spPr/>
      <dgm:t>
        <a:bodyPr/>
        <a:lstStyle/>
        <a:p>
          <a:endParaRPr lang="fr-FR"/>
        </a:p>
      </dgm:t>
    </dgm:pt>
    <dgm:pt modelId="{538AE399-6434-4604-AB60-6238B84EDFDE}" type="sibTrans" cxnId="{A6FF2034-4E3E-489E-817D-156B022025B7}">
      <dgm:prSet/>
      <dgm:spPr/>
      <dgm:t>
        <a:bodyPr/>
        <a:lstStyle/>
        <a:p>
          <a:endParaRPr lang="fr-FR"/>
        </a:p>
      </dgm:t>
    </dgm:pt>
    <dgm:pt modelId="{E4FC5D93-ED41-4431-9C85-79A50C283427}">
      <dgm:prSet custT="1"/>
      <dgm:spPr/>
      <dgm:t>
        <a:bodyPr/>
        <a:lstStyle/>
        <a:p>
          <a:r>
            <a:rPr lang="fr-FR" sz="2000" dirty="0" smtClean="0"/>
            <a:t> 378 000 km² (en comptant les 5 000 km² des Kouriles du Sud, territoire russe depuis 1945).</a:t>
          </a:r>
          <a:br>
            <a:rPr lang="fr-FR" sz="2000" dirty="0" smtClean="0"/>
          </a:br>
          <a:endParaRPr lang="fr-FR" sz="2000" dirty="0"/>
        </a:p>
      </dgm:t>
    </dgm:pt>
    <dgm:pt modelId="{41D2ED62-1CEB-4164-A1D5-6F7503F7EF13}" type="parTrans" cxnId="{0808AD04-B203-419F-857E-399D7C3C0801}">
      <dgm:prSet/>
      <dgm:spPr/>
      <dgm:t>
        <a:bodyPr/>
        <a:lstStyle/>
        <a:p>
          <a:endParaRPr lang="fr-FR"/>
        </a:p>
      </dgm:t>
    </dgm:pt>
    <dgm:pt modelId="{7929412B-A71F-417D-B4EA-D0D47DBD1EC9}" type="sibTrans" cxnId="{0808AD04-B203-419F-857E-399D7C3C0801}">
      <dgm:prSet/>
      <dgm:spPr/>
      <dgm:t>
        <a:bodyPr/>
        <a:lstStyle/>
        <a:p>
          <a:endParaRPr lang="fr-FR"/>
        </a:p>
      </dgm:t>
    </dgm:pt>
    <dgm:pt modelId="{5614D778-8FE3-42A5-8B3B-48A4F04633DC}" type="pres">
      <dgm:prSet presAssocID="{6A4FFDE0-E94E-4872-A185-E5991274862F}" presName="linear" presStyleCnt="0">
        <dgm:presLayoutVars>
          <dgm:dir/>
          <dgm:animLvl val="lvl"/>
          <dgm:resizeHandles val="exact"/>
        </dgm:presLayoutVars>
      </dgm:prSet>
      <dgm:spPr/>
      <dgm:t>
        <a:bodyPr/>
        <a:lstStyle/>
        <a:p>
          <a:endParaRPr lang="fr-FR"/>
        </a:p>
      </dgm:t>
    </dgm:pt>
    <dgm:pt modelId="{ED3372BE-3D88-4F1C-8B69-1B07E6350EED}" type="pres">
      <dgm:prSet presAssocID="{C1BF8CBC-FCAC-4766-BBC4-58B5EB89C24D}" presName="parentLin" presStyleCnt="0"/>
      <dgm:spPr/>
      <dgm:t>
        <a:bodyPr/>
        <a:lstStyle/>
        <a:p>
          <a:endParaRPr lang="fr-FR"/>
        </a:p>
      </dgm:t>
    </dgm:pt>
    <dgm:pt modelId="{5119FA86-D320-40BF-ABF4-514C22C60E43}" type="pres">
      <dgm:prSet presAssocID="{C1BF8CBC-FCAC-4766-BBC4-58B5EB89C24D}" presName="parentLeftMargin" presStyleLbl="node1" presStyleIdx="0" presStyleCnt="4"/>
      <dgm:spPr/>
      <dgm:t>
        <a:bodyPr/>
        <a:lstStyle/>
        <a:p>
          <a:endParaRPr lang="fr-FR"/>
        </a:p>
      </dgm:t>
    </dgm:pt>
    <dgm:pt modelId="{184A9135-8D4B-4226-91E6-291A788E1ABD}" type="pres">
      <dgm:prSet presAssocID="{C1BF8CBC-FCAC-4766-BBC4-58B5EB89C24D}" presName="parentText" presStyleLbl="node1" presStyleIdx="0" presStyleCnt="4">
        <dgm:presLayoutVars>
          <dgm:chMax val="0"/>
          <dgm:bulletEnabled val="1"/>
        </dgm:presLayoutVars>
      </dgm:prSet>
      <dgm:spPr/>
      <dgm:t>
        <a:bodyPr/>
        <a:lstStyle/>
        <a:p>
          <a:endParaRPr lang="fr-FR"/>
        </a:p>
      </dgm:t>
    </dgm:pt>
    <dgm:pt modelId="{44FFE0C1-2F36-42D1-93D5-31D9F97079E0}" type="pres">
      <dgm:prSet presAssocID="{C1BF8CBC-FCAC-4766-BBC4-58B5EB89C24D}" presName="negativeSpace" presStyleCnt="0"/>
      <dgm:spPr/>
      <dgm:t>
        <a:bodyPr/>
        <a:lstStyle/>
        <a:p>
          <a:endParaRPr lang="fr-FR"/>
        </a:p>
      </dgm:t>
    </dgm:pt>
    <dgm:pt modelId="{3B5311B5-7E2C-46CD-9BFF-5A5C4BC2E15C}" type="pres">
      <dgm:prSet presAssocID="{C1BF8CBC-FCAC-4766-BBC4-58B5EB89C24D}" presName="childText" presStyleLbl="conFgAcc1" presStyleIdx="0" presStyleCnt="4">
        <dgm:presLayoutVars>
          <dgm:bulletEnabled val="1"/>
        </dgm:presLayoutVars>
      </dgm:prSet>
      <dgm:spPr/>
      <dgm:t>
        <a:bodyPr/>
        <a:lstStyle/>
        <a:p>
          <a:endParaRPr lang="fr-FR"/>
        </a:p>
      </dgm:t>
    </dgm:pt>
    <dgm:pt modelId="{77203AE5-B22D-4667-A921-688CD2CA3FF0}" type="pres">
      <dgm:prSet presAssocID="{C234CAEC-7D6F-4BF1-85F4-63977197580C}" presName="spaceBetweenRectangles" presStyleCnt="0"/>
      <dgm:spPr/>
      <dgm:t>
        <a:bodyPr/>
        <a:lstStyle/>
        <a:p>
          <a:endParaRPr lang="fr-FR"/>
        </a:p>
      </dgm:t>
    </dgm:pt>
    <dgm:pt modelId="{7AF261C7-F320-4627-9267-AD555CE3F173}" type="pres">
      <dgm:prSet presAssocID="{04061ECF-595E-4C5A-A340-9BE11B8E7437}" presName="parentLin" presStyleCnt="0"/>
      <dgm:spPr/>
      <dgm:t>
        <a:bodyPr/>
        <a:lstStyle/>
        <a:p>
          <a:endParaRPr lang="fr-FR"/>
        </a:p>
      </dgm:t>
    </dgm:pt>
    <dgm:pt modelId="{260772E1-C48C-4341-B9BA-51D73D09869A}" type="pres">
      <dgm:prSet presAssocID="{04061ECF-595E-4C5A-A340-9BE11B8E7437}" presName="parentLeftMargin" presStyleLbl="node1" presStyleIdx="0" presStyleCnt="4"/>
      <dgm:spPr/>
      <dgm:t>
        <a:bodyPr/>
        <a:lstStyle/>
        <a:p>
          <a:endParaRPr lang="fr-FR"/>
        </a:p>
      </dgm:t>
    </dgm:pt>
    <dgm:pt modelId="{065D0EA2-D78C-4E8C-8730-C7097C9EBA68}" type="pres">
      <dgm:prSet presAssocID="{04061ECF-595E-4C5A-A340-9BE11B8E7437}" presName="parentText" presStyleLbl="node1" presStyleIdx="1" presStyleCnt="4">
        <dgm:presLayoutVars>
          <dgm:chMax val="0"/>
          <dgm:bulletEnabled val="1"/>
        </dgm:presLayoutVars>
      </dgm:prSet>
      <dgm:spPr/>
      <dgm:t>
        <a:bodyPr/>
        <a:lstStyle/>
        <a:p>
          <a:endParaRPr lang="fr-FR"/>
        </a:p>
      </dgm:t>
    </dgm:pt>
    <dgm:pt modelId="{24C232B3-07C1-472C-B1AD-F0D887B739B4}" type="pres">
      <dgm:prSet presAssocID="{04061ECF-595E-4C5A-A340-9BE11B8E7437}" presName="negativeSpace" presStyleCnt="0"/>
      <dgm:spPr/>
      <dgm:t>
        <a:bodyPr/>
        <a:lstStyle/>
        <a:p>
          <a:endParaRPr lang="fr-FR"/>
        </a:p>
      </dgm:t>
    </dgm:pt>
    <dgm:pt modelId="{E153BB69-CE3A-413C-BEF7-34834DC8CE3D}" type="pres">
      <dgm:prSet presAssocID="{04061ECF-595E-4C5A-A340-9BE11B8E7437}" presName="childText" presStyleLbl="conFgAcc1" presStyleIdx="1" presStyleCnt="4">
        <dgm:presLayoutVars>
          <dgm:bulletEnabled val="1"/>
        </dgm:presLayoutVars>
      </dgm:prSet>
      <dgm:spPr/>
      <dgm:t>
        <a:bodyPr/>
        <a:lstStyle/>
        <a:p>
          <a:endParaRPr lang="fr-FR"/>
        </a:p>
      </dgm:t>
    </dgm:pt>
    <dgm:pt modelId="{40AD073C-FCE7-47DF-AFBF-7114A7DEF3EA}" type="pres">
      <dgm:prSet presAssocID="{99026B28-901C-4928-A6B6-7EAB3E72E420}" presName="spaceBetweenRectangles" presStyleCnt="0"/>
      <dgm:spPr/>
      <dgm:t>
        <a:bodyPr/>
        <a:lstStyle/>
        <a:p>
          <a:endParaRPr lang="fr-FR"/>
        </a:p>
      </dgm:t>
    </dgm:pt>
    <dgm:pt modelId="{61D4FA50-4261-40E9-99D2-2B602DEEBB7D}" type="pres">
      <dgm:prSet presAssocID="{555AD44F-118E-4064-A3D7-39F75BFF7BEB}" presName="parentLin" presStyleCnt="0"/>
      <dgm:spPr/>
      <dgm:t>
        <a:bodyPr/>
        <a:lstStyle/>
        <a:p>
          <a:endParaRPr lang="fr-FR"/>
        </a:p>
      </dgm:t>
    </dgm:pt>
    <dgm:pt modelId="{4FA52F47-FA66-49AE-94F8-F663173C1373}" type="pres">
      <dgm:prSet presAssocID="{555AD44F-118E-4064-A3D7-39F75BFF7BEB}" presName="parentLeftMargin" presStyleLbl="node1" presStyleIdx="1" presStyleCnt="4"/>
      <dgm:spPr/>
      <dgm:t>
        <a:bodyPr/>
        <a:lstStyle/>
        <a:p>
          <a:endParaRPr lang="fr-FR"/>
        </a:p>
      </dgm:t>
    </dgm:pt>
    <dgm:pt modelId="{EAE1CCA6-FD45-490F-8927-CD2CAC11565A}" type="pres">
      <dgm:prSet presAssocID="{555AD44F-118E-4064-A3D7-39F75BFF7BEB}" presName="parentText" presStyleLbl="node1" presStyleIdx="2" presStyleCnt="4" custLinFactNeighborX="1972" custLinFactNeighborY="7558">
        <dgm:presLayoutVars>
          <dgm:chMax val="0"/>
          <dgm:bulletEnabled val="1"/>
        </dgm:presLayoutVars>
      </dgm:prSet>
      <dgm:spPr/>
      <dgm:t>
        <a:bodyPr/>
        <a:lstStyle/>
        <a:p>
          <a:endParaRPr lang="fr-FR"/>
        </a:p>
      </dgm:t>
    </dgm:pt>
    <dgm:pt modelId="{652C5E72-86A4-4132-91AD-57AFD515F6F0}" type="pres">
      <dgm:prSet presAssocID="{555AD44F-118E-4064-A3D7-39F75BFF7BEB}" presName="negativeSpace" presStyleCnt="0"/>
      <dgm:spPr/>
      <dgm:t>
        <a:bodyPr/>
        <a:lstStyle/>
        <a:p>
          <a:endParaRPr lang="fr-FR"/>
        </a:p>
      </dgm:t>
    </dgm:pt>
    <dgm:pt modelId="{01468352-EA9E-4EB0-879A-178F4DFA9470}" type="pres">
      <dgm:prSet presAssocID="{555AD44F-118E-4064-A3D7-39F75BFF7BEB}" presName="childText" presStyleLbl="conFgAcc1" presStyleIdx="2" presStyleCnt="4">
        <dgm:presLayoutVars>
          <dgm:bulletEnabled val="1"/>
        </dgm:presLayoutVars>
      </dgm:prSet>
      <dgm:spPr/>
      <dgm:t>
        <a:bodyPr/>
        <a:lstStyle/>
        <a:p>
          <a:endParaRPr lang="fr-FR"/>
        </a:p>
      </dgm:t>
    </dgm:pt>
    <dgm:pt modelId="{D04B2AE1-F0B3-4B48-A8C8-28E3E996B539}" type="pres">
      <dgm:prSet presAssocID="{99A92416-9B95-4B23-81B9-ACB2EE3B3813}" presName="spaceBetweenRectangles" presStyleCnt="0"/>
      <dgm:spPr/>
      <dgm:t>
        <a:bodyPr/>
        <a:lstStyle/>
        <a:p>
          <a:endParaRPr lang="fr-FR"/>
        </a:p>
      </dgm:t>
    </dgm:pt>
    <dgm:pt modelId="{6BF63BE5-2717-4ECE-93DE-2984EF4D1B64}" type="pres">
      <dgm:prSet presAssocID="{41C55557-D1EC-48E7-A9B8-2DAA17C40B31}" presName="parentLin" presStyleCnt="0"/>
      <dgm:spPr/>
      <dgm:t>
        <a:bodyPr/>
        <a:lstStyle/>
        <a:p>
          <a:endParaRPr lang="fr-FR"/>
        </a:p>
      </dgm:t>
    </dgm:pt>
    <dgm:pt modelId="{25F9E2C2-6343-49C4-BC8E-BF3AF63CE3DC}" type="pres">
      <dgm:prSet presAssocID="{41C55557-D1EC-48E7-A9B8-2DAA17C40B31}" presName="parentLeftMargin" presStyleLbl="node1" presStyleIdx="2" presStyleCnt="4"/>
      <dgm:spPr/>
      <dgm:t>
        <a:bodyPr/>
        <a:lstStyle/>
        <a:p>
          <a:endParaRPr lang="fr-FR"/>
        </a:p>
      </dgm:t>
    </dgm:pt>
    <dgm:pt modelId="{5FD3BC38-FE6A-4633-8B83-852EEF2E1681}" type="pres">
      <dgm:prSet presAssocID="{41C55557-D1EC-48E7-A9B8-2DAA17C40B31}" presName="parentText" presStyleLbl="node1" presStyleIdx="3" presStyleCnt="4">
        <dgm:presLayoutVars>
          <dgm:chMax val="0"/>
          <dgm:bulletEnabled val="1"/>
        </dgm:presLayoutVars>
      </dgm:prSet>
      <dgm:spPr/>
      <dgm:t>
        <a:bodyPr/>
        <a:lstStyle/>
        <a:p>
          <a:endParaRPr lang="fr-FR"/>
        </a:p>
      </dgm:t>
    </dgm:pt>
    <dgm:pt modelId="{CFE5A92C-9AF2-4903-8C68-31CE0F80C303}" type="pres">
      <dgm:prSet presAssocID="{41C55557-D1EC-48E7-A9B8-2DAA17C40B31}" presName="negativeSpace" presStyleCnt="0"/>
      <dgm:spPr/>
      <dgm:t>
        <a:bodyPr/>
        <a:lstStyle/>
        <a:p>
          <a:endParaRPr lang="fr-FR"/>
        </a:p>
      </dgm:t>
    </dgm:pt>
    <dgm:pt modelId="{0BA4384A-59C2-4E96-9424-9731CC6EA671}" type="pres">
      <dgm:prSet presAssocID="{41C55557-D1EC-48E7-A9B8-2DAA17C40B31}" presName="childText" presStyleLbl="conFgAcc1" presStyleIdx="3" presStyleCnt="4">
        <dgm:presLayoutVars>
          <dgm:bulletEnabled val="1"/>
        </dgm:presLayoutVars>
      </dgm:prSet>
      <dgm:spPr/>
      <dgm:t>
        <a:bodyPr/>
        <a:lstStyle/>
        <a:p>
          <a:endParaRPr lang="fr-FR"/>
        </a:p>
      </dgm:t>
    </dgm:pt>
  </dgm:ptLst>
  <dgm:cxnLst>
    <dgm:cxn modelId="{A6FF2034-4E3E-489E-817D-156B022025B7}" srcId="{555AD44F-118E-4064-A3D7-39F75BFF7BEB}" destId="{6EEB0BC0-1715-490A-BA1C-8F4B04436865}" srcOrd="0" destOrd="0" parTransId="{348FB0C3-27DD-4526-AD89-57B255478530}" sibTransId="{538AE399-6434-4604-AB60-6238B84EDFDE}"/>
    <dgm:cxn modelId="{FC6830BC-52DD-47B6-B81E-D9ACBC247B1E}" srcId="{6A4FFDE0-E94E-4872-A185-E5991274862F}" destId="{41C55557-D1EC-48E7-A9B8-2DAA17C40B31}" srcOrd="3" destOrd="0" parTransId="{E2389279-D8D2-40F1-9390-612BAAC29458}" sibTransId="{52A30D3B-F44B-4ACA-AD56-9A66487FB02E}"/>
    <dgm:cxn modelId="{2F4E043B-1FF4-4E6B-A725-80F959EB1CBF}" type="presOf" srcId="{04061ECF-595E-4C5A-A340-9BE11B8E7437}" destId="{065D0EA2-D78C-4E8C-8730-C7097C9EBA68}" srcOrd="1" destOrd="0" presId="urn:microsoft.com/office/officeart/2005/8/layout/list1"/>
    <dgm:cxn modelId="{D1A7E6AF-C0A3-471F-97D9-8826D918E8D7}" type="presOf" srcId="{555AD44F-118E-4064-A3D7-39F75BFF7BEB}" destId="{4FA52F47-FA66-49AE-94F8-F663173C1373}" srcOrd="0" destOrd="0" presId="urn:microsoft.com/office/officeart/2005/8/layout/list1"/>
    <dgm:cxn modelId="{84FD398C-D77E-4507-B684-0F12922F8432}" srcId="{6A4FFDE0-E94E-4872-A185-E5991274862F}" destId="{C1BF8CBC-FCAC-4766-BBC4-58B5EB89C24D}" srcOrd="0" destOrd="0" parTransId="{0358537A-E799-40DF-9B15-F6FFD094FD44}" sibTransId="{C234CAEC-7D6F-4BF1-85F4-63977197580C}"/>
    <dgm:cxn modelId="{4695902D-CE7F-4DA0-A07B-2413BB760C55}" srcId="{6A4FFDE0-E94E-4872-A185-E5991274862F}" destId="{555AD44F-118E-4064-A3D7-39F75BFF7BEB}" srcOrd="2" destOrd="0" parTransId="{4BB6E6BD-121B-40D5-AA97-3B1E9D69E11D}" sibTransId="{99A92416-9B95-4B23-81B9-ACB2EE3B3813}"/>
    <dgm:cxn modelId="{7EE25595-623D-40C6-AA18-B5B6AE4EDAF0}" srcId="{6A4FFDE0-E94E-4872-A185-E5991274862F}" destId="{04061ECF-595E-4C5A-A340-9BE11B8E7437}" srcOrd="1" destOrd="0" parTransId="{B4B11C03-563D-49C9-9355-AC07364D51D6}" sibTransId="{99026B28-901C-4928-A6B6-7EAB3E72E420}"/>
    <dgm:cxn modelId="{95F8526D-7F70-4C1E-A85D-799745F1B05F}" type="presOf" srcId="{C1BF8CBC-FCAC-4766-BBC4-58B5EB89C24D}" destId="{184A9135-8D4B-4226-91E6-291A788E1ABD}" srcOrd="1" destOrd="0" presId="urn:microsoft.com/office/officeart/2005/8/layout/list1"/>
    <dgm:cxn modelId="{05B6C1F9-0875-4E57-AAD7-CDF1B46E29E8}" srcId="{C1BF8CBC-FCAC-4766-BBC4-58B5EB89C24D}" destId="{5E527799-B017-4983-BB06-CB8F8B8B5B61}" srcOrd="0" destOrd="0" parTransId="{5893BB34-7D40-4FA8-9FB2-DFC21FC0D109}" sibTransId="{B343360B-4950-44C9-8CBC-1CD61A85B91D}"/>
    <dgm:cxn modelId="{AE2F155A-7D19-4D96-8E09-C4901D890A53}" type="presOf" srcId="{555AD44F-118E-4064-A3D7-39F75BFF7BEB}" destId="{EAE1CCA6-FD45-490F-8927-CD2CAC11565A}" srcOrd="1" destOrd="0" presId="urn:microsoft.com/office/officeart/2005/8/layout/list1"/>
    <dgm:cxn modelId="{759C72E3-77BA-4774-A96D-76F9A425D990}" type="presOf" srcId="{5E527799-B017-4983-BB06-CB8F8B8B5B61}" destId="{3B5311B5-7E2C-46CD-9BFF-5A5C4BC2E15C}" srcOrd="0" destOrd="0" presId="urn:microsoft.com/office/officeart/2005/8/layout/list1"/>
    <dgm:cxn modelId="{5B578826-DE6F-41B9-BC49-AE990BD22F0C}" type="presOf" srcId="{41C55557-D1EC-48E7-A9B8-2DAA17C40B31}" destId="{25F9E2C2-6343-49C4-BC8E-BF3AF63CE3DC}" srcOrd="0" destOrd="0" presId="urn:microsoft.com/office/officeart/2005/8/layout/list1"/>
    <dgm:cxn modelId="{8ED43E02-CA4D-48DE-9FCC-847947EBFC06}" type="presOf" srcId="{24F7240A-2F61-44C2-892B-07478EF2EF9E}" destId="{E153BB69-CE3A-413C-BEF7-34834DC8CE3D}" srcOrd="0" destOrd="0" presId="urn:microsoft.com/office/officeart/2005/8/layout/list1"/>
    <dgm:cxn modelId="{ECEF80AF-3B71-412E-8362-CC5684A52C45}" srcId="{04061ECF-595E-4C5A-A340-9BE11B8E7437}" destId="{24F7240A-2F61-44C2-892B-07478EF2EF9E}" srcOrd="0" destOrd="0" parTransId="{0C31BC15-7950-44EA-B599-BDC40961DB90}" sibTransId="{2DF66A2A-4C9D-47E5-85F0-7203CDEBA341}"/>
    <dgm:cxn modelId="{0808AD04-B203-419F-857E-399D7C3C0801}" srcId="{41C55557-D1EC-48E7-A9B8-2DAA17C40B31}" destId="{E4FC5D93-ED41-4431-9C85-79A50C283427}" srcOrd="0" destOrd="0" parTransId="{41D2ED62-1CEB-4164-A1D5-6F7503F7EF13}" sibTransId="{7929412B-A71F-417D-B4EA-D0D47DBD1EC9}"/>
    <dgm:cxn modelId="{376F343A-6818-441C-8738-F1B0C9469298}" type="presOf" srcId="{04061ECF-595E-4C5A-A340-9BE11B8E7437}" destId="{260772E1-C48C-4341-B9BA-51D73D09869A}" srcOrd="0" destOrd="0" presId="urn:microsoft.com/office/officeart/2005/8/layout/list1"/>
    <dgm:cxn modelId="{4D63EAD5-A529-4EA9-B7F9-BB0C659C3259}" type="presOf" srcId="{E4FC5D93-ED41-4431-9C85-79A50C283427}" destId="{0BA4384A-59C2-4E96-9424-9731CC6EA671}" srcOrd="0" destOrd="0" presId="urn:microsoft.com/office/officeart/2005/8/layout/list1"/>
    <dgm:cxn modelId="{5974DE4F-5FE8-4BAE-9D2D-8631EB0B8759}" type="presOf" srcId="{6EEB0BC0-1715-490A-BA1C-8F4B04436865}" destId="{01468352-EA9E-4EB0-879A-178F4DFA9470}" srcOrd="0" destOrd="0" presId="urn:microsoft.com/office/officeart/2005/8/layout/list1"/>
    <dgm:cxn modelId="{97DDE378-81B8-4847-AE2C-6B26A2F1EA28}" type="presOf" srcId="{C1BF8CBC-FCAC-4766-BBC4-58B5EB89C24D}" destId="{5119FA86-D320-40BF-ABF4-514C22C60E43}" srcOrd="0" destOrd="0" presId="urn:microsoft.com/office/officeart/2005/8/layout/list1"/>
    <dgm:cxn modelId="{A8B207BA-E224-4980-8BCD-1341068239F1}" type="presOf" srcId="{6A4FFDE0-E94E-4872-A185-E5991274862F}" destId="{5614D778-8FE3-42A5-8B3B-48A4F04633DC}" srcOrd="0" destOrd="0" presId="urn:microsoft.com/office/officeart/2005/8/layout/list1"/>
    <dgm:cxn modelId="{3B9C58D0-B5F3-43CC-9D50-E1CA9FA88A09}" type="presOf" srcId="{41C55557-D1EC-48E7-A9B8-2DAA17C40B31}" destId="{5FD3BC38-FE6A-4633-8B83-852EEF2E1681}" srcOrd="1" destOrd="0" presId="urn:microsoft.com/office/officeart/2005/8/layout/list1"/>
    <dgm:cxn modelId="{7B5921E6-29CF-4B19-A9EB-0196F332EC15}" type="presParOf" srcId="{5614D778-8FE3-42A5-8B3B-48A4F04633DC}" destId="{ED3372BE-3D88-4F1C-8B69-1B07E6350EED}" srcOrd="0" destOrd="0" presId="urn:microsoft.com/office/officeart/2005/8/layout/list1"/>
    <dgm:cxn modelId="{F0851F16-2E59-46E6-BF66-CFB50061D875}" type="presParOf" srcId="{ED3372BE-3D88-4F1C-8B69-1B07E6350EED}" destId="{5119FA86-D320-40BF-ABF4-514C22C60E43}" srcOrd="0" destOrd="0" presId="urn:microsoft.com/office/officeart/2005/8/layout/list1"/>
    <dgm:cxn modelId="{4398D6B0-E8F1-4248-BF62-89D1DDFAB9B5}" type="presParOf" srcId="{ED3372BE-3D88-4F1C-8B69-1B07E6350EED}" destId="{184A9135-8D4B-4226-91E6-291A788E1ABD}" srcOrd="1" destOrd="0" presId="urn:microsoft.com/office/officeart/2005/8/layout/list1"/>
    <dgm:cxn modelId="{C3175A60-41D8-498F-9246-C4482C2AB860}" type="presParOf" srcId="{5614D778-8FE3-42A5-8B3B-48A4F04633DC}" destId="{44FFE0C1-2F36-42D1-93D5-31D9F97079E0}" srcOrd="1" destOrd="0" presId="urn:microsoft.com/office/officeart/2005/8/layout/list1"/>
    <dgm:cxn modelId="{E0AE0A52-4ED6-49D3-B6ED-8D660C0CD9B9}" type="presParOf" srcId="{5614D778-8FE3-42A5-8B3B-48A4F04633DC}" destId="{3B5311B5-7E2C-46CD-9BFF-5A5C4BC2E15C}" srcOrd="2" destOrd="0" presId="urn:microsoft.com/office/officeart/2005/8/layout/list1"/>
    <dgm:cxn modelId="{AB55E0BB-D8E4-4E3C-BBBC-9DCB26C6D83C}" type="presParOf" srcId="{5614D778-8FE3-42A5-8B3B-48A4F04633DC}" destId="{77203AE5-B22D-4667-A921-688CD2CA3FF0}" srcOrd="3" destOrd="0" presId="urn:microsoft.com/office/officeart/2005/8/layout/list1"/>
    <dgm:cxn modelId="{6F63A83A-8F96-44B4-94C6-551BA2E33BCA}" type="presParOf" srcId="{5614D778-8FE3-42A5-8B3B-48A4F04633DC}" destId="{7AF261C7-F320-4627-9267-AD555CE3F173}" srcOrd="4" destOrd="0" presId="urn:microsoft.com/office/officeart/2005/8/layout/list1"/>
    <dgm:cxn modelId="{3FD7AD33-6697-4E38-AEA8-2A19F0F6D773}" type="presParOf" srcId="{7AF261C7-F320-4627-9267-AD555CE3F173}" destId="{260772E1-C48C-4341-B9BA-51D73D09869A}" srcOrd="0" destOrd="0" presId="urn:microsoft.com/office/officeart/2005/8/layout/list1"/>
    <dgm:cxn modelId="{3D2B39BA-F257-4344-991F-78832FA74964}" type="presParOf" srcId="{7AF261C7-F320-4627-9267-AD555CE3F173}" destId="{065D0EA2-D78C-4E8C-8730-C7097C9EBA68}" srcOrd="1" destOrd="0" presId="urn:microsoft.com/office/officeart/2005/8/layout/list1"/>
    <dgm:cxn modelId="{88CFDD92-5821-41E8-A94A-24F7B62DDF54}" type="presParOf" srcId="{5614D778-8FE3-42A5-8B3B-48A4F04633DC}" destId="{24C232B3-07C1-472C-B1AD-F0D887B739B4}" srcOrd="5" destOrd="0" presId="urn:microsoft.com/office/officeart/2005/8/layout/list1"/>
    <dgm:cxn modelId="{6A3887F7-3402-4116-98DC-73E12533E72F}" type="presParOf" srcId="{5614D778-8FE3-42A5-8B3B-48A4F04633DC}" destId="{E153BB69-CE3A-413C-BEF7-34834DC8CE3D}" srcOrd="6" destOrd="0" presId="urn:microsoft.com/office/officeart/2005/8/layout/list1"/>
    <dgm:cxn modelId="{73AC9867-168E-4DAD-A69C-6062194DF30C}" type="presParOf" srcId="{5614D778-8FE3-42A5-8B3B-48A4F04633DC}" destId="{40AD073C-FCE7-47DF-AFBF-7114A7DEF3EA}" srcOrd="7" destOrd="0" presId="urn:microsoft.com/office/officeart/2005/8/layout/list1"/>
    <dgm:cxn modelId="{6704069A-2A17-4146-ADA6-F8850A82A22F}" type="presParOf" srcId="{5614D778-8FE3-42A5-8B3B-48A4F04633DC}" destId="{61D4FA50-4261-40E9-99D2-2B602DEEBB7D}" srcOrd="8" destOrd="0" presId="urn:microsoft.com/office/officeart/2005/8/layout/list1"/>
    <dgm:cxn modelId="{DBFD01C6-23CA-4BA4-94C0-4C6346B7BA0F}" type="presParOf" srcId="{61D4FA50-4261-40E9-99D2-2B602DEEBB7D}" destId="{4FA52F47-FA66-49AE-94F8-F663173C1373}" srcOrd="0" destOrd="0" presId="urn:microsoft.com/office/officeart/2005/8/layout/list1"/>
    <dgm:cxn modelId="{B7F721CC-AA44-4FE7-AB56-1F6AE342C7FD}" type="presParOf" srcId="{61D4FA50-4261-40E9-99D2-2B602DEEBB7D}" destId="{EAE1CCA6-FD45-490F-8927-CD2CAC11565A}" srcOrd="1" destOrd="0" presId="urn:microsoft.com/office/officeart/2005/8/layout/list1"/>
    <dgm:cxn modelId="{B7FD21BB-12B6-4B5B-9D59-DFBE1E5377C9}" type="presParOf" srcId="{5614D778-8FE3-42A5-8B3B-48A4F04633DC}" destId="{652C5E72-86A4-4132-91AD-57AFD515F6F0}" srcOrd="9" destOrd="0" presId="urn:microsoft.com/office/officeart/2005/8/layout/list1"/>
    <dgm:cxn modelId="{9DEAD01C-5827-4A19-8644-B4C849958C33}" type="presParOf" srcId="{5614D778-8FE3-42A5-8B3B-48A4F04633DC}" destId="{01468352-EA9E-4EB0-879A-178F4DFA9470}" srcOrd="10" destOrd="0" presId="urn:microsoft.com/office/officeart/2005/8/layout/list1"/>
    <dgm:cxn modelId="{B3C14ACF-0B5C-476F-97DC-DBD1CDB08532}" type="presParOf" srcId="{5614D778-8FE3-42A5-8B3B-48A4F04633DC}" destId="{D04B2AE1-F0B3-4B48-A8C8-28E3E996B539}" srcOrd="11" destOrd="0" presId="urn:microsoft.com/office/officeart/2005/8/layout/list1"/>
    <dgm:cxn modelId="{EB6546A1-318B-4B7F-B066-EE6B969470A3}" type="presParOf" srcId="{5614D778-8FE3-42A5-8B3B-48A4F04633DC}" destId="{6BF63BE5-2717-4ECE-93DE-2984EF4D1B64}" srcOrd="12" destOrd="0" presId="urn:microsoft.com/office/officeart/2005/8/layout/list1"/>
    <dgm:cxn modelId="{20AADA09-1C22-4C4F-B6CC-01CC89C02DF2}" type="presParOf" srcId="{6BF63BE5-2717-4ECE-93DE-2984EF4D1B64}" destId="{25F9E2C2-6343-49C4-BC8E-BF3AF63CE3DC}" srcOrd="0" destOrd="0" presId="urn:microsoft.com/office/officeart/2005/8/layout/list1"/>
    <dgm:cxn modelId="{83A24988-4E8F-4D88-9056-B5ABE2B28395}" type="presParOf" srcId="{6BF63BE5-2717-4ECE-93DE-2984EF4D1B64}" destId="{5FD3BC38-FE6A-4633-8B83-852EEF2E1681}" srcOrd="1" destOrd="0" presId="urn:microsoft.com/office/officeart/2005/8/layout/list1"/>
    <dgm:cxn modelId="{44B42100-FF2F-4F6A-8132-81A6244F3099}" type="presParOf" srcId="{5614D778-8FE3-42A5-8B3B-48A4F04633DC}" destId="{CFE5A92C-9AF2-4903-8C68-31CE0F80C303}" srcOrd="13" destOrd="0" presId="urn:microsoft.com/office/officeart/2005/8/layout/list1"/>
    <dgm:cxn modelId="{3F29C9AA-80A2-4ED5-8CA8-634BC0133091}" type="presParOf" srcId="{5614D778-8FE3-42A5-8B3B-48A4F04633DC}" destId="{0BA4384A-59C2-4E96-9424-9731CC6EA671}" srcOrd="14"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62799F3-A205-4BE2-A1AC-A06386D1AA1D}" type="doc">
      <dgm:prSet loTypeId="urn:microsoft.com/office/officeart/2005/8/layout/hList3" loCatId="list" qsTypeId="urn:microsoft.com/office/officeart/2005/8/quickstyle/simple4" qsCatId="simple" csTypeId="urn:microsoft.com/office/officeart/2005/8/colors/accent2_1" csCatId="accent2" phldr="1"/>
      <dgm:spPr/>
      <dgm:t>
        <a:bodyPr/>
        <a:lstStyle/>
        <a:p>
          <a:endParaRPr lang="fr-FR"/>
        </a:p>
      </dgm:t>
    </dgm:pt>
    <dgm:pt modelId="{FDA2E97B-6C1F-4C11-953B-F7FCA44442E0}">
      <dgm:prSet phldrT="[Texte]" custT="1"/>
      <dgm:spPr/>
      <dgm:t>
        <a:bodyPr/>
        <a:lstStyle/>
        <a:p>
          <a:r>
            <a:rPr lang="fr-FR" sz="3600" dirty="0" smtClean="0"/>
            <a:t>Les rites et les symboles de référence </a:t>
          </a:r>
          <a:endParaRPr lang="fr-FR" sz="3600" dirty="0"/>
        </a:p>
      </dgm:t>
    </dgm:pt>
    <dgm:pt modelId="{77EDD90A-311D-4FA3-9797-3578B57FB6EA}" type="parTrans" cxnId="{D531DAB9-50B6-46DF-9F29-793A58B4B993}">
      <dgm:prSet/>
      <dgm:spPr/>
      <dgm:t>
        <a:bodyPr/>
        <a:lstStyle/>
        <a:p>
          <a:endParaRPr lang="fr-FR"/>
        </a:p>
      </dgm:t>
    </dgm:pt>
    <dgm:pt modelId="{A76905B1-D00C-4104-A03F-3A2527979153}" type="sibTrans" cxnId="{D531DAB9-50B6-46DF-9F29-793A58B4B993}">
      <dgm:prSet/>
      <dgm:spPr/>
      <dgm:t>
        <a:bodyPr/>
        <a:lstStyle/>
        <a:p>
          <a:endParaRPr lang="fr-FR"/>
        </a:p>
      </dgm:t>
    </dgm:pt>
    <dgm:pt modelId="{72382773-8E0D-489F-A4CE-156F8967BBE2}">
      <dgm:prSet phldrT="[Texte]" custT="1"/>
      <dgm:spPr/>
      <dgm:t>
        <a:bodyPr/>
        <a:lstStyle/>
        <a:p>
          <a:r>
            <a:rPr lang="fr-FR" sz="1800" b="1" u="sng" dirty="0" smtClean="0"/>
            <a:t>Hymne d’entreprise ( Shaka ) :</a:t>
          </a:r>
        </a:p>
        <a:p>
          <a:r>
            <a:rPr lang="fr-FR" sz="1800" b="0" dirty="0" smtClean="0"/>
            <a:t>- Il est chanté quotidiennement dans les ateliers , déversé par haut-parleur. </a:t>
          </a:r>
        </a:p>
        <a:p>
          <a:r>
            <a:rPr lang="fr-FR" sz="1800" b="0" dirty="0" smtClean="0"/>
            <a:t>-Tous les employés doivent le connaître et l’entonner à l’occasion comme signe de ralliement. </a:t>
          </a:r>
          <a:endParaRPr lang="fr-FR" sz="1800" b="0" dirty="0"/>
        </a:p>
      </dgm:t>
    </dgm:pt>
    <dgm:pt modelId="{DFA5AB20-2E4F-4D18-AFFF-A1A6326EF1C9}" type="parTrans" cxnId="{30DDEDE9-0B3D-4DA3-98CA-E4BE49B01311}">
      <dgm:prSet/>
      <dgm:spPr/>
      <dgm:t>
        <a:bodyPr/>
        <a:lstStyle/>
        <a:p>
          <a:endParaRPr lang="fr-FR"/>
        </a:p>
      </dgm:t>
    </dgm:pt>
    <dgm:pt modelId="{14FD5362-5661-44FF-BDE9-499152E8C9E2}" type="sibTrans" cxnId="{30DDEDE9-0B3D-4DA3-98CA-E4BE49B01311}">
      <dgm:prSet/>
      <dgm:spPr/>
      <dgm:t>
        <a:bodyPr/>
        <a:lstStyle/>
        <a:p>
          <a:endParaRPr lang="fr-FR"/>
        </a:p>
      </dgm:t>
    </dgm:pt>
    <dgm:pt modelId="{B6910C6D-8F0B-4335-9EC8-E71917F5D3E9}">
      <dgm:prSet phldrT="[Texte]" custT="1"/>
      <dgm:spPr/>
      <dgm:t>
        <a:bodyPr/>
        <a:lstStyle/>
        <a:p>
          <a:r>
            <a:rPr lang="fr-FR" sz="1800" b="1" u="sng" dirty="0" smtClean="0"/>
            <a:t>Gymnastique de groupe: </a:t>
          </a:r>
        </a:p>
        <a:p>
          <a:r>
            <a:rPr lang="fr-FR" sz="1600" b="0" dirty="0" smtClean="0"/>
            <a:t>-Une pause de quelques minutes deux ou trois fois par jour (avant le travail, pendant la matinée ou en milieu d’après-midi) au cours de laquelle les employées sont invités par haut-parleur à s’adonner à divers exercices d’assouplissement.</a:t>
          </a:r>
          <a:endParaRPr lang="fr-FR" sz="1600" b="0" dirty="0"/>
        </a:p>
      </dgm:t>
    </dgm:pt>
    <dgm:pt modelId="{FBC8FC38-110C-4392-AFB0-D22A7493F591}" type="parTrans" cxnId="{B3717F84-A15C-4D37-8409-7E1819490C41}">
      <dgm:prSet/>
      <dgm:spPr/>
      <dgm:t>
        <a:bodyPr/>
        <a:lstStyle/>
        <a:p>
          <a:endParaRPr lang="fr-FR"/>
        </a:p>
      </dgm:t>
    </dgm:pt>
    <dgm:pt modelId="{77FA963A-00BC-4158-9E06-AC75688B1CE8}" type="sibTrans" cxnId="{B3717F84-A15C-4D37-8409-7E1819490C41}">
      <dgm:prSet/>
      <dgm:spPr/>
      <dgm:t>
        <a:bodyPr/>
        <a:lstStyle/>
        <a:p>
          <a:endParaRPr lang="fr-FR"/>
        </a:p>
      </dgm:t>
    </dgm:pt>
    <dgm:pt modelId="{F146616A-4631-43EE-8A5F-51D9646223CD}">
      <dgm:prSet phldrT="[Texte]" custT="1"/>
      <dgm:spPr/>
      <dgm:t>
        <a:bodyPr/>
        <a:lstStyle/>
        <a:p>
          <a:r>
            <a:rPr lang="fr-FR" sz="1800" b="1" u="sng" dirty="0" smtClean="0"/>
            <a:t>le « zéro papier »</a:t>
          </a:r>
        </a:p>
        <a:p>
          <a:r>
            <a:rPr lang="fr-FR" sz="1600" b="1" dirty="0" smtClean="0"/>
            <a:t>-</a:t>
          </a:r>
          <a:r>
            <a:rPr lang="fr-FR" sz="2000" b="0" dirty="0" smtClean="0"/>
            <a:t> Le volume de communication écrite étant, dans les sociétés nippones, au moins trois à quatre fois moins important que chez les occidentaux </a:t>
          </a:r>
          <a:endParaRPr lang="fr-FR" sz="2000" b="0" dirty="0"/>
        </a:p>
      </dgm:t>
    </dgm:pt>
    <dgm:pt modelId="{89BEAF1B-5756-42C9-B302-E7811AFF87E1}" type="parTrans" cxnId="{774D5101-47B3-47D5-82BC-10AE6D92522A}">
      <dgm:prSet/>
      <dgm:spPr/>
      <dgm:t>
        <a:bodyPr/>
        <a:lstStyle/>
        <a:p>
          <a:endParaRPr lang="fr-FR"/>
        </a:p>
      </dgm:t>
    </dgm:pt>
    <dgm:pt modelId="{1A382AFB-C1D6-4D6B-8669-F2712AAA2F7A}" type="sibTrans" cxnId="{774D5101-47B3-47D5-82BC-10AE6D92522A}">
      <dgm:prSet/>
      <dgm:spPr/>
      <dgm:t>
        <a:bodyPr/>
        <a:lstStyle/>
        <a:p>
          <a:endParaRPr lang="fr-FR"/>
        </a:p>
      </dgm:t>
    </dgm:pt>
    <dgm:pt modelId="{38B46625-4E55-4B5B-8635-D0295C72AB1C}">
      <dgm:prSet custT="1"/>
      <dgm:spPr/>
      <dgm:t>
        <a:bodyPr/>
        <a:lstStyle/>
        <a:p>
          <a:r>
            <a:rPr lang="fr-FR" sz="1800" b="1" u="sng" dirty="0" smtClean="0"/>
            <a:t>Réunions matinales d’accueil :</a:t>
          </a:r>
        </a:p>
        <a:p>
          <a:r>
            <a:rPr lang="fr-FR" sz="1800" dirty="0" smtClean="0"/>
            <a:t>Réunion accompagné d’un discours moralisateur durant lequel le kacho  </a:t>
          </a:r>
        </a:p>
        <a:p>
          <a:r>
            <a:rPr lang="fr-FR" sz="1800" dirty="0" smtClean="0"/>
            <a:t>-donne les consignes particulières pour la journée </a:t>
          </a:r>
        </a:p>
        <a:p>
          <a:r>
            <a:rPr lang="fr-FR" sz="1800" dirty="0" smtClean="0"/>
            <a:t>- et distribue les tâches. </a:t>
          </a:r>
          <a:endParaRPr lang="fr-FR" sz="1800" dirty="0"/>
        </a:p>
      </dgm:t>
    </dgm:pt>
    <dgm:pt modelId="{FAECFBC9-C50B-46B6-BF56-B732A31FEAAC}" type="parTrans" cxnId="{92B47047-B157-438F-9263-991281DEDE52}">
      <dgm:prSet/>
      <dgm:spPr/>
      <dgm:t>
        <a:bodyPr/>
        <a:lstStyle/>
        <a:p>
          <a:endParaRPr lang="fr-FR"/>
        </a:p>
      </dgm:t>
    </dgm:pt>
    <dgm:pt modelId="{BE938B9E-CB93-4CC0-8860-19A2AAA58922}" type="sibTrans" cxnId="{92B47047-B157-438F-9263-991281DEDE52}">
      <dgm:prSet/>
      <dgm:spPr/>
      <dgm:t>
        <a:bodyPr/>
        <a:lstStyle/>
        <a:p>
          <a:endParaRPr lang="fr-FR"/>
        </a:p>
      </dgm:t>
    </dgm:pt>
    <dgm:pt modelId="{A4AA5847-EB0B-4F48-A354-D2562CD8A304}" type="pres">
      <dgm:prSet presAssocID="{B62799F3-A205-4BE2-A1AC-A06386D1AA1D}" presName="composite" presStyleCnt="0">
        <dgm:presLayoutVars>
          <dgm:chMax val="1"/>
          <dgm:dir/>
          <dgm:resizeHandles val="exact"/>
        </dgm:presLayoutVars>
      </dgm:prSet>
      <dgm:spPr/>
      <dgm:t>
        <a:bodyPr/>
        <a:lstStyle/>
        <a:p>
          <a:endParaRPr lang="fr-FR"/>
        </a:p>
      </dgm:t>
    </dgm:pt>
    <dgm:pt modelId="{6D1583CC-3C0F-448A-870D-AA1264853E03}" type="pres">
      <dgm:prSet presAssocID="{FDA2E97B-6C1F-4C11-953B-F7FCA44442E0}" presName="roof" presStyleLbl="dkBgShp" presStyleIdx="0" presStyleCnt="2" custScaleY="72072" custLinFactNeighborY="-6982"/>
      <dgm:spPr/>
      <dgm:t>
        <a:bodyPr/>
        <a:lstStyle/>
        <a:p>
          <a:endParaRPr lang="fr-FR"/>
        </a:p>
      </dgm:t>
    </dgm:pt>
    <dgm:pt modelId="{89338920-6598-45BB-89BC-F65EF69E8167}" type="pres">
      <dgm:prSet presAssocID="{FDA2E97B-6C1F-4C11-953B-F7FCA44442E0}" presName="pillars" presStyleCnt="0"/>
      <dgm:spPr/>
    </dgm:pt>
    <dgm:pt modelId="{B0BF5D9C-EEE9-4224-ACF0-C1B26822432B}" type="pres">
      <dgm:prSet presAssocID="{FDA2E97B-6C1F-4C11-953B-F7FCA44442E0}" presName="pillar1" presStyleLbl="node1" presStyleIdx="0" presStyleCnt="4" custScaleY="112934" custLinFactNeighborY="-3539">
        <dgm:presLayoutVars>
          <dgm:bulletEnabled val="1"/>
        </dgm:presLayoutVars>
      </dgm:prSet>
      <dgm:spPr/>
      <dgm:t>
        <a:bodyPr/>
        <a:lstStyle/>
        <a:p>
          <a:endParaRPr lang="fr-FR"/>
        </a:p>
      </dgm:t>
    </dgm:pt>
    <dgm:pt modelId="{C174BB78-17E1-49E0-B252-39589F0C2C8A}" type="pres">
      <dgm:prSet presAssocID="{72382773-8E0D-489F-A4CE-156F8967BBE2}" presName="pillarX" presStyleLbl="node1" presStyleIdx="1" presStyleCnt="4" custScaleY="112934" custLinFactNeighborY="-3539">
        <dgm:presLayoutVars>
          <dgm:bulletEnabled val="1"/>
        </dgm:presLayoutVars>
      </dgm:prSet>
      <dgm:spPr/>
      <dgm:t>
        <a:bodyPr/>
        <a:lstStyle/>
        <a:p>
          <a:endParaRPr lang="fr-FR"/>
        </a:p>
      </dgm:t>
    </dgm:pt>
    <dgm:pt modelId="{F3E96B12-271F-45E6-AF66-9D7DC487B24F}" type="pres">
      <dgm:prSet presAssocID="{B6910C6D-8F0B-4335-9EC8-E71917F5D3E9}" presName="pillarX" presStyleLbl="node1" presStyleIdx="2" presStyleCnt="4" custScaleY="112934" custLinFactNeighborY="-3539">
        <dgm:presLayoutVars>
          <dgm:bulletEnabled val="1"/>
        </dgm:presLayoutVars>
      </dgm:prSet>
      <dgm:spPr/>
      <dgm:t>
        <a:bodyPr/>
        <a:lstStyle/>
        <a:p>
          <a:endParaRPr lang="fr-FR"/>
        </a:p>
      </dgm:t>
    </dgm:pt>
    <dgm:pt modelId="{E57C550B-04CC-465E-8802-79DBBFE328CA}" type="pres">
      <dgm:prSet presAssocID="{F146616A-4631-43EE-8A5F-51D9646223CD}" presName="pillarX" presStyleLbl="node1" presStyleIdx="3" presStyleCnt="4" custScaleY="112934" custLinFactNeighborY="-3539">
        <dgm:presLayoutVars>
          <dgm:bulletEnabled val="1"/>
        </dgm:presLayoutVars>
      </dgm:prSet>
      <dgm:spPr/>
      <dgm:t>
        <a:bodyPr/>
        <a:lstStyle/>
        <a:p>
          <a:endParaRPr lang="fr-FR"/>
        </a:p>
      </dgm:t>
    </dgm:pt>
    <dgm:pt modelId="{01FB72B2-6C72-4FC7-B6F8-E273B7211D7B}" type="pres">
      <dgm:prSet presAssocID="{FDA2E97B-6C1F-4C11-953B-F7FCA44442E0}" presName="base" presStyleLbl="dkBgShp" presStyleIdx="1" presStyleCnt="2" custScaleY="71814"/>
      <dgm:spPr/>
    </dgm:pt>
  </dgm:ptLst>
  <dgm:cxnLst>
    <dgm:cxn modelId="{09DA6AA9-B2B2-4924-9777-9F4BB15C9DF3}" type="presOf" srcId="{72382773-8E0D-489F-A4CE-156F8967BBE2}" destId="{C174BB78-17E1-49E0-B252-39589F0C2C8A}" srcOrd="0" destOrd="0" presId="urn:microsoft.com/office/officeart/2005/8/layout/hList3"/>
    <dgm:cxn modelId="{D7397002-493E-478E-8931-95268A423AF5}" type="presOf" srcId="{FDA2E97B-6C1F-4C11-953B-F7FCA44442E0}" destId="{6D1583CC-3C0F-448A-870D-AA1264853E03}" srcOrd="0" destOrd="0" presId="urn:microsoft.com/office/officeart/2005/8/layout/hList3"/>
    <dgm:cxn modelId="{774D5101-47B3-47D5-82BC-10AE6D92522A}" srcId="{FDA2E97B-6C1F-4C11-953B-F7FCA44442E0}" destId="{F146616A-4631-43EE-8A5F-51D9646223CD}" srcOrd="3" destOrd="0" parTransId="{89BEAF1B-5756-42C9-B302-E7811AFF87E1}" sibTransId="{1A382AFB-C1D6-4D6B-8669-F2712AAA2F7A}"/>
    <dgm:cxn modelId="{92B47047-B157-438F-9263-991281DEDE52}" srcId="{FDA2E97B-6C1F-4C11-953B-F7FCA44442E0}" destId="{38B46625-4E55-4B5B-8635-D0295C72AB1C}" srcOrd="0" destOrd="0" parTransId="{FAECFBC9-C50B-46B6-BF56-B732A31FEAAC}" sibTransId="{BE938B9E-CB93-4CC0-8860-19A2AAA58922}"/>
    <dgm:cxn modelId="{B3717F84-A15C-4D37-8409-7E1819490C41}" srcId="{FDA2E97B-6C1F-4C11-953B-F7FCA44442E0}" destId="{B6910C6D-8F0B-4335-9EC8-E71917F5D3E9}" srcOrd="2" destOrd="0" parTransId="{FBC8FC38-110C-4392-AFB0-D22A7493F591}" sibTransId="{77FA963A-00BC-4158-9E06-AC75688B1CE8}"/>
    <dgm:cxn modelId="{AC8FFA1B-AD89-4170-9406-0CC8C74BA14F}" type="presOf" srcId="{38B46625-4E55-4B5B-8635-D0295C72AB1C}" destId="{B0BF5D9C-EEE9-4224-ACF0-C1B26822432B}" srcOrd="0" destOrd="0" presId="urn:microsoft.com/office/officeart/2005/8/layout/hList3"/>
    <dgm:cxn modelId="{D531DAB9-50B6-46DF-9F29-793A58B4B993}" srcId="{B62799F3-A205-4BE2-A1AC-A06386D1AA1D}" destId="{FDA2E97B-6C1F-4C11-953B-F7FCA44442E0}" srcOrd="0" destOrd="0" parTransId="{77EDD90A-311D-4FA3-9797-3578B57FB6EA}" sibTransId="{A76905B1-D00C-4104-A03F-3A2527979153}"/>
    <dgm:cxn modelId="{30DDEDE9-0B3D-4DA3-98CA-E4BE49B01311}" srcId="{FDA2E97B-6C1F-4C11-953B-F7FCA44442E0}" destId="{72382773-8E0D-489F-A4CE-156F8967BBE2}" srcOrd="1" destOrd="0" parTransId="{DFA5AB20-2E4F-4D18-AFFF-A1A6326EF1C9}" sibTransId="{14FD5362-5661-44FF-BDE9-499152E8C9E2}"/>
    <dgm:cxn modelId="{DE33AB46-2D74-4138-9AA8-D3280E201B7F}" type="presOf" srcId="{B6910C6D-8F0B-4335-9EC8-E71917F5D3E9}" destId="{F3E96B12-271F-45E6-AF66-9D7DC487B24F}" srcOrd="0" destOrd="0" presId="urn:microsoft.com/office/officeart/2005/8/layout/hList3"/>
    <dgm:cxn modelId="{9F2E12FB-E2A6-4765-B836-BBD1F7B5065B}" type="presOf" srcId="{F146616A-4631-43EE-8A5F-51D9646223CD}" destId="{E57C550B-04CC-465E-8802-79DBBFE328CA}" srcOrd="0" destOrd="0" presId="urn:microsoft.com/office/officeart/2005/8/layout/hList3"/>
    <dgm:cxn modelId="{BEE6FB8E-8194-48FA-9515-FBF3A36AF615}" type="presOf" srcId="{B62799F3-A205-4BE2-A1AC-A06386D1AA1D}" destId="{A4AA5847-EB0B-4F48-A354-D2562CD8A304}" srcOrd="0" destOrd="0" presId="urn:microsoft.com/office/officeart/2005/8/layout/hList3"/>
    <dgm:cxn modelId="{7DDBB3EE-B7AB-482C-9FD7-92D3C9CA3A26}" type="presParOf" srcId="{A4AA5847-EB0B-4F48-A354-D2562CD8A304}" destId="{6D1583CC-3C0F-448A-870D-AA1264853E03}" srcOrd="0" destOrd="0" presId="urn:microsoft.com/office/officeart/2005/8/layout/hList3"/>
    <dgm:cxn modelId="{F5B5F93E-1DF2-40D0-9D24-2896421F0E0A}" type="presParOf" srcId="{A4AA5847-EB0B-4F48-A354-D2562CD8A304}" destId="{89338920-6598-45BB-89BC-F65EF69E8167}" srcOrd="1" destOrd="0" presId="urn:microsoft.com/office/officeart/2005/8/layout/hList3"/>
    <dgm:cxn modelId="{D839EBEA-CE48-4043-98AA-D4050A11A7CE}" type="presParOf" srcId="{89338920-6598-45BB-89BC-F65EF69E8167}" destId="{B0BF5D9C-EEE9-4224-ACF0-C1B26822432B}" srcOrd="0" destOrd="0" presId="urn:microsoft.com/office/officeart/2005/8/layout/hList3"/>
    <dgm:cxn modelId="{31526233-0149-4DC0-AB32-24089E1B6C5F}" type="presParOf" srcId="{89338920-6598-45BB-89BC-F65EF69E8167}" destId="{C174BB78-17E1-49E0-B252-39589F0C2C8A}" srcOrd="1" destOrd="0" presId="urn:microsoft.com/office/officeart/2005/8/layout/hList3"/>
    <dgm:cxn modelId="{A6E02822-24B4-4298-9029-38C7FFAE75D4}" type="presParOf" srcId="{89338920-6598-45BB-89BC-F65EF69E8167}" destId="{F3E96B12-271F-45E6-AF66-9D7DC487B24F}" srcOrd="2" destOrd="0" presId="urn:microsoft.com/office/officeart/2005/8/layout/hList3"/>
    <dgm:cxn modelId="{9299CBF8-68F8-4D86-A3CD-8ACF11793A32}" type="presParOf" srcId="{89338920-6598-45BB-89BC-F65EF69E8167}" destId="{E57C550B-04CC-465E-8802-79DBBFE328CA}" srcOrd="3" destOrd="0" presId="urn:microsoft.com/office/officeart/2005/8/layout/hList3"/>
    <dgm:cxn modelId="{DEF3D94E-247D-4D7A-85A3-CCC796F4277D}" type="presParOf" srcId="{A4AA5847-EB0B-4F48-A354-D2562CD8A304}" destId="{01FB72B2-6C72-4FC7-B6F8-E273B7211D7B}" srcOrd="2" destOrd="0" presId="urn:microsoft.com/office/officeart/2005/8/layout/h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FCA81BF-AD15-4BD1-8C0E-790C285838E9}" type="doc">
      <dgm:prSet loTypeId="urn:microsoft.com/office/officeart/2005/8/layout/list1" loCatId="list" qsTypeId="urn:microsoft.com/office/officeart/2005/8/quickstyle/simple1" qsCatId="simple" csTypeId="urn:microsoft.com/office/officeart/2005/8/colors/colorful1#2" csCatId="colorful" phldr="1"/>
      <dgm:spPr/>
      <dgm:t>
        <a:bodyPr/>
        <a:lstStyle/>
        <a:p>
          <a:endParaRPr lang="fr-FR"/>
        </a:p>
      </dgm:t>
    </dgm:pt>
    <dgm:pt modelId="{25F053AA-8834-4B31-96FF-E8665B67588D}">
      <dgm:prSet phldrT="[Texte]"/>
      <dgm:spPr/>
      <dgm:t>
        <a:bodyPr/>
        <a:lstStyle/>
        <a:p>
          <a:r>
            <a:rPr lang="fr-FR" b="1" dirty="0" smtClean="0"/>
            <a:t>Témoignage de  Masaaki Hashimoto</a:t>
          </a:r>
          <a:endParaRPr lang="fr-FR" b="1" dirty="0"/>
        </a:p>
      </dgm:t>
    </dgm:pt>
    <dgm:pt modelId="{B4D3F5E9-70E6-4A50-B751-73D7A4F50036}" type="parTrans" cxnId="{E8E88C4D-1E2B-43FB-BF53-06E26E281532}">
      <dgm:prSet/>
      <dgm:spPr/>
      <dgm:t>
        <a:bodyPr/>
        <a:lstStyle/>
        <a:p>
          <a:endParaRPr lang="fr-FR"/>
        </a:p>
      </dgm:t>
    </dgm:pt>
    <dgm:pt modelId="{E14F1E4F-B42B-4DE6-ABA4-913546B16CAC}" type="sibTrans" cxnId="{E8E88C4D-1E2B-43FB-BF53-06E26E281532}">
      <dgm:prSet/>
      <dgm:spPr/>
      <dgm:t>
        <a:bodyPr/>
        <a:lstStyle/>
        <a:p>
          <a:endParaRPr lang="fr-FR"/>
        </a:p>
      </dgm:t>
    </dgm:pt>
    <dgm:pt modelId="{37191D3D-84A3-4530-8F9E-884F5A9EB2E0}">
      <dgm:prSet phldrT="[Texte]"/>
      <dgm:spPr/>
      <dgm:t>
        <a:bodyPr/>
        <a:lstStyle/>
        <a:p>
          <a:r>
            <a:rPr lang="fr-FR" b="1" i="1" dirty="0" smtClean="0"/>
            <a:t>« Quand j'ai décidé de prendre des congés, mes parents m'ont dit que c'était la fin de ma carrière </a:t>
          </a:r>
          <a:r>
            <a:rPr lang="fr-FR" b="1" dirty="0" smtClean="0"/>
            <a:t>», </a:t>
          </a:r>
          <a:endParaRPr lang="fr-FR" dirty="0"/>
        </a:p>
      </dgm:t>
    </dgm:pt>
    <dgm:pt modelId="{0BC7553C-045D-4F7E-A266-4CD904AA2BC4}" type="parTrans" cxnId="{EC5907AD-F116-4147-9F18-7ED44F5305B2}">
      <dgm:prSet/>
      <dgm:spPr/>
      <dgm:t>
        <a:bodyPr/>
        <a:lstStyle/>
        <a:p>
          <a:endParaRPr lang="fr-FR"/>
        </a:p>
      </dgm:t>
    </dgm:pt>
    <dgm:pt modelId="{0C0F5D2B-3000-4994-B043-F924D9567964}" type="sibTrans" cxnId="{EC5907AD-F116-4147-9F18-7ED44F5305B2}">
      <dgm:prSet/>
      <dgm:spPr/>
      <dgm:t>
        <a:bodyPr/>
        <a:lstStyle/>
        <a:p>
          <a:endParaRPr lang="fr-FR"/>
        </a:p>
      </dgm:t>
    </dgm:pt>
    <dgm:pt modelId="{22AAB515-3633-4F57-82CD-6BA81A5E4B27}">
      <dgm:prSet phldrT="[Texte]"/>
      <dgm:spPr/>
      <dgm:t>
        <a:bodyPr/>
        <a:lstStyle/>
        <a:p>
          <a:r>
            <a:rPr lang="fr-FR" b="1" dirty="0" smtClean="0"/>
            <a:t>Poursuivit Masaaki qui prit un mois de congé</a:t>
          </a:r>
          <a:endParaRPr lang="fr-FR" b="1" dirty="0"/>
        </a:p>
      </dgm:t>
    </dgm:pt>
    <dgm:pt modelId="{029F79AC-F5E3-40AF-959C-A4A470D5BFB8}" type="parTrans" cxnId="{948A52DE-3B26-445E-ABCB-B168A7AA7A1A}">
      <dgm:prSet/>
      <dgm:spPr/>
      <dgm:t>
        <a:bodyPr/>
        <a:lstStyle/>
        <a:p>
          <a:endParaRPr lang="fr-FR"/>
        </a:p>
      </dgm:t>
    </dgm:pt>
    <dgm:pt modelId="{F8C8878F-0D7F-4191-AD10-705FCA2D063F}" type="sibTrans" cxnId="{948A52DE-3B26-445E-ABCB-B168A7AA7A1A}">
      <dgm:prSet/>
      <dgm:spPr/>
      <dgm:t>
        <a:bodyPr/>
        <a:lstStyle/>
        <a:p>
          <a:endParaRPr lang="fr-FR"/>
        </a:p>
      </dgm:t>
    </dgm:pt>
    <dgm:pt modelId="{8E1D5C01-894B-4835-8185-E95E4D7E51CD}">
      <dgm:prSet phldrT="[Texte]"/>
      <dgm:spPr/>
      <dgm:t>
        <a:bodyPr/>
        <a:lstStyle/>
        <a:p>
          <a:r>
            <a:rPr lang="fr-FR" b="1" dirty="0" smtClean="0"/>
            <a:t>« </a:t>
          </a:r>
          <a:r>
            <a:rPr lang="fr-FR" b="1" i="1" dirty="0" smtClean="0"/>
            <a:t>J'avais l'impression que tout le monde autour de moi disait : "c'est le gars qui va arrêter de travailler</a:t>
          </a:r>
          <a:r>
            <a:rPr lang="fr-FR" b="1" dirty="0" smtClean="0"/>
            <a:t>" », </a:t>
          </a:r>
          <a:endParaRPr lang="fr-FR" dirty="0"/>
        </a:p>
      </dgm:t>
    </dgm:pt>
    <dgm:pt modelId="{24C5AE8B-FEF5-454E-B709-CE3F92ACF097}" type="parTrans" cxnId="{279DCA93-741C-4015-B7FD-C858681B3A01}">
      <dgm:prSet/>
      <dgm:spPr/>
      <dgm:t>
        <a:bodyPr/>
        <a:lstStyle/>
        <a:p>
          <a:endParaRPr lang="fr-FR"/>
        </a:p>
      </dgm:t>
    </dgm:pt>
    <dgm:pt modelId="{BAD73DCF-35F2-4041-BA77-BBD1FA26E98E}" type="sibTrans" cxnId="{279DCA93-741C-4015-B7FD-C858681B3A01}">
      <dgm:prSet/>
      <dgm:spPr/>
      <dgm:t>
        <a:bodyPr/>
        <a:lstStyle/>
        <a:p>
          <a:endParaRPr lang="fr-FR"/>
        </a:p>
      </dgm:t>
    </dgm:pt>
    <dgm:pt modelId="{54EB5C0A-22BD-4825-A05A-E8C53BE6C232}">
      <dgm:prSet/>
      <dgm:spPr/>
      <dgm:t>
        <a:bodyPr/>
        <a:lstStyle/>
        <a:p>
          <a:r>
            <a:rPr lang="fr-FR" b="1" dirty="0" smtClean="0"/>
            <a:t>Tetsuya Ando</a:t>
          </a:r>
          <a:endParaRPr lang="fr-FR" dirty="0"/>
        </a:p>
      </dgm:t>
    </dgm:pt>
    <dgm:pt modelId="{4BA5C648-E8A8-44DF-A54B-267C68F6FE01}" type="parTrans" cxnId="{1F1673DF-DECF-47B2-87E6-0B357A69D372}">
      <dgm:prSet/>
      <dgm:spPr/>
      <dgm:t>
        <a:bodyPr/>
        <a:lstStyle/>
        <a:p>
          <a:endParaRPr lang="fr-FR"/>
        </a:p>
      </dgm:t>
    </dgm:pt>
    <dgm:pt modelId="{D241CF4A-8883-40F9-93B1-5F62D72B97A0}" type="sibTrans" cxnId="{1F1673DF-DECF-47B2-87E6-0B357A69D372}">
      <dgm:prSet/>
      <dgm:spPr/>
      <dgm:t>
        <a:bodyPr/>
        <a:lstStyle/>
        <a:p>
          <a:endParaRPr lang="fr-FR"/>
        </a:p>
      </dgm:t>
    </dgm:pt>
    <dgm:pt modelId="{0E307F54-194E-4369-BF1C-8BD9E7659541}">
      <dgm:prSet/>
      <dgm:spPr/>
      <dgm:t>
        <a:bodyPr/>
        <a:lstStyle/>
        <a:p>
          <a:r>
            <a:rPr lang="fr-FR" b="1" dirty="0" smtClean="0"/>
            <a:t>« </a:t>
          </a:r>
          <a:r>
            <a:rPr lang="fr-FR" b="1" i="1" dirty="0" smtClean="0"/>
            <a:t>Si un travailleur homme annonce qu'il va prendre un congé de paternité, les gens autour de lui vont penser qu'il n'est plus apte pour le travail. Ils peuvent penser qu'il a prévu de démissionne</a:t>
          </a:r>
          <a:r>
            <a:rPr lang="fr-FR" b="1" dirty="0" smtClean="0"/>
            <a:t>r »</a:t>
          </a:r>
          <a:endParaRPr lang="fr-FR" dirty="0"/>
        </a:p>
      </dgm:t>
    </dgm:pt>
    <dgm:pt modelId="{8DBA21A6-DD21-468B-9905-115FE698A642}" type="parTrans" cxnId="{8AC00503-28EC-4446-9E9D-B121BCE165C1}">
      <dgm:prSet/>
      <dgm:spPr/>
      <dgm:t>
        <a:bodyPr/>
        <a:lstStyle/>
        <a:p>
          <a:endParaRPr lang="fr-FR"/>
        </a:p>
      </dgm:t>
    </dgm:pt>
    <dgm:pt modelId="{F90ACC16-49F9-4CBE-98A6-FB5187A87114}" type="sibTrans" cxnId="{8AC00503-28EC-4446-9E9D-B121BCE165C1}">
      <dgm:prSet/>
      <dgm:spPr/>
      <dgm:t>
        <a:bodyPr/>
        <a:lstStyle/>
        <a:p>
          <a:endParaRPr lang="fr-FR"/>
        </a:p>
      </dgm:t>
    </dgm:pt>
    <dgm:pt modelId="{00054AFC-F8A5-4F92-8960-0656BA054A19}" type="pres">
      <dgm:prSet presAssocID="{2FCA81BF-AD15-4BD1-8C0E-790C285838E9}" presName="linear" presStyleCnt="0">
        <dgm:presLayoutVars>
          <dgm:dir/>
          <dgm:animLvl val="lvl"/>
          <dgm:resizeHandles val="exact"/>
        </dgm:presLayoutVars>
      </dgm:prSet>
      <dgm:spPr/>
      <dgm:t>
        <a:bodyPr/>
        <a:lstStyle/>
        <a:p>
          <a:endParaRPr lang="fr-FR"/>
        </a:p>
      </dgm:t>
    </dgm:pt>
    <dgm:pt modelId="{B7F9D282-8F87-4AE0-992C-1DD5C7B1DA36}" type="pres">
      <dgm:prSet presAssocID="{25F053AA-8834-4B31-96FF-E8665B67588D}" presName="parentLin" presStyleCnt="0"/>
      <dgm:spPr/>
    </dgm:pt>
    <dgm:pt modelId="{41F3305B-5B3C-4C01-9E31-83FA3407243A}" type="pres">
      <dgm:prSet presAssocID="{25F053AA-8834-4B31-96FF-E8665B67588D}" presName="parentLeftMargin" presStyleLbl="node1" presStyleIdx="0" presStyleCnt="3"/>
      <dgm:spPr/>
      <dgm:t>
        <a:bodyPr/>
        <a:lstStyle/>
        <a:p>
          <a:endParaRPr lang="fr-FR"/>
        </a:p>
      </dgm:t>
    </dgm:pt>
    <dgm:pt modelId="{E2C895BE-4EE1-4DDD-A395-A10B59B611A0}" type="pres">
      <dgm:prSet presAssocID="{25F053AA-8834-4B31-96FF-E8665B67588D}" presName="parentText" presStyleLbl="node1" presStyleIdx="0" presStyleCnt="3">
        <dgm:presLayoutVars>
          <dgm:chMax val="0"/>
          <dgm:bulletEnabled val="1"/>
        </dgm:presLayoutVars>
      </dgm:prSet>
      <dgm:spPr/>
      <dgm:t>
        <a:bodyPr/>
        <a:lstStyle/>
        <a:p>
          <a:endParaRPr lang="fr-FR"/>
        </a:p>
      </dgm:t>
    </dgm:pt>
    <dgm:pt modelId="{9122B0CE-C1E4-4CF6-BD22-7E61488D622B}" type="pres">
      <dgm:prSet presAssocID="{25F053AA-8834-4B31-96FF-E8665B67588D}" presName="negativeSpace" presStyleCnt="0"/>
      <dgm:spPr/>
    </dgm:pt>
    <dgm:pt modelId="{F8F8648B-C60F-4730-A0AD-AB53D85DD464}" type="pres">
      <dgm:prSet presAssocID="{25F053AA-8834-4B31-96FF-E8665B67588D}" presName="childText" presStyleLbl="conFgAcc1" presStyleIdx="0" presStyleCnt="3">
        <dgm:presLayoutVars>
          <dgm:bulletEnabled val="1"/>
        </dgm:presLayoutVars>
      </dgm:prSet>
      <dgm:spPr/>
      <dgm:t>
        <a:bodyPr/>
        <a:lstStyle/>
        <a:p>
          <a:endParaRPr lang="fr-FR"/>
        </a:p>
      </dgm:t>
    </dgm:pt>
    <dgm:pt modelId="{F74665AC-50FF-4BDD-A0F8-65F2BA244FEB}" type="pres">
      <dgm:prSet presAssocID="{E14F1E4F-B42B-4DE6-ABA4-913546B16CAC}" presName="spaceBetweenRectangles" presStyleCnt="0"/>
      <dgm:spPr/>
    </dgm:pt>
    <dgm:pt modelId="{485AA631-21F7-4E6D-98D2-03E1D6FBDB77}" type="pres">
      <dgm:prSet presAssocID="{22AAB515-3633-4F57-82CD-6BA81A5E4B27}" presName="parentLin" presStyleCnt="0"/>
      <dgm:spPr/>
    </dgm:pt>
    <dgm:pt modelId="{11520D87-CCD2-4704-B188-65B629D30F65}" type="pres">
      <dgm:prSet presAssocID="{22AAB515-3633-4F57-82CD-6BA81A5E4B27}" presName="parentLeftMargin" presStyleLbl="node1" presStyleIdx="0" presStyleCnt="3"/>
      <dgm:spPr/>
      <dgm:t>
        <a:bodyPr/>
        <a:lstStyle/>
        <a:p>
          <a:endParaRPr lang="fr-FR"/>
        </a:p>
      </dgm:t>
    </dgm:pt>
    <dgm:pt modelId="{2FB68A95-D857-439C-8C23-407CD27CBFF8}" type="pres">
      <dgm:prSet presAssocID="{22AAB515-3633-4F57-82CD-6BA81A5E4B27}" presName="parentText" presStyleLbl="node1" presStyleIdx="1" presStyleCnt="3">
        <dgm:presLayoutVars>
          <dgm:chMax val="0"/>
          <dgm:bulletEnabled val="1"/>
        </dgm:presLayoutVars>
      </dgm:prSet>
      <dgm:spPr/>
      <dgm:t>
        <a:bodyPr/>
        <a:lstStyle/>
        <a:p>
          <a:endParaRPr lang="fr-FR"/>
        </a:p>
      </dgm:t>
    </dgm:pt>
    <dgm:pt modelId="{191E3FD9-2653-4D4B-AD17-AF4D1F64D6B4}" type="pres">
      <dgm:prSet presAssocID="{22AAB515-3633-4F57-82CD-6BA81A5E4B27}" presName="negativeSpace" presStyleCnt="0"/>
      <dgm:spPr/>
    </dgm:pt>
    <dgm:pt modelId="{0118E893-5EB8-45EF-92AC-92A4DD191696}" type="pres">
      <dgm:prSet presAssocID="{22AAB515-3633-4F57-82CD-6BA81A5E4B27}" presName="childText" presStyleLbl="conFgAcc1" presStyleIdx="1" presStyleCnt="3">
        <dgm:presLayoutVars>
          <dgm:bulletEnabled val="1"/>
        </dgm:presLayoutVars>
      </dgm:prSet>
      <dgm:spPr/>
      <dgm:t>
        <a:bodyPr/>
        <a:lstStyle/>
        <a:p>
          <a:endParaRPr lang="fr-FR"/>
        </a:p>
      </dgm:t>
    </dgm:pt>
    <dgm:pt modelId="{C0417419-4F32-4A16-9F53-B68C74DB5C35}" type="pres">
      <dgm:prSet presAssocID="{F8C8878F-0D7F-4191-AD10-705FCA2D063F}" presName="spaceBetweenRectangles" presStyleCnt="0"/>
      <dgm:spPr/>
    </dgm:pt>
    <dgm:pt modelId="{BB97A15F-0C4B-4405-9D9A-8122FDF1E797}" type="pres">
      <dgm:prSet presAssocID="{54EB5C0A-22BD-4825-A05A-E8C53BE6C232}" presName="parentLin" presStyleCnt="0"/>
      <dgm:spPr/>
    </dgm:pt>
    <dgm:pt modelId="{ED35E865-2169-4F41-8B46-E23360F98D77}" type="pres">
      <dgm:prSet presAssocID="{54EB5C0A-22BD-4825-A05A-E8C53BE6C232}" presName="parentLeftMargin" presStyleLbl="node1" presStyleIdx="1" presStyleCnt="3"/>
      <dgm:spPr/>
      <dgm:t>
        <a:bodyPr/>
        <a:lstStyle/>
        <a:p>
          <a:endParaRPr lang="fr-FR"/>
        </a:p>
      </dgm:t>
    </dgm:pt>
    <dgm:pt modelId="{D6A3C76F-76D1-49FE-A544-2616E3AFAD03}" type="pres">
      <dgm:prSet presAssocID="{54EB5C0A-22BD-4825-A05A-E8C53BE6C232}" presName="parentText" presStyleLbl="node1" presStyleIdx="2" presStyleCnt="3">
        <dgm:presLayoutVars>
          <dgm:chMax val="0"/>
          <dgm:bulletEnabled val="1"/>
        </dgm:presLayoutVars>
      </dgm:prSet>
      <dgm:spPr/>
      <dgm:t>
        <a:bodyPr/>
        <a:lstStyle/>
        <a:p>
          <a:endParaRPr lang="fr-FR"/>
        </a:p>
      </dgm:t>
    </dgm:pt>
    <dgm:pt modelId="{CE06B0FF-C754-409C-AFC8-D4FF0B70EF64}" type="pres">
      <dgm:prSet presAssocID="{54EB5C0A-22BD-4825-A05A-E8C53BE6C232}" presName="negativeSpace" presStyleCnt="0"/>
      <dgm:spPr/>
    </dgm:pt>
    <dgm:pt modelId="{0A219B4B-7D00-40FB-AE50-4F1662FA4B4E}" type="pres">
      <dgm:prSet presAssocID="{54EB5C0A-22BD-4825-A05A-E8C53BE6C232}" presName="childText" presStyleLbl="conFgAcc1" presStyleIdx="2" presStyleCnt="3">
        <dgm:presLayoutVars>
          <dgm:bulletEnabled val="1"/>
        </dgm:presLayoutVars>
      </dgm:prSet>
      <dgm:spPr/>
      <dgm:t>
        <a:bodyPr/>
        <a:lstStyle/>
        <a:p>
          <a:endParaRPr lang="fr-FR"/>
        </a:p>
      </dgm:t>
    </dgm:pt>
  </dgm:ptLst>
  <dgm:cxnLst>
    <dgm:cxn modelId="{279DCA93-741C-4015-B7FD-C858681B3A01}" srcId="{22AAB515-3633-4F57-82CD-6BA81A5E4B27}" destId="{8E1D5C01-894B-4835-8185-E95E4D7E51CD}" srcOrd="0" destOrd="0" parTransId="{24C5AE8B-FEF5-454E-B709-CE3F92ACF097}" sibTransId="{BAD73DCF-35F2-4041-BA77-BBD1FA26E98E}"/>
    <dgm:cxn modelId="{003D01F6-ED00-49FA-B13E-451AE2ABFC60}" type="presOf" srcId="{37191D3D-84A3-4530-8F9E-884F5A9EB2E0}" destId="{F8F8648B-C60F-4730-A0AD-AB53D85DD464}" srcOrd="0" destOrd="0" presId="urn:microsoft.com/office/officeart/2005/8/layout/list1"/>
    <dgm:cxn modelId="{7BB4C1CC-1334-42D7-A073-80FFFADEB5B3}" type="presOf" srcId="{22AAB515-3633-4F57-82CD-6BA81A5E4B27}" destId="{11520D87-CCD2-4704-B188-65B629D30F65}" srcOrd="0" destOrd="0" presId="urn:microsoft.com/office/officeart/2005/8/layout/list1"/>
    <dgm:cxn modelId="{EC5907AD-F116-4147-9F18-7ED44F5305B2}" srcId="{25F053AA-8834-4B31-96FF-E8665B67588D}" destId="{37191D3D-84A3-4530-8F9E-884F5A9EB2E0}" srcOrd="0" destOrd="0" parTransId="{0BC7553C-045D-4F7E-A266-4CD904AA2BC4}" sibTransId="{0C0F5D2B-3000-4994-B043-F924D9567964}"/>
    <dgm:cxn modelId="{1F1673DF-DECF-47B2-87E6-0B357A69D372}" srcId="{2FCA81BF-AD15-4BD1-8C0E-790C285838E9}" destId="{54EB5C0A-22BD-4825-A05A-E8C53BE6C232}" srcOrd="2" destOrd="0" parTransId="{4BA5C648-E8A8-44DF-A54B-267C68F6FE01}" sibTransId="{D241CF4A-8883-40F9-93B1-5F62D72B97A0}"/>
    <dgm:cxn modelId="{6B0E7806-8793-4B00-B97A-727D4EA18C63}" type="presOf" srcId="{0E307F54-194E-4369-BF1C-8BD9E7659541}" destId="{0A219B4B-7D00-40FB-AE50-4F1662FA4B4E}" srcOrd="0" destOrd="0" presId="urn:microsoft.com/office/officeart/2005/8/layout/list1"/>
    <dgm:cxn modelId="{2B4FC54D-B867-43C4-AE74-971E3A1D9F7B}" type="presOf" srcId="{8E1D5C01-894B-4835-8185-E95E4D7E51CD}" destId="{0118E893-5EB8-45EF-92AC-92A4DD191696}" srcOrd="0" destOrd="0" presId="urn:microsoft.com/office/officeart/2005/8/layout/list1"/>
    <dgm:cxn modelId="{68F339AE-15FE-4FE8-84A6-1954D41335AD}" type="presOf" srcId="{54EB5C0A-22BD-4825-A05A-E8C53BE6C232}" destId="{D6A3C76F-76D1-49FE-A544-2616E3AFAD03}" srcOrd="1" destOrd="0" presId="urn:microsoft.com/office/officeart/2005/8/layout/list1"/>
    <dgm:cxn modelId="{E8E88C4D-1E2B-43FB-BF53-06E26E281532}" srcId="{2FCA81BF-AD15-4BD1-8C0E-790C285838E9}" destId="{25F053AA-8834-4B31-96FF-E8665B67588D}" srcOrd="0" destOrd="0" parTransId="{B4D3F5E9-70E6-4A50-B751-73D7A4F50036}" sibTransId="{E14F1E4F-B42B-4DE6-ABA4-913546B16CAC}"/>
    <dgm:cxn modelId="{8AC00503-28EC-4446-9E9D-B121BCE165C1}" srcId="{54EB5C0A-22BD-4825-A05A-E8C53BE6C232}" destId="{0E307F54-194E-4369-BF1C-8BD9E7659541}" srcOrd="0" destOrd="0" parTransId="{8DBA21A6-DD21-468B-9905-115FE698A642}" sibTransId="{F90ACC16-49F9-4CBE-98A6-FB5187A87114}"/>
    <dgm:cxn modelId="{88F8B9B8-5FCB-4ABF-B66D-0682744FF7FE}" type="presOf" srcId="{2FCA81BF-AD15-4BD1-8C0E-790C285838E9}" destId="{00054AFC-F8A5-4F92-8960-0656BA054A19}" srcOrd="0" destOrd="0" presId="urn:microsoft.com/office/officeart/2005/8/layout/list1"/>
    <dgm:cxn modelId="{BA6A45C4-62BB-4FF6-B4DD-1E31EAA64B3B}" type="presOf" srcId="{54EB5C0A-22BD-4825-A05A-E8C53BE6C232}" destId="{ED35E865-2169-4F41-8B46-E23360F98D77}" srcOrd="0" destOrd="0" presId="urn:microsoft.com/office/officeart/2005/8/layout/list1"/>
    <dgm:cxn modelId="{948A52DE-3B26-445E-ABCB-B168A7AA7A1A}" srcId="{2FCA81BF-AD15-4BD1-8C0E-790C285838E9}" destId="{22AAB515-3633-4F57-82CD-6BA81A5E4B27}" srcOrd="1" destOrd="0" parTransId="{029F79AC-F5E3-40AF-959C-A4A470D5BFB8}" sibTransId="{F8C8878F-0D7F-4191-AD10-705FCA2D063F}"/>
    <dgm:cxn modelId="{BC26B569-FEE4-4932-A9E8-50FCD7E029B8}" type="presOf" srcId="{25F053AA-8834-4B31-96FF-E8665B67588D}" destId="{41F3305B-5B3C-4C01-9E31-83FA3407243A}" srcOrd="0" destOrd="0" presId="urn:microsoft.com/office/officeart/2005/8/layout/list1"/>
    <dgm:cxn modelId="{C77B94A7-C018-4680-8FEC-E1316FD797EA}" type="presOf" srcId="{25F053AA-8834-4B31-96FF-E8665B67588D}" destId="{E2C895BE-4EE1-4DDD-A395-A10B59B611A0}" srcOrd="1" destOrd="0" presId="urn:microsoft.com/office/officeart/2005/8/layout/list1"/>
    <dgm:cxn modelId="{3EADB5E8-9142-4332-A58A-6323226AACE9}" type="presOf" srcId="{22AAB515-3633-4F57-82CD-6BA81A5E4B27}" destId="{2FB68A95-D857-439C-8C23-407CD27CBFF8}" srcOrd="1" destOrd="0" presId="urn:microsoft.com/office/officeart/2005/8/layout/list1"/>
    <dgm:cxn modelId="{1F80FAA1-AEB3-43DD-AF6B-51AFD1E34913}" type="presParOf" srcId="{00054AFC-F8A5-4F92-8960-0656BA054A19}" destId="{B7F9D282-8F87-4AE0-992C-1DD5C7B1DA36}" srcOrd="0" destOrd="0" presId="urn:microsoft.com/office/officeart/2005/8/layout/list1"/>
    <dgm:cxn modelId="{D809EE2B-6652-4CF5-AAE4-78C0D7E623A7}" type="presParOf" srcId="{B7F9D282-8F87-4AE0-992C-1DD5C7B1DA36}" destId="{41F3305B-5B3C-4C01-9E31-83FA3407243A}" srcOrd="0" destOrd="0" presId="urn:microsoft.com/office/officeart/2005/8/layout/list1"/>
    <dgm:cxn modelId="{380A2EA8-D25A-4D47-AA66-5B24CC7F6729}" type="presParOf" srcId="{B7F9D282-8F87-4AE0-992C-1DD5C7B1DA36}" destId="{E2C895BE-4EE1-4DDD-A395-A10B59B611A0}" srcOrd="1" destOrd="0" presId="urn:microsoft.com/office/officeart/2005/8/layout/list1"/>
    <dgm:cxn modelId="{D2523C71-64FE-4B05-B8BF-76C4AE766124}" type="presParOf" srcId="{00054AFC-F8A5-4F92-8960-0656BA054A19}" destId="{9122B0CE-C1E4-4CF6-BD22-7E61488D622B}" srcOrd="1" destOrd="0" presId="urn:microsoft.com/office/officeart/2005/8/layout/list1"/>
    <dgm:cxn modelId="{56296CE1-65B2-48A2-A39F-DA6C87F50580}" type="presParOf" srcId="{00054AFC-F8A5-4F92-8960-0656BA054A19}" destId="{F8F8648B-C60F-4730-A0AD-AB53D85DD464}" srcOrd="2" destOrd="0" presId="urn:microsoft.com/office/officeart/2005/8/layout/list1"/>
    <dgm:cxn modelId="{0BD17028-ACFD-4D86-9ADC-00914ED4ED86}" type="presParOf" srcId="{00054AFC-F8A5-4F92-8960-0656BA054A19}" destId="{F74665AC-50FF-4BDD-A0F8-65F2BA244FEB}" srcOrd="3" destOrd="0" presId="urn:microsoft.com/office/officeart/2005/8/layout/list1"/>
    <dgm:cxn modelId="{C2B21033-621E-4AC0-9CD1-14059847A085}" type="presParOf" srcId="{00054AFC-F8A5-4F92-8960-0656BA054A19}" destId="{485AA631-21F7-4E6D-98D2-03E1D6FBDB77}" srcOrd="4" destOrd="0" presId="urn:microsoft.com/office/officeart/2005/8/layout/list1"/>
    <dgm:cxn modelId="{48D8A93E-76CF-43B9-9885-F8C3B6C5B6F0}" type="presParOf" srcId="{485AA631-21F7-4E6D-98D2-03E1D6FBDB77}" destId="{11520D87-CCD2-4704-B188-65B629D30F65}" srcOrd="0" destOrd="0" presId="urn:microsoft.com/office/officeart/2005/8/layout/list1"/>
    <dgm:cxn modelId="{DC75D194-DA70-4B16-82D3-BC6F84AFCA9C}" type="presParOf" srcId="{485AA631-21F7-4E6D-98D2-03E1D6FBDB77}" destId="{2FB68A95-D857-439C-8C23-407CD27CBFF8}" srcOrd="1" destOrd="0" presId="urn:microsoft.com/office/officeart/2005/8/layout/list1"/>
    <dgm:cxn modelId="{54B6FD2D-3B42-4EE1-988D-F82789F7DD6C}" type="presParOf" srcId="{00054AFC-F8A5-4F92-8960-0656BA054A19}" destId="{191E3FD9-2653-4D4B-AD17-AF4D1F64D6B4}" srcOrd="5" destOrd="0" presId="urn:microsoft.com/office/officeart/2005/8/layout/list1"/>
    <dgm:cxn modelId="{1DCEAD96-417D-4218-8425-FDCFD8577868}" type="presParOf" srcId="{00054AFC-F8A5-4F92-8960-0656BA054A19}" destId="{0118E893-5EB8-45EF-92AC-92A4DD191696}" srcOrd="6" destOrd="0" presId="urn:microsoft.com/office/officeart/2005/8/layout/list1"/>
    <dgm:cxn modelId="{D36CFAFB-5CA8-4B9F-A188-A7D29452D3E8}" type="presParOf" srcId="{00054AFC-F8A5-4F92-8960-0656BA054A19}" destId="{C0417419-4F32-4A16-9F53-B68C74DB5C35}" srcOrd="7" destOrd="0" presId="urn:microsoft.com/office/officeart/2005/8/layout/list1"/>
    <dgm:cxn modelId="{8CFB3567-3F42-460E-82AB-8E84C9E4D73F}" type="presParOf" srcId="{00054AFC-F8A5-4F92-8960-0656BA054A19}" destId="{BB97A15F-0C4B-4405-9D9A-8122FDF1E797}" srcOrd="8" destOrd="0" presId="urn:microsoft.com/office/officeart/2005/8/layout/list1"/>
    <dgm:cxn modelId="{30F46046-9BA0-4D66-B595-2367FC2AD4E8}" type="presParOf" srcId="{BB97A15F-0C4B-4405-9D9A-8122FDF1E797}" destId="{ED35E865-2169-4F41-8B46-E23360F98D77}" srcOrd="0" destOrd="0" presId="urn:microsoft.com/office/officeart/2005/8/layout/list1"/>
    <dgm:cxn modelId="{CA102574-C505-4399-BF25-12CF429076D9}" type="presParOf" srcId="{BB97A15F-0C4B-4405-9D9A-8122FDF1E797}" destId="{D6A3C76F-76D1-49FE-A544-2616E3AFAD03}" srcOrd="1" destOrd="0" presId="urn:microsoft.com/office/officeart/2005/8/layout/list1"/>
    <dgm:cxn modelId="{7BA984DA-3D1A-43DB-809F-6A5F3C2B5D70}" type="presParOf" srcId="{00054AFC-F8A5-4F92-8960-0656BA054A19}" destId="{CE06B0FF-C754-409C-AFC8-D4FF0B70EF64}" srcOrd="9" destOrd="0" presId="urn:microsoft.com/office/officeart/2005/8/layout/list1"/>
    <dgm:cxn modelId="{C5FE1E9C-0F11-4469-9FEE-48DAD2AE8F92}" type="presParOf" srcId="{00054AFC-F8A5-4F92-8960-0656BA054A19}" destId="{0A219B4B-7D00-40FB-AE50-4F1662FA4B4E}" srcOrd="10"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37A4125-4073-4D65-A496-5D7E2763C0F6}" type="doc">
      <dgm:prSet loTypeId="urn:microsoft.com/office/officeart/2005/8/layout/list1" loCatId="list" qsTypeId="urn:microsoft.com/office/officeart/2005/8/quickstyle/3d1" qsCatId="3D" csTypeId="urn:microsoft.com/office/officeart/2005/8/colors/colorful1#8" csCatId="colorful" phldr="1"/>
      <dgm:spPr/>
      <dgm:t>
        <a:bodyPr/>
        <a:lstStyle/>
        <a:p>
          <a:endParaRPr lang="fr-FR"/>
        </a:p>
      </dgm:t>
    </dgm:pt>
    <dgm:pt modelId="{2FF58445-110A-4A83-9DBE-EBB7CA1CFD5B}">
      <dgm:prSet custT="1"/>
      <dgm:spPr/>
      <dgm:t>
        <a:bodyPr/>
        <a:lstStyle/>
        <a:p>
          <a:r>
            <a:rPr lang="fr-FR" sz="2400" b="1" dirty="0" smtClean="0"/>
            <a:t>La Formation</a:t>
          </a:r>
          <a:r>
            <a:rPr lang="fr-FR" sz="2800" dirty="0" smtClean="0"/>
            <a:t> </a:t>
          </a:r>
        </a:p>
      </dgm:t>
    </dgm:pt>
    <dgm:pt modelId="{0385B93F-4203-427F-B087-016839B7D6CE}" type="parTrans" cxnId="{D22D1839-6102-4468-A3A1-1D42422FD2E5}">
      <dgm:prSet/>
      <dgm:spPr/>
      <dgm:t>
        <a:bodyPr/>
        <a:lstStyle/>
        <a:p>
          <a:endParaRPr lang="fr-FR"/>
        </a:p>
      </dgm:t>
    </dgm:pt>
    <dgm:pt modelId="{A66B5F1B-01AC-4F2E-9A57-87177E100DAA}" type="sibTrans" cxnId="{D22D1839-6102-4468-A3A1-1D42422FD2E5}">
      <dgm:prSet/>
      <dgm:spPr/>
      <dgm:t>
        <a:bodyPr/>
        <a:lstStyle/>
        <a:p>
          <a:endParaRPr lang="fr-FR"/>
        </a:p>
      </dgm:t>
    </dgm:pt>
    <dgm:pt modelId="{AA28E5BC-4119-41D6-A3F5-A307DC3D1F41}">
      <dgm:prSet custT="1"/>
      <dgm:spPr/>
      <dgm:t>
        <a:bodyPr/>
        <a:lstStyle/>
        <a:p>
          <a:r>
            <a:rPr lang="fr-FR" sz="1400" dirty="0" smtClean="0"/>
            <a:t>Les entreprises japonaises  envoient leurs cadres, assez massivement et tous frais payés, faire des troisièmes cycles dans les universités nationales ou étrangères. </a:t>
          </a:r>
        </a:p>
      </dgm:t>
    </dgm:pt>
    <dgm:pt modelId="{50C31CAD-C109-4B04-A279-7BDA1974FBEF}" type="parTrans" cxnId="{37F613D9-C20B-471F-8CDB-6FA0BA4CB6E7}">
      <dgm:prSet/>
      <dgm:spPr/>
      <dgm:t>
        <a:bodyPr/>
        <a:lstStyle/>
        <a:p>
          <a:endParaRPr lang="fr-FR"/>
        </a:p>
      </dgm:t>
    </dgm:pt>
    <dgm:pt modelId="{A2287EC7-2A1C-45A1-BEB2-A666771C52E6}" type="sibTrans" cxnId="{37F613D9-C20B-471F-8CDB-6FA0BA4CB6E7}">
      <dgm:prSet/>
      <dgm:spPr/>
      <dgm:t>
        <a:bodyPr/>
        <a:lstStyle/>
        <a:p>
          <a:endParaRPr lang="fr-FR"/>
        </a:p>
      </dgm:t>
    </dgm:pt>
    <dgm:pt modelId="{46DF6B9D-95DD-456D-8FB7-1BBF9A5DE1E9}">
      <dgm:prSet custT="1"/>
      <dgm:spPr/>
      <dgm:t>
        <a:bodyPr/>
        <a:lstStyle/>
        <a:p>
          <a:r>
            <a:rPr lang="fr-FR" sz="1400" dirty="0" smtClean="0"/>
            <a:t>la fidélisation par la qualification</a:t>
          </a:r>
        </a:p>
      </dgm:t>
    </dgm:pt>
    <dgm:pt modelId="{683943B6-62D2-4961-8539-F1F1F27C555B}" type="parTrans" cxnId="{BE657957-091E-427D-BCD7-98945A9C8559}">
      <dgm:prSet/>
      <dgm:spPr/>
      <dgm:t>
        <a:bodyPr/>
        <a:lstStyle/>
        <a:p>
          <a:endParaRPr lang="fr-FR"/>
        </a:p>
      </dgm:t>
    </dgm:pt>
    <dgm:pt modelId="{0F2BAF3F-0E49-4ED1-9E71-C52953395E5A}" type="sibTrans" cxnId="{BE657957-091E-427D-BCD7-98945A9C8559}">
      <dgm:prSet/>
      <dgm:spPr/>
      <dgm:t>
        <a:bodyPr/>
        <a:lstStyle/>
        <a:p>
          <a:endParaRPr lang="fr-FR"/>
        </a:p>
      </dgm:t>
    </dgm:pt>
    <dgm:pt modelId="{8304E50F-2E6C-4676-9159-300D6EFE07C2}">
      <dgm:prSet custT="1"/>
      <dgm:spPr/>
      <dgm:t>
        <a:bodyPr/>
        <a:lstStyle/>
        <a:p>
          <a:r>
            <a:rPr lang="fr-FR" sz="1400" dirty="0" smtClean="0"/>
            <a:t>Plus on suit de formations et plus on se spécialise dans le domaine d’expertise de l’entreprise et donc plus il est difficile de revendre ses talents ailleurs.</a:t>
          </a:r>
        </a:p>
      </dgm:t>
    </dgm:pt>
    <dgm:pt modelId="{347CD4AE-2FCD-4E7D-B1C2-372ACA952404}" type="parTrans" cxnId="{D0A4E98B-1560-4293-BDB0-3CC423D79A9E}">
      <dgm:prSet/>
      <dgm:spPr/>
      <dgm:t>
        <a:bodyPr/>
        <a:lstStyle/>
        <a:p>
          <a:endParaRPr lang="fr-FR"/>
        </a:p>
      </dgm:t>
    </dgm:pt>
    <dgm:pt modelId="{84CE5893-9FD6-47D4-9AC4-6AF919882DBC}" type="sibTrans" cxnId="{D0A4E98B-1560-4293-BDB0-3CC423D79A9E}">
      <dgm:prSet/>
      <dgm:spPr/>
      <dgm:t>
        <a:bodyPr/>
        <a:lstStyle/>
        <a:p>
          <a:endParaRPr lang="fr-FR"/>
        </a:p>
      </dgm:t>
    </dgm:pt>
    <dgm:pt modelId="{5646AD5F-DAF4-41B2-92C6-E2ED7AEB7DAF}">
      <dgm:prSet custT="1"/>
      <dgm:spPr/>
      <dgm:t>
        <a:bodyPr/>
        <a:lstStyle/>
        <a:p>
          <a:r>
            <a:rPr lang="fr-FR" sz="2400" b="1" dirty="0" smtClean="0"/>
            <a:t>Le</a:t>
          </a:r>
          <a:r>
            <a:rPr lang="fr-FR" sz="2400" dirty="0" smtClean="0"/>
            <a:t> </a:t>
          </a:r>
          <a:r>
            <a:rPr lang="fr-FR" sz="2400" b="1" dirty="0" smtClean="0"/>
            <a:t>LICENCIEMENT</a:t>
          </a:r>
        </a:p>
      </dgm:t>
    </dgm:pt>
    <dgm:pt modelId="{0ED2BEBB-37DC-4C1E-B37C-E00A3E1B6348}" type="parTrans" cxnId="{F3373BDB-4DD1-4AB0-AE70-BECB0F2FF83D}">
      <dgm:prSet/>
      <dgm:spPr/>
      <dgm:t>
        <a:bodyPr/>
        <a:lstStyle/>
        <a:p>
          <a:endParaRPr lang="fr-FR"/>
        </a:p>
      </dgm:t>
    </dgm:pt>
    <dgm:pt modelId="{E3692922-AB66-4C2D-BEE0-1C0929ACEA3D}" type="sibTrans" cxnId="{F3373BDB-4DD1-4AB0-AE70-BECB0F2FF83D}">
      <dgm:prSet/>
      <dgm:spPr/>
      <dgm:t>
        <a:bodyPr/>
        <a:lstStyle/>
        <a:p>
          <a:endParaRPr lang="fr-FR"/>
        </a:p>
      </dgm:t>
    </dgm:pt>
    <dgm:pt modelId="{0CCB7EFA-A36D-4251-8534-2D9ED408ADEB}">
      <dgm:prSet custT="1"/>
      <dgm:spPr/>
      <dgm:t>
        <a:bodyPr/>
        <a:lstStyle/>
        <a:p>
          <a:r>
            <a:rPr lang="fr-FR" sz="1400" dirty="0" smtClean="0"/>
            <a:t>Le licenciement est mal vu au Japon  </a:t>
          </a:r>
        </a:p>
      </dgm:t>
    </dgm:pt>
    <dgm:pt modelId="{811757FD-8A0F-4A43-B74E-FD47053C49A6}" type="parTrans" cxnId="{058E03A7-279E-4402-95CA-3DEA718033DB}">
      <dgm:prSet/>
      <dgm:spPr/>
      <dgm:t>
        <a:bodyPr/>
        <a:lstStyle/>
        <a:p>
          <a:endParaRPr lang="fr-FR"/>
        </a:p>
      </dgm:t>
    </dgm:pt>
    <dgm:pt modelId="{E24CEDF0-D521-4DDA-BE01-15D3F67A924D}" type="sibTrans" cxnId="{058E03A7-279E-4402-95CA-3DEA718033DB}">
      <dgm:prSet/>
      <dgm:spPr/>
      <dgm:t>
        <a:bodyPr/>
        <a:lstStyle/>
        <a:p>
          <a:endParaRPr lang="fr-FR"/>
        </a:p>
      </dgm:t>
    </dgm:pt>
    <dgm:pt modelId="{2C70E351-C602-4A60-80D9-D34EE3B768D7}">
      <dgm:prSet custT="1"/>
      <dgm:spPr/>
      <dgm:t>
        <a:bodyPr/>
        <a:lstStyle/>
        <a:p>
          <a:r>
            <a:rPr lang="fr-FR" sz="1400" dirty="0" smtClean="0"/>
            <a:t>La technique traditionnelle « mise au placard », pour inciter les employés non productifs à démissionner </a:t>
          </a:r>
        </a:p>
      </dgm:t>
    </dgm:pt>
    <dgm:pt modelId="{719616F8-12B4-407E-AE35-8100C877707E}" type="parTrans" cxnId="{8E55FC0F-EE66-4B37-9B7E-330C082A6002}">
      <dgm:prSet/>
      <dgm:spPr/>
      <dgm:t>
        <a:bodyPr/>
        <a:lstStyle/>
        <a:p>
          <a:endParaRPr lang="fr-FR"/>
        </a:p>
      </dgm:t>
    </dgm:pt>
    <dgm:pt modelId="{9BA3A1DC-8F18-4D50-83DB-7F7625B85E17}" type="sibTrans" cxnId="{8E55FC0F-EE66-4B37-9B7E-330C082A6002}">
      <dgm:prSet/>
      <dgm:spPr/>
      <dgm:t>
        <a:bodyPr/>
        <a:lstStyle/>
        <a:p>
          <a:endParaRPr lang="fr-FR"/>
        </a:p>
      </dgm:t>
    </dgm:pt>
    <dgm:pt modelId="{538EEB91-7C62-4CB2-88E1-E2DE4D9FF1EC}">
      <dgm:prSet custT="1"/>
      <dgm:spPr/>
      <dgm:t>
        <a:bodyPr/>
        <a:lstStyle/>
        <a:p>
          <a:r>
            <a:rPr lang="fr-FR" sz="1400" dirty="0" smtClean="0"/>
            <a:t>Lors d’une </a:t>
          </a:r>
          <a:r>
            <a:rPr lang="fr-FR" sz="1400" dirty="0" err="1" smtClean="0"/>
            <a:t>lcrise</a:t>
          </a:r>
          <a:r>
            <a:rPr lang="fr-FR" sz="1400" dirty="0" smtClean="0"/>
            <a:t> es japonais met à la porte leur comité de Direction  selon une citation de Ishikawa </a:t>
          </a:r>
          <a:r>
            <a:rPr lang="fr-FR" sz="1400" dirty="0" err="1" smtClean="0"/>
            <a:t>Kaoru</a:t>
          </a:r>
          <a:r>
            <a:rPr lang="fr-FR" sz="1400" dirty="0" smtClean="0"/>
            <a:t> *:« </a:t>
          </a:r>
          <a:r>
            <a:rPr lang="fr-FR" sz="1400" b="1" dirty="0" smtClean="0"/>
            <a:t>les entreprises, comme les poissons, pourrissent par la tête </a:t>
          </a:r>
          <a:r>
            <a:rPr lang="fr-FR" sz="1400" dirty="0" smtClean="0"/>
            <a:t>».</a:t>
          </a:r>
        </a:p>
      </dgm:t>
    </dgm:pt>
    <dgm:pt modelId="{063B8AEC-281A-4749-84E5-3FF8A6E4FACE}" type="parTrans" cxnId="{ACB1F679-1FD2-4036-BAC8-8464536F9821}">
      <dgm:prSet/>
      <dgm:spPr/>
      <dgm:t>
        <a:bodyPr/>
        <a:lstStyle/>
        <a:p>
          <a:endParaRPr lang="fr-FR"/>
        </a:p>
      </dgm:t>
    </dgm:pt>
    <dgm:pt modelId="{FD7C8618-063A-4758-8FC2-C1EDCECDA9FF}" type="sibTrans" cxnId="{ACB1F679-1FD2-4036-BAC8-8464536F9821}">
      <dgm:prSet/>
      <dgm:spPr/>
      <dgm:t>
        <a:bodyPr/>
        <a:lstStyle/>
        <a:p>
          <a:endParaRPr lang="fr-FR"/>
        </a:p>
      </dgm:t>
    </dgm:pt>
    <dgm:pt modelId="{FB76F441-9126-4B07-AAAB-7E04EE447D8C}">
      <dgm:prSet phldrT="[Texte]" custT="1"/>
      <dgm:spPr/>
      <dgm:t>
        <a:bodyPr/>
        <a:lstStyle/>
        <a:p>
          <a:r>
            <a:rPr lang="fr-FR" sz="2400" b="1" dirty="0" smtClean="0"/>
            <a:t>Revendication sociale</a:t>
          </a:r>
          <a:r>
            <a:rPr lang="fr-FR" sz="1400" dirty="0" smtClean="0"/>
            <a:t>:</a:t>
          </a:r>
        </a:p>
      </dgm:t>
    </dgm:pt>
    <dgm:pt modelId="{9C780177-32BF-414F-BD52-DC2E24B06FAB}" type="parTrans" cxnId="{082B4A66-5596-4888-8685-EFD07A62729A}">
      <dgm:prSet/>
      <dgm:spPr/>
      <dgm:t>
        <a:bodyPr/>
        <a:lstStyle/>
        <a:p>
          <a:endParaRPr lang="fr-FR"/>
        </a:p>
      </dgm:t>
    </dgm:pt>
    <dgm:pt modelId="{CD9AFDB6-A7B1-4FD8-9C82-1CB8358872C4}" type="sibTrans" cxnId="{082B4A66-5596-4888-8685-EFD07A62729A}">
      <dgm:prSet/>
      <dgm:spPr/>
      <dgm:t>
        <a:bodyPr/>
        <a:lstStyle/>
        <a:p>
          <a:endParaRPr lang="fr-FR"/>
        </a:p>
      </dgm:t>
    </dgm:pt>
    <dgm:pt modelId="{52AF186E-EE16-4D18-A928-D769C1233382}">
      <dgm:prSet/>
      <dgm:spPr/>
      <dgm:t>
        <a:bodyPr/>
        <a:lstStyle/>
        <a:p>
          <a:r>
            <a:rPr lang="fr-FR" dirty="0" smtClean="0"/>
            <a:t>les grévistes japonais affichent leur mécontentement en portant un petit brassard noir. </a:t>
          </a:r>
        </a:p>
      </dgm:t>
    </dgm:pt>
    <dgm:pt modelId="{C73E5AB4-B174-4736-A610-EFC3268AF175}" type="parTrans" cxnId="{7202ADE3-3E6F-4338-8623-B397B2E96048}">
      <dgm:prSet/>
      <dgm:spPr/>
      <dgm:t>
        <a:bodyPr/>
        <a:lstStyle/>
        <a:p>
          <a:endParaRPr lang="fr-FR"/>
        </a:p>
      </dgm:t>
    </dgm:pt>
    <dgm:pt modelId="{6F436498-911C-473D-876A-8DCDC4497CC2}" type="sibTrans" cxnId="{7202ADE3-3E6F-4338-8623-B397B2E96048}">
      <dgm:prSet/>
      <dgm:spPr/>
      <dgm:t>
        <a:bodyPr/>
        <a:lstStyle/>
        <a:p>
          <a:endParaRPr lang="fr-FR"/>
        </a:p>
      </dgm:t>
    </dgm:pt>
    <dgm:pt modelId="{A2C26CE2-E6DC-4C4F-9F6E-C06ECCB60506}">
      <dgm:prSet/>
      <dgm:spPr/>
      <dgm:t>
        <a:bodyPr/>
        <a:lstStyle/>
        <a:p>
          <a:r>
            <a:rPr lang="fr-FR" dirty="0" smtClean="0"/>
            <a:t>C’est dans le calme et le consensus qu’ils obtiennent un à un leurs avantages sociaux. </a:t>
          </a:r>
        </a:p>
      </dgm:t>
    </dgm:pt>
    <dgm:pt modelId="{5A511E71-5557-4E4A-9927-94D9B3D176C2}" type="parTrans" cxnId="{BAF3C81F-6C8C-4871-9093-4D92B2CF7E95}">
      <dgm:prSet/>
      <dgm:spPr/>
      <dgm:t>
        <a:bodyPr/>
        <a:lstStyle/>
        <a:p>
          <a:endParaRPr lang="fr-FR"/>
        </a:p>
      </dgm:t>
    </dgm:pt>
    <dgm:pt modelId="{220B58E5-11B4-4E71-8D0A-67CBD50AECEE}" type="sibTrans" cxnId="{BAF3C81F-6C8C-4871-9093-4D92B2CF7E95}">
      <dgm:prSet/>
      <dgm:spPr/>
      <dgm:t>
        <a:bodyPr/>
        <a:lstStyle/>
        <a:p>
          <a:endParaRPr lang="fr-FR"/>
        </a:p>
      </dgm:t>
    </dgm:pt>
    <dgm:pt modelId="{C5465F2F-6C16-4C6E-9BA1-A0D019FD610C}">
      <dgm:prSet/>
      <dgm:spPr/>
      <dgm:t>
        <a:bodyPr/>
        <a:lstStyle/>
        <a:p>
          <a:r>
            <a:rPr lang="fr-FR" dirty="0" smtClean="0"/>
            <a:t>Durant le </a:t>
          </a:r>
          <a:r>
            <a:rPr lang="fr-FR" i="1" dirty="0" err="1" smtClean="0"/>
            <a:t>shuntô</a:t>
          </a:r>
          <a:r>
            <a:rPr lang="fr-FR" i="1" dirty="0" smtClean="0"/>
            <a:t> </a:t>
          </a:r>
          <a:r>
            <a:rPr lang="fr-FR" dirty="0" smtClean="0"/>
            <a:t>l’offensive syndicale de printemps, Employeurs et syndicats de tous secteurs décident alors des augmentations pour l’année à venir </a:t>
          </a:r>
        </a:p>
      </dgm:t>
    </dgm:pt>
    <dgm:pt modelId="{8AA6E16F-4854-479D-8A92-810384D191D8}" type="parTrans" cxnId="{E5FE1510-E992-4DC6-B878-BC76F50D8687}">
      <dgm:prSet/>
      <dgm:spPr/>
      <dgm:t>
        <a:bodyPr/>
        <a:lstStyle/>
        <a:p>
          <a:endParaRPr lang="fr-FR"/>
        </a:p>
      </dgm:t>
    </dgm:pt>
    <dgm:pt modelId="{257DBB26-0F27-4F27-A203-24059075417C}" type="sibTrans" cxnId="{E5FE1510-E992-4DC6-B878-BC76F50D8687}">
      <dgm:prSet/>
      <dgm:spPr/>
      <dgm:t>
        <a:bodyPr/>
        <a:lstStyle/>
        <a:p>
          <a:endParaRPr lang="fr-FR"/>
        </a:p>
      </dgm:t>
    </dgm:pt>
    <dgm:pt modelId="{D23168CF-7CEC-4CBB-9C95-F8BAB5ACAD13}" type="pres">
      <dgm:prSet presAssocID="{637A4125-4073-4D65-A496-5D7E2763C0F6}" presName="linear" presStyleCnt="0">
        <dgm:presLayoutVars>
          <dgm:dir/>
          <dgm:animLvl val="lvl"/>
          <dgm:resizeHandles val="exact"/>
        </dgm:presLayoutVars>
      </dgm:prSet>
      <dgm:spPr/>
      <dgm:t>
        <a:bodyPr/>
        <a:lstStyle/>
        <a:p>
          <a:endParaRPr lang="fr-FR"/>
        </a:p>
      </dgm:t>
    </dgm:pt>
    <dgm:pt modelId="{1FF88244-D3C4-4E94-9CA7-F6E645D4790D}" type="pres">
      <dgm:prSet presAssocID="{2FF58445-110A-4A83-9DBE-EBB7CA1CFD5B}" presName="parentLin" presStyleCnt="0"/>
      <dgm:spPr/>
    </dgm:pt>
    <dgm:pt modelId="{2917FF87-C263-4D5F-B89E-C3C638F16593}" type="pres">
      <dgm:prSet presAssocID="{2FF58445-110A-4A83-9DBE-EBB7CA1CFD5B}" presName="parentLeftMargin" presStyleLbl="node1" presStyleIdx="0" presStyleCnt="3"/>
      <dgm:spPr/>
      <dgm:t>
        <a:bodyPr/>
        <a:lstStyle/>
        <a:p>
          <a:endParaRPr lang="fr-FR"/>
        </a:p>
      </dgm:t>
    </dgm:pt>
    <dgm:pt modelId="{17D10EF5-7B0D-4F6D-A142-F2F1C00A3D99}" type="pres">
      <dgm:prSet presAssocID="{2FF58445-110A-4A83-9DBE-EBB7CA1CFD5B}" presName="parentText" presStyleLbl="node1" presStyleIdx="0" presStyleCnt="3">
        <dgm:presLayoutVars>
          <dgm:chMax val="0"/>
          <dgm:bulletEnabled val="1"/>
        </dgm:presLayoutVars>
      </dgm:prSet>
      <dgm:spPr/>
      <dgm:t>
        <a:bodyPr/>
        <a:lstStyle/>
        <a:p>
          <a:endParaRPr lang="fr-FR"/>
        </a:p>
      </dgm:t>
    </dgm:pt>
    <dgm:pt modelId="{66D17E46-AE6A-4134-9839-7FA510C9373F}" type="pres">
      <dgm:prSet presAssocID="{2FF58445-110A-4A83-9DBE-EBB7CA1CFD5B}" presName="negativeSpace" presStyleCnt="0"/>
      <dgm:spPr/>
    </dgm:pt>
    <dgm:pt modelId="{64CD8653-91CE-48F6-BE0E-9461926880FF}" type="pres">
      <dgm:prSet presAssocID="{2FF58445-110A-4A83-9DBE-EBB7CA1CFD5B}" presName="childText" presStyleLbl="conFgAcc1" presStyleIdx="0" presStyleCnt="3">
        <dgm:presLayoutVars>
          <dgm:bulletEnabled val="1"/>
        </dgm:presLayoutVars>
      </dgm:prSet>
      <dgm:spPr/>
      <dgm:t>
        <a:bodyPr/>
        <a:lstStyle/>
        <a:p>
          <a:endParaRPr lang="fr-FR"/>
        </a:p>
      </dgm:t>
    </dgm:pt>
    <dgm:pt modelId="{DEA9C9F1-6C59-4F95-808A-EAE464A4978A}" type="pres">
      <dgm:prSet presAssocID="{A66B5F1B-01AC-4F2E-9A57-87177E100DAA}" presName="spaceBetweenRectangles" presStyleCnt="0"/>
      <dgm:spPr/>
    </dgm:pt>
    <dgm:pt modelId="{5491229E-8750-4CEC-90B1-1F0A9DDE28DC}" type="pres">
      <dgm:prSet presAssocID="{5646AD5F-DAF4-41B2-92C6-E2ED7AEB7DAF}" presName="parentLin" presStyleCnt="0"/>
      <dgm:spPr/>
    </dgm:pt>
    <dgm:pt modelId="{5CF5E3EB-16FB-4676-91C9-1380DA9719CA}" type="pres">
      <dgm:prSet presAssocID="{5646AD5F-DAF4-41B2-92C6-E2ED7AEB7DAF}" presName="parentLeftMargin" presStyleLbl="node1" presStyleIdx="0" presStyleCnt="3"/>
      <dgm:spPr/>
      <dgm:t>
        <a:bodyPr/>
        <a:lstStyle/>
        <a:p>
          <a:endParaRPr lang="fr-FR"/>
        </a:p>
      </dgm:t>
    </dgm:pt>
    <dgm:pt modelId="{9BDD4A7D-A251-44BE-A95E-AFE3EBCB9A1A}" type="pres">
      <dgm:prSet presAssocID="{5646AD5F-DAF4-41B2-92C6-E2ED7AEB7DAF}" presName="parentText" presStyleLbl="node1" presStyleIdx="1" presStyleCnt="3">
        <dgm:presLayoutVars>
          <dgm:chMax val="0"/>
          <dgm:bulletEnabled val="1"/>
        </dgm:presLayoutVars>
      </dgm:prSet>
      <dgm:spPr/>
      <dgm:t>
        <a:bodyPr/>
        <a:lstStyle/>
        <a:p>
          <a:endParaRPr lang="fr-FR"/>
        </a:p>
      </dgm:t>
    </dgm:pt>
    <dgm:pt modelId="{C305A876-B003-4F7F-8EBD-247AB11CAE5F}" type="pres">
      <dgm:prSet presAssocID="{5646AD5F-DAF4-41B2-92C6-E2ED7AEB7DAF}" presName="negativeSpace" presStyleCnt="0"/>
      <dgm:spPr/>
    </dgm:pt>
    <dgm:pt modelId="{F88D2B38-B83D-410B-A53C-B79C4EC3056E}" type="pres">
      <dgm:prSet presAssocID="{5646AD5F-DAF4-41B2-92C6-E2ED7AEB7DAF}" presName="childText" presStyleLbl="conFgAcc1" presStyleIdx="1" presStyleCnt="3">
        <dgm:presLayoutVars>
          <dgm:bulletEnabled val="1"/>
        </dgm:presLayoutVars>
      </dgm:prSet>
      <dgm:spPr/>
      <dgm:t>
        <a:bodyPr/>
        <a:lstStyle/>
        <a:p>
          <a:endParaRPr lang="fr-FR"/>
        </a:p>
      </dgm:t>
    </dgm:pt>
    <dgm:pt modelId="{9834265C-1451-4941-93DF-F62E154CEC92}" type="pres">
      <dgm:prSet presAssocID="{E3692922-AB66-4C2D-BEE0-1C0929ACEA3D}" presName="spaceBetweenRectangles" presStyleCnt="0"/>
      <dgm:spPr/>
    </dgm:pt>
    <dgm:pt modelId="{6843EE94-F674-46EB-8E9F-37C7DC988D3F}" type="pres">
      <dgm:prSet presAssocID="{FB76F441-9126-4B07-AAAB-7E04EE447D8C}" presName="parentLin" presStyleCnt="0"/>
      <dgm:spPr/>
    </dgm:pt>
    <dgm:pt modelId="{FAF82ADC-C266-4FF2-922D-C1F9F53ECF14}" type="pres">
      <dgm:prSet presAssocID="{FB76F441-9126-4B07-AAAB-7E04EE447D8C}" presName="parentLeftMargin" presStyleLbl="node1" presStyleIdx="1" presStyleCnt="3"/>
      <dgm:spPr/>
      <dgm:t>
        <a:bodyPr/>
        <a:lstStyle/>
        <a:p>
          <a:endParaRPr lang="fr-FR"/>
        </a:p>
      </dgm:t>
    </dgm:pt>
    <dgm:pt modelId="{8811786C-8A65-42A4-97F5-263F54FEB4D5}" type="pres">
      <dgm:prSet presAssocID="{FB76F441-9126-4B07-AAAB-7E04EE447D8C}" presName="parentText" presStyleLbl="node1" presStyleIdx="2" presStyleCnt="3">
        <dgm:presLayoutVars>
          <dgm:chMax val="0"/>
          <dgm:bulletEnabled val="1"/>
        </dgm:presLayoutVars>
      </dgm:prSet>
      <dgm:spPr/>
      <dgm:t>
        <a:bodyPr/>
        <a:lstStyle/>
        <a:p>
          <a:endParaRPr lang="fr-FR"/>
        </a:p>
      </dgm:t>
    </dgm:pt>
    <dgm:pt modelId="{833401B2-98E3-4FCC-8FED-8CEB6FC6F4FF}" type="pres">
      <dgm:prSet presAssocID="{FB76F441-9126-4B07-AAAB-7E04EE447D8C}" presName="negativeSpace" presStyleCnt="0"/>
      <dgm:spPr/>
    </dgm:pt>
    <dgm:pt modelId="{B622955E-3740-450B-9E21-33BF107E7BA3}" type="pres">
      <dgm:prSet presAssocID="{FB76F441-9126-4B07-AAAB-7E04EE447D8C}" presName="childText" presStyleLbl="conFgAcc1" presStyleIdx="2" presStyleCnt="3">
        <dgm:presLayoutVars>
          <dgm:bulletEnabled val="1"/>
        </dgm:presLayoutVars>
      </dgm:prSet>
      <dgm:spPr/>
      <dgm:t>
        <a:bodyPr/>
        <a:lstStyle/>
        <a:p>
          <a:endParaRPr lang="fr-FR"/>
        </a:p>
      </dgm:t>
    </dgm:pt>
  </dgm:ptLst>
  <dgm:cxnLst>
    <dgm:cxn modelId="{5785BF2D-F5DA-4BA3-92C6-32467B8F8AE8}" type="presOf" srcId="{2FF58445-110A-4A83-9DBE-EBB7CA1CFD5B}" destId="{17D10EF5-7B0D-4F6D-A142-F2F1C00A3D99}" srcOrd="1" destOrd="0" presId="urn:microsoft.com/office/officeart/2005/8/layout/list1"/>
    <dgm:cxn modelId="{7202ADE3-3E6F-4338-8623-B397B2E96048}" srcId="{FB76F441-9126-4B07-AAAB-7E04EE447D8C}" destId="{52AF186E-EE16-4D18-A928-D769C1233382}" srcOrd="0" destOrd="0" parTransId="{C73E5AB4-B174-4736-A610-EFC3268AF175}" sibTransId="{6F436498-911C-473D-876A-8DCDC4497CC2}"/>
    <dgm:cxn modelId="{058E03A7-279E-4402-95CA-3DEA718033DB}" srcId="{5646AD5F-DAF4-41B2-92C6-E2ED7AEB7DAF}" destId="{0CCB7EFA-A36D-4251-8534-2D9ED408ADEB}" srcOrd="0" destOrd="0" parTransId="{811757FD-8A0F-4A43-B74E-FD47053C49A6}" sibTransId="{E24CEDF0-D521-4DDA-BE01-15D3F67A924D}"/>
    <dgm:cxn modelId="{BE657957-091E-427D-BCD7-98945A9C8559}" srcId="{2FF58445-110A-4A83-9DBE-EBB7CA1CFD5B}" destId="{46DF6B9D-95DD-456D-8FB7-1BBF9A5DE1E9}" srcOrd="1" destOrd="0" parTransId="{683943B6-62D2-4961-8539-F1F1F27C555B}" sibTransId="{0F2BAF3F-0E49-4ED1-9E71-C52953395E5A}"/>
    <dgm:cxn modelId="{AFF4251D-99A6-4E5B-94B4-3B632CB0BD64}" type="presOf" srcId="{AA28E5BC-4119-41D6-A3F5-A307DC3D1F41}" destId="{64CD8653-91CE-48F6-BE0E-9461926880FF}" srcOrd="0" destOrd="0" presId="urn:microsoft.com/office/officeart/2005/8/layout/list1"/>
    <dgm:cxn modelId="{8CC7E937-ED4D-4C84-A190-6CE3B63B3585}" type="presOf" srcId="{538EEB91-7C62-4CB2-88E1-E2DE4D9FF1EC}" destId="{F88D2B38-B83D-410B-A53C-B79C4EC3056E}" srcOrd="0" destOrd="2" presId="urn:microsoft.com/office/officeart/2005/8/layout/list1"/>
    <dgm:cxn modelId="{D080361B-AE19-4C9A-A25D-72E3A81D55DE}" type="presOf" srcId="{52AF186E-EE16-4D18-A928-D769C1233382}" destId="{B622955E-3740-450B-9E21-33BF107E7BA3}" srcOrd="0" destOrd="0" presId="urn:microsoft.com/office/officeart/2005/8/layout/list1"/>
    <dgm:cxn modelId="{35FE0B37-8734-42C6-A243-B5B7D9922D07}" type="presOf" srcId="{C5465F2F-6C16-4C6E-9BA1-A0D019FD610C}" destId="{B622955E-3740-450B-9E21-33BF107E7BA3}" srcOrd="0" destOrd="2" presId="urn:microsoft.com/office/officeart/2005/8/layout/list1"/>
    <dgm:cxn modelId="{50D76152-02DE-4029-9D90-509EB42FCA57}" type="presOf" srcId="{2FF58445-110A-4A83-9DBE-EBB7CA1CFD5B}" destId="{2917FF87-C263-4D5F-B89E-C3C638F16593}" srcOrd="0" destOrd="0" presId="urn:microsoft.com/office/officeart/2005/8/layout/list1"/>
    <dgm:cxn modelId="{2CA585D9-319E-4826-B744-2FCF3D77988F}" type="presOf" srcId="{0CCB7EFA-A36D-4251-8534-2D9ED408ADEB}" destId="{F88D2B38-B83D-410B-A53C-B79C4EC3056E}" srcOrd="0" destOrd="0" presId="urn:microsoft.com/office/officeart/2005/8/layout/list1"/>
    <dgm:cxn modelId="{E713C922-6358-42DA-9191-630A2BA68915}" type="presOf" srcId="{8304E50F-2E6C-4676-9159-300D6EFE07C2}" destId="{64CD8653-91CE-48F6-BE0E-9461926880FF}" srcOrd="0" destOrd="2" presId="urn:microsoft.com/office/officeart/2005/8/layout/list1"/>
    <dgm:cxn modelId="{5F3D4D70-3B62-4CD1-90F8-F5CD57F4B1B3}" type="presOf" srcId="{5646AD5F-DAF4-41B2-92C6-E2ED7AEB7DAF}" destId="{5CF5E3EB-16FB-4676-91C9-1380DA9719CA}" srcOrd="0" destOrd="0" presId="urn:microsoft.com/office/officeart/2005/8/layout/list1"/>
    <dgm:cxn modelId="{2F488834-7720-4A14-BF85-6821F03B2E36}" type="presOf" srcId="{FB76F441-9126-4B07-AAAB-7E04EE447D8C}" destId="{FAF82ADC-C266-4FF2-922D-C1F9F53ECF14}" srcOrd="0" destOrd="0" presId="urn:microsoft.com/office/officeart/2005/8/layout/list1"/>
    <dgm:cxn modelId="{D0A4E98B-1560-4293-BDB0-3CC423D79A9E}" srcId="{2FF58445-110A-4A83-9DBE-EBB7CA1CFD5B}" destId="{8304E50F-2E6C-4676-9159-300D6EFE07C2}" srcOrd="2" destOrd="0" parTransId="{347CD4AE-2FCD-4E7D-B1C2-372ACA952404}" sibTransId="{84CE5893-9FD6-47D4-9AC4-6AF919882DBC}"/>
    <dgm:cxn modelId="{37F613D9-C20B-471F-8CDB-6FA0BA4CB6E7}" srcId="{2FF58445-110A-4A83-9DBE-EBB7CA1CFD5B}" destId="{AA28E5BC-4119-41D6-A3F5-A307DC3D1F41}" srcOrd="0" destOrd="0" parTransId="{50C31CAD-C109-4B04-A279-7BDA1974FBEF}" sibTransId="{A2287EC7-2A1C-45A1-BEB2-A666771C52E6}"/>
    <dgm:cxn modelId="{E5FE1510-E992-4DC6-B878-BC76F50D8687}" srcId="{FB76F441-9126-4B07-AAAB-7E04EE447D8C}" destId="{C5465F2F-6C16-4C6E-9BA1-A0D019FD610C}" srcOrd="2" destOrd="0" parTransId="{8AA6E16F-4854-479D-8A92-810384D191D8}" sibTransId="{257DBB26-0F27-4F27-A203-24059075417C}"/>
    <dgm:cxn modelId="{10D51759-164B-432C-B7D6-19B56410D7EA}" type="presOf" srcId="{A2C26CE2-E6DC-4C4F-9F6E-C06ECCB60506}" destId="{B622955E-3740-450B-9E21-33BF107E7BA3}" srcOrd="0" destOrd="1" presId="urn:microsoft.com/office/officeart/2005/8/layout/list1"/>
    <dgm:cxn modelId="{082B4A66-5596-4888-8685-EFD07A62729A}" srcId="{637A4125-4073-4D65-A496-5D7E2763C0F6}" destId="{FB76F441-9126-4B07-AAAB-7E04EE447D8C}" srcOrd="2" destOrd="0" parTransId="{9C780177-32BF-414F-BD52-DC2E24B06FAB}" sibTransId="{CD9AFDB6-A7B1-4FD8-9C82-1CB8358872C4}"/>
    <dgm:cxn modelId="{8E55FC0F-EE66-4B37-9B7E-330C082A6002}" srcId="{5646AD5F-DAF4-41B2-92C6-E2ED7AEB7DAF}" destId="{2C70E351-C602-4A60-80D9-D34EE3B768D7}" srcOrd="1" destOrd="0" parTransId="{719616F8-12B4-407E-AE35-8100C877707E}" sibTransId="{9BA3A1DC-8F18-4D50-83DB-7F7625B85E17}"/>
    <dgm:cxn modelId="{4D315842-A52A-417C-95CC-3CD05DC74D8F}" type="presOf" srcId="{637A4125-4073-4D65-A496-5D7E2763C0F6}" destId="{D23168CF-7CEC-4CBB-9C95-F8BAB5ACAD13}" srcOrd="0" destOrd="0" presId="urn:microsoft.com/office/officeart/2005/8/layout/list1"/>
    <dgm:cxn modelId="{F3373BDB-4DD1-4AB0-AE70-BECB0F2FF83D}" srcId="{637A4125-4073-4D65-A496-5D7E2763C0F6}" destId="{5646AD5F-DAF4-41B2-92C6-E2ED7AEB7DAF}" srcOrd="1" destOrd="0" parTransId="{0ED2BEBB-37DC-4C1E-B37C-E00A3E1B6348}" sibTransId="{E3692922-AB66-4C2D-BEE0-1C0929ACEA3D}"/>
    <dgm:cxn modelId="{1DCCFEF2-D1DA-4555-8AFC-BBC105967F76}" type="presOf" srcId="{5646AD5F-DAF4-41B2-92C6-E2ED7AEB7DAF}" destId="{9BDD4A7D-A251-44BE-A95E-AFE3EBCB9A1A}" srcOrd="1" destOrd="0" presId="urn:microsoft.com/office/officeart/2005/8/layout/list1"/>
    <dgm:cxn modelId="{ACB1F679-1FD2-4036-BAC8-8464536F9821}" srcId="{5646AD5F-DAF4-41B2-92C6-E2ED7AEB7DAF}" destId="{538EEB91-7C62-4CB2-88E1-E2DE4D9FF1EC}" srcOrd="2" destOrd="0" parTransId="{063B8AEC-281A-4749-84E5-3FF8A6E4FACE}" sibTransId="{FD7C8618-063A-4758-8FC2-C1EDCECDA9FF}"/>
    <dgm:cxn modelId="{BAF3C81F-6C8C-4871-9093-4D92B2CF7E95}" srcId="{FB76F441-9126-4B07-AAAB-7E04EE447D8C}" destId="{A2C26CE2-E6DC-4C4F-9F6E-C06ECCB60506}" srcOrd="1" destOrd="0" parTransId="{5A511E71-5557-4E4A-9927-94D9B3D176C2}" sibTransId="{220B58E5-11B4-4E71-8D0A-67CBD50AECEE}"/>
    <dgm:cxn modelId="{2556FDCA-6BE0-464E-B859-13826BC34F45}" type="presOf" srcId="{FB76F441-9126-4B07-AAAB-7E04EE447D8C}" destId="{8811786C-8A65-42A4-97F5-263F54FEB4D5}" srcOrd="1" destOrd="0" presId="urn:microsoft.com/office/officeart/2005/8/layout/list1"/>
    <dgm:cxn modelId="{6F0BA301-4BCB-4ADC-95F2-4E603F884A5F}" type="presOf" srcId="{2C70E351-C602-4A60-80D9-D34EE3B768D7}" destId="{F88D2B38-B83D-410B-A53C-B79C4EC3056E}" srcOrd="0" destOrd="1" presId="urn:microsoft.com/office/officeart/2005/8/layout/list1"/>
    <dgm:cxn modelId="{D22D1839-6102-4468-A3A1-1D42422FD2E5}" srcId="{637A4125-4073-4D65-A496-5D7E2763C0F6}" destId="{2FF58445-110A-4A83-9DBE-EBB7CA1CFD5B}" srcOrd="0" destOrd="0" parTransId="{0385B93F-4203-427F-B087-016839B7D6CE}" sibTransId="{A66B5F1B-01AC-4F2E-9A57-87177E100DAA}"/>
    <dgm:cxn modelId="{987575EC-45CB-47E6-83F7-A11D8A9B36CE}" type="presOf" srcId="{46DF6B9D-95DD-456D-8FB7-1BBF9A5DE1E9}" destId="{64CD8653-91CE-48F6-BE0E-9461926880FF}" srcOrd="0" destOrd="1" presId="urn:microsoft.com/office/officeart/2005/8/layout/list1"/>
    <dgm:cxn modelId="{D0A36C88-587B-401B-8E27-D10EC1152F51}" type="presParOf" srcId="{D23168CF-7CEC-4CBB-9C95-F8BAB5ACAD13}" destId="{1FF88244-D3C4-4E94-9CA7-F6E645D4790D}" srcOrd="0" destOrd="0" presId="urn:microsoft.com/office/officeart/2005/8/layout/list1"/>
    <dgm:cxn modelId="{05211CF1-455D-4A1F-8162-38FA5CDE0C4A}" type="presParOf" srcId="{1FF88244-D3C4-4E94-9CA7-F6E645D4790D}" destId="{2917FF87-C263-4D5F-B89E-C3C638F16593}" srcOrd="0" destOrd="0" presId="urn:microsoft.com/office/officeart/2005/8/layout/list1"/>
    <dgm:cxn modelId="{8DBC44D7-9D8C-42A7-B27A-4B4BF995BED8}" type="presParOf" srcId="{1FF88244-D3C4-4E94-9CA7-F6E645D4790D}" destId="{17D10EF5-7B0D-4F6D-A142-F2F1C00A3D99}" srcOrd="1" destOrd="0" presId="urn:microsoft.com/office/officeart/2005/8/layout/list1"/>
    <dgm:cxn modelId="{A3A54B75-BA9F-4DA8-B9B6-A1FAD95B2749}" type="presParOf" srcId="{D23168CF-7CEC-4CBB-9C95-F8BAB5ACAD13}" destId="{66D17E46-AE6A-4134-9839-7FA510C9373F}" srcOrd="1" destOrd="0" presId="urn:microsoft.com/office/officeart/2005/8/layout/list1"/>
    <dgm:cxn modelId="{49E3961D-3E04-4F4C-AFFA-D7EF5BCFC5B8}" type="presParOf" srcId="{D23168CF-7CEC-4CBB-9C95-F8BAB5ACAD13}" destId="{64CD8653-91CE-48F6-BE0E-9461926880FF}" srcOrd="2" destOrd="0" presId="urn:microsoft.com/office/officeart/2005/8/layout/list1"/>
    <dgm:cxn modelId="{3335B1E3-D67C-4E26-B735-F335CB749B6A}" type="presParOf" srcId="{D23168CF-7CEC-4CBB-9C95-F8BAB5ACAD13}" destId="{DEA9C9F1-6C59-4F95-808A-EAE464A4978A}" srcOrd="3" destOrd="0" presId="urn:microsoft.com/office/officeart/2005/8/layout/list1"/>
    <dgm:cxn modelId="{330E4AA8-3EF7-40C0-9C15-3E3E2CEC4A9F}" type="presParOf" srcId="{D23168CF-7CEC-4CBB-9C95-F8BAB5ACAD13}" destId="{5491229E-8750-4CEC-90B1-1F0A9DDE28DC}" srcOrd="4" destOrd="0" presId="urn:microsoft.com/office/officeart/2005/8/layout/list1"/>
    <dgm:cxn modelId="{614AA235-81B3-4EFC-AF71-69B1BA15E03E}" type="presParOf" srcId="{5491229E-8750-4CEC-90B1-1F0A9DDE28DC}" destId="{5CF5E3EB-16FB-4676-91C9-1380DA9719CA}" srcOrd="0" destOrd="0" presId="urn:microsoft.com/office/officeart/2005/8/layout/list1"/>
    <dgm:cxn modelId="{1BD1AC03-B9F3-463D-B3D7-45873D014181}" type="presParOf" srcId="{5491229E-8750-4CEC-90B1-1F0A9DDE28DC}" destId="{9BDD4A7D-A251-44BE-A95E-AFE3EBCB9A1A}" srcOrd="1" destOrd="0" presId="urn:microsoft.com/office/officeart/2005/8/layout/list1"/>
    <dgm:cxn modelId="{9436DED5-3339-4C1F-94E8-92FFC3EB4511}" type="presParOf" srcId="{D23168CF-7CEC-4CBB-9C95-F8BAB5ACAD13}" destId="{C305A876-B003-4F7F-8EBD-247AB11CAE5F}" srcOrd="5" destOrd="0" presId="urn:microsoft.com/office/officeart/2005/8/layout/list1"/>
    <dgm:cxn modelId="{BE3AAD14-B618-4365-AF48-453B69B7DE13}" type="presParOf" srcId="{D23168CF-7CEC-4CBB-9C95-F8BAB5ACAD13}" destId="{F88D2B38-B83D-410B-A53C-B79C4EC3056E}" srcOrd="6" destOrd="0" presId="urn:microsoft.com/office/officeart/2005/8/layout/list1"/>
    <dgm:cxn modelId="{13218D91-3758-46AF-B24E-CF7326D7FCAA}" type="presParOf" srcId="{D23168CF-7CEC-4CBB-9C95-F8BAB5ACAD13}" destId="{9834265C-1451-4941-93DF-F62E154CEC92}" srcOrd="7" destOrd="0" presId="urn:microsoft.com/office/officeart/2005/8/layout/list1"/>
    <dgm:cxn modelId="{1812A1A9-4458-46AE-9467-6BBE402C4F86}" type="presParOf" srcId="{D23168CF-7CEC-4CBB-9C95-F8BAB5ACAD13}" destId="{6843EE94-F674-46EB-8E9F-37C7DC988D3F}" srcOrd="8" destOrd="0" presId="urn:microsoft.com/office/officeart/2005/8/layout/list1"/>
    <dgm:cxn modelId="{AF442E7A-D955-443D-9056-714CB41A54D5}" type="presParOf" srcId="{6843EE94-F674-46EB-8E9F-37C7DC988D3F}" destId="{FAF82ADC-C266-4FF2-922D-C1F9F53ECF14}" srcOrd="0" destOrd="0" presId="urn:microsoft.com/office/officeart/2005/8/layout/list1"/>
    <dgm:cxn modelId="{288CC5A2-F78B-4462-8F74-407E6FBAE4D5}" type="presParOf" srcId="{6843EE94-F674-46EB-8E9F-37C7DC988D3F}" destId="{8811786C-8A65-42A4-97F5-263F54FEB4D5}" srcOrd="1" destOrd="0" presId="urn:microsoft.com/office/officeart/2005/8/layout/list1"/>
    <dgm:cxn modelId="{ED759F09-1283-4386-963C-66DADEBDAA9A}" type="presParOf" srcId="{D23168CF-7CEC-4CBB-9C95-F8BAB5ACAD13}" destId="{833401B2-98E3-4FCC-8FED-8CEB6FC6F4FF}" srcOrd="9" destOrd="0" presId="urn:microsoft.com/office/officeart/2005/8/layout/list1"/>
    <dgm:cxn modelId="{1158F5BE-E114-4733-8E78-F438707DB65A}" type="presParOf" srcId="{D23168CF-7CEC-4CBB-9C95-F8BAB5ACAD13}" destId="{B622955E-3740-450B-9E21-33BF107E7BA3}" srcOrd="10"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EA39F8D-E0A8-4C67-AD72-2F7B5757EA1D}" type="doc">
      <dgm:prSet loTypeId="urn:microsoft.com/office/officeart/2005/8/layout/list1" loCatId="list" qsTypeId="urn:microsoft.com/office/officeart/2005/8/quickstyle/3d1" qsCatId="3D" csTypeId="urn:microsoft.com/office/officeart/2005/8/colors/colorful1#9" csCatId="colorful" phldr="1"/>
      <dgm:spPr/>
      <dgm:t>
        <a:bodyPr/>
        <a:lstStyle/>
        <a:p>
          <a:endParaRPr lang="fr-FR"/>
        </a:p>
      </dgm:t>
    </dgm:pt>
    <dgm:pt modelId="{26D86A31-B247-439F-98FD-4DA9D048D820}">
      <dgm:prSet phldrT="[Texte]" custT="1"/>
      <dgm:spPr/>
      <dgm:t>
        <a:bodyPr/>
        <a:lstStyle/>
        <a:p>
          <a:r>
            <a:rPr lang="fr-FR" sz="2400" b="1" dirty="0" smtClean="0"/>
            <a:t>La promotion :</a:t>
          </a:r>
        </a:p>
      </dgm:t>
    </dgm:pt>
    <dgm:pt modelId="{82ADB789-927B-46BF-923A-56F56E7A2583}" type="parTrans" cxnId="{8039D743-06F6-4D92-84F4-5CF4A6EA8949}">
      <dgm:prSet/>
      <dgm:spPr/>
      <dgm:t>
        <a:bodyPr/>
        <a:lstStyle/>
        <a:p>
          <a:endParaRPr lang="fr-FR"/>
        </a:p>
      </dgm:t>
    </dgm:pt>
    <dgm:pt modelId="{44773F53-BE28-40AF-AD41-F31D2B671483}" type="sibTrans" cxnId="{8039D743-06F6-4D92-84F4-5CF4A6EA8949}">
      <dgm:prSet/>
      <dgm:spPr/>
      <dgm:t>
        <a:bodyPr/>
        <a:lstStyle/>
        <a:p>
          <a:endParaRPr lang="fr-FR"/>
        </a:p>
      </dgm:t>
    </dgm:pt>
    <dgm:pt modelId="{DC2ADF60-F9AB-48AC-98F4-91E78546AF1F}">
      <dgm:prSet custT="1"/>
      <dgm:spPr/>
      <dgm:t>
        <a:bodyPr/>
        <a:lstStyle/>
        <a:p>
          <a:r>
            <a:rPr lang="fr-FR" sz="2800" b="1" dirty="0" smtClean="0"/>
            <a:t>La retraite:</a:t>
          </a:r>
        </a:p>
      </dgm:t>
    </dgm:pt>
    <dgm:pt modelId="{A0BE7EF8-FFF0-4BE4-A6BC-33385818E422}" type="parTrans" cxnId="{42DA1D08-E214-4090-AC77-F9AC534A2518}">
      <dgm:prSet/>
      <dgm:spPr/>
      <dgm:t>
        <a:bodyPr/>
        <a:lstStyle/>
        <a:p>
          <a:endParaRPr lang="fr-FR"/>
        </a:p>
      </dgm:t>
    </dgm:pt>
    <dgm:pt modelId="{D984D829-F4AE-43F2-A631-467D7B726C7A}" type="sibTrans" cxnId="{42DA1D08-E214-4090-AC77-F9AC534A2518}">
      <dgm:prSet/>
      <dgm:spPr/>
      <dgm:t>
        <a:bodyPr/>
        <a:lstStyle/>
        <a:p>
          <a:endParaRPr lang="fr-FR"/>
        </a:p>
      </dgm:t>
    </dgm:pt>
    <dgm:pt modelId="{ACE00D23-85D0-4E82-AFD9-9CDB9100EA8A}">
      <dgm:prSet/>
      <dgm:spPr/>
      <dgm:t>
        <a:bodyPr/>
        <a:lstStyle/>
        <a:p>
          <a:pPr marL="171450" indent="0"/>
          <a:r>
            <a:rPr lang="fr-FR" dirty="0" smtClean="0"/>
            <a:t>Un système d’emploi à long terme  qui garantie la loyauté des employés et permet une enviable stabilité. Ce dernier vient pour remplacer le système d’emploi à vie .</a:t>
          </a:r>
        </a:p>
      </dgm:t>
    </dgm:pt>
    <dgm:pt modelId="{CBD94B30-C528-45FC-B557-1DB45FA7B5A1}" type="parTrans" cxnId="{A7460B6D-4E2B-4E2E-86AD-EB4D0D442376}">
      <dgm:prSet/>
      <dgm:spPr/>
      <dgm:t>
        <a:bodyPr/>
        <a:lstStyle/>
        <a:p>
          <a:endParaRPr lang="fr-FR"/>
        </a:p>
      </dgm:t>
    </dgm:pt>
    <dgm:pt modelId="{C8E41F68-49FF-4806-A61B-A5CDF8359291}" type="sibTrans" cxnId="{A7460B6D-4E2B-4E2E-86AD-EB4D0D442376}">
      <dgm:prSet/>
      <dgm:spPr/>
      <dgm:t>
        <a:bodyPr/>
        <a:lstStyle/>
        <a:p>
          <a:endParaRPr lang="fr-FR"/>
        </a:p>
      </dgm:t>
    </dgm:pt>
    <dgm:pt modelId="{4F125C6E-DC80-4BA3-BCEF-D5ADB6AA89CE}">
      <dgm:prSet/>
      <dgm:spPr/>
      <dgm:t>
        <a:bodyPr/>
        <a:lstStyle/>
        <a:p>
          <a:pPr marL="363538" indent="-192088">
            <a:tabLst>
              <a:tab pos="623888" algn="l"/>
            </a:tabLst>
          </a:pPr>
          <a:r>
            <a:rPr lang="fr-FR" dirty="0" smtClean="0"/>
            <a:t>Les personnes de plus de 60 ans continuent leurs activités professionnelles car :                               -   Pour la grande majorité des retraités, les pensions versées sont insuffisantes.                  -   Vivre au sein de la communauté est essentiel pour les Japonais, Or le monde           du travail représente le monde socialisé.</a:t>
          </a:r>
        </a:p>
      </dgm:t>
    </dgm:pt>
    <dgm:pt modelId="{C119C099-CD51-41D5-A72B-5ABDB66578DA}" type="parTrans" cxnId="{B02A18F7-CF9A-433B-8470-5CCF673628D6}">
      <dgm:prSet/>
      <dgm:spPr/>
      <dgm:t>
        <a:bodyPr/>
        <a:lstStyle/>
        <a:p>
          <a:endParaRPr lang="fr-FR"/>
        </a:p>
      </dgm:t>
    </dgm:pt>
    <dgm:pt modelId="{08631501-18B5-4045-82F2-A1B701BCA7E3}" type="sibTrans" cxnId="{B02A18F7-CF9A-433B-8470-5CCF673628D6}">
      <dgm:prSet/>
      <dgm:spPr/>
      <dgm:t>
        <a:bodyPr/>
        <a:lstStyle/>
        <a:p>
          <a:endParaRPr lang="fr-FR"/>
        </a:p>
      </dgm:t>
    </dgm:pt>
    <dgm:pt modelId="{508BBCA8-44CB-4BD5-B6FC-C5FF3DF640D9}">
      <dgm:prSet/>
      <dgm:spPr/>
      <dgm:t>
        <a:bodyPr/>
        <a:lstStyle/>
        <a:p>
          <a:r>
            <a:rPr lang="fr-FR" dirty="0" smtClean="0"/>
            <a:t>un système de promotion selon l'ancienneté</a:t>
          </a:r>
        </a:p>
      </dgm:t>
    </dgm:pt>
    <dgm:pt modelId="{CC9F07EB-ED0B-46C1-8662-268F308FFE41}" type="parTrans" cxnId="{B6AF980D-EC23-48C8-B4E8-E17F00804A09}">
      <dgm:prSet/>
      <dgm:spPr/>
      <dgm:t>
        <a:bodyPr/>
        <a:lstStyle/>
        <a:p>
          <a:endParaRPr lang="fr-FR"/>
        </a:p>
      </dgm:t>
    </dgm:pt>
    <dgm:pt modelId="{B1FCEE35-E30A-4F4A-992A-09974278599C}" type="sibTrans" cxnId="{B6AF980D-EC23-48C8-B4E8-E17F00804A09}">
      <dgm:prSet/>
      <dgm:spPr/>
      <dgm:t>
        <a:bodyPr/>
        <a:lstStyle/>
        <a:p>
          <a:endParaRPr lang="fr-FR"/>
        </a:p>
      </dgm:t>
    </dgm:pt>
    <dgm:pt modelId="{C16B5AD8-5E24-4E0B-AB7C-933B2C537664}">
      <dgm:prSet/>
      <dgm:spPr/>
      <dgm:t>
        <a:bodyPr/>
        <a:lstStyle/>
        <a:p>
          <a:r>
            <a:rPr lang="fr-FR" dirty="0" smtClean="0"/>
            <a:t>les cheminements de carrière sont lents et ils sont basés sur une évaluation informelle et de long terme de l'employé.</a:t>
          </a:r>
        </a:p>
      </dgm:t>
    </dgm:pt>
    <dgm:pt modelId="{1CB5B844-0458-4ADF-B935-B6A936B9DB44}" type="parTrans" cxnId="{2A0526D8-B329-4793-AC81-4AF1F9F48588}">
      <dgm:prSet/>
      <dgm:spPr/>
      <dgm:t>
        <a:bodyPr/>
        <a:lstStyle/>
        <a:p>
          <a:endParaRPr lang="fr-FR"/>
        </a:p>
      </dgm:t>
    </dgm:pt>
    <dgm:pt modelId="{0C446350-FEED-4D59-A3BB-B44D904BF6AF}" type="sibTrans" cxnId="{2A0526D8-B329-4793-AC81-4AF1F9F48588}">
      <dgm:prSet/>
      <dgm:spPr/>
      <dgm:t>
        <a:bodyPr/>
        <a:lstStyle/>
        <a:p>
          <a:endParaRPr lang="fr-FR"/>
        </a:p>
      </dgm:t>
    </dgm:pt>
    <dgm:pt modelId="{5C77D08F-5C72-4F28-A337-E28B6384FF08}">
      <dgm:prSet/>
      <dgm:spPr/>
      <dgm:t>
        <a:bodyPr/>
        <a:lstStyle/>
        <a:p>
          <a:r>
            <a:rPr lang="fr-FR" dirty="0" smtClean="0"/>
            <a:t>Les employés appartenant à la même promotion grimpent au même rythme.</a:t>
          </a:r>
        </a:p>
      </dgm:t>
    </dgm:pt>
    <dgm:pt modelId="{CBD46190-9551-4C3F-B54E-9BBCC6FEB8DF}" type="parTrans" cxnId="{D54158B7-305B-4C8B-8996-58A15ED909ED}">
      <dgm:prSet/>
      <dgm:spPr/>
      <dgm:t>
        <a:bodyPr/>
        <a:lstStyle/>
        <a:p>
          <a:endParaRPr lang="fr-FR"/>
        </a:p>
      </dgm:t>
    </dgm:pt>
    <dgm:pt modelId="{92B12B45-BAC6-42FF-8F78-B8A1039EC4AA}" type="sibTrans" cxnId="{D54158B7-305B-4C8B-8996-58A15ED909ED}">
      <dgm:prSet/>
      <dgm:spPr/>
      <dgm:t>
        <a:bodyPr/>
        <a:lstStyle/>
        <a:p>
          <a:endParaRPr lang="fr-FR"/>
        </a:p>
      </dgm:t>
    </dgm:pt>
    <dgm:pt modelId="{459166AF-CF8E-4222-AA4A-197C808DAFD1}" type="pres">
      <dgm:prSet presAssocID="{4EA39F8D-E0A8-4C67-AD72-2F7B5757EA1D}" presName="linear" presStyleCnt="0">
        <dgm:presLayoutVars>
          <dgm:dir/>
          <dgm:animLvl val="lvl"/>
          <dgm:resizeHandles val="exact"/>
        </dgm:presLayoutVars>
      </dgm:prSet>
      <dgm:spPr/>
      <dgm:t>
        <a:bodyPr/>
        <a:lstStyle/>
        <a:p>
          <a:endParaRPr lang="fr-FR"/>
        </a:p>
      </dgm:t>
    </dgm:pt>
    <dgm:pt modelId="{405E25BB-2F1E-41A2-9F32-44CB6E687095}" type="pres">
      <dgm:prSet presAssocID="{26D86A31-B247-439F-98FD-4DA9D048D820}" presName="parentLin" presStyleCnt="0"/>
      <dgm:spPr/>
    </dgm:pt>
    <dgm:pt modelId="{8AD6A11F-4FE5-4127-99FD-51DA09007A5A}" type="pres">
      <dgm:prSet presAssocID="{26D86A31-B247-439F-98FD-4DA9D048D820}" presName="parentLeftMargin" presStyleLbl="node1" presStyleIdx="0" presStyleCnt="2"/>
      <dgm:spPr/>
      <dgm:t>
        <a:bodyPr/>
        <a:lstStyle/>
        <a:p>
          <a:endParaRPr lang="fr-FR"/>
        </a:p>
      </dgm:t>
    </dgm:pt>
    <dgm:pt modelId="{CF715FD1-1733-42B4-B778-5DE29C082D56}" type="pres">
      <dgm:prSet presAssocID="{26D86A31-B247-439F-98FD-4DA9D048D820}" presName="parentText" presStyleLbl="node1" presStyleIdx="0" presStyleCnt="2">
        <dgm:presLayoutVars>
          <dgm:chMax val="0"/>
          <dgm:bulletEnabled val="1"/>
        </dgm:presLayoutVars>
      </dgm:prSet>
      <dgm:spPr/>
      <dgm:t>
        <a:bodyPr/>
        <a:lstStyle/>
        <a:p>
          <a:endParaRPr lang="fr-FR"/>
        </a:p>
      </dgm:t>
    </dgm:pt>
    <dgm:pt modelId="{FC47EC23-F6A7-478E-8921-006EF7A0BB71}" type="pres">
      <dgm:prSet presAssocID="{26D86A31-B247-439F-98FD-4DA9D048D820}" presName="negativeSpace" presStyleCnt="0"/>
      <dgm:spPr/>
    </dgm:pt>
    <dgm:pt modelId="{0E79224C-5941-4B99-BFF3-E5C457C7DA87}" type="pres">
      <dgm:prSet presAssocID="{26D86A31-B247-439F-98FD-4DA9D048D820}" presName="childText" presStyleLbl="conFgAcc1" presStyleIdx="0" presStyleCnt="2">
        <dgm:presLayoutVars>
          <dgm:bulletEnabled val="1"/>
        </dgm:presLayoutVars>
      </dgm:prSet>
      <dgm:spPr/>
      <dgm:t>
        <a:bodyPr/>
        <a:lstStyle/>
        <a:p>
          <a:endParaRPr lang="fr-FR"/>
        </a:p>
      </dgm:t>
    </dgm:pt>
    <dgm:pt modelId="{2E3107D0-3D6D-4369-AA52-8C9E5A00A89A}" type="pres">
      <dgm:prSet presAssocID="{44773F53-BE28-40AF-AD41-F31D2B671483}" presName="spaceBetweenRectangles" presStyleCnt="0"/>
      <dgm:spPr/>
    </dgm:pt>
    <dgm:pt modelId="{C0F57039-3AAB-4C4A-B7E7-7879E9519CF0}" type="pres">
      <dgm:prSet presAssocID="{DC2ADF60-F9AB-48AC-98F4-91E78546AF1F}" presName="parentLin" presStyleCnt="0"/>
      <dgm:spPr/>
    </dgm:pt>
    <dgm:pt modelId="{19754D48-AD44-4E49-A8C7-C33F656DA55D}" type="pres">
      <dgm:prSet presAssocID="{DC2ADF60-F9AB-48AC-98F4-91E78546AF1F}" presName="parentLeftMargin" presStyleLbl="node1" presStyleIdx="0" presStyleCnt="2"/>
      <dgm:spPr/>
      <dgm:t>
        <a:bodyPr/>
        <a:lstStyle/>
        <a:p>
          <a:endParaRPr lang="fr-FR"/>
        </a:p>
      </dgm:t>
    </dgm:pt>
    <dgm:pt modelId="{535D3497-0382-4EDC-99E6-CFAFD9719E93}" type="pres">
      <dgm:prSet presAssocID="{DC2ADF60-F9AB-48AC-98F4-91E78546AF1F}" presName="parentText" presStyleLbl="node1" presStyleIdx="1" presStyleCnt="2">
        <dgm:presLayoutVars>
          <dgm:chMax val="0"/>
          <dgm:bulletEnabled val="1"/>
        </dgm:presLayoutVars>
      </dgm:prSet>
      <dgm:spPr/>
      <dgm:t>
        <a:bodyPr/>
        <a:lstStyle/>
        <a:p>
          <a:endParaRPr lang="fr-FR"/>
        </a:p>
      </dgm:t>
    </dgm:pt>
    <dgm:pt modelId="{A5007217-1F1F-497F-B308-88964EC26510}" type="pres">
      <dgm:prSet presAssocID="{DC2ADF60-F9AB-48AC-98F4-91E78546AF1F}" presName="negativeSpace" presStyleCnt="0"/>
      <dgm:spPr/>
    </dgm:pt>
    <dgm:pt modelId="{CC54859C-A778-4959-AE73-0936EF5923BF}" type="pres">
      <dgm:prSet presAssocID="{DC2ADF60-F9AB-48AC-98F4-91E78546AF1F}" presName="childText" presStyleLbl="conFgAcc1" presStyleIdx="1" presStyleCnt="2">
        <dgm:presLayoutVars>
          <dgm:bulletEnabled val="1"/>
        </dgm:presLayoutVars>
      </dgm:prSet>
      <dgm:spPr/>
      <dgm:t>
        <a:bodyPr/>
        <a:lstStyle/>
        <a:p>
          <a:endParaRPr lang="fr-FR"/>
        </a:p>
      </dgm:t>
    </dgm:pt>
  </dgm:ptLst>
  <dgm:cxnLst>
    <dgm:cxn modelId="{B94E86F1-C248-482A-B89E-A2FCF5D7B25A}" type="presOf" srcId="{4EA39F8D-E0A8-4C67-AD72-2F7B5757EA1D}" destId="{459166AF-CF8E-4222-AA4A-197C808DAFD1}" srcOrd="0" destOrd="0" presId="urn:microsoft.com/office/officeart/2005/8/layout/list1"/>
    <dgm:cxn modelId="{B02A18F7-CF9A-433B-8470-5CCF673628D6}" srcId="{DC2ADF60-F9AB-48AC-98F4-91E78546AF1F}" destId="{4F125C6E-DC80-4BA3-BCEF-D5ADB6AA89CE}" srcOrd="1" destOrd="0" parTransId="{C119C099-CD51-41D5-A72B-5ABDB66578DA}" sibTransId="{08631501-18B5-4045-82F2-A1B701BCA7E3}"/>
    <dgm:cxn modelId="{8039D743-06F6-4D92-84F4-5CF4A6EA8949}" srcId="{4EA39F8D-E0A8-4C67-AD72-2F7B5757EA1D}" destId="{26D86A31-B247-439F-98FD-4DA9D048D820}" srcOrd="0" destOrd="0" parTransId="{82ADB789-927B-46BF-923A-56F56E7A2583}" sibTransId="{44773F53-BE28-40AF-AD41-F31D2B671483}"/>
    <dgm:cxn modelId="{4EE82C54-CCAC-4C10-BB71-5E492F95D74A}" type="presOf" srcId="{DC2ADF60-F9AB-48AC-98F4-91E78546AF1F}" destId="{19754D48-AD44-4E49-A8C7-C33F656DA55D}" srcOrd="0" destOrd="0" presId="urn:microsoft.com/office/officeart/2005/8/layout/list1"/>
    <dgm:cxn modelId="{BE087F13-91CC-416A-BF3C-93D4F37E9D0C}" type="presOf" srcId="{DC2ADF60-F9AB-48AC-98F4-91E78546AF1F}" destId="{535D3497-0382-4EDC-99E6-CFAFD9719E93}" srcOrd="1" destOrd="0" presId="urn:microsoft.com/office/officeart/2005/8/layout/list1"/>
    <dgm:cxn modelId="{2A0526D8-B329-4793-AC81-4AF1F9F48588}" srcId="{26D86A31-B247-439F-98FD-4DA9D048D820}" destId="{C16B5AD8-5E24-4E0B-AB7C-933B2C537664}" srcOrd="1" destOrd="0" parTransId="{1CB5B844-0458-4ADF-B935-B6A936B9DB44}" sibTransId="{0C446350-FEED-4D59-A3BB-B44D904BF6AF}"/>
    <dgm:cxn modelId="{1EE9B2C2-82F4-464E-9B31-95E81AE9EE8E}" type="presOf" srcId="{ACE00D23-85D0-4E82-AFD9-9CDB9100EA8A}" destId="{CC54859C-A778-4959-AE73-0936EF5923BF}" srcOrd="0" destOrd="0" presId="urn:microsoft.com/office/officeart/2005/8/layout/list1"/>
    <dgm:cxn modelId="{B6AF980D-EC23-48C8-B4E8-E17F00804A09}" srcId="{26D86A31-B247-439F-98FD-4DA9D048D820}" destId="{508BBCA8-44CB-4BD5-B6FC-C5FF3DF640D9}" srcOrd="0" destOrd="0" parTransId="{CC9F07EB-ED0B-46C1-8662-268F308FFE41}" sibTransId="{B1FCEE35-E30A-4F4A-992A-09974278599C}"/>
    <dgm:cxn modelId="{A7460B6D-4E2B-4E2E-86AD-EB4D0D442376}" srcId="{DC2ADF60-F9AB-48AC-98F4-91E78546AF1F}" destId="{ACE00D23-85D0-4E82-AFD9-9CDB9100EA8A}" srcOrd="0" destOrd="0" parTransId="{CBD94B30-C528-45FC-B557-1DB45FA7B5A1}" sibTransId="{C8E41F68-49FF-4806-A61B-A5CDF8359291}"/>
    <dgm:cxn modelId="{F990D38D-2FC9-4794-A55B-CF110EC5A9F9}" type="presOf" srcId="{C16B5AD8-5E24-4E0B-AB7C-933B2C537664}" destId="{0E79224C-5941-4B99-BFF3-E5C457C7DA87}" srcOrd="0" destOrd="1" presId="urn:microsoft.com/office/officeart/2005/8/layout/list1"/>
    <dgm:cxn modelId="{5DED5370-4817-417C-8CAC-9D2985C86ABA}" type="presOf" srcId="{4F125C6E-DC80-4BA3-BCEF-D5ADB6AA89CE}" destId="{CC54859C-A778-4959-AE73-0936EF5923BF}" srcOrd="0" destOrd="1" presId="urn:microsoft.com/office/officeart/2005/8/layout/list1"/>
    <dgm:cxn modelId="{B326F1FB-E8B5-4F60-80A4-DF42944731AE}" type="presOf" srcId="{508BBCA8-44CB-4BD5-B6FC-C5FF3DF640D9}" destId="{0E79224C-5941-4B99-BFF3-E5C457C7DA87}" srcOrd="0" destOrd="0" presId="urn:microsoft.com/office/officeart/2005/8/layout/list1"/>
    <dgm:cxn modelId="{7E871E99-A148-4A2F-8C5E-011737EC5BC8}" type="presOf" srcId="{5C77D08F-5C72-4F28-A337-E28B6384FF08}" destId="{0E79224C-5941-4B99-BFF3-E5C457C7DA87}" srcOrd="0" destOrd="2" presId="urn:microsoft.com/office/officeart/2005/8/layout/list1"/>
    <dgm:cxn modelId="{D54158B7-305B-4C8B-8996-58A15ED909ED}" srcId="{26D86A31-B247-439F-98FD-4DA9D048D820}" destId="{5C77D08F-5C72-4F28-A337-E28B6384FF08}" srcOrd="2" destOrd="0" parTransId="{CBD46190-9551-4C3F-B54E-9BBCC6FEB8DF}" sibTransId="{92B12B45-BAC6-42FF-8F78-B8A1039EC4AA}"/>
    <dgm:cxn modelId="{42DA1D08-E214-4090-AC77-F9AC534A2518}" srcId="{4EA39F8D-E0A8-4C67-AD72-2F7B5757EA1D}" destId="{DC2ADF60-F9AB-48AC-98F4-91E78546AF1F}" srcOrd="1" destOrd="0" parTransId="{A0BE7EF8-FFF0-4BE4-A6BC-33385818E422}" sibTransId="{D984D829-F4AE-43F2-A631-467D7B726C7A}"/>
    <dgm:cxn modelId="{4A98E6FC-63DF-4584-84BF-179F4E903506}" type="presOf" srcId="{26D86A31-B247-439F-98FD-4DA9D048D820}" destId="{8AD6A11F-4FE5-4127-99FD-51DA09007A5A}" srcOrd="0" destOrd="0" presId="urn:microsoft.com/office/officeart/2005/8/layout/list1"/>
    <dgm:cxn modelId="{3E35DC9A-FEDA-4E68-9BB6-200989736B7E}" type="presOf" srcId="{26D86A31-B247-439F-98FD-4DA9D048D820}" destId="{CF715FD1-1733-42B4-B778-5DE29C082D56}" srcOrd="1" destOrd="0" presId="urn:microsoft.com/office/officeart/2005/8/layout/list1"/>
    <dgm:cxn modelId="{E129E160-0142-45B3-A9C3-CFD4706654FE}" type="presParOf" srcId="{459166AF-CF8E-4222-AA4A-197C808DAFD1}" destId="{405E25BB-2F1E-41A2-9F32-44CB6E687095}" srcOrd="0" destOrd="0" presId="urn:microsoft.com/office/officeart/2005/8/layout/list1"/>
    <dgm:cxn modelId="{C35914F2-035A-4173-B33A-12A028C6DBED}" type="presParOf" srcId="{405E25BB-2F1E-41A2-9F32-44CB6E687095}" destId="{8AD6A11F-4FE5-4127-99FD-51DA09007A5A}" srcOrd="0" destOrd="0" presId="urn:microsoft.com/office/officeart/2005/8/layout/list1"/>
    <dgm:cxn modelId="{EE9C9086-F19C-4E72-8839-453D95751746}" type="presParOf" srcId="{405E25BB-2F1E-41A2-9F32-44CB6E687095}" destId="{CF715FD1-1733-42B4-B778-5DE29C082D56}" srcOrd="1" destOrd="0" presId="urn:microsoft.com/office/officeart/2005/8/layout/list1"/>
    <dgm:cxn modelId="{5C877D64-A5F4-4A5D-8D75-58D9AAFF069A}" type="presParOf" srcId="{459166AF-CF8E-4222-AA4A-197C808DAFD1}" destId="{FC47EC23-F6A7-478E-8921-006EF7A0BB71}" srcOrd="1" destOrd="0" presId="urn:microsoft.com/office/officeart/2005/8/layout/list1"/>
    <dgm:cxn modelId="{4D60D4C8-A900-4607-A39A-322AD6EABC50}" type="presParOf" srcId="{459166AF-CF8E-4222-AA4A-197C808DAFD1}" destId="{0E79224C-5941-4B99-BFF3-E5C457C7DA87}" srcOrd="2" destOrd="0" presId="urn:microsoft.com/office/officeart/2005/8/layout/list1"/>
    <dgm:cxn modelId="{10E34792-69DC-4470-8AC9-1147A3A996BF}" type="presParOf" srcId="{459166AF-CF8E-4222-AA4A-197C808DAFD1}" destId="{2E3107D0-3D6D-4369-AA52-8C9E5A00A89A}" srcOrd="3" destOrd="0" presId="urn:microsoft.com/office/officeart/2005/8/layout/list1"/>
    <dgm:cxn modelId="{52A25C60-0115-4763-B68B-3981121B4501}" type="presParOf" srcId="{459166AF-CF8E-4222-AA4A-197C808DAFD1}" destId="{C0F57039-3AAB-4C4A-B7E7-7879E9519CF0}" srcOrd="4" destOrd="0" presId="urn:microsoft.com/office/officeart/2005/8/layout/list1"/>
    <dgm:cxn modelId="{7D338215-6F4B-454A-8D3F-6936D41C1AF6}" type="presParOf" srcId="{C0F57039-3AAB-4C4A-B7E7-7879E9519CF0}" destId="{19754D48-AD44-4E49-A8C7-C33F656DA55D}" srcOrd="0" destOrd="0" presId="urn:microsoft.com/office/officeart/2005/8/layout/list1"/>
    <dgm:cxn modelId="{F3D9C706-1750-4E8F-864B-1E08E10B482F}" type="presParOf" srcId="{C0F57039-3AAB-4C4A-B7E7-7879E9519CF0}" destId="{535D3497-0382-4EDC-99E6-CFAFD9719E93}" srcOrd="1" destOrd="0" presId="urn:microsoft.com/office/officeart/2005/8/layout/list1"/>
    <dgm:cxn modelId="{5A9B5284-A8AB-47CB-9DC4-C938BAA0DC35}" type="presParOf" srcId="{459166AF-CF8E-4222-AA4A-197C808DAFD1}" destId="{A5007217-1F1F-497F-B308-88964EC26510}" srcOrd="5" destOrd="0" presId="urn:microsoft.com/office/officeart/2005/8/layout/list1"/>
    <dgm:cxn modelId="{57490EE7-F52D-4CF1-910D-72AC9741E8CE}" type="presParOf" srcId="{459166AF-CF8E-4222-AA4A-197C808DAFD1}" destId="{CC54859C-A778-4959-AE73-0936EF5923BF}" srcOrd="6"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ABDD057-8FE4-4EFD-84D3-9A1AEBA31369}" type="doc">
      <dgm:prSet loTypeId="urn:microsoft.com/office/officeart/2005/8/layout/vList5" loCatId="list" qsTypeId="urn:microsoft.com/office/officeart/2005/8/quickstyle/3d1" qsCatId="3D" csTypeId="urn:microsoft.com/office/officeart/2005/8/colors/colorful1#6" csCatId="colorful" phldr="1"/>
      <dgm:spPr/>
      <dgm:t>
        <a:bodyPr/>
        <a:lstStyle/>
        <a:p>
          <a:endParaRPr lang="fr-FR"/>
        </a:p>
      </dgm:t>
    </dgm:pt>
    <dgm:pt modelId="{ACBBFA63-82D0-4118-A68D-DEA8D7E075BD}">
      <dgm:prSet phldrT="[Texte]" custT="1"/>
      <dgm:spPr/>
      <dgm:t>
        <a:bodyPr/>
        <a:lstStyle/>
        <a:p>
          <a:r>
            <a:rPr lang="fr-FR" sz="3200" b="1" dirty="0" err="1" smtClean="0"/>
            <a:t>Seiri</a:t>
          </a:r>
          <a:endParaRPr lang="fr-FR" sz="3200" dirty="0"/>
        </a:p>
      </dgm:t>
    </dgm:pt>
    <dgm:pt modelId="{31D1DE1F-1D5B-418C-A734-6B3C7A8A95D5}" type="parTrans" cxnId="{029BEC4A-EC48-474C-8B14-7CB320C68F71}">
      <dgm:prSet/>
      <dgm:spPr/>
      <dgm:t>
        <a:bodyPr/>
        <a:lstStyle/>
        <a:p>
          <a:endParaRPr lang="fr-FR"/>
        </a:p>
      </dgm:t>
    </dgm:pt>
    <dgm:pt modelId="{91CB5480-CB1E-4F5E-A478-F0BE0316CC9E}" type="sibTrans" cxnId="{029BEC4A-EC48-474C-8B14-7CB320C68F71}">
      <dgm:prSet/>
      <dgm:spPr/>
      <dgm:t>
        <a:bodyPr/>
        <a:lstStyle/>
        <a:p>
          <a:endParaRPr lang="fr-FR"/>
        </a:p>
      </dgm:t>
    </dgm:pt>
    <dgm:pt modelId="{FD8F457D-7F84-4C4D-A5B3-D72511AE8825}">
      <dgm:prSet custT="1"/>
      <dgm:spPr/>
      <dgm:t>
        <a:bodyPr/>
        <a:lstStyle/>
        <a:p>
          <a:r>
            <a:rPr lang="fr-FR" sz="2000" dirty="0" smtClean="0"/>
            <a:t>Trier, </a:t>
          </a:r>
          <a:r>
            <a:rPr lang="fr-FR" sz="2000" b="0" i="0" dirty="0" smtClean="0"/>
            <a:t>Supprimer ce qui est inutile</a:t>
          </a:r>
          <a:r>
            <a:rPr lang="fr-FR" sz="2000" dirty="0" smtClean="0"/>
            <a:t> </a:t>
          </a:r>
          <a:endParaRPr lang="en-CA" sz="2000" dirty="0" smtClean="0"/>
        </a:p>
      </dgm:t>
    </dgm:pt>
    <dgm:pt modelId="{91C0B985-9B25-44F5-BC45-45FC75336D52}" type="parTrans" cxnId="{FEA39B87-B504-45C3-BCA7-7579478028AA}">
      <dgm:prSet/>
      <dgm:spPr/>
      <dgm:t>
        <a:bodyPr/>
        <a:lstStyle/>
        <a:p>
          <a:endParaRPr lang="fr-FR"/>
        </a:p>
      </dgm:t>
    </dgm:pt>
    <dgm:pt modelId="{51AE2759-89EB-4F51-B163-7700C07D3859}" type="sibTrans" cxnId="{FEA39B87-B504-45C3-BCA7-7579478028AA}">
      <dgm:prSet/>
      <dgm:spPr/>
      <dgm:t>
        <a:bodyPr/>
        <a:lstStyle/>
        <a:p>
          <a:endParaRPr lang="fr-FR"/>
        </a:p>
      </dgm:t>
    </dgm:pt>
    <dgm:pt modelId="{A55C9D5A-01B5-4987-84CC-FD964B73A57B}">
      <dgm:prSet custT="1"/>
      <dgm:spPr/>
      <dgm:t>
        <a:bodyPr/>
        <a:lstStyle/>
        <a:p>
          <a:r>
            <a:rPr lang="fr-FR" sz="3200" b="1" dirty="0" err="1" smtClean="0"/>
            <a:t>Seiton</a:t>
          </a:r>
          <a:endParaRPr lang="en-CA" sz="3200" b="1" dirty="0" smtClean="0"/>
        </a:p>
      </dgm:t>
    </dgm:pt>
    <dgm:pt modelId="{A6EEEBB8-034D-49D7-BB4A-021320722DC1}" type="parTrans" cxnId="{509C40E3-CF59-4166-AECB-B343D870469D}">
      <dgm:prSet/>
      <dgm:spPr/>
      <dgm:t>
        <a:bodyPr/>
        <a:lstStyle/>
        <a:p>
          <a:endParaRPr lang="fr-FR"/>
        </a:p>
      </dgm:t>
    </dgm:pt>
    <dgm:pt modelId="{80C27296-FA9D-407E-AF73-882769FED6E0}" type="sibTrans" cxnId="{509C40E3-CF59-4166-AECB-B343D870469D}">
      <dgm:prSet/>
      <dgm:spPr/>
      <dgm:t>
        <a:bodyPr/>
        <a:lstStyle/>
        <a:p>
          <a:endParaRPr lang="fr-FR"/>
        </a:p>
      </dgm:t>
    </dgm:pt>
    <dgm:pt modelId="{1C018BBB-A47D-4B9E-8F67-75BD00BAA8ED}">
      <dgm:prSet custT="1"/>
      <dgm:spPr/>
      <dgm:t>
        <a:bodyPr/>
        <a:lstStyle/>
        <a:p>
          <a:r>
            <a:rPr lang="fr-FR" sz="2000" dirty="0" smtClean="0"/>
            <a:t>Ordre, arrangement, situer (les choses)</a:t>
          </a:r>
          <a:endParaRPr lang="en-CA" sz="2000" dirty="0" smtClean="0"/>
        </a:p>
      </dgm:t>
    </dgm:pt>
    <dgm:pt modelId="{861CBA3C-5938-479F-8596-C7AB6584E8A1}" type="parTrans" cxnId="{9D8CCE69-FA4B-4A63-9AAD-BF94AD159C2C}">
      <dgm:prSet/>
      <dgm:spPr/>
      <dgm:t>
        <a:bodyPr/>
        <a:lstStyle/>
        <a:p>
          <a:endParaRPr lang="fr-FR"/>
        </a:p>
      </dgm:t>
    </dgm:pt>
    <dgm:pt modelId="{E7AEFDDC-F96A-4517-BB20-248190A8593C}" type="sibTrans" cxnId="{9D8CCE69-FA4B-4A63-9AAD-BF94AD159C2C}">
      <dgm:prSet/>
      <dgm:spPr/>
      <dgm:t>
        <a:bodyPr/>
        <a:lstStyle/>
        <a:p>
          <a:endParaRPr lang="fr-FR"/>
        </a:p>
      </dgm:t>
    </dgm:pt>
    <dgm:pt modelId="{A3A91C82-8FA4-432C-9C46-2EE7C58DDD8E}">
      <dgm:prSet custT="1"/>
      <dgm:spPr/>
      <dgm:t>
        <a:bodyPr/>
        <a:lstStyle/>
        <a:p>
          <a:r>
            <a:rPr lang="fr-FR" sz="3200" b="1" dirty="0" err="1" smtClean="0"/>
            <a:t>Seiso</a:t>
          </a:r>
          <a:endParaRPr lang="en-CA" sz="3200" b="1" dirty="0" smtClean="0"/>
        </a:p>
      </dgm:t>
    </dgm:pt>
    <dgm:pt modelId="{5E4C2710-2AA6-4184-A0DF-4F55B52E512E}" type="parTrans" cxnId="{D0DE4AF6-2F4C-48F1-9AF1-DB10F867AB94}">
      <dgm:prSet/>
      <dgm:spPr/>
      <dgm:t>
        <a:bodyPr/>
        <a:lstStyle/>
        <a:p>
          <a:endParaRPr lang="fr-FR"/>
        </a:p>
      </dgm:t>
    </dgm:pt>
    <dgm:pt modelId="{D4A5D682-E6AD-48E7-9706-E08994163561}" type="sibTrans" cxnId="{D0DE4AF6-2F4C-48F1-9AF1-DB10F867AB94}">
      <dgm:prSet/>
      <dgm:spPr/>
      <dgm:t>
        <a:bodyPr/>
        <a:lstStyle/>
        <a:p>
          <a:endParaRPr lang="fr-FR"/>
        </a:p>
      </dgm:t>
    </dgm:pt>
    <dgm:pt modelId="{03571829-BE14-4125-966A-D6EF2A6DA392}">
      <dgm:prSet custT="1"/>
      <dgm:spPr/>
      <dgm:t>
        <a:bodyPr/>
        <a:lstStyle/>
        <a:p>
          <a:r>
            <a:rPr lang="fr-FR" sz="2000" dirty="0" smtClean="0"/>
            <a:t>Nettoyage, scintiller</a:t>
          </a:r>
          <a:endParaRPr lang="en-CA" sz="2000" dirty="0" smtClean="0"/>
        </a:p>
      </dgm:t>
    </dgm:pt>
    <dgm:pt modelId="{11D33758-6ABC-4B4C-B557-17A71CF92400}" type="parTrans" cxnId="{03918AE6-D444-491B-96EC-347F91AD2A62}">
      <dgm:prSet/>
      <dgm:spPr/>
      <dgm:t>
        <a:bodyPr/>
        <a:lstStyle/>
        <a:p>
          <a:endParaRPr lang="fr-FR"/>
        </a:p>
      </dgm:t>
    </dgm:pt>
    <dgm:pt modelId="{2701ADCB-9BDD-4476-AAB6-0D64ECBDC048}" type="sibTrans" cxnId="{03918AE6-D444-491B-96EC-347F91AD2A62}">
      <dgm:prSet/>
      <dgm:spPr/>
      <dgm:t>
        <a:bodyPr/>
        <a:lstStyle/>
        <a:p>
          <a:endParaRPr lang="fr-FR"/>
        </a:p>
      </dgm:t>
    </dgm:pt>
    <dgm:pt modelId="{B9D7C904-3D36-48BA-BE0F-E489008B3DD2}">
      <dgm:prSet custT="1"/>
      <dgm:spPr/>
      <dgm:t>
        <a:bodyPr/>
        <a:lstStyle/>
        <a:p>
          <a:r>
            <a:rPr lang="fr-FR" sz="3200" b="1" dirty="0" err="1" smtClean="0"/>
            <a:t>Seiketsu</a:t>
          </a:r>
          <a:endParaRPr lang="en-CA" sz="3200" b="1" dirty="0" smtClean="0"/>
        </a:p>
      </dgm:t>
    </dgm:pt>
    <dgm:pt modelId="{5B47364D-094A-42A6-B5F2-A7D67F2E6E09}" type="parTrans" cxnId="{FCBA4027-CA57-4AEB-B7F7-4E61A39EC7D1}">
      <dgm:prSet/>
      <dgm:spPr/>
      <dgm:t>
        <a:bodyPr/>
        <a:lstStyle/>
        <a:p>
          <a:endParaRPr lang="fr-FR"/>
        </a:p>
      </dgm:t>
    </dgm:pt>
    <dgm:pt modelId="{77A67497-D561-4DB0-86AD-31C4DAD8754F}" type="sibTrans" cxnId="{FCBA4027-CA57-4AEB-B7F7-4E61A39EC7D1}">
      <dgm:prSet/>
      <dgm:spPr/>
      <dgm:t>
        <a:bodyPr/>
        <a:lstStyle/>
        <a:p>
          <a:endParaRPr lang="fr-FR"/>
        </a:p>
      </dgm:t>
    </dgm:pt>
    <dgm:pt modelId="{32CC84B6-2678-41FC-A44A-FB378BDDFB22}">
      <dgm:prSet custT="1"/>
      <dgm:spPr/>
      <dgm:t>
        <a:bodyPr/>
        <a:lstStyle/>
        <a:p>
          <a:r>
            <a:rPr lang="fr-FR" sz="2000" dirty="0" smtClean="0"/>
            <a:t>Propre, net, standardiser</a:t>
          </a:r>
          <a:endParaRPr lang="en-CA" sz="2000" dirty="0" smtClean="0"/>
        </a:p>
      </dgm:t>
    </dgm:pt>
    <dgm:pt modelId="{3DCC814C-60BD-4138-89CB-46443BB91A2E}" type="parTrans" cxnId="{DC88FC9A-FCC2-49CF-AAA8-E3E87D79B9AD}">
      <dgm:prSet/>
      <dgm:spPr/>
      <dgm:t>
        <a:bodyPr/>
        <a:lstStyle/>
        <a:p>
          <a:endParaRPr lang="fr-FR"/>
        </a:p>
      </dgm:t>
    </dgm:pt>
    <dgm:pt modelId="{C6E65C95-E6D4-470A-944B-CD6813E01BC0}" type="sibTrans" cxnId="{DC88FC9A-FCC2-49CF-AAA8-E3E87D79B9AD}">
      <dgm:prSet/>
      <dgm:spPr/>
      <dgm:t>
        <a:bodyPr/>
        <a:lstStyle/>
        <a:p>
          <a:endParaRPr lang="fr-FR"/>
        </a:p>
      </dgm:t>
    </dgm:pt>
    <dgm:pt modelId="{2ACD71EE-68F1-480C-B208-3BB229215F11}">
      <dgm:prSet custT="1"/>
      <dgm:spPr/>
      <dgm:t>
        <a:bodyPr/>
        <a:lstStyle/>
        <a:p>
          <a:r>
            <a:rPr lang="fr-FR" sz="3200" b="1" dirty="0" err="1" smtClean="0"/>
            <a:t>Shitsuke</a:t>
          </a:r>
          <a:endParaRPr lang="en-CA" sz="3200" b="1" dirty="0" smtClean="0"/>
        </a:p>
      </dgm:t>
    </dgm:pt>
    <dgm:pt modelId="{66F1EB77-CAAD-42F6-88F2-B05B3D28524A}" type="parTrans" cxnId="{61561008-8D7D-4A4B-AA72-F646D4D68F68}">
      <dgm:prSet/>
      <dgm:spPr/>
      <dgm:t>
        <a:bodyPr/>
        <a:lstStyle/>
        <a:p>
          <a:endParaRPr lang="fr-FR"/>
        </a:p>
      </dgm:t>
    </dgm:pt>
    <dgm:pt modelId="{92039008-8F27-4D7D-95AB-5954D6029244}" type="sibTrans" cxnId="{61561008-8D7D-4A4B-AA72-F646D4D68F68}">
      <dgm:prSet/>
      <dgm:spPr/>
      <dgm:t>
        <a:bodyPr/>
        <a:lstStyle/>
        <a:p>
          <a:endParaRPr lang="fr-FR"/>
        </a:p>
      </dgm:t>
    </dgm:pt>
    <dgm:pt modelId="{F37C43AE-BEAA-4EB6-9A06-E5DE7522D536}">
      <dgm:prSet custT="1"/>
      <dgm:spPr/>
      <dgm:t>
        <a:bodyPr/>
        <a:lstStyle/>
        <a:p>
          <a:r>
            <a:rPr lang="fr-FR" sz="2000" dirty="0" smtClean="0"/>
            <a:t>Education, suivi</a:t>
          </a:r>
          <a:endParaRPr lang="en-CA" sz="2000" dirty="0" smtClean="0"/>
        </a:p>
      </dgm:t>
    </dgm:pt>
    <dgm:pt modelId="{888393AE-9BE0-42DD-BB4F-3A63E8B7CD7D}" type="parTrans" cxnId="{8B74ADAF-96C2-40E7-A10A-A2FA02AA68EB}">
      <dgm:prSet/>
      <dgm:spPr/>
      <dgm:t>
        <a:bodyPr/>
        <a:lstStyle/>
        <a:p>
          <a:endParaRPr lang="fr-FR"/>
        </a:p>
      </dgm:t>
    </dgm:pt>
    <dgm:pt modelId="{4D7B5D9A-9203-4BF0-907E-F03C07728B8D}" type="sibTrans" cxnId="{8B74ADAF-96C2-40E7-A10A-A2FA02AA68EB}">
      <dgm:prSet/>
      <dgm:spPr/>
      <dgm:t>
        <a:bodyPr/>
        <a:lstStyle/>
        <a:p>
          <a:endParaRPr lang="fr-FR"/>
        </a:p>
      </dgm:t>
    </dgm:pt>
    <dgm:pt modelId="{802F0D67-11D2-4ECE-9F4A-36CCF1C86189}" type="pres">
      <dgm:prSet presAssocID="{8ABDD057-8FE4-4EFD-84D3-9A1AEBA31369}" presName="Name0" presStyleCnt="0">
        <dgm:presLayoutVars>
          <dgm:dir/>
          <dgm:animLvl val="lvl"/>
          <dgm:resizeHandles val="exact"/>
        </dgm:presLayoutVars>
      </dgm:prSet>
      <dgm:spPr/>
      <dgm:t>
        <a:bodyPr/>
        <a:lstStyle/>
        <a:p>
          <a:endParaRPr lang="fr-FR"/>
        </a:p>
      </dgm:t>
    </dgm:pt>
    <dgm:pt modelId="{024F8C6E-CC25-488D-9A14-EFECB4247B94}" type="pres">
      <dgm:prSet presAssocID="{ACBBFA63-82D0-4118-A68D-DEA8D7E075BD}" presName="linNode" presStyleCnt="0"/>
      <dgm:spPr/>
    </dgm:pt>
    <dgm:pt modelId="{0AB46CAC-A51C-4A97-B262-3030702D603E}" type="pres">
      <dgm:prSet presAssocID="{ACBBFA63-82D0-4118-A68D-DEA8D7E075BD}" presName="parentText" presStyleLbl="node1" presStyleIdx="0" presStyleCnt="5">
        <dgm:presLayoutVars>
          <dgm:chMax val="1"/>
          <dgm:bulletEnabled val="1"/>
        </dgm:presLayoutVars>
      </dgm:prSet>
      <dgm:spPr/>
      <dgm:t>
        <a:bodyPr/>
        <a:lstStyle/>
        <a:p>
          <a:endParaRPr lang="fr-FR"/>
        </a:p>
      </dgm:t>
    </dgm:pt>
    <dgm:pt modelId="{DCFF1CFF-59E0-4A01-97FF-D734E39093BE}" type="pres">
      <dgm:prSet presAssocID="{ACBBFA63-82D0-4118-A68D-DEA8D7E075BD}" presName="descendantText" presStyleLbl="alignAccFollowNode1" presStyleIdx="0" presStyleCnt="5">
        <dgm:presLayoutVars>
          <dgm:bulletEnabled val="1"/>
        </dgm:presLayoutVars>
      </dgm:prSet>
      <dgm:spPr/>
      <dgm:t>
        <a:bodyPr/>
        <a:lstStyle/>
        <a:p>
          <a:endParaRPr lang="fr-FR"/>
        </a:p>
      </dgm:t>
    </dgm:pt>
    <dgm:pt modelId="{DAB4D875-EFBF-44FD-9C31-9168255E66B9}" type="pres">
      <dgm:prSet presAssocID="{91CB5480-CB1E-4F5E-A478-F0BE0316CC9E}" presName="sp" presStyleCnt="0"/>
      <dgm:spPr/>
    </dgm:pt>
    <dgm:pt modelId="{2816DA11-C94D-40A4-B2FC-DFD05AB1EA52}" type="pres">
      <dgm:prSet presAssocID="{A55C9D5A-01B5-4987-84CC-FD964B73A57B}" presName="linNode" presStyleCnt="0"/>
      <dgm:spPr/>
    </dgm:pt>
    <dgm:pt modelId="{87E4E7C0-59CC-4891-BDF8-7B3CC1740DC8}" type="pres">
      <dgm:prSet presAssocID="{A55C9D5A-01B5-4987-84CC-FD964B73A57B}" presName="parentText" presStyleLbl="node1" presStyleIdx="1" presStyleCnt="5">
        <dgm:presLayoutVars>
          <dgm:chMax val="1"/>
          <dgm:bulletEnabled val="1"/>
        </dgm:presLayoutVars>
      </dgm:prSet>
      <dgm:spPr/>
      <dgm:t>
        <a:bodyPr/>
        <a:lstStyle/>
        <a:p>
          <a:endParaRPr lang="fr-FR"/>
        </a:p>
      </dgm:t>
    </dgm:pt>
    <dgm:pt modelId="{E7E58856-E701-4B33-A930-DB18857DF9D4}" type="pres">
      <dgm:prSet presAssocID="{A55C9D5A-01B5-4987-84CC-FD964B73A57B}" presName="descendantText" presStyleLbl="alignAccFollowNode1" presStyleIdx="1" presStyleCnt="5">
        <dgm:presLayoutVars>
          <dgm:bulletEnabled val="1"/>
        </dgm:presLayoutVars>
      </dgm:prSet>
      <dgm:spPr/>
      <dgm:t>
        <a:bodyPr/>
        <a:lstStyle/>
        <a:p>
          <a:endParaRPr lang="fr-FR"/>
        </a:p>
      </dgm:t>
    </dgm:pt>
    <dgm:pt modelId="{A66CE53B-6446-4D2E-A5BE-7E9F00916783}" type="pres">
      <dgm:prSet presAssocID="{80C27296-FA9D-407E-AF73-882769FED6E0}" presName="sp" presStyleCnt="0"/>
      <dgm:spPr/>
    </dgm:pt>
    <dgm:pt modelId="{65278DEE-0C3C-41C9-96B6-CAFA27067D3A}" type="pres">
      <dgm:prSet presAssocID="{A3A91C82-8FA4-432C-9C46-2EE7C58DDD8E}" presName="linNode" presStyleCnt="0"/>
      <dgm:spPr/>
    </dgm:pt>
    <dgm:pt modelId="{0BEF9FBF-3880-4052-8DC3-E59C5E18D5B6}" type="pres">
      <dgm:prSet presAssocID="{A3A91C82-8FA4-432C-9C46-2EE7C58DDD8E}" presName="parentText" presStyleLbl="node1" presStyleIdx="2" presStyleCnt="5">
        <dgm:presLayoutVars>
          <dgm:chMax val="1"/>
          <dgm:bulletEnabled val="1"/>
        </dgm:presLayoutVars>
      </dgm:prSet>
      <dgm:spPr/>
      <dgm:t>
        <a:bodyPr/>
        <a:lstStyle/>
        <a:p>
          <a:endParaRPr lang="fr-FR"/>
        </a:p>
      </dgm:t>
    </dgm:pt>
    <dgm:pt modelId="{2305FF63-BBCF-421C-B533-4283BC3108C2}" type="pres">
      <dgm:prSet presAssocID="{A3A91C82-8FA4-432C-9C46-2EE7C58DDD8E}" presName="descendantText" presStyleLbl="alignAccFollowNode1" presStyleIdx="2" presStyleCnt="5">
        <dgm:presLayoutVars>
          <dgm:bulletEnabled val="1"/>
        </dgm:presLayoutVars>
      </dgm:prSet>
      <dgm:spPr/>
      <dgm:t>
        <a:bodyPr/>
        <a:lstStyle/>
        <a:p>
          <a:endParaRPr lang="fr-FR"/>
        </a:p>
      </dgm:t>
    </dgm:pt>
    <dgm:pt modelId="{C86B51EF-9A0F-4541-B610-1D3B4E80486C}" type="pres">
      <dgm:prSet presAssocID="{D4A5D682-E6AD-48E7-9706-E08994163561}" presName="sp" presStyleCnt="0"/>
      <dgm:spPr/>
    </dgm:pt>
    <dgm:pt modelId="{0D0D4430-1452-4628-979A-35B5632FED4A}" type="pres">
      <dgm:prSet presAssocID="{B9D7C904-3D36-48BA-BE0F-E489008B3DD2}" presName="linNode" presStyleCnt="0"/>
      <dgm:spPr/>
    </dgm:pt>
    <dgm:pt modelId="{76CECF0E-446C-4866-B141-05DFD831915E}" type="pres">
      <dgm:prSet presAssocID="{B9D7C904-3D36-48BA-BE0F-E489008B3DD2}" presName="parentText" presStyleLbl="node1" presStyleIdx="3" presStyleCnt="5">
        <dgm:presLayoutVars>
          <dgm:chMax val="1"/>
          <dgm:bulletEnabled val="1"/>
        </dgm:presLayoutVars>
      </dgm:prSet>
      <dgm:spPr/>
      <dgm:t>
        <a:bodyPr/>
        <a:lstStyle/>
        <a:p>
          <a:endParaRPr lang="fr-FR"/>
        </a:p>
      </dgm:t>
    </dgm:pt>
    <dgm:pt modelId="{0C0C5816-BD44-4B66-8B71-FE373E3105BC}" type="pres">
      <dgm:prSet presAssocID="{B9D7C904-3D36-48BA-BE0F-E489008B3DD2}" presName="descendantText" presStyleLbl="alignAccFollowNode1" presStyleIdx="3" presStyleCnt="5">
        <dgm:presLayoutVars>
          <dgm:bulletEnabled val="1"/>
        </dgm:presLayoutVars>
      </dgm:prSet>
      <dgm:spPr/>
      <dgm:t>
        <a:bodyPr/>
        <a:lstStyle/>
        <a:p>
          <a:endParaRPr lang="fr-FR"/>
        </a:p>
      </dgm:t>
    </dgm:pt>
    <dgm:pt modelId="{EDB09ADE-9803-44FD-86B7-F21779742626}" type="pres">
      <dgm:prSet presAssocID="{77A67497-D561-4DB0-86AD-31C4DAD8754F}" presName="sp" presStyleCnt="0"/>
      <dgm:spPr/>
    </dgm:pt>
    <dgm:pt modelId="{CC268DEF-C47E-4894-9EF8-ECA7E8530D1E}" type="pres">
      <dgm:prSet presAssocID="{2ACD71EE-68F1-480C-B208-3BB229215F11}" presName="linNode" presStyleCnt="0"/>
      <dgm:spPr/>
    </dgm:pt>
    <dgm:pt modelId="{1A0D24A2-C89F-4186-95D9-DD1DC39F0C55}" type="pres">
      <dgm:prSet presAssocID="{2ACD71EE-68F1-480C-B208-3BB229215F11}" presName="parentText" presStyleLbl="node1" presStyleIdx="4" presStyleCnt="5" custLinFactNeighborX="-7716" custLinFactNeighborY="3848">
        <dgm:presLayoutVars>
          <dgm:chMax val="1"/>
          <dgm:bulletEnabled val="1"/>
        </dgm:presLayoutVars>
      </dgm:prSet>
      <dgm:spPr/>
      <dgm:t>
        <a:bodyPr/>
        <a:lstStyle/>
        <a:p>
          <a:endParaRPr lang="fr-FR"/>
        </a:p>
      </dgm:t>
    </dgm:pt>
    <dgm:pt modelId="{5C35A69A-A7C9-4800-A647-14051474B958}" type="pres">
      <dgm:prSet presAssocID="{2ACD71EE-68F1-480C-B208-3BB229215F11}" presName="descendantText" presStyleLbl="alignAccFollowNode1" presStyleIdx="4" presStyleCnt="5">
        <dgm:presLayoutVars>
          <dgm:bulletEnabled val="1"/>
        </dgm:presLayoutVars>
      </dgm:prSet>
      <dgm:spPr/>
      <dgm:t>
        <a:bodyPr/>
        <a:lstStyle/>
        <a:p>
          <a:endParaRPr lang="fr-FR"/>
        </a:p>
      </dgm:t>
    </dgm:pt>
  </dgm:ptLst>
  <dgm:cxnLst>
    <dgm:cxn modelId="{88A0C9E9-D48C-416F-B5DD-C32728A28DB3}" type="presOf" srcId="{F37C43AE-BEAA-4EB6-9A06-E5DE7522D536}" destId="{5C35A69A-A7C9-4800-A647-14051474B958}" srcOrd="0" destOrd="0" presId="urn:microsoft.com/office/officeart/2005/8/layout/vList5"/>
    <dgm:cxn modelId="{03918AE6-D444-491B-96EC-347F91AD2A62}" srcId="{A3A91C82-8FA4-432C-9C46-2EE7C58DDD8E}" destId="{03571829-BE14-4125-966A-D6EF2A6DA392}" srcOrd="0" destOrd="0" parTransId="{11D33758-6ABC-4B4C-B557-17A71CF92400}" sibTransId="{2701ADCB-9BDD-4476-AAB6-0D64ECBDC048}"/>
    <dgm:cxn modelId="{C72000DD-6D11-47AB-88CA-FB5A3BE11115}" type="presOf" srcId="{ACBBFA63-82D0-4118-A68D-DEA8D7E075BD}" destId="{0AB46CAC-A51C-4A97-B262-3030702D603E}" srcOrd="0" destOrd="0" presId="urn:microsoft.com/office/officeart/2005/8/layout/vList5"/>
    <dgm:cxn modelId="{029BEC4A-EC48-474C-8B14-7CB320C68F71}" srcId="{8ABDD057-8FE4-4EFD-84D3-9A1AEBA31369}" destId="{ACBBFA63-82D0-4118-A68D-DEA8D7E075BD}" srcOrd="0" destOrd="0" parTransId="{31D1DE1F-1D5B-418C-A734-6B3C7A8A95D5}" sibTransId="{91CB5480-CB1E-4F5E-A478-F0BE0316CC9E}"/>
    <dgm:cxn modelId="{7D800954-8EEC-45BF-8CE0-12628CA9A940}" type="presOf" srcId="{32CC84B6-2678-41FC-A44A-FB378BDDFB22}" destId="{0C0C5816-BD44-4B66-8B71-FE373E3105BC}" srcOrd="0" destOrd="0" presId="urn:microsoft.com/office/officeart/2005/8/layout/vList5"/>
    <dgm:cxn modelId="{F9B3AACE-3C0F-4D84-8A91-E6AC4FC86DEF}" type="presOf" srcId="{2ACD71EE-68F1-480C-B208-3BB229215F11}" destId="{1A0D24A2-C89F-4186-95D9-DD1DC39F0C55}" srcOrd="0" destOrd="0" presId="urn:microsoft.com/office/officeart/2005/8/layout/vList5"/>
    <dgm:cxn modelId="{BD02CA0E-05FA-4855-836F-1B0B04C14B56}" type="presOf" srcId="{8ABDD057-8FE4-4EFD-84D3-9A1AEBA31369}" destId="{802F0D67-11D2-4ECE-9F4A-36CCF1C86189}" srcOrd="0" destOrd="0" presId="urn:microsoft.com/office/officeart/2005/8/layout/vList5"/>
    <dgm:cxn modelId="{B34A9DE9-4164-4473-919C-862D7B0D4B0C}" type="presOf" srcId="{1C018BBB-A47D-4B9E-8F67-75BD00BAA8ED}" destId="{E7E58856-E701-4B33-A930-DB18857DF9D4}" srcOrd="0" destOrd="0" presId="urn:microsoft.com/office/officeart/2005/8/layout/vList5"/>
    <dgm:cxn modelId="{100E6633-4EA8-4E0C-B303-51338845D99F}" type="presOf" srcId="{A3A91C82-8FA4-432C-9C46-2EE7C58DDD8E}" destId="{0BEF9FBF-3880-4052-8DC3-E59C5E18D5B6}" srcOrd="0" destOrd="0" presId="urn:microsoft.com/office/officeart/2005/8/layout/vList5"/>
    <dgm:cxn modelId="{9D8CCE69-FA4B-4A63-9AAD-BF94AD159C2C}" srcId="{A55C9D5A-01B5-4987-84CC-FD964B73A57B}" destId="{1C018BBB-A47D-4B9E-8F67-75BD00BAA8ED}" srcOrd="0" destOrd="0" parTransId="{861CBA3C-5938-479F-8596-C7AB6584E8A1}" sibTransId="{E7AEFDDC-F96A-4517-BB20-248190A8593C}"/>
    <dgm:cxn modelId="{FCBA4027-CA57-4AEB-B7F7-4E61A39EC7D1}" srcId="{8ABDD057-8FE4-4EFD-84D3-9A1AEBA31369}" destId="{B9D7C904-3D36-48BA-BE0F-E489008B3DD2}" srcOrd="3" destOrd="0" parTransId="{5B47364D-094A-42A6-B5F2-A7D67F2E6E09}" sibTransId="{77A67497-D561-4DB0-86AD-31C4DAD8754F}"/>
    <dgm:cxn modelId="{AEDA7D13-C9BD-4B71-A58A-D40C8E84F0D8}" type="presOf" srcId="{A55C9D5A-01B5-4987-84CC-FD964B73A57B}" destId="{87E4E7C0-59CC-4891-BDF8-7B3CC1740DC8}" srcOrd="0" destOrd="0" presId="urn:microsoft.com/office/officeart/2005/8/layout/vList5"/>
    <dgm:cxn modelId="{F9DCE1F6-D42A-4037-B74A-ADAADB826BD5}" type="presOf" srcId="{FD8F457D-7F84-4C4D-A5B3-D72511AE8825}" destId="{DCFF1CFF-59E0-4A01-97FF-D734E39093BE}" srcOrd="0" destOrd="0" presId="urn:microsoft.com/office/officeart/2005/8/layout/vList5"/>
    <dgm:cxn modelId="{8B74ADAF-96C2-40E7-A10A-A2FA02AA68EB}" srcId="{2ACD71EE-68F1-480C-B208-3BB229215F11}" destId="{F37C43AE-BEAA-4EB6-9A06-E5DE7522D536}" srcOrd="0" destOrd="0" parTransId="{888393AE-9BE0-42DD-BB4F-3A63E8B7CD7D}" sibTransId="{4D7B5D9A-9203-4BF0-907E-F03C07728B8D}"/>
    <dgm:cxn modelId="{D36F17A3-1235-4483-A5D4-F28B7E4D3336}" type="presOf" srcId="{03571829-BE14-4125-966A-D6EF2A6DA392}" destId="{2305FF63-BBCF-421C-B533-4283BC3108C2}" srcOrd="0" destOrd="0" presId="urn:microsoft.com/office/officeart/2005/8/layout/vList5"/>
    <dgm:cxn modelId="{D0DE4AF6-2F4C-48F1-9AF1-DB10F867AB94}" srcId="{8ABDD057-8FE4-4EFD-84D3-9A1AEBA31369}" destId="{A3A91C82-8FA4-432C-9C46-2EE7C58DDD8E}" srcOrd="2" destOrd="0" parTransId="{5E4C2710-2AA6-4184-A0DF-4F55B52E512E}" sibTransId="{D4A5D682-E6AD-48E7-9706-E08994163561}"/>
    <dgm:cxn modelId="{61561008-8D7D-4A4B-AA72-F646D4D68F68}" srcId="{8ABDD057-8FE4-4EFD-84D3-9A1AEBA31369}" destId="{2ACD71EE-68F1-480C-B208-3BB229215F11}" srcOrd="4" destOrd="0" parTransId="{66F1EB77-CAAD-42F6-88F2-B05B3D28524A}" sibTransId="{92039008-8F27-4D7D-95AB-5954D6029244}"/>
    <dgm:cxn modelId="{FEA39B87-B504-45C3-BCA7-7579478028AA}" srcId="{ACBBFA63-82D0-4118-A68D-DEA8D7E075BD}" destId="{FD8F457D-7F84-4C4D-A5B3-D72511AE8825}" srcOrd="0" destOrd="0" parTransId="{91C0B985-9B25-44F5-BC45-45FC75336D52}" sibTransId="{51AE2759-89EB-4F51-B163-7700C07D3859}"/>
    <dgm:cxn modelId="{DC88FC9A-FCC2-49CF-AAA8-E3E87D79B9AD}" srcId="{B9D7C904-3D36-48BA-BE0F-E489008B3DD2}" destId="{32CC84B6-2678-41FC-A44A-FB378BDDFB22}" srcOrd="0" destOrd="0" parTransId="{3DCC814C-60BD-4138-89CB-46443BB91A2E}" sibTransId="{C6E65C95-E6D4-470A-944B-CD6813E01BC0}"/>
    <dgm:cxn modelId="{AAE35741-6516-431D-AE83-F2A3AAD584C2}" type="presOf" srcId="{B9D7C904-3D36-48BA-BE0F-E489008B3DD2}" destId="{76CECF0E-446C-4866-B141-05DFD831915E}" srcOrd="0" destOrd="0" presId="urn:microsoft.com/office/officeart/2005/8/layout/vList5"/>
    <dgm:cxn modelId="{509C40E3-CF59-4166-AECB-B343D870469D}" srcId="{8ABDD057-8FE4-4EFD-84D3-9A1AEBA31369}" destId="{A55C9D5A-01B5-4987-84CC-FD964B73A57B}" srcOrd="1" destOrd="0" parTransId="{A6EEEBB8-034D-49D7-BB4A-021320722DC1}" sibTransId="{80C27296-FA9D-407E-AF73-882769FED6E0}"/>
    <dgm:cxn modelId="{7331F90B-53CA-4CE1-BCFD-A195A8E8D11A}" type="presParOf" srcId="{802F0D67-11D2-4ECE-9F4A-36CCF1C86189}" destId="{024F8C6E-CC25-488D-9A14-EFECB4247B94}" srcOrd="0" destOrd="0" presId="urn:microsoft.com/office/officeart/2005/8/layout/vList5"/>
    <dgm:cxn modelId="{A3F19B4C-668D-465A-B015-7BD9B078D6C8}" type="presParOf" srcId="{024F8C6E-CC25-488D-9A14-EFECB4247B94}" destId="{0AB46CAC-A51C-4A97-B262-3030702D603E}" srcOrd="0" destOrd="0" presId="urn:microsoft.com/office/officeart/2005/8/layout/vList5"/>
    <dgm:cxn modelId="{96B69E72-84CD-45C6-AC26-9E53FA610CAD}" type="presParOf" srcId="{024F8C6E-CC25-488D-9A14-EFECB4247B94}" destId="{DCFF1CFF-59E0-4A01-97FF-D734E39093BE}" srcOrd="1" destOrd="0" presId="urn:microsoft.com/office/officeart/2005/8/layout/vList5"/>
    <dgm:cxn modelId="{05AAB85F-066D-4B8D-A6C4-9FBB87FE3A66}" type="presParOf" srcId="{802F0D67-11D2-4ECE-9F4A-36CCF1C86189}" destId="{DAB4D875-EFBF-44FD-9C31-9168255E66B9}" srcOrd="1" destOrd="0" presId="urn:microsoft.com/office/officeart/2005/8/layout/vList5"/>
    <dgm:cxn modelId="{13D81765-C47D-4400-A2CC-E16ADB616655}" type="presParOf" srcId="{802F0D67-11D2-4ECE-9F4A-36CCF1C86189}" destId="{2816DA11-C94D-40A4-B2FC-DFD05AB1EA52}" srcOrd="2" destOrd="0" presId="urn:microsoft.com/office/officeart/2005/8/layout/vList5"/>
    <dgm:cxn modelId="{02C9F402-CD2F-40BF-8294-B5FCD044FBDC}" type="presParOf" srcId="{2816DA11-C94D-40A4-B2FC-DFD05AB1EA52}" destId="{87E4E7C0-59CC-4891-BDF8-7B3CC1740DC8}" srcOrd="0" destOrd="0" presId="urn:microsoft.com/office/officeart/2005/8/layout/vList5"/>
    <dgm:cxn modelId="{2E85402A-8DC4-4CE9-9337-DE945134B295}" type="presParOf" srcId="{2816DA11-C94D-40A4-B2FC-DFD05AB1EA52}" destId="{E7E58856-E701-4B33-A930-DB18857DF9D4}" srcOrd="1" destOrd="0" presId="urn:microsoft.com/office/officeart/2005/8/layout/vList5"/>
    <dgm:cxn modelId="{0BAAC039-5AD8-4279-8DEE-16AC5E130AF1}" type="presParOf" srcId="{802F0D67-11D2-4ECE-9F4A-36CCF1C86189}" destId="{A66CE53B-6446-4D2E-A5BE-7E9F00916783}" srcOrd="3" destOrd="0" presId="urn:microsoft.com/office/officeart/2005/8/layout/vList5"/>
    <dgm:cxn modelId="{34DAFF4C-FC74-41A0-8455-71ECD8C77C03}" type="presParOf" srcId="{802F0D67-11D2-4ECE-9F4A-36CCF1C86189}" destId="{65278DEE-0C3C-41C9-96B6-CAFA27067D3A}" srcOrd="4" destOrd="0" presId="urn:microsoft.com/office/officeart/2005/8/layout/vList5"/>
    <dgm:cxn modelId="{1E9E9B01-F2D2-40EA-A5C1-F1D77D818CC7}" type="presParOf" srcId="{65278DEE-0C3C-41C9-96B6-CAFA27067D3A}" destId="{0BEF9FBF-3880-4052-8DC3-E59C5E18D5B6}" srcOrd="0" destOrd="0" presId="urn:microsoft.com/office/officeart/2005/8/layout/vList5"/>
    <dgm:cxn modelId="{77BEE0AA-4615-46AD-9F11-D547C0863D24}" type="presParOf" srcId="{65278DEE-0C3C-41C9-96B6-CAFA27067D3A}" destId="{2305FF63-BBCF-421C-B533-4283BC3108C2}" srcOrd="1" destOrd="0" presId="urn:microsoft.com/office/officeart/2005/8/layout/vList5"/>
    <dgm:cxn modelId="{58A54247-5D66-4DEA-BD49-FD293B7B1F70}" type="presParOf" srcId="{802F0D67-11D2-4ECE-9F4A-36CCF1C86189}" destId="{C86B51EF-9A0F-4541-B610-1D3B4E80486C}" srcOrd="5" destOrd="0" presId="urn:microsoft.com/office/officeart/2005/8/layout/vList5"/>
    <dgm:cxn modelId="{8D8619E4-A25F-4C94-AF88-E195B61BDFAA}" type="presParOf" srcId="{802F0D67-11D2-4ECE-9F4A-36CCF1C86189}" destId="{0D0D4430-1452-4628-979A-35B5632FED4A}" srcOrd="6" destOrd="0" presId="urn:microsoft.com/office/officeart/2005/8/layout/vList5"/>
    <dgm:cxn modelId="{C411954D-DDDE-4B43-AEDE-CCEFAA998081}" type="presParOf" srcId="{0D0D4430-1452-4628-979A-35B5632FED4A}" destId="{76CECF0E-446C-4866-B141-05DFD831915E}" srcOrd="0" destOrd="0" presId="urn:microsoft.com/office/officeart/2005/8/layout/vList5"/>
    <dgm:cxn modelId="{5D8610F6-C709-4807-958B-7D8F30BC462A}" type="presParOf" srcId="{0D0D4430-1452-4628-979A-35B5632FED4A}" destId="{0C0C5816-BD44-4B66-8B71-FE373E3105BC}" srcOrd="1" destOrd="0" presId="urn:microsoft.com/office/officeart/2005/8/layout/vList5"/>
    <dgm:cxn modelId="{ED948644-8B79-40F1-B502-51DB97A2DDFB}" type="presParOf" srcId="{802F0D67-11D2-4ECE-9F4A-36CCF1C86189}" destId="{EDB09ADE-9803-44FD-86B7-F21779742626}" srcOrd="7" destOrd="0" presId="urn:microsoft.com/office/officeart/2005/8/layout/vList5"/>
    <dgm:cxn modelId="{A0B090F5-A3E7-42A1-A967-E392001E6FD2}" type="presParOf" srcId="{802F0D67-11D2-4ECE-9F4A-36CCF1C86189}" destId="{CC268DEF-C47E-4894-9EF8-ECA7E8530D1E}" srcOrd="8" destOrd="0" presId="urn:microsoft.com/office/officeart/2005/8/layout/vList5"/>
    <dgm:cxn modelId="{8B711B3B-A390-47B7-B72B-AB50F4832B05}" type="presParOf" srcId="{CC268DEF-C47E-4894-9EF8-ECA7E8530D1E}" destId="{1A0D24A2-C89F-4186-95D9-DD1DC39F0C55}" srcOrd="0" destOrd="0" presId="urn:microsoft.com/office/officeart/2005/8/layout/vList5"/>
    <dgm:cxn modelId="{2067CA60-BAC6-4913-BA94-D27829FA19CA}" type="presParOf" srcId="{CC268DEF-C47E-4894-9EF8-ECA7E8530D1E}" destId="{5C35A69A-A7C9-4800-A647-14051474B958}"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E0654E1-6176-48B6-A02D-D0F9326B9B59}" type="doc">
      <dgm:prSet loTypeId="urn:microsoft.com/office/officeart/2005/8/layout/radial5" loCatId="cycle" qsTypeId="urn:microsoft.com/office/officeart/2005/8/quickstyle/simple5" qsCatId="simple" csTypeId="urn:microsoft.com/office/officeart/2005/8/colors/colorful1#3" csCatId="colorful" phldr="1"/>
      <dgm:spPr/>
      <dgm:t>
        <a:bodyPr/>
        <a:lstStyle/>
        <a:p>
          <a:endParaRPr lang="fr-FR"/>
        </a:p>
      </dgm:t>
    </dgm:pt>
    <dgm:pt modelId="{61AA2C22-FCA0-4482-8C15-79CE7E5375C8}">
      <dgm:prSet phldrT="[Texte]" custT="1"/>
      <dgm:spPr/>
      <dgm:t>
        <a:bodyPr/>
        <a:lstStyle/>
        <a:p>
          <a:r>
            <a:rPr lang="fr-FR" sz="2000" b="1" smtClean="0"/>
            <a:t>Les dimensions de Hall</a:t>
          </a:r>
          <a:endParaRPr lang="fr-FR" sz="2000" b="1" dirty="0"/>
        </a:p>
      </dgm:t>
    </dgm:pt>
    <dgm:pt modelId="{CE3D2264-5532-4E50-9153-79BC27C72B10}" type="parTrans" cxnId="{E61992FA-C9B5-4E81-9CC3-7EF56B065141}">
      <dgm:prSet/>
      <dgm:spPr/>
      <dgm:t>
        <a:bodyPr/>
        <a:lstStyle/>
        <a:p>
          <a:endParaRPr lang="fr-FR"/>
        </a:p>
      </dgm:t>
    </dgm:pt>
    <dgm:pt modelId="{5F48CD62-3D47-4215-AED2-E95F73EB8EE5}" type="sibTrans" cxnId="{E61992FA-C9B5-4E81-9CC3-7EF56B065141}">
      <dgm:prSet/>
      <dgm:spPr/>
      <dgm:t>
        <a:bodyPr/>
        <a:lstStyle/>
        <a:p>
          <a:endParaRPr lang="fr-FR"/>
        </a:p>
      </dgm:t>
    </dgm:pt>
    <dgm:pt modelId="{E1CA4C7A-CE98-4FFA-A633-6E4A7A422891}">
      <dgm:prSet phldrT="[Texte]" custT="1"/>
      <dgm:spPr/>
      <dgm:t>
        <a:bodyPr/>
        <a:lstStyle/>
        <a:p>
          <a:r>
            <a:rPr lang="fr-FR" sz="2000" b="1" smtClean="0"/>
            <a:t>Rapport à l’espace</a:t>
          </a:r>
          <a:endParaRPr lang="fr-FR" sz="2000" b="1" dirty="0"/>
        </a:p>
      </dgm:t>
    </dgm:pt>
    <dgm:pt modelId="{7F307A67-B73D-4ED4-8D67-4FF4BAD88C7D}" type="parTrans" cxnId="{0BDB6CF2-A084-4521-AD11-2DD7A63D3CAC}">
      <dgm:prSet/>
      <dgm:spPr/>
      <dgm:t>
        <a:bodyPr/>
        <a:lstStyle/>
        <a:p>
          <a:endParaRPr lang="fr-FR"/>
        </a:p>
      </dgm:t>
    </dgm:pt>
    <dgm:pt modelId="{F62AEF32-C6EF-466F-9675-A5F757766751}" type="sibTrans" cxnId="{0BDB6CF2-A084-4521-AD11-2DD7A63D3CAC}">
      <dgm:prSet/>
      <dgm:spPr/>
      <dgm:t>
        <a:bodyPr/>
        <a:lstStyle/>
        <a:p>
          <a:endParaRPr lang="fr-FR"/>
        </a:p>
      </dgm:t>
    </dgm:pt>
    <dgm:pt modelId="{F17FDE9E-C322-4767-B67C-401D8C1CFE7F}">
      <dgm:prSet phldrT="[Texte]" custT="1"/>
      <dgm:spPr/>
      <dgm:t>
        <a:bodyPr/>
        <a:lstStyle/>
        <a:p>
          <a:r>
            <a:rPr lang="fr-FR" sz="2000" b="1" dirty="0" smtClean="0"/>
            <a:t>Culture à fort contexte</a:t>
          </a:r>
          <a:endParaRPr lang="fr-FR" sz="2000" b="1" dirty="0"/>
        </a:p>
      </dgm:t>
    </dgm:pt>
    <dgm:pt modelId="{4FE5F892-4B59-4403-9CD5-29EEEF2FDC95}" type="parTrans" cxnId="{68BF7665-A1A5-4BE2-A931-6A9CF5FFAA0E}">
      <dgm:prSet/>
      <dgm:spPr/>
      <dgm:t>
        <a:bodyPr/>
        <a:lstStyle/>
        <a:p>
          <a:endParaRPr lang="fr-FR"/>
        </a:p>
      </dgm:t>
    </dgm:pt>
    <dgm:pt modelId="{7A5B89A9-4893-49AF-B558-548552BF2DC3}" type="sibTrans" cxnId="{68BF7665-A1A5-4BE2-A931-6A9CF5FFAA0E}">
      <dgm:prSet/>
      <dgm:spPr/>
      <dgm:t>
        <a:bodyPr/>
        <a:lstStyle/>
        <a:p>
          <a:endParaRPr lang="fr-FR"/>
        </a:p>
      </dgm:t>
    </dgm:pt>
    <dgm:pt modelId="{4550A34D-6B16-44BE-8D7F-1C0BF3BDA0DB}">
      <dgm:prSet phldrT="[Texte]"/>
      <dgm:spPr/>
      <dgm:t>
        <a:bodyPr/>
        <a:lstStyle/>
        <a:p>
          <a:r>
            <a:rPr lang="fr-FR" b="1" smtClean="0"/>
            <a:t>Orientation temporelle</a:t>
          </a:r>
          <a:endParaRPr lang="fr-FR" b="1" dirty="0"/>
        </a:p>
      </dgm:t>
    </dgm:pt>
    <dgm:pt modelId="{220E44BF-F610-4A4C-B868-DB1867582CA6}" type="parTrans" cxnId="{A12037C9-B075-49A2-B7A7-FF0B30B79CC1}">
      <dgm:prSet/>
      <dgm:spPr/>
      <dgm:t>
        <a:bodyPr/>
        <a:lstStyle/>
        <a:p>
          <a:endParaRPr lang="fr-FR"/>
        </a:p>
      </dgm:t>
    </dgm:pt>
    <dgm:pt modelId="{BB24C677-140B-477B-B70C-F84B9F692751}" type="sibTrans" cxnId="{A12037C9-B075-49A2-B7A7-FF0B30B79CC1}">
      <dgm:prSet/>
      <dgm:spPr/>
      <dgm:t>
        <a:bodyPr/>
        <a:lstStyle/>
        <a:p>
          <a:endParaRPr lang="fr-FR"/>
        </a:p>
      </dgm:t>
    </dgm:pt>
    <dgm:pt modelId="{29162DB1-1EAB-4BB2-871E-AF75B221A073}" type="pres">
      <dgm:prSet presAssocID="{3E0654E1-6176-48B6-A02D-D0F9326B9B59}" presName="Name0" presStyleCnt="0">
        <dgm:presLayoutVars>
          <dgm:chMax val="1"/>
          <dgm:dir/>
          <dgm:animLvl val="ctr"/>
          <dgm:resizeHandles val="exact"/>
        </dgm:presLayoutVars>
      </dgm:prSet>
      <dgm:spPr/>
      <dgm:t>
        <a:bodyPr/>
        <a:lstStyle/>
        <a:p>
          <a:endParaRPr lang="fr-FR"/>
        </a:p>
      </dgm:t>
    </dgm:pt>
    <dgm:pt modelId="{15DA5B04-ABB8-4733-8272-607DA22A28EA}" type="pres">
      <dgm:prSet presAssocID="{61AA2C22-FCA0-4482-8C15-79CE7E5375C8}" presName="centerShape" presStyleLbl="node0" presStyleIdx="0" presStyleCnt="1" custScaleX="138435"/>
      <dgm:spPr/>
      <dgm:t>
        <a:bodyPr/>
        <a:lstStyle/>
        <a:p>
          <a:endParaRPr lang="fr-FR"/>
        </a:p>
      </dgm:t>
    </dgm:pt>
    <dgm:pt modelId="{1EF4AE5E-6AFE-4A78-9795-1D2B47651DAA}" type="pres">
      <dgm:prSet presAssocID="{7F307A67-B73D-4ED4-8D67-4FF4BAD88C7D}" presName="parTrans" presStyleLbl="sibTrans2D1" presStyleIdx="0" presStyleCnt="3"/>
      <dgm:spPr/>
      <dgm:t>
        <a:bodyPr/>
        <a:lstStyle/>
        <a:p>
          <a:endParaRPr lang="fr-FR"/>
        </a:p>
      </dgm:t>
    </dgm:pt>
    <dgm:pt modelId="{917DE6B1-B92B-4227-9C3C-40AEFA36367D}" type="pres">
      <dgm:prSet presAssocID="{7F307A67-B73D-4ED4-8D67-4FF4BAD88C7D}" presName="connectorText" presStyleLbl="sibTrans2D1" presStyleIdx="0" presStyleCnt="3"/>
      <dgm:spPr/>
      <dgm:t>
        <a:bodyPr/>
        <a:lstStyle/>
        <a:p>
          <a:endParaRPr lang="fr-FR"/>
        </a:p>
      </dgm:t>
    </dgm:pt>
    <dgm:pt modelId="{03D3E5BE-9F16-4788-BCFF-4ABAE536CD04}" type="pres">
      <dgm:prSet presAssocID="{E1CA4C7A-CE98-4FFA-A633-6E4A7A422891}" presName="node" presStyleLbl="node1" presStyleIdx="0" presStyleCnt="3">
        <dgm:presLayoutVars>
          <dgm:bulletEnabled val="1"/>
        </dgm:presLayoutVars>
      </dgm:prSet>
      <dgm:spPr/>
      <dgm:t>
        <a:bodyPr/>
        <a:lstStyle/>
        <a:p>
          <a:endParaRPr lang="fr-FR"/>
        </a:p>
      </dgm:t>
    </dgm:pt>
    <dgm:pt modelId="{B1601041-F050-4F91-9FC6-0FA9F98C620E}" type="pres">
      <dgm:prSet presAssocID="{4FE5F892-4B59-4403-9CD5-29EEEF2FDC95}" presName="parTrans" presStyleLbl="sibTrans2D1" presStyleIdx="1" presStyleCnt="3"/>
      <dgm:spPr/>
      <dgm:t>
        <a:bodyPr/>
        <a:lstStyle/>
        <a:p>
          <a:endParaRPr lang="fr-FR"/>
        </a:p>
      </dgm:t>
    </dgm:pt>
    <dgm:pt modelId="{C17FF779-A04E-4AB5-BE94-8A6ABA1904EC}" type="pres">
      <dgm:prSet presAssocID="{4FE5F892-4B59-4403-9CD5-29EEEF2FDC95}" presName="connectorText" presStyleLbl="sibTrans2D1" presStyleIdx="1" presStyleCnt="3"/>
      <dgm:spPr/>
      <dgm:t>
        <a:bodyPr/>
        <a:lstStyle/>
        <a:p>
          <a:endParaRPr lang="fr-FR"/>
        </a:p>
      </dgm:t>
    </dgm:pt>
    <dgm:pt modelId="{B81295CB-A524-46A8-AAF5-973CF6425EA0}" type="pres">
      <dgm:prSet presAssocID="{F17FDE9E-C322-4767-B67C-401D8C1CFE7F}" presName="node" presStyleLbl="node1" presStyleIdx="1" presStyleCnt="3" custRadScaleRad="113169" custRadScaleInc="-12440">
        <dgm:presLayoutVars>
          <dgm:bulletEnabled val="1"/>
        </dgm:presLayoutVars>
      </dgm:prSet>
      <dgm:spPr/>
      <dgm:t>
        <a:bodyPr/>
        <a:lstStyle/>
        <a:p>
          <a:endParaRPr lang="fr-FR"/>
        </a:p>
      </dgm:t>
    </dgm:pt>
    <dgm:pt modelId="{A625A8C3-6E3A-4024-8682-BF435C141D8A}" type="pres">
      <dgm:prSet presAssocID="{220E44BF-F610-4A4C-B868-DB1867582CA6}" presName="parTrans" presStyleLbl="sibTrans2D1" presStyleIdx="2" presStyleCnt="3"/>
      <dgm:spPr/>
      <dgm:t>
        <a:bodyPr/>
        <a:lstStyle/>
        <a:p>
          <a:endParaRPr lang="fr-FR"/>
        </a:p>
      </dgm:t>
    </dgm:pt>
    <dgm:pt modelId="{E89C4657-49B0-4F60-9011-69E860EAFB16}" type="pres">
      <dgm:prSet presAssocID="{220E44BF-F610-4A4C-B868-DB1867582CA6}" presName="connectorText" presStyleLbl="sibTrans2D1" presStyleIdx="2" presStyleCnt="3"/>
      <dgm:spPr/>
      <dgm:t>
        <a:bodyPr/>
        <a:lstStyle/>
        <a:p>
          <a:endParaRPr lang="fr-FR"/>
        </a:p>
      </dgm:t>
    </dgm:pt>
    <dgm:pt modelId="{55A5A2D1-BB01-4280-863D-6D4710C08F50}" type="pres">
      <dgm:prSet presAssocID="{4550A34D-6B16-44BE-8D7F-1C0BF3BDA0DB}" presName="node" presStyleLbl="node1" presStyleIdx="2" presStyleCnt="3" custRadScaleRad="110829" custRadScaleInc="12732">
        <dgm:presLayoutVars>
          <dgm:bulletEnabled val="1"/>
        </dgm:presLayoutVars>
      </dgm:prSet>
      <dgm:spPr/>
      <dgm:t>
        <a:bodyPr/>
        <a:lstStyle/>
        <a:p>
          <a:endParaRPr lang="fr-FR"/>
        </a:p>
      </dgm:t>
    </dgm:pt>
  </dgm:ptLst>
  <dgm:cxnLst>
    <dgm:cxn modelId="{18F25998-A27B-4B8C-B371-FE2A0526B893}" type="presOf" srcId="{4FE5F892-4B59-4403-9CD5-29EEEF2FDC95}" destId="{C17FF779-A04E-4AB5-BE94-8A6ABA1904EC}" srcOrd="1" destOrd="0" presId="urn:microsoft.com/office/officeart/2005/8/layout/radial5"/>
    <dgm:cxn modelId="{F7199E80-9540-4456-9607-F42A202C1874}" type="presOf" srcId="{4550A34D-6B16-44BE-8D7F-1C0BF3BDA0DB}" destId="{55A5A2D1-BB01-4280-863D-6D4710C08F50}" srcOrd="0" destOrd="0" presId="urn:microsoft.com/office/officeart/2005/8/layout/radial5"/>
    <dgm:cxn modelId="{A12037C9-B075-49A2-B7A7-FF0B30B79CC1}" srcId="{61AA2C22-FCA0-4482-8C15-79CE7E5375C8}" destId="{4550A34D-6B16-44BE-8D7F-1C0BF3BDA0DB}" srcOrd="2" destOrd="0" parTransId="{220E44BF-F610-4A4C-B868-DB1867582CA6}" sibTransId="{BB24C677-140B-477B-B70C-F84B9F692751}"/>
    <dgm:cxn modelId="{6CB321E1-5DA8-4E2B-BFA9-EA4FF18A611E}" type="presOf" srcId="{220E44BF-F610-4A4C-B868-DB1867582CA6}" destId="{A625A8C3-6E3A-4024-8682-BF435C141D8A}" srcOrd="0" destOrd="0" presId="urn:microsoft.com/office/officeart/2005/8/layout/radial5"/>
    <dgm:cxn modelId="{5D5091E4-A61A-4702-9144-048A1B29E722}" type="presOf" srcId="{3E0654E1-6176-48B6-A02D-D0F9326B9B59}" destId="{29162DB1-1EAB-4BB2-871E-AF75B221A073}" srcOrd="0" destOrd="0" presId="urn:microsoft.com/office/officeart/2005/8/layout/radial5"/>
    <dgm:cxn modelId="{9183CE52-BAD2-47C9-B155-DBDBD43321D9}" type="presOf" srcId="{61AA2C22-FCA0-4482-8C15-79CE7E5375C8}" destId="{15DA5B04-ABB8-4733-8272-607DA22A28EA}" srcOrd="0" destOrd="0" presId="urn:microsoft.com/office/officeart/2005/8/layout/radial5"/>
    <dgm:cxn modelId="{A4D1C72D-8DEC-4612-AC7A-22298E44B3C0}" type="presOf" srcId="{7F307A67-B73D-4ED4-8D67-4FF4BAD88C7D}" destId="{917DE6B1-B92B-4227-9C3C-40AEFA36367D}" srcOrd="1" destOrd="0" presId="urn:microsoft.com/office/officeart/2005/8/layout/radial5"/>
    <dgm:cxn modelId="{88C13CCD-0228-4B6D-904F-91A4746BFF0B}" type="presOf" srcId="{7F307A67-B73D-4ED4-8D67-4FF4BAD88C7D}" destId="{1EF4AE5E-6AFE-4A78-9795-1D2B47651DAA}" srcOrd="0" destOrd="0" presId="urn:microsoft.com/office/officeart/2005/8/layout/radial5"/>
    <dgm:cxn modelId="{E61992FA-C9B5-4E81-9CC3-7EF56B065141}" srcId="{3E0654E1-6176-48B6-A02D-D0F9326B9B59}" destId="{61AA2C22-FCA0-4482-8C15-79CE7E5375C8}" srcOrd="0" destOrd="0" parTransId="{CE3D2264-5532-4E50-9153-79BC27C72B10}" sibTransId="{5F48CD62-3D47-4215-AED2-E95F73EB8EE5}"/>
    <dgm:cxn modelId="{D3A1C511-EB83-49B7-9CB7-18B0F8C7C306}" type="presOf" srcId="{F17FDE9E-C322-4767-B67C-401D8C1CFE7F}" destId="{B81295CB-A524-46A8-AAF5-973CF6425EA0}" srcOrd="0" destOrd="0" presId="urn:microsoft.com/office/officeart/2005/8/layout/radial5"/>
    <dgm:cxn modelId="{0BDB6CF2-A084-4521-AD11-2DD7A63D3CAC}" srcId="{61AA2C22-FCA0-4482-8C15-79CE7E5375C8}" destId="{E1CA4C7A-CE98-4FFA-A633-6E4A7A422891}" srcOrd="0" destOrd="0" parTransId="{7F307A67-B73D-4ED4-8D67-4FF4BAD88C7D}" sibTransId="{F62AEF32-C6EF-466F-9675-A5F757766751}"/>
    <dgm:cxn modelId="{68BF7665-A1A5-4BE2-A931-6A9CF5FFAA0E}" srcId="{61AA2C22-FCA0-4482-8C15-79CE7E5375C8}" destId="{F17FDE9E-C322-4767-B67C-401D8C1CFE7F}" srcOrd="1" destOrd="0" parTransId="{4FE5F892-4B59-4403-9CD5-29EEEF2FDC95}" sibTransId="{7A5B89A9-4893-49AF-B558-548552BF2DC3}"/>
    <dgm:cxn modelId="{D0D21370-0838-4D31-A23C-A2458A3D4BB7}" type="presOf" srcId="{220E44BF-F610-4A4C-B868-DB1867582CA6}" destId="{E89C4657-49B0-4F60-9011-69E860EAFB16}" srcOrd="1" destOrd="0" presId="urn:microsoft.com/office/officeart/2005/8/layout/radial5"/>
    <dgm:cxn modelId="{0BC51BE5-3141-4BD7-A49E-1D923E61848E}" type="presOf" srcId="{4FE5F892-4B59-4403-9CD5-29EEEF2FDC95}" destId="{B1601041-F050-4F91-9FC6-0FA9F98C620E}" srcOrd="0" destOrd="0" presId="urn:microsoft.com/office/officeart/2005/8/layout/radial5"/>
    <dgm:cxn modelId="{42A07563-3304-43C7-A6BA-2C2765F4570D}" type="presOf" srcId="{E1CA4C7A-CE98-4FFA-A633-6E4A7A422891}" destId="{03D3E5BE-9F16-4788-BCFF-4ABAE536CD04}" srcOrd="0" destOrd="0" presId="urn:microsoft.com/office/officeart/2005/8/layout/radial5"/>
    <dgm:cxn modelId="{EC8839EE-A4FB-446B-BEE9-61C27AE5B756}" type="presParOf" srcId="{29162DB1-1EAB-4BB2-871E-AF75B221A073}" destId="{15DA5B04-ABB8-4733-8272-607DA22A28EA}" srcOrd="0" destOrd="0" presId="urn:microsoft.com/office/officeart/2005/8/layout/radial5"/>
    <dgm:cxn modelId="{06D6CCB2-DD38-4D23-8A8A-7266F308EA6A}" type="presParOf" srcId="{29162DB1-1EAB-4BB2-871E-AF75B221A073}" destId="{1EF4AE5E-6AFE-4A78-9795-1D2B47651DAA}" srcOrd="1" destOrd="0" presId="urn:microsoft.com/office/officeart/2005/8/layout/radial5"/>
    <dgm:cxn modelId="{8BBF8866-9079-4965-8500-EFEA4D56FFB5}" type="presParOf" srcId="{1EF4AE5E-6AFE-4A78-9795-1D2B47651DAA}" destId="{917DE6B1-B92B-4227-9C3C-40AEFA36367D}" srcOrd="0" destOrd="0" presId="urn:microsoft.com/office/officeart/2005/8/layout/radial5"/>
    <dgm:cxn modelId="{B9C4AD29-BDE5-46F1-9739-CE763C9E1E47}" type="presParOf" srcId="{29162DB1-1EAB-4BB2-871E-AF75B221A073}" destId="{03D3E5BE-9F16-4788-BCFF-4ABAE536CD04}" srcOrd="2" destOrd="0" presId="urn:microsoft.com/office/officeart/2005/8/layout/radial5"/>
    <dgm:cxn modelId="{925E91CD-EF3C-482F-817F-ED0D6DE1BD73}" type="presParOf" srcId="{29162DB1-1EAB-4BB2-871E-AF75B221A073}" destId="{B1601041-F050-4F91-9FC6-0FA9F98C620E}" srcOrd="3" destOrd="0" presId="urn:microsoft.com/office/officeart/2005/8/layout/radial5"/>
    <dgm:cxn modelId="{169CF591-DD5F-4336-8B66-32292EB46389}" type="presParOf" srcId="{B1601041-F050-4F91-9FC6-0FA9F98C620E}" destId="{C17FF779-A04E-4AB5-BE94-8A6ABA1904EC}" srcOrd="0" destOrd="0" presId="urn:microsoft.com/office/officeart/2005/8/layout/radial5"/>
    <dgm:cxn modelId="{B1AEA235-359B-40D2-AF12-A9D74EB2F352}" type="presParOf" srcId="{29162DB1-1EAB-4BB2-871E-AF75B221A073}" destId="{B81295CB-A524-46A8-AAF5-973CF6425EA0}" srcOrd="4" destOrd="0" presId="urn:microsoft.com/office/officeart/2005/8/layout/radial5"/>
    <dgm:cxn modelId="{E3B2F92E-E2EC-4CDB-A90A-673E5E95D4E3}" type="presParOf" srcId="{29162DB1-1EAB-4BB2-871E-AF75B221A073}" destId="{A625A8C3-6E3A-4024-8682-BF435C141D8A}" srcOrd="5" destOrd="0" presId="urn:microsoft.com/office/officeart/2005/8/layout/radial5"/>
    <dgm:cxn modelId="{808A3009-8BBB-47F4-9902-836F9BC65E99}" type="presParOf" srcId="{A625A8C3-6E3A-4024-8682-BF435C141D8A}" destId="{E89C4657-49B0-4F60-9011-69E860EAFB16}" srcOrd="0" destOrd="0" presId="urn:microsoft.com/office/officeart/2005/8/layout/radial5"/>
    <dgm:cxn modelId="{3EE38A5E-F521-4986-8A3A-13CEB92A5336}" type="presParOf" srcId="{29162DB1-1EAB-4BB2-871E-AF75B221A073}" destId="{55A5A2D1-BB01-4280-863D-6D4710C08F50}" srcOrd="6" destOrd="0" presId="urn:microsoft.com/office/officeart/2005/8/layout/radial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DA196F1-1511-4C2C-97FE-BBF8FA8089AF}" type="doc">
      <dgm:prSet loTypeId="urn:microsoft.com/office/officeart/2005/8/layout/venn3" loCatId="relationship" qsTypeId="urn:microsoft.com/office/officeart/2005/8/quickstyle/3d1" qsCatId="3D" csTypeId="urn:microsoft.com/office/officeart/2005/8/colors/colorful1#4" csCatId="colorful" phldr="1"/>
      <dgm:spPr/>
      <dgm:t>
        <a:bodyPr/>
        <a:lstStyle/>
        <a:p>
          <a:endParaRPr lang="fr-FR"/>
        </a:p>
      </dgm:t>
    </dgm:pt>
    <dgm:pt modelId="{9B9EAE58-D9A0-4FBC-81A3-CFF4C3DC6F1A}">
      <dgm:prSet phldrT="[Texte]" custT="1"/>
      <dgm:spPr/>
      <dgm:t>
        <a:bodyPr/>
        <a:lstStyle/>
        <a:p>
          <a:r>
            <a:rPr lang="fr-FR" sz="1600" b="1" smtClean="0"/>
            <a:t>Universalisme/ Particularisme</a:t>
          </a:r>
          <a:endParaRPr lang="fr-FR" sz="1600" b="1" dirty="0"/>
        </a:p>
      </dgm:t>
    </dgm:pt>
    <dgm:pt modelId="{32681560-9CEC-4E0D-8505-8DE636447CF9}" type="parTrans" cxnId="{0EDB3B10-F8C6-4D76-9228-D7ED99A8EAB4}">
      <dgm:prSet/>
      <dgm:spPr/>
      <dgm:t>
        <a:bodyPr/>
        <a:lstStyle/>
        <a:p>
          <a:endParaRPr lang="fr-FR"/>
        </a:p>
      </dgm:t>
    </dgm:pt>
    <dgm:pt modelId="{74FD9463-5684-4DBE-83F2-0C3D3D7D1366}" type="sibTrans" cxnId="{0EDB3B10-F8C6-4D76-9228-D7ED99A8EAB4}">
      <dgm:prSet/>
      <dgm:spPr/>
      <dgm:t>
        <a:bodyPr/>
        <a:lstStyle/>
        <a:p>
          <a:endParaRPr lang="fr-FR"/>
        </a:p>
      </dgm:t>
    </dgm:pt>
    <dgm:pt modelId="{B2675F47-59CD-4318-A7F6-006894B837AC}">
      <dgm:prSet phldrT="[Texte]" custT="1"/>
      <dgm:spPr/>
      <dgm:t>
        <a:bodyPr/>
        <a:lstStyle/>
        <a:p>
          <a:r>
            <a:rPr lang="fr-FR" sz="1600" b="1" smtClean="0"/>
            <a:t>Neutralité/</a:t>
          </a:r>
        </a:p>
        <a:p>
          <a:r>
            <a:rPr lang="fr-FR" sz="1600" b="1" smtClean="0"/>
            <a:t>affectivité</a:t>
          </a:r>
          <a:endParaRPr lang="fr-FR" sz="1600" b="1" dirty="0"/>
        </a:p>
      </dgm:t>
    </dgm:pt>
    <dgm:pt modelId="{4D8F35A3-C6E2-466E-B6A4-72F08525CFEF}" type="parTrans" cxnId="{F3E02991-A3BC-4980-8089-8CD7C3C067E2}">
      <dgm:prSet/>
      <dgm:spPr/>
      <dgm:t>
        <a:bodyPr/>
        <a:lstStyle/>
        <a:p>
          <a:endParaRPr lang="fr-FR"/>
        </a:p>
      </dgm:t>
    </dgm:pt>
    <dgm:pt modelId="{A5AD318D-8EF3-4684-984F-A91236407823}" type="sibTrans" cxnId="{F3E02991-A3BC-4980-8089-8CD7C3C067E2}">
      <dgm:prSet/>
      <dgm:spPr/>
      <dgm:t>
        <a:bodyPr/>
        <a:lstStyle/>
        <a:p>
          <a:endParaRPr lang="fr-FR"/>
        </a:p>
      </dgm:t>
    </dgm:pt>
    <dgm:pt modelId="{38BD2A5A-3694-485C-A70E-3F96D1846FEA}">
      <dgm:prSet phldrT="[Texte]" custT="1"/>
      <dgm:spPr/>
      <dgm:t>
        <a:bodyPr/>
        <a:lstStyle/>
        <a:p>
          <a:r>
            <a:rPr lang="fr-FR" sz="1600" b="1" smtClean="0"/>
            <a:t>Degré d’engagement limité/diffus</a:t>
          </a:r>
          <a:endParaRPr lang="fr-FR" sz="1600" b="1" dirty="0"/>
        </a:p>
      </dgm:t>
    </dgm:pt>
    <dgm:pt modelId="{E04217AE-BF67-4550-BBDC-B8D1B06CFE29}" type="parTrans" cxnId="{A7123826-8F48-4A29-9614-4BDDCD068644}">
      <dgm:prSet/>
      <dgm:spPr/>
      <dgm:t>
        <a:bodyPr/>
        <a:lstStyle/>
        <a:p>
          <a:endParaRPr lang="fr-FR"/>
        </a:p>
      </dgm:t>
    </dgm:pt>
    <dgm:pt modelId="{F314BDD2-0A69-48BA-9C33-C4772D7921D9}" type="sibTrans" cxnId="{A7123826-8F48-4A29-9614-4BDDCD068644}">
      <dgm:prSet/>
      <dgm:spPr/>
      <dgm:t>
        <a:bodyPr/>
        <a:lstStyle/>
        <a:p>
          <a:endParaRPr lang="fr-FR"/>
        </a:p>
      </dgm:t>
    </dgm:pt>
    <dgm:pt modelId="{249AF0D3-8A8C-4D30-B18E-B1CE50497EC6}">
      <dgm:prSet phldrT="[Texte]" custT="1"/>
      <dgm:spPr/>
      <dgm:t>
        <a:bodyPr/>
        <a:lstStyle/>
        <a:p>
          <a:r>
            <a:rPr lang="fr-FR" sz="1600" b="1" smtClean="0"/>
            <a:t>Statut attribué/ statut acquis</a:t>
          </a:r>
          <a:endParaRPr lang="fr-FR" sz="1600" b="1" dirty="0"/>
        </a:p>
      </dgm:t>
    </dgm:pt>
    <dgm:pt modelId="{B90BF7AB-A7FC-400A-9AE8-D9F94C9C2F2C}" type="parTrans" cxnId="{8201B068-55D2-46D1-96AA-1D922138FAE1}">
      <dgm:prSet/>
      <dgm:spPr/>
      <dgm:t>
        <a:bodyPr/>
        <a:lstStyle/>
        <a:p>
          <a:endParaRPr lang="fr-FR"/>
        </a:p>
      </dgm:t>
    </dgm:pt>
    <dgm:pt modelId="{086E4CCB-09F3-4C82-910F-A551F76E68C6}" type="sibTrans" cxnId="{8201B068-55D2-46D1-96AA-1D922138FAE1}">
      <dgm:prSet/>
      <dgm:spPr/>
      <dgm:t>
        <a:bodyPr/>
        <a:lstStyle/>
        <a:p>
          <a:endParaRPr lang="fr-FR"/>
        </a:p>
      </dgm:t>
    </dgm:pt>
    <dgm:pt modelId="{72BEE664-DAA4-4F34-8FEB-E4F01B91D9F6}">
      <dgm:prSet custT="1"/>
      <dgm:spPr/>
      <dgm:t>
        <a:bodyPr/>
        <a:lstStyle/>
        <a:p>
          <a:r>
            <a:rPr lang="fr-FR" sz="1600" b="1" smtClean="0"/>
            <a:t>Orientation interne ou externe</a:t>
          </a:r>
          <a:endParaRPr lang="fr-FR" sz="1600" b="1" dirty="0"/>
        </a:p>
      </dgm:t>
    </dgm:pt>
    <dgm:pt modelId="{5F749118-2F12-41DB-BACD-B07804A89211}" type="parTrans" cxnId="{58A60141-ACE1-43DF-8FD4-729E6377A87C}">
      <dgm:prSet/>
      <dgm:spPr/>
      <dgm:t>
        <a:bodyPr/>
        <a:lstStyle/>
        <a:p>
          <a:endParaRPr lang="fr-FR"/>
        </a:p>
      </dgm:t>
    </dgm:pt>
    <dgm:pt modelId="{24603B7D-A0DC-4FBA-87C8-6F9D63496C5D}" type="sibTrans" cxnId="{58A60141-ACE1-43DF-8FD4-729E6377A87C}">
      <dgm:prSet/>
      <dgm:spPr/>
      <dgm:t>
        <a:bodyPr/>
        <a:lstStyle/>
        <a:p>
          <a:endParaRPr lang="fr-FR"/>
        </a:p>
      </dgm:t>
    </dgm:pt>
    <dgm:pt modelId="{E0CCD558-E18E-4344-9B1E-A40EF7207F09}" type="pres">
      <dgm:prSet presAssocID="{BDA196F1-1511-4C2C-97FE-BBF8FA8089AF}" presName="Name0" presStyleCnt="0">
        <dgm:presLayoutVars>
          <dgm:dir/>
          <dgm:resizeHandles val="exact"/>
        </dgm:presLayoutVars>
      </dgm:prSet>
      <dgm:spPr/>
      <dgm:t>
        <a:bodyPr/>
        <a:lstStyle/>
        <a:p>
          <a:endParaRPr lang="fr-FR"/>
        </a:p>
      </dgm:t>
    </dgm:pt>
    <dgm:pt modelId="{FC700EA5-5ACA-4B92-BF02-90FBCA535F18}" type="pres">
      <dgm:prSet presAssocID="{9B9EAE58-D9A0-4FBC-81A3-CFF4C3DC6F1A}" presName="Name5" presStyleLbl="vennNode1" presStyleIdx="0" presStyleCnt="5">
        <dgm:presLayoutVars>
          <dgm:bulletEnabled val="1"/>
        </dgm:presLayoutVars>
      </dgm:prSet>
      <dgm:spPr/>
      <dgm:t>
        <a:bodyPr/>
        <a:lstStyle/>
        <a:p>
          <a:endParaRPr lang="fr-FR"/>
        </a:p>
      </dgm:t>
    </dgm:pt>
    <dgm:pt modelId="{11A8489B-D606-4FCF-801B-CBD393D87EFE}" type="pres">
      <dgm:prSet presAssocID="{74FD9463-5684-4DBE-83F2-0C3D3D7D1366}" presName="space" presStyleCnt="0"/>
      <dgm:spPr/>
    </dgm:pt>
    <dgm:pt modelId="{E6E42100-4F2D-4BCB-A76F-476E40E2D824}" type="pres">
      <dgm:prSet presAssocID="{B2675F47-59CD-4318-A7F6-006894B837AC}" presName="Name5" presStyleLbl="vennNode1" presStyleIdx="1" presStyleCnt="5">
        <dgm:presLayoutVars>
          <dgm:bulletEnabled val="1"/>
        </dgm:presLayoutVars>
      </dgm:prSet>
      <dgm:spPr/>
      <dgm:t>
        <a:bodyPr/>
        <a:lstStyle/>
        <a:p>
          <a:endParaRPr lang="fr-FR"/>
        </a:p>
      </dgm:t>
    </dgm:pt>
    <dgm:pt modelId="{D9997173-3406-4D05-AB4B-C31281096E7E}" type="pres">
      <dgm:prSet presAssocID="{A5AD318D-8EF3-4684-984F-A91236407823}" presName="space" presStyleCnt="0"/>
      <dgm:spPr/>
    </dgm:pt>
    <dgm:pt modelId="{9627E299-F622-4CD3-AF32-9264E6260A4F}" type="pres">
      <dgm:prSet presAssocID="{38BD2A5A-3694-485C-A70E-3F96D1846FEA}" presName="Name5" presStyleLbl="vennNode1" presStyleIdx="2" presStyleCnt="5">
        <dgm:presLayoutVars>
          <dgm:bulletEnabled val="1"/>
        </dgm:presLayoutVars>
      </dgm:prSet>
      <dgm:spPr/>
      <dgm:t>
        <a:bodyPr/>
        <a:lstStyle/>
        <a:p>
          <a:endParaRPr lang="fr-FR"/>
        </a:p>
      </dgm:t>
    </dgm:pt>
    <dgm:pt modelId="{45E251D2-CC7B-4299-82C5-DFEF53533C1C}" type="pres">
      <dgm:prSet presAssocID="{F314BDD2-0A69-48BA-9C33-C4772D7921D9}" presName="space" presStyleCnt="0"/>
      <dgm:spPr/>
    </dgm:pt>
    <dgm:pt modelId="{C5A0F7CE-75F8-4003-BAB4-1FB98DCBABC6}" type="pres">
      <dgm:prSet presAssocID="{249AF0D3-8A8C-4D30-B18E-B1CE50497EC6}" presName="Name5" presStyleLbl="vennNode1" presStyleIdx="3" presStyleCnt="5">
        <dgm:presLayoutVars>
          <dgm:bulletEnabled val="1"/>
        </dgm:presLayoutVars>
      </dgm:prSet>
      <dgm:spPr/>
      <dgm:t>
        <a:bodyPr/>
        <a:lstStyle/>
        <a:p>
          <a:endParaRPr lang="fr-FR"/>
        </a:p>
      </dgm:t>
    </dgm:pt>
    <dgm:pt modelId="{E0C9D2A6-9B86-4E02-B6EE-63EBF4CE6B24}" type="pres">
      <dgm:prSet presAssocID="{086E4CCB-09F3-4C82-910F-A551F76E68C6}" presName="space" presStyleCnt="0"/>
      <dgm:spPr/>
    </dgm:pt>
    <dgm:pt modelId="{A8056C91-D47E-4CAC-9CB6-AD51EEB646C8}" type="pres">
      <dgm:prSet presAssocID="{72BEE664-DAA4-4F34-8FEB-E4F01B91D9F6}" presName="Name5" presStyleLbl="vennNode1" presStyleIdx="4" presStyleCnt="5">
        <dgm:presLayoutVars>
          <dgm:bulletEnabled val="1"/>
        </dgm:presLayoutVars>
      </dgm:prSet>
      <dgm:spPr/>
      <dgm:t>
        <a:bodyPr/>
        <a:lstStyle/>
        <a:p>
          <a:endParaRPr lang="fr-FR"/>
        </a:p>
      </dgm:t>
    </dgm:pt>
  </dgm:ptLst>
  <dgm:cxnLst>
    <dgm:cxn modelId="{5B9519AF-11AF-4B21-93E7-B6670480EB6C}" type="presOf" srcId="{72BEE664-DAA4-4F34-8FEB-E4F01B91D9F6}" destId="{A8056C91-D47E-4CAC-9CB6-AD51EEB646C8}" srcOrd="0" destOrd="0" presId="urn:microsoft.com/office/officeart/2005/8/layout/venn3"/>
    <dgm:cxn modelId="{167E8119-DEB2-4A36-B0C5-7C56D45297D5}" type="presOf" srcId="{BDA196F1-1511-4C2C-97FE-BBF8FA8089AF}" destId="{E0CCD558-E18E-4344-9B1E-A40EF7207F09}" srcOrd="0" destOrd="0" presId="urn:microsoft.com/office/officeart/2005/8/layout/venn3"/>
    <dgm:cxn modelId="{A7123826-8F48-4A29-9614-4BDDCD068644}" srcId="{BDA196F1-1511-4C2C-97FE-BBF8FA8089AF}" destId="{38BD2A5A-3694-485C-A70E-3F96D1846FEA}" srcOrd="2" destOrd="0" parTransId="{E04217AE-BF67-4550-BBDC-B8D1B06CFE29}" sibTransId="{F314BDD2-0A69-48BA-9C33-C4772D7921D9}"/>
    <dgm:cxn modelId="{81531B83-D1E7-4441-A400-36238F61CEBF}" type="presOf" srcId="{249AF0D3-8A8C-4D30-B18E-B1CE50497EC6}" destId="{C5A0F7CE-75F8-4003-BAB4-1FB98DCBABC6}" srcOrd="0" destOrd="0" presId="urn:microsoft.com/office/officeart/2005/8/layout/venn3"/>
    <dgm:cxn modelId="{58A60141-ACE1-43DF-8FD4-729E6377A87C}" srcId="{BDA196F1-1511-4C2C-97FE-BBF8FA8089AF}" destId="{72BEE664-DAA4-4F34-8FEB-E4F01B91D9F6}" srcOrd="4" destOrd="0" parTransId="{5F749118-2F12-41DB-BACD-B07804A89211}" sibTransId="{24603B7D-A0DC-4FBA-87C8-6F9D63496C5D}"/>
    <dgm:cxn modelId="{FE03B6A5-9B27-43A5-8061-3B031684F0D6}" type="presOf" srcId="{B2675F47-59CD-4318-A7F6-006894B837AC}" destId="{E6E42100-4F2D-4BCB-A76F-476E40E2D824}" srcOrd="0" destOrd="0" presId="urn:microsoft.com/office/officeart/2005/8/layout/venn3"/>
    <dgm:cxn modelId="{8201B068-55D2-46D1-96AA-1D922138FAE1}" srcId="{BDA196F1-1511-4C2C-97FE-BBF8FA8089AF}" destId="{249AF0D3-8A8C-4D30-B18E-B1CE50497EC6}" srcOrd="3" destOrd="0" parTransId="{B90BF7AB-A7FC-400A-9AE8-D9F94C9C2F2C}" sibTransId="{086E4CCB-09F3-4C82-910F-A551F76E68C6}"/>
    <dgm:cxn modelId="{0EDB3B10-F8C6-4D76-9228-D7ED99A8EAB4}" srcId="{BDA196F1-1511-4C2C-97FE-BBF8FA8089AF}" destId="{9B9EAE58-D9A0-4FBC-81A3-CFF4C3DC6F1A}" srcOrd="0" destOrd="0" parTransId="{32681560-9CEC-4E0D-8505-8DE636447CF9}" sibTransId="{74FD9463-5684-4DBE-83F2-0C3D3D7D1366}"/>
    <dgm:cxn modelId="{F3E02991-A3BC-4980-8089-8CD7C3C067E2}" srcId="{BDA196F1-1511-4C2C-97FE-BBF8FA8089AF}" destId="{B2675F47-59CD-4318-A7F6-006894B837AC}" srcOrd="1" destOrd="0" parTransId="{4D8F35A3-C6E2-466E-B6A4-72F08525CFEF}" sibTransId="{A5AD318D-8EF3-4684-984F-A91236407823}"/>
    <dgm:cxn modelId="{6C083756-B16C-46AA-94E5-EE9A18E2CD0B}" type="presOf" srcId="{38BD2A5A-3694-485C-A70E-3F96D1846FEA}" destId="{9627E299-F622-4CD3-AF32-9264E6260A4F}" srcOrd="0" destOrd="0" presId="urn:microsoft.com/office/officeart/2005/8/layout/venn3"/>
    <dgm:cxn modelId="{33C11A02-F643-450B-B96F-BD4F83D7CEFD}" type="presOf" srcId="{9B9EAE58-D9A0-4FBC-81A3-CFF4C3DC6F1A}" destId="{FC700EA5-5ACA-4B92-BF02-90FBCA535F18}" srcOrd="0" destOrd="0" presId="urn:microsoft.com/office/officeart/2005/8/layout/venn3"/>
    <dgm:cxn modelId="{1741DCD0-A585-4DD1-BCC0-76BF314CAEB6}" type="presParOf" srcId="{E0CCD558-E18E-4344-9B1E-A40EF7207F09}" destId="{FC700EA5-5ACA-4B92-BF02-90FBCA535F18}" srcOrd="0" destOrd="0" presId="urn:microsoft.com/office/officeart/2005/8/layout/venn3"/>
    <dgm:cxn modelId="{745164E6-C5F2-42AC-B592-8B2665DB1A4E}" type="presParOf" srcId="{E0CCD558-E18E-4344-9B1E-A40EF7207F09}" destId="{11A8489B-D606-4FCF-801B-CBD393D87EFE}" srcOrd="1" destOrd="0" presId="urn:microsoft.com/office/officeart/2005/8/layout/venn3"/>
    <dgm:cxn modelId="{68B7A0E3-7912-4D07-BA5A-43EF5CF8C872}" type="presParOf" srcId="{E0CCD558-E18E-4344-9B1E-A40EF7207F09}" destId="{E6E42100-4F2D-4BCB-A76F-476E40E2D824}" srcOrd="2" destOrd="0" presId="urn:microsoft.com/office/officeart/2005/8/layout/venn3"/>
    <dgm:cxn modelId="{DA1244D1-083B-4680-A43D-AE4DF5AAC073}" type="presParOf" srcId="{E0CCD558-E18E-4344-9B1E-A40EF7207F09}" destId="{D9997173-3406-4D05-AB4B-C31281096E7E}" srcOrd="3" destOrd="0" presId="urn:microsoft.com/office/officeart/2005/8/layout/venn3"/>
    <dgm:cxn modelId="{DAB5230A-7AC0-40E6-93AB-F72EF719A329}" type="presParOf" srcId="{E0CCD558-E18E-4344-9B1E-A40EF7207F09}" destId="{9627E299-F622-4CD3-AF32-9264E6260A4F}" srcOrd="4" destOrd="0" presId="urn:microsoft.com/office/officeart/2005/8/layout/venn3"/>
    <dgm:cxn modelId="{D808D472-F239-4852-947C-AA4F26CCCDC4}" type="presParOf" srcId="{E0CCD558-E18E-4344-9B1E-A40EF7207F09}" destId="{45E251D2-CC7B-4299-82C5-DFEF53533C1C}" srcOrd="5" destOrd="0" presId="urn:microsoft.com/office/officeart/2005/8/layout/venn3"/>
    <dgm:cxn modelId="{DAD85EE7-0C6F-4553-ADE4-9DED830F9CC2}" type="presParOf" srcId="{E0CCD558-E18E-4344-9B1E-A40EF7207F09}" destId="{C5A0F7CE-75F8-4003-BAB4-1FB98DCBABC6}" srcOrd="6" destOrd="0" presId="urn:microsoft.com/office/officeart/2005/8/layout/venn3"/>
    <dgm:cxn modelId="{0A1195D6-7BDF-47E4-8B4B-A1A013D45974}" type="presParOf" srcId="{E0CCD558-E18E-4344-9B1E-A40EF7207F09}" destId="{E0C9D2A6-9B86-4E02-B6EE-63EBF4CE6B24}" srcOrd="7" destOrd="0" presId="urn:microsoft.com/office/officeart/2005/8/layout/venn3"/>
    <dgm:cxn modelId="{BD7DDE9A-22FA-4965-903F-D3624FB8E3D1}" type="presParOf" srcId="{E0CCD558-E18E-4344-9B1E-A40EF7207F09}" destId="{A8056C91-D47E-4CAC-9CB6-AD51EEB646C8}" srcOrd="8" destOrd="0" presId="urn:microsoft.com/office/officeart/2005/8/layout/venn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E42382-3BDC-4040-BCF0-4BCFA57E8D23}" type="doc">
      <dgm:prSet loTypeId="urn:microsoft.com/office/officeart/2011/layout/TabList" loCatId="list" qsTypeId="urn:microsoft.com/office/officeart/2005/8/quickstyle/3d1" qsCatId="3D" csTypeId="urn:microsoft.com/office/officeart/2005/8/colors/colorful1#5" csCatId="colorful" phldr="1"/>
      <dgm:spPr/>
    </dgm:pt>
    <dgm:pt modelId="{5DC6C38B-D3EE-4773-8D3A-C3FF7CD611F2}">
      <dgm:prSet phldrT="[Texte]"/>
      <dgm:spPr/>
      <dgm:t>
        <a:bodyPr/>
        <a:lstStyle/>
        <a:p>
          <a:r>
            <a:rPr lang="fr-FR" b="1" dirty="0" smtClean="0">
              <a:latin typeface="Arial" pitchFamily="34" charset="0"/>
              <a:cs typeface="Arial" pitchFamily="34" charset="0"/>
            </a:rPr>
            <a:t>Empereur </a:t>
          </a:r>
          <a:endParaRPr lang="fr-FR" dirty="0"/>
        </a:p>
      </dgm:t>
    </dgm:pt>
    <dgm:pt modelId="{86B4CCF7-BE9A-46A0-886B-99DA7FBB2C3B}" type="parTrans" cxnId="{724F5372-1819-45F9-B375-469C2D7B2A41}">
      <dgm:prSet/>
      <dgm:spPr/>
      <dgm:t>
        <a:bodyPr/>
        <a:lstStyle/>
        <a:p>
          <a:endParaRPr lang="fr-FR"/>
        </a:p>
      </dgm:t>
    </dgm:pt>
    <dgm:pt modelId="{D7138F4C-DEC0-4F36-8257-6DA28FC2DD4B}" type="sibTrans" cxnId="{724F5372-1819-45F9-B375-469C2D7B2A41}">
      <dgm:prSet/>
      <dgm:spPr/>
      <dgm:t>
        <a:bodyPr/>
        <a:lstStyle/>
        <a:p>
          <a:endParaRPr lang="fr-FR"/>
        </a:p>
      </dgm:t>
    </dgm:pt>
    <dgm:pt modelId="{DBB60A09-B613-443F-85B3-BDF148923CE5}">
      <dgm:prSet phldrT="[Texte]"/>
      <dgm:spPr/>
      <dgm:t>
        <a:bodyPr/>
        <a:lstStyle/>
        <a:p>
          <a:r>
            <a:rPr lang="fr-FR" b="1" dirty="0" smtClean="0">
              <a:latin typeface="Arial" pitchFamily="34" charset="0"/>
              <a:cs typeface="Arial" pitchFamily="34" charset="0"/>
            </a:rPr>
            <a:t>Premier ministre </a:t>
          </a:r>
          <a:endParaRPr lang="fr-FR" dirty="0"/>
        </a:p>
      </dgm:t>
    </dgm:pt>
    <dgm:pt modelId="{AED6E342-8192-454F-A651-525930C9E756}" type="parTrans" cxnId="{66163990-3929-434E-BB97-8138D1F00BC8}">
      <dgm:prSet/>
      <dgm:spPr/>
      <dgm:t>
        <a:bodyPr/>
        <a:lstStyle/>
        <a:p>
          <a:endParaRPr lang="fr-FR"/>
        </a:p>
      </dgm:t>
    </dgm:pt>
    <dgm:pt modelId="{3C666CC0-8A66-4A85-82AC-A8BE0BFAA74A}" type="sibTrans" cxnId="{66163990-3929-434E-BB97-8138D1F00BC8}">
      <dgm:prSet/>
      <dgm:spPr/>
      <dgm:t>
        <a:bodyPr/>
        <a:lstStyle/>
        <a:p>
          <a:endParaRPr lang="fr-FR"/>
        </a:p>
      </dgm:t>
    </dgm:pt>
    <dgm:pt modelId="{CE55B264-0A15-4462-A642-F65B4BCF80A8}">
      <dgm:prSet phldrT="[Texte]"/>
      <dgm:spPr/>
      <dgm:t>
        <a:bodyPr/>
        <a:lstStyle/>
        <a:p>
          <a:r>
            <a:rPr lang="fr-FR" b="1" dirty="0" smtClean="0">
              <a:latin typeface="Arial" pitchFamily="34" charset="0"/>
              <a:cs typeface="Arial" pitchFamily="34" charset="0"/>
            </a:rPr>
            <a:t>Nature de l'État</a:t>
          </a:r>
          <a:r>
            <a:rPr lang="fr-FR" b="1" i="1" dirty="0" smtClean="0">
              <a:latin typeface="Arial" pitchFamily="34" charset="0"/>
              <a:cs typeface="Arial" pitchFamily="34" charset="0"/>
            </a:rPr>
            <a:t> </a:t>
          </a:r>
          <a:endParaRPr lang="fr-FR" dirty="0"/>
        </a:p>
      </dgm:t>
    </dgm:pt>
    <dgm:pt modelId="{882D4E59-444A-4CF2-A054-2BECF5D13724}" type="parTrans" cxnId="{BFCDBC7A-1907-468F-B741-AE29865B6FA7}">
      <dgm:prSet/>
      <dgm:spPr/>
      <dgm:t>
        <a:bodyPr/>
        <a:lstStyle/>
        <a:p>
          <a:endParaRPr lang="fr-FR"/>
        </a:p>
      </dgm:t>
    </dgm:pt>
    <dgm:pt modelId="{F2ED33F3-E43D-4975-8E56-E3B7B110CDF6}" type="sibTrans" cxnId="{BFCDBC7A-1907-468F-B741-AE29865B6FA7}">
      <dgm:prSet/>
      <dgm:spPr/>
      <dgm:t>
        <a:bodyPr/>
        <a:lstStyle/>
        <a:p>
          <a:endParaRPr lang="fr-FR"/>
        </a:p>
      </dgm:t>
    </dgm:pt>
    <dgm:pt modelId="{CB3D74D4-25CE-48C9-A57B-85D11B97B6A0}">
      <dgm:prSet custT="1"/>
      <dgm:spPr/>
      <dgm:t>
        <a:bodyPr/>
        <a:lstStyle/>
        <a:p>
          <a:pPr marL="179388" indent="0"/>
          <a:r>
            <a:rPr lang="fr-FR" sz="2400" b="0" i="1" dirty="0" smtClean="0">
              <a:latin typeface="Arial" pitchFamily="34" charset="0"/>
              <a:cs typeface="Arial" pitchFamily="34" charset="0"/>
            </a:rPr>
            <a:t>A</a:t>
          </a:r>
          <a:r>
            <a:rPr lang="fr-FR" sz="2400" b="0" dirty="0" smtClean="0">
              <a:latin typeface="Arial" pitchFamily="34" charset="0"/>
              <a:cs typeface="Arial" pitchFamily="34" charset="0"/>
            </a:rPr>
            <a:t>kihito (depuis 1989).</a:t>
          </a:r>
          <a:endParaRPr lang="fr-FR" sz="2400" b="0" dirty="0">
            <a:latin typeface="Arial" pitchFamily="34" charset="0"/>
            <a:cs typeface="Arial" pitchFamily="34" charset="0"/>
          </a:endParaRPr>
        </a:p>
      </dgm:t>
    </dgm:pt>
    <dgm:pt modelId="{3E5169CC-E281-48E5-A384-AAF4527A2407}" type="parTrans" cxnId="{D2DA6412-239F-4C45-A804-97AAF00B764C}">
      <dgm:prSet/>
      <dgm:spPr/>
      <dgm:t>
        <a:bodyPr/>
        <a:lstStyle/>
        <a:p>
          <a:endParaRPr lang="fr-FR"/>
        </a:p>
      </dgm:t>
    </dgm:pt>
    <dgm:pt modelId="{EBE09303-76C6-435C-AFEB-E29B82E63C9C}" type="sibTrans" cxnId="{D2DA6412-239F-4C45-A804-97AAF00B764C}">
      <dgm:prSet/>
      <dgm:spPr/>
      <dgm:t>
        <a:bodyPr/>
        <a:lstStyle/>
        <a:p>
          <a:endParaRPr lang="fr-FR"/>
        </a:p>
      </dgm:t>
    </dgm:pt>
    <dgm:pt modelId="{78EB8B99-FB89-4CFB-BAB8-F21177574B2D}">
      <dgm:prSet custT="1"/>
      <dgm:spPr/>
      <dgm:t>
        <a:bodyPr/>
        <a:lstStyle/>
        <a:p>
          <a:pPr marL="90488" indent="0"/>
          <a:r>
            <a:rPr lang="fr-FR" sz="1800" b="1" i="1" dirty="0" smtClean="0">
              <a:latin typeface="Arial" pitchFamily="34" charset="0"/>
              <a:cs typeface="Arial" pitchFamily="34" charset="0"/>
            </a:rPr>
            <a:t> </a:t>
          </a:r>
          <a:r>
            <a:rPr lang="fr-FR" sz="2000" b="1" i="1" dirty="0" err="1" smtClean="0">
              <a:latin typeface="Arial" pitchFamily="34" charset="0"/>
              <a:cs typeface="Arial" pitchFamily="34" charset="0"/>
            </a:rPr>
            <a:t>Y</a:t>
          </a:r>
          <a:r>
            <a:rPr lang="fr-FR" sz="2000" dirty="0" err="1" smtClean="0">
              <a:latin typeface="Arial" pitchFamily="34" charset="0"/>
              <a:cs typeface="Arial" pitchFamily="34" charset="0"/>
            </a:rPr>
            <a:t>oshihiko</a:t>
          </a:r>
          <a:r>
            <a:rPr lang="fr-FR" sz="2000" dirty="0" smtClean="0">
              <a:latin typeface="Arial" pitchFamily="34" charset="0"/>
              <a:cs typeface="Arial" pitchFamily="34" charset="0"/>
            </a:rPr>
            <a:t> </a:t>
          </a:r>
          <a:r>
            <a:rPr lang="fr-FR" sz="2000" dirty="0" err="1" smtClean="0">
              <a:latin typeface="Arial" pitchFamily="34" charset="0"/>
              <a:cs typeface="Arial" pitchFamily="34" charset="0"/>
            </a:rPr>
            <a:t>Noda</a:t>
          </a:r>
          <a:r>
            <a:rPr lang="fr-FR" sz="2000" dirty="0" smtClean="0">
              <a:latin typeface="Arial" pitchFamily="34" charset="0"/>
              <a:cs typeface="Arial" pitchFamily="34" charset="0"/>
            </a:rPr>
            <a:t> (Parti démocrate   du Japon ; depuis septembre 2011).</a:t>
          </a:r>
          <a:endParaRPr lang="fr-FR" sz="1800" dirty="0">
            <a:latin typeface="Arial" pitchFamily="34" charset="0"/>
            <a:cs typeface="Arial" pitchFamily="34" charset="0"/>
          </a:endParaRPr>
        </a:p>
      </dgm:t>
    </dgm:pt>
    <dgm:pt modelId="{896FC04C-4C94-47A7-8780-EF17D6C91C9B}" type="parTrans" cxnId="{D8408ED6-A6A3-46FB-9601-E34AA81AFC62}">
      <dgm:prSet/>
      <dgm:spPr/>
      <dgm:t>
        <a:bodyPr/>
        <a:lstStyle/>
        <a:p>
          <a:endParaRPr lang="fr-FR"/>
        </a:p>
      </dgm:t>
    </dgm:pt>
    <dgm:pt modelId="{1CE17FDA-99A6-434F-9D6D-053FCB15D0B0}" type="sibTrans" cxnId="{D8408ED6-A6A3-46FB-9601-E34AA81AFC62}">
      <dgm:prSet/>
      <dgm:spPr/>
      <dgm:t>
        <a:bodyPr/>
        <a:lstStyle/>
        <a:p>
          <a:endParaRPr lang="fr-FR"/>
        </a:p>
      </dgm:t>
    </dgm:pt>
    <dgm:pt modelId="{CBA8343A-C3F7-4A4A-8AC4-22691D60FA05}">
      <dgm:prSet custT="1"/>
      <dgm:spPr/>
      <dgm:t>
        <a:bodyPr/>
        <a:lstStyle/>
        <a:p>
          <a:pPr marL="179388" indent="0"/>
          <a:r>
            <a:rPr lang="fr-FR" sz="1900" dirty="0" smtClean="0">
              <a:latin typeface="Arial" pitchFamily="34" charset="0"/>
              <a:cs typeface="Arial" pitchFamily="34" charset="0"/>
            </a:rPr>
            <a:t> </a:t>
          </a:r>
          <a:r>
            <a:rPr lang="fr-FR" sz="1900" b="1" i="1" dirty="0" smtClean="0">
              <a:latin typeface="Arial" pitchFamily="34" charset="0"/>
              <a:cs typeface="Arial" pitchFamily="34" charset="0"/>
            </a:rPr>
            <a:t>M</a:t>
          </a:r>
          <a:r>
            <a:rPr lang="fr-FR" sz="2000" dirty="0" smtClean="0">
              <a:latin typeface="Arial" pitchFamily="34" charset="0"/>
              <a:cs typeface="Arial" pitchFamily="34" charset="0"/>
            </a:rPr>
            <a:t>onarchie constitutionnelle. L'empereur est le « symbole de l'État et de l'unité du peuple japonais».</a:t>
          </a:r>
          <a:endParaRPr lang="fr-FR" sz="1900" dirty="0"/>
        </a:p>
      </dgm:t>
    </dgm:pt>
    <dgm:pt modelId="{AC8D748A-DACE-43A1-BC1D-5B005F74E642}" type="parTrans" cxnId="{3D93054D-BC5E-4670-A590-6D8E076E95B9}">
      <dgm:prSet/>
      <dgm:spPr/>
      <dgm:t>
        <a:bodyPr/>
        <a:lstStyle/>
        <a:p>
          <a:endParaRPr lang="fr-FR"/>
        </a:p>
      </dgm:t>
    </dgm:pt>
    <dgm:pt modelId="{AF4B51CD-6FC9-4D5C-83C4-56ECA015CA2C}" type="sibTrans" cxnId="{3D93054D-BC5E-4670-A590-6D8E076E95B9}">
      <dgm:prSet/>
      <dgm:spPr/>
      <dgm:t>
        <a:bodyPr/>
        <a:lstStyle/>
        <a:p>
          <a:endParaRPr lang="fr-FR"/>
        </a:p>
      </dgm:t>
    </dgm:pt>
    <dgm:pt modelId="{72A83E13-E457-4182-9DBC-C1A8D92FADFB}">
      <dgm:prSet/>
      <dgm:spPr/>
      <dgm:t>
        <a:bodyPr/>
        <a:lstStyle/>
        <a:p>
          <a:r>
            <a:rPr lang="fr-FR" b="1" dirty="0" smtClean="0">
              <a:latin typeface="Arial" pitchFamily="34" charset="0"/>
              <a:cs typeface="Arial" pitchFamily="34" charset="0"/>
            </a:rPr>
            <a:t>Régime </a:t>
          </a:r>
          <a:endParaRPr lang="fr-FR" dirty="0"/>
        </a:p>
      </dgm:t>
    </dgm:pt>
    <dgm:pt modelId="{FEBE481A-48C4-4DE0-BFF3-9006C7646B8C}" type="parTrans" cxnId="{BE4D392E-2754-4BFD-9B08-44EF6052696E}">
      <dgm:prSet/>
      <dgm:spPr/>
      <dgm:t>
        <a:bodyPr/>
        <a:lstStyle/>
        <a:p>
          <a:endParaRPr lang="fr-FR"/>
        </a:p>
      </dgm:t>
    </dgm:pt>
    <dgm:pt modelId="{9BAFDD82-7214-4F5D-BF4D-7735F61DCCB0}" type="sibTrans" cxnId="{BE4D392E-2754-4BFD-9B08-44EF6052696E}">
      <dgm:prSet/>
      <dgm:spPr/>
      <dgm:t>
        <a:bodyPr/>
        <a:lstStyle/>
        <a:p>
          <a:endParaRPr lang="fr-FR"/>
        </a:p>
      </dgm:t>
    </dgm:pt>
    <dgm:pt modelId="{5C180055-493A-4401-AAD7-E600E3C513C1}">
      <dgm:prSet custT="1"/>
      <dgm:spPr/>
      <dgm:t>
        <a:bodyPr/>
        <a:lstStyle/>
        <a:p>
          <a:pPr marL="179388" marR="0" indent="0" defTabSz="914400" eaLnBrk="1" fontAlgn="auto" latinLnBrk="0" hangingPunct="1">
            <a:lnSpc>
              <a:spcPct val="100000"/>
            </a:lnSpc>
            <a:spcBef>
              <a:spcPts val="0"/>
            </a:spcBef>
            <a:spcAft>
              <a:spcPts val="0"/>
            </a:spcAft>
            <a:buClrTx/>
            <a:buSzTx/>
            <a:buFontTx/>
            <a:buNone/>
            <a:tabLst>
              <a:tab pos="179388" algn="l"/>
            </a:tabLst>
            <a:defRPr/>
          </a:pPr>
          <a:r>
            <a:rPr lang="fr-FR" sz="1900" dirty="0" smtClean="0">
              <a:latin typeface="Arial" pitchFamily="34" charset="0"/>
              <a:cs typeface="Arial" pitchFamily="34" charset="0"/>
            </a:rPr>
            <a:t/>
          </a:r>
          <a:br>
            <a:rPr lang="fr-FR" sz="1900" dirty="0" smtClean="0">
              <a:latin typeface="Arial" pitchFamily="34" charset="0"/>
              <a:cs typeface="Arial" pitchFamily="34" charset="0"/>
            </a:rPr>
          </a:br>
          <a:r>
            <a:rPr lang="fr-FR" sz="1900" b="1" i="1" dirty="0" smtClean="0">
              <a:latin typeface="Arial" pitchFamily="34" charset="0"/>
              <a:cs typeface="Arial" pitchFamily="34" charset="0"/>
            </a:rPr>
            <a:t> D</a:t>
          </a:r>
          <a:r>
            <a:rPr lang="fr-FR" sz="2000" dirty="0" smtClean="0">
              <a:latin typeface="Arial" pitchFamily="34" charset="0"/>
              <a:cs typeface="Arial" pitchFamily="34" charset="0"/>
            </a:rPr>
            <a:t>émocratie parlementaire</a:t>
          </a:r>
          <a:endParaRPr lang="en-US" sz="1900" dirty="0" smtClean="0">
            <a:latin typeface="Arial" pitchFamily="34" charset="0"/>
            <a:cs typeface="Arial" pitchFamily="34" charset="0"/>
          </a:endParaRPr>
        </a:p>
        <a:p>
          <a:pPr marL="114300" indent="0" defTabSz="533400">
            <a:lnSpc>
              <a:spcPct val="90000"/>
            </a:lnSpc>
            <a:spcBef>
              <a:spcPct val="0"/>
            </a:spcBef>
            <a:spcAft>
              <a:spcPct val="15000"/>
            </a:spcAft>
            <a:buNone/>
          </a:pPr>
          <a:endParaRPr lang="fr-FR" sz="1900" dirty="0"/>
        </a:p>
      </dgm:t>
    </dgm:pt>
    <dgm:pt modelId="{660740CB-EE32-49D7-A7D8-E1DA4333F065}" type="parTrans" cxnId="{6A7E8931-6529-4130-87FF-F2AC0576DC1B}">
      <dgm:prSet/>
      <dgm:spPr/>
      <dgm:t>
        <a:bodyPr/>
        <a:lstStyle/>
        <a:p>
          <a:endParaRPr lang="fr-FR"/>
        </a:p>
      </dgm:t>
    </dgm:pt>
    <dgm:pt modelId="{525A4C50-D033-4755-B291-2DCD1E6B8D0C}" type="sibTrans" cxnId="{6A7E8931-6529-4130-87FF-F2AC0576DC1B}">
      <dgm:prSet/>
      <dgm:spPr/>
      <dgm:t>
        <a:bodyPr/>
        <a:lstStyle/>
        <a:p>
          <a:endParaRPr lang="fr-FR"/>
        </a:p>
      </dgm:t>
    </dgm:pt>
    <dgm:pt modelId="{791BBC16-99F8-45AF-B43C-731172C363FF}" type="pres">
      <dgm:prSet presAssocID="{DCE42382-3BDC-4040-BCF0-4BCFA57E8D23}" presName="Name0" presStyleCnt="0">
        <dgm:presLayoutVars>
          <dgm:chMax/>
          <dgm:chPref val="3"/>
          <dgm:dir/>
          <dgm:animOne val="branch"/>
          <dgm:animLvl val="lvl"/>
        </dgm:presLayoutVars>
      </dgm:prSet>
      <dgm:spPr/>
    </dgm:pt>
    <dgm:pt modelId="{55E64C29-19F8-40FB-9862-A5931F191882}" type="pres">
      <dgm:prSet presAssocID="{5DC6C38B-D3EE-4773-8D3A-C3FF7CD611F2}" presName="composite" presStyleCnt="0"/>
      <dgm:spPr/>
    </dgm:pt>
    <dgm:pt modelId="{160D8FA4-511A-4BDF-B5CE-D7C5997F4A32}" type="pres">
      <dgm:prSet presAssocID="{5DC6C38B-D3EE-4773-8D3A-C3FF7CD611F2}" presName="FirstChild" presStyleLbl="revTx" presStyleIdx="0" presStyleCnt="4">
        <dgm:presLayoutVars>
          <dgm:chMax val="0"/>
          <dgm:chPref val="0"/>
          <dgm:bulletEnabled val="1"/>
        </dgm:presLayoutVars>
      </dgm:prSet>
      <dgm:spPr/>
      <dgm:t>
        <a:bodyPr/>
        <a:lstStyle/>
        <a:p>
          <a:endParaRPr lang="fr-FR"/>
        </a:p>
      </dgm:t>
    </dgm:pt>
    <dgm:pt modelId="{702D93A7-ADA7-431D-A617-68BCE0ED315D}" type="pres">
      <dgm:prSet presAssocID="{5DC6C38B-D3EE-4773-8D3A-C3FF7CD611F2}" presName="Parent" presStyleLbl="alignNode1" presStyleIdx="0" presStyleCnt="4">
        <dgm:presLayoutVars>
          <dgm:chMax val="3"/>
          <dgm:chPref val="3"/>
          <dgm:bulletEnabled val="1"/>
        </dgm:presLayoutVars>
      </dgm:prSet>
      <dgm:spPr/>
      <dgm:t>
        <a:bodyPr/>
        <a:lstStyle/>
        <a:p>
          <a:endParaRPr lang="fr-FR"/>
        </a:p>
      </dgm:t>
    </dgm:pt>
    <dgm:pt modelId="{3B4FEA62-D2B2-455E-AF05-3147E89E0EAA}" type="pres">
      <dgm:prSet presAssocID="{5DC6C38B-D3EE-4773-8D3A-C3FF7CD611F2}" presName="Accent" presStyleLbl="parChTrans1D1" presStyleIdx="0" presStyleCnt="4"/>
      <dgm:spPr/>
    </dgm:pt>
    <dgm:pt modelId="{E4072012-B7CD-4535-9DD9-F7115925F851}" type="pres">
      <dgm:prSet presAssocID="{D7138F4C-DEC0-4F36-8257-6DA28FC2DD4B}" presName="sibTrans" presStyleCnt="0"/>
      <dgm:spPr/>
    </dgm:pt>
    <dgm:pt modelId="{90C9BFF9-4652-436C-982F-A2B9451CE995}" type="pres">
      <dgm:prSet presAssocID="{DBB60A09-B613-443F-85B3-BDF148923CE5}" presName="composite" presStyleCnt="0"/>
      <dgm:spPr/>
    </dgm:pt>
    <dgm:pt modelId="{7F8CE99B-5BFA-4B55-8E1D-5BE07EBA7FD9}" type="pres">
      <dgm:prSet presAssocID="{DBB60A09-B613-443F-85B3-BDF148923CE5}" presName="FirstChild" presStyleLbl="revTx" presStyleIdx="1" presStyleCnt="4">
        <dgm:presLayoutVars>
          <dgm:chMax val="0"/>
          <dgm:chPref val="0"/>
          <dgm:bulletEnabled val="1"/>
        </dgm:presLayoutVars>
      </dgm:prSet>
      <dgm:spPr/>
      <dgm:t>
        <a:bodyPr/>
        <a:lstStyle/>
        <a:p>
          <a:endParaRPr lang="fr-FR"/>
        </a:p>
      </dgm:t>
    </dgm:pt>
    <dgm:pt modelId="{64BB36BD-F66A-42FE-8503-2F7A07FBF877}" type="pres">
      <dgm:prSet presAssocID="{DBB60A09-B613-443F-85B3-BDF148923CE5}" presName="Parent" presStyleLbl="alignNode1" presStyleIdx="1" presStyleCnt="4">
        <dgm:presLayoutVars>
          <dgm:chMax val="3"/>
          <dgm:chPref val="3"/>
          <dgm:bulletEnabled val="1"/>
        </dgm:presLayoutVars>
      </dgm:prSet>
      <dgm:spPr/>
      <dgm:t>
        <a:bodyPr/>
        <a:lstStyle/>
        <a:p>
          <a:endParaRPr lang="fr-FR"/>
        </a:p>
      </dgm:t>
    </dgm:pt>
    <dgm:pt modelId="{83E61BD7-CCC4-445B-B469-0291D4D54042}" type="pres">
      <dgm:prSet presAssocID="{DBB60A09-B613-443F-85B3-BDF148923CE5}" presName="Accent" presStyleLbl="parChTrans1D1" presStyleIdx="1" presStyleCnt="4"/>
      <dgm:spPr/>
    </dgm:pt>
    <dgm:pt modelId="{2C2F561A-8513-4190-BC60-F540B35B39F6}" type="pres">
      <dgm:prSet presAssocID="{3C666CC0-8A66-4A85-82AC-A8BE0BFAA74A}" presName="sibTrans" presStyleCnt="0"/>
      <dgm:spPr/>
    </dgm:pt>
    <dgm:pt modelId="{2CAA5E2F-E5AB-4466-9AB1-414E04E258AA}" type="pres">
      <dgm:prSet presAssocID="{CE55B264-0A15-4462-A642-F65B4BCF80A8}" presName="composite" presStyleCnt="0"/>
      <dgm:spPr/>
    </dgm:pt>
    <dgm:pt modelId="{C1A090EF-071D-43F2-9716-8F8654ADA7AC}" type="pres">
      <dgm:prSet presAssocID="{CE55B264-0A15-4462-A642-F65B4BCF80A8}" presName="FirstChild" presStyleLbl="revTx" presStyleIdx="2" presStyleCnt="4">
        <dgm:presLayoutVars>
          <dgm:chMax val="0"/>
          <dgm:chPref val="0"/>
          <dgm:bulletEnabled val="1"/>
        </dgm:presLayoutVars>
      </dgm:prSet>
      <dgm:spPr/>
      <dgm:t>
        <a:bodyPr/>
        <a:lstStyle/>
        <a:p>
          <a:endParaRPr lang="fr-FR"/>
        </a:p>
      </dgm:t>
    </dgm:pt>
    <dgm:pt modelId="{5AAC6AB2-F01E-4D00-937A-25AE73C53609}" type="pres">
      <dgm:prSet presAssocID="{CE55B264-0A15-4462-A642-F65B4BCF80A8}" presName="Parent" presStyleLbl="alignNode1" presStyleIdx="2" presStyleCnt="4">
        <dgm:presLayoutVars>
          <dgm:chMax val="3"/>
          <dgm:chPref val="3"/>
          <dgm:bulletEnabled val="1"/>
        </dgm:presLayoutVars>
      </dgm:prSet>
      <dgm:spPr/>
      <dgm:t>
        <a:bodyPr/>
        <a:lstStyle/>
        <a:p>
          <a:endParaRPr lang="fr-FR"/>
        </a:p>
      </dgm:t>
    </dgm:pt>
    <dgm:pt modelId="{5A8E7CDD-EA36-47FC-8117-0B81DD8D019C}" type="pres">
      <dgm:prSet presAssocID="{CE55B264-0A15-4462-A642-F65B4BCF80A8}" presName="Accent" presStyleLbl="parChTrans1D1" presStyleIdx="2" presStyleCnt="4"/>
      <dgm:spPr/>
    </dgm:pt>
    <dgm:pt modelId="{011EEBAB-E7E2-46D4-BD3A-53744F7146D1}" type="pres">
      <dgm:prSet presAssocID="{F2ED33F3-E43D-4975-8E56-E3B7B110CDF6}" presName="sibTrans" presStyleCnt="0"/>
      <dgm:spPr/>
    </dgm:pt>
    <dgm:pt modelId="{669FC72D-46D7-4C95-A26E-09C6B023B51F}" type="pres">
      <dgm:prSet presAssocID="{72A83E13-E457-4182-9DBC-C1A8D92FADFB}" presName="composite" presStyleCnt="0"/>
      <dgm:spPr/>
    </dgm:pt>
    <dgm:pt modelId="{0990A5C2-A395-411D-ADB9-56AE9E9D60BF}" type="pres">
      <dgm:prSet presAssocID="{72A83E13-E457-4182-9DBC-C1A8D92FADFB}" presName="FirstChild" presStyleLbl="revTx" presStyleIdx="3" presStyleCnt="4">
        <dgm:presLayoutVars>
          <dgm:chMax val="0"/>
          <dgm:chPref val="0"/>
          <dgm:bulletEnabled val="1"/>
        </dgm:presLayoutVars>
      </dgm:prSet>
      <dgm:spPr/>
      <dgm:t>
        <a:bodyPr/>
        <a:lstStyle/>
        <a:p>
          <a:endParaRPr lang="fr-FR"/>
        </a:p>
      </dgm:t>
    </dgm:pt>
    <dgm:pt modelId="{BC5463D1-9640-4A35-B7CE-77958A29A199}" type="pres">
      <dgm:prSet presAssocID="{72A83E13-E457-4182-9DBC-C1A8D92FADFB}" presName="Parent" presStyleLbl="alignNode1" presStyleIdx="3" presStyleCnt="4">
        <dgm:presLayoutVars>
          <dgm:chMax val="3"/>
          <dgm:chPref val="3"/>
          <dgm:bulletEnabled val="1"/>
        </dgm:presLayoutVars>
      </dgm:prSet>
      <dgm:spPr/>
      <dgm:t>
        <a:bodyPr/>
        <a:lstStyle/>
        <a:p>
          <a:endParaRPr lang="fr-FR"/>
        </a:p>
      </dgm:t>
    </dgm:pt>
    <dgm:pt modelId="{C324C2F9-86BF-4E54-B3BC-9A8DCEDF861A}" type="pres">
      <dgm:prSet presAssocID="{72A83E13-E457-4182-9DBC-C1A8D92FADFB}" presName="Accent" presStyleLbl="parChTrans1D1" presStyleIdx="3" presStyleCnt="4"/>
      <dgm:spPr/>
    </dgm:pt>
  </dgm:ptLst>
  <dgm:cxnLst>
    <dgm:cxn modelId="{26ABA480-4A9E-4024-81A3-2E1716B12D7D}" type="presOf" srcId="{CB3D74D4-25CE-48C9-A57B-85D11B97B6A0}" destId="{160D8FA4-511A-4BDF-B5CE-D7C5997F4A32}" srcOrd="0" destOrd="0" presId="urn:microsoft.com/office/officeart/2011/layout/TabList"/>
    <dgm:cxn modelId="{D5295507-82B8-49C3-811F-DDB564A7DBB5}" type="presOf" srcId="{CBA8343A-C3F7-4A4A-8AC4-22691D60FA05}" destId="{C1A090EF-071D-43F2-9716-8F8654ADA7AC}" srcOrd="0" destOrd="0" presId="urn:microsoft.com/office/officeart/2011/layout/TabList"/>
    <dgm:cxn modelId="{25C379B8-A0AA-4C54-88C0-E1862AC69E45}" type="presOf" srcId="{78EB8B99-FB89-4CFB-BAB8-F21177574B2D}" destId="{7F8CE99B-5BFA-4B55-8E1D-5BE07EBA7FD9}" srcOrd="0" destOrd="0" presId="urn:microsoft.com/office/officeart/2011/layout/TabList"/>
    <dgm:cxn modelId="{F4FE1D62-D04B-41FC-8E8E-07C85FD006DB}" type="presOf" srcId="{72A83E13-E457-4182-9DBC-C1A8D92FADFB}" destId="{BC5463D1-9640-4A35-B7CE-77958A29A199}" srcOrd="0" destOrd="0" presId="urn:microsoft.com/office/officeart/2011/layout/TabList"/>
    <dgm:cxn modelId="{724F5372-1819-45F9-B375-469C2D7B2A41}" srcId="{DCE42382-3BDC-4040-BCF0-4BCFA57E8D23}" destId="{5DC6C38B-D3EE-4773-8D3A-C3FF7CD611F2}" srcOrd="0" destOrd="0" parTransId="{86B4CCF7-BE9A-46A0-886B-99DA7FBB2C3B}" sibTransId="{D7138F4C-DEC0-4F36-8257-6DA28FC2DD4B}"/>
    <dgm:cxn modelId="{D8408ED6-A6A3-46FB-9601-E34AA81AFC62}" srcId="{DBB60A09-B613-443F-85B3-BDF148923CE5}" destId="{78EB8B99-FB89-4CFB-BAB8-F21177574B2D}" srcOrd="0" destOrd="0" parTransId="{896FC04C-4C94-47A7-8780-EF17D6C91C9B}" sibTransId="{1CE17FDA-99A6-434F-9D6D-053FCB15D0B0}"/>
    <dgm:cxn modelId="{749B1CFB-1034-45E1-A4DA-7E7D2357031E}" type="presOf" srcId="{5C180055-493A-4401-AAD7-E600E3C513C1}" destId="{0990A5C2-A395-411D-ADB9-56AE9E9D60BF}" srcOrd="0" destOrd="0" presId="urn:microsoft.com/office/officeart/2011/layout/TabList"/>
    <dgm:cxn modelId="{6A7E8931-6529-4130-87FF-F2AC0576DC1B}" srcId="{72A83E13-E457-4182-9DBC-C1A8D92FADFB}" destId="{5C180055-493A-4401-AAD7-E600E3C513C1}" srcOrd="0" destOrd="0" parTransId="{660740CB-EE32-49D7-A7D8-E1DA4333F065}" sibTransId="{525A4C50-D033-4755-B291-2DCD1E6B8D0C}"/>
    <dgm:cxn modelId="{5A6DFFAB-25D4-4B22-A375-4DA75E60ED67}" type="presOf" srcId="{5DC6C38B-D3EE-4773-8D3A-C3FF7CD611F2}" destId="{702D93A7-ADA7-431D-A617-68BCE0ED315D}" srcOrd="0" destOrd="0" presId="urn:microsoft.com/office/officeart/2011/layout/TabList"/>
    <dgm:cxn modelId="{BFCDBC7A-1907-468F-B741-AE29865B6FA7}" srcId="{DCE42382-3BDC-4040-BCF0-4BCFA57E8D23}" destId="{CE55B264-0A15-4462-A642-F65B4BCF80A8}" srcOrd="2" destOrd="0" parTransId="{882D4E59-444A-4CF2-A054-2BECF5D13724}" sibTransId="{F2ED33F3-E43D-4975-8E56-E3B7B110CDF6}"/>
    <dgm:cxn modelId="{7AD2C167-7111-43D7-AEB6-0347BB61AF2B}" type="presOf" srcId="{DCE42382-3BDC-4040-BCF0-4BCFA57E8D23}" destId="{791BBC16-99F8-45AF-B43C-731172C363FF}" srcOrd="0" destOrd="0" presId="urn:microsoft.com/office/officeart/2011/layout/TabList"/>
    <dgm:cxn modelId="{5BE8ECB8-DF01-40A1-A849-6304B79D7D3B}" type="presOf" srcId="{CE55B264-0A15-4462-A642-F65B4BCF80A8}" destId="{5AAC6AB2-F01E-4D00-937A-25AE73C53609}" srcOrd="0" destOrd="0" presId="urn:microsoft.com/office/officeart/2011/layout/TabList"/>
    <dgm:cxn modelId="{3D93054D-BC5E-4670-A590-6D8E076E95B9}" srcId="{CE55B264-0A15-4462-A642-F65B4BCF80A8}" destId="{CBA8343A-C3F7-4A4A-8AC4-22691D60FA05}" srcOrd="0" destOrd="0" parTransId="{AC8D748A-DACE-43A1-BC1D-5B005F74E642}" sibTransId="{AF4B51CD-6FC9-4D5C-83C4-56ECA015CA2C}"/>
    <dgm:cxn modelId="{D2DA6412-239F-4C45-A804-97AAF00B764C}" srcId="{5DC6C38B-D3EE-4773-8D3A-C3FF7CD611F2}" destId="{CB3D74D4-25CE-48C9-A57B-85D11B97B6A0}" srcOrd="0" destOrd="0" parTransId="{3E5169CC-E281-48E5-A384-AAF4527A2407}" sibTransId="{EBE09303-76C6-435C-AFEB-E29B82E63C9C}"/>
    <dgm:cxn modelId="{166AD2B8-6926-47CB-8A60-B45699CAA35C}" type="presOf" srcId="{DBB60A09-B613-443F-85B3-BDF148923CE5}" destId="{64BB36BD-F66A-42FE-8503-2F7A07FBF877}" srcOrd="0" destOrd="0" presId="urn:microsoft.com/office/officeart/2011/layout/TabList"/>
    <dgm:cxn modelId="{66163990-3929-434E-BB97-8138D1F00BC8}" srcId="{DCE42382-3BDC-4040-BCF0-4BCFA57E8D23}" destId="{DBB60A09-B613-443F-85B3-BDF148923CE5}" srcOrd="1" destOrd="0" parTransId="{AED6E342-8192-454F-A651-525930C9E756}" sibTransId="{3C666CC0-8A66-4A85-82AC-A8BE0BFAA74A}"/>
    <dgm:cxn modelId="{BE4D392E-2754-4BFD-9B08-44EF6052696E}" srcId="{DCE42382-3BDC-4040-BCF0-4BCFA57E8D23}" destId="{72A83E13-E457-4182-9DBC-C1A8D92FADFB}" srcOrd="3" destOrd="0" parTransId="{FEBE481A-48C4-4DE0-BFF3-9006C7646B8C}" sibTransId="{9BAFDD82-7214-4F5D-BF4D-7735F61DCCB0}"/>
    <dgm:cxn modelId="{9C959AE8-4462-4EC6-8C11-A39B52B3BD02}" type="presParOf" srcId="{791BBC16-99F8-45AF-B43C-731172C363FF}" destId="{55E64C29-19F8-40FB-9862-A5931F191882}" srcOrd="0" destOrd="0" presId="urn:microsoft.com/office/officeart/2011/layout/TabList"/>
    <dgm:cxn modelId="{F7527B04-CEBA-4067-B776-AC6CB7AF08EA}" type="presParOf" srcId="{55E64C29-19F8-40FB-9862-A5931F191882}" destId="{160D8FA4-511A-4BDF-B5CE-D7C5997F4A32}" srcOrd="0" destOrd="0" presId="urn:microsoft.com/office/officeart/2011/layout/TabList"/>
    <dgm:cxn modelId="{6A3DC570-0F7C-4A77-B7E6-9FF0D59CF97F}" type="presParOf" srcId="{55E64C29-19F8-40FB-9862-A5931F191882}" destId="{702D93A7-ADA7-431D-A617-68BCE0ED315D}" srcOrd="1" destOrd="0" presId="urn:microsoft.com/office/officeart/2011/layout/TabList"/>
    <dgm:cxn modelId="{D6F8D122-1269-40FA-AE66-4F9B3C510EE2}" type="presParOf" srcId="{55E64C29-19F8-40FB-9862-A5931F191882}" destId="{3B4FEA62-D2B2-455E-AF05-3147E89E0EAA}" srcOrd="2" destOrd="0" presId="urn:microsoft.com/office/officeart/2011/layout/TabList"/>
    <dgm:cxn modelId="{6A980ED8-E92D-4397-998C-CBD676E16795}" type="presParOf" srcId="{791BBC16-99F8-45AF-B43C-731172C363FF}" destId="{E4072012-B7CD-4535-9DD9-F7115925F851}" srcOrd="1" destOrd="0" presId="urn:microsoft.com/office/officeart/2011/layout/TabList"/>
    <dgm:cxn modelId="{AD117795-C785-4EDA-82F7-889912038E32}" type="presParOf" srcId="{791BBC16-99F8-45AF-B43C-731172C363FF}" destId="{90C9BFF9-4652-436C-982F-A2B9451CE995}" srcOrd="2" destOrd="0" presId="urn:microsoft.com/office/officeart/2011/layout/TabList"/>
    <dgm:cxn modelId="{4398F7C2-E555-4699-A55C-1C4858097F23}" type="presParOf" srcId="{90C9BFF9-4652-436C-982F-A2B9451CE995}" destId="{7F8CE99B-5BFA-4B55-8E1D-5BE07EBA7FD9}" srcOrd="0" destOrd="0" presId="urn:microsoft.com/office/officeart/2011/layout/TabList"/>
    <dgm:cxn modelId="{D908AB03-C8DC-4E68-B75E-2403D888C400}" type="presParOf" srcId="{90C9BFF9-4652-436C-982F-A2B9451CE995}" destId="{64BB36BD-F66A-42FE-8503-2F7A07FBF877}" srcOrd="1" destOrd="0" presId="urn:microsoft.com/office/officeart/2011/layout/TabList"/>
    <dgm:cxn modelId="{455C91BB-0619-4FAD-AD9E-62F298BF4988}" type="presParOf" srcId="{90C9BFF9-4652-436C-982F-A2B9451CE995}" destId="{83E61BD7-CCC4-445B-B469-0291D4D54042}" srcOrd="2" destOrd="0" presId="urn:microsoft.com/office/officeart/2011/layout/TabList"/>
    <dgm:cxn modelId="{07B596EE-07A9-42F0-8091-973F0378A2AC}" type="presParOf" srcId="{791BBC16-99F8-45AF-B43C-731172C363FF}" destId="{2C2F561A-8513-4190-BC60-F540B35B39F6}" srcOrd="3" destOrd="0" presId="urn:microsoft.com/office/officeart/2011/layout/TabList"/>
    <dgm:cxn modelId="{2EA4AB44-7754-4B90-AC14-B0A8E93064DF}" type="presParOf" srcId="{791BBC16-99F8-45AF-B43C-731172C363FF}" destId="{2CAA5E2F-E5AB-4466-9AB1-414E04E258AA}" srcOrd="4" destOrd="0" presId="urn:microsoft.com/office/officeart/2011/layout/TabList"/>
    <dgm:cxn modelId="{25F2631B-54EF-4569-B11B-1AC4A77205B7}" type="presParOf" srcId="{2CAA5E2F-E5AB-4466-9AB1-414E04E258AA}" destId="{C1A090EF-071D-43F2-9716-8F8654ADA7AC}" srcOrd="0" destOrd="0" presId="urn:microsoft.com/office/officeart/2011/layout/TabList"/>
    <dgm:cxn modelId="{02724D57-0990-4D27-91E5-2BDF71C26A7A}" type="presParOf" srcId="{2CAA5E2F-E5AB-4466-9AB1-414E04E258AA}" destId="{5AAC6AB2-F01E-4D00-937A-25AE73C53609}" srcOrd="1" destOrd="0" presId="urn:microsoft.com/office/officeart/2011/layout/TabList"/>
    <dgm:cxn modelId="{1D7E2D70-07CA-4A52-9548-F27EB0C2B507}" type="presParOf" srcId="{2CAA5E2F-E5AB-4466-9AB1-414E04E258AA}" destId="{5A8E7CDD-EA36-47FC-8117-0B81DD8D019C}" srcOrd="2" destOrd="0" presId="urn:microsoft.com/office/officeart/2011/layout/TabList"/>
    <dgm:cxn modelId="{CC0E24B9-2B26-402B-898D-C50419981103}" type="presParOf" srcId="{791BBC16-99F8-45AF-B43C-731172C363FF}" destId="{011EEBAB-E7E2-46D4-BD3A-53744F7146D1}" srcOrd="5" destOrd="0" presId="urn:microsoft.com/office/officeart/2011/layout/TabList"/>
    <dgm:cxn modelId="{B420998A-1E61-4FF7-AD75-05B92DA3E87E}" type="presParOf" srcId="{791BBC16-99F8-45AF-B43C-731172C363FF}" destId="{669FC72D-46D7-4C95-A26E-09C6B023B51F}" srcOrd="6" destOrd="0" presId="urn:microsoft.com/office/officeart/2011/layout/TabList"/>
    <dgm:cxn modelId="{D156BC22-6235-4C9F-B39C-87854033C41F}" type="presParOf" srcId="{669FC72D-46D7-4C95-A26E-09C6B023B51F}" destId="{0990A5C2-A395-411D-ADB9-56AE9E9D60BF}" srcOrd="0" destOrd="0" presId="urn:microsoft.com/office/officeart/2011/layout/TabList"/>
    <dgm:cxn modelId="{5B1E86BC-AFA1-4D43-894F-E3237EEB68F7}" type="presParOf" srcId="{669FC72D-46D7-4C95-A26E-09C6B023B51F}" destId="{BC5463D1-9640-4A35-B7CE-77958A29A199}" srcOrd="1" destOrd="0" presId="urn:microsoft.com/office/officeart/2011/layout/TabList"/>
    <dgm:cxn modelId="{BFD2EEFA-6A3E-4665-9919-E5DB2DE9608D}" type="presParOf" srcId="{669FC72D-46D7-4C95-A26E-09C6B023B51F}" destId="{C324C2F9-86BF-4E54-B3BC-9A8DCEDF861A}" srcOrd="2" destOrd="0" presId="urn:microsoft.com/office/officeart/2011/layout/Tab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4FFDE0-E94E-4872-A185-E5991274862F}" type="doc">
      <dgm:prSet loTypeId="urn:diagrams.loki3.com/BracketList+Icon" loCatId="list" qsTypeId="urn:microsoft.com/office/officeart/2005/8/quickstyle/simple4" qsCatId="simple" csTypeId="urn:microsoft.com/office/officeart/2005/8/colors/colorful1#6" csCatId="colorful" phldr="1"/>
      <dgm:spPr/>
      <dgm:t>
        <a:bodyPr/>
        <a:lstStyle/>
        <a:p>
          <a:endParaRPr lang="fr-FR"/>
        </a:p>
      </dgm:t>
    </dgm:pt>
    <dgm:pt modelId="{6C964FF0-E303-4ABE-BFED-7263266E9A95}">
      <dgm:prSet custT="1"/>
      <dgm:spPr/>
      <dgm:t>
        <a:bodyPr/>
        <a:lstStyle/>
        <a:p>
          <a:r>
            <a:rPr lang="fr-FR" sz="1600" b="1" dirty="0"/>
            <a:t>Espérance de vie </a:t>
          </a:r>
          <a:r>
            <a:rPr lang="fr-FR" sz="1600" dirty="0"/>
            <a:t>:</a:t>
          </a:r>
        </a:p>
      </dgm:t>
    </dgm:pt>
    <dgm:pt modelId="{F0F40690-1CF6-4B2F-A5CA-FA5C34CAD1AE}" type="parTrans" cxnId="{A73A0759-1829-44FF-BFA4-77A591BCF5D7}">
      <dgm:prSet/>
      <dgm:spPr/>
      <dgm:t>
        <a:bodyPr/>
        <a:lstStyle/>
        <a:p>
          <a:endParaRPr lang="fr-FR"/>
        </a:p>
      </dgm:t>
    </dgm:pt>
    <dgm:pt modelId="{EDB2C52C-0A99-4C15-817F-017A7F13A4F6}" type="sibTrans" cxnId="{A73A0759-1829-44FF-BFA4-77A591BCF5D7}">
      <dgm:prSet/>
      <dgm:spPr/>
      <dgm:t>
        <a:bodyPr/>
        <a:lstStyle/>
        <a:p>
          <a:endParaRPr lang="fr-FR"/>
        </a:p>
      </dgm:t>
    </dgm:pt>
    <dgm:pt modelId="{9E7E55A5-F112-4F8E-A570-BA50A9E0DEB7}">
      <dgm:prSet custT="1"/>
      <dgm:spPr/>
      <dgm:t>
        <a:bodyPr/>
        <a:lstStyle/>
        <a:p>
          <a:r>
            <a:rPr lang="fr-FR" sz="1600" dirty="0" smtClean="0"/>
            <a:t>taux de fécondité</a:t>
          </a:r>
          <a:endParaRPr lang="fr-FR" sz="1600" dirty="0"/>
        </a:p>
      </dgm:t>
    </dgm:pt>
    <dgm:pt modelId="{94FA8B50-D119-44B4-A772-D01947CB29B4}" type="parTrans" cxnId="{7E1CF218-4911-4F58-B8BB-4C64E07E311B}">
      <dgm:prSet/>
      <dgm:spPr/>
      <dgm:t>
        <a:bodyPr/>
        <a:lstStyle/>
        <a:p>
          <a:endParaRPr lang="fr-FR"/>
        </a:p>
      </dgm:t>
    </dgm:pt>
    <dgm:pt modelId="{1944B39E-6703-4074-BA1F-EA2740253B54}" type="sibTrans" cxnId="{7E1CF218-4911-4F58-B8BB-4C64E07E311B}">
      <dgm:prSet/>
      <dgm:spPr/>
      <dgm:t>
        <a:bodyPr/>
        <a:lstStyle/>
        <a:p>
          <a:endParaRPr lang="fr-FR"/>
        </a:p>
      </dgm:t>
    </dgm:pt>
    <dgm:pt modelId="{942D18A7-D3D0-42D1-A6D7-74A68F93058B}">
      <dgm:prSet custT="1"/>
      <dgm:spPr/>
      <dgm:t>
        <a:bodyPr anchor="ctr"/>
        <a:lstStyle/>
        <a:p>
          <a:r>
            <a:rPr lang="fr-FR" sz="1600" dirty="0"/>
            <a:t> 79,3 ans pour les hommes</a:t>
          </a:r>
        </a:p>
      </dgm:t>
    </dgm:pt>
    <dgm:pt modelId="{90BC6ED0-2CC3-49A2-94E4-731622BF61A5}" type="parTrans" cxnId="{C9C4791F-C0BD-4699-951B-DBC65BDFAC21}">
      <dgm:prSet/>
      <dgm:spPr/>
      <dgm:t>
        <a:bodyPr/>
        <a:lstStyle/>
        <a:p>
          <a:endParaRPr lang="fr-FR"/>
        </a:p>
      </dgm:t>
    </dgm:pt>
    <dgm:pt modelId="{B15A01FA-F15C-43E0-9132-03F3182E7743}" type="sibTrans" cxnId="{C9C4791F-C0BD-4699-951B-DBC65BDFAC21}">
      <dgm:prSet/>
      <dgm:spPr/>
      <dgm:t>
        <a:bodyPr/>
        <a:lstStyle/>
        <a:p>
          <a:endParaRPr lang="fr-FR"/>
        </a:p>
      </dgm:t>
    </dgm:pt>
    <dgm:pt modelId="{474DD192-3FF0-4F31-880F-3E33322EA80D}">
      <dgm:prSet custT="1"/>
      <dgm:spPr/>
      <dgm:t>
        <a:bodyPr anchor="ctr"/>
        <a:lstStyle/>
        <a:p>
          <a:r>
            <a:rPr lang="fr-FR" sz="1600" dirty="0"/>
            <a:t>86,1 ans pour les </a:t>
          </a:r>
          <a:r>
            <a:rPr lang="fr-FR" sz="1600" dirty="0" smtClean="0"/>
            <a:t>femmes</a:t>
          </a:r>
          <a:endParaRPr lang="fr-FR" sz="1600" dirty="0"/>
        </a:p>
      </dgm:t>
    </dgm:pt>
    <dgm:pt modelId="{2B3DF9F6-C6C0-454C-9646-4990783F179C}" type="parTrans" cxnId="{08155993-DB0C-4531-97CC-43335855B0FA}">
      <dgm:prSet/>
      <dgm:spPr/>
      <dgm:t>
        <a:bodyPr/>
        <a:lstStyle/>
        <a:p>
          <a:endParaRPr lang="fr-FR"/>
        </a:p>
      </dgm:t>
    </dgm:pt>
    <dgm:pt modelId="{D2766C95-09E4-470C-813A-61F99F798EC9}" type="sibTrans" cxnId="{08155993-DB0C-4531-97CC-43335855B0FA}">
      <dgm:prSet/>
      <dgm:spPr/>
      <dgm:t>
        <a:bodyPr/>
        <a:lstStyle/>
        <a:p>
          <a:endParaRPr lang="fr-FR"/>
        </a:p>
      </dgm:t>
    </dgm:pt>
    <dgm:pt modelId="{BDD4CCB0-A97C-4920-9AAA-D0B92EBE04B6}">
      <dgm:prSet custT="1"/>
      <dgm:spPr/>
      <dgm:t>
        <a:bodyPr/>
        <a:lstStyle/>
        <a:p>
          <a:r>
            <a:rPr lang="fr-FR" sz="1600" dirty="0"/>
            <a:t>24 % de la population </a:t>
          </a:r>
          <a:r>
            <a:rPr lang="fr-FR" sz="1600" dirty="0" smtClean="0"/>
            <a:t>âgées de plus de 65 ans . </a:t>
          </a:r>
          <a:endParaRPr lang="fr-FR" sz="1600" dirty="0"/>
        </a:p>
      </dgm:t>
    </dgm:pt>
    <dgm:pt modelId="{428CCFAC-7995-41B1-9735-74A76991CAEB}" type="parTrans" cxnId="{D13B0A38-125F-4F46-AAA0-5B65DF60028A}">
      <dgm:prSet/>
      <dgm:spPr/>
      <dgm:t>
        <a:bodyPr/>
        <a:lstStyle/>
        <a:p>
          <a:endParaRPr lang="fr-FR"/>
        </a:p>
      </dgm:t>
    </dgm:pt>
    <dgm:pt modelId="{6D7ACE5B-43CB-4DD1-83DB-91437489B4F5}" type="sibTrans" cxnId="{D13B0A38-125F-4F46-AAA0-5B65DF60028A}">
      <dgm:prSet/>
      <dgm:spPr/>
      <dgm:t>
        <a:bodyPr/>
        <a:lstStyle/>
        <a:p>
          <a:endParaRPr lang="fr-FR"/>
        </a:p>
      </dgm:t>
    </dgm:pt>
    <dgm:pt modelId="{4F7608F1-00B6-4570-B4DD-64C482E7D37D}">
      <dgm:prSet custT="1"/>
      <dgm:spPr/>
      <dgm:t>
        <a:bodyPr/>
        <a:lstStyle/>
        <a:p>
          <a:r>
            <a:rPr lang="fr-FR" sz="1600" b="1" dirty="0" smtClean="0"/>
            <a:t>Urbanisation </a:t>
          </a:r>
          <a:endParaRPr lang="fr-FR" sz="1600" dirty="0"/>
        </a:p>
      </dgm:t>
    </dgm:pt>
    <dgm:pt modelId="{54CCB08E-7604-4D70-A297-CB7CB042BEC0}" type="parTrans" cxnId="{F0B04EBF-B69E-40D8-B321-0178ECA80D3F}">
      <dgm:prSet/>
      <dgm:spPr/>
      <dgm:t>
        <a:bodyPr/>
        <a:lstStyle/>
        <a:p>
          <a:endParaRPr lang="fr-FR"/>
        </a:p>
      </dgm:t>
    </dgm:pt>
    <dgm:pt modelId="{DAE9591A-BEFC-4D53-B879-AB9010397387}" type="sibTrans" cxnId="{F0B04EBF-B69E-40D8-B321-0178ECA80D3F}">
      <dgm:prSet/>
      <dgm:spPr/>
      <dgm:t>
        <a:bodyPr/>
        <a:lstStyle/>
        <a:p>
          <a:endParaRPr lang="fr-FR"/>
        </a:p>
      </dgm:t>
    </dgm:pt>
    <dgm:pt modelId="{9BFA44A5-573D-4EE8-B8A5-7B34A5C791B5}">
      <dgm:prSet custT="1"/>
      <dgm:spPr/>
      <dgm:t>
        <a:bodyPr/>
        <a:lstStyle/>
        <a:p>
          <a:r>
            <a:rPr lang="fr-FR" sz="1600" dirty="0" smtClean="0"/>
            <a:t>80 </a:t>
          </a:r>
          <a:r>
            <a:rPr lang="fr-FR" sz="1600" dirty="0"/>
            <a:t>%. Tokyo, la capitale, est la plus grande métropole du monde, avec plus de 35 millions d'habitants. Elle est située au cœur de la mégalopole japonaise, qui concentre environ 127 millions d'habitants et s'étale de Sendai au nord à Fukuoka au sud sur 1 000 km.</a:t>
          </a:r>
          <a:br>
            <a:rPr lang="fr-FR" sz="1600" dirty="0"/>
          </a:br>
          <a:endParaRPr lang="fr-FR" sz="1600" dirty="0"/>
        </a:p>
      </dgm:t>
    </dgm:pt>
    <dgm:pt modelId="{12CB83A7-5037-4865-B43B-7F6E60B64A9E}" type="parTrans" cxnId="{81A79AFE-4C60-4514-ACEF-3DE212139D00}">
      <dgm:prSet/>
      <dgm:spPr/>
      <dgm:t>
        <a:bodyPr/>
        <a:lstStyle/>
        <a:p>
          <a:endParaRPr lang="fr-FR"/>
        </a:p>
      </dgm:t>
    </dgm:pt>
    <dgm:pt modelId="{E7E7EF46-7458-4D60-9A91-64435533DE36}" type="sibTrans" cxnId="{81A79AFE-4C60-4514-ACEF-3DE212139D00}">
      <dgm:prSet/>
      <dgm:spPr/>
      <dgm:t>
        <a:bodyPr/>
        <a:lstStyle/>
        <a:p>
          <a:endParaRPr lang="fr-FR"/>
        </a:p>
      </dgm:t>
    </dgm:pt>
    <dgm:pt modelId="{704C9AEA-DCA0-4ADC-9EFD-DED518245DC0}">
      <dgm:prSet custT="1"/>
      <dgm:spPr/>
      <dgm:t>
        <a:bodyPr/>
        <a:lstStyle/>
        <a:p>
          <a:r>
            <a:rPr lang="fr-FR" sz="1600" b="1" dirty="0"/>
            <a:t>Taux d'alphabétisation</a:t>
          </a:r>
          <a:endParaRPr lang="fr-FR" sz="1600" dirty="0"/>
        </a:p>
      </dgm:t>
    </dgm:pt>
    <dgm:pt modelId="{AA513A23-767C-4E13-AC53-A64BC9559195}" type="parTrans" cxnId="{DFF8FA7E-3E57-44F3-8CD6-F9138E061EB5}">
      <dgm:prSet/>
      <dgm:spPr/>
      <dgm:t>
        <a:bodyPr/>
        <a:lstStyle/>
        <a:p>
          <a:endParaRPr lang="fr-FR"/>
        </a:p>
      </dgm:t>
    </dgm:pt>
    <dgm:pt modelId="{64F20C02-621C-4034-B316-A1FC7341F705}" type="sibTrans" cxnId="{DFF8FA7E-3E57-44F3-8CD6-F9138E061EB5}">
      <dgm:prSet/>
      <dgm:spPr/>
      <dgm:t>
        <a:bodyPr/>
        <a:lstStyle/>
        <a:p>
          <a:endParaRPr lang="fr-FR"/>
        </a:p>
      </dgm:t>
    </dgm:pt>
    <dgm:pt modelId="{78EE94A9-CFFF-40ED-98E2-0AEAD988D2FA}">
      <dgm:prSet custT="1"/>
      <dgm:spPr/>
      <dgm:t>
        <a:bodyPr/>
        <a:lstStyle/>
        <a:p>
          <a:r>
            <a:rPr lang="fr-FR" sz="1600" dirty="0"/>
            <a:t>100 </a:t>
          </a:r>
          <a:r>
            <a:rPr lang="fr-FR" sz="1600" dirty="0" smtClean="0"/>
            <a:t>%.</a:t>
          </a:r>
          <a:endParaRPr lang="fr-FR" sz="1600" dirty="0"/>
        </a:p>
      </dgm:t>
    </dgm:pt>
    <dgm:pt modelId="{83CE3277-BC84-4455-8E91-8A0C21696EFD}" type="parTrans" cxnId="{1B44F57E-659C-4759-B35D-250D2B01FB4A}">
      <dgm:prSet/>
      <dgm:spPr/>
      <dgm:t>
        <a:bodyPr/>
        <a:lstStyle/>
        <a:p>
          <a:endParaRPr lang="fr-FR"/>
        </a:p>
      </dgm:t>
    </dgm:pt>
    <dgm:pt modelId="{43A36569-DF19-4E72-8A64-0C1EF6EC7F9C}" type="sibTrans" cxnId="{1B44F57E-659C-4759-B35D-250D2B01FB4A}">
      <dgm:prSet/>
      <dgm:spPr/>
      <dgm:t>
        <a:bodyPr/>
        <a:lstStyle/>
        <a:p>
          <a:endParaRPr lang="fr-FR"/>
        </a:p>
      </dgm:t>
    </dgm:pt>
    <dgm:pt modelId="{8619FF7B-774B-4B3B-A747-ED724896C4DA}">
      <dgm:prSet custT="1"/>
      <dgm:spPr/>
      <dgm:t>
        <a:bodyPr anchor="ctr"/>
        <a:lstStyle/>
        <a:p>
          <a:pPr algn="l"/>
          <a:r>
            <a:rPr lang="fr-FR" sz="1600" dirty="0" smtClean="0"/>
            <a:t>1,32 </a:t>
          </a:r>
          <a:r>
            <a:rPr lang="fr-FR" sz="1600" dirty="0"/>
            <a:t>%. Population en baisse depuis 2005</a:t>
          </a:r>
        </a:p>
      </dgm:t>
    </dgm:pt>
    <dgm:pt modelId="{B13CF419-224C-421A-9AC8-E8653B3A168A}" type="parTrans" cxnId="{9527E869-524A-41AE-BFF7-E451BEE0F182}">
      <dgm:prSet/>
      <dgm:spPr/>
      <dgm:t>
        <a:bodyPr/>
        <a:lstStyle/>
        <a:p>
          <a:endParaRPr lang="fr-FR"/>
        </a:p>
      </dgm:t>
    </dgm:pt>
    <dgm:pt modelId="{A31E73E7-B8E8-4435-8768-1C654FADE90B}" type="sibTrans" cxnId="{9527E869-524A-41AE-BFF7-E451BEE0F182}">
      <dgm:prSet/>
      <dgm:spPr/>
      <dgm:t>
        <a:bodyPr/>
        <a:lstStyle/>
        <a:p>
          <a:endParaRPr lang="fr-FR"/>
        </a:p>
      </dgm:t>
    </dgm:pt>
    <dgm:pt modelId="{E943864E-929C-4BAC-92C9-F6396EC9ABBB}">
      <dgm:prSet custT="1"/>
      <dgm:spPr/>
      <dgm:t>
        <a:bodyPr/>
        <a:lstStyle/>
        <a:p>
          <a:r>
            <a:rPr lang="fr-FR" sz="1600" b="1" dirty="0" smtClean="0"/>
            <a:t>Les plus grandes villes </a:t>
          </a:r>
          <a:r>
            <a:rPr lang="fr-FR" sz="1600" dirty="0" smtClean="0"/>
            <a:t>(2005):</a:t>
          </a:r>
          <a:endParaRPr lang="fr-FR" sz="1600" dirty="0"/>
        </a:p>
      </dgm:t>
    </dgm:pt>
    <dgm:pt modelId="{76B59069-DB51-4EE8-8F5E-BB8865D3ABA3}" type="parTrans" cxnId="{58974BE4-CD70-4501-A261-C809ADF5E80C}">
      <dgm:prSet/>
      <dgm:spPr/>
      <dgm:t>
        <a:bodyPr/>
        <a:lstStyle/>
        <a:p>
          <a:endParaRPr lang="fr-FR"/>
        </a:p>
      </dgm:t>
    </dgm:pt>
    <dgm:pt modelId="{C0BC5863-A881-4D79-A261-A4CE9F35E729}" type="sibTrans" cxnId="{58974BE4-CD70-4501-A261-C809ADF5E80C}">
      <dgm:prSet/>
      <dgm:spPr/>
      <dgm:t>
        <a:bodyPr/>
        <a:lstStyle/>
        <a:p>
          <a:endParaRPr lang="fr-FR"/>
        </a:p>
      </dgm:t>
    </dgm:pt>
    <dgm:pt modelId="{0EFA4933-BCC2-4BFE-89AB-B1D61DAD8FA6}">
      <dgm:prSet custT="1"/>
      <dgm:spPr/>
      <dgm:t>
        <a:bodyPr/>
        <a:lstStyle/>
        <a:p>
          <a:r>
            <a:rPr lang="fr-FR" sz="1600" dirty="0" smtClean="0"/>
            <a:t> Tôkyô (8 194 000 hab.), Yokohama (3 518 000 hab.), </a:t>
          </a:r>
          <a:r>
            <a:rPr lang="fr-FR" sz="1600" dirty="0" err="1" smtClean="0"/>
            <a:t>Ôsaka</a:t>
          </a:r>
          <a:r>
            <a:rPr lang="fr-FR" sz="1600" dirty="0" smtClean="0"/>
            <a:t> (2 497 000 hab.), Nagoya (2 130 000 hab.), Sapporo (1 856 000 hab.), </a:t>
          </a:r>
          <a:r>
            <a:rPr lang="fr-FR" sz="1600" dirty="0" err="1" smtClean="0"/>
            <a:t>Kôbe</a:t>
          </a:r>
          <a:r>
            <a:rPr lang="fr-FR" sz="1600" dirty="0" smtClean="0"/>
            <a:t> (1 493 000 hab.), Kyôto (1 392 000 hab.).</a:t>
          </a:r>
          <a:endParaRPr lang="fr-FR" sz="1600" dirty="0"/>
        </a:p>
      </dgm:t>
    </dgm:pt>
    <dgm:pt modelId="{6C480689-54EC-4EFD-83B7-F14C4DEF320D}" type="parTrans" cxnId="{6DE4D338-E3D6-4F2F-A9B9-5162566228C5}">
      <dgm:prSet/>
      <dgm:spPr/>
      <dgm:t>
        <a:bodyPr/>
        <a:lstStyle/>
        <a:p>
          <a:endParaRPr lang="fr-FR"/>
        </a:p>
      </dgm:t>
    </dgm:pt>
    <dgm:pt modelId="{D70D8763-9EB9-43A7-920F-F4E83236AA6B}" type="sibTrans" cxnId="{6DE4D338-E3D6-4F2F-A9B9-5162566228C5}">
      <dgm:prSet/>
      <dgm:spPr/>
      <dgm:t>
        <a:bodyPr/>
        <a:lstStyle/>
        <a:p>
          <a:endParaRPr lang="fr-FR"/>
        </a:p>
      </dgm:t>
    </dgm:pt>
    <dgm:pt modelId="{B1901320-3EC5-4A88-BBEB-0594F3913B56}">
      <dgm:prSet custT="1"/>
      <dgm:spPr/>
      <dgm:t>
        <a:bodyPr/>
        <a:lstStyle/>
        <a:p>
          <a:r>
            <a:rPr lang="fr-FR" sz="1600" b="1" dirty="0" smtClean="0"/>
            <a:t>Composition ethnique:</a:t>
          </a:r>
          <a:endParaRPr lang="fr-FR" sz="1600" dirty="0"/>
        </a:p>
      </dgm:t>
    </dgm:pt>
    <dgm:pt modelId="{69BECCF5-53ED-4688-A89F-6F9C904FD1B8}" type="parTrans" cxnId="{186D67B5-7169-414D-A06D-8C012A6AAC78}">
      <dgm:prSet/>
      <dgm:spPr/>
      <dgm:t>
        <a:bodyPr/>
        <a:lstStyle/>
        <a:p>
          <a:endParaRPr lang="fr-FR"/>
        </a:p>
      </dgm:t>
    </dgm:pt>
    <dgm:pt modelId="{1A088CF1-84E7-4819-9036-4A3176A5B9F2}" type="sibTrans" cxnId="{186D67B5-7169-414D-A06D-8C012A6AAC78}">
      <dgm:prSet/>
      <dgm:spPr/>
      <dgm:t>
        <a:bodyPr/>
        <a:lstStyle/>
        <a:p>
          <a:endParaRPr lang="fr-FR"/>
        </a:p>
      </dgm:t>
    </dgm:pt>
    <dgm:pt modelId="{05D4F2B1-2D86-4431-978E-9CBB835C80E6}">
      <dgm:prSet custT="1"/>
      <dgm:spPr/>
      <dgm:t>
        <a:bodyPr/>
        <a:lstStyle/>
        <a:p>
          <a:r>
            <a:rPr lang="fr-FR" sz="1600" dirty="0" smtClean="0"/>
            <a:t>Japonais 99%; Coréens 0,8%; autres 0,2%</a:t>
          </a:r>
          <a:endParaRPr lang="fr-FR" sz="1600" dirty="0"/>
        </a:p>
      </dgm:t>
    </dgm:pt>
    <dgm:pt modelId="{CA5D8E01-7AB2-44C3-BFF4-95EC3989F8FE}" type="parTrans" cxnId="{6B814FC5-C1B3-4AD3-9796-1362EE11C087}">
      <dgm:prSet/>
      <dgm:spPr/>
      <dgm:t>
        <a:bodyPr/>
        <a:lstStyle/>
        <a:p>
          <a:endParaRPr lang="fr-FR"/>
        </a:p>
      </dgm:t>
    </dgm:pt>
    <dgm:pt modelId="{2EB10C22-7150-40B9-AB3D-98C9DC49C245}" type="sibTrans" cxnId="{6B814FC5-C1B3-4AD3-9796-1362EE11C087}">
      <dgm:prSet/>
      <dgm:spPr/>
      <dgm:t>
        <a:bodyPr/>
        <a:lstStyle/>
        <a:p>
          <a:endParaRPr lang="fr-FR"/>
        </a:p>
      </dgm:t>
    </dgm:pt>
    <dgm:pt modelId="{FCE7A573-4A2D-4DF5-B59D-11665A18413A}">
      <dgm:prSet custT="1"/>
      <dgm:spPr/>
      <dgm:t>
        <a:bodyPr/>
        <a:lstStyle/>
        <a:p>
          <a:r>
            <a:rPr lang="fr-FR" sz="1600" b="1" dirty="0" smtClean="0"/>
            <a:t>Taux de chômage</a:t>
          </a:r>
          <a:endParaRPr lang="fr-FR" sz="1600" dirty="0"/>
        </a:p>
      </dgm:t>
    </dgm:pt>
    <dgm:pt modelId="{56813C43-7887-416F-B585-5A6E17E1084F}" type="parTrans" cxnId="{57071B06-2AFD-4874-9BFF-556C7D0D99DB}">
      <dgm:prSet/>
      <dgm:spPr/>
      <dgm:t>
        <a:bodyPr/>
        <a:lstStyle/>
        <a:p>
          <a:endParaRPr lang="fr-FR"/>
        </a:p>
      </dgm:t>
    </dgm:pt>
    <dgm:pt modelId="{745F7018-4B00-4E5E-B4A5-93E13E8D22A4}" type="sibTrans" cxnId="{57071B06-2AFD-4874-9BFF-556C7D0D99DB}">
      <dgm:prSet/>
      <dgm:spPr/>
      <dgm:t>
        <a:bodyPr/>
        <a:lstStyle/>
        <a:p>
          <a:endParaRPr lang="fr-FR"/>
        </a:p>
      </dgm:t>
    </dgm:pt>
    <dgm:pt modelId="{F5AD2013-61AD-4B85-BE6D-AE84913B47DA}">
      <dgm:prSet custT="1"/>
      <dgm:spPr/>
      <dgm:t>
        <a:bodyPr/>
        <a:lstStyle/>
        <a:p>
          <a:r>
            <a:rPr lang="fr-FR" sz="1600" b="1" dirty="0" smtClean="0"/>
            <a:t> </a:t>
          </a:r>
          <a:r>
            <a:rPr lang="fr-FR" sz="1600" dirty="0" smtClean="0"/>
            <a:t>5 %</a:t>
          </a:r>
          <a:br>
            <a:rPr lang="fr-FR" sz="1600" dirty="0" smtClean="0"/>
          </a:br>
          <a:endParaRPr lang="fr-FR" sz="1600" dirty="0"/>
        </a:p>
      </dgm:t>
    </dgm:pt>
    <dgm:pt modelId="{758F2E6D-CDFE-4849-BC36-0B990E587E0B}" type="parTrans" cxnId="{05F84392-D5E8-419E-91F0-EF51154D2611}">
      <dgm:prSet/>
      <dgm:spPr/>
      <dgm:t>
        <a:bodyPr/>
        <a:lstStyle/>
        <a:p>
          <a:endParaRPr lang="fr-FR"/>
        </a:p>
      </dgm:t>
    </dgm:pt>
    <dgm:pt modelId="{7CCBF3ED-DCCC-46B3-B83B-51E6E47C03BE}" type="sibTrans" cxnId="{05F84392-D5E8-419E-91F0-EF51154D2611}">
      <dgm:prSet/>
      <dgm:spPr/>
      <dgm:t>
        <a:bodyPr/>
        <a:lstStyle/>
        <a:p>
          <a:endParaRPr lang="fr-FR"/>
        </a:p>
      </dgm:t>
    </dgm:pt>
    <dgm:pt modelId="{F2B01FB3-7180-4392-9732-C35BFDA46CC4}">
      <dgm:prSet custT="1"/>
      <dgm:spPr/>
      <dgm:t>
        <a:bodyPr/>
        <a:lstStyle/>
        <a:p>
          <a:r>
            <a:rPr lang="fr-FR" sz="1600" b="1" dirty="0" smtClean="0"/>
            <a:t>Population</a:t>
          </a:r>
          <a:endParaRPr lang="fr-FR" sz="1600" dirty="0"/>
        </a:p>
      </dgm:t>
    </dgm:pt>
    <dgm:pt modelId="{755A8D4F-7169-4A34-B4EA-5CCC32D462C2}" type="parTrans" cxnId="{96D322A8-5FEB-438B-B9A4-2135514FDD6A}">
      <dgm:prSet/>
      <dgm:spPr/>
      <dgm:t>
        <a:bodyPr/>
        <a:lstStyle/>
        <a:p>
          <a:endParaRPr lang="fr-FR"/>
        </a:p>
      </dgm:t>
    </dgm:pt>
    <dgm:pt modelId="{7EC42F22-C2A3-477C-A245-C5608767D775}" type="sibTrans" cxnId="{96D322A8-5FEB-438B-B9A4-2135514FDD6A}">
      <dgm:prSet/>
      <dgm:spPr/>
      <dgm:t>
        <a:bodyPr/>
        <a:lstStyle/>
        <a:p>
          <a:endParaRPr lang="fr-FR"/>
        </a:p>
      </dgm:t>
    </dgm:pt>
    <dgm:pt modelId="{C4584743-5522-4427-B467-FF6BE24C978B}">
      <dgm:prSet custT="1"/>
      <dgm:spPr/>
      <dgm:t>
        <a:bodyPr/>
        <a:lstStyle/>
        <a:p>
          <a:r>
            <a:rPr lang="fr-FR" sz="1600" dirty="0" smtClean="0"/>
            <a:t>127 463 000 habitants </a:t>
          </a:r>
          <a:endParaRPr lang="fr-FR" sz="1600" dirty="0"/>
        </a:p>
      </dgm:t>
    </dgm:pt>
    <dgm:pt modelId="{42CCD729-03DF-40A7-BD02-6666F94EC691}" type="parTrans" cxnId="{6576B659-F0DA-4CD8-9782-A40607B4A877}">
      <dgm:prSet/>
      <dgm:spPr/>
      <dgm:t>
        <a:bodyPr/>
        <a:lstStyle/>
        <a:p>
          <a:endParaRPr lang="fr-FR"/>
        </a:p>
      </dgm:t>
    </dgm:pt>
    <dgm:pt modelId="{9A5B4CCE-8D73-4920-A17B-3D674B7DDFE2}" type="sibTrans" cxnId="{6576B659-F0DA-4CD8-9782-A40607B4A877}">
      <dgm:prSet/>
      <dgm:spPr/>
      <dgm:t>
        <a:bodyPr/>
        <a:lstStyle/>
        <a:p>
          <a:endParaRPr lang="fr-FR"/>
        </a:p>
      </dgm:t>
    </dgm:pt>
    <dgm:pt modelId="{32A4BBF7-4ED5-4761-A409-D976F088938B}">
      <dgm:prSet custT="1"/>
      <dgm:spPr/>
      <dgm:t>
        <a:bodyPr/>
        <a:lstStyle/>
        <a:p>
          <a:r>
            <a:rPr lang="fr-FR" sz="1600" b="1" i="1" dirty="0" smtClean="0"/>
            <a:t>Âge de la population </a:t>
          </a:r>
          <a:endParaRPr lang="fr-FR" sz="1600" dirty="0"/>
        </a:p>
      </dgm:t>
    </dgm:pt>
    <dgm:pt modelId="{AEC04C91-C9FE-486D-A983-5734BBE38223}" type="sibTrans" cxnId="{40284F69-C000-4E8B-938A-1E6391C4EE28}">
      <dgm:prSet/>
      <dgm:spPr/>
      <dgm:t>
        <a:bodyPr/>
        <a:lstStyle/>
        <a:p>
          <a:endParaRPr lang="fr-FR"/>
        </a:p>
      </dgm:t>
    </dgm:pt>
    <dgm:pt modelId="{D9118FF4-E5DC-4087-95C9-EBCA92B91692}" type="parTrans" cxnId="{40284F69-C000-4E8B-938A-1E6391C4EE28}">
      <dgm:prSet/>
      <dgm:spPr/>
      <dgm:t>
        <a:bodyPr/>
        <a:lstStyle/>
        <a:p>
          <a:endParaRPr lang="fr-FR"/>
        </a:p>
      </dgm:t>
    </dgm:pt>
    <dgm:pt modelId="{65145729-A4D1-41A6-A6D9-CE737F2588D3}">
      <dgm:prSet custT="1"/>
      <dgm:spPr/>
      <dgm:t>
        <a:bodyPr/>
        <a:lstStyle/>
        <a:p>
          <a:r>
            <a:rPr lang="fr-FR" sz="1600" dirty="0" smtClean="0"/>
            <a:t>Le </a:t>
          </a:r>
          <a:r>
            <a:rPr lang="fr-FR" sz="1600" dirty="0"/>
            <a:t>gouvernement japonais prévoit que la population du pays aura diminué de plus de moitié en 2100, chutant à 60 millions d'habitants, si aucune mesure n'incite efficacement les Japonais à la procréation.</a:t>
          </a:r>
          <a:br>
            <a:rPr lang="fr-FR" sz="1600" dirty="0"/>
          </a:br>
          <a:endParaRPr lang="fr-FR" sz="1600" dirty="0"/>
        </a:p>
      </dgm:t>
    </dgm:pt>
    <dgm:pt modelId="{0AF9AD22-FD29-4AA1-92AA-F30B34046B2B}" type="parTrans" cxnId="{A1AE5EC8-DC59-4573-BBDC-79AF6BC4E3C6}">
      <dgm:prSet/>
      <dgm:spPr/>
      <dgm:t>
        <a:bodyPr/>
        <a:lstStyle/>
        <a:p>
          <a:endParaRPr lang="fr-FR"/>
        </a:p>
      </dgm:t>
    </dgm:pt>
    <dgm:pt modelId="{E20E09E1-600A-4804-9AB3-97817B385FA3}" type="sibTrans" cxnId="{A1AE5EC8-DC59-4573-BBDC-79AF6BC4E3C6}">
      <dgm:prSet/>
      <dgm:spPr/>
      <dgm:t>
        <a:bodyPr/>
        <a:lstStyle/>
        <a:p>
          <a:endParaRPr lang="fr-FR"/>
        </a:p>
      </dgm:t>
    </dgm:pt>
    <dgm:pt modelId="{2FBA66AA-1AB3-487D-94D6-F1A6949F9F0C}">
      <dgm:prSet custT="1"/>
      <dgm:spPr/>
      <dgm:t>
        <a:bodyPr/>
        <a:lstStyle/>
        <a:p>
          <a:endParaRPr lang="fr-FR" sz="1600" dirty="0"/>
        </a:p>
      </dgm:t>
    </dgm:pt>
    <dgm:pt modelId="{799DE100-1080-4132-8B63-79C8386D5FCE}" type="parTrans" cxnId="{35825691-DF43-493F-9516-ADDFB6FC4E94}">
      <dgm:prSet/>
      <dgm:spPr/>
      <dgm:t>
        <a:bodyPr/>
        <a:lstStyle/>
        <a:p>
          <a:endParaRPr lang="fr-FR"/>
        </a:p>
      </dgm:t>
    </dgm:pt>
    <dgm:pt modelId="{849EC496-1EE9-4899-97E1-4CB0939BB5A0}" type="sibTrans" cxnId="{35825691-DF43-493F-9516-ADDFB6FC4E94}">
      <dgm:prSet/>
      <dgm:spPr/>
      <dgm:t>
        <a:bodyPr/>
        <a:lstStyle/>
        <a:p>
          <a:endParaRPr lang="fr-FR"/>
        </a:p>
      </dgm:t>
    </dgm:pt>
    <dgm:pt modelId="{CBA216DE-C709-4899-B352-A5F391E77760}">
      <dgm:prSet custT="1"/>
      <dgm:spPr/>
      <dgm:t>
        <a:bodyPr/>
        <a:lstStyle/>
        <a:p>
          <a:endParaRPr lang="fr-FR" sz="1600" dirty="0"/>
        </a:p>
      </dgm:t>
    </dgm:pt>
    <dgm:pt modelId="{12469786-C729-4DE2-A94C-8561EAC17C88}" type="parTrans" cxnId="{25DAAF47-AE9C-4E48-9309-B0BD531416A8}">
      <dgm:prSet/>
      <dgm:spPr/>
      <dgm:t>
        <a:bodyPr/>
        <a:lstStyle/>
        <a:p>
          <a:endParaRPr lang="fr-FR"/>
        </a:p>
      </dgm:t>
    </dgm:pt>
    <dgm:pt modelId="{58B8B23E-EED8-445E-86FD-50E3CD806989}" type="sibTrans" cxnId="{25DAAF47-AE9C-4E48-9309-B0BD531416A8}">
      <dgm:prSet/>
      <dgm:spPr/>
      <dgm:t>
        <a:bodyPr/>
        <a:lstStyle/>
        <a:p>
          <a:endParaRPr lang="fr-FR"/>
        </a:p>
      </dgm:t>
    </dgm:pt>
    <dgm:pt modelId="{71A966E4-76DE-4020-892C-EDA8EAC6D129}" type="pres">
      <dgm:prSet presAssocID="{6A4FFDE0-E94E-4872-A185-E5991274862F}" presName="Name0" presStyleCnt="0">
        <dgm:presLayoutVars>
          <dgm:dir/>
          <dgm:animLvl val="lvl"/>
          <dgm:resizeHandles val="exact"/>
        </dgm:presLayoutVars>
      </dgm:prSet>
      <dgm:spPr/>
      <dgm:t>
        <a:bodyPr/>
        <a:lstStyle/>
        <a:p>
          <a:endParaRPr lang="fr-FR"/>
        </a:p>
      </dgm:t>
    </dgm:pt>
    <dgm:pt modelId="{BCBDA581-AF12-4C34-B22A-6926ADF7F8C2}" type="pres">
      <dgm:prSet presAssocID="{F2B01FB3-7180-4392-9732-C35BFDA46CC4}" presName="linNode" presStyleCnt="0"/>
      <dgm:spPr/>
    </dgm:pt>
    <dgm:pt modelId="{F04EB99E-E9B5-46C2-AD5B-CD576EE96FFB}" type="pres">
      <dgm:prSet presAssocID="{F2B01FB3-7180-4392-9732-C35BFDA46CC4}" presName="parTx" presStyleLbl="revTx" presStyleIdx="0" presStyleCnt="9">
        <dgm:presLayoutVars>
          <dgm:chMax val="1"/>
          <dgm:bulletEnabled val="1"/>
        </dgm:presLayoutVars>
      </dgm:prSet>
      <dgm:spPr/>
      <dgm:t>
        <a:bodyPr/>
        <a:lstStyle/>
        <a:p>
          <a:endParaRPr lang="fr-FR"/>
        </a:p>
      </dgm:t>
    </dgm:pt>
    <dgm:pt modelId="{FAA9B534-5ECB-4DB2-A419-824F6D97A354}" type="pres">
      <dgm:prSet presAssocID="{F2B01FB3-7180-4392-9732-C35BFDA46CC4}" presName="bracket" presStyleLbl="parChTrans1D1" presStyleIdx="0" presStyleCnt="9"/>
      <dgm:spPr/>
    </dgm:pt>
    <dgm:pt modelId="{3CF62372-2F7E-4205-BEFC-F2186FBD43AF}" type="pres">
      <dgm:prSet presAssocID="{F2B01FB3-7180-4392-9732-C35BFDA46CC4}" presName="spH" presStyleCnt="0"/>
      <dgm:spPr/>
    </dgm:pt>
    <dgm:pt modelId="{E793259D-C8EF-4354-AA33-060F1670ED79}" type="pres">
      <dgm:prSet presAssocID="{F2B01FB3-7180-4392-9732-C35BFDA46CC4}" presName="desTx" presStyleLbl="node1" presStyleIdx="0" presStyleCnt="9">
        <dgm:presLayoutVars>
          <dgm:bulletEnabled val="1"/>
        </dgm:presLayoutVars>
      </dgm:prSet>
      <dgm:spPr/>
      <dgm:t>
        <a:bodyPr/>
        <a:lstStyle/>
        <a:p>
          <a:endParaRPr lang="fr-FR"/>
        </a:p>
      </dgm:t>
    </dgm:pt>
    <dgm:pt modelId="{848878C0-0537-4ACC-97E4-79576D2E2207}" type="pres">
      <dgm:prSet presAssocID="{7EC42F22-C2A3-477C-A245-C5608767D775}" presName="spV" presStyleCnt="0"/>
      <dgm:spPr/>
    </dgm:pt>
    <dgm:pt modelId="{B4670F9C-9688-484B-A0AB-B22B0EF92B12}" type="pres">
      <dgm:prSet presAssocID="{9E7E55A5-F112-4F8E-A570-BA50A9E0DEB7}" presName="linNode" presStyleCnt="0"/>
      <dgm:spPr/>
    </dgm:pt>
    <dgm:pt modelId="{E95A4056-F392-4AFB-AE81-C2DF0176072B}" type="pres">
      <dgm:prSet presAssocID="{9E7E55A5-F112-4F8E-A570-BA50A9E0DEB7}" presName="parTx" presStyleLbl="revTx" presStyleIdx="1" presStyleCnt="9">
        <dgm:presLayoutVars>
          <dgm:chMax val="1"/>
          <dgm:bulletEnabled val="1"/>
        </dgm:presLayoutVars>
      </dgm:prSet>
      <dgm:spPr/>
      <dgm:t>
        <a:bodyPr/>
        <a:lstStyle/>
        <a:p>
          <a:endParaRPr lang="fr-FR"/>
        </a:p>
      </dgm:t>
    </dgm:pt>
    <dgm:pt modelId="{C3FD0C3F-9304-44CA-A047-CD91573D172A}" type="pres">
      <dgm:prSet presAssocID="{9E7E55A5-F112-4F8E-A570-BA50A9E0DEB7}" presName="bracket" presStyleLbl="parChTrans1D1" presStyleIdx="1" presStyleCnt="9"/>
      <dgm:spPr/>
    </dgm:pt>
    <dgm:pt modelId="{5F7553BF-7E5A-40AB-949F-14BF7F7485BF}" type="pres">
      <dgm:prSet presAssocID="{9E7E55A5-F112-4F8E-A570-BA50A9E0DEB7}" presName="spH" presStyleCnt="0"/>
      <dgm:spPr/>
    </dgm:pt>
    <dgm:pt modelId="{0CE1393B-099F-43D8-9733-3BFA883F82BF}" type="pres">
      <dgm:prSet presAssocID="{9E7E55A5-F112-4F8E-A570-BA50A9E0DEB7}" presName="desTx" presStyleLbl="node1" presStyleIdx="1" presStyleCnt="9">
        <dgm:presLayoutVars>
          <dgm:bulletEnabled val="1"/>
        </dgm:presLayoutVars>
      </dgm:prSet>
      <dgm:spPr/>
      <dgm:t>
        <a:bodyPr/>
        <a:lstStyle/>
        <a:p>
          <a:endParaRPr lang="fr-FR"/>
        </a:p>
      </dgm:t>
    </dgm:pt>
    <dgm:pt modelId="{69A68694-C36E-4A8C-AB00-4F22447D2D8C}" type="pres">
      <dgm:prSet presAssocID="{1944B39E-6703-4074-BA1F-EA2740253B54}" presName="spV" presStyleCnt="0"/>
      <dgm:spPr/>
    </dgm:pt>
    <dgm:pt modelId="{16A283CF-60A3-4278-9564-A1DCF87BA7C5}" type="pres">
      <dgm:prSet presAssocID="{6C964FF0-E303-4ABE-BFED-7263266E9A95}" presName="linNode" presStyleCnt="0"/>
      <dgm:spPr/>
    </dgm:pt>
    <dgm:pt modelId="{1408AF53-AAE5-4BC1-AFB2-18D57719E8E8}" type="pres">
      <dgm:prSet presAssocID="{6C964FF0-E303-4ABE-BFED-7263266E9A95}" presName="parTx" presStyleLbl="revTx" presStyleIdx="2" presStyleCnt="9">
        <dgm:presLayoutVars>
          <dgm:chMax val="1"/>
          <dgm:bulletEnabled val="1"/>
        </dgm:presLayoutVars>
      </dgm:prSet>
      <dgm:spPr/>
      <dgm:t>
        <a:bodyPr/>
        <a:lstStyle/>
        <a:p>
          <a:endParaRPr lang="fr-FR"/>
        </a:p>
      </dgm:t>
    </dgm:pt>
    <dgm:pt modelId="{ABFFC997-3942-4F5F-B3D9-B41D36A51F13}" type="pres">
      <dgm:prSet presAssocID="{6C964FF0-E303-4ABE-BFED-7263266E9A95}" presName="bracket" presStyleLbl="parChTrans1D1" presStyleIdx="2" presStyleCnt="9"/>
      <dgm:spPr/>
    </dgm:pt>
    <dgm:pt modelId="{0C9115A3-5FF5-4EB4-B36C-62D1737F7FC3}" type="pres">
      <dgm:prSet presAssocID="{6C964FF0-E303-4ABE-BFED-7263266E9A95}" presName="spH" presStyleCnt="0"/>
      <dgm:spPr/>
    </dgm:pt>
    <dgm:pt modelId="{24180BCE-B737-423E-8557-14226493727E}" type="pres">
      <dgm:prSet presAssocID="{6C964FF0-E303-4ABE-BFED-7263266E9A95}" presName="desTx" presStyleLbl="node1" presStyleIdx="2" presStyleCnt="9">
        <dgm:presLayoutVars>
          <dgm:bulletEnabled val="1"/>
        </dgm:presLayoutVars>
      </dgm:prSet>
      <dgm:spPr/>
      <dgm:t>
        <a:bodyPr/>
        <a:lstStyle/>
        <a:p>
          <a:endParaRPr lang="fr-FR"/>
        </a:p>
      </dgm:t>
    </dgm:pt>
    <dgm:pt modelId="{68ECBD23-2BA9-47DB-8BFF-AB4A66E05EB1}" type="pres">
      <dgm:prSet presAssocID="{EDB2C52C-0A99-4C15-817F-017A7F13A4F6}" presName="spV" presStyleCnt="0"/>
      <dgm:spPr/>
    </dgm:pt>
    <dgm:pt modelId="{B300362F-8EC4-407F-AF72-33C5485C5B13}" type="pres">
      <dgm:prSet presAssocID="{32A4BBF7-4ED5-4761-A409-D976F088938B}" presName="linNode" presStyleCnt="0"/>
      <dgm:spPr/>
    </dgm:pt>
    <dgm:pt modelId="{1CFC1F14-39A3-4DFD-831B-29F5E570A2AA}" type="pres">
      <dgm:prSet presAssocID="{32A4BBF7-4ED5-4761-A409-D976F088938B}" presName="parTx" presStyleLbl="revTx" presStyleIdx="3" presStyleCnt="9">
        <dgm:presLayoutVars>
          <dgm:chMax val="1"/>
          <dgm:bulletEnabled val="1"/>
        </dgm:presLayoutVars>
      </dgm:prSet>
      <dgm:spPr/>
      <dgm:t>
        <a:bodyPr/>
        <a:lstStyle/>
        <a:p>
          <a:endParaRPr lang="fr-FR"/>
        </a:p>
      </dgm:t>
    </dgm:pt>
    <dgm:pt modelId="{1507D1A7-8F30-4946-B33D-45717553ED9F}" type="pres">
      <dgm:prSet presAssocID="{32A4BBF7-4ED5-4761-A409-D976F088938B}" presName="bracket" presStyleLbl="parChTrans1D1" presStyleIdx="3" presStyleCnt="9"/>
      <dgm:spPr/>
    </dgm:pt>
    <dgm:pt modelId="{F2FC5B9A-290A-43B2-96D0-C65F836208D8}" type="pres">
      <dgm:prSet presAssocID="{32A4BBF7-4ED5-4761-A409-D976F088938B}" presName="spH" presStyleCnt="0"/>
      <dgm:spPr/>
    </dgm:pt>
    <dgm:pt modelId="{93E7F395-99C0-4B9E-A5CA-97EF1139EA3F}" type="pres">
      <dgm:prSet presAssocID="{32A4BBF7-4ED5-4761-A409-D976F088938B}" presName="desTx" presStyleLbl="node1" presStyleIdx="3" presStyleCnt="9" custScaleY="119587">
        <dgm:presLayoutVars>
          <dgm:bulletEnabled val="1"/>
        </dgm:presLayoutVars>
      </dgm:prSet>
      <dgm:spPr/>
      <dgm:t>
        <a:bodyPr/>
        <a:lstStyle/>
        <a:p>
          <a:endParaRPr lang="fr-FR"/>
        </a:p>
      </dgm:t>
    </dgm:pt>
    <dgm:pt modelId="{15FC61BB-6A6E-4DF8-8F81-A9D34C4594BC}" type="pres">
      <dgm:prSet presAssocID="{AEC04C91-C9FE-486D-A983-5734BBE38223}" presName="spV" presStyleCnt="0"/>
      <dgm:spPr/>
    </dgm:pt>
    <dgm:pt modelId="{32BA1E28-5365-435C-B715-8548CC1773B5}" type="pres">
      <dgm:prSet presAssocID="{4F7608F1-00B6-4570-B4DD-64C482E7D37D}" presName="linNode" presStyleCnt="0"/>
      <dgm:spPr/>
    </dgm:pt>
    <dgm:pt modelId="{AF847B9D-DE15-4D26-8B48-214F5D254E28}" type="pres">
      <dgm:prSet presAssocID="{4F7608F1-00B6-4570-B4DD-64C482E7D37D}" presName="parTx" presStyleLbl="revTx" presStyleIdx="4" presStyleCnt="9">
        <dgm:presLayoutVars>
          <dgm:chMax val="1"/>
          <dgm:bulletEnabled val="1"/>
        </dgm:presLayoutVars>
      </dgm:prSet>
      <dgm:spPr/>
      <dgm:t>
        <a:bodyPr/>
        <a:lstStyle/>
        <a:p>
          <a:endParaRPr lang="fr-FR"/>
        </a:p>
      </dgm:t>
    </dgm:pt>
    <dgm:pt modelId="{06FA9CFC-3FF1-41B2-B26C-EA331019371E}" type="pres">
      <dgm:prSet presAssocID="{4F7608F1-00B6-4570-B4DD-64C482E7D37D}" presName="bracket" presStyleLbl="parChTrans1D1" presStyleIdx="4" presStyleCnt="9"/>
      <dgm:spPr/>
    </dgm:pt>
    <dgm:pt modelId="{9D971C9A-4445-48D1-883A-A9B5E758C87A}" type="pres">
      <dgm:prSet presAssocID="{4F7608F1-00B6-4570-B4DD-64C482E7D37D}" presName="spH" presStyleCnt="0"/>
      <dgm:spPr/>
    </dgm:pt>
    <dgm:pt modelId="{EB3742B7-D20C-422B-AD62-FD5437055622}" type="pres">
      <dgm:prSet presAssocID="{4F7608F1-00B6-4570-B4DD-64C482E7D37D}" presName="desTx" presStyleLbl="node1" presStyleIdx="4" presStyleCnt="9" custScaleY="114073">
        <dgm:presLayoutVars>
          <dgm:bulletEnabled val="1"/>
        </dgm:presLayoutVars>
      </dgm:prSet>
      <dgm:spPr/>
      <dgm:t>
        <a:bodyPr/>
        <a:lstStyle/>
        <a:p>
          <a:endParaRPr lang="fr-FR"/>
        </a:p>
      </dgm:t>
    </dgm:pt>
    <dgm:pt modelId="{EBDD217A-88A0-411A-9AF7-9E96C5A99C19}" type="pres">
      <dgm:prSet presAssocID="{DAE9591A-BEFC-4D53-B879-AB9010397387}" presName="spV" presStyleCnt="0"/>
      <dgm:spPr/>
    </dgm:pt>
    <dgm:pt modelId="{08E93E7E-AFA4-4079-90B4-BFCE7295C1F7}" type="pres">
      <dgm:prSet presAssocID="{704C9AEA-DCA0-4ADC-9EFD-DED518245DC0}" presName="linNode" presStyleCnt="0"/>
      <dgm:spPr/>
    </dgm:pt>
    <dgm:pt modelId="{DB9B299C-07A9-4CFA-A9B1-EACEAFD05075}" type="pres">
      <dgm:prSet presAssocID="{704C9AEA-DCA0-4ADC-9EFD-DED518245DC0}" presName="parTx" presStyleLbl="revTx" presStyleIdx="5" presStyleCnt="9">
        <dgm:presLayoutVars>
          <dgm:chMax val="1"/>
          <dgm:bulletEnabled val="1"/>
        </dgm:presLayoutVars>
      </dgm:prSet>
      <dgm:spPr/>
      <dgm:t>
        <a:bodyPr/>
        <a:lstStyle/>
        <a:p>
          <a:endParaRPr lang="fr-FR"/>
        </a:p>
      </dgm:t>
    </dgm:pt>
    <dgm:pt modelId="{8C53FFC6-C0F5-4A1D-B8F1-7FDD0A8E8F7D}" type="pres">
      <dgm:prSet presAssocID="{704C9AEA-DCA0-4ADC-9EFD-DED518245DC0}" presName="bracket" presStyleLbl="parChTrans1D1" presStyleIdx="5" presStyleCnt="9"/>
      <dgm:spPr/>
    </dgm:pt>
    <dgm:pt modelId="{292112D5-C622-43F6-81F7-9C29AAC554AC}" type="pres">
      <dgm:prSet presAssocID="{704C9AEA-DCA0-4ADC-9EFD-DED518245DC0}" presName="spH" presStyleCnt="0"/>
      <dgm:spPr/>
    </dgm:pt>
    <dgm:pt modelId="{BB67D8B8-1AB2-409F-A2AD-3AD5BDAB2547}" type="pres">
      <dgm:prSet presAssocID="{704C9AEA-DCA0-4ADC-9EFD-DED518245DC0}" presName="desTx" presStyleLbl="node1" presStyleIdx="5" presStyleCnt="9">
        <dgm:presLayoutVars>
          <dgm:bulletEnabled val="1"/>
        </dgm:presLayoutVars>
      </dgm:prSet>
      <dgm:spPr/>
      <dgm:t>
        <a:bodyPr/>
        <a:lstStyle/>
        <a:p>
          <a:endParaRPr lang="fr-FR"/>
        </a:p>
      </dgm:t>
    </dgm:pt>
    <dgm:pt modelId="{9283C8ED-748C-4591-804E-6776DA034E5A}" type="pres">
      <dgm:prSet presAssocID="{64F20C02-621C-4034-B316-A1FC7341F705}" presName="spV" presStyleCnt="0"/>
      <dgm:spPr/>
    </dgm:pt>
    <dgm:pt modelId="{2D3E99E1-FDE5-4ACC-AAB8-97F786C2A51D}" type="pres">
      <dgm:prSet presAssocID="{E943864E-929C-4BAC-92C9-F6396EC9ABBB}" presName="linNode" presStyleCnt="0"/>
      <dgm:spPr/>
    </dgm:pt>
    <dgm:pt modelId="{B39E7E94-97EE-4C72-AFC9-12ED8627D593}" type="pres">
      <dgm:prSet presAssocID="{E943864E-929C-4BAC-92C9-F6396EC9ABBB}" presName="parTx" presStyleLbl="revTx" presStyleIdx="6" presStyleCnt="9">
        <dgm:presLayoutVars>
          <dgm:chMax val="1"/>
          <dgm:bulletEnabled val="1"/>
        </dgm:presLayoutVars>
      </dgm:prSet>
      <dgm:spPr/>
      <dgm:t>
        <a:bodyPr/>
        <a:lstStyle/>
        <a:p>
          <a:endParaRPr lang="fr-FR"/>
        </a:p>
      </dgm:t>
    </dgm:pt>
    <dgm:pt modelId="{B511AA19-AED9-443D-9FCE-F1A3E22B0658}" type="pres">
      <dgm:prSet presAssocID="{E943864E-929C-4BAC-92C9-F6396EC9ABBB}" presName="bracket" presStyleLbl="parChTrans1D1" presStyleIdx="6" presStyleCnt="9"/>
      <dgm:spPr/>
    </dgm:pt>
    <dgm:pt modelId="{20DB96BB-F543-4761-9D27-2034A0063429}" type="pres">
      <dgm:prSet presAssocID="{E943864E-929C-4BAC-92C9-F6396EC9ABBB}" presName="spH" presStyleCnt="0"/>
      <dgm:spPr/>
    </dgm:pt>
    <dgm:pt modelId="{BB787EF2-12C7-4CB1-B139-1090FAD7C449}" type="pres">
      <dgm:prSet presAssocID="{E943864E-929C-4BAC-92C9-F6396EC9ABBB}" presName="desTx" presStyleLbl="node1" presStyleIdx="6" presStyleCnt="9" custScaleY="136496">
        <dgm:presLayoutVars>
          <dgm:bulletEnabled val="1"/>
        </dgm:presLayoutVars>
      </dgm:prSet>
      <dgm:spPr/>
      <dgm:t>
        <a:bodyPr/>
        <a:lstStyle/>
        <a:p>
          <a:endParaRPr lang="fr-FR"/>
        </a:p>
      </dgm:t>
    </dgm:pt>
    <dgm:pt modelId="{60C737D7-4216-4679-B15D-8B6DDC2D6944}" type="pres">
      <dgm:prSet presAssocID="{C0BC5863-A881-4D79-A261-A4CE9F35E729}" presName="spV" presStyleCnt="0"/>
      <dgm:spPr/>
    </dgm:pt>
    <dgm:pt modelId="{C2B7B3F3-FE1F-4494-AC2F-9DFE39C3FC08}" type="pres">
      <dgm:prSet presAssocID="{B1901320-3EC5-4A88-BBEB-0594F3913B56}" presName="linNode" presStyleCnt="0"/>
      <dgm:spPr/>
    </dgm:pt>
    <dgm:pt modelId="{E3C16E3C-F960-43B1-B31B-C2A922687116}" type="pres">
      <dgm:prSet presAssocID="{B1901320-3EC5-4A88-BBEB-0594F3913B56}" presName="parTx" presStyleLbl="revTx" presStyleIdx="7" presStyleCnt="9">
        <dgm:presLayoutVars>
          <dgm:chMax val="1"/>
          <dgm:bulletEnabled val="1"/>
        </dgm:presLayoutVars>
      </dgm:prSet>
      <dgm:spPr/>
      <dgm:t>
        <a:bodyPr/>
        <a:lstStyle/>
        <a:p>
          <a:endParaRPr lang="fr-FR"/>
        </a:p>
      </dgm:t>
    </dgm:pt>
    <dgm:pt modelId="{5AFF5B8D-F7F3-4AAC-9CC9-A4C4B8122B6E}" type="pres">
      <dgm:prSet presAssocID="{B1901320-3EC5-4A88-BBEB-0594F3913B56}" presName="bracket" presStyleLbl="parChTrans1D1" presStyleIdx="7" presStyleCnt="9"/>
      <dgm:spPr/>
    </dgm:pt>
    <dgm:pt modelId="{CD6C39B2-BEA0-4280-847C-41DDEF6EF462}" type="pres">
      <dgm:prSet presAssocID="{B1901320-3EC5-4A88-BBEB-0594F3913B56}" presName="spH" presStyleCnt="0"/>
      <dgm:spPr/>
    </dgm:pt>
    <dgm:pt modelId="{FE0581E0-A0E4-476C-B201-2BCFE143C3E8}" type="pres">
      <dgm:prSet presAssocID="{B1901320-3EC5-4A88-BBEB-0594F3913B56}" presName="desTx" presStyleLbl="node1" presStyleIdx="7" presStyleCnt="9">
        <dgm:presLayoutVars>
          <dgm:bulletEnabled val="1"/>
        </dgm:presLayoutVars>
      </dgm:prSet>
      <dgm:spPr/>
      <dgm:t>
        <a:bodyPr/>
        <a:lstStyle/>
        <a:p>
          <a:endParaRPr lang="fr-FR"/>
        </a:p>
      </dgm:t>
    </dgm:pt>
    <dgm:pt modelId="{BB98E61D-DDB4-4C45-AE1D-6FE7F5D5379A}" type="pres">
      <dgm:prSet presAssocID="{1A088CF1-84E7-4819-9036-4A3176A5B9F2}" presName="spV" presStyleCnt="0"/>
      <dgm:spPr/>
    </dgm:pt>
    <dgm:pt modelId="{553BAFDB-D124-4EE5-B96D-C4F37EEE8861}" type="pres">
      <dgm:prSet presAssocID="{FCE7A573-4A2D-4DF5-B59D-11665A18413A}" presName="linNode" presStyleCnt="0"/>
      <dgm:spPr/>
    </dgm:pt>
    <dgm:pt modelId="{40D539DC-7FA2-47C1-8C60-019DA98F0EF1}" type="pres">
      <dgm:prSet presAssocID="{FCE7A573-4A2D-4DF5-B59D-11665A18413A}" presName="parTx" presStyleLbl="revTx" presStyleIdx="8" presStyleCnt="9">
        <dgm:presLayoutVars>
          <dgm:chMax val="1"/>
          <dgm:bulletEnabled val="1"/>
        </dgm:presLayoutVars>
      </dgm:prSet>
      <dgm:spPr/>
      <dgm:t>
        <a:bodyPr/>
        <a:lstStyle/>
        <a:p>
          <a:endParaRPr lang="fr-FR"/>
        </a:p>
      </dgm:t>
    </dgm:pt>
    <dgm:pt modelId="{01B60FCC-E0F7-4966-AA9F-CABE975BC1A8}" type="pres">
      <dgm:prSet presAssocID="{FCE7A573-4A2D-4DF5-B59D-11665A18413A}" presName="bracket" presStyleLbl="parChTrans1D1" presStyleIdx="8" presStyleCnt="9"/>
      <dgm:spPr/>
    </dgm:pt>
    <dgm:pt modelId="{3FEDE902-8340-4729-AB15-54A850B68DC3}" type="pres">
      <dgm:prSet presAssocID="{FCE7A573-4A2D-4DF5-B59D-11665A18413A}" presName="spH" presStyleCnt="0"/>
      <dgm:spPr/>
    </dgm:pt>
    <dgm:pt modelId="{C24130CA-1C88-47DB-B3AC-851D697831EC}" type="pres">
      <dgm:prSet presAssocID="{FCE7A573-4A2D-4DF5-B59D-11665A18413A}" presName="desTx" presStyleLbl="node1" presStyleIdx="8" presStyleCnt="9">
        <dgm:presLayoutVars>
          <dgm:bulletEnabled val="1"/>
        </dgm:presLayoutVars>
      </dgm:prSet>
      <dgm:spPr/>
      <dgm:t>
        <a:bodyPr/>
        <a:lstStyle/>
        <a:p>
          <a:endParaRPr lang="fr-FR"/>
        </a:p>
      </dgm:t>
    </dgm:pt>
  </dgm:ptLst>
  <dgm:cxnLst>
    <dgm:cxn modelId="{6576B659-F0DA-4CD8-9782-A40607B4A877}" srcId="{F2B01FB3-7180-4392-9732-C35BFDA46CC4}" destId="{C4584743-5522-4427-B467-FF6BE24C978B}" srcOrd="0" destOrd="0" parTransId="{42CCD729-03DF-40A7-BD02-6666F94EC691}" sibTransId="{9A5B4CCE-8D73-4920-A17B-3D674B7DDFE2}"/>
    <dgm:cxn modelId="{4F0C9954-5D53-4F42-8CD7-80024F969F0C}" type="presOf" srcId="{FCE7A573-4A2D-4DF5-B59D-11665A18413A}" destId="{40D539DC-7FA2-47C1-8C60-019DA98F0EF1}" srcOrd="0" destOrd="0" presId="urn:diagrams.loki3.com/BracketList+Icon"/>
    <dgm:cxn modelId="{186D67B5-7169-414D-A06D-8C012A6AAC78}" srcId="{6A4FFDE0-E94E-4872-A185-E5991274862F}" destId="{B1901320-3EC5-4A88-BBEB-0594F3913B56}" srcOrd="7" destOrd="0" parTransId="{69BECCF5-53ED-4688-A89F-6F9C904FD1B8}" sibTransId="{1A088CF1-84E7-4819-9036-4A3176A5B9F2}"/>
    <dgm:cxn modelId="{DFF8FA7E-3E57-44F3-8CD6-F9138E061EB5}" srcId="{6A4FFDE0-E94E-4872-A185-E5991274862F}" destId="{704C9AEA-DCA0-4ADC-9EFD-DED518245DC0}" srcOrd="5" destOrd="0" parTransId="{AA513A23-767C-4E13-AC53-A64BC9559195}" sibTransId="{64F20C02-621C-4034-B316-A1FC7341F705}"/>
    <dgm:cxn modelId="{8D22ACFA-1F2C-49BF-A16C-A79694EE07C4}" type="presOf" srcId="{BDD4CCB0-A97C-4920-9AAA-D0B92EBE04B6}" destId="{93E7F395-99C0-4B9E-A5CA-97EF1139EA3F}" srcOrd="0" destOrd="1" presId="urn:diagrams.loki3.com/BracketList+Icon"/>
    <dgm:cxn modelId="{25DAAF47-AE9C-4E48-9309-B0BD531416A8}" srcId="{32A4BBF7-4ED5-4761-A409-D976F088938B}" destId="{CBA216DE-C709-4899-B352-A5F391E77760}" srcOrd="0" destOrd="0" parTransId="{12469786-C729-4DE2-A94C-8561EAC17C88}" sibTransId="{58B8B23E-EED8-445E-86FD-50E3CD806989}"/>
    <dgm:cxn modelId="{B0740BF1-C32A-4811-8F65-C04E8A1C470B}" type="presOf" srcId="{32A4BBF7-4ED5-4761-A409-D976F088938B}" destId="{1CFC1F14-39A3-4DFD-831B-29F5E570A2AA}" srcOrd="0" destOrd="0" presId="urn:diagrams.loki3.com/BracketList+Icon"/>
    <dgm:cxn modelId="{45EAD231-BDF5-4FD7-908B-61B0E196F05E}" type="presOf" srcId="{8619FF7B-774B-4B3B-A747-ED724896C4DA}" destId="{0CE1393B-099F-43D8-9733-3BFA883F82BF}" srcOrd="0" destOrd="0" presId="urn:diagrams.loki3.com/BracketList+Icon"/>
    <dgm:cxn modelId="{8A48D79D-3ACA-4CBF-AABA-E6AC37B08C55}" type="presOf" srcId="{9E7E55A5-F112-4F8E-A570-BA50A9E0DEB7}" destId="{E95A4056-F392-4AFB-AE81-C2DF0176072B}" srcOrd="0" destOrd="0" presId="urn:diagrams.loki3.com/BracketList+Icon"/>
    <dgm:cxn modelId="{96D322A8-5FEB-438B-B9A4-2135514FDD6A}" srcId="{6A4FFDE0-E94E-4872-A185-E5991274862F}" destId="{F2B01FB3-7180-4392-9732-C35BFDA46CC4}" srcOrd="0" destOrd="0" parTransId="{755A8D4F-7169-4A34-B4EA-5CCC32D462C2}" sibTransId="{7EC42F22-C2A3-477C-A245-C5608767D775}"/>
    <dgm:cxn modelId="{3FD7F08A-C37E-4317-9A57-8BA38FEB9334}" type="presOf" srcId="{05D4F2B1-2D86-4431-978E-9CBB835C80E6}" destId="{FE0581E0-A0E4-476C-B201-2BCFE143C3E8}" srcOrd="0" destOrd="0" presId="urn:diagrams.loki3.com/BracketList+Icon"/>
    <dgm:cxn modelId="{5DF6A958-5F25-4C3F-B078-90C46D66E4EC}" type="presOf" srcId="{E943864E-929C-4BAC-92C9-F6396EC9ABBB}" destId="{B39E7E94-97EE-4C72-AFC9-12ED8627D593}" srcOrd="0" destOrd="0" presId="urn:diagrams.loki3.com/BracketList+Icon"/>
    <dgm:cxn modelId="{729AD858-A959-44DC-A740-544D21B926AB}" type="presOf" srcId="{F2B01FB3-7180-4392-9732-C35BFDA46CC4}" destId="{F04EB99E-E9B5-46C2-AD5B-CD576EE96FFB}" srcOrd="0" destOrd="0" presId="urn:diagrams.loki3.com/BracketList+Icon"/>
    <dgm:cxn modelId="{6855848E-46C9-4CCB-A766-DECD69ACA716}" type="presOf" srcId="{65145729-A4D1-41A6-A6D9-CE737F2588D3}" destId="{93E7F395-99C0-4B9E-A5CA-97EF1139EA3F}" srcOrd="0" destOrd="2" presId="urn:diagrams.loki3.com/BracketList+Icon"/>
    <dgm:cxn modelId="{03E26964-7002-4C6D-9CCF-C1E340A776DC}" type="presOf" srcId="{6C964FF0-E303-4ABE-BFED-7263266E9A95}" destId="{1408AF53-AAE5-4BC1-AFB2-18D57719E8E8}" srcOrd="0" destOrd="0" presId="urn:diagrams.loki3.com/BracketList+Icon"/>
    <dgm:cxn modelId="{7E1CF218-4911-4F58-B8BB-4C64E07E311B}" srcId="{6A4FFDE0-E94E-4872-A185-E5991274862F}" destId="{9E7E55A5-F112-4F8E-A570-BA50A9E0DEB7}" srcOrd="1" destOrd="0" parTransId="{94FA8B50-D119-44B4-A772-D01947CB29B4}" sibTransId="{1944B39E-6703-4074-BA1F-EA2740253B54}"/>
    <dgm:cxn modelId="{58974BE4-CD70-4501-A261-C809ADF5E80C}" srcId="{6A4FFDE0-E94E-4872-A185-E5991274862F}" destId="{E943864E-929C-4BAC-92C9-F6396EC9ABBB}" srcOrd="6" destOrd="0" parTransId="{76B59069-DB51-4EE8-8F5E-BB8865D3ABA3}" sibTransId="{C0BC5863-A881-4D79-A261-A4CE9F35E729}"/>
    <dgm:cxn modelId="{E96580E9-8B3E-4CBD-9621-76B7638B066D}" type="presOf" srcId="{2FBA66AA-1AB3-487D-94D6-F1A6949F9F0C}" destId="{EB3742B7-D20C-422B-AD62-FD5437055622}" srcOrd="0" destOrd="0" presId="urn:diagrams.loki3.com/BracketList+Icon"/>
    <dgm:cxn modelId="{40284F69-C000-4E8B-938A-1E6391C4EE28}" srcId="{6A4FFDE0-E94E-4872-A185-E5991274862F}" destId="{32A4BBF7-4ED5-4761-A409-D976F088938B}" srcOrd="3" destOrd="0" parTransId="{D9118FF4-E5DC-4087-95C9-EBCA92B91692}" sibTransId="{AEC04C91-C9FE-486D-A983-5734BBE38223}"/>
    <dgm:cxn modelId="{35825691-DF43-493F-9516-ADDFB6FC4E94}" srcId="{4F7608F1-00B6-4570-B4DD-64C482E7D37D}" destId="{2FBA66AA-1AB3-487D-94D6-F1A6949F9F0C}" srcOrd="0" destOrd="0" parTransId="{799DE100-1080-4132-8B63-79C8386D5FCE}" sibTransId="{849EC496-1EE9-4899-97E1-4CB0939BB5A0}"/>
    <dgm:cxn modelId="{47A1AD70-C723-47FA-A6FA-119B96048BCA}" type="presOf" srcId="{704C9AEA-DCA0-4ADC-9EFD-DED518245DC0}" destId="{DB9B299C-07A9-4CFA-A9B1-EACEAFD05075}" srcOrd="0" destOrd="0" presId="urn:diagrams.loki3.com/BracketList+Icon"/>
    <dgm:cxn modelId="{6DE4D338-E3D6-4F2F-A9B9-5162566228C5}" srcId="{E943864E-929C-4BAC-92C9-F6396EC9ABBB}" destId="{0EFA4933-BCC2-4BFE-89AB-B1D61DAD8FA6}" srcOrd="0" destOrd="0" parTransId="{6C480689-54EC-4EFD-83B7-F14C4DEF320D}" sibTransId="{D70D8763-9EB9-43A7-920F-F4E83236AA6B}"/>
    <dgm:cxn modelId="{A73A0759-1829-44FF-BFA4-77A591BCF5D7}" srcId="{6A4FFDE0-E94E-4872-A185-E5991274862F}" destId="{6C964FF0-E303-4ABE-BFED-7263266E9A95}" srcOrd="2" destOrd="0" parTransId="{F0F40690-1CF6-4B2F-A5CA-FA5C34CAD1AE}" sibTransId="{EDB2C52C-0A99-4C15-817F-017A7F13A4F6}"/>
    <dgm:cxn modelId="{9527E869-524A-41AE-BFF7-E451BEE0F182}" srcId="{9E7E55A5-F112-4F8E-A570-BA50A9E0DEB7}" destId="{8619FF7B-774B-4B3B-A747-ED724896C4DA}" srcOrd="0" destOrd="0" parTransId="{B13CF419-224C-421A-9AC8-E8653B3A168A}" sibTransId="{A31E73E7-B8E8-4435-8768-1C654FADE90B}"/>
    <dgm:cxn modelId="{17CAC23F-C4C2-4198-9F89-0D649CDED01B}" type="presOf" srcId="{78EE94A9-CFFF-40ED-98E2-0AEAD988D2FA}" destId="{BB67D8B8-1AB2-409F-A2AD-3AD5BDAB2547}" srcOrd="0" destOrd="0" presId="urn:diagrams.loki3.com/BracketList+Icon"/>
    <dgm:cxn modelId="{3AD2D7B2-BE40-4B8C-96C5-67FB85FC4D91}" type="presOf" srcId="{CBA216DE-C709-4899-B352-A5F391E77760}" destId="{93E7F395-99C0-4B9E-A5CA-97EF1139EA3F}" srcOrd="0" destOrd="0" presId="urn:diagrams.loki3.com/BracketList+Icon"/>
    <dgm:cxn modelId="{05F84392-D5E8-419E-91F0-EF51154D2611}" srcId="{FCE7A573-4A2D-4DF5-B59D-11665A18413A}" destId="{F5AD2013-61AD-4B85-BE6D-AE84913B47DA}" srcOrd="0" destOrd="0" parTransId="{758F2E6D-CDFE-4849-BC36-0B990E587E0B}" sibTransId="{7CCBF3ED-DCCC-46B3-B83B-51E6E47C03BE}"/>
    <dgm:cxn modelId="{FD44CA56-6E8A-4EBB-B230-D138416B3D0C}" type="presOf" srcId="{4F7608F1-00B6-4570-B4DD-64C482E7D37D}" destId="{AF847B9D-DE15-4D26-8B48-214F5D254E28}" srcOrd="0" destOrd="0" presId="urn:diagrams.loki3.com/BracketList+Icon"/>
    <dgm:cxn modelId="{D13B0A38-125F-4F46-AAA0-5B65DF60028A}" srcId="{32A4BBF7-4ED5-4761-A409-D976F088938B}" destId="{BDD4CCB0-A97C-4920-9AAA-D0B92EBE04B6}" srcOrd="1" destOrd="0" parTransId="{428CCFAC-7995-41B1-9735-74A76991CAEB}" sibTransId="{6D7ACE5B-43CB-4DD1-83DB-91437489B4F5}"/>
    <dgm:cxn modelId="{424A668B-0140-42F3-8B5C-CA1014A07178}" type="presOf" srcId="{B1901320-3EC5-4A88-BBEB-0594F3913B56}" destId="{E3C16E3C-F960-43B1-B31B-C2A922687116}" srcOrd="0" destOrd="0" presId="urn:diagrams.loki3.com/BracketList+Icon"/>
    <dgm:cxn modelId="{7C95D61D-2F2E-4C38-9E6B-B902585BAA3A}" type="presOf" srcId="{C4584743-5522-4427-B467-FF6BE24C978B}" destId="{E793259D-C8EF-4354-AA33-060F1670ED79}" srcOrd="0" destOrd="0" presId="urn:diagrams.loki3.com/BracketList+Icon"/>
    <dgm:cxn modelId="{9E82B22A-4308-4AC8-8539-424925212052}" type="presOf" srcId="{474DD192-3FF0-4F31-880F-3E33322EA80D}" destId="{24180BCE-B737-423E-8557-14226493727E}" srcOrd="0" destOrd="1" presId="urn:diagrams.loki3.com/BracketList+Icon"/>
    <dgm:cxn modelId="{29E2E328-EF31-4972-9641-2E7A7C029B0F}" type="presOf" srcId="{6A4FFDE0-E94E-4872-A185-E5991274862F}" destId="{71A966E4-76DE-4020-892C-EDA8EAC6D129}" srcOrd="0" destOrd="0" presId="urn:diagrams.loki3.com/BracketList+Icon"/>
    <dgm:cxn modelId="{C9C4791F-C0BD-4699-951B-DBC65BDFAC21}" srcId="{6C964FF0-E303-4ABE-BFED-7263266E9A95}" destId="{942D18A7-D3D0-42D1-A6D7-74A68F93058B}" srcOrd="0" destOrd="0" parTransId="{90BC6ED0-2CC3-49A2-94E4-731622BF61A5}" sibTransId="{B15A01FA-F15C-43E0-9132-03F3182E7743}"/>
    <dgm:cxn modelId="{08155993-DB0C-4531-97CC-43335855B0FA}" srcId="{6C964FF0-E303-4ABE-BFED-7263266E9A95}" destId="{474DD192-3FF0-4F31-880F-3E33322EA80D}" srcOrd="1" destOrd="0" parTransId="{2B3DF9F6-C6C0-454C-9646-4990783F179C}" sibTransId="{D2766C95-09E4-470C-813A-61F99F798EC9}"/>
    <dgm:cxn modelId="{81A79AFE-4C60-4514-ACEF-3DE212139D00}" srcId="{4F7608F1-00B6-4570-B4DD-64C482E7D37D}" destId="{9BFA44A5-573D-4EE8-B8A5-7B34A5C791B5}" srcOrd="1" destOrd="0" parTransId="{12CB83A7-5037-4865-B43B-7F6E60B64A9E}" sibTransId="{E7E7EF46-7458-4D60-9A91-64435533DE36}"/>
    <dgm:cxn modelId="{A1AE5EC8-DC59-4573-BBDC-79AF6BC4E3C6}" srcId="{32A4BBF7-4ED5-4761-A409-D976F088938B}" destId="{65145729-A4D1-41A6-A6D9-CE737F2588D3}" srcOrd="2" destOrd="0" parTransId="{0AF9AD22-FD29-4AA1-92AA-F30B34046B2B}" sibTransId="{E20E09E1-600A-4804-9AB3-97817B385FA3}"/>
    <dgm:cxn modelId="{F0B04EBF-B69E-40D8-B321-0178ECA80D3F}" srcId="{6A4FFDE0-E94E-4872-A185-E5991274862F}" destId="{4F7608F1-00B6-4570-B4DD-64C482E7D37D}" srcOrd="4" destOrd="0" parTransId="{54CCB08E-7604-4D70-A297-CB7CB042BEC0}" sibTransId="{DAE9591A-BEFC-4D53-B879-AB9010397387}"/>
    <dgm:cxn modelId="{1B44F57E-659C-4759-B35D-250D2B01FB4A}" srcId="{704C9AEA-DCA0-4ADC-9EFD-DED518245DC0}" destId="{78EE94A9-CFFF-40ED-98E2-0AEAD988D2FA}" srcOrd="0" destOrd="0" parTransId="{83CE3277-BC84-4455-8E91-8A0C21696EFD}" sibTransId="{43A36569-DF19-4E72-8A64-0C1EF6EC7F9C}"/>
    <dgm:cxn modelId="{DBF52D2F-C87C-4A70-B59C-6180F8EA2E20}" type="presOf" srcId="{F5AD2013-61AD-4B85-BE6D-AE84913B47DA}" destId="{C24130CA-1C88-47DB-B3AC-851D697831EC}" srcOrd="0" destOrd="0" presId="urn:diagrams.loki3.com/BracketList+Icon"/>
    <dgm:cxn modelId="{C5ABA2FB-00AB-46DD-A82E-D4D8569CB22B}" type="presOf" srcId="{9BFA44A5-573D-4EE8-B8A5-7B34A5C791B5}" destId="{EB3742B7-D20C-422B-AD62-FD5437055622}" srcOrd="0" destOrd="1" presId="urn:diagrams.loki3.com/BracketList+Icon"/>
    <dgm:cxn modelId="{F5061387-A988-4A15-A4E9-8E7156B440D8}" type="presOf" srcId="{942D18A7-D3D0-42D1-A6D7-74A68F93058B}" destId="{24180BCE-B737-423E-8557-14226493727E}" srcOrd="0" destOrd="0" presId="urn:diagrams.loki3.com/BracketList+Icon"/>
    <dgm:cxn modelId="{F7A8C3C9-567A-4429-8119-EAF03365A931}" type="presOf" srcId="{0EFA4933-BCC2-4BFE-89AB-B1D61DAD8FA6}" destId="{BB787EF2-12C7-4CB1-B139-1090FAD7C449}" srcOrd="0" destOrd="0" presId="urn:diagrams.loki3.com/BracketList+Icon"/>
    <dgm:cxn modelId="{6B814FC5-C1B3-4AD3-9796-1362EE11C087}" srcId="{B1901320-3EC5-4A88-BBEB-0594F3913B56}" destId="{05D4F2B1-2D86-4431-978E-9CBB835C80E6}" srcOrd="0" destOrd="0" parTransId="{CA5D8E01-7AB2-44C3-BFF4-95EC3989F8FE}" sibTransId="{2EB10C22-7150-40B9-AB3D-98C9DC49C245}"/>
    <dgm:cxn modelId="{57071B06-2AFD-4874-9BFF-556C7D0D99DB}" srcId="{6A4FFDE0-E94E-4872-A185-E5991274862F}" destId="{FCE7A573-4A2D-4DF5-B59D-11665A18413A}" srcOrd="8" destOrd="0" parTransId="{56813C43-7887-416F-B585-5A6E17E1084F}" sibTransId="{745F7018-4B00-4E5E-B4A5-93E13E8D22A4}"/>
    <dgm:cxn modelId="{B3A016B4-3CB3-421A-97D0-E6AC03DAA30C}" type="presParOf" srcId="{71A966E4-76DE-4020-892C-EDA8EAC6D129}" destId="{BCBDA581-AF12-4C34-B22A-6926ADF7F8C2}" srcOrd="0" destOrd="0" presId="urn:diagrams.loki3.com/BracketList+Icon"/>
    <dgm:cxn modelId="{58A68B60-6239-4CDC-BFE3-35E26EB887D8}" type="presParOf" srcId="{BCBDA581-AF12-4C34-B22A-6926ADF7F8C2}" destId="{F04EB99E-E9B5-46C2-AD5B-CD576EE96FFB}" srcOrd="0" destOrd="0" presId="urn:diagrams.loki3.com/BracketList+Icon"/>
    <dgm:cxn modelId="{7894BC60-BB49-491E-A906-D13BC4847F65}" type="presParOf" srcId="{BCBDA581-AF12-4C34-B22A-6926ADF7F8C2}" destId="{FAA9B534-5ECB-4DB2-A419-824F6D97A354}" srcOrd="1" destOrd="0" presId="urn:diagrams.loki3.com/BracketList+Icon"/>
    <dgm:cxn modelId="{5E568DFF-9FB7-4C31-A238-AE6F746D3C09}" type="presParOf" srcId="{BCBDA581-AF12-4C34-B22A-6926ADF7F8C2}" destId="{3CF62372-2F7E-4205-BEFC-F2186FBD43AF}" srcOrd="2" destOrd="0" presId="urn:diagrams.loki3.com/BracketList+Icon"/>
    <dgm:cxn modelId="{AA8362DB-A20B-40E1-B377-E82405C4308A}" type="presParOf" srcId="{BCBDA581-AF12-4C34-B22A-6926ADF7F8C2}" destId="{E793259D-C8EF-4354-AA33-060F1670ED79}" srcOrd="3" destOrd="0" presId="urn:diagrams.loki3.com/BracketList+Icon"/>
    <dgm:cxn modelId="{0E32A730-19AA-4AF2-AF9C-757A6A8DEC4A}" type="presParOf" srcId="{71A966E4-76DE-4020-892C-EDA8EAC6D129}" destId="{848878C0-0537-4ACC-97E4-79576D2E2207}" srcOrd="1" destOrd="0" presId="urn:diagrams.loki3.com/BracketList+Icon"/>
    <dgm:cxn modelId="{9779EC44-23D7-457E-B101-987D0BFEB101}" type="presParOf" srcId="{71A966E4-76DE-4020-892C-EDA8EAC6D129}" destId="{B4670F9C-9688-484B-A0AB-B22B0EF92B12}" srcOrd="2" destOrd="0" presId="urn:diagrams.loki3.com/BracketList+Icon"/>
    <dgm:cxn modelId="{EEFF0612-75EC-4D6E-A64D-AE6863A02F04}" type="presParOf" srcId="{B4670F9C-9688-484B-A0AB-B22B0EF92B12}" destId="{E95A4056-F392-4AFB-AE81-C2DF0176072B}" srcOrd="0" destOrd="0" presId="urn:diagrams.loki3.com/BracketList+Icon"/>
    <dgm:cxn modelId="{AC06C970-314B-4103-B604-EA39FF43F266}" type="presParOf" srcId="{B4670F9C-9688-484B-A0AB-B22B0EF92B12}" destId="{C3FD0C3F-9304-44CA-A047-CD91573D172A}" srcOrd="1" destOrd="0" presId="urn:diagrams.loki3.com/BracketList+Icon"/>
    <dgm:cxn modelId="{F61520A1-3FAA-43FD-9E9F-BB1C421EB37B}" type="presParOf" srcId="{B4670F9C-9688-484B-A0AB-B22B0EF92B12}" destId="{5F7553BF-7E5A-40AB-949F-14BF7F7485BF}" srcOrd="2" destOrd="0" presId="urn:diagrams.loki3.com/BracketList+Icon"/>
    <dgm:cxn modelId="{5E40B379-3769-4743-959F-EF66F0ED525F}" type="presParOf" srcId="{B4670F9C-9688-484B-A0AB-B22B0EF92B12}" destId="{0CE1393B-099F-43D8-9733-3BFA883F82BF}" srcOrd="3" destOrd="0" presId="urn:diagrams.loki3.com/BracketList+Icon"/>
    <dgm:cxn modelId="{35BDC3D4-7902-4F8B-A49A-D4CBB37656D5}" type="presParOf" srcId="{71A966E4-76DE-4020-892C-EDA8EAC6D129}" destId="{69A68694-C36E-4A8C-AB00-4F22447D2D8C}" srcOrd="3" destOrd="0" presId="urn:diagrams.loki3.com/BracketList+Icon"/>
    <dgm:cxn modelId="{0F150FBA-32A0-4B1A-8DA5-4A699DE2830E}" type="presParOf" srcId="{71A966E4-76DE-4020-892C-EDA8EAC6D129}" destId="{16A283CF-60A3-4278-9564-A1DCF87BA7C5}" srcOrd="4" destOrd="0" presId="urn:diagrams.loki3.com/BracketList+Icon"/>
    <dgm:cxn modelId="{686B2612-EC17-4083-A485-ADB589CCBB5D}" type="presParOf" srcId="{16A283CF-60A3-4278-9564-A1DCF87BA7C5}" destId="{1408AF53-AAE5-4BC1-AFB2-18D57719E8E8}" srcOrd="0" destOrd="0" presId="urn:diagrams.loki3.com/BracketList+Icon"/>
    <dgm:cxn modelId="{49B43EDA-22D5-4218-81C9-EC6C575317DD}" type="presParOf" srcId="{16A283CF-60A3-4278-9564-A1DCF87BA7C5}" destId="{ABFFC997-3942-4F5F-B3D9-B41D36A51F13}" srcOrd="1" destOrd="0" presId="urn:diagrams.loki3.com/BracketList+Icon"/>
    <dgm:cxn modelId="{D9650B37-C6BA-4DF5-8C6F-BF20F804BAE1}" type="presParOf" srcId="{16A283CF-60A3-4278-9564-A1DCF87BA7C5}" destId="{0C9115A3-5FF5-4EB4-B36C-62D1737F7FC3}" srcOrd="2" destOrd="0" presId="urn:diagrams.loki3.com/BracketList+Icon"/>
    <dgm:cxn modelId="{7DDB1502-F065-47AD-814D-DA7EC0F695EB}" type="presParOf" srcId="{16A283CF-60A3-4278-9564-A1DCF87BA7C5}" destId="{24180BCE-B737-423E-8557-14226493727E}" srcOrd="3" destOrd="0" presId="urn:diagrams.loki3.com/BracketList+Icon"/>
    <dgm:cxn modelId="{60399A2D-8DB8-4110-9531-9BA39C14545C}" type="presParOf" srcId="{71A966E4-76DE-4020-892C-EDA8EAC6D129}" destId="{68ECBD23-2BA9-47DB-8BFF-AB4A66E05EB1}" srcOrd="5" destOrd="0" presId="urn:diagrams.loki3.com/BracketList+Icon"/>
    <dgm:cxn modelId="{80E63A4C-107F-4668-AD65-5B569DF85C5E}" type="presParOf" srcId="{71A966E4-76DE-4020-892C-EDA8EAC6D129}" destId="{B300362F-8EC4-407F-AF72-33C5485C5B13}" srcOrd="6" destOrd="0" presId="urn:diagrams.loki3.com/BracketList+Icon"/>
    <dgm:cxn modelId="{D0BD9668-6069-48E7-B440-D34A7D64FED3}" type="presParOf" srcId="{B300362F-8EC4-407F-AF72-33C5485C5B13}" destId="{1CFC1F14-39A3-4DFD-831B-29F5E570A2AA}" srcOrd="0" destOrd="0" presId="urn:diagrams.loki3.com/BracketList+Icon"/>
    <dgm:cxn modelId="{85E1CD32-3ED2-4411-976D-C22BEDE558AE}" type="presParOf" srcId="{B300362F-8EC4-407F-AF72-33C5485C5B13}" destId="{1507D1A7-8F30-4946-B33D-45717553ED9F}" srcOrd="1" destOrd="0" presId="urn:diagrams.loki3.com/BracketList+Icon"/>
    <dgm:cxn modelId="{337605B5-B0A2-457F-903B-20FEEA6453B3}" type="presParOf" srcId="{B300362F-8EC4-407F-AF72-33C5485C5B13}" destId="{F2FC5B9A-290A-43B2-96D0-C65F836208D8}" srcOrd="2" destOrd="0" presId="urn:diagrams.loki3.com/BracketList+Icon"/>
    <dgm:cxn modelId="{0215B2B4-CFB2-44A5-B250-04BF3F25ABFB}" type="presParOf" srcId="{B300362F-8EC4-407F-AF72-33C5485C5B13}" destId="{93E7F395-99C0-4B9E-A5CA-97EF1139EA3F}" srcOrd="3" destOrd="0" presId="urn:diagrams.loki3.com/BracketList+Icon"/>
    <dgm:cxn modelId="{25E6F5CB-DD9A-4F05-8B19-16B76262004C}" type="presParOf" srcId="{71A966E4-76DE-4020-892C-EDA8EAC6D129}" destId="{15FC61BB-6A6E-4DF8-8F81-A9D34C4594BC}" srcOrd="7" destOrd="0" presId="urn:diagrams.loki3.com/BracketList+Icon"/>
    <dgm:cxn modelId="{3F1095ED-B539-4EAC-8AD3-1C42FD725DE6}" type="presParOf" srcId="{71A966E4-76DE-4020-892C-EDA8EAC6D129}" destId="{32BA1E28-5365-435C-B715-8548CC1773B5}" srcOrd="8" destOrd="0" presId="urn:diagrams.loki3.com/BracketList+Icon"/>
    <dgm:cxn modelId="{98C56287-DE30-4517-BB42-D3CCF9FE977D}" type="presParOf" srcId="{32BA1E28-5365-435C-B715-8548CC1773B5}" destId="{AF847B9D-DE15-4D26-8B48-214F5D254E28}" srcOrd="0" destOrd="0" presId="urn:diagrams.loki3.com/BracketList+Icon"/>
    <dgm:cxn modelId="{52BED548-6B55-4E92-9801-1B8722A60ADE}" type="presParOf" srcId="{32BA1E28-5365-435C-B715-8548CC1773B5}" destId="{06FA9CFC-3FF1-41B2-B26C-EA331019371E}" srcOrd="1" destOrd="0" presId="urn:diagrams.loki3.com/BracketList+Icon"/>
    <dgm:cxn modelId="{54332ED0-EB00-4056-B068-6421DB9361B7}" type="presParOf" srcId="{32BA1E28-5365-435C-B715-8548CC1773B5}" destId="{9D971C9A-4445-48D1-883A-A9B5E758C87A}" srcOrd="2" destOrd="0" presId="urn:diagrams.loki3.com/BracketList+Icon"/>
    <dgm:cxn modelId="{C70FEAF6-DCB7-4554-986B-01DA1F83439A}" type="presParOf" srcId="{32BA1E28-5365-435C-B715-8548CC1773B5}" destId="{EB3742B7-D20C-422B-AD62-FD5437055622}" srcOrd="3" destOrd="0" presId="urn:diagrams.loki3.com/BracketList+Icon"/>
    <dgm:cxn modelId="{F6DFF84C-D37C-48EA-9141-6FC6635ED026}" type="presParOf" srcId="{71A966E4-76DE-4020-892C-EDA8EAC6D129}" destId="{EBDD217A-88A0-411A-9AF7-9E96C5A99C19}" srcOrd="9" destOrd="0" presId="urn:diagrams.loki3.com/BracketList+Icon"/>
    <dgm:cxn modelId="{7D54C35B-7865-42C7-856E-6958598E76A0}" type="presParOf" srcId="{71A966E4-76DE-4020-892C-EDA8EAC6D129}" destId="{08E93E7E-AFA4-4079-90B4-BFCE7295C1F7}" srcOrd="10" destOrd="0" presId="urn:diagrams.loki3.com/BracketList+Icon"/>
    <dgm:cxn modelId="{14FD7EB4-112C-4E45-80D0-1A47C8AE979E}" type="presParOf" srcId="{08E93E7E-AFA4-4079-90B4-BFCE7295C1F7}" destId="{DB9B299C-07A9-4CFA-A9B1-EACEAFD05075}" srcOrd="0" destOrd="0" presId="urn:diagrams.loki3.com/BracketList+Icon"/>
    <dgm:cxn modelId="{60782752-3325-435E-A014-524298652166}" type="presParOf" srcId="{08E93E7E-AFA4-4079-90B4-BFCE7295C1F7}" destId="{8C53FFC6-C0F5-4A1D-B8F1-7FDD0A8E8F7D}" srcOrd="1" destOrd="0" presId="urn:diagrams.loki3.com/BracketList+Icon"/>
    <dgm:cxn modelId="{42B99723-4873-4AFE-8CF6-1AFD3DFCFAA5}" type="presParOf" srcId="{08E93E7E-AFA4-4079-90B4-BFCE7295C1F7}" destId="{292112D5-C622-43F6-81F7-9C29AAC554AC}" srcOrd="2" destOrd="0" presId="urn:diagrams.loki3.com/BracketList+Icon"/>
    <dgm:cxn modelId="{4A1E3F1D-8B39-45BB-8F1C-D33DF36F2351}" type="presParOf" srcId="{08E93E7E-AFA4-4079-90B4-BFCE7295C1F7}" destId="{BB67D8B8-1AB2-409F-A2AD-3AD5BDAB2547}" srcOrd="3" destOrd="0" presId="urn:diagrams.loki3.com/BracketList+Icon"/>
    <dgm:cxn modelId="{6C456CA7-9502-4FC0-A577-F3A966F58C8D}" type="presParOf" srcId="{71A966E4-76DE-4020-892C-EDA8EAC6D129}" destId="{9283C8ED-748C-4591-804E-6776DA034E5A}" srcOrd="11" destOrd="0" presId="urn:diagrams.loki3.com/BracketList+Icon"/>
    <dgm:cxn modelId="{14D6E5DA-D9DF-427E-969B-722DB86D4DF9}" type="presParOf" srcId="{71A966E4-76DE-4020-892C-EDA8EAC6D129}" destId="{2D3E99E1-FDE5-4ACC-AAB8-97F786C2A51D}" srcOrd="12" destOrd="0" presId="urn:diagrams.loki3.com/BracketList+Icon"/>
    <dgm:cxn modelId="{74AED941-C863-4DD0-887A-05E0D3AD1EB2}" type="presParOf" srcId="{2D3E99E1-FDE5-4ACC-AAB8-97F786C2A51D}" destId="{B39E7E94-97EE-4C72-AFC9-12ED8627D593}" srcOrd="0" destOrd="0" presId="urn:diagrams.loki3.com/BracketList+Icon"/>
    <dgm:cxn modelId="{C6D8FF44-CE79-49FB-90CB-F65F869C3856}" type="presParOf" srcId="{2D3E99E1-FDE5-4ACC-AAB8-97F786C2A51D}" destId="{B511AA19-AED9-443D-9FCE-F1A3E22B0658}" srcOrd="1" destOrd="0" presId="urn:diagrams.loki3.com/BracketList+Icon"/>
    <dgm:cxn modelId="{3EAA5DA2-C92C-419B-933B-66A0E3E7468D}" type="presParOf" srcId="{2D3E99E1-FDE5-4ACC-AAB8-97F786C2A51D}" destId="{20DB96BB-F543-4761-9D27-2034A0063429}" srcOrd="2" destOrd="0" presId="urn:diagrams.loki3.com/BracketList+Icon"/>
    <dgm:cxn modelId="{310BD86F-D775-4823-AF0A-9FFF449A5DE8}" type="presParOf" srcId="{2D3E99E1-FDE5-4ACC-AAB8-97F786C2A51D}" destId="{BB787EF2-12C7-4CB1-B139-1090FAD7C449}" srcOrd="3" destOrd="0" presId="urn:diagrams.loki3.com/BracketList+Icon"/>
    <dgm:cxn modelId="{92C1DA77-B279-4826-BEC6-E3A5AEB7E04A}" type="presParOf" srcId="{71A966E4-76DE-4020-892C-EDA8EAC6D129}" destId="{60C737D7-4216-4679-B15D-8B6DDC2D6944}" srcOrd="13" destOrd="0" presId="urn:diagrams.loki3.com/BracketList+Icon"/>
    <dgm:cxn modelId="{C29BD4B3-73D9-488F-BF25-BA5054D9958C}" type="presParOf" srcId="{71A966E4-76DE-4020-892C-EDA8EAC6D129}" destId="{C2B7B3F3-FE1F-4494-AC2F-9DFE39C3FC08}" srcOrd="14" destOrd="0" presId="urn:diagrams.loki3.com/BracketList+Icon"/>
    <dgm:cxn modelId="{58CC028A-5ADE-41D8-9F56-490E283114A7}" type="presParOf" srcId="{C2B7B3F3-FE1F-4494-AC2F-9DFE39C3FC08}" destId="{E3C16E3C-F960-43B1-B31B-C2A922687116}" srcOrd="0" destOrd="0" presId="urn:diagrams.loki3.com/BracketList+Icon"/>
    <dgm:cxn modelId="{08C73849-A0D2-4BA8-BFA0-B97C5602159F}" type="presParOf" srcId="{C2B7B3F3-FE1F-4494-AC2F-9DFE39C3FC08}" destId="{5AFF5B8D-F7F3-4AAC-9CC9-A4C4B8122B6E}" srcOrd="1" destOrd="0" presId="urn:diagrams.loki3.com/BracketList+Icon"/>
    <dgm:cxn modelId="{1156BA84-1BD5-4BE6-BB12-222278CBB61A}" type="presParOf" srcId="{C2B7B3F3-FE1F-4494-AC2F-9DFE39C3FC08}" destId="{CD6C39B2-BEA0-4280-847C-41DDEF6EF462}" srcOrd="2" destOrd="0" presId="urn:diagrams.loki3.com/BracketList+Icon"/>
    <dgm:cxn modelId="{ACC54F2E-B87B-4757-B82B-21AAA720A4D8}" type="presParOf" srcId="{C2B7B3F3-FE1F-4494-AC2F-9DFE39C3FC08}" destId="{FE0581E0-A0E4-476C-B201-2BCFE143C3E8}" srcOrd="3" destOrd="0" presId="urn:diagrams.loki3.com/BracketList+Icon"/>
    <dgm:cxn modelId="{81203375-7DC9-4D1E-8AA7-8D00CDF1C863}" type="presParOf" srcId="{71A966E4-76DE-4020-892C-EDA8EAC6D129}" destId="{BB98E61D-DDB4-4C45-AE1D-6FE7F5D5379A}" srcOrd="15" destOrd="0" presId="urn:diagrams.loki3.com/BracketList+Icon"/>
    <dgm:cxn modelId="{3AC3D210-981D-4B8E-BE27-4FBA24F17FC9}" type="presParOf" srcId="{71A966E4-76DE-4020-892C-EDA8EAC6D129}" destId="{553BAFDB-D124-4EE5-B96D-C4F37EEE8861}" srcOrd="16" destOrd="0" presId="urn:diagrams.loki3.com/BracketList+Icon"/>
    <dgm:cxn modelId="{85B3544E-0E0A-4308-826C-42FD335A7DD7}" type="presParOf" srcId="{553BAFDB-D124-4EE5-B96D-C4F37EEE8861}" destId="{40D539DC-7FA2-47C1-8C60-019DA98F0EF1}" srcOrd="0" destOrd="0" presId="urn:diagrams.loki3.com/BracketList+Icon"/>
    <dgm:cxn modelId="{E14C0CFD-9AA5-41EE-97B3-9AC1204849F3}" type="presParOf" srcId="{553BAFDB-D124-4EE5-B96D-C4F37EEE8861}" destId="{01B60FCC-E0F7-4966-AA9F-CABE975BC1A8}" srcOrd="1" destOrd="0" presId="urn:diagrams.loki3.com/BracketList+Icon"/>
    <dgm:cxn modelId="{9C1C483B-AC77-482D-B140-12F6FCEC0660}" type="presParOf" srcId="{553BAFDB-D124-4EE5-B96D-C4F37EEE8861}" destId="{3FEDE902-8340-4729-AB15-54A850B68DC3}" srcOrd="2" destOrd="0" presId="urn:diagrams.loki3.com/BracketList+Icon"/>
    <dgm:cxn modelId="{648E5DEE-6C9C-4DC8-B03F-2ACB2560DEF5}" type="presParOf" srcId="{553BAFDB-D124-4EE5-B96D-C4F37EEE8861}" destId="{C24130CA-1C88-47DB-B3AC-851D697831EC}" srcOrd="3" destOrd="0" presId="urn:diagrams.loki3.com/BracketList+Icon"/>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B9CACA-20DB-473A-8579-681FB402AFA2}" type="doc">
      <dgm:prSet loTypeId="urn:microsoft.com/office/officeart/2005/8/layout/vList4#1" loCatId="list" qsTypeId="urn:microsoft.com/office/officeart/2005/8/quickstyle/simple4" qsCatId="simple" csTypeId="urn:microsoft.com/office/officeart/2005/8/colors/colorful1#3" csCatId="colorful" phldr="1"/>
      <dgm:spPr/>
      <dgm:t>
        <a:bodyPr/>
        <a:lstStyle/>
        <a:p>
          <a:endParaRPr lang="fr-FR"/>
        </a:p>
      </dgm:t>
    </dgm:pt>
    <dgm:pt modelId="{13607FC0-3CAD-4D78-B02A-D6231D9E02A4}">
      <dgm:prSet phldrT="[Texte]" custT="1"/>
      <dgm:spPr/>
      <dgm:t>
        <a:bodyPr/>
        <a:lstStyle/>
        <a:p>
          <a:pPr marL="0" marR="0" lvl="1" indent="0" defTabSz="914400" eaLnBrk="1" fontAlgn="auto" latinLnBrk="0" hangingPunct="1">
            <a:lnSpc>
              <a:spcPct val="100000"/>
            </a:lnSpc>
            <a:spcBef>
              <a:spcPts val="0"/>
            </a:spcBef>
            <a:spcAft>
              <a:spcPts val="0"/>
            </a:spcAft>
            <a:buClrTx/>
            <a:buSzTx/>
            <a:buFontTx/>
            <a:buNone/>
            <a:tabLst/>
            <a:defRPr/>
          </a:pPr>
          <a:r>
            <a:rPr lang="fr-FR" sz="2000" dirty="0" smtClean="0"/>
            <a:t>Le Japon est confronté à la diminution et au vieillissement de sa population.</a:t>
          </a:r>
        </a:p>
        <a:p>
          <a:pPr defTabSz="1377950">
            <a:lnSpc>
              <a:spcPct val="90000"/>
            </a:lnSpc>
            <a:spcBef>
              <a:spcPct val="0"/>
            </a:spcBef>
            <a:spcAft>
              <a:spcPct val="35000"/>
            </a:spcAft>
          </a:pPr>
          <a:endParaRPr lang="fr-FR" dirty="0"/>
        </a:p>
      </dgm:t>
    </dgm:pt>
    <dgm:pt modelId="{7CF782B9-D59E-4860-8C9A-C60AABDF0C92}" type="parTrans" cxnId="{EA733AE1-CDFE-40B8-9B11-C0A5B9773C10}">
      <dgm:prSet/>
      <dgm:spPr/>
      <dgm:t>
        <a:bodyPr/>
        <a:lstStyle/>
        <a:p>
          <a:endParaRPr lang="fr-FR"/>
        </a:p>
      </dgm:t>
    </dgm:pt>
    <dgm:pt modelId="{2AF0AE27-2A29-4F16-ABB3-6758398C54E5}" type="sibTrans" cxnId="{EA733AE1-CDFE-40B8-9B11-C0A5B9773C10}">
      <dgm:prSet/>
      <dgm:spPr/>
      <dgm:t>
        <a:bodyPr/>
        <a:lstStyle/>
        <a:p>
          <a:endParaRPr lang="fr-FR"/>
        </a:p>
      </dgm:t>
    </dgm:pt>
    <dgm:pt modelId="{8C5C8858-3A91-4BA5-B16B-C9B58DA7B5FE}">
      <dgm:prSet phldrT="[Texte]"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fr-FR" sz="2000" b="0" dirty="0" smtClean="0"/>
            <a:t>un fort recul des naissances. Le taux de fécondité au  Japon est de 1,3 enfant par femme, alors qu’il doit être évidemment égal à 2 pour assurer la stabilité de la population.  </a:t>
          </a:r>
        </a:p>
        <a:p>
          <a:pPr defTabSz="444500">
            <a:lnSpc>
              <a:spcPct val="90000"/>
            </a:lnSpc>
            <a:spcBef>
              <a:spcPct val="0"/>
            </a:spcBef>
            <a:spcAft>
              <a:spcPct val="35000"/>
            </a:spcAft>
          </a:pPr>
          <a:endParaRPr lang="fr-FR" dirty="0"/>
        </a:p>
      </dgm:t>
    </dgm:pt>
    <dgm:pt modelId="{FEC2E789-B56E-4635-8F43-D429E3957E28}" type="parTrans" cxnId="{E687554A-D0FC-463C-AA6C-5C42F9F73C8A}">
      <dgm:prSet/>
      <dgm:spPr/>
      <dgm:t>
        <a:bodyPr/>
        <a:lstStyle/>
        <a:p>
          <a:endParaRPr lang="fr-FR"/>
        </a:p>
      </dgm:t>
    </dgm:pt>
    <dgm:pt modelId="{FE3233B1-EDA4-4B73-9ACC-6682FC34EE4C}" type="sibTrans" cxnId="{E687554A-D0FC-463C-AA6C-5C42F9F73C8A}">
      <dgm:prSet/>
      <dgm:spPr/>
      <dgm:t>
        <a:bodyPr/>
        <a:lstStyle/>
        <a:p>
          <a:endParaRPr lang="fr-FR"/>
        </a:p>
      </dgm:t>
    </dgm:pt>
    <dgm:pt modelId="{106EF940-06D7-4524-9648-232F95405ABD}">
      <dgm:prSet phldrT="[Texte]" custT="1"/>
      <dgm:spPr/>
      <dgm:t>
        <a:bodyPr/>
        <a:lstStyle/>
        <a:p>
          <a:endParaRPr lang="fr-FR" sz="2000" dirty="0" smtClean="0"/>
        </a:p>
        <a:p>
          <a:r>
            <a:rPr lang="fr-FR" sz="2000" dirty="0" smtClean="0"/>
            <a:t>Les japonais se caractérise par un faible désir de vie avec un taux qui se classe parmi les plus forts taux de suicide du monde industrialisé.</a:t>
          </a:r>
        </a:p>
        <a:p>
          <a:r>
            <a:rPr lang="fr-FR" sz="2000" i="1" u="none" dirty="0" smtClean="0"/>
            <a:t>                  KAROSHI </a:t>
          </a:r>
          <a:r>
            <a:rPr lang="fr-FR" sz="2000" i="1" dirty="0" smtClean="0"/>
            <a:t>la mort par l’excès de travail.</a:t>
          </a:r>
          <a:endParaRPr lang="fr-FR" sz="2000" dirty="0" smtClean="0"/>
        </a:p>
        <a:p>
          <a:endParaRPr lang="fr-FR" sz="1800" dirty="0"/>
        </a:p>
      </dgm:t>
    </dgm:pt>
    <dgm:pt modelId="{E51E71E2-A142-4340-B867-AA7A6B2BBE36}" type="parTrans" cxnId="{24164DE1-FB06-494E-AA11-D3D935861451}">
      <dgm:prSet/>
      <dgm:spPr/>
      <dgm:t>
        <a:bodyPr/>
        <a:lstStyle/>
        <a:p>
          <a:endParaRPr lang="fr-FR"/>
        </a:p>
      </dgm:t>
    </dgm:pt>
    <dgm:pt modelId="{D00D9793-4B51-4E65-B57A-C6A7CCD16A56}" type="sibTrans" cxnId="{24164DE1-FB06-494E-AA11-D3D935861451}">
      <dgm:prSet/>
      <dgm:spPr/>
      <dgm:t>
        <a:bodyPr/>
        <a:lstStyle/>
        <a:p>
          <a:endParaRPr lang="fr-FR"/>
        </a:p>
      </dgm:t>
    </dgm:pt>
    <dgm:pt modelId="{C5DE477F-5D67-4890-A0CD-A57ADA0EF2E9}" type="pres">
      <dgm:prSet presAssocID="{0DB9CACA-20DB-473A-8579-681FB402AFA2}" presName="linear" presStyleCnt="0">
        <dgm:presLayoutVars>
          <dgm:dir/>
          <dgm:resizeHandles val="exact"/>
        </dgm:presLayoutVars>
      </dgm:prSet>
      <dgm:spPr/>
      <dgm:t>
        <a:bodyPr/>
        <a:lstStyle/>
        <a:p>
          <a:endParaRPr lang="fr-FR"/>
        </a:p>
      </dgm:t>
    </dgm:pt>
    <dgm:pt modelId="{92753A10-821B-4213-AB03-B22C8EA4BF43}" type="pres">
      <dgm:prSet presAssocID="{13607FC0-3CAD-4D78-B02A-D6231D9E02A4}" presName="comp" presStyleCnt="0"/>
      <dgm:spPr/>
      <dgm:t>
        <a:bodyPr/>
        <a:lstStyle/>
        <a:p>
          <a:endParaRPr lang="fr-FR"/>
        </a:p>
      </dgm:t>
    </dgm:pt>
    <dgm:pt modelId="{5B51A8AB-80C7-465C-B43B-3365E007839D}" type="pres">
      <dgm:prSet presAssocID="{13607FC0-3CAD-4D78-B02A-D6231D9E02A4}" presName="box" presStyleLbl="node1" presStyleIdx="0" presStyleCnt="3"/>
      <dgm:spPr/>
      <dgm:t>
        <a:bodyPr/>
        <a:lstStyle/>
        <a:p>
          <a:endParaRPr lang="fr-FR"/>
        </a:p>
      </dgm:t>
    </dgm:pt>
    <dgm:pt modelId="{0F0809C7-D9B5-443C-80F5-567FDF18A62B}" type="pres">
      <dgm:prSet presAssocID="{13607FC0-3CAD-4D78-B02A-D6231D9E02A4}" presName="img" presStyleLbl="fgImgPlace1" presStyleIdx="0" presStyleCnt="3"/>
      <dgm:spPr>
        <a:blipFill rotWithShape="1">
          <a:blip xmlns:r="http://schemas.openxmlformats.org/officeDocument/2006/relationships" r:embed="rId1"/>
          <a:stretch>
            <a:fillRect/>
          </a:stretch>
        </a:blipFill>
      </dgm:spPr>
      <dgm:t>
        <a:bodyPr/>
        <a:lstStyle/>
        <a:p>
          <a:endParaRPr lang="fr-FR"/>
        </a:p>
      </dgm:t>
    </dgm:pt>
    <dgm:pt modelId="{5FA075A2-407B-4E71-895F-549E77DCD9FE}" type="pres">
      <dgm:prSet presAssocID="{13607FC0-3CAD-4D78-B02A-D6231D9E02A4}" presName="text" presStyleLbl="node1" presStyleIdx="0" presStyleCnt="3">
        <dgm:presLayoutVars>
          <dgm:bulletEnabled val="1"/>
        </dgm:presLayoutVars>
      </dgm:prSet>
      <dgm:spPr/>
      <dgm:t>
        <a:bodyPr/>
        <a:lstStyle/>
        <a:p>
          <a:endParaRPr lang="fr-FR"/>
        </a:p>
      </dgm:t>
    </dgm:pt>
    <dgm:pt modelId="{6BE2D20A-37C1-43DA-996E-EE12EB655136}" type="pres">
      <dgm:prSet presAssocID="{2AF0AE27-2A29-4F16-ABB3-6758398C54E5}" presName="spacer" presStyleCnt="0"/>
      <dgm:spPr/>
      <dgm:t>
        <a:bodyPr/>
        <a:lstStyle/>
        <a:p>
          <a:endParaRPr lang="fr-FR"/>
        </a:p>
      </dgm:t>
    </dgm:pt>
    <dgm:pt modelId="{4690499E-5E26-4F42-8378-643C059FD59F}" type="pres">
      <dgm:prSet presAssocID="{8C5C8858-3A91-4BA5-B16B-C9B58DA7B5FE}" presName="comp" presStyleCnt="0"/>
      <dgm:spPr/>
      <dgm:t>
        <a:bodyPr/>
        <a:lstStyle/>
        <a:p>
          <a:endParaRPr lang="fr-FR"/>
        </a:p>
      </dgm:t>
    </dgm:pt>
    <dgm:pt modelId="{446AAA66-3C71-4960-A151-8BA8F0C5B7C4}" type="pres">
      <dgm:prSet presAssocID="{8C5C8858-3A91-4BA5-B16B-C9B58DA7B5FE}" presName="box" presStyleLbl="node1" presStyleIdx="1" presStyleCnt="3"/>
      <dgm:spPr/>
      <dgm:t>
        <a:bodyPr/>
        <a:lstStyle/>
        <a:p>
          <a:endParaRPr lang="fr-FR"/>
        </a:p>
      </dgm:t>
    </dgm:pt>
    <dgm:pt modelId="{5F381984-AB10-4007-A6BB-E2D6E0103070}" type="pres">
      <dgm:prSet presAssocID="{8C5C8858-3A91-4BA5-B16B-C9B58DA7B5FE}" presName="img" presStyleLbl="fgImgPlace1" presStyleIdx="1" presStyleCnt="3"/>
      <dgm:spPr>
        <a:blipFill rotWithShape="0">
          <a:blip xmlns:r="http://schemas.openxmlformats.org/officeDocument/2006/relationships" r:embed="rId2"/>
          <a:stretch>
            <a:fillRect/>
          </a:stretch>
        </a:blipFill>
      </dgm:spPr>
      <dgm:t>
        <a:bodyPr/>
        <a:lstStyle/>
        <a:p>
          <a:endParaRPr lang="fr-FR"/>
        </a:p>
      </dgm:t>
    </dgm:pt>
    <dgm:pt modelId="{C926B0A0-7F83-48BF-A0EF-608DEAD4B99B}" type="pres">
      <dgm:prSet presAssocID="{8C5C8858-3A91-4BA5-B16B-C9B58DA7B5FE}" presName="text" presStyleLbl="node1" presStyleIdx="1" presStyleCnt="3">
        <dgm:presLayoutVars>
          <dgm:bulletEnabled val="1"/>
        </dgm:presLayoutVars>
      </dgm:prSet>
      <dgm:spPr/>
      <dgm:t>
        <a:bodyPr/>
        <a:lstStyle/>
        <a:p>
          <a:endParaRPr lang="fr-FR"/>
        </a:p>
      </dgm:t>
    </dgm:pt>
    <dgm:pt modelId="{56254A91-3750-4953-815B-BF42D008908A}" type="pres">
      <dgm:prSet presAssocID="{FE3233B1-EDA4-4B73-9ACC-6682FC34EE4C}" presName="spacer" presStyleCnt="0"/>
      <dgm:spPr/>
      <dgm:t>
        <a:bodyPr/>
        <a:lstStyle/>
        <a:p>
          <a:endParaRPr lang="fr-FR"/>
        </a:p>
      </dgm:t>
    </dgm:pt>
    <dgm:pt modelId="{4E326F30-BCD3-40B1-9339-355C31A06A1C}" type="pres">
      <dgm:prSet presAssocID="{106EF940-06D7-4524-9648-232F95405ABD}" presName="comp" presStyleCnt="0"/>
      <dgm:spPr/>
      <dgm:t>
        <a:bodyPr/>
        <a:lstStyle/>
        <a:p>
          <a:endParaRPr lang="fr-FR"/>
        </a:p>
      </dgm:t>
    </dgm:pt>
    <dgm:pt modelId="{C1CB338B-64DC-47C5-B2D6-D4FD0E3FAEB8}" type="pres">
      <dgm:prSet presAssocID="{106EF940-06D7-4524-9648-232F95405ABD}" presName="box" presStyleLbl="node1" presStyleIdx="2" presStyleCnt="3"/>
      <dgm:spPr/>
      <dgm:t>
        <a:bodyPr/>
        <a:lstStyle/>
        <a:p>
          <a:endParaRPr lang="fr-FR"/>
        </a:p>
      </dgm:t>
    </dgm:pt>
    <dgm:pt modelId="{AEBA2DBA-E987-4628-BE4F-62A182D8A18C}" type="pres">
      <dgm:prSet presAssocID="{106EF940-06D7-4524-9648-232F95405ABD}" presName="img" presStyleLbl="fgImgPlace1" presStyleIdx="2" presStyleCnt="3"/>
      <dgm:spPr>
        <a:blipFill rotWithShape="0">
          <a:blip xmlns:r="http://schemas.openxmlformats.org/officeDocument/2006/relationships" r:embed="rId3"/>
          <a:stretch>
            <a:fillRect/>
          </a:stretch>
        </a:blipFill>
      </dgm:spPr>
      <dgm:t>
        <a:bodyPr/>
        <a:lstStyle/>
        <a:p>
          <a:endParaRPr lang="fr-FR"/>
        </a:p>
      </dgm:t>
    </dgm:pt>
    <dgm:pt modelId="{D10A30E3-E0FB-438A-A589-0AA962084791}" type="pres">
      <dgm:prSet presAssocID="{106EF940-06D7-4524-9648-232F95405ABD}" presName="text" presStyleLbl="node1" presStyleIdx="2" presStyleCnt="3">
        <dgm:presLayoutVars>
          <dgm:bulletEnabled val="1"/>
        </dgm:presLayoutVars>
      </dgm:prSet>
      <dgm:spPr/>
      <dgm:t>
        <a:bodyPr/>
        <a:lstStyle/>
        <a:p>
          <a:endParaRPr lang="fr-FR"/>
        </a:p>
      </dgm:t>
    </dgm:pt>
  </dgm:ptLst>
  <dgm:cxnLst>
    <dgm:cxn modelId="{EA733AE1-CDFE-40B8-9B11-C0A5B9773C10}" srcId="{0DB9CACA-20DB-473A-8579-681FB402AFA2}" destId="{13607FC0-3CAD-4D78-B02A-D6231D9E02A4}" srcOrd="0" destOrd="0" parTransId="{7CF782B9-D59E-4860-8C9A-C60AABDF0C92}" sibTransId="{2AF0AE27-2A29-4F16-ABB3-6758398C54E5}"/>
    <dgm:cxn modelId="{E687554A-D0FC-463C-AA6C-5C42F9F73C8A}" srcId="{0DB9CACA-20DB-473A-8579-681FB402AFA2}" destId="{8C5C8858-3A91-4BA5-B16B-C9B58DA7B5FE}" srcOrd="1" destOrd="0" parTransId="{FEC2E789-B56E-4635-8F43-D429E3957E28}" sibTransId="{FE3233B1-EDA4-4B73-9ACC-6682FC34EE4C}"/>
    <dgm:cxn modelId="{FD83B000-B757-4B08-BE28-3502289E149B}" type="presOf" srcId="{0DB9CACA-20DB-473A-8579-681FB402AFA2}" destId="{C5DE477F-5D67-4890-A0CD-A57ADA0EF2E9}" srcOrd="0" destOrd="0" presId="urn:microsoft.com/office/officeart/2005/8/layout/vList4#1"/>
    <dgm:cxn modelId="{F5F29E7D-D82B-4F90-A6A5-DAFD81228996}" type="presOf" srcId="{106EF940-06D7-4524-9648-232F95405ABD}" destId="{D10A30E3-E0FB-438A-A589-0AA962084791}" srcOrd="1" destOrd="0" presId="urn:microsoft.com/office/officeart/2005/8/layout/vList4#1"/>
    <dgm:cxn modelId="{620A5142-1A92-45F1-964E-A105106F5BFC}" type="presOf" srcId="{13607FC0-3CAD-4D78-B02A-D6231D9E02A4}" destId="{5FA075A2-407B-4E71-895F-549E77DCD9FE}" srcOrd="1" destOrd="0" presId="urn:microsoft.com/office/officeart/2005/8/layout/vList4#1"/>
    <dgm:cxn modelId="{BE698DE4-DAAD-48CC-907B-D2A02B777ACF}" type="presOf" srcId="{13607FC0-3CAD-4D78-B02A-D6231D9E02A4}" destId="{5B51A8AB-80C7-465C-B43B-3365E007839D}" srcOrd="0" destOrd="0" presId="urn:microsoft.com/office/officeart/2005/8/layout/vList4#1"/>
    <dgm:cxn modelId="{61C2AE2F-F0ED-4BDF-8903-76DB1BB6081C}" type="presOf" srcId="{106EF940-06D7-4524-9648-232F95405ABD}" destId="{C1CB338B-64DC-47C5-B2D6-D4FD0E3FAEB8}" srcOrd="0" destOrd="0" presId="urn:microsoft.com/office/officeart/2005/8/layout/vList4#1"/>
    <dgm:cxn modelId="{1A81682F-3B52-483C-81BA-72C42C2D2126}" type="presOf" srcId="{8C5C8858-3A91-4BA5-B16B-C9B58DA7B5FE}" destId="{C926B0A0-7F83-48BF-A0EF-608DEAD4B99B}" srcOrd="1" destOrd="0" presId="urn:microsoft.com/office/officeart/2005/8/layout/vList4#1"/>
    <dgm:cxn modelId="{24164DE1-FB06-494E-AA11-D3D935861451}" srcId="{0DB9CACA-20DB-473A-8579-681FB402AFA2}" destId="{106EF940-06D7-4524-9648-232F95405ABD}" srcOrd="2" destOrd="0" parTransId="{E51E71E2-A142-4340-B867-AA7A6B2BBE36}" sibTransId="{D00D9793-4B51-4E65-B57A-C6A7CCD16A56}"/>
    <dgm:cxn modelId="{73DBB720-D712-4634-BA35-7FF7FD11AD78}" type="presOf" srcId="{8C5C8858-3A91-4BA5-B16B-C9B58DA7B5FE}" destId="{446AAA66-3C71-4960-A151-8BA8F0C5B7C4}" srcOrd="0" destOrd="0" presId="urn:microsoft.com/office/officeart/2005/8/layout/vList4#1"/>
    <dgm:cxn modelId="{57934A2F-27F5-4382-B9C1-57E3DEB51F3C}" type="presParOf" srcId="{C5DE477F-5D67-4890-A0CD-A57ADA0EF2E9}" destId="{92753A10-821B-4213-AB03-B22C8EA4BF43}" srcOrd="0" destOrd="0" presId="urn:microsoft.com/office/officeart/2005/8/layout/vList4#1"/>
    <dgm:cxn modelId="{1F1ACE09-5402-4FDD-A3B7-4980342B710D}" type="presParOf" srcId="{92753A10-821B-4213-AB03-B22C8EA4BF43}" destId="{5B51A8AB-80C7-465C-B43B-3365E007839D}" srcOrd="0" destOrd="0" presId="urn:microsoft.com/office/officeart/2005/8/layout/vList4#1"/>
    <dgm:cxn modelId="{7B2986EE-C77E-4A05-A048-B0A8E6704198}" type="presParOf" srcId="{92753A10-821B-4213-AB03-B22C8EA4BF43}" destId="{0F0809C7-D9B5-443C-80F5-567FDF18A62B}" srcOrd="1" destOrd="0" presId="urn:microsoft.com/office/officeart/2005/8/layout/vList4#1"/>
    <dgm:cxn modelId="{21DB0F7C-3F95-41BD-B434-68CFF79C0006}" type="presParOf" srcId="{92753A10-821B-4213-AB03-B22C8EA4BF43}" destId="{5FA075A2-407B-4E71-895F-549E77DCD9FE}" srcOrd="2" destOrd="0" presId="urn:microsoft.com/office/officeart/2005/8/layout/vList4#1"/>
    <dgm:cxn modelId="{B79344AB-7E15-4B4E-8720-00DE1168B12B}" type="presParOf" srcId="{C5DE477F-5D67-4890-A0CD-A57ADA0EF2E9}" destId="{6BE2D20A-37C1-43DA-996E-EE12EB655136}" srcOrd="1" destOrd="0" presId="urn:microsoft.com/office/officeart/2005/8/layout/vList4#1"/>
    <dgm:cxn modelId="{0E851FFE-A65A-4184-B7D2-B6D2A5D05B28}" type="presParOf" srcId="{C5DE477F-5D67-4890-A0CD-A57ADA0EF2E9}" destId="{4690499E-5E26-4F42-8378-643C059FD59F}" srcOrd="2" destOrd="0" presId="urn:microsoft.com/office/officeart/2005/8/layout/vList4#1"/>
    <dgm:cxn modelId="{22791765-D71D-4873-A5A5-73AC517C518F}" type="presParOf" srcId="{4690499E-5E26-4F42-8378-643C059FD59F}" destId="{446AAA66-3C71-4960-A151-8BA8F0C5B7C4}" srcOrd="0" destOrd="0" presId="urn:microsoft.com/office/officeart/2005/8/layout/vList4#1"/>
    <dgm:cxn modelId="{FEF5F707-6305-4D86-AA76-6971E90F5E71}" type="presParOf" srcId="{4690499E-5E26-4F42-8378-643C059FD59F}" destId="{5F381984-AB10-4007-A6BB-E2D6E0103070}" srcOrd="1" destOrd="0" presId="urn:microsoft.com/office/officeart/2005/8/layout/vList4#1"/>
    <dgm:cxn modelId="{38EE5893-D083-417F-94FD-D08F404D74C1}" type="presParOf" srcId="{4690499E-5E26-4F42-8378-643C059FD59F}" destId="{C926B0A0-7F83-48BF-A0EF-608DEAD4B99B}" srcOrd="2" destOrd="0" presId="urn:microsoft.com/office/officeart/2005/8/layout/vList4#1"/>
    <dgm:cxn modelId="{EE498F20-0ED7-40B6-BD65-DAE7FA043032}" type="presParOf" srcId="{C5DE477F-5D67-4890-A0CD-A57ADA0EF2E9}" destId="{56254A91-3750-4953-815B-BF42D008908A}" srcOrd="3" destOrd="0" presId="urn:microsoft.com/office/officeart/2005/8/layout/vList4#1"/>
    <dgm:cxn modelId="{B729497B-CAF7-4E6D-AEC1-4C775E848200}" type="presParOf" srcId="{C5DE477F-5D67-4890-A0CD-A57ADA0EF2E9}" destId="{4E326F30-BCD3-40B1-9339-355C31A06A1C}" srcOrd="4" destOrd="0" presId="urn:microsoft.com/office/officeart/2005/8/layout/vList4#1"/>
    <dgm:cxn modelId="{FA071601-E0A8-4A77-AA35-A3CAB3C2DCCB}" type="presParOf" srcId="{4E326F30-BCD3-40B1-9339-355C31A06A1C}" destId="{C1CB338B-64DC-47C5-B2D6-D4FD0E3FAEB8}" srcOrd="0" destOrd="0" presId="urn:microsoft.com/office/officeart/2005/8/layout/vList4#1"/>
    <dgm:cxn modelId="{A85527BF-C6E5-4509-8D62-AE42C78238C7}" type="presParOf" srcId="{4E326F30-BCD3-40B1-9339-355C31A06A1C}" destId="{AEBA2DBA-E987-4628-BE4F-62A182D8A18C}" srcOrd="1" destOrd="0" presId="urn:microsoft.com/office/officeart/2005/8/layout/vList4#1"/>
    <dgm:cxn modelId="{83EE0049-20B0-4153-9170-AD5985A1D3B1}" type="presParOf" srcId="{4E326F30-BCD3-40B1-9339-355C31A06A1C}" destId="{D10A30E3-E0FB-438A-A589-0AA962084791}" srcOrd="2" destOrd="0" presId="urn:microsoft.com/office/officeart/2005/8/layout/vList4#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253F33-4F87-4039-95E9-FF9F74E88176}" type="doc">
      <dgm:prSet loTypeId="urn:microsoft.com/office/officeart/2005/8/layout/vList2" loCatId="list" qsTypeId="urn:microsoft.com/office/officeart/2005/8/quickstyle/simple5" qsCatId="simple" csTypeId="urn:microsoft.com/office/officeart/2005/8/colors/colorful1#7" csCatId="colorful" phldr="1"/>
      <dgm:spPr/>
      <dgm:t>
        <a:bodyPr/>
        <a:lstStyle/>
        <a:p>
          <a:endParaRPr lang="fr-FR"/>
        </a:p>
      </dgm:t>
    </dgm:pt>
    <dgm:pt modelId="{3F1D23CD-4AAD-4705-821F-144FAB18E874}">
      <dgm:prSet phldrT="[Texte]"/>
      <dgm:spPr/>
      <dgm:t>
        <a:bodyPr/>
        <a:lstStyle/>
        <a:p>
          <a:r>
            <a:rPr lang="fr-FR" b="1" dirty="0" smtClean="0"/>
            <a:t>Une nature violente </a:t>
          </a:r>
          <a:endParaRPr lang="fr-FR" b="1" dirty="0"/>
        </a:p>
      </dgm:t>
    </dgm:pt>
    <dgm:pt modelId="{438468C5-32BA-4ADD-B1EB-B90EF61C2AE7}" type="parTrans" cxnId="{33A5894D-B8E4-4E24-B89E-1AD61BC5D587}">
      <dgm:prSet/>
      <dgm:spPr/>
      <dgm:t>
        <a:bodyPr/>
        <a:lstStyle/>
        <a:p>
          <a:endParaRPr lang="fr-FR"/>
        </a:p>
      </dgm:t>
    </dgm:pt>
    <dgm:pt modelId="{545A0BE5-98CB-4BA1-815D-78C4F9BC320C}" type="sibTrans" cxnId="{33A5894D-B8E4-4E24-B89E-1AD61BC5D587}">
      <dgm:prSet/>
      <dgm:spPr/>
      <dgm:t>
        <a:bodyPr/>
        <a:lstStyle/>
        <a:p>
          <a:endParaRPr lang="fr-FR"/>
        </a:p>
      </dgm:t>
    </dgm:pt>
    <dgm:pt modelId="{57B9DD4C-BAA2-4E9A-932C-ABFFE30A0F0C}">
      <dgm:prSet phldrT="[Texte]"/>
      <dgm:spPr/>
      <dgm:t>
        <a:bodyPr/>
        <a:lstStyle/>
        <a:p>
          <a:r>
            <a:rPr lang="fr-FR" dirty="0" smtClean="0"/>
            <a:t>les séismes , typhon , et tsunamis, le risque sismique est le plus grave car le japon appartient à la ceinture du feu du pacifique </a:t>
          </a:r>
          <a:endParaRPr lang="fr-FR" dirty="0"/>
        </a:p>
      </dgm:t>
    </dgm:pt>
    <dgm:pt modelId="{AD6827A2-296D-450D-88AD-A5FBE31E90F2}" type="parTrans" cxnId="{82BB9FF9-B028-4571-9A42-5191C86EC539}">
      <dgm:prSet/>
      <dgm:spPr/>
      <dgm:t>
        <a:bodyPr/>
        <a:lstStyle/>
        <a:p>
          <a:endParaRPr lang="fr-FR"/>
        </a:p>
      </dgm:t>
    </dgm:pt>
    <dgm:pt modelId="{7A6210C8-07C8-4EDF-8F0F-3B9FBEAE67F1}" type="sibTrans" cxnId="{82BB9FF9-B028-4571-9A42-5191C86EC539}">
      <dgm:prSet/>
      <dgm:spPr/>
      <dgm:t>
        <a:bodyPr/>
        <a:lstStyle/>
        <a:p>
          <a:endParaRPr lang="fr-FR"/>
        </a:p>
      </dgm:t>
    </dgm:pt>
    <dgm:pt modelId="{75930F72-6238-4682-9BC5-241C316B784C}">
      <dgm:prSet phldrT="[Texte]"/>
      <dgm:spPr/>
      <dgm:t>
        <a:bodyPr/>
        <a:lstStyle/>
        <a:p>
          <a:r>
            <a:rPr lang="fr-FR" b="1" dirty="0" smtClean="0"/>
            <a:t>Une surface habitable réduite </a:t>
          </a:r>
          <a:endParaRPr lang="fr-FR" b="1" dirty="0"/>
        </a:p>
      </dgm:t>
    </dgm:pt>
    <dgm:pt modelId="{4D2D98C3-B491-44FB-B4F1-866641B9062F}" type="parTrans" cxnId="{D2340C32-CF8C-4A32-9476-B9294E4A817D}">
      <dgm:prSet/>
      <dgm:spPr/>
      <dgm:t>
        <a:bodyPr/>
        <a:lstStyle/>
        <a:p>
          <a:endParaRPr lang="fr-FR"/>
        </a:p>
      </dgm:t>
    </dgm:pt>
    <dgm:pt modelId="{0B3FB9B0-CEBD-47B2-8DA0-90E51A13E61F}" type="sibTrans" cxnId="{D2340C32-CF8C-4A32-9476-B9294E4A817D}">
      <dgm:prSet/>
      <dgm:spPr/>
      <dgm:t>
        <a:bodyPr/>
        <a:lstStyle/>
        <a:p>
          <a:endParaRPr lang="fr-FR"/>
        </a:p>
      </dgm:t>
    </dgm:pt>
    <dgm:pt modelId="{6482A26B-C2F3-4AB4-A4CE-96EFF0A42694}">
      <dgm:prSet phldrT="[Texte]"/>
      <dgm:spPr/>
      <dgm:t>
        <a:bodyPr/>
        <a:lstStyle/>
        <a:p>
          <a:r>
            <a:rPr lang="fr-FR" b="1" dirty="0" smtClean="0"/>
            <a:t>L’exploitation des terres est difficile donc les japonais se tournent vers:</a:t>
          </a:r>
          <a:endParaRPr lang="fr-FR" b="1" dirty="0"/>
        </a:p>
      </dgm:t>
    </dgm:pt>
    <dgm:pt modelId="{61848F0D-0B11-410B-B195-E88710164ED4}" type="parTrans" cxnId="{E6BEBFAD-3462-4956-8B26-4535C0018528}">
      <dgm:prSet/>
      <dgm:spPr/>
      <dgm:t>
        <a:bodyPr/>
        <a:lstStyle/>
        <a:p>
          <a:endParaRPr lang="fr-FR"/>
        </a:p>
      </dgm:t>
    </dgm:pt>
    <dgm:pt modelId="{ED5896DB-BBCF-42D8-B0C4-8C37F5BAF350}" type="sibTrans" cxnId="{E6BEBFAD-3462-4956-8B26-4535C0018528}">
      <dgm:prSet/>
      <dgm:spPr/>
      <dgm:t>
        <a:bodyPr/>
        <a:lstStyle/>
        <a:p>
          <a:endParaRPr lang="fr-FR"/>
        </a:p>
      </dgm:t>
    </dgm:pt>
    <dgm:pt modelId="{CDB529A4-95FE-4058-829A-75ACAE00175A}">
      <dgm:prSet/>
      <dgm:spPr/>
      <dgm:t>
        <a:bodyPr/>
        <a:lstStyle/>
        <a:p>
          <a:r>
            <a:rPr lang="fr-FR" dirty="0" smtClean="0"/>
            <a:t>De nombreux volcans ( 10% des volcans actifs dans le monde sont au japon).</a:t>
          </a:r>
        </a:p>
      </dgm:t>
    </dgm:pt>
    <dgm:pt modelId="{07B3836E-593E-4E9B-B425-9999EAC8B473}" type="parTrans" cxnId="{7E78DDAF-DADF-48FC-977F-6F687A292060}">
      <dgm:prSet/>
      <dgm:spPr/>
      <dgm:t>
        <a:bodyPr/>
        <a:lstStyle/>
        <a:p>
          <a:endParaRPr lang="fr-FR"/>
        </a:p>
      </dgm:t>
    </dgm:pt>
    <dgm:pt modelId="{A4F9402C-15E8-4F9E-AFC6-3E1E04F18106}" type="sibTrans" cxnId="{7E78DDAF-DADF-48FC-977F-6F687A292060}">
      <dgm:prSet/>
      <dgm:spPr/>
      <dgm:t>
        <a:bodyPr/>
        <a:lstStyle/>
        <a:p>
          <a:endParaRPr lang="fr-FR"/>
        </a:p>
      </dgm:t>
    </dgm:pt>
    <dgm:pt modelId="{DBEC26A3-1285-444A-BCFB-76129E9AA18D}">
      <dgm:prSet phldrT="[Texte]"/>
      <dgm:spPr/>
      <dgm:t>
        <a:bodyPr/>
        <a:lstStyle/>
        <a:p>
          <a:r>
            <a:rPr lang="fr-FR" dirty="0" smtClean="0"/>
            <a:t> exploitation de la mer :Grande flotte de pêche et Plus grands ports du monde.</a:t>
          </a:r>
          <a:endParaRPr lang="fr-FR" dirty="0"/>
        </a:p>
      </dgm:t>
    </dgm:pt>
    <dgm:pt modelId="{932DAB66-43B6-4C54-800C-17832C1D89E3}" type="parTrans" cxnId="{3F14ACF7-B5AF-44EA-8F60-C64029645D53}">
      <dgm:prSet/>
      <dgm:spPr/>
      <dgm:t>
        <a:bodyPr/>
        <a:lstStyle/>
        <a:p>
          <a:endParaRPr lang="fr-FR"/>
        </a:p>
      </dgm:t>
    </dgm:pt>
    <dgm:pt modelId="{EA93F6C1-DFC5-4A0D-9B49-C3E55751BEA3}" type="sibTrans" cxnId="{3F14ACF7-B5AF-44EA-8F60-C64029645D53}">
      <dgm:prSet/>
      <dgm:spPr/>
      <dgm:t>
        <a:bodyPr/>
        <a:lstStyle/>
        <a:p>
          <a:endParaRPr lang="fr-FR"/>
        </a:p>
      </dgm:t>
    </dgm:pt>
    <dgm:pt modelId="{F5A7582E-E159-4B62-895D-B61C12F3ED65}">
      <dgm:prSet/>
      <dgm:spPr/>
      <dgm:t>
        <a:bodyPr/>
        <a:lstStyle/>
        <a:p>
          <a:r>
            <a:rPr lang="fr-FR" dirty="0" smtClean="0"/>
            <a:t>Aménagement des montagnes (riziculture)</a:t>
          </a:r>
        </a:p>
      </dgm:t>
    </dgm:pt>
    <dgm:pt modelId="{6F546886-C075-4BF1-BB4D-189A5C67D59F}" type="parTrans" cxnId="{B7C22629-7311-4C2E-8798-922BC04FD89F}">
      <dgm:prSet/>
      <dgm:spPr/>
      <dgm:t>
        <a:bodyPr/>
        <a:lstStyle/>
        <a:p>
          <a:endParaRPr lang="fr-FR"/>
        </a:p>
      </dgm:t>
    </dgm:pt>
    <dgm:pt modelId="{76CFA105-2FF9-483E-A9AE-3B6D9D6E51D7}" type="sibTrans" cxnId="{B7C22629-7311-4C2E-8798-922BC04FD89F}">
      <dgm:prSet/>
      <dgm:spPr/>
      <dgm:t>
        <a:bodyPr/>
        <a:lstStyle/>
        <a:p>
          <a:endParaRPr lang="fr-FR"/>
        </a:p>
      </dgm:t>
    </dgm:pt>
    <dgm:pt modelId="{68466948-F13B-48E8-96B7-6F5BF4976B78}">
      <dgm:prSet/>
      <dgm:spPr/>
      <dgm:t>
        <a:bodyPr/>
        <a:lstStyle/>
        <a:p>
          <a:r>
            <a:rPr lang="fr-FR" dirty="0" smtClean="0"/>
            <a:t>Aménagement des polders(terre-pleins, îles artificielles) pour gagner de l’espace</a:t>
          </a:r>
        </a:p>
      </dgm:t>
    </dgm:pt>
    <dgm:pt modelId="{AA849CB7-F0D9-4533-86C5-146E7B7FA912}" type="parTrans" cxnId="{9DF34D81-D4D0-425D-A16A-01E77FC91214}">
      <dgm:prSet/>
      <dgm:spPr/>
      <dgm:t>
        <a:bodyPr/>
        <a:lstStyle/>
        <a:p>
          <a:endParaRPr lang="fr-FR"/>
        </a:p>
      </dgm:t>
    </dgm:pt>
    <dgm:pt modelId="{F7BE8E80-7C30-4361-824D-D9D34B347E86}" type="sibTrans" cxnId="{9DF34D81-D4D0-425D-A16A-01E77FC91214}">
      <dgm:prSet/>
      <dgm:spPr/>
      <dgm:t>
        <a:bodyPr/>
        <a:lstStyle/>
        <a:p>
          <a:endParaRPr lang="fr-FR"/>
        </a:p>
      </dgm:t>
    </dgm:pt>
    <dgm:pt modelId="{A4705010-BFF2-4088-B588-17CA365180F7}">
      <dgm:prSet/>
      <dgm:spPr/>
      <dgm:t>
        <a:bodyPr/>
        <a:lstStyle/>
        <a:p>
          <a:r>
            <a:rPr lang="fr-FR" b="1" dirty="0" smtClean="0"/>
            <a:t>Les mesures de sécurités : </a:t>
          </a:r>
        </a:p>
      </dgm:t>
    </dgm:pt>
    <dgm:pt modelId="{E9AB562C-EB2E-4D1A-AD1E-B829952552F8}" type="parTrans" cxnId="{03523F97-43AF-452B-98BD-636857A1EE88}">
      <dgm:prSet/>
      <dgm:spPr/>
      <dgm:t>
        <a:bodyPr/>
        <a:lstStyle/>
        <a:p>
          <a:endParaRPr lang="fr-FR"/>
        </a:p>
      </dgm:t>
    </dgm:pt>
    <dgm:pt modelId="{720758C3-C2F9-4AF2-B966-6CE661C90890}" type="sibTrans" cxnId="{03523F97-43AF-452B-98BD-636857A1EE88}">
      <dgm:prSet/>
      <dgm:spPr/>
      <dgm:t>
        <a:bodyPr/>
        <a:lstStyle/>
        <a:p>
          <a:endParaRPr lang="fr-FR"/>
        </a:p>
      </dgm:t>
    </dgm:pt>
    <dgm:pt modelId="{F6DE82A2-ECDF-49AC-8C9F-66E89E76B592}">
      <dgm:prSet/>
      <dgm:spPr/>
      <dgm:t>
        <a:bodyPr/>
        <a:lstStyle/>
        <a:p>
          <a:r>
            <a:rPr lang="fr-FR" dirty="0" smtClean="0"/>
            <a:t>Les bâtiments ont des fondations antisismique </a:t>
          </a:r>
        </a:p>
      </dgm:t>
    </dgm:pt>
    <dgm:pt modelId="{BF43203C-E998-4E58-A5BB-4969C5D93089}" type="parTrans" cxnId="{AC3C8409-BC44-4AB6-9779-03880588CF2F}">
      <dgm:prSet/>
      <dgm:spPr/>
      <dgm:t>
        <a:bodyPr/>
        <a:lstStyle/>
        <a:p>
          <a:endParaRPr lang="fr-FR"/>
        </a:p>
      </dgm:t>
    </dgm:pt>
    <dgm:pt modelId="{8FC55D80-84BC-4622-9671-5894F36FD82C}" type="sibTrans" cxnId="{AC3C8409-BC44-4AB6-9779-03880588CF2F}">
      <dgm:prSet/>
      <dgm:spPr/>
      <dgm:t>
        <a:bodyPr/>
        <a:lstStyle/>
        <a:p>
          <a:endParaRPr lang="fr-FR"/>
        </a:p>
      </dgm:t>
    </dgm:pt>
    <dgm:pt modelId="{5558DE83-5CFA-4344-9B4A-4DC7E432AB1A}">
      <dgm:prSet/>
      <dgm:spPr/>
      <dgm:t>
        <a:bodyPr/>
        <a:lstStyle/>
        <a:p>
          <a:r>
            <a:rPr lang="fr-FR" dirty="0" smtClean="0"/>
            <a:t>Des exercices d’évacuation qui éduquent la population à d’éventuelle risquent naturelles</a:t>
          </a:r>
        </a:p>
      </dgm:t>
    </dgm:pt>
    <dgm:pt modelId="{539D6396-C13C-40CB-9170-46709FB2A00D}" type="parTrans" cxnId="{BA6C088E-F377-475A-948E-59D69B2B930F}">
      <dgm:prSet/>
      <dgm:spPr/>
      <dgm:t>
        <a:bodyPr/>
        <a:lstStyle/>
        <a:p>
          <a:endParaRPr lang="fr-FR"/>
        </a:p>
      </dgm:t>
    </dgm:pt>
    <dgm:pt modelId="{8FB9813B-5E8D-49D1-B515-4078C02CC160}" type="sibTrans" cxnId="{BA6C088E-F377-475A-948E-59D69B2B930F}">
      <dgm:prSet/>
      <dgm:spPr/>
      <dgm:t>
        <a:bodyPr/>
        <a:lstStyle/>
        <a:p>
          <a:endParaRPr lang="fr-FR"/>
        </a:p>
      </dgm:t>
    </dgm:pt>
    <dgm:pt modelId="{0D0AA854-9E32-44A8-BB71-EF0AA00FF2B9}">
      <dgm:prSet/>
      <dgm:spPr/>
      <dgm:t>
        <a:bodyPr/>
        <a:lstStyle/>
        <a:p>
          <a:r>
            <a:rPr lang="fr-FR" smtClean="0"/>
            <a:t>La densité moyenne est de 337/km</a:t>
          </a:r>
          <a:r>
            <a:rPr lang="fr-FR" baseline="30000" smtClean="0"/>
            <a:t>2</a:t>
          </a:r>
          <a:r>
            <a:rPr lang="fr-FR" smtClean="0"/>
            <a:t>, sur les 378000 km</a:t>
          </a:r>
          <a:r>
            <a:rPr lang="fr-FR" baseline="30000" smtClean="0"/>
            <a:t>2</a:t>
          </a:r>
          <a:r>
            <a:rPr lang="fr-FR" smtClean="0"/>
            <a:t>, ils n’en utilisent que 80600</a:t>
          </a:r>
          <a:endParaRPr lang="fr-FR"/>
        </a:p>
      </dgm:t>
    </dgm:pt>
    <dgm:pt modelId="{455BCD0A-651E-44E4-9475-60DEE14FDFDC}" type="parTrans" cxnId="{8327744E-9270-451C-8D10-8B38C769483B}">
      <dgm:prSet/>
      <dgm:spPr/>
      <dgm:t>
        <a:bodyPr/>
        <a:lstStyle/>
        <a:p>
          <a:endParaRPr lang="fr-FR"/>
        </a:p>
      </dgm:t>
    </dgm:pt>
    <dgm:pt modelId="{D79FBAAD-3092-4CB2-845E-363A2A65D377}" type="sibTrans" cxnId="{8327744E-9270-451C-8D10-8B38C769483B}">
      <dgm:prSet/>
      <dgm:spPr/>
      <dgm:t>
        <a:bodyPr/>
        <a:lstStyle/>
        <a:p>
          <a:endParaRPr lang="fr-FR"/>
        </a:p>
      </dgm:t>
    </dgm:pt>
    <dgm:pt modelId="{7284C701-BEC2-45CF-AD18-D16669B78E8F}">
      <dgm:prSet/>
      <dgm:spPr/>
      <dgm:t>
        <a:bodyPr/>
        <a:lstStyle/>
        <a:p>
          <a:r>
            <a:rPr lang="fr-FR" smtClean="0"/>
            <a:t>Les japonais occupent de manière très inégale leur espace de 378000 km</a:t>
          </a:r>
          <a:r>
            <a:rPr lang="fr-FR" baseline="30000" smtClean="0"/>
            <a:t>2</a:t>
          </a:r>
          <a:endParaRPr lang="fr-FR"/>
        </a:p>
      </dgm:t>
    </dgm:pt>
    <dgm:pt modelId="{FD6A424B-4294-4B74-AB84-75435D9CF4EC}" type="parTrans" cxnId="{206AF198-A9A3-45AA-9EFF-AD2078121D02}">
      <dgm:prSet/>
      <dgm:spPr/>
      <dgm:t>
        <a:bodyPr/>
        <a:lstStyle/>
        <a:p>
          <a:endParaRPr lang="fr-FR"/>
        </a:p>
      </dgm:t>
    </dgm:pt>
    <dgm:pt modelId="{05D9B491-464D-4209-A513-532771F6353D}" type="sibTrans" cxnId="{206AF198-A9A3-45AA-9EFF-AD2078121D02}">
      <dgm:prSet/>
      <dgm:spPr/>
      <dgm:t>
        <a:bodyPr/>
        <a:lstStyle/>
        <a:p>
          <a:endParaRPr lang="fr-FR"/>
        </a:p>
      </dgm:t>
    </dgm:pt>
    <dgm:pt modelId="{3B513052-0EFB-4CEE-A24D-0D67AB350EF8}" type="pres">
      <dgm:prSet presAssocID="{EF253F33-4F87-4039-95E9-FF9F74E88176}" presName="linear" presStyleCnt="0">
        <dgm:presLayoutVars>
          <dgm:animLvl val="lvl"/>
          <dgm:resizeHandles val="exact"/>
        </dgm:presLayoutVars>
      </dgm:prSet>
      <dgm:spPr/>
      <dgm:t>
        <a:bodyPr/>
        <a:lstStyle/>
        <a:p>
          <a:endParaRPr lang="fr-FR"/>
        </a:p>
      </dgm:t>
    </dgm:pt>
    <dgm:pt modelId="{3E80475D-A37A-4596-A752-BFCC3441DF81}" type="pres">
      <dgm:prSet presAssocID="{3F1D23CD-4AAD-4705-821F-144FAB18E874}" presName="parentText" presStyleLbl="node1" presStyleIdx="0" presStyleCnt="4">
        <dgm:presLayoutVars>
          <dgm:chMax val="0"/>
          <dgm:bulletEnabled val="1"/>
        </dgm:presLayoutVars>
      </dgm:prSet>
      <dgm:spPr/>
      <dgm:t>
        <a:bodyPr/>
        <a:lstStyle/>
        <a:p>
          <a:endParaRPr lang="fr-FR"/>
        </a:p>
      </dgm:t>
    </dgm:pt>
    <dgm:pt modelId="{E9857558-F6F4-4AFF-BB12-5C9D47F57F10}" type="pres">
      <dgm:prSet presAssocID="{3F1D23CD-4AAD-4705-821F-144FAB18E874}" presName="childText" presStyleLbl="revTx" presStyleIdx="0" presStyleCnt="4">
        <dgm:presLayoutVars>
          <dgm:bulletEnabled val="1"/>
        </dgm:presLayoutVars>
      </dgm:prSet>
      <dgm:spPr/>
      <dgm:t>
        <a:bodyPr/>
        <a:lstStyle/>
        <a:p>
          <a:endParaRPr lang="fr-FR"/>
        </a:p>
      </dgm:t>
    </dgm:pt>
    <dgm:pt modelId="{28C78ACC-6E49-4227-A6F6-456AC9BB38CE}" type="pres">
      <dgm:prSet presAssocID="{75930F72-6238-4682-9BC5-241C316B784C}" presName="parentText" presStyleLbl="node1" presStyleIdx="1" presStyleCnt="4">
        <dgm:presLayoutVars>
          <dgm:chMax val="0"/>
          <dgm:bulletEnabled val="1"/>
        </dgm:presLayoutVars>
      </dgm:prSet>
      <dgm:spPr/>
      <dgm:t>
        <a:bodyPr/>
        <a:lstStyle/>
        <a:p>
          <a:endParaRPr lang="fr-FR"/>
        </a:p>
      </dgm:t>
    </dgm:pt>
    <dgm:pt modelId="{26BCBCDE-9B1F-48F8-8BA8-55397C32320A}" type="pres">
      <dgm:prSet presAssocID="{75930F72-6238-4682-9BC5-241C316B784C}" presName="childText" presStyleLbl="revTx" presStyleIdx="1" presStyleCnt="4">
        <dgm:presLayoutVars>
          <dgm:bulletEnabled val="1"/>
        </dgm:presLayoutVars>
      </dgm:prSet>
      <dgm:spPr/>
      <dgm:t>
        <a:bodyPr/>
        <a:lstStyle/>
        <a:p>
          <a:endParaRPr lang="fr-FR"/>
        </a:p>
      </dgm:t>
    </dgm:pt>
    <dgm:pt modelId="{215FB1BB-0871-4A4A-AAA1-9C4EF61709FE}" type="pres">
      <dgm:prSet presAssocID="{6482A26B-C2F3-4AB4-A4CE-96EFF0A42694}" presName="parentText" presStyleLbl="node1" presStyleIdx="2" presStyleCnt="4">
        <dgm:presLayoutVars>
          <dgm:chMax val="0"/>
          <dgm:bulletEnabled val="1"/>
        </dgm:presLayoutVars>
      </dgm:prSet>
      <dgm:spPr/>
      <dgm:t>
        <a:bodyPr/>
        <a:lstStyle/>
        <a:p>
          <a:endParaRPr lang="fr-FR"/>
        </a:p>
      </dgm:t>
    </dgm:pt>
    <dgm:pt modelId="{B13C1BC2-8CCD-4661-9908-8B9099094FB3}" type="pres">
      <dgm:prSet presAssocID="{6482A26B-C2F3-4AB4-A4CE-96EFF0A42694}" presName="childText" presStyleLbl="revTx" presStyleIdx="2" presStyleCnt="4">
        <dgm:presLayoutVars>
          <dgm:bulletEnabled val="1"/>
        </dgm:presLayoutVars>
      </dgm:prSet>
      <dgm:spPr/>
      <dgm:t>
        <a:bodyPr/>
        <a:lstStyle/>
        <a:p>
          <a:endParaRPr lang="fr-FR"/>
        </a:p>
      </dgm:t>
    </dgm:pt>
    <dgm:pt modelId="{7585435C-8A29-44A9-B15F-B140004EEB29}" type="pres">
      <dgm:prSet presAssocID="{A4705010-BFF2-4088-B588-17CA365180F7}" presName="parentText" presStyleLbl="node1" presStyleIdx="3" presStyleCnt="4">
        <dgm:presLayoutVars>
          <dgm:chMax val="0"/>
          <dgm:bulletEnabled val="1"/>
        </dgm:presLayoutVars>
      </dgm:prSet>
      <dgm:spPr/>
      <dgm:t>
        <a:bodyPr/>
        <a:lstStyle/>
        <a:p>
          <a:endParaRPr lang="fr-FR"/>
        </a:p>
      </dgm:t>
    </dgm:pt>
    <dgm:pt modelId="{DC31E630-CD46-452E-A7C8-D3FC274A90EC}" type="pres">
      <dgm:prSet presAssocID="{A4705010-BFF2-4088-B588-17CA365180F7}" presName="childText" presStyleLbl="revTx" presStyleIdx="3" presStyleCnt="4">
        <dgm:presLayoutVars>
          <dgm:bulletEnabled val="1"/>
        </dgm:presLayoutVars>
      </dgm:prSet>
      <dgm:spPr/>
      <dgm:t>
        <a:bodyPr/>
        <a:lstStyle/>
        <a:p>
          <a:endParaRPr lang="fr-FR"/>
        </a:p>
      </dgm:t>
    </dgm:pt>
  </dgm:ptLst>
  <dgm:cxnLst>
    <dgm:cxn modelId="{7E78DDAF-DADF-48FC-977F-6F687A292060}" srcId="{3F1D23CD-4AAD-4705-821F-144FAB18E874}" destId="{CDB529A4-95FE-4058-829A-75ACAE00175A}" srcOrd="1" destOrd="0" parTransId="{07B3836E-593E-4E9B-B425-9999EAC8B473}" sibTransId="{A4F9402C-15E8-4F9E-AFC6-3E1E04F18106}"/>
    <dgm:cxn modelId="{C1A5CA7D-3D17-4EF6-964B-9637D62F8F6C}" type="presOf" srcId="{EF253F33-4F87-4039-95E9-FF9F74E88176}" destId="{3B513052-0EFB-4CEE-A24D-0D67AB350EF8}" srcOrd="0" destOrd="0" presId="urn:microsoft.com/office/officeart/2005/8/layout/vList2"/>
    <dgm:cxn modelId="{13E48C66-9A99-4083-9D82-96BBD68BAF3A}" type="presOf" srcId="{75930F72-6238-4682-9BC5-241C316B784C}" destId="{28C78ACC-6E49-4227-A6F6-456AC9BB38CE}" srcOrd="0" destOrd="0" presId="urn:microsoft.com/office/officeart/2005/8/layout/vList2"/>
    <dgm:cxn modelId="{51F8F8AD-174D-4E11-9336-598F7AAD05CD}" type="presOf" srcId="{7284C701-BEC2-45CF-AD18-D16669B78E8F}" destId="{26BCBCDE-9B1F-48F8-8BA8-55397C32320A}" srcOrd="0" destOrd="1" presId="urn:microsoft.com/office/officeart/2005/8/layout/vList2"/>
    <dgm:cxn modelId="{03523F97-43AF-452B-98BD-636857A1EE88}" srcId="{EF253F33-4F87-4039-95E9-FF9F74E88176}" destId="{A4705010-BFF2-4088-B588-17CA365180F7}" srcOrd="3" destOrd="0" parTransId="{E9AB562C-EB2E-4D1A-AD1E-B829952552F8}" sibTransId="{720758C3-C2F9-4AF2-B966-6CE661C90890}"/>
    <dgm:cxn modelId="{3F14ACF7-B5AF-44EA-8F60-C64029645D53}" srcId="{6482A26B-C2F3-4AB4-A4CE-96EFF0A42694}" destId="{DBEC26A3-1285-444A-BCFB-76129E9AA18D}" srcOrd="0" destOrd="0" parTransId="{932DAB66-43B6-4C54-800C-17832C1D89E3}" sibTransId="{EA93F6C1-DFC5-4A0D-9B49-C3E55751BEA3}"/>
    <dgm:cxn modelId="{BA6C088E-F377-475A-948E-59D69B2B930F}" srcId="{A4705010-BFF2-4088-B588-17CA365180F7}" destId="{5558DE83-5CFA-4344-9B4A-4DC7E432AB1A}" srcOrd="1" destOrd="0" parTransId="{539D6396-C13C-40CB-9170-46709FB2A00D}" sibTransId="{8FB9813B-5E8D-49D1-B515-4078C02CC160}"/>
    <dgm:cxn modelId="{8327744E-9270-451C-8D10-8B38C769483B}" srcId="{75930F72-6238-4682-9BC5-241C316B784C}" destId="{0D0AA854-9E32-44A8-BB71-EF0AA00FF2B9}" srcOrd="0" destOrd="0" parTransId="{455BCD0A-651E-44E4-9475-60DEE14FDFDC}" sibTransId="{D79FBAAD-3092-4CB2-845E-363A2A65D377}"/>
    <dgm:cxn modelId="{0A2227A9-DBD6-4351-A2D6-40A9F4369AB6}" type="presOf" srcId="{6482A26B-C2F3-4AB4-A4CE-96EFF0A42694}" destId="{215FB1BB-0871-4A4A-AAA1-9C4EF61709FE}" srcOrd="0" destOrd="0" presId="urn:microsoft.com/office/officeart/2005/8/layout/vList2"/>
    <dgm:cxn modelId="{206AF198-A9A3-45AA-9EFF-AD2078121D02}" srcId="{75930F72-6238-4682-9BC5-241C316B784C}" destId="{7284C701-BEC2-45CF-AD18-D16669B78E8F}" srcOrd="1" destOrd="0" parTransId="{FD6A424B-4294-4B74-AB84-75435D9CF4EC}" sibTransId="{05D9B491-464D-4209-A513-532771F6353D}"/>
    <dgm:cxn modelId="{DF6CB85C-3092-47B3-9BE4-6157C957D912}" type="presOf" srcId="{F5A7582E-E159-4B62-895D-B61C12F3ED65}" destId="{B13C1BC2-8CCD-4661-9908-8B9099094FB3}" srcOrd="0" destOrd="1" presId="urn:microsoft.com/office/officeart/2005/8/layout/vList2"/>
    <dgm:cxn modelId="{CD0C921C-3331-4236-9B8D-82B5CCCC2206}" type="presOf" srcId="{57B9DD4C-BAA2-4E9A-932C-ABFFE30A0F0C}" destId="{E9857558-F6F4-4AFF-BB12-5C9D47F57F10}" srcOrd="0" destOrd="0" presId="urn:microsoft.com/office/officeart/2005/8/layout/vList2"/>
    <dgm:cxn modelId="{33A5894D-B8E4-4E24-B89E-1AD61BC5D587}" srcId="{EF253F33-4F87-4039-95E9-FF9F74E88176}" destId="{3F1D23CD-4AAD-4705-821F-144FAB18E874}" srcOrd="0" destOrd="0" parTransId="{438468C5-32BA-4ADD-B1EB-B90EF61C2AE7}" sibTransId="{545A0BE5-98CB-4BA1-815D-78C4F9BC320C}"/>
    <dgm:cxn modelId="{82BB9FF9-B028-4571-9A42-5191C86EC539}" srcId="{3F1D23CD-4AAD-4705-821F-144FAB18E874}" destId="{57B9DD4C-BAA2-4E9A-932C-ABFFE30A0F0C}" srcOrd="0" destOrd="0" parTransId="{AD6827A2-296D-450D-88AD-A5FBE31E90F2}" sibTransId="{7A6210C8-07C8-4EDF-8F0F-3B9FBEAE67F1}"/>
    <dgm:cxn modelId="{163A1D18-F746-4F7C-ACED-74A88E9BC513}" type="presOf" srcId="{DBEC26A3-1285-444A-BCFB-76129E9AA18D}" destId="{B13C1BC2-8CCD-4661-9908-8B9099094FB3}" srcOrd="0" destOrd="0" presId="urn:microsoft.com/office/officeart/2005/8/layout/vList2"/>
    <dgm:cxn modelId="{EA06E766-A59A-4A48-949B-FCF0688F75D2}" type="presOf" srcId="{F6DE82A2-ECDF-49AC-8C9F-66E89E76B592}" destId="{DC31E630-CD46-452E-A7C8-D3FC274A90EC}" srcOrd="0" destOrd="0" presId="urn:microsoft.com/office/officeart/2005/8/layout/vList2"/>
    <dgm:cxn modelId="{3DF4F2F1-428C-4D5F-BF07-FBDBD220CCC4}" type="presOf" srcId="{CDB529A4-95FE-4058-829A-75ACAE00175A}" destId="{E9857558-F6F4-4AFF-BB12-5C9D47F57F10}" srcOrd="0" destOrd="1" presId="urn:microsoft.com/office/officeart/2005/8/layout/vList2"/>
    <dgm:cxn modelId="{DECC6D7E-59E7-4022-B5CB-5737A7376D49}" type="presOf" srcId="{0D0AA854-9E32-44A8-BB71-EF0AA00FF2B9}" destId="{26BCBCDE-9B1F-48F8-8BA8-55397C32320A}" srcOrd="0" destOrd="0" presId="urn:microsoft.com/office/officeart/2005/8/layout/vList2"/>
    <dgm:cxn modelId="{B7C22629-7311-4C2E-8798-922BC04FD89F}" srcId="{6482A26B-C2F3-4AB4-A4CE-96EFF0A42694}" destId="{F5A7582E-E159-4B62-895D-B61C12F3ED65}" srcOrd="1" destOrd="0" parTransId="{6F546886-C075-4BF1-BB4D-189A5C67D59F}" sibTransId="{76CFA105-2FF9-483E-A9AE-3B6D9D6E51D7}"/>
    <dgm:cxn modelId="{AC3C8409-BC44-4AB6-9779-03880588CF2F}" srcId="{A4705010-BFF2-4088-B588-17CA365180F7}" destId="{F6DE82A2-ECDF-49AC-8C9F-66E89E76B592}" srcOrd="0" destOrd="0" parTransId="{BF43203C-E998-4E58-A5BB-4969C5D93089}" sibTransId="{8FC55D80-84BC-4622-9671-5894F36FD82C}"/>
    <dgm:cxn modelId="{9DF34D81-D4D0-425D-A16A-01E77FC91214}" srcId="{6482A26B-C2F3-4AB4-A4CE-96EFF0A42694}" destId="{68466948-F13B-48E8-96B7-6F5BF4976B78}" srcOrd="2" destOrd="0" parTransId="{AA849CB7-F0D9-4533-86C5-146E7B7FA912}" sibTransId="{F7BE8E80-7C30-4361-824D-D9D34B347E86}"/>
    <dgm:cxn modelId="{72D001C7-C895-4CB8-97AE-4D6A24C75E6E}" type="presOf" srcId="{3F1D23CD-4AAD-4705-821F-144FAB18E874}" destId="{3E80475D-A37A-4596-A752-BFCC3441DF81}" srcOrd="0" destOrd="0" presId="urn:microsoft.com/office/officeart/2005/8/layout/vList2"/>
    <dgm:cxn modelId="{838DAC78-F3BD-45DA-B01E-54D9CFC739DE}" type="presOf" srcId="{A4705010-BFF2-4088-B588-17CA365180F7}" destId="{7585435C-8A29-44A9-B15F-B140004EEB29}" srcOrd="0" destOrd="0" presId="urn:microsoft.com/office/officeart/2005/8/layout/vList2"/>
    <dgm:cxn modelId="{62A8F061-00F5-4B70-BE8B-5383FAF647C6}" type="presOf" srcId="{5558DE83-5CFA-4344-9B4A-4DC7E432AB1A}" destId="{DC31E630-CD46-452E-A7C8-D3FC274A90EC}" srcOrd="0" destOrd="1" presId="urn:microsoft.com/office/officeart/2005/8/layout/vList2"/>
    <dgm:cxn modelId="{D2340C32-CF8C-4A32-9476-B9294E4A817D}" srcId="{EF253F33-4F87-4039-95E9-FF9F74E88176}" destId="{75930F72-6238-4682-9BC5-241C316B784C}" srcOrd="1" destOrd="0" parTransId="{4D2D98C3-B491-44FB-B4F1-866641B9062F}" sibTransId="{0B3FB9B0-CEBD-47B2-8DA0-90E51A13E61F}"/>
    <dgm:cxn modelId="{E1D31E31-E019-484B-B077-062C96945B82}" type="presOf" srcId="{68466948-F13B-48E8-96B7-6F5BF4976B78}" destId="{B13C1BC2-8CCD-4661-9908-8B9099094FB3}" srcOrd="0" destOrd="2" presId="urn:microsoft.com/office/officeart/2005/8/layout/vList2"/>
    <dgm:cxn modelId="{E6BEBFAD-3462-4956-8B26-4535C0018528}" srcId="{EF253F33-4F87-4039-95E9-FF9F74E88176}" destId="{6482A26B-C2F3-4AB4-A4CE-96EFF0A42694}" srcOrd="2" destOrd="0" parTransId="{61848F0D-0B11-410B-B195-E88710164ED4}" sibTransId="{ED5896DB-BBCF-42D8-B0C4-8C37F5BAF350}"/>
    <dgm:cxn modelId="{30182C66-E5FC-413F-91E0-FE440634015E}" type="presParOf" srcId="{3B513052-0EFB-4CEE-A24D-0D67AB350EF8}" destId="{3E80475D-A37A-4596-A752-BFCC3441DF81}" srcOrd="0" destOrd="0" presId="urn:microsoft.com/office/officeart/2005/8/layout/vList2"/>
    <dgm:cxn modelId="{084221B2-19BF-4DB7-8EBE-BB72B08D67D4}" type="presParOf" srcId="{3B513052-0EFB-4CEE-A24D-0D67AB350EF8}" destId="{E9857558-F6F4-4AFF-BB12-5C9D47F57F10}" srcOrd="1" destOrd="0" presId="urn:microsoft.com/office/officeart/2005/8/layout/vList2"/>
    <dgm:cxn modelId="{6E309953-C909-452E-96DA-9DE183CA4A04}" type="presParOf" srcId="{3B513052-0EFB-4CEE-A24D-0D67AB350EF8}" destId="{28C78ACC-6E49-4227-A6F6-456AC9BB38CE}" srcOrd="2" destOrd="0" presId="urn:microsoft.com/office/officeart/2005/8/layout/vList2"/>
    <dgm:cxn modelId="{D1BF7BF5-B24E-4E91-81CC-26EBE48F8382}" type="presParOf" srcId="{3B513052-0EFB-4CEE-A24D-0D67AB350EF8}" destId="{26BCBCDE-9B1F-48F8-8BA8-55397C32320A}" srcOrd="3" destOrd="0" presId="urn:microsoft.com/office/officeart/2005/8/layout/vList2"/>
    <dgm:cxn modelId="{2B0929A8-3BF3-4A82-BBA0-F0FB1FEDEF20}" type="presParOf" srcId="{3B513052-0EFB-4CEE-A24D-0D67AB350EF8}" destId="{215FB1BB-0871-4A4A-AAA1-9C4EF61709FE}" srcOrd="4" destOrd="0" presId="urn:microsoft.com/office/officeart/2005/8/layout/vList2"/>
    <dgm:cxn modelId="{0ECCE0D9-F13D-4A95-BDCA-0571E10345E7}" type="presParOf" srcId="{3B513052-0EFB-4CEE-A24D-0D67AB350EF8}" destId="{B13C1BC2-8CCD-4661-9908-8B9099094FB3}" srcOrd="5" destOrd="0" presId="urn:microsoft.com/office/officeart/2005/8/layout/vList2"/>
    <dgm:cxn modelId="{DFBA9E0D-AE3B-4381-BBE9-67F91344FB22}" type="presParOf" srcId="{3B513052-0EFB-4CEE-A24D-0D67AB350EF8}" destId="{7585435C-8A29-44A9-B15F-B140004EEB29}" srcOrd="6" destOrd="0" presId="urn:microsoft.com/office/officeart/2005/8/layout/vList2"/>
    <dgm:cxn modelId="{8D624B2D-7947-427B-83E6-ACC7A5FD901A}" type="presParOf" srcId="{3B513052-0EFB-4CEE-A24D-0D67AB350EF8}" destId="{DC31E630-CD46-452E-A7C8-D3FC274A90EC}" srcOrd="7"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A3C0E56-02AB-44D2-B834-47B2EA1CC2D1}"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fr-FR"/>
        </a:p>
      </dgm:t>
    </dgm:pt>
    <dgm:pt modelId="{8DA1249B-589E-4D3A-A5C4-9919577D6ECC}">
      <dgm:prSet phldrT="[Texte]" custT="1"/>
      <dgm:spPr/>
      <dgm:t>
        <a:bodyPr/>
        <a:lstStyle/>
        <a:p>
          <a:r>
            <a:rPr lang="fr-FR" sz="2000" b="1" dirty="0" smtClean="0"/>
            <a:t>Petites croyances héritées du passé et à éviter au Japon en raison de la superstition qui les entourent.</a:t>
          </a:r>
          <a:endParaRPr lang="fr-FR" sz="2000" b="1" dirty="0"/>
        </a:p>
      </dgm:t>
    </dgm:pt>
    <dgm:pt modelId="{2D1F350F-CA0F-4AAD-A532-D913BEEA5684}" type="parTrans" cxnId="{A17EDFC1-8A4D-4EFE-8FC1-0CF64BFFE7E0}">
      <dgm:prSet/>
      <dgm:spPr/>
      <dgm:t>
        <a:bodyPr/>
        <a:lstStyle/>
        <a:p>
          <a:endParaRPr lang="fr-FR"/>
        </a:p>
      </dgm:t>
    </dgm:pt>
    <dgm:pt modelId="{A17E30D4-AE63-42D3-A18A-147FACE66861}" type="sibTrans" cxnId="{A17EDFC1-8A4D-4EFE-8FC1-0CF64BFFE7E0}">
      <dgm:prSet/>
      <dgm:spPr/>
      <dgm:t>
        <a:bodyPr/>
        <a:lstStyle/>
        <a:p>
          <a:endParaRPr lang="fr-FR"/>
        </a:p>
      </dgm:t>
    </dgm:pt>
    <dgm:pt modelId="{3CD8D982-FE3A-4CA8-96E2-64043D7FC1E7}">
      <dgm:prSet phldrT="[Texte]" custT="1"/>
      <dgm:spPr/>
      <dgm:t>
        <a:bodyPr/>
        <a:lstStyle/>
        <a:p>
          <a:pPr marL="171450" indent="0" defTabSz="800100">
            <a:lnSpc>
              <a:spcPct val="90000"/>
            </a:lnSpc>
            <a:spcBef>
              <a:spcPct val="0"/>
            </a:spcBef>
            <a:spcAft>
              <a:spcPct val="15000"/>
            </a:spcAft>
            <a:buNone/>
          </a:pPr>
          <a:r>
            <a:rPr lang="fr-FR" sz="2000" b="1" dirty="0" smtClean="0"/>
            <a:t>Dormir la tête au nord</a:t>
          </a:r>
          <a:r>
            <a:rPr lang="fr-FR" sz="2000" dirty="0" smtClean="0"/>
            <a:t>, est déconseillé car c'est ainsi que l'on enterre les morts.</a:t>
          </a:r>
          <a:endParaRPr lang="fr-FR" sz="2000" dirty="0"/>
        </a:p>
      </dgm:t>
    </dgm:pt>
    <dgm:pt modelId="{107B9FA2-45DE-4FFE-B2C5-9E1805E7F4C9}" type="parTrans" cxnId="{0B185E40-DE46-4ACB-B859-A96BF8FDB4FD}">
      <dgm:prSet/>
      <dgm:spPr/>
      <dgm:t>
        <a:bodyPr/>
        <a:lstStyle/>
        <a:p>
          <a:endParaRPr lang="fr-FR"/>
        </a:p>
      </dgm:t>
    </dgm:pt>
    <dgm:pt modelId="{F0EEB66A-CAEA-4E70-8E3C-0912454AA291}" type="sibTrans" cxnId="{0B185E40-DE46-4ACB-B859-A96BF8FDB4FD}">
      <dgm:prSet/>
      <dgm:spPr/>
      <dgm:t>
        <a:bodyPr/>
        <a:lstStyle/>
        <a:p>
          <a:endParaRPr lang="fr-FR"/>
        </a:p>
      </dgm:t>
    </dgm:pt>
    <dgm:pt modelId="{0192A57C-7F41-443F-8709-60670AC01806}">
      <dgm:prSet phldrT="[Texte]" custT="1"/>
      <dgm:spPr/>
      <dgm:t>
        <a:bodyPr/>
        <a:lstStyle/>
        <a:p>
          <a:pPr marL="171450" indent="0" defTabSz="800100">
            <a:lnSpc>
              <a:spcPct val="90000"/>
            </a:lnSpc>
            <a:spcBef>
              <a:spcPct val="0"/>
            </a:spcBef>
            <a:spcAft>
              <a:spcPct val="15000"/>
            </a:spcAft>
            <a:buNone/>
          </a:pPr>
          <a:r>
            <a:rPr lang="fr-FR" sz="2000" dirty="0" smtClean="0"/>
            <a:t>Lors d’une  visite à l’hôpital vous devez offrir des</a:t>
          </a:r>
          <a:r>
            <a:rPr lang="fr-FR" sz="2000" b="1" dirty="0" smtClean="0"/>
            <a:t> fleurs coupées</a:t>
          </a:r>
          <a:r>
            <a:rPr lang="fr-FR" sz="2000" dirty="0" smtClean="0"/>
            <a:t> (sans racines). Les racines pouvant signifier un séjour long.</a:t>
          </a:r>
          <a:endParaRPr lang="fr-FR" sz="2000" dirty="0"/>
        </a:p>
      </dgm:t>
    </dgm:pt>
    <dgm:pt modelId="{166F291F-99A8-4772-9165-8D63F3D0E936}" type="parTrans" cxnId="{C24BC216-9C26-4F3F-B5D9-28B1D4D2562C}">
      <dgm:prSet/>
      <dgm:spPr/>
      <dgm:t>
        <a:bodyPr/>
        <a:lstStyle/>
        <a:p>
          <a:endParaRPr lang="fr-FR"/>
        </a:p>
      </dgm:t>
    </dgm:pt>
    <dgm:pt modelId="{D5694EB9-EF3D-4D83-A3A2-675C8455D623}" type="sibTrans" cxnId="{C24BC216-9C26-4F3F-B5D9-28B1D4D2562C}">
      <dgm:prSet/>
      <dgm:spPr/>
      <dgm:t>
        <a:bodyPr/>
        <a:lstStyle/>
        <a:p>
          <a:endParaRPr lang="fr-FR"/>
        </a:p>
      </dgm:t>
    </dgm:pt>
    <dgm:pt modelId="{670B76FA-BC16-4BD6-95D8-1C987029202F}">
      <dgm:prSet custT="1"/>
      <dgm:spPr/>
      <dgm:t>
        <a:bodyPr/>
        <a:lstStyle/>
        <a:p>
          <a:pPr marL="179388" marR="0" indent="0" defTabSz="914400" eaLnBrk="1" fontAlgn="auto" latinLnBrk="0" hangingPunct="1">
            <a:lnSpc>
              <a:spcPct val="100000"/>
            </a:lnSpc>
            <a:spcBef>
              <a:spcPts val="0"/>
            </a:spcBef>
            <a:spcAft>
              <a:spcPts val="0"/>
            </a:spcAft>
            <a:buClrTx/>
            <a:buSzTx/>
            <a:buFontTx/>
            <a:buNone/>
            <a:tabLst/>
            <a:defRPr/>
          </a:pPr>
          <a:r>
            <a:rPr lang="fr-FR" sz="2000" dirty="0" smtClean="0"/>
            <a:t>Vous ne devez pas jeter pas les </a:t>
          </a:r>
          <a:r>
            <a:rPr lang="fr-FR" sz="2000" b="1" dirty="0" smtClean="0"/>
            <a:t>poupées</a:t>
          </a:r>
          <a:r>
            <a:rPr lang="fr-FR" sz="2000" dirty="0" smtClean="0"/>
            <a:t> car celles-ci peuvent abriter un esprit. Certaines personnes les emmènent alors au temple. </a:t>
          </a:r>
          <a:endParaRPr lang="fr-FR" sz="2000" dirty="0"/>
        </a:p>
      </dgm:t>
    </dgm:pt>
    <dgm:pt modelId="{86595D86-D88C-4413-9AD6-B7153E9B6ACD}" type="parTrans" cxnId="{AC20013D-4F4E-46BC-9D0D-B49AC35612F4}">
      <dgm:prSet/>
      <dgm:spPr/>
      <dgm:t>
        <a:bodyPr/>
        <a:lstStyle/>
        <a:p>
          <a:endParaRPr lang="fr-FR"/>
        </a:p>
      </dgm:t>
    </dgm:pt>
    <dgm:pt modelId="{00A82343-4491-42DA-8132-5DA7051B2573}" type="sibTrans" cxnId="{AC20013D-4F4E-46BC-9D0D-B49AC35612F4}">
      <dgm:prSet/>
      <dgm:spPr/>
      <dgm:t>
        <a:bodyPr/>
        <a:lstStyle/>
        <a:p>
          <a:endParaRPr lang="fr-FR"/>
        </a:p>
      </dgm:t>
    </dgm:pt>
    <dgm:pt modelId="{9EA7319D-4C48-4CBF-8789-169FCA802B61}">
      <dgm:prSet custT="1"/>
      <dgm:spPr/>
      <dgm:t>
        <a:bodyPr/>
        <a:lstStyle/>
        <a:p>
          <a:pPr marL="179388" marR="0" indent="0" defTabSz="914400" eaLnBrk="1" fontAlgn="auto" latinLnBrk="0" hangingPunct="1">
            <a:lnSpc>
              <a:spcPct val="100000"/>
            </a:lnSpc>
            <a:spcBef>
              <a:spcPts val="0"/>
            </a:spcBef>
            <a:spcAft>
              <a:spcPts val="0"/>
            </a:spcAft>
            <a:buClrTx/>
            <a:buSzTx/>
            <a:buFontTx/>
            <a:buNone/>
            <a:tabLst/>
            <a:defRPr/>
          </a:pPr>
          <a:r>
            <a:rPr lang="fr-FR" sz="2000" dirty="0" smtClean="0"/>
            <a:t>Il est dit que si l’on plie 1000 grues en papier, on peut voir son vœu exaucé.</a:t>
          </a:r>
          <a:endParaRPr lang="fr-FR" sz="2000" dirty="0"/>
        </a:p>
      </dgm:t>
    </dgm:pt>
    <dgm:pt modelId="{A280F03E-0248-4EAF-9A22-D353D456E005}" type="parTrans" cxnId="{BBD48E10-E40B-4DD3-847B-EA60EAA849C9}">
      <dgm:prSet/>
      <dgm:spPr/>
    </dgm:pt>
    <dgm:pt modelId="{5FE818A9-8E3D-4D68-AB31-958E3E7A2828}" type="sibTrans" cxnId="{BBD48E10-E40B-4DD3-847B-EA60EAA849C9}">
      <dgm:prSet/>
      <dgm:spPr/>
    </dgm:pt>
    <dgm:pt modelId="{CEE74BE6-9DF7-4B90-859B-0793C6B05640}" type="pres">
      <dgm:prSet presAssocID="{4A3C0E56-02AB-44D2-B834-47B2EA1CC2D1}" presName="linear" presStyleCnt="0">
        <dgm:presLayoutVars>
          <dgm:dir/>
          <dgm:animLvl val="lvl"/>
          <dgm:resizeHandles val="exact"/>
        </dgm:presLayoutVars>
      </dgm:prSet>
      <dgm:spPr/>
      <dgm:t>
        <a:bodyPr/>
        <a:lstStyle/>
        <a:p>
          <a:endParaRPr lang="fr-FR"/>
        </a:p>
      </dgm:t>
    </dgm:pt>
    <dgm:pt modelId="{906E66B3-583C-4C48-B17A-FAA13FD387A2}" type="pres">
      <dgm:prSet presAssocID="{8DA1249B-589E-4D3A-A5C4-9919577D6ECC}" presName="parentLin" presStyleCnt="0"/>
      <dgm:spPr/>
    </dgm:pt>
    <dgm:pt modelId="{F8E77DAA-5F51-43E9-8D35-B2C74388F361}" type="pres">
      <dgm:prSet presAssocID="{8DA1249B-589E-4D3A-A5C4-9919577D6ECC}" presName="parentLeftMargin" presStyleLbl="node1" presStyleIdx="0" presStyleCnt="1"/>
      <dgm:spPr/>
      <dgm:t>
        <a:bodyPr/>
        <a:lstStyle/>
        <a:p>
          <a:endParaRPr lang="fr-FR"/>
        </a:p>
      </dgm:t>
    </dgm:pt>
    <dgm:pt modelId="{32C4EA01-18D5-43EA-B231-A88BCD25156F}" type="pres">
      <dgm:prSet presAssocID="{8DA1249B-589E-4D3A-A5C4-9919577D6ECC}" presName="parentText" presStyleLbl="node1" presStyleIdx="0" presStyleCnt="1" custScaleX="104411" custScaleY="69682" custLinFactNeighborX="-17101" custLinFactNeighborY="161">
        <dgm:presLayoutVars>
          <dgm:chMax val="0"/>
          <dgm:bulletEnabled val="1"/>
        </dgm:presLayoutVars>
      </dgm:prSet>
      <dgm:spPr/>
      <dgm:t>
        <a:bodyPr/>
        <a:lstStyle/>
        <a:p>
          <a:endParaRPr lang="fr-FR"/>
        </a:p>
      </dgm:t>
    </dgm:pt>
    <dgm:pt modelId="{6B1891E7-F524-4F07-895D-ADE6642D74F7}" type="pres">
      <dgm:prSet presAssocID="{8DA1249B-589E-4D3A-A5C4-9919577D6ECC}" presName="negativeSpace" presStyleCnt="0"/>
      <dgm:spPr/>
    </dgm:pt>
    <dgm:pt modelId="{00528236-9F4C-49E0-B043-58A5C797EB41}" type="pres">
      <dgm:prSet presAssocID="{8DA1249B-589E-4D3A-A5C4-9919577D6ECC}" presName="childText" presStyleLbl="conFgAcc1" presStyleIdx="0" presStyleCnt="1">
        <dgm:presLayoutVars>
          <dgm:bulletEnabled val="1"/>
        </dgm:presLayoutVars>
      </dgm:prSet>
      <dgm:spPr/>
      <dgm:t>
        <a:bodyPr/>
        <a:lstStyle/>
        <a:p>
          <a:endParaRPr lang="fr-FR"/>
        </a:p>
      </dgm:t>
    </dgm:pt>
  </dgm:ptLst>
  <dgm:cxnLst>
    <dgm:cxn modelId="{9B716B59-AE7D-4249-A54F-829B500186FC}" type="presOf" srcId="{4A3C0E56-02AB-44D2-B834-47B2EA1CC2D1}" destId="{CEE74BE6-9DF7-4B90-859B-0793C6B05640}" srcOrd="0" destOrd="0" presId="urn:microsoft.com/office/officeart/2005/8/layout/list1"/>
    <dgm:cxn modelId="{E27F9BA0-F340-4309-A1DD-C79C4B2DF5F6}" type="presOf" srcId="{670B76FA-BC16-4BD6-95D8-1C987029202F}" destId="{00528236-9F4C-49E0-B043-58A5C797EB41}" srcOrd="0" destOrd="2" presId="urn:microsoft.com/office/officeart/2005/8/layout/list1"/>
    <dgm:cxn modelId="{AC20013D-4F4E-46BC-9D0D-B49AC35612F4}" srcId="{8DA1249B-589E-4D3A-A5C4-9919577D6ECC}" destId="{670B76FA-BC16-4BD6-95D8-1C987029202F}" srcOrd="2" destOrd="0" parTransId="{86595D86-D88C-4413-9AD6-B7153E9B6ACD}" sibTransId="{00A82343-4491-42DA-8132-5DA7051B2573}"/>
    <dgm:cxn modelId="{62B75F1D-8E14-4288-8691-4E6780AEFBDD}" type="presOf" srcId="{0192A57C-7F41-443F-8709-60670AC01806}" destId="{00528236-9F4C-49E0-B043-58A5C797EB41}" srcOrd="0" destOrd="1" presId="urn:microsoft.com/office/officeart/2005/8/layout/list1"/>
    <dgm:cxn modelId="{C24BC216-9C26-4F3F-B5D9-28B1D4D2562C}" srcId="{8DA1249B-589E-4D3A-A5C4-9919577D6ECC}" destId="{0192A57C-7F41-443F-8709-60670AC01806}" srcOrd="1" destOrd="0" parTransId="{166F291F-99A8-4772-9165-8D63F3D0E936}" sibTransId="{D5694EB9-EF3D-4D83-A3A2-675C8455D623}"/>
    <dgm:cxn modelId="{0B185E40-DE46-4ACB-B859-A96BF8FDB4FD}" srcId="{8DA1249B-589E-4D3A-A5C4-9919577D6ECC}" destId="{3CD8D982-FE3A-4CA8-96E2-64043D7FC1E7}" srcOrd="0" destOrd="0" parTransId="{107B9FA2-45DE-4FFE-B2C5-9E1805E7F4C9}" sibTransId="{F0EEB66A-CAEA-4E70-8E3C-0912454AA291}"/>
    <dgm:cxn modelId="{4959FCBE-736C-4F73-923F-401069F5B9FF}" type="presOf" srcId="{9EA7319D-4C48-4CBF-8789-169FCA802B61}" destId="{00528236-9F4C-49E0-B043-58A5C797EB41}" srcOrd="0" destOrd="3" presId="urn:microsoft.com/office/officeart/2005/8/layout/list1"/>
    <dgm:cxn modelId="{3428A749-9C7B-4A96-879A-F95B3168AC23}" type="presOf" srcId="{8DA1249B-589E-4D3A-A5C4-9919577D6ECC}" destId="{32C4EA01-18D5-43EA-B231-A88BCD25156F}" srcOrd="1" destOrd="0" presId="urn:microsoft.com/office/officeart/2005/8/layout/list1"/>
    <dgm:cxn modelId="{BBD48E10-E40B-4DD3-847B-EA60EAA849C9}" srcId="{8DA1249B-589E-4D3A-A5C4-9919577D6ECC}" destId="{9EA7319D-4C48-4CBF-8789-169FCA802B61}" srcOrd="3" destOrd="0" parTransId="{A280F03E-0248-4EAF-9A22-D353D456E005}" sibTransId="{5FE818A9-8E3D-4D68-AB31-958E3E7A2828}"/>
    <dgm:cxn modelId="{225D3B6D-B3EF-4A7F-811B-72CE54BE6FF7}" type="presOf" srcId="{3CD8D982-FE3A-4CA8-96E2-64043D7FC1E7}" destId="{00528236-9F4C-49E0-B043-58A5C797EB41}" srcOrd="0" destOrd="0" presId="urn:microsoft.com/office/officeart/2005/8/layout/list1"/>
    <dgm:cxn modelId="{A17EDFC1-8A4D-4EFE-8FC1-0CF64BFFE7E0}" srcId="{4A3C0E56-02AB-44D2-B834-47B2EA1CC2D1}" destId="{8DA1249B-589E-4D3A-A5C4-9919577D6ECC}" srcOrd="0" destOrd="0" parTransId="{2D1F350F-CA0F-4AAD-A532-D913BEEA5684}" sibTransId="{A17E30D4-AE63-42D3-A18A-147FACE66861}"/>
    <dgm:cxn modelId="{42F0C039-52E3-4060-B1EC-55B1684FA9D7}" type="presOf" srcId="{8DA1249B-589E-4D3A-A5C4-9919577D6ECC}" destId="{F8E77DAA-5F51-43E9-8D35-B2C74388F361}" srcOrd="0" destOrd="0" presId="urn:microsoft.com/office/officeart/2005/8/layout/list1"/>
    <dgm:cxn modelId="{C39B1870-5529-4534-9EBE-F7499E3BE839}" type="presParOf" srcId="{CEE74BE6-9DF7-4B90-859B-0793C6B05640}" destId="{906E66B3-583C-4C48-B17A-FAA13FD387A2}" srcOrd="0" destOrd="0" presId="urn:microsoft.com/office/officeart/2005/8/layout/list1"/>
    <dgm:cxn modelId="{77C90237-1BCF-427A-B405-C783AC9EEA7F}" type="presParOf" srcId="{906E66B3-583C-4C48-B17A-FAA13FD387A2}" destId="{F8E77DAA-5F51-43E9-8D35-B2C74388F361}" srcOrd="0" destOrd="0" presId="urn:microsoft.com/office/officeart/2005/8/layout/list1"/>
    <dgm:cxn modelId="{AD9C175B-3694-48EE-AE3E-177FB1DFCEEA}" type="presParOf" srcId="{906E66B3-583C-4C48-B17A-FAA13FD387A2}" destId="{32C4EA01-18D5-43EA-B231-A88BCD25156F}" srcOrd="1" destOrd="0" presId="urn:microsoft.com/office/officeart/2005/8/layout/list1"/>
    <dgm:cxn modelId="{BC0E66B1-2C91-4C6E-856F-E05D2BCDFE7C}" type="presParOf" srcId="{CEE74BE6-9DF7-4B90-859B-0793C6B05640}" destId="{6B1891E7-F524-4F07-895D-ADE6642D74F7}" srcOrd="1" destOrd="0" presId="urn:microsoft.com/office/officeart/2005/8/layout/list1"/>
    <dgm:cxn modelId="{61026C63-3E4D-408C-BFBB-9ABDA72F000D}" type="presParOf" srcId="{CEE74BE6-9DF7-4B90-859B-0793C6B05640}" destId="{00528236-9F4C-49E0-B043-58A5C797EB41}" srcOrd="2"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70C93A9-033D-40C0-B8FA-85B0EBC2FD33}" type="doc">
      <dgm:prSet loTypeId="urn:microsoft.com/office/officeart/2005/8/layout/equation2" loCatId="relationship" qsTypeId="urn:microsoft.com/office/officeart/2005/8/quickstyle/3d1" qsCatId="3D" csTypeId="urn:microsoft.com/office/officeart/2005/8/colors/colorful2" csCatId="colorful" phldr="1"/>
      <dgm:spPr/>
    </dgm:pt>
    <dgm:pt modelId="{13C41EF7-E66D-4465-97B7-54D69C9A3259}">
      <dgm:prSet phldrT="[Texte]"/>
      <dgm:spPr/>
      <dgm:t>
        <a:bodyPr/>
        <a:lstStyle/>
        <a:p>
          <a:r>
            <a:rPr lang="fr-FR" dirty="0" err="1" smtClean="0"/>
            <a:t>本音</a:t>
          </a:r>
          <a:r>
            <a:rPr lang="fr-FR" dirty="0" smtClean="0"/>
            <a:t> / </a:t>
          </a:r>
          <a:r>
            <a:rPr lang="fr-FR" b="1" dirty="0" err="1" smtClean="0"/>
            <a:t>Houné</a:t>
          </a:r>
          <a:r>
            <a:rPr lang="fr-FR" dirty="0" smtClean="0"/>
            <a:t> </a:t>
          </a:r>
          <a:endParaRPr lang="fr-FR" dirty="0"/>
        </a:p>
      </dgm:t>
    </dgm:pt>
    <dgm:pt modelId="{4A959E91-023D-404B-934B-06EDEA177329}" type="parTrans" cxnId="{AD5F3CD8-546A-4A12-95C3-FEF7316F01AD}">
      <dgm:prSet/>
      <dgm:spPr/>
      <dgm:t>
        <a:bodyPr/>
        <a:lstStyle/>
        <a:p>
          <a:endParaRPr lang="fr-FR"/>
        </a:p>
      </dgm:t>
    </dgm:pt>
    <dgm:pt modelId="{1064A4F0-2331-4E3D-A4F9-828FDC17B186}" type="sibTrans" cxnId="{AD5F3CD8-546A-4A12-95C3-FEF7316F01AD}">
      <dgm:prSet/>
      <dgm:spPr/>
      <dgm:t>
        <a:bodyPr/>
        <a:lstStyle/>
        <a:p>
          <a:endParaRPr lang="fr-FR"/>
        </a:p>
      </dgm:t>
    </dgm:pt>
    <dgm:pt modelId="{C92E3882-F951-4499-BA1E-7F6E5F82C4B1}">
      <dgm:prSet phldrT="[Texte]"/>
      <dgm:spPr/>
      <dgm:t>
        <a:bodyPr/>
        <a:lstStyle/>
        <a:p>
          <a:r>
            <a:rPr lang="fr-FR" dirty="0" err="1" smtClean="0"/>
            <a:t>建前</a:t>
          </a:r>
          <a:r>
            <a:rPr lang="fr-FR" dirty="0" smtClean="0"/>
            <a:t> / </a:t>
          </a:r>
          <a:r>
            <a:rPr lang="fr-FR" b="1" dirty="0" err="1" smtClean="0"/>
            <a:t>Tatémaé</a:t>
          </a:r>
          <a:endParaRPr lang="fr-FR" dirty="0"/>
        </a:p>
      </dgm:t>
    </dgm:pt>
    <dgm:pt modelId="{D9CE3A9E-CCF5-417A-936A-CE860C242408}" type="parTrans" cxnId="{E30552A3-6BC3-4586-8E8F-899345BD4918}">
      <dgm:prSet/>
      <dgm:spPr/>
      <dgm:t>
        <a:bodyPr/>
        <a:lstStyle/>
        <a:p>
          <a:endParaRPr lang="fr-FR"/>
        </a:p>
      </dgm:t>
    </dgm:pt>
    <dgm:pt modelId="{10057FA2-3DA0-492B-BB46-56D44E316827}" type="sibTrans" cxnId="{E30552A3-6BC3-4586-8E8F-899345BD4918}">
      <dgm:prSet/>
      <dgm:spPr/>
      <dgm:t>
        <a:bodyPr/>
        <a:lstStyle/>
        <a:p>
          <a:endParaRPr lang="fr-FR"/>
        </a:p>
      </dgm:t>
    </dgm:pt>
    <dgm:pt modelId="{390BB280-6D03-4BF2-9A0D-852526D37464}">
      <dgm:prSet phldrT="[Texte]" custT="1"/>
      <dgm:spPr/>
      <dgm:t>
        <a:bodyPr/>
        <a:lstStyle/>
        <a:p>
          <a:r>
            <a:rPr lang="fr-FR" sz="1800" b="1" dirty="0" smtClean="0"/>
            <a:t>systèmes de communication </a:t>
          </a:r>
          <a:endParaRPr lang="fr-FR" sz="1800" b="1" dirty="0"/>
        </a:p>
      </dgm:t>
    </dgm:pt>
    <dgm:pt modelId="{D71DED00-636B-49AA-A22E-A04AE1CF55A1}" type="parTrans" cxnId="{3361E3C2-FE96-4D67-B772-67B1FE078229}">
      <dgm:prSet/>
      <dgm:spPr/>
      <dgm:t>
        <a:bodyPr/>
        <a:lstStyle/>
        <a:p>
          <a:endParaRPr lang="fr-FR"/>
        </a:p>
      </dgm:t>
    </dgm:pt>
    <dgm:pt modelId="{CDA50AE7-94D7-4727-B0DC-1643184E0481}" type="sibTrans" cxnId="{3361E3C2-FE96-4D67-B772-67B1FE078229}">
      <dgm:prSet/>
      <dgm:spPr/>
      <dgm:t>
        <a:bodyPr/>
        <a:lstStyle/>
        <a:p>
          <a:endParaRPr lang="fr-FR"/>
        </a:p>
      </dgm:t>
    </dgm:pt>
    <dgm:pt modelId="{6B4A69E6-B05A-4BCD-B3BF-9647FECA5C84}" type="pres">
      <dgm:prSet presAssocID="{170C93A9-033D-40C0-B8FA-85B0EBC2FD33}" presName="Name0" presStyleCnt="0">
        <dgm:presLayoutVars>
          <dgm:dir/>
          <dgm:resizeHandles val="exact"/>
        </dgm:presLayoutVars>
      </dgm:prSet>
      <dgm:spPr/>
    </dgm:pt>
    <dgm:pt modelId="{1453A366-94A8-4CC6-B0DF-F08C4DE3142E}" type="pres">
      <dgm:prSet presAssocID="{170C93A9-033D-40C0-B8FA-85B0EBC2FD33}" presName="vNodes" presStyleCnt="0"/>
      <dgm:spPr/>
    </dgm:pt>
    <dgm:pt modelId="{2ABB6F35-ED82-49B5-AE08-7B86EF6E728C}" type="pres">
      <dgm:prSet presAssocID="{13C41EF7-E66D-4465-97B7-54D69C9A3259}" presName="node" presStyleLbl="node1" presStyleIdx="0" presStyleCnt="3">
        <dgm:presLayoutVars>
          <dgm:bulletEnabled val="1"/>
        </dgm:presLayoutVars>
      </dgm:prSet>
      <dgm:spPr/>
      <dgm:t>
        <a:bodyPr/>
        <a:lstStyle/>
        <a:p>
          <a:endParaRPr lang="fr-FR"/>
        </a:p>
      </dgm:t>
    </dgm:pt>
    <dgm:pt modelId="{88DFD625-CE65-4725-BABE-D62A4C367834}" type="pres">
      <dgm:prSet presAssocID="{1064A4F0-2331-4E3D-A4F9-828FDC17B186}" presName="spacerT" presStyleCnt="0"/>
      <dgm:spPr/>
    </dgm:pt>
    <dgm:pt modelId="{6AF46E66-48CB-4012-9436-A2D88C7B68B3}" type="pres">
      <dgm:prSet presAssocID="{1064A4F0-2331-4E3D-A4F9-828FDC17B186}" presName="sibTrans" presStyleLbl="sibTrans2D1" presStyleIdx="0" presStyleCnt="2"/>
      <dgm:spPr/>
      <dgm:t>
        <a:bodyPr/>
        <a:lstStyle/>
        <a:p>
          <a:endParaRPr lang="fr-FR"/>
        </a:p>
      </dgm:t>
    </dgm:pt>
    <dgm:pt modelId="{0E14CAB8-1445-4600-A35F-98B0A0D2C257}" type="pres">
      <dgm:prSet presAssocID="{1064A4F0-2331-4E3D-A4F9-828FDC17B186}" presName="spacerB" presStyleCnt="0"/>
      <dgm:spPr/>
    </dgm:pt>
    <dgm:pt modelId="{A1F6DD4A-DA62-4776-8D03-F190CE997ADB}" type="pres">
      <dgm:prSet presAssocID="{C92E3882-F951-4499-BA1E-7F6E5F82C4B1}" presName="node" presStyleLbl="node1" presStyleIdx="1" presStyleCnt="3">
        <dgm:presLayoutVars>
          <dgm:bulletEnabled val="1"/>
        </dgm:presLayoutVars>
      </dgm:prSet>
      <dgm:spPr/>
      <dgm:t>
        <a:bodyPr/>
        <a:lstStyle/>
        <a:p>
          <a:endParaRPr lang="fr-FR"/>
        </a:p>
      </dgm:t>
    </dgm:pt>
    <dgm:pt modelId="{DCD241F8-B335-40D9-868F-D5717D383C6A}" type="pres">
      <dgm:prSet presAssocID="{170C93A9-033D-40C0-B8FA-85B0EBC2FD33}" presName="sibTransLast" presStyleLbl="sibTrans2D1" presStyleIdx="1" presStyleCnt="2"/>
      <dgm:spPr/>
      <dgm:t>
        <a:bodyPr/>
        <a:lstStyle/>
        <a:p>
          <a:endParaRPr lang="fr-FR"/>
        </a:p>
      </dgm:t>
    </dgm:pt>
    <dgm:pt modelId="{7CE57521-BBBF-4820-A2FB-F2F025ADDD19}" type="pres">
      <dgm:prSet presAssocID="{170C93A9-033D-40C0-B8FA-85B0EBC2FD33}" presName="connectorText" presStyleLbl="sibTrans2D1" presStyleIdx="1" presStyleCnt="2"/>
      <dgm:spPr/>
      <dgm:t>
        <a:bodyPr/>
        <a:lstStyle/>
        <a:p>
          <a:endParaRPr lang="fr-FR"/>
        </a:p>
      </dgm:t>
    </dgm:pt>
    <dgm:pt modelId="{BB97DF63-613C-4F53-801A-DB782800E53D}" type="pres">
      <dgm:prSet presAssocID="{170C93A9-033D-40C0-B8FA-85B0EBC2FD33}" presName="lastNode" presStyleLbl="node1" presStyleIdx="2" presStyleCnt="3">
        <dgm:presLayoutVars>
          <dgm:bulletEnabled val="1"/>
        </dgm:presLayoutVars>
      </dgm:prSet>
      <dgm:spPr/>
      <dgm:t>
        <a:bodyPr/>
        <a:lstStyle/>
        <a:p>
          <a:endParaRPr lang="fr-FR"/>
        </a:p>
      </dgm:t>
    </dgm:pt>
  </dgm:ptLst>
  <dgm:cxnLst>
    <dgm:cxn modelId="{EE504310-C179-433E-B901-BCC86E4BFB57}" type="presOf" srcId="{10057FA2-3DA0-492B-BB46-56D44E316827}" destId="{7CE57521-BBBF-4820-A2FB-F2F025ADDD19}" srcOrd="1" destOrd="0" presId="urn:microsoft.com/office/officeart/2005/8/layout/equation2"/>
    <dgm:cxn modelId="{A3BB477B-49AE-4403-8C4F-99462A90F4C1}" type="presOf" srcId="{13C41EF7-E66D-4465-97B7-54D69C9A3259}" destId="{2ABB6F35-ED82-49B5-AE08-7B86EF6E728C}" srcOrd="0" destOrd="0" presId="urn:microsoft.com/office/officeart/2005/8/layout/equation2"/>
    <dgm:cxn modelId="{E30552A3-6BC3-4586-8E8F-899345BD4918}" srcId="{170C93A9-033D-40C0-B8FA-85B0EBC2FD33}" destId="{C92E3882-F951-4499-BA1E-7F6E5F82C4B1}" srcOrd="1" destOrd="0" parTransId="{D9CE3A9E-CCF5-417A-936A-CE860C242408}" sibTransId="{10057FA2-3DA0-492B-BB46-56D44E316827}"/>
    <dgm:cxn modelId="{F1D54265-FB29-4BFD-B771-EE2BA5352038}" type="presOf" srcId="{C92E3882-F951-4499-BA1E-7F6E5F82C4B1}" destId="{A1F6DD4A-DA62-4776-8D03-F190CE997ADB}" srcOrd="0" destOrd="0" presId="urn:microsoft.com/office/officeart/2005/8/layout/equation2"/>
    <dgm:cxn modelId="{AD5F3CD8-546A-4A12-95C3-FEF7316F01AD}" srcId="{170C93A9-033D-40C0-B8FA-85B0EBC2FD33}" destId="{13C41EF7-E66D-4465-97B7-54D69C9A3259}" srcOrd="0" destOrd="0" parTransId="{4A959E91-023D-404B-934B-06EDEA177329}" sibTransId="{1064A4F0-2331-4E3D-A4F9-828FDC17B186}"/>
    <dgm:cxn modelId="{1DF00D86-FE97-40A3-A596-62587CB110BA}" type="presOf" srcId="{10057FA2-3DA0-492B-BB46-56D44E316827}" destId="{DCD241F8-B335-40D9-868F-D5717D383C6A}" srcOrd="0" destOrd="0" presId="urn:microsoft.com/office/officeart/2005/8/layout/equation2"/>
    <dgm:cxn modelId="{AEB74680-74C5-4DBA-B8F0-EB0E850468BB}" type="presOf" srcId="{390BB280-6D03-4BF2-9A0D-852526D37464}" destId="{BB97DF63-613C-4F53-801A-DB782800E53D}" srcOrd="0" destOrd="0" presId="urn:microsoft.com/office/officeart/2005/8/layout/equation2"/>
    <dgm:cxn modelId="{5DA79BA0-3DAD-4965-978C-FB4791C8FBCA}" type="presOf" srcId="{170C93A9-033D-40C0-B8FA-85B0EBC2FD33}" destId="{6B4A69E6-B05A-4BCD-B3BF-9647FECA5C84}" srcOrd="0" destOrd="0" presId="urn:microsoft.com/office/officeart/2005/8/layout/equation2"/>
    <dgm:cxn modelId="{12E922D0-D707-4CFF-89BE-3199409369AC}" type="presOf" srcId="{1064A4F0-2331-4E3D-A4F9-828FDC17B186}" destId="{6AF46E66-48CB-4012-9436-A2D88C7B68B3}" srcOrd="0" destOrd="0" presId="urn:microsoft.com/office/officeart/2005/8/layout/equation2"/>
    <dgm:cxn modelId="{3361E3C2-FE96-4D67-B772-67B1FE078229}" srcId="{170C93A9-033D-40C0-B8FA-85B0EBC2FD33}" destId="{390BB280-6D03-4BF2-9A0D-852526D37464}" srcOrd="2" destOrd="0" parTransId="{D71DED00-636B-49AA-A22E-A04AE1CF55A1}" sibTransId="{CDA50AE7-94D7-4727-B0DC-1643184E0481}"/>
    <dgm:cxn modelId="{A5F13669-6C45-4DE2-8024-4A4B5E1A4E35}" type="presParOf" srcId="{6B4A69E6-B05A-4BCD-B3BF-9647FECA5C84}" destId="{1453A366-94A8-4CC6-B0DF-F08C4DE3142E}" srcOrd="0" destOrd="0" presId="urn:microsoft.com/office/officeart/2005/8/layout/equation2"/>
    <dgm:cxn modelId="{4C03EE6E-794B-41E4-BB5C-062BAEE056B0}" type="presParOf" srcId="{1453A366-94A8-4CC6-B0DF-F08C4DE3142E}" destId="{2ABB6F35-ED82-49B5-AE08-7B86EF6E728C}" srcOrd="0" destOrd="0" presId="urn:microsoft.com/office/officeart/2005/8/layout/equation2"/>
    <dgm:cxn modelId="{9716684A-B8D6-4A51-A988-5C53157F4E96}" type="presParOf" srcId="{1453A366-94A8-4CC6-B0DF-F08C4DE3142E}" destId="{88DFD625-CE65-4725-BABE-D62A4C367834}" srcOrd="1" destOrd="0" presId="urn:microsoft.com/office/officeart/2005/8/layout/equation2"/>
    <dgm:cxn modelId="{7D550469-BC35-4C52-A04E-9723ED6B66F8}" type="presParOf" srcId="{1453A366-94A8-4CC6-B0DF-F08C4DE3142E}" destId="{6AF46E66-48CB-4012-9436-A2D88C7B68B3}" srcOrd="2" destOrd="0" presId="urn:microsoft.com/office/officeart/2005/8/layout/equation2"/>
    <dgm:cxn modelId="{26CB1920-498B-400B-B895-B42BA9D8561C}" type="presParOf" srcId="{1453A366-94A8-4CC6-B0DF-F08C4DE3142E}" destId="{0E14CAB8-1445-4600-A35F-98B0A0D2C257}" srcOrd="3" destOrd="0" presId="urn:microsoft.com/office/officeart/2005/8/layout/equation2"/>
    <dgm:cxn modelId="{F4718606-EDA6-4B20-ACB7-74E300F7D3AF}" type="presParOf" srcId="{1453A366-94A8-4CC6-B0DF-F08C4DE3142E}" destId="{A1F6DD4A-DA62-4776-8D03-F190CE997ADB}" srcOrd="4" destOrd="0" presId="urn:microsoft.com/office/officeart/2005/8/layout/equation2"/>
    <dgm:cxn modelId="{6546B611-C309-4928-B004-BCF6BF506D54}" type="presParOf" srcId="{6B4A69E6-B05A-4BCD-B3BF-9647FECA5C84}" destId="{DCD241F8-B335-40D9-868F-D5717D383C6A}" srcOrd="1" destOrd="0" presId="urn:microsoft.com/office/officeart/2005/8/layout/equation2"/>
    <dgm:cxn modelId="{3FF2FBAF-6542-40C0-80F0-79FAEAD6AE6D}" type="presParOf" srcId="{DCD241F8-B335-40D9-868F-D5717D383C6A}" destId="{7CE57521-BBBF-4820-A2FB-F2F025ADDD19}" srcOrd="0" destOrd="0" presId="urn:microsoft.com/office/officeart/2005/8/layout/equation2"/>
    <dgm:cxn modelId="{72C0322E-EC6D-483A-A8F6-950C6209F8C4}" type="presParOf" srcId="{6B4A69E6-B05A-4BCD-B3BF-9647FECA5C84}" destId="{BB97DF63-613C-4F53-801A-DB782800E53D}" srcOrd="2" destOrd="0" presId="urn:microsoft.com/office/officeart/2005/8/layout/equati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70C93A9-033D-40C0-B8FA-85B0EBC2FD33}" type="doc">
      <dgm:prSet loTypeId="urn:microsoft.com/office/officeart/2005/8/layout/venn3" loCatId="relationship" qsTypeId="urn:microsoft.com/office/officeart/2005/8/quickstyle/3d4" qsCatId="3D" csTypeId="urn:microsoft.com/office/officeart/2005/8/colors/colorful5" csCatId="colorful" phldr="1"/>
      <dgm:spPr/>
    </dgm:pt>
    <dgm:pt modelId="{13C41EF7-E66D-4465-97B7-54D69C9A3259}">
      <dgm:prSet phldrT="[Texte]"/>
      <dgm:spPr/>
      <dgm:t>
        <a:bodyPr/>
        <a:lstStyle/>
        <a:p>
          <a:r>
            <a:rPr lang="fr-FR" dirty="0" smtClean="0"/>
            <a:t>Parkings</a:t>
          </a:r>
          <a:endParaRPr lang="fr-FR" dirty="0"/>
        </a:p>
      </dgm:t>
    </dgm:pt>
    <dgm:pt modelId="{4A959E91-023D-404B-934B-06EDEA177329}" type="parTrans" cxnId="{AD5F3CD8-546A-4A12-95C3-FEF7316F01AD}">
      <dgm:prSet/>
      <dgm:spPr/>
      <dgm:t>
        <a:bodyPr/>
        <a:lstStyle/>
        <a:p>
          <a:endParaRPr lang="fr-FR"/>
        </a:p>
      </dgm:t>
    </dgm:pt>
    <dgm:pt modelId="{1064A4F0-2331-4E3D-A4F9-828FDC17B186}" type="sibTrans" cxnId="{AD5F3CD8-546A-4A12-95C3-FEF7316F01AD}">
      <dgm:prSet/>
      <dgm:spPr/>
      <dgm:t>
        <a:bodyPr/>
        <a:lstStyle/>
        <a:p>
          <a:endParaRPr lang="fr-FR"/>
        </a:p>
      </dgm:t>
    </dgm:pt>
    <dgm:pt modelId="{6CAD6D28-9012-4935-87CD-0CAEC9C4DEDE}">
      <dgm:prSet phldrT="[Texte]"/>
      <dgm:spPr/>
      <dgm:t>
        <a:bodyPr/>
        <a:lstStyle/>
        <a:p>
          <a:r>
            <a:rPr lang="fr-FR" dirty="0" smtClean="0"/>
            <a:t>Hôtels capsules </a:t>
          </a:r>
          <a:endParaRPr lang="fr-FR" dirty="0"/>
        </a:p>
      </dgm:t>
    </dgm:pt>
    <dgm:pt modelId="{5002A08C-C5C6-4FD8-B6A1-1066BD7086CC}" type="parTrans" cxnId="{6945030A-8ED3-417F-92D6-803517FC6E4C}">
      <dgm:prSet/>
      <dgm:spPr/>
      <dgm:t>
        <a:bodyPr/>
        <a:lstStyle/>
        <a:p>
          <a:endParaRPr lang="fr-FR"/>
        </a:p>
      </dgm:t>
    </dgm:pt>
    <dgm:pt modelId="{5CC5627F-966F-43FF-992A-02FEC8855666}" type="sibTrans" cxnId="{6945030A-8ED3-417F-92D6-803517FC6E4C}">
      <dgm:prSet/>
      <dgm:spPr/>
      <dgm:t>
        <a:bodyPr/>
        <a:lstStyle/>
        <a:p>
          <a:endParaRPr lang="fr-FR"/>
        </a:p>
      </dgm:t>
    </dgm:pt>
    <dgm:pt modelId="{C8AE8A20-D2EC-4761-A4BA-EF06A8FB99F2}" type="pres">
      <dgm:prSet presAssocID="{170C93A9-033D-40C0-B8FA-85B0EBC2FD33}" presName="Name0" presStyleCnt="0">
        <dgm:presLayoutVars>
          <dgm:dir/>
          <dgm:resizeHandles val="exact"/>
        </dgm:presLayoutVars>
      </dgm:prSet>
      <dgm:spPr/>
    </dgm:pt>
    <dgm:pt modelId="{017C848E-4AC3-47B0-9499-B3CB5B0F02B7}" type="pres">
      <dgm:prSet presAssocID="{13C41EF7-E66D-4465-97B7-54D69C9A3259}" presName="Name5" presStyleLbl="vennNode1" presStyleIdx="0" presStyleCnt="2">
        <dgm:presLayoutVars>
          <dgm:bulletEnabled val="1"/>
        </dgm:presLayoutVars>
      </dgm:prSet>
      <dgm:spPr/>
      <dgm:t>
        <a:bodyPr/>
        <a:lstStyle/>
        <a:p>
          <a:endParaRPr lang="fr-FR"/>
        </a:p>
      </dgm:t>
    </dgm:pt>
    <dgm:pt modelId="{860A55DF-8CF7-46BD-A800-09BC4237AA97}" type="pres">
      <dgm:prSet presAssocID="{1064A4F0-2331-4E3D-A4F9-828FDC17B186}" presName="space" presStyleCnt="0"/>
      <dgm:spPr/>
    </dgm:pt>
    <dgm:pt modelId="{3B1749C4-9A87-45D9-A852-F02FD2B6571F}" type="pres">
      <dgm:prSet presAssocID="{6CAD6D28-9012-4935-87CD-0CAEC9C4DEDE}" presName="Name5" presStyleLbl="vennNode1" presStyleIdx="1" presStyleCnt="2">
        <dgm:presLayoutVars>
          <dgm:bulletEnabled val="1"/>
        </dgm:presLayoutVars>
      </dgm:prSet>
      <dgm:spPr/>
      <dgm:t>
        <a:bodyPr/>
        <a:lstStyle/>
        <a:p>
          <a:endParaRPr lang="fr-FR"/>
        </a:p>
      </dgm:t>
    </dgm:pt>
  </dgm:ptLst>
  <dgm:cxnLst>
    <dgm:cxn modelId="{AD5F3CD8-546A-4A12-95C3-FEF7316F01AD}" srcId="{170C93A9-033D-40C0-B8FA-85B0EBC2FD33}" destId="{13C41EF7-E66D-4465-97B7-54D69C9A3259}" srcOrd="0" destOrd="0" parTransId="{4A959E91-023D-404B-934B-06EDEA177329}" sibTransId="{1064A4F0-2331-4E3D-A4F9-828FDC17B186}"/>
    <dgm:cxn modelId="{E04C460B-035C-4005-AAE5-AD025146082F}" type="presOf" srcId="{170C93A9-033D-40C0-B8FA-85B0EBC2FD33}" destId="{C8AE8A20-D2EC-4761-A4BA-EF06A8FB99F2}" srcOrd="0" destOrd="0" presId="urn:microsoft.com/office/officeart/2005/8/layout/venn3"/>
    <dgm:cxn modelId="{4313A883-3054-4CFB-AB4C-90C2C0F4E398}" type="presOf" srcId="{13C41EF7-E66D-4465-97B7-54D69C9A3259}" destId="{017C848E-4AC3-47B0-9499-B3CB5B0F02B7}" srcOrd="0" destOrd="0" presId="urn:microsoft.com/office/officeart/2005/8/layout/venn3"/>
    <dgm:cxn modelId="{8D519659-E3F7-4D96-9423-2ED27EC2BD57}" type="presOf" srcId="{6CAD6D28-9012-4935-87CD-0CAEC9C4DEDE}" destId="{3B1749C4-9A87-45D9-A852-F02FD2B6571F}" srcOrd="0" destOrd="0" presId="urn:microsoft.com/office/officeart/2005/8/layout/venn3"/>
    <dgm:cxn modelId="{6945030A-8ED3-417F-92D6-803517FC6E4C}" srcId="{170C93A9-033D-40C0-B8FA-85B0EBC2FD33}" destId="{6CAD6D28-9012-4935-87CD-0CAEC9C4DEDE}" srcOrd="1" destOrd="0" parTransId="{5002A08C-C5C6-4FD8-B6A1-1066BD7086CC}" sibTransId="{5CC5627F-966F-43FF-992A-02FEC8855666}"/>
    <dgm:cxn modelId="{D23A862C-730E-4C83-A232-FE11E482BFD5}" type="presParOf" srcId="{C8AE8A20-D2EC-4761-A4BA-EF06A8FB99F2}" destId="{017C848E-4AC3-47B0-9499-B3CB5B0F02B7}" srcOrd="0" destOrd="0" presId="urn:microsoft.com/office/officeart/2005/8/layout/venn3"/>
    <dgm:cxn modelId="{EDE2C1D9-7155-45AA-85DC-08357F5E91E3}" type="presParOf" srcId="{C8AE8A20-D2EC-4761-A4BA-EF06A8FB99F2}" destId="{860A55DF-8CF7-46BD-A800-09BC4237AA97}" srcOrd="1" destOrd="0" presId="urn:microsoft.com/office/officeart/2005/8/layout/venn3"/>
    <dgm:cxn modelId="{34516444-4831-4007-9DF4-BECA9252D630}" type="presParOf" srcId="{C8AE8A20-D2EC-4761-A4BA-EF06A8FB99F2}" destId="{3B1749C4-9A87-45D9-A852-F02FD2B6571F}" srcOrd="2" destOrd="0" presId="urn:microsoft.com/office/officeart/2005/8/layout/venn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19F9CE2-BC52-469B-A6D0-BFB7206E9303}" type="doc">
      <dgm:prSet loTypeId="urn:microsoft.com/office/officeart/2005/8/layout/cycle6" loCatId="relationship" qsTypeId="urn:microsoft.com/office/officeart/2005/8/quickstyle/3d1" qsCatId="3D" csTypeId="urn:microsoft.com/office/officeart/2005/8/colors/colorful2" csCatId="colorful" phldr="1"/>
      <dgm:spPr/>
      <dgm:t>
        <a:bodyPr/>
        <a:lstStyle/>
        <a:p>
          <a:endParaRPr lang="fr-FR"/>
        </a:p>
      </dgm:t>
    </dgm:pt>
    <dgm:pt modelId="{7832E9C1-FB4A-456C-9B7F-3723A94B88DD}">
      <dgm:prSet phldrT="[Texte]" custT="1"/>
      <dgm:spPr/>
      <dgm:t>
        <a:bodyPr/>
        <a:lstStyle/>
        <a:p>
          <a:r>
            <a:rPr lang="fr-FR" sz="2000" b="1" i="1" dirty="0" smtClean="0"/>
            <a:t>Sempai</a:t>
          </a:r>
        </a:p>
        <a:p>
          <a:r>
            <a:rPr lang="fr-FR" sz="2000" b="1" i="1" dirty="0" smtClean="0"/>
            <a:t>= </a:t>
          </a:r>
          <a:r>
            <a:rPr lang="fr-FR" sz="2000" b="1" dirty="0" smtClean="0"/>
            <a:t>l'élève avancé</a:t>
          </a:r>
        </a:p>
        <a:p>
          <a:r>
            <a:rPr lang="fr-FR" sz="2000" b="1" dirty="0" smtClean="0"/>
            <a:t>L’ancien/L’ainé </a:t>
          </a:r>
          <a:endParaRPr lang="fr-FR" sz="2000" b="1" dirty="0"/>
        </a:p>
      </dgm:t>
    </dgm:pt>
    <dgm:pt modelId="{8EBF32D2-872F-4060-BCA1-3D1770181475}" type="parTrans" cxnId="{F171C99B-E5BD-4CC6-A5BA-D7A77B39FB92}">
      <dgm:prSet/>
      <dgm:spPr/>
      <dgm:t>
        <a:bodyPr/>
        <a:lstStyle/>
        <a:p>
          <a:endParaRPr lang="fr-FR"/>
        </a:p>
      </dgm:t>
    </dgm:pt>
    <dgm:pt modelId="{C4BBD0D5-4BC2-41F0-8EAF-FBE78C6F72C4}" type="sibTrans" cxnId="{F171C99B-E5BD-4CC6-A5BA-D7A77B39FB92}">
      <dgm:prSet/>
      <dgm:spPr/>
      <dgm:t>
        <a:bodyPr/>
        <a:lstStyle/>
        <a:p>
          <a:endParaRPr lang="fr-FR"/>
        </a:p>
      </dgm:t>
    </dgm:pt>
    <dgm:pt modelId="{1CA4AEFC-48B1-46CD-9D51-039DB54B269D}">
      <dgm:prSet phldrT="[Texte]" custT="1"/>
      <dgm:spPr/>
      <dgm:t>
        <a:bodyPr/>
        <a:lstStyle/>
        <a:p>
          <a:r>
            <a:rPr lang="fr-FR" sz="2000" b="1" i="1" dirty="0" smtClean="0"/>
            <a:t>Kōhai</a:t>
          </a:r>
        </a:p>
        <a:p>
          <a:r>
            <a:rPr lang="fr-FR" sz="2000" b="1" i="1" dirty="0" smtClean="0"/>
            <a:t>= le jeune élève</a:t>
          </a:r>
        </a:p>
        <a:p>
          <a:r>
            <a:rPr lang="fr-FR" sz="2000" b="1" i="1" dirty="0" smtClean="0"/>
            <a:t>Le cadet/le novice </a:t>
          </a:r>
          <a:endParaRPr lang="fr-FR" sz="2000" b="1" i="1" dirty="0"/>
        </a:p>
      </dgm:t>
    </dgm:pt>
    <dgm:pt modelId="{BF1DE37D-F9D3-4ADD-BC51-69B055E06558}" type="parTrans" cxnId="{91467699-965A-4E9A-ACB1-94248001E216}">
      <dgm:prSet/>
      <dgm:spPr/>
      <dgm:t>
        <a:bodyPr/>
        <a:lstStyle/>
        <a:p>
          <a:endParaRPr lang="fr-FR"/>
        </a:p>
      </dgm:t>
    </dgm:pt>
    <dgm:pt modelId="{BC1AB2FA-C06E-4B7C-A5A2-CA10F4BCB06F}" type="sibTrans" cxnId="{91467699-965A-4E9A-ACB1-94248001E216}">
      <dgm:prSet/>
      <dgm:spPr/>
      <dgm:t>
        <a:bodyPr/>
        <a:lstStyle/>
        <a:p>
          <a:endParaRPr lang="fr-FR"/>
        </a:p>
      </dgm:t>
    </dgm:pt>
    <dgm:pt modelId="{B8DC9F97-1EAD-408E-8399-6C60836EBE96}" type="pres">
      <dgm:prSet presAssocID="{619F9CE2-BC52-469B-A6D0-BFB7206E9303}" presName="cycle" presStyleCnt="0">
        <dgm:presLayoutVars>
          <dgm:dir/>
          <dgm:resizeHandles val="exact"/>
        </dgm:presLayoutVars>
      </dgm:prSet>
      <dgm:spPr/>
      <dgm:t>
        <a:bodyPr/>
        <a:lstStyle/>
        <a:p>
          <a:endParaRPr lang="fr-FR"/>
        </a:p>
      </dgm:t>
    </dgm:pt>
    <dgm:pt modelId="{0723DF10-1EBD-4783-9164-9B9B6D0D5C60}" type="pres">
      <dgm:prSet presAssocID="{7832E9C1-FB4A-456C-9B7F-3723A94B88DD}" presName="node" presStyleLbl="node1" presStyleIdx="0" presStyleCnt="2">
        <dgm:presLayoutVars>
          <dgm:bulletEnabled val="1"/>
        </dgm:presLayoutVars>
      </dgm:prSet>
      <dgm:spPr/>
      <dgm:t>
        <a:bodyPr/>
        <a:lstStyle/>
        <a:p>
          <a:endParaRPr lang="fr-FR"/>
        </a:p>
      </dgm:t>
    </dgm:pt>
    <dgm:pt modelId="{5384F429-C76A-4682-8393-83C38E11B541}" type="pres">
      <dgm:prSet presAssocID="{7832E9C1-FB4A-456C-9B7F-3723A94B88DD}" presName="spNode" presStyleCnt="0"/>
      <dgm:spPr/>
    </dgm:pt>
    <dgm:pt modelId="{97EF4F25-0E63-4E1C-86E4-DDC998E0FF0F}" type="pres">
      <dgm:prSet presAssocID="{C4BBD0D5-4BC2-41F0-8EAF-FBE78C6F72C4}" presName="sibTrans" presStyleLbl="sibTrans1D1" presStyleIdx="0" presStyleCnt="2"/>
      <dgm:spPr/>
      <dgm:t>
        <a:bodyPr/>
        <a:lstStyle/>
        <a:p>
          <a:endParaRPr lang="fr-FR"/>
        </a:p>
      </dgm:t>
    </dgm:pt>
    <dgm:pt modelId="{5460B8E0-E1D0-42D3-861F-3F188D8B86FF}" type="pres">
      <dgm:prSet presAssocID="{1CA4AEFC-48B1-46CD-9D51-039DB54B269D}" presName="node" presStyleLbl="node1" presStyleIdx="1" presStyleCnt="2">
        <dgm:presLayoutVars>
          <dgm:bulletEnabled val="1"/>
        </dgm:presLayoutVars>
      </dgm:prSet>
      <dgm:spPr/>
      <dgm:t>
        <a:bodyPr/>
        <a:lstStyle/>
        <a:p>
          <a:endParaRPr lang="fr-FR"/>
        </a:p>
      </dgm:t>
    </dgm:pt>
    <dgm:pt modelId="{58D216A5-650F-459D-975C-37C9E5F72D0B}" type="pres">
      <dgm:prSet presAssocID="{1CA4AEFC-48B1-46CD-9D51-039DB54B269D}" presName="spNode" presStyleCnt="0"/>
      <dgm:spPr/>
    </dgm:pt>
    <dgm:pt modelId="{146A3909-F958-4E22-BDAD-C0199A4EE8CF}" type="pres">
      <dgm:prSet presAssocID="{BC1AB2FA-C06E-4B7C-A5A2-CA10F4BCB06F}" presName="sibTrans" presStyleLbl="sibTrans1D1" presStyleIdx="1" presStyleCnt="2"/>
      <dgm:spPr/>
      <dgm:t>
        <a:bodyPr/>
        <a:lstStyle/>
        <a:p>
          <a:endParaRPr lang="fr-FR"/>
        </a:p>
      </dgm:t>
    </dgm:pt>
  </dgm:ptLst>
  <dgm:cxnLst>
    <dgm:cxn modelId="{CB382B4A-6241-4F00-AC63-A2108E58CBA9}" type="presOf" srcId="{619F9CE2-BC52-469B-A6D0-BFB7206E9303}" destId="{B8DC9F97-1EAD-408E-8399-6C60836EBE96}" srcOrd="0" destOrd="0" presId="urn:microsoft.com/office/officeart/2005/8/layout/cycle6"/>
    <dgm:cxn modelId="{0CFDBFA2-16DF-47E8-90CB-C0D71107955A}" type="presOf" srcId="{C4BBD0D5-4BC2-41F0-8EAF-FBE78C6F72C4}" destId="{97EF4F25-0E63-4E1C-86E4-DDC998E0FF0F}" srcOrd="0" destOrd="0" presId="urn:microsoft.com/office/officeart/2005/8/layout/cycle6"/>
    <dgm:cxn modelId="{F171C99B-E5BD-4CC6-A5BA-D7A77B39FB92}" srcId="{619F9CE2-BC52-469B-A6D0-BFB7206E9303}" destId="{7832E9C1-FB4A-456C-9B7F-3723A94B88DD}" srcOrd="0" destOrd="0" parTransId="{8EBF32D2-872F-4060-BCA1-3D1770181475}" sibTransId="{C4BBD0D5-4BC2-41F0-8EAF-FBE78C6F72C4}"/>
    <dgm:cxn modelId="{9D9E244C-4912-4B0A-A602-4D226D5DAE94}" type="presOf" srcId="{BC1AB2FA-C06E-4B7C-A5A2-CA10F4BCB06F}" destId="{146A3909-F958-4E22-BDAD-C0199A4EE8CF}" srcOrd="0" destOrd="0" presId="urn:microsoft.com/office/officeart/2005/8/layout/cycle6"/>
    <dgm:cxn modelId="{BB511984-19D8-4CBB-9C52-05A2E86FBED6}" type="presOf" srcId="{7832E9C1-FB4A-456C-9B7F-3723A94B88DD}" destId="{0723DF10-1EBD-4783-9164-9B9B6D0D5C60}" srcOrd="0" destOrd="0" presId="urn:microsoft.com/office/officeart/2005/8/layout/cycle6"/>
    <dgm:cxn modelId="{91467699-965A-4E9A-ACB1-94248001E216}" srcId="{619F9CE2-BC52-469B-A6D0-BFB7206E9303}" destId="{1CA4AEFC-48B1-46CD-9D51-039DB54B269D}" srcOrd="1" destOrd="0" parTransId="{BF1DE37D-F9D3-4ADD-BC51-69B055E06558}" sibTransId="{BC1AB2FA-C06E-4B7C-A5A2-CA10F4BCB06F}"/>
    <dgm:cxn modelId="{DCDD1354-F807-413A-8EBA-D161243A2C06}" type="presOf" srcId="{1CA4AEFC-48B1-46CD-9D51-039DB54B269D}" destId="{5460B8E0-E1D0-42D3-861F-3F188D8B86FF}" srcOrd="0" destOrd="0" presId="urn:microsoft.com/office/officeart/2005/8/layout/cycle6"/>
    <dgm:cxn modelId="{94F3F6C8-9D6F-4DC6-8043-F1F0252E3F50}" type="presParOf" srcId="{B8DC9F97-1EAD-408E-8399-6C60836EBE96}" destId="{0723DF10-1EBD-4783-9164-9B9B6D0D5C60}" srcOrd="0" destOrd="0" presId="urn:microsoft.com/office/officeart/2005/8/layout/cycle6"/>
    <dgm:cxn modelId="{BA929388-7C10-4947-A42F-41B6480D03F3}" type="presParOf" srcId="{B8DC9F97-1EAD-408E-8399-6C60836EBE96}" destId="{5384F429-C76A-4682-8393-83C38E11B541}" srcOrd="1" destOrd="0" presId="urn:microsoft.com/office/officeart/2005/8/layout/cycle6"/>
    <dgm:cxn modelId="{F6BF2D70-4F07-420D-B892-C79A3E5CFF91}" type="presParOf" srcId="{B8DC9F97-1EAD-408E-8399-6C60836EBE96}" destId="{97EF4F25-0E63-4E1C-86E4-DDC998E0FF0F}" srcOrd="2" destOrd="0" presId="urn:microsoft.com/office/officeart/2005/8/layout/cycle6"/>
    <dgm:cxn modelId="{AF439C59-FB5F-4FF0-BB19-3326676AB128}" type="presParOf" srcId="{B8DC9F97-1EAD-408E-8399-6C60836EBE96}" destId="{5460B8E0-E1D0-42D3-861F-3F188D8B86FF}" srcOrd="3" destOrd="0" presId="urn:microsoft.com/office/officeart/2005/8/layout/cycle6"/>
    <dgm:cxn modelId="{A7192A80-02D0-44AC-B879-060905B7F032}" type="presParOf" srcId="{B8DC9F97-1EAD-408E-8399-6C60836EBE96}" destId="{58D216A5-650F-459D-975C-37C9E5F72D0B}" srcOrd="4" destOrd="0" presId="urn:microsoft.com/office/officeart/2005/8/layout/cycle6"/>
    <dgm:cxn modelId="{CFDB5D78-5D71-47F1-B4EC-ACC89681932F}" type="presParOf" srcId="{B8DC9F97-1EAD-408E-8399-6C60836EBE96}" destId="{146A3909-F958-4E22-BDAD-C0199A4EE8CF}" srcOrd="5" destOrd="0" presId="urn:microsoft.com/office/officeart/2005/8/layout/cycle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B5311B5-7E2C-46CD-9BFF-5A5C4BC2E15C}">
      <dsp:nvSpPr>
        <dsp:cNvPr id="0" name=""/>
        <dsp:cNvSpPr/>
      </dsp:nvSpPr>
      <dsp:spPr>
        <a:xfrm>
          <a:off x="0" y="237898"/>
          <a:ext cx="5043494" cy="744187"/>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1431" tIns="312420" rIns="391431" bIns="142240" numCol="1" spcCol="1270" anchor="t" anchorCtr="0">
          <a:noAutofit/>
        </a:bodyPr>
        <a:lstStyle/>
        <a:p>
          <a:pPr marL="228600" lvl="1" indent="-228600" algn="l" defTabSz="889000">
            <a:lnSpc>
              <a:spcPct val="90000"/>
            </a:lnSpc>
            <a:spcBef>
              <a:spcPct val="0"/>
            </a:spcBef>
            <a:spcAft>
              <a:spcPct val="15000"/>
            </a:spcAft>
            <a:buChar char="••"/>
          </a:pPr>
          <a:r>
            <a:rPr lang="fr-FR" sz="2000" kern="1200" dirty="0"/>
            <a:t>Tokyo (12,9 millions d’habitants)</a:t>
          </a:r>
        </a:p>
      </dsp:txBody>
      <dsp:txXfrm>
        <a:off x="0" y="237898"/>
        <a:ext cx="5043494" cy="744187"/>
      </dsp:txXfrm>
    </dsp:sp>
    <dsp:sp modelId="{184A9135-8D4B-4226-91E6-291A788E1ABD}">
      <dsp:nvSpPr>
        <dsp:cNvPr id="0" name=""/>
        <dsp:cNvSpPr/>
      </dsp:nvSpPr>
      <dsp:spPr>
        <a:xfrm>
          <a:off x="252174" y="16498"/>
          <a:ext cx="3530445" cy="4428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442" tIns="0" rIns="133442" bIns="0" numCol="1" spcCol="1270" anchor="ctr" anchorCtr="0">
          <a:noAutofit/>
        </a:bodyPr>
        <a:lstStyle/>
        <a:p>
          <a:pPr lvl="0" algn="l" defTabSz="1066800">
            <a:lnSpc>
              <a:spcPct val="90000"/>
            </a:lnSpc>
            <a:spcBef>
              <a:spcPct val="0"/>
            </a:spcBef>
            <a:spcAft>
              <a:spcPct val="35000"/>
            </a:spcAft>
          </a:pPr>
          <a:r>
            <a:rPr lang="fr-FR" sz="2400" b="1" kern="1200" dirty="0"/>
            <a:t>Capitale </a:t>
          </a:r>
          <a:r>
            <a:rPr lang="fr-FR" sz="2400" b="1" kern="1200" dirty="0" smtClean="0"/>
            <a:t>:</a:t>
          </a:r>
          <a:endParaRPr lang="fr-FR" sz="2400" b="1" kern="1200" dirty="0"/>
        </a:p>
      </dsp:txBody>
      <dsp:txXfrm>
        <a:off x="252174" y="16498"/>
        <a:ext cx="3530445" cy="442800"/>
      </dsp:txXfrm>
    </dsp:sp>
    <dsp:sp modelId="{E153BB69-CE3A-413C-BEF7-34834DC8CE3D}">
      <dsp:nvSpPr>
        <dsp:cNvPr id="0" name=""/>
        <dsp:cNvSpPr/>
      </dsp:nvSpPr>
      <dsp:spPr>
        <a:xfrm>
          <a:off x="0" y="1284486"/>
          <a:ext cx="5043494" cy="744187"/>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1431" tIns="312420" rIns="391431" bIns="142240" numCol="1" spcCol="1270" anchor="t" anchorCtr="0">
          <a:noAutofit/>
        </a:bodyPr>
        <a:lstStyle/>
        <a:p>
          <a:pPr marL="228600" lvl="1" indent="-228600" algn="l" defTabSz="889000">
            <a:lnSpc>
              <a:spcPct val="90000"/>
            </a:lnSpc>
            <a:spcBef>
              <a:spcPct val="0"/>
            </a:spcBef>
            <a:spcAft>
              <a:spcPct val="15000"/>
            </a:spcAft>
            <a:buChar char="••"/>
          </a:pPr>
          <a:r>
            <a:rPr lang="fr-FR" sz="2000" kern="1200" dirty="0"/>
            <a:t>Yen (JPY)</a:t>
          </a:r>
        </a:p>
      </dsp:txBody>
      <dsp:txXfrm>
        <a:off x="0" y="1284486"/>
        <a:ext cx="5043494" cy="744187"/>
      </dsp:txXfrm>
    </dsp:sp>
    <dsp:sp modelId="{065D0EA2-D78C-4E8C-8730-C7097C9EBA68}">
      <dsp:nvSpPr>
        <dsp:cNvPr id="0" name=""/>
        <dsp:cNvSpPr/>
      </dsp:nvSpPr>
      <dsp:spPr>
        <a:xfrm>
          <a:off x="252174" y="1063086"/>
          <a:ext cx="3530445" cy="4428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442" tIns="0" rIns="133442" bIns="0" numCol="1" spcCol="1270" anchor="ctr" anchorCtr="0">
          <a:noAutofit/>
        </a:bodyPr>
        <a:lstStyle/>
        <a:p>
          <a:pPr lvl="0" algn="l" defTabSz="1066800">
            <a:lnSpc>
              <a:spcPct val="90000"/>
            </a:lnSpc>
            <a:spcBef>
              <a:spcPct val="0"/>
            </a:spcBef>
            <a:spcAft>
              <a:spcPct val="35000"/>
            </a:spcAft>
          </a:pPr>
          <a:r>
            <a:rPr lang="fr-FR" sz="2400" b="1" kern="1200" dirty="0"/>
            <a:t>Monnaie :</a:t>
          </a:r>
        </a:p>
      </dsp:txBody>
      <dsp:txXfrm>
        <a:off x="252174" y="1063086"/>
        <a:ext cx="3530445" cy="442800"/>
      </dsp:txXfrm>
    </dsp:sp>
    <dsp:sp modelId="{01468352-EA9E-4EB0-879A-178F4DFA9470}">
      <dsp:nvSpPr>
        <dsp:cNvPr id="0" name=""/>
        <dsp:cNvSpPr/>
      </dsp:nvSpPr>
      <dsp:spPr>
        <a:xfrm>
          <a:off x="0" y="2331073"/>
          <a:ext cx="5043494" cy="744187"/>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1431" tIns="312420" rIns="391431" bIns="142240" numCol="1" spcCol="1270" anchor="t" anchorCtr="0">
          <a:noAutofit/>
        </a:bodyPr>
        <a:lstStyle/>
        <a:p>
          <a:pPr marL="228600" lvl="1" indent="-228600" algn="l" defTabSz="889000">
            <a:lnSpc>
              <a:spcPct val="90000"/>
            </a:lnSpc>
            <a:spcBef>
              <a:spcPct val="0"/>
            </a:spcBef>
            <a:spcAft>
              <a:spcPct val="15000"/>
            </a:spcAft>
            <a:buChar char="••"/>
          </a:pPr>
          <a:r>
            <a:rPr lang="fr-FR" sz="2000" kern="1200" dirty="0" smtClean="0"/>
            <a:t>Japonais</a:t>
          </a:r>
          <a:endParaRPr lang="fr-FR" sz="1050" kern="1200" dirty="0"/>
        </a:p>
      </dsp:txBody>
      <dsp:txXfrm>
        <a:off x="0" y="2331073"/>
        <a:ext cx="5043494" cy="744187"/>
      </dsp:txXfrm>
    </dsp:sp>
    <dsp:sp modelId="{EAE1CCA6-FD45-490F-8927-CD2CAC11565A}">
      <dsp:nvSpPr>
        <dsp:cNvPr id="0" name=""/>
        <dsp:cNvSpPr/>
      </dsp:nvSpPr>
      <dsp:spPr>
        <a:xfrm>
          <a:off x="257147" y="2143140"/>
          <a:ext cx="3530445" cy="4428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442" tIns="0" rIns="133442" bIns="0" numCol="1" spcCol="1270" anchor="ctr" anchorCtr="0">
          <a:noAutofit/>
        </a:bodyPr>
        <a:lstStyle/>
        <a:p>
          <a:pPr lvl="0" algn="l" defTabSz="1066800">
            <a:lnSpc>
              <a:spcPct val="90000"/>
            </a:lnSpc>
            <a:spcBef>
              <a:spcPct val="0"/>
            </a:spcBef>
            <a:spcAft>
              <a:spcPct val="35000"/>
            </a:spcAft>
          </a:pPr>
          <a:r>
            <a:rPr lang="fr-FR" sz="2400" b="1" kern="1200" dirty="0"/>
            <a:t>Langue :</a:t>
          </a:r>
        </a:p>
      </dsp:txBody>
      <dsp:txXfrm>
        <a:off x="257147" y="2143140"/>
        <a:ext cx="3530445" cy="442800"/>
      </dsp:txXfrm>
    </dsp:sp>
    <dsp:sp modelId="{0BA4384A-59C2-4E96-9424-9731CC6EA671}">
      <dsp:nvSpPr>
        <dsp:cNvPr id="0" name=""/>
        <dsp:cNvSpPr/>
      </dsp:nvSpPr>
      <dsp:spPr>
        <a:xfrm>
          <a:off x="0" y="3377661"/>
          <a:ext cx="5043494" cy="16065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1431" tIns="312420" rIns="391431" bIns="142240" numCol="1" spcCol="1270" anchor="t" anchorCtr="0">
          <a:noAutofit/>
        </a:bodyPr>
        <a:lstStyle/>
        <a:p>
          <a:pPr marL="228600" lvl="1" indent="-228600" algn="l" defTabSz="889000">
            <a:lnSpc>
              <a:spcPct val="90000"/>
            </a:lnSpc>
            <a:spcBef>
              <a:spcPct val="0"/>
            </a:spcBef>
            <a:spcAft>
              <a:spcPct val="15000"/>
            </a:spcAft>
            <a:buChar char="••"/>
          </a:pPr>
          <a:r>
            <a:rPr lang="fr-FR" sz="2000" kern="1200" dirty="0" smtClean="0"/>
            <a:t> 378 000 km² (en comptant les 5 000 km² des Kouriles du Sud, territoire russe depuis 1945).</a:t>
          </a:r>
          <a:br>
            <a:rPr lang="fr-FR" sz="2000" kern="1200" dirty="0" smtClean="0"/>
          </a:br>
          <a:endParaRPr lang="fr-FR" sz="2000" kern="1200" dirty="0"/>
        </a:p>
      </dsp:txBody>
      <dsp:txXfrm>
        <a:off x="0" y="3377661"/>
        <a:ext cx="5043494" cy="1606500"/>
      </dsp:txXfrm>
    </dsp:sp>
    <dsp:sp modelId="{5FD3BC38-FE6A-4633-8B83-852EEF2E1681}">
      <dsp:nvSpPr>
        <dsp:cNvPr id="0" name=""/>
        <dsp:cNvSpPr/>
      </dsp:nvSpPr>
      <dsp:spPr>
        <a:xfrm>
          <a:off x="252174" y="3156261"/>
          <a:ext cx="3530445" cy="4428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442" tIns="0" rIns="133442" bIns="0" numCol="1" spcCol="1270" anchor="ctr" anchorCtr="0">
          <a:noAutofit/>
        </a:bodyPr>
        <a:lstStyle/>
        <a:p>
          <a:pPr lvl="0" algn="l" defTabSz="1066800">
            <a:lnSpc>
              <a:spcPct val="90000"/>
            </a:lnSpc>
            <a:spcBef>
              <a:spcPct val="0"/>
            </a:spcBef>
            <a:spcAft>
              <a:spcPct val="35000"/>
            </a:spcAft>
          </a:pPr>
          <a:r>
            <a:rPr lang="fr-FR" sz="2400" b="1" kern="1200" dirty="0"/>
            <a:t>Superficie </a:t>
          </a:r>
          <a:r>
            <a:rPr lang="fr-FR" sz="2400" b="1" i="1" kern="1200" dirty="0"/>
            <a:t>:</a:t>
          </a:r>
          <a:endParaRPr lang="fr-FR" sz="2400" kern="1200" dirty="0"/>
        </a:p>
      </dsp:txBody>
      <dsp:txXfrm>
        <a:off x="252174" y="3156261"/>
        <a:ext cx="3530445" cy="442800"/>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D1583CC-3C0F-448A-870D-AA1264853E03}">
      <dsp:nvSpPr>
        <dsp:cNvPr id="0" name=""/>
        <dsp:cNvSpPr/>
      </dsp:nvSpPr>
      <dsp:spPr>
        <a:xfrm>
          <a:off x="0" y="26283"/>
          <a:ext cx="8229600" cy="1152126"/>
        </a:xfrm>
        <a:prstGeom prst="rect">
          <a:avLst/>
        </a:prstGeom>
        <a:solidFill>
          <a:schemeClr val="accent2">
            <a:shade val="8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fr-FR" sz="3600" kern="1200" dirty="0" smtClean="0"/>
            <a:t>Les rites et les symboles de référence </a:t>
          </a:r>
          <a:endParaRPr lang="fr-FR" sz="3600" kern="1200" dirty="0"/>
        </a:p>
      </dsp:txBody>
      <dsp:txXfrm>
        <a:off x="0" y="26283"/>
        <a:ext cx="8229600" cy="1152126"/>
      </dsp:txXfrm>
    </dsp:sp>
    <dsp:sp modelId="{B0BF5D9C-EEE9-4224-ACF0-C1B26822432B}">
      <dsp:nvSpPr>
        <dsp:cNvPr id="0" name=""/>
        <dsp:cNvSpPr/>
      </dsp:nvSpPr>
      <dsp:spPr>
        <a:xfrm>
          <a:off x="0" y="1177345"/>
          <a:ext cx="2057399" cy="37912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b="1" u="sng" kern="1200" dirty="0" smtClean="0"/>
            <a:t>Réunions matinales d’accueil :</a:t>
          </a:r>
        </a:p>
        <a:p>
          <a:pPr lvl="0" algn="ctr" defTabSz="800100">
            <a:lnSpc>
              <a:spcPct val="90000"/>
            </a:lnSpc>
            <a:spcBef>
              <a:spcPct val="0"/>
            </a:spcBef>
            <a:spcAft>
              <a:spcPct val="35000"/>
            </a:spcAft>
          </a:pPr>
          <a:r>
            <a:rPr lang="fr-FR" sz="1800" kern="1200" dirty="0" smtClean="0"/>
            <a:t>Réunion accompagné d’un discours moralisateur durant lequel le kacho  </a:t>
          </a:r>
        </a:p>
        <a:p>
          <a:pPr lvl="0" algn="ctr" defTabSz="800100">
            <a:lnSpc>
              <a:spcPct val="90000"/>
            </a:lnSpc>
            <a:spcBef>
              <a:spcPct val="0"/>
            </a:spcBef>
            <a:spcAft>
              <a:spcPct val="35000"/>
            </a:spcAft>
          </a:pPr>
          <a:r>
            <a:rPr lang="fr-FR" sz="1800" kern="1200" dirty="0" smtClean="0"/>
            <a:t>-donne les consignes particulières pour la journée </a:t>
          </a:r>
        </a:p>
        <a:p>
          <a:pPr lvl="0" algn="ctr" defTabSz="800100">
            <a:lnSpc>
              <a:spcPct val="90000"/>
            </a:lnSpc>
            <a:spcBef>
              <a:spcPct val="0"/>
            </a:spcBef>
            <a:spcAft>
              <a:spcPct val="35000"/>
            </a:spcAft>
          </a:pPr>
          <a:r>
            <a:rPr lang="fr-FR" sz="1800" kern="1200" dirty="0" smtClean="0"/>
            <a:t>- et distribue les tâches. </a:t>
          </a:r>
          <a:endParaRPr lang="fr-FR" sz="1800" kern="1200" dirty="0"/>
        </a:p>
      </dsp:txBody>
      <dsp:txXfrm>
        <a:off x="0" y="1177345"/>
        <a:ext cx="2057399" cy="3791209"/>
      </dsp:txXfrm>
    </dsp:sp>
    <dsp:sp modelId="{C174BB78-17E1-49E0-B252-39589F0C2C8A}">
      <dsp:nvSpPr>
        <dsp:cNvPr id="0" name=""/>
        <dsp:cNvSpPr/>
      </dsp:nvSpPr>
      <dsp:spPr>
        <a:xfrm>
          <a:off x="2057400" y="1177345"/>
          <a:ext cx="2057399" cy="37912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b="1" u="sng" kern="1200" dirty="0" smtClean="0"/>
            <a:t>Hymne d’entreprise ( Shaka ) :</a:t>
          </a:r>
        </a:p>
        <a:p>
          <a:pPr lvl="0" algn="ctr" defTabSz="800100">
            <a:lnSpc>
              <a:spcPct val="90000"/>
            </a:lnSpc>
            <a:spcBef>
              <a:spcPct val="0"/>
            </a:spcBef>
            <a:spcAft>
              <a:spcPct val="35000"/>
            </a:spcAft>
          </a:pPr>
          <a:r>
            <a:rPr lang="fr-FR" sz="1800" b="0" kern="1200" dirty="0" smtClean="0"/>
            <a:t>- Il est chanté quotidiennement dans les ateliers , déversé par haut-parleur. </a:t>
          </a:r>
        </a:p>
        <a:p>
          <a:pPr lvl="0" algn="ctr" defTabSz="800100">
            <a:lnSpc>
              <a:spcPct val="90000"/>
            </a:lnSpc>
            <a:spcBef>
              <a:spcPct val="0"/>
            </a:spcBef>
            <a:spcAft>
              <a:spcPct val="35000"/>
            </a:spcAft>
          </a:pPr>
          <a:r>
            <a:rPr lang="fr-FR" sz="1800" b="0" kern="1200" dirty="0" smtClean="0"/>
            <a:t>-Tous les employés doivent le connaître et l’entonner à l’occasion comme signe de ralliement. </a:t>
          </a:r>
          <a:endParaRPr lang="fr-FR" sz="1800" b="0" kern="1200" dirty="0"/>
        </a:p>
      </dsp:txBody>
      <dsp:txXfrm>
        <a:off x="2057400" y="1177345"/>
        <a:ext cx="2057399" cy="3791209"/>
      </dsp:txXfrm>
    </dsp:sp>
    <dsp:sp modelId="{F3E96B12-271F-45E6-AF66-9D7DC487B24F}">
      <dsp:nvSpPr>
        <dsp:cNvPr id="0" name=""/>
        <dsp:cNvSpPr/>
      </dsp:nvSpPr>
      <dsp:spPr>
        <a:xfrm>
          <a:off x="4114800" y="1177345"/>
          <a:ext cx="2057399" cy="37912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b="1" u="sng" kern="1200" dirty="0" smtClean="0"/>
            <a:t>Gymnastique de groupe: </a:t>
          </a:r>
        </a:p>
        <a:p>
          <a:pPr lvl="0" algn="ctr" defTabSz="800100">
            <a:lnSpc>
              <a:spcPct val="90000"/>
            </a:lnSpc>
            <a:spcBef>
              <a:spcPct val="0"/>
            </a:spcBef>
            <a:spcAft>
              <a:spcPct val="35000"/>
            </a:spcAft>
          </a:pPr>
          <a:r>
            <a:rPr lang="fr-FR" sz="1600" b="0" kern="1200" dirty="0" smtClean="0"/>
            <a:t>-Une pause de quelques minutes deux ou trois fois par jour (avant le travail, pendant la matinée ou en milieu d’après-midi) au cours de laquelle les employées sont invités par haut-parleur à s’adonner à divers exercices d’assouplissement.</a:t>
          </a:r>
          <a:endParaRPr lang="fr-FR" sz="1600" b="0" kern="1200" dirty="0"/>
        </a:p>
      </dsp:txBody>
      <dsp:txXfrm>
        <a:off x="4114800" y="1177345"/>
        <a:ext cx="2057399" cy="3791209"/>
      </dsp:txXfrm>
    </dsp:sp>
    <dsp:sp modelId="{E57C550B-04CC-465E-8802-79DBBFE328CA}">
      <dsp:nvSpPr>
        <dsp:cNvPr id="0" name=""/>
        <dsp:cNvSpPr/>
      </dsp:nvSpPr>
      <dsp:spPr>
        <a:xfrm>
          <a:off x="6172199" y="1177345"/>
          <a:ext cx="2057399" cy="37912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b="1" u="sng" kern="1200" dirty="0" smtClean="0"/>
            <a:t>le « zéro papier »</a:t>
          </a:r>
        </a:p>
        <a:p>
          <a:pPr lvl="0" algn="ctr" defTabSz="800100">
            <a:lnSpc>
              <a:spcPct val="90000"/>
            </a:lnSpc>
            <a:spcBef>
              <a:spcPct val="0"/>
            </a:spcBef>
            <a:spcAft>
              <a:spcPct val="35000"/>
            </a:spcAft>
          </a:pPr>
          <a:r>
            <a:rPr lang="fr-FR" sz="1600" b="1" kern="1200" dirty="0" smtClean="0"/>
            <a:t>-</a:t>
          </a:r>
          <a:r>
            <a:rPr lang="fr-FR" sz="2000" b="0" kern="1200" dirty="0" smtClean="0"/>
            <a:t> Le volume de communication écrite étant, dans les sociétés nippones, au moins trois à quatre fois moins important que chez les occidentaux </a:t>
          </a:r>
          <a:endParaRPr lang="fr-FR" sz="2000" b="0" kern="1200" dirty="0"/>
        </a:p>
      </dsp:txBody>
      <dsp:txXfrm>
        <a:off x="6172199" y="1177345"/>
        <a:ext cx="2057399" cy="3791209"/>
      </dsp:txXfrm>
    </dsp:sp>
    <dsp:sp modelId="{01FB72B2-6C72-4FC7-B6F8-E273B7211D7B}">
      <dsp:nvSpPr>
        <dsp:cNvPr id="0" name=""/>
        <dsp:cNvSpPr/>
      </dsp:nvSpPr>
      <dsp:spPr>
        <a:xfrm>
          <a:off x="0" y="4922828"/>
          <a:ext cx="8229600" cy="267867"/>
        </a:xfrm>
        <a:prstGeom prst="rect">
          <a:avLst/>
        </a:prstGeom>
        <a:solidFill>
          <a:schemeClr val="accent2">
            <a:shade val="8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8F8648B-C60F-4730-A0AD-AB53D85DD464}">
      <dsp:nvSpPr>
        <dsp:cNvPr id="0" name=""/>
        <dsp:cNvSpPr/>
      </dsp:nvSpPr>
      <dsp:spPr>
        <a:xfrm>
          <a:off x="0" y="420534"/>
          <a:ext cx="7272808" cy="9639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4451" tIns="354076" rIns="564451" bIns="120904" numCol="1" spcCol="1270" anchor="t" anchorCtr="0">
          <a:noAutofit/>
        </a:bodyPr>
        <a:lstStyle/>
        <a:p>
          <a:pPr marL="171450" lvl="1" indent="-171450" algn="l" defTabSz="755650">
            <a:lnSpc>
              <a:spcPct val="90000"/>
            </a:lnSpc>
            <a:spcBef>
              <a:spcPct val="0"/>
            </a:spcBef>
            <a:spcAft>
              <a:spcPct val="15000"/>
            </a:spcAft>
            <a:buChar char="••"/>
          </a:pPr>
          <a:r>
            <a:rPr lang="fr-FR" sz="1700" b="1" i="1" kern="1200" dirty="0" smtClean="0"/>
            <a:t>« Quand j'ai décidé de prendre des congés, mes parents m'ont dit que c'était la fin de ma carrière </a:t>
          </a:r>
          <a:r>
            <a:rPr lang="fr-FR" sz="1700" b="1" kern="1200" dirty="0" smtClean="0"/>
            <a:t>», </a:t>
          </a:r>
          <a:endParaRPr lang="fr-FR" sz="1700" kern="1200" dirty="0"/>
        </a:p>
      </dsp:txBody>
      <dsp:txXfrm>
        <a:off x="0" y="420534"/>
        <a:ext cx="7272808" cy="963900"/>
      </dsp:txXfrm>
    </dsp:sp>
    <dsp:sp modelId="{E2C895BE-4EE1-4DDD-A395-A10B59B611A0}">
      <dsp:nvSpPr>
        <dsp:cNvPr id="0" name=""/>
        <dsp:cNvSpPr/>
      </dsp:nvSpPr>
      <dsp:spPr>
        <a:xfrm>
          <a:off x="363640" y="169614"/>
          <a:ext cx="5090965" cy="5018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426" tIns="0" rIns="192426" bIns="0" numCol="1" spcCol="1270" anchor="ctr" anchorCtr="0">
          <a:noAutofit/>
        </a:bodyPr>
        <a:lstStyle/>
        <a:p>
          <a:pPr lvl="0" algn="l" defTabSz="755650">
            <a:lnSpc>
              <a:spcPct val="90000"/>
            </a:lnSpc>
            <a:spcBef>
              <a:spcPct val="0"/>
            </a:spcBef>
            <a:spcAft>
              <a:spcPct val="35000"/>
            </a:spcAft>
          </a:pPr>
          <a:r>
            <a:rPr lang="fr-FR" sz="1700" b="1" kern="1200" dirty="0" smtClean="0"/>
            <a:t>Témoignage de  Masaaki Hashimoto</a:t>
          </a:r>
          <a:endParaRPr lang="fr-FR" sz="1700" b="1" kern="1200" dirty="0"/>
        </a:p>
      </dsp:txBody>
      <dsp:txXfrm>
        <a:off x="363640" y="169614"/>
        <a:ext cx="5090965" cy="501840"/>
      </dsp:txXfrm>
    </dsp:sp>
    <dsp:sp modelId="{0118E893-5EB8-45EF-92AC-92A4DD191696}">
      <dsp:nvSpPr>
        <dsp:cNvPr id="0" name=""/>
        <dsp:cNvSpPr/>
      </dsp:nvSpPr>
      <dsp:spPr>
        <a:xfrm>
          <a:off x="0" y="1727154"/>
          <a:ext cx="7272808" cy="9639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4451" tIns="354076" rIns="564451" bIns="120904" numCol="1" spcCol="1270" anchor="t" anchorCtr="0">
          <a:noAutofit/>
        </a:bodyPr>
        <a:lstStyle/>
        <a:p>
          <a:pPr marL="171450" lvl="1" indent="-171450" algn="l" defTabSz="755650">
            <a:lnSpc>
              <a:spcPct val="90000"/>
            </a:lnSpc>
            <a:spcBef>
              <a:spcPct val="0"/>
            </a:spcBef>
            <a:spcAft>
              <a:spcPct val="15000"/>
            </a:spcAft>
            <a:buChar char="••"/>
          </a:pPr>
          <a:r>
            <a:rPr lang="fr-FR" sz="1700" b="1" kern="1200" dirty="0" smtClean="0"/>
            <a:t>« </a:t>
          </a:r>
          <a:r>
            <a:rPr lang="fr-FR" sz="1700" b="1" i="1" kern="1200" dirty="0" smtClean="0"/>
            <a:t>J'avais l'impression que tout le monde autour de moi disait : "c'est le gars qui va arrêter de travailler</a:t>
          </a:r>
          <a:r>
            <a:rPr lang="fr-FR" sz="1700" b="1" kern="1200" dirty="0" smtClean="0"/>
            <a:t>" », </a:t>
          </a:r>
          <a:endParaRPr lang="fr-FR" sz="1700" kern="1200" dirty="0"/>
        </a:p>
      </dsp:txBody>
      <dsp:txXfrm>
        <a:off x="0" y="1727154"/>
        <a:ext cx="7272808" cy="963900"/>
      </dsp:txXfrm>
    </dsp:sp>
    <dsp:sp modelId="{2FB68A95-D857-439C-8C23-407CD27CBFF8}">
      <dsp:nvSpPr>
        <dsp:cNvPr id="0" name=""/>
        <dsp:cNvSpPr/>
      </dsp:nvSpPr>
      <dsp:spPr>
        <a:xfrm>
          <a:off x="363640" y="1476234"/>
          <a:ext cx="5090965" cy="50184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426" tIns="0" rIns="192426" bIns="0" numCol="1" spcCol="1270" anchor="ctr" anchorCtr="0">
          <a:noAutofit/>
        </a:bodyPr>
        <a:lstStyle/>
        <a:p>
          <a:pPr lvl="0" algn="l" defTabSz="755650">
            <a:lnSpc>
              <a:spcPct val="90000"/>
            </a:lnSpc>
            <a:spcBef>
              <a:spcPct val="0"/>
            </a:spcBef>
            <a:spcAft>
              <a:spcPct val="35000"/>
            </a:spcAft>
          </a:pPr>
          <a:r>
            <a:rPr lang="fr-FR" sz="1700" b="1" kern="1200" dirty="0" smtClean="0"/>
            <a:t>Poursuivit Masaaki qui prit un mois de congé</a:t>
          </a:r>
          <a:endParaRPr lang="fr-FR" sz="1700" b="1" kern="1200" dirty="0"/>
        </a:p>
      </dsp:txBody>
      <dsp:txXfrm>
        <a:off x="363640" y="1476234"/>
        <a:ext cx="5090965" cy="501840"/>
      </dsp:txXfrm>
    </dsp:sp>
    <dsp:sp modelId="{0A219B4B-7D00-40FB-AE50-4F1662FA4B4E}">
      <dsp:nvSpPr>
        <dsp:cNvPr id="0" name=""/>
        <dsp:cNvSpPr/>
      </dsp:nvSpPr>
      <dsp:spPr>
        <a:xfrm>
          <a:off x="0" y="3033774"/>
          <a:ext cx="7272808" cy="1204875"/>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4451" tIns="354076" rIns="564451" bIns="120904" numCol="1" spcCol="1270" anchor="t" anchorCtr="0">
          <a:noAutofit/>
        </a:bodyPr>
        <a:lstStyle/>
        <a:p>
          <a:pPr marL="171450" lvl="1" indent="-171450" algn="l" defTabSz="755650">
            <a:lnSpc>
              <a:spcPct val="90000"/>
            </a:lnSpc>
            <a:spcBef>
              <a:spcPct val="0"/>
            </a:spcBef>
            <a:spcAft>
              <a:spcPct val="15000"/>
            </a:spcAft>
            <a:buChar char="••"/>
          </a:pPr>
          <a:r>
            <a:rPr lang="fr-FR" sz="1700" b="1" kern="1200" dirty="0" smtClean="0"/>
            <a:t>« </a:t>
          </a:r>
          <a:r>
            <a:rPr lang="fr-FR" sz="1700" b="1" i="1" kern="1200" dirty="0" smtClean="0"/>
            <a:t>Si un travailleur homme annonce qu'il va prendre un congé de paternité, les gens autour de lui vont penser qu'il n'est plus apte pour le travail. Ils peuvent penser qu'il a prévu de démissionne</a:t>
          </a:r>
          <a:r>
            <a:rPr lang="fr-FR" sz="1700" b="1" kern="1200" dirty="0" smtClean="0"/>
            <a:t>r »</a:t>
          </a:r>
          <a:endParaRPr lang="fr-FR" sz="1700" kern="1200" dirty="0"/>
        </a:p>
      </dsp:txBody>
      <dsp:txXfrm>
        <a:off x="0" y="3033774"/>
        <a:ext cx="7272808" cy="1204875"/>
      </dsp:txXfrm>
    </dsp:sp>
    <dsp:sp modelId="{D6A3C76F-76D1-49FE-A544-2616E3AFAD03}">
      <dsp:nvSpPr>
        <dsp:cNvPr id="0" name=""/>
        <dsp:cNvSpPr/>
      </dsp:nvSpPr>
      <dsp:spPr>
        <a:xfrm>
          <a:off x="363640" y="2782854"/>
          <a:ext cx="5090965" cy="50184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426" tIns="0" rIns="192426" bIns="0" numCol="1" spcCol="1270" anchor="ctr" anchorCtr="0">
          <a:noAutofit/>
        </a:bodyPr>
        <a:lstStyle/>
        <a:p>
          <a:pPr lvl="0" algn="l" defTabSz="755650">
            <a:lnSpc>
              <a:spcPct val="90000"/>
            </a:lnSpc>
            <a:spcBef>
              <a:spcPct val="0"/>
            </a:spcBef>
            <a:spcAft>
              <a:spcPct val="35000"/>
            </a:spcAft>
          </a:pPr>
          <a:r>
            <a:rPr lang="fr-FR" sz="1700" b="1" kern="1200" dirty="0" smtClean="0"/>
            <a:t>Tetsuya Ando</a:t>
          </a:r>
          <a:endParaRPr lang="fr-FR" sz="1700" kern="1200" dirty="0"/>
        </a:p>
      </dsp:txBody>
      <dsp:txXfrm>
        <a:off x="363640" y="2782854"/>
        <a:ext cx="5090965" cy="501840"/>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4CD8653-91CE-48F6-BE0E-9461926880FF}">
      <dsp:nvSpPr>
        <dsp:cNvPr id="0" name=""/>
        <dsp:cNvSpPr/>
      </dsp:nvSpPr>
      <dsp:spPr>
        <a:xfrm>
          <a:off x="0" y="370537"/>
          <a:ext cx="8229600" cy="146475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38708" tIns="312420" rIns="638708" bIns="99568" numCol="1" spcCol="1270" anchor="t" anchorCtr="0">
          <a:noAutofit/>
        </a:bodyPr>
        <a:lstStyle/>
        <a:p>
          <a:pPr marL="114300" lvl="1" indent="-114300" algn="l" defTabSz="622300">
            <a:lnSpc>
              <a:spcPct val="90000"/>
            </a:lnSpc>
            <a:spcBef>
              <a:spcPct val="0"/>
            </a:spcBef>
            <a:spcAft>
              <a:spcPct val="15000"/>
            </a:spcAft>
            <a:buChar char="••"/>
          </a:pPr>
          <a:r>
            <a:rPr lang="fr-FR" sz="1400" kern="1200" dirty="0" smtClean="0"/>
            <a:t>Les entreprises japonaises  envoient leurs cadres, assez massivement et tous frais payés, faire des troisièmes cycles dans les universités nationales ou étrangères. </a:t>
          </a:r>
        </a:p>
        <a:p>
          <a:pPr marL="114300" lvl="1" indent="-114300" algn="l" defTabSz="622300">
            <a:lnSpc>
              <a:spcPct val="90000"/>
            </a:lnSpc>
            <a:spcBef>
              <a:spcPct val="0"/>
            </a:spcBef>
            <a:spcAft>
              <a:spcPct val="15000"/>
            </a:spcAft>
            <a:buChar char="••"/>
          </a:pPr>
          <a:r>
            <a:rPr lang="fr-FR" sz="1400" kern="1200" dirty="0" smtClean="0"/>
            <a:t>la fidélisation par la qualification</a:t>
          </a:r>
        </a:p>
        <a:p>
          <a:pPr marL="114300" lvl="1" indent="-114300" algn="l" defTabSz="622300">
            <a:lnSpc>
              <a:spcPct val="90000"/>
            </a:lnSpc>
            <a:spcBef>
              <a:spcPct val="0"/>
            </a:spcBef>
            <a:spcAft>
              <a:spcPct val="15000"/>
            </a:spcAft>
            <a:buChar char="••"/>
          </a:pPr>
          <a:r>
            <a:rPr lang="fr-FR" sz="1400" kern="1200" dirty="0" smtClean="0"/>
            <a:t>Plus on suit de formations et plus on se spécialise dans le domaine d’expertise de l’entreprise et donc plus il est difficile de revendre ses talents ailleurs.</a:t>
          </a:r>
        </a:p>
      </dsp:txBody>
      <dsp:txXfrm>
        <a:off x="0" y="370537"/>
        <a:ext cx="8229600" cy="1464750"/>
      </dsp:txXfrm>
    </dsp:sp>
    <dsp:sp modelId="{17D10EF5-7B0D-4F6D-A142-F2F1C00A3D99}">
      <dsp:nvSpPr>
        <dsp:cNvPr id="0" name=""/>
        <dsp:cNvSpPr/>
      </dsp:nvSpPr>
      <dsp:spPr>
        <a:xfrm>
          <a:off x="411480" y="149137"/>
          <a:ext cx="5760720" cy="4428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1066800">
            <a:lnSpc>
              <a:spcPct val="90000"/>
            </a:lnSpc>
            <a:spcBef>
              <a:spcPct val="0"/>
            </a:spcBef>
            <a:spcAft>
              <a:spcPct val="35000"/>
            </a:spcAft>
          </a:pPr>
          <a:r>
            <a:rPr lang="fr-FR" sz="2400" b="1" kern="1200" dirty="0" smtClean="0"/>
            <a:t>La Formation</a:t>
          </a:r>
          <a:r>
            <a:rPr lang="fr-FR" sz="2800" kern="1200" dirty="0" smtClean="0"/>
            <a:t> </a:t>
          </a:r>
        </a:p>
      </dsp:txBody>
      <dsp:txXfrm>
        <a:off x="411480" y="149137"/>
        <a:ext cx="5760720" cy="442800"/>
      </dsp:txXfrm>
    </dsp:sp>
    <dsp:sp modelId="{F88D2B38-B83D-410B-A53C-B79C4EC3056E}">
      <dsp:nvSpPr>
        <dsp:cNvPr id="0" name=""/>
        <dsp:cNvSpPr/>
      </dsp:nvSpPr>
      <dsp:spPr>
        <a:xfrm>
          <a:off x="0" y="2137687"/>
          <a:ext cx="8229600" cy="146475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38708" tIns="312420" rIns="638708" bIns="99568" numCol="1" spcCol="1270" anchor="t" anchorCtr="0">
          <a:noAutofit/>
        </a:bodyPr>
        <a:lstStyle/>
        <a:p>
          <a:pPr marL="114300" lvl="1" indent="-114300" algn="l" defTabSz="622300">
            <a:lnSpc>
              <a:spcPct val="90000"/>
            </a:lnSpc>
            <a:spcBef>
              <a:spcPct val="0"/>
            </a:spcBef>
            <a:spcAft>
              <a:spcPct val="15000"/>
            </a:spcAft>
            <a:buChar char="••"/>
          </a:pPr>
          <a:r>
            <a:rPr lang="fr-FR" sz="1400" kern="1200" dirty="0" smtClean="0"/>
            <a:t>Le licenciement est mal vu au Japon  </a:t>
          </a:r>
        </a:p>
        <a:p>
          <a:pPr marL="114300" lvl="1" indent="-114300" algn="l" defTabSz="622300">
            <a:lnSpc>
              <a:spcPct val="90000"/>
            </a:lnSpc>
            <a:spcBef>
              <a:spcPct val="0"/>
            </a:spcBef>
            <a:spcAft>
              <a:spcPct val="15000"/>
            </a:spcAft>
            <a:buChar char="••"/>
          </a:pPr>
          <a:r>
            <a:rPr lang="fr-FR" sz="1400" kern="1200" dirty="0" smtClean="0"/>
            <a:t>La technique traditionnelle « mise au placard », pour inciter les employés non productifs à démissionner </a:t>
          </a:r>
        </a:p>
        <a:p>
          <a:pPr marL="114300" lvl="1" indent="-114300" algn="l" defTabSz="622300">
            <a:lnSpc>
              <a:spcPct val="90000"/>
            </a:lnSpc>
            <a:spcBef>
              <a:spcPct val="0"/>
            </a:spcBef>
            <a:spcAft>
              <a:spcPct val="15000"/>
            </a:spcAft>
            <a:buChar char="••"/>
          </a:pPr>
          <a:r>
            <a:rPr lang="fr-FR" sz="1400" kern="1200" dirty="0" smtClean="0"/>
            <a:t>Lors d’une </a:t>
          </a:r>
          <a:r>
            <a:rPr lang="fr-FR" sz="1400" kern="1200" dirty="0" err="1" smtClean="0"/>
            <a:t>lcrise</a:t>
          </a:r>
          <a:r>
            <a:rPr lang="fr-FR" sz="1400" kern="1200" dirty="0" smtClean="0"/>
            <a:t> es japonais met à la porte leur comité de Direction  selon une citation de Ishikawa </a:t>
          </a:r>
          <a:r>
            <a:rPr lang="fr-FR" sz="1400" kern="1200" dirty="0" err="1" smtClean="0"/>
            <a:t>Kaoru</a:t>
          </a:r>
          <a:r>
            <a:rPr lang="fr-FR" sz="1400" kern="1200" dirty="0" smtClean="0"/>
            <a:t> *:« </a:t>
          </a:r>
          <a:r>
            <a:rPr lang="fr-FR" sz="1400" b="1" kern="1200" dirty="0" smtClean="0"/>
            <a:t>les entreprises, comme les poissons, pourrissent par la tête </a:t>
          </a:r>
          <a:r>
            <a:rPr lang="fr-FR" sz="1400" kern="1200" dirty="0" smtClean="0"/>
            <a:t>».</a:t>
          </a:r>
        </a:p>
      </dsp:txBody>
      <dsp:txXfrm>
        <a:off x="0" y="2137687"/>
        <a:ext cx="8229600" cy="1464750"/>
      </dsp:txXfrm>
    </dsp:sp>
    <dsp:sp modelId="{9BDD4A7D-A251-44BE-A95E-AFE3EBCB9A1A}">
      <dsp:nvSpPr>
        <dsp:cNvPr id="0" name=""/>
        <dsp:cNvSpPr/>
      </dsp:nvSpPr>
      <dsp:spPr>
        <a:xfrm>
          <a:off x="411480" y="1916287"/>
          <a:ext cx="5760720" cy="44280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1066800">
            <a:lnSpc>
              <a:spcPct val="90000"/>
            </a:lnSpc>
            <a:spcBef>
              <a:spcPct val="0"/>
            </a:spcBef>
            <a:spcAft>
              <a:spcPct val="35000"/>
            </a:spcAft>
          </a:pPr>
          <a:r>
            <a:rPr lang="fr-FR" sz="2400" b="1" kern="1200" dirty="0" smtClean="0"/>
            <a:t>Le</a:t>
          </a:r>
          <a:r>
            <a:rPr lang="fr-FR" sz="2400" kern="1200" dirty="0" smtClean="0"/>
            <a:t> </a:t>
          </a:r>
          <a:r>
            <a:rPr lang="fr-FR" sz="2400" b="1" kern="1200" dirty="0" smtClean="0"/>
            <a:t>LICENCIEMENT</a:t>
          </a:r>
        </a:p>
      </dsp:txBody>
      <dsp:txXfrm>
        <a:off x="411480" y="1916287"/>
        <a:ext cx="5760720" cy="442800"/>
      </dsp:txXfrm>
    </dsp:sp>
    <dsp:sp modelId="{B622955E-3740-450B-9E21-33BF107E7BA3}">
      <dsp:nvSpPr>
        <dsp:cNvPr id="0" name=""/>
        <dsp:cNvSpPr/>
      </dsp:nvSpPr>
      <dsp:spPr>
        <a:xfrm>
          <a:off x="0" y="3904837"/>
          <a:ext cx="8229600" cy="1346625"/>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38708" tIns="312420" rIns="638708" bIns="106680" numCol="1" spcCol="1270" anchor="t" anchorCtr="0">
          <a:noAutofit/>
        </a:bodyPr>
        <a:lstStyle/>
        <a:p>
          <a:pPr marL="114300" lvl="1" indent="-114300" algn="l" defTabSz="666750">
            <a:lnSpc>
              <a:spcPct val="90000"/>
            </a:lnSpc>
            <a:spcBef>
              <a:spcPct val="0"/>
            </a:spcBef>
            <a:spcAft>
              <a:spcPct val="15000"/>
            </a:spcAft>
            <a:buChar char="••"/>
          </a:pPr>
          <a:r>
            <a:rPr lang="fr-FR" sz="1500" kern="1200" dirty="0" smtClean="0"/>
            <a:t>les grévistes japonais affichent leur mécontentement en portant un petit brassard noir. </a:t>
          </a:r>
        </a:p>
        <a:p>
          <a:pPr marL="114300" lvl="1" indent="-114300" algn="l" defTabSz="666750">
            <a:lnSpc>
              <a:spcPct val="90000"/>
            </a:lnSpc>
            <a:spcBef>
              <a:spcPct val="0"/>
            </a:spcBef>
            <a:spcAft>
              <a:spcPct val="15000"/>
            </a:spcAft>
            <a:buChar char="••"/>
          </a:pPr>
          <a:r>
            <a:rPr lang="fr-FR" sz="1500" kern="1200" dirty="0" smtClean="0"/>
            <a:t>C’est dans le calme et le consensus qu’ils obtiennent un à un leurs avantages sociaux. </a:t>
          </a:r>
        </a:p>
        <a:p>
          <a:pPr marL="114300" lvl="1" indent="-114300" algn="l" defTabSz="666750">
            <a:lnSpc>
              <a:spcPct val="90000"/>
            </a:lnSpc>
            <a:spcBef>
              <a:spcPct val="0"/>
            </a:spcBef>
            <a:spcAft>
              <a:spcPct val="15000"/>
            </a:spcAft>
            <a:buChar char="••"/>
          </a:pPr>
          <a:r>
            <a:rPr lang="fr-FR" sz="1500" kern="1200" dirty="0" smtClean="0"/>
            <a:t>Durant le </a:t>
          </a:r>
          <a:r>
            <a:rPr lang="fr-FR" sz="1500" i="1" kern="1200" dirty="0" err="1" smtClean="0"/>
            <a:t>shuntô</a:t>
          </a:r>
          <a:r>
            <a:rPr lang="fr-FR" sz="1500" i="1" kern="1200" dirty="0" smtClean="0"/>
            <a:t> </a:t>
          </a:r>
          <a:r>
            <a:rPr lang="fr-FR" sz="1500" kern="1200" dirty="0" smtClean="0"/>
            <a:t>l’offensive syndicale de printemps, Employeurs et syndicats de tous secteurs décident alors des augmentations pour l’année à venir </a:t>
          </a:r>
        </a:p>
      </dsp:txBody>
      <dsp:txXfrm>
        <a:off x="0" y="3904837"/>
        <a:ext cx="8229600" cy="1346625"/>
      </dsp:txXfrm>
    </dsp:sp>
    <dsp:sp modelId="{8811786C-8A65-42A4-97F5-263F54FEB4D5}">
      <dsp:nvSpPr>
        <dsp:cNvPr id="0" name=""/>
        <dsp:cNvSpPr/>
      </dsp:nvSpPr>
      <dsp:spPr>
        <a:xfrm>
          <a:off x="411480" y="3683437"/>
          <a:ext cx="5760720" cy="44280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1066800">
            <a:lnSpc>
              <a:spcPct val="90000"/>
            </a:lnSpc>
            <a:spcBef>
              <a:spcPct val="0"/>
            </a:spcBef>
            <a:spcAft>
              <a:spcPct val="35000"/>
            </a:spcAft>
          </a:pPr>
          <a:r>
            <a:rPr lang="fr-FR" sz="2400" b="1" kern="1200" dirty="0" smtClean="0"/>
            <a:t>Revendication sociale</a:t>
          </a:r>
          <a:r>
            <a:rPr lang="fr-FR" sz="1400" kern="1200" dirty="0" smtClean="0"/>
            <a:t>:</a:t>
          </a:r>
        </a:p>
      </dsp:txBody>
      <dsp:txXfrm>
        <a:off x="411480" y="3683437"/>
        <a:ext cx="5760720" cy="442800"/>
      </dsp:txXfrm>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E79224C-5941-4B99-BFF3-E5C457C7DA87}">
      <dsp:nvSpPr>
        <dsp:cNvPr id="0" name=""/>
        <dsp:cNvSpPr/>
      </dsp:nvSpPr>
      <dsp:spPr>
        <a:xfrm>
          <a:off x="0" y="293632"/>
          <a:ext cx="8229600" cy="14364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38708" tIns="333248" rIns="638708" bIns="113792" numCol="1" spcCol="1270" anchor="t" anchorCtr="0">
          <a:noAutofit/>
        </a:bodyPr>
        <a:lstStyle/>
        <a:p>
          <a:pPr marL="171450" lvl="1" indent="-171450" algn="l" defTabSz="711200">
            <a:lnSpc>
              <a:spcPct val="90000"/>
            </a:lnSpc>
            <a:spcBef>
              <a:spcPct val="0"/>
            </a:spcBef>
            <a:spcAft>
              <a:spcPct val="15000"/>
            </a:spcAft>
            <a:buChar char="••"/>
          </a:pPr>
          <a:r>
            <a:rPr lang="fr-FR" sz="1600" kern="1200" dirty="0" smtClean="0"/>
            <a:t>un système de promotion selon l'ancienneté</a:t>
          </a:r>
        </a:p>
        <a:p>
          <a:pPr marL="171450" lvl="1" indent="-171450" algn="l" defTabSz="711200">
            <a:lnSpc>
              <a:spcPct val="90000"/>
            </a:lnSpc>
            <a:spcBef>
              <a:spcPct val="0"/>
            </a:spcBef>
            <a:spcAft>
              <a:spcPct val="15000"/>
            </a:spcAft>
            <a:buChar char="••"/>
          </a:pPr>
          <a:r>
            <a:rPr lang="fr-FR" sz="1600" kern="1200" dirty="0" smtClean="0"/>
            <a:t>les cheminements de carrière sont lents et ils sont basés sur une évaluation informelle et de long terme de l'employé.</a:t>
          </a:r>
        </a:p>
        <a:p>
          <a:pPr marL="171450" lvl="1" indent="-171450" algn="l" defTabSz="711200">
            <a:lnSpc>
              <a:spcPct val="90000"/>
            </a:lnSpc>
            <a:spcBef>
              <a:spcPct val="0"/>
            </a:spcBef>
            <a:spcAft>
              <a:spcPct val="15000"/>
            </a:spcAft>
            <a:buChar char="••"/>
          </a:pPr>
          <a:r>
            <a:rPr lang="fr-FR" sz="1600" kern="1200" dirty="0" smtClean="0"/>
            <a:t>Les employés appartenant à la même promotion grimpent au même rythme.</a:t>
          </a:r>
        </a:p>
      </dsp:txBody>
      <dsp:txXfrm>
        <a:off x="0" y="293632"/>
        <a:ext cx="8229600" cy="1436400"/>
      </dsp:txXfrm>
    </dsp:sp>
    <dsp:sp modelId="{CF715FD1-1733-42B4-B778-5DE29C082D56}">
      <dsp:nvSpPr>
        <dsp:cNvPr id="0" name=""/>
        <dsp:cNvSpPr/>
      </dsp:nvSpPr>
      <dsp:spPr>
        <a:xfrm>
          <a:off x="411480" y="57471"/>
          <a:ext cx="5760720" cy="47232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1066800">
            <a:lnSpc>
              <a:spcPct val="90000"/>
            </a:lnSpc>
            <a:spcBef>
              <a:spcPct val="0"/>
            </a:spcBef>
            <a:spcAft>
              <a:spcPct val="35000"/>
            </a:spcAft>
          </a:pPr>
          <a:r>
            <a:rPr lang="fr-FR" sz="2400" b="1" kern="1200" dirty="0" smtClean="0"/>
            <a:t>La promotion :</a:t>
          </a:r>
        </a:p>
      </dsp:txBody>
      <dsp:txXfrm>
        <a:off x="411480" y="57471"/>
        <a:ext cx="5760720" cy="472320"/>
      </dsp:txXfrm>
    </dsp:sp>
    <dsp:sp modelId="{CC54859C-A778-4959-AE73-0936EF5923BF}">
      <dsp:nvSpPr>
        <dsp:cNvPr id="0" name=""/>
        <dsp:cNvSpPr/>
      </dsp:nvSpPr>
      <dsp:spPr>
        <a:xfrm>
          <a:off x="0" y="2052592"/>
          <a:ext cx="8229600" cy="20664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38708" tIns="333248" rIns="638708" bIns="113792" numCol="1" spcCol="1270" anchor="t" anchorCtr="0">
          <a:noAutofit/>
        </a:bodyPr>
        <a:lstStyle/>
        <a:p>
          <a:pPr marL="171450" lvl="1" indent="0" algn="l" defTabSz="711200">
            <a:lnSpc>
              <a:spcPct val="90000"/>
            </a:lnSpc>
            <a:spcBef>
              <a:spcPct val="0"/>
            </a:spcBef>
            <a:spcAft>
              <a:spcPct val="15000"/>
            </a:spcAft>
            <a:buChar char="••"/>
          </a:pPr>
          <a:r>
            <a:rPr lang="fr-FR" sz="1600" kern="1200" dirty="0" smtClean="0"/>
            <a:t>Un système d’emploi à long terme  qui garantie la loyauté des employés et permet une enviable stabilité. Ce dernier vient pour remplacer le système d’emploi à vie .</a:t>
          </a:r>
        </a:p>
        <a:p>
          <a:pPr marL="363538" lvl="1" indent="-192088" algn="l" defTabSz="711200">
            <a:lnSpc>
              <a:spcPct val="90000"/>
            </a:lnSpc>
            <a:spcBef>
              <a:spcPct val="0"/>
            </a:spcBef>
            <a:spcAft>
              <a:spcPct val="15000"/>
            </a:spcAft>
            <a:buChar char="••"/>
            <a:tabLst>
              <a:tab pos="623888" algn="l"/>
            </a:tabLst>
          </a:pPr>
          <a:r>
            <a:rPr lang="fr-FR" sz="1600" kern="1200" dirty="0" smtClean="0"/>
            <a:t>Les personnes de plus de 60 ans continuent leurs activités professionnelles car :                               -   Pour la grande majorité des retraités, les pensions versées sont insuffisantes.                  -   Vivre au sein de la communauté est essentiel pour les Japonais, Or le monde           du travail représente le monde socialisé.</a:t>
          </a:r>
        </a:p>
      </dsp:txBody>
      <dsp:txXfrm>
        <a:off x="0" y="2052592"/>
        <a:ext cx="8229600" cy="2066400"/>
      </dsp:txXfrm>
    </dsp:sp>
    <dsp:sp modelId="{535D3497-0382-4EDC-99E6-CFAFD9719E93}">
      <dsp:nvSpPr>
        <dsp:cNvPr id="0" name=""/>
        <dsp:cNvSpPr/>
      </dsp:nvSpPr>
      <dsp:spPr>
        <a:xfrm>
          <a:off x="411480" y="1816432"/>
          <a:ext cx="5760720" cy="47232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1244600">
            <a:lnSpc>
              <a:spcPct val="90000"/>
            </a:lnSpc>
            <a:spcBef>
              <a:spcPct val="0"/>
            </a:spcBef>
            <a:spcAft>
              <a:spcPct val="35000"/>
            </a:spcAft>
          </a:pPr>
          <a:r>
            <a:rPr lang="fr-FR" sz="2800" b="1" kern="1200" dirty="0" smtClean="0"/>
            <a:t>La retraite:</a:t>
          </a:r>
        </a:p>
      </dsp:txBody>
      <dsp:txXfrm>
        <a:off x="411480" y="1816432"/>
        <a:ext cx="5760720" cy="472320"/>
      </dsp:txXfrm>
    </dsp:sp>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CFF1CFF-59E0-4A01-97FF-D734E39093BE}">
      <dsp:nvSpPr>
        <dsp:cNvPr id="0" name=""/>
        <dsp:cNvSpPr/>
      </dsp:nvSpPr>
      <dsp:spPr>
        <a:xfrm rot="5400000">
          <a:off x="4646662" y="-1952030"/>
          <a:ext cx="597694" cy="4654597"/>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fr-FR" sz="2000" kern="1200" dirty="0" smtClean="0"/>
            <a:t>Trier, </a:t>
          </a:r>
          <a:r>
            <a:rPr lang="fr-FR" sz="2000" b="0" i="0" kern="1200" dirty="0" smtClean="0"/>
            <a:t>Supprimer ce qui est inutile</a:t>
          </a:r>
          <a:r>
            <a:rPr lang="fr-FR" sz="2000" kern="1200" dirty="0" smtClean="0"/>
            <a:t> </a:t>
          </a:r>
          <a:endParaRPr lang="en-CA" sz="2000" kern="1200" dirty="0" smtClean="0"/>
        </a:p>
      </dsp:txBody>
      <dsp:txXfrm rot="5400000">
        <a:off x="4646662" y="-1952030"/>
        <a:ext cx="597694" cy="4654597"/>
      </dsp:txXfrm>
    </dsp:sp>
    <dsp:sp modelId="{0AB46CAC-A51C-4A97-B262-3030702D603E}">
      <dsp:nvSpPr>
        <dsp:cNvPr id="0" name=""/>
        <dsp:cNvSpPr/>
      </dsp:nvSpPr>
      <dsp:spPr>
        <a:xfrm>
          <a:off x="0" y="1708"/>
          <a:ext cx="2618210" cy="747118"/>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fr-FR" sz="3200" b="1" kern="1200" dirty="0" err="1" smtClean="0"/>
            <a:t>Seiri</a:t>
          </a:r>
          <a:endParaRPr lang="fr-FR" sz="3200" kern="1200" dirty="0"/>
        </a:p>
      </dsp:txBody>
      <dsp:txXfrm>
        <a:off x="0" y="1708"/>
        <a:ext cx="2618210" cy="747118"/>
      </dsp:txXfrm>
    </dsp:sp>
    <dsp:sp modelId="{E7E58856-E701-4B33-A930-DB18857DF9D4}">
      <dsp:nvSpPr>
        <dsp:cNvPr id="0" name=""/>
        <dsp:cNvSpPr/>
      </dsp:nvSpPr>
      <dsp:spPr>
        <a:xfrm rot="5400000">
          <a:off x="4646662" y="-1167556"/>
          <a:ext cx="597694" cy="4654597"/>
        </a:xfrm>
        <a:prstGeom prst="round2Same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fr-FR" sz="2000" kern="1200" dirty="0" smtClean="0"/>
            <a:t>Ordre, arrangement, situer (les choses)</a:t>
          </a:r>
          <a:endParaRPr lang="en-CA" sz="2000" kern="1200" dirty="0" smtClean="0"/>
        </a:p>
      </dsp:txBody>
      <dsp:txXfrm rot="5400000">
        <a:off x="4646662" y="-1167556"/>
        <a:ext cx="597694" cy="4654597"/>
      </dsp:txXfrm>
    </dsp:sp>
    <dsp:sp modelId="{87E4E7C0-59CC-4891-BDF8-7B3CC1740DC8}">
      <dsp:nvSpPr>
        <dsp:cNvPr id="0" name=""/>
        <dsp:cNvSpPr/>
      </dsp:nvSpPr>
      <dsp:spPr>
        <a:xfrm>
          <a:off x="0" y="786182"/>
          <a:ext cx="2618210" cy="747118"/>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fr-FR" sz="3200" b="1" kern="1200" dirty="0" err="1" smtClean="0"/>
            <a:t>Seiton</a:t>
          </a:r>
          <a:endParaRPr lang="en-CA" sz="3200" b="1" kern="1200" dirty="0" smtClean="0"/>
        </a:p>
      </dsp:txBody>
      <dsp:txXfrm>
        <a:off x="0" y="786182"/>
        <a:ext cx="2618210" cy="747118"/>
      </dsp:txXfrm>
    </dsp:sp>
    <dsp:sp modelId="{2305FF63-BBCF-421C-B533-4283BC3108C2}">
      <dsp:nvSpPr>
        <dsp:cNvPr id="0" name=""/>
        <dsp:cNvSpPr/>
      </dsp:nvSpPr>
      <dsp:spPr>
        <a:xfrm rot="5400000">
          <a:off x="4646662" y="-383082"/>
          <a:ext cx="597694" cy="4654597"/>
        </a:xfrm>
        <a:prstGeom prst="round2Same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fr-FR" sz="2000" kern="1200" dirty="0" smtClean="0"/>
            <a:t>Nettoyage, scintiller</a:t>
          </a:r>
          <a:endParaRPr lang="en-CA" sz="2000" kern="1200" dirty="0" smtClean="0"/>
        </a:p>
      </dsp:txBody>
      <dsp:txXfrm rot="5400000">
        <a:off x="4646662" y="-383082"/>
        <a:ext cx="597694" cy="4654597"/>
      </dsp:txXfrm>
    </dsp:sp>
    <dsp:sp modelId="{0BEF9FBF-3880-4052-8DC3-E59C5E18D5B6}">
      <dsp:nvSpPr>
        <dsp:cNvPr id="0" name=""/>
        <dsp:cNvSpPr/>
      </dsp:nvSpPr>
      <dsp:spPr>
        <a:xfrm>
          <a:off x="0" y="1570656"/>
          <a:ext cx="2618210" cy="747118"/>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fr-FR" sz="3200" b="1" kern="1200" dirty="0" err="1" smtClean="0"/>
            <a:t>Seiso</a:t>
          </a:r>
          <a:endParaRPr lang="en-CA" sz="3200" b="1" kern="1200" dirty="0" smtClean="0"/>
        </a:p>
      </dsp:txBody>
      <dsp:txXfrm>
        <a:off x="0" y="1570656"/>
        <a:ext cx="2618210" cy="747118"/>
      </dsp:txXfrm>
    </dsp:sp>
    <dsp:sp modelId="{0C0C5816-BD44-4B66-8B71-FE373E3105BC}">
      <dsp:nvSpPr>
        <dsp:cNvPr id="0" name=""/>
        <dsp:cNvSpPr/>
      </dsp:nvSpPr>
      <dsp:spPr>
        <a:xfrm rot="5400000">
          <a:off x="4646662" y="401391"/>
          <a:ext cx="597694" cy="4654597"/>
        </a:xfrm>
        <a:prstGeom prst="round2Same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fr-FR" sz="2000" kern="1200" dirty="0" smtClean="0"/>
            <a:t>Propre, net, standardiser</a:t>
          </a:r>
          <a:endParaRPr lang="en-CA" sz="2000" kern="1200" dirty="0" smtClean="0"/>
        </a:p>
      </dsp:txBody>
      <dsp:txXfrm rot="5400000">
        <a:off x="4646662" y="401391"/>
        <a:ext cx="597694" cy="4654597"/>
      </dsp:txXfrm>
    </dsp:sp>
    <dsp:sp modelId="{76CECF0E-446C-4866-B141-05DFD831915E}">
      <dsp:nvSpPr>
        <dsp:cNvPr id="0" name=""/>
        <dsp:cNvSpPr/>
      </dsp:nvSpPr>
      <dsp:spPr>
        <a:xfrm>
          <a:off x="0" y="2355130"/>
          <a:ext cx="2618210" cy="747118"/>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fr-FR" sz="3200" b="1" kern="1200" dirty="0" err="1" smtClean="0"/>
            <a:t>Seiketsu</a:t>
          </a:r>
          <a:endParaRPr lang="en-CA" sz="3200" b="1" kern="1200" dirty="0" smtClean="0"/>
        </a:p>
      </dsp:txBody>
      <dsp:txXfrm>
        <a:off x="0" y="2355130"/>
        <a:ext cx="2618210" cy="747118"/>
      </dsp:txXfrm>
    </dsp:sp>
    <dsp:sp modelId="{5C35A69A-A7C9-4800-A647-14051474B958}">
      <dsp:nvSpPr>
        <dsp:cNvPr id="0" name=""/>
        <dsp:cNvSpPr/>
      </dsp:nvSpPr>
      <dsp:spPr>
        <a:xfrm rot="5400000">
          <a:off x="4646662" y="1185865"/>
          <a:ext cx="597694" cy="4654597"/>
        </a:xfrm>
        <a:prstGeom prst="round2SameRect">
          <a:avLst/>
        </a:prstGeom>
        <a:solidFill>
          <a:schemeClr val="accent6">
            <a:tint val="40000"/>
            <a:alpha val="90000"/>
            <a:hueOff val="0"/>
            <a:satOff val="0"/>
            <a:lumOff val="0"/>
            <a:alphaOff val="0"/>
          </a:schemeClr>
        </a:solidFill>
        <a:ln w="9525" cap="flat" cmpd="sng" algn="ctr">
          <a:solidFill>
            <a:schemeClr val="accent6">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fr-FR" sz="2000" kern="1200" dirty="0" smtClean="0"/>
            <a:t>Education, suivi</a:t>
          </a:r>
          <a:endParaRPr lang="en-CA" sz="2000" kern="1200" dirty="0" smtClean="0"/>
        </a:p>
      </dsp:txBody>
      <dsp:txXfrm rot="5400000">
        <a:off x="4646662" y="1185865"/>
        <a:ext cx="597694" cy="4654597"/>
      </dsp:txXfrm>
    </dsp:sp>
    <dsp:sp modelId="{1A0D24A2-C89F-4186-95D9-DD1DC39F0C55}">
      <dsp:nvSpPr>
        <dsp:cNvPr id="0" name=""/>
        <dsp:cNvSpPr/>
      </dsp:nvSpPr>
      <dsp:spPr>
        <a:xfrm>
          <a:off x="0" y="3141313"/>
          <a:ext cx="2618210" cy="747118"/>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fr-FR" sz="3200" b="1" kern="1200" dirty="0" err="1" smtClean="0"/>
            <a:t>Shitsuke</a:t>
          </a:r>
          <a:endParaRPr lang="en-CA" sz="3200" b="1" kern="1200" dirty="0" smtClean="0"/>
        </a:p>
      </dsp:txBody>
      <dsp:txXfrm>
        <a:off x="0" y="3141313"/>
        <a:ext cx="2618210" cy="747118"/>
      </dsp:txXfrm>
    </dsp:sp>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5DA5B04-ABB8-4733-8272-607DA22A28EA}">
      <dsp:nvSpPr>
        <dsp:cNvPr id="0" name=""/>
        <dsp:cNvSpPr/>
      </dsp:nvSpPr>
      <dsp:spPr>
        <a:xfrm>
          <a:off x="2471938" y="2381245"/>
          <a:ext cx="2352595" cy="1699422"/>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fr-FR" sz="2000" b="1" kern="1200" smtClean="0"/>
            <a:t>Les dimensions de Hall</a:t>
          </a:r>
          <a:endParaRPr lang="fr-FR" sz="2000" b="1" kern="1200" dirty="0"/>
        </a:p>
      </dsp:txBody>
      <dsp:txXfrm>
        <a:off x="2471938" y="2381245"/>
        <a:ext cx="2352595" cy="1699422"/>
      </dsp:txXfrm>
    </dsp:sp>
    <dsp:sp modelId="{1EF4AE5E-6AFE-4A78-9795-1D2B47651DAA}">
      <dsp:nvSpPr>
        <dsp:cNvPr id="0" name=""/>
        <dsp:cNvSpPr/>
      </dsp:nvSpPr>
      <dsp:spPr>
        <a:xfrm rot="16200000">
          <a:off x="3468119" y="1762696"/>
          <a:ext cx="360233" cy="577803"/>
        </a:xfrm>
        <a:prstGeom prst="righ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fr-FR" sz="1800" kern="1200"/>
        </a:p>
      </dsp:txBody>
      <dsp:txXfrm rot="16200000">
        <a:off x="3468119" y="1762696"/>
        <a:ext cx="360233" cy="577803"/>
      </dsp:txXfrm>
    </dsp:sp>
    <dsp:sp modelId="{03D3E5BE-9F16-4788-BCFF-4ABAE536CD04}">
      <dsp:nvSpPr>
        <dsp:cNvPr id="0" name=""/>
        <dsp:cNvSpPr/>
      </dsp:nvSpPr>
      <dsp:spPr>
        <a:xfrm>
          <a:off x="2798524" y="2137"/>
          <a:ext cx="1699422" cy="1699422"/>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fr-FR" sz="2000" b="1" kern="1200" smtClean="0"/>
            <a:t>Rapport à l’espace</a:t>
          </a:r>
          <a:endParaRPr lang="fr-FR" sz="2000" b="1" kern="1200" dirty="0"/>
        </a:p>
      </dsp:txBody>
      <dsp:txXfrm>
        <a:off x="2798524" y="2137"/>
        <a:ext cx="1699422" cy="1699422"/>
      </dsp:txXfrm>
    </dsp:sp>
    <dsp:sp modelId="{B1601041-F050-4F91-9FC6-0FA9F98C620E}">
      <dsp:nvSpPr>
        <dsp:cNvPr id="0" name=""/>
        <dsp:cNvSpPr/>
      </dsp:nvSpPr>
      <dsp:spPr>
        <a:xfrm rot="1352160">
          <a:off x="4803323" y="3502552"/>
          <a:ext cx="391345" cy="577803"/>
        </a:xfrm>
        <a:prstGeom prst="rightArrow">
          <a:avLst>
            <a:gd name="adj1" fmla="val 600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fr-FR" sz="1800" kern="1200"/>
        </a:p>
      </dsp:txBody>
      <dsp:txXfrm rot="1352160">
        <a:off x="4803323" y="3502552"/>
        <a:ext cx="391345" cy="577803"/>
      </dsp:txXfrm>
    </dsp:sp>
    <dsp:sp modelId="{B81295CB-A524-46A8-AAF5-973CF6425EA0}">
      <dsp:nvSpPr>
        <dsp:cNvPr id="0" name=""/>
        <dsp:cNvSpPr/>
      </dsp:nvSpPr>
      <dsp:spPr>
        <a:xfrm>
          <a:off x="5285342" y="3413150"/>
          <a:ext cx="1699422" cy="1699422"/>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fr-FR" sz="2000" b="1" kern="1200" dirty="0" smtClean="0"/>
            <a:t>Culture à fort contexte</a:t>
          </a:r>
          <a:endParaRPr lang="fr-FR" sz="2000" b="1" kern="1200" dirty="0"/>
        </a:p>
      </dsp:txBody>
      <dsp:txXfrm>
        <a:off x="5285342" y="3413150"/>
        <a:ext cx="1699422" cy="1699422"/>
      </dsp:txXfrm>
    </dsp:sp>
    <dsp:sp modelId="{A625A8C3-6E3A-4024-8682-BF435C141D8A}">
      <dsp:nvSpPr>
        <dsp:cNvPr id="0" name=""/>
        <dsp:cNvSpPr/>
      </dsp:nvSpPr>
      <dsp:spPr>
        <a:xfrm rot="9458352">
          <a:off x="2139615" y="3488336"/>
          <a:ext cx="361328" cy="577803"/>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fr-FR" sz="1800" kern="1200"/>
        </a:p>
      </dsp:txBody>
      <dsp:txXfrm rot="9458352">
        <a:off x="2139615" y="3488336"/>
        <a:ext cx="361328" cy="577803"/>
      </dsp:txXfrm>
    </dsp:sp>
    <dsp:sp modelId="{55A5A2D1-BB01-4280-863D-6D4710C08F50}">
      <dsp:nvSpPr>
        <dsp:cNvPr id="0" name=""/>
        <dsp:cNvSpPr/>
      </dsp:nvSpPr>
      <dsp:spPr>
        <a:xfrm>
          <a:off x="360048" y="3384362"/>
          <a:ext cx="1699422" cy="1699422"/>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r-FR" sz="1800" b="1" kern="1200" smtClean="0"/>
            <a:t>Orientation temporelle</a:t>
          </a:r>
          <a:endParaRPr lang="fr-FR" sz="1800" b="1" kern="1200" dirty="0"/>
        </a:p>
      </dsp:txBody>
      <dsp:txXfrm>
        <a:off x="360048" y="3384362"/>
        <a:ext cx="1699422" cy="1699422"/>
      </dsp:txXfrm>
    </dsp:sp>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C700EA5-5ACA-4B92-BF02-90FBCA535F18}">
      <dsp:nvSpPr>
        <dsp:cNvPr id="0" name=""/>
        <dsp:cNvSpPr/>
      </dsp:nvSpPr>
      <dsp:spPr>
        <a:xfrm>
          <a:off x="1028" y="1265528"/>
          <a:ext cx="2005447" cy="2005447"/>
        </a:xfrm>
        <a:prstGeom prst="ellipse">
          <a:avLst/>
        </a:prstGeom>
        <a:solidFill>
          <a:schemeClr val="accent2">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10366" tIns="20320" rIns="110366" bIns="20320" numCol="1" spcCol="1270" anchor="ctr" anchorCtr="0">
          <a:noAutofit/>
        </a:bodyPr>
        <a:lstStyle/>
        <a:p>
          <a:pPr lvl="0" algn="ctr" defTabSz="711200">
            <a:lnSpc>
              <a:spcPct val="90000"/>
            </a:lnSpc>
            <a:spcBef>
              <a:spcPct val="0"/>
            </a:spcBef>
            <a:spcAft>
              <a:spcPct val="35000"/>
            </a:spcAft>
          </a:pPr>
          <a:r>
            <a:rPr lang="fr-FR" sz="1600" b="1" kern="1200" smtClean="0"/>
            <a:t>Universalisme/ Particularisme</a:t>
          </a:r>
          <a:endParaRPr lang="fr-FR" sz="1600" b="1" kern="1200" dirty="0"/>
        </a:p>
      </dsp:txBody>
      <dsp:txXfrm>
        <a:off x="1028" y="1265528"/>
        <a:ext cx="2005447" cy="2005447"/>
      </dsp:txXfrm>
    </dsp:sp>
    <dsp:sp modelId="{E6E42100-4F2D-4BCB-A76F-476E40E2D824}">
      <dsp:nvSpPr>
        <dsp:cNvPr id="0" name=""/>
        <dsp:cNvSpPr/>
      </dsp:nvSpPr>
      <dsp:spPr>
        <a:xfrm>
          <a:off x="1605386" y="1265528"/>
          <a:ext cx="2005447" cy="2005447"/>
        </a:xfrm>
        <a:prstGeom prst="ellipse">
          <a:avLst/>
        </a:prstGeom>
        <a:solidFill>
          <a:schemeClr val="accent3">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10366" tIns="20320" rIns="110366" bIns="20320" numCol="1" spcCol="1270" anchor="ctr" anchorCtr="0">
          <a:noAutofit/>
        </a:bodyPr>
        <a:lstStyle/>
        <a:p>
          <a:pPr lvl="0" algn="ctr" defTabSz="711200">
            <a:lnSpc>
              <a:spcPct val="90000"/>
            </a:lnSpc>
            <a:spcBef>
              <a:spcPct val="0"/>
            </a:spcBef>
            <a:spcAft>
              <a:spcPct val="35000"/>
            </a:spcAft>
          </a:pPr>
          <a:r>
            <a:rPr lang="fr-FR" sz="1600" b="1" kern="1200" smtClean="0"/>
            <a:t>Neutralité/</a:t>
          </a:r>
        </a:p>
        <a:p>
          <a:pPr lvl="0" algn="ctr" defTabSz="711200">
            <a:lnSpc>
              <a:spcPct val="90000"/>
            </a:lnSpc>
            <a:spcBef>
              <a:spcPct val="0"/>
            </a:spcBef>
            <a:spcAft>
              <a:spcPct val="35000"/>
            </a:spcAft>
          </a:pPr>
          <a:r>
            <a:rPr lang="fr-FR" sz="1600" b="1" kern="1200" smtClean="0"/>
            <a:t>affectivité</a:t>
          </a:r>
          <a:endParaRPr lang="fr-FR" sz="1600" b="1" kern="1200" dirty="0"/>
        </a:p>
      </dsp:txBody>
      <dsp:txXfrm>
        <a:off x="1605386" y="1265528"/>
        <a:ext cx="2005447" cy="2005447"/>
      </dsp:txXfrm>
    </dsp:sp>
    <dsp:sp modelId="{9627E299-F622-4CD3-AF32-9264E6260A4F}">
      <dsp:nvSpPr>
        <dsp:cNvPr id="0" name=""/>
        <dsp:cNvSpPr/>
      </dsp:nvSpPr>
      <dsp:spPr>
        <a:xfrm>
          <a:off x="3209744" y="1265528"/>
          <a:ext cx="2005447" cy="2005447"/>
        </a:xfrm>
        <a:prstGeom prst="ellipse">
          <a:avLst/>
        </a:prstGeom>
        <a:solidFill>
          <a:schemeClr val="accent4">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10366" tIns="20320" rIns="110366" bIns="20320" numCol="1" spcCol="1270" anchor="ctr" anchorCtr="0">
          <a:noAutofit/>
        </a:bodyPr>
        <a:lstStyle/>
        <a:p>
          <a:pPr lvl="0" algn="ctr" defTabSz="711200">
            <a:lnSpc>
              <a:spcPct val="90000"/>
            </a:lnSpc>
            <a:spcBef>
              <a:spcPct val="0"/>
            </a:spcBef>
            <a:spcAft>
              <a:spcPct val="35000"/>
            </a:spcAft>
          </a:pPr>
          <a:r>
            <a:rPr lang="fr-FR" sz="1600" b="1" kern="1200" smtClean="0"/>
            <a:t>Degré d’engagement limité/diffus</a:t>
          </a:r>
          <a:endParaRPr lang="fr-FR" sz="1600" b="1" kern="1200" dirty="0"/>
        </a:p>
      </dsp:txBody>
      <dsp:txXfrm>
        <a:off x="3209744" y="1265528"/>
        <a:ext cx="2005447" cy="2005447"/>
      </dsp:txXfrm>
    </dsp:sp>
    <dsp:sp modelId="{C5A0F7CE-75F8-4003-BAB4-1FB98DCBABC6}">
      <dsp:nvSpPr>
        <dsp:cNvPr id="0" name=""/>
        <dsp:cNvSpPr/>
      </dsp:nvSpPr>
      <dsp:spPr>
        <a:xfrm>
          <a:off x="4814102" y="1265528"/>
          <a:ext cx="2005447" cy="2005447"/>
        </a:xfrm>
        <a:prstGeom prst="ellipse">
          <a:avLst/>
        </a:prstGeom>
        <a:solidFill>
          <a:schemeClr val="accent5">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10366" tIns="20320" rIns="110366" bIns="20320" numCol="1" spcCol="1270" anchor="ctr" anchorCtr="0">
          <a:noAutofit/>
        </a:bodyPr>
        <a:lstStyle/>
        <a:p>
          <a:pPr lvl="0" algn="ctr" defTabSz="711200">
            <a:lnSpc>
              <a:spcPct val="90000"/>
            </a:lnSpc>
            <a:spcBef>
              <a:spcPct val="0"/>
            </a:spcBef>
            <a:spcAft>
              <a:spcPct val="35000"/>
            </a:spcAft>
          </a:pPr>
          <a:r>
            <a:rPr lang="fr-FR" sz="1600" b="1" kern="1200" smtClean="0"/>
            <a:t>Statut attribué/ statut acquis</a:t>
          </a:r>
          <a:endParaRPr lang="fr-FR" sz="1600" b="1" kern="1200" dirty="0"/>
        </a:p>
      </dsp:txBody>
      <dsp:txXfrm>
        <a:off x="4814102" y="1265528"/>
        <a:ext cx="2005447" cy="2005447"/>
      </dsp:txXfrm>
    </dsp:sp>
    <dsp:sp modelId="{A8056C91-D47E-4CAC-9CB6-AD51EEB646C8}">
      <dsp:nvSpPr>
        <dsp:cNvPr id="0" name=""/>
        <dsp:cNvSpPr/>
      </dsp:nvSpPr>
      <dsp:spPr>
        <a:xfrm>
          <a:off x="6418460" y="1265528"/>
          <a:ext cx="2005447" cy="2005447"/>
        </a:xfrm>
        <a:prstGeom prst="ellipse">
          <a:avLst/>
        </a:prstGeom>
        <a:solidFill>
          <a:schemeClr val="accent6">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10366" tIns="20320" rIns="110366" bIns="20320" numCol="1" spcCol="1270" anchor="ctr" anchorCtr="0">
          <a:noAutofit/>
        </a:bodyPr>
        <a:lstStyle/>
        <a:p>
          <a:pPr lvl="0" algn="ctr" defTabSz="711200">
            <a:lnSpc>
              <a:spcPct val="90000"/>
            </a:lnSpc>
            <a:spcBef>
              <a:spcPct val="0"/>
            </a:spcBef>
            <a:spcAft>
              <a:spcPct val="35000"/>
            </a:spcAft>
          </a:pPr>
          <a:r>
            <a:rPr lang="fr-FR" sz="1600" b="1" kern="1200" smtClean="0"/>
            <a:t>Orientation interne ou externe</a:t>
          </a:r>
          <a:endParaRPr lang="fr-FR" sz="1600" b="1" kern="1200" dirty="0"/>
        </a:p>
      </dsp:txBody>
      <dsp:txXfrm>
        <a:off x="6418460" y="1265528"/>
        <a:ext cx="2005447" cy="2005447"/>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324C2F9-86BF-4E54-B3BC-9A8DCEDF861A}">
      <dsp:nvSpPr>
        <dsp:cNvPr id="0" name=""/>
        <dsp:cNvSpPr/>
      </dsp:nvSpPr>
      <dsp:spPr>
        <a:xfrm>
          <a:off x="0" y="4679524"/>
          <a:ext cx="5253906" cy="0"/>
        </a:xfrm>
        <a:prstGeom prst="line">
          <a:avLst/>
        </a:prstGeom>
        <a:noFill/>
        <a:ln w="25400" cap="flat" cmpd="sng" algn="ctr">
          <a:solidFill>
            <a:schemeClr val="accent1">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A8E7CDD-EA36-47FC-8117-0B81DD8D019C}">
      <dsp:nvSpPr>
        <dsp:cNvPr id="0" name=""/>
        <dsp:cNvSpPr/>
      </dsp:nvSpPr>
      <dsp:spPr>
        <a:xfrm>
          <a:off x="0" y="3495800"/>
          <a:ext cx="5253906" cy="0"/>
        </a:xfrm>
        <a:prstGeom prst="line">
          <a:avLst/>
        </a:prstGeom>
        <a:noFill/>
        <a:ln w="25400" cap="flat" cmpd="sng" algn="ctr">
          <a:solidFill>
            <a:schemeClr val="accent1">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3E61BD7-CCC4-445B-B469-0291D4D54042}">
      <dsp:nvSpPr>
        <dsp:cNvPr id="0" name=""/>
        <dsp:cNvSpPr/>
      </dsp:nvSpPr>
      <dsp:spPr>
        <a:xfrm>
          <a:off x="0" y="2312076"/>
          <a:ext cx="5253906" cy="0"/>
        </a:xfrm>
        <a:prstGeom prst="line">
          <a:avLst/>
        </a:prstGeom>
        <a:noFill/>
        <a:ln w="25400" cap="flat" cmpd="sng" algn="ctr">
          <a:solidFill>
            <a:schemeClr val="accent1">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B4FEA62-D2B2-455E-AF05-3147E89E0EAA}">
      <dsp:nvSpPr>
        <dsp:cNvPr id="0" name=""/>
        <dsp:cNvSpPr/>
      </dsp:nvSpPr>
      <dsp:spPr>
        <a:xfrm>
          <a:off x="0" y="1128352"/>
          <a:ext cx="5253906" cy="0"/>
        </a:xfrm>
        <a:prstGeom prst="line">
          <a:avLst/>
        </a:prstGeom>
        <a:noFill/>
        <a:ln w="25400" cap="flat" cmpd="sng" algn="ctr">
          <a:solidFill>
            <a:schemeClr val="accent1">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60D8FA4-511A-4BDF-B5CE-D7C5997F4A32}">
      <dsp:nvSpPr>
        <dsp:cNvPr id="0" name=""/>
        <dsp:cNvSpPr/>
      </dsp:nvSpPr>
      <dsp:spPr>
        <a:xfrm>
          <a:off x="1366015" y="995"/>
          <a:ext cx="3887890" cy="1127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179388" lvl="0" indent="0" algn="l" defTabSz="1066800">
            <a:lnSpc>
              <a:spcPct val="90000"/>
            </a:lnSpc>
            <a:spcBef>
              <a:spcPct val="0"/>
            </a:spcBef>
            <a:spcAft>
              <a:spcPct val="35000"/>
            </a:spcAft>
          </a:pPr>
          <a:r>
            <a:rPr lang="fr-FR" sz="2400" b="0" i="1" kern="1200" dirty="0" smtClean="0">
              <a:latin typeface="Arial" pitchFamily="34" charset="0"/>
              <a:cs typeface="Arial" pitchFamily="34" charset="0"/>
            </a:rPr>
            <a:t>A</a:t>
          </a:r>
          <a:r>
            <a:rPr lang="fr-FR" sz="2400" b="0" kern="1200" dirty="0" smtClean="0">
              <a:latin typeface="Arial" pitchFamily="34" charset="0"/>
              <a:cs typeface="Arial" pitchFamily="34" charset="0"/>
            </a:rPr>
            <a:t>kihito (depuis 1989).</a:t>
          </a:r>
          <a:endParaRPr lang="fr-FR" sz="2400" b="0" kern="1200" dirty="0">
            <a:latin typeface="Arial" pitchFamily="34" charset="0"/>
            <a:cs typeface="Arial" pitchFamily="34" charset="0"/>
          </a:endParaRPr>
        </a:p>
      </dsp:txBody>
      <dsp:txXfrm>
        <a:off x="1366015" y="995"/>
        <a:ext cx="3887890" cy="1127356"/>
      </dsp:txXfrm>
    </dsp:sp>
    <dsp:sp modelId="{702D93A7-ADA7-431D-A617-68BCE0ED315D}">
      <dsp:nvSpPr>
        <dsp:cNvPr id="0" name=""/>
        <dsp:cNvSpPr/>
      </dsp:nvSpPr>
      <dsp:spPr>
        <a:xfrm>
          <a:off x="0" y="995"/>
          <a:ext cx="1366015" cy="1127356"/>
        </a:xfrm>
        <a:prstGeom prst="round2SameRect">
          <a:avLst>
            <a:gd name="adj1" fmla="val 16670"/>
            <a:gd name="adj2" fmla="val 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fr-FR" sz="1900" b="1" kern="1200" dirty="0" smtClean="0">
              <a:latin typeface="Arial" pitchFamily="34" charset="0"/>
              <a:cs typeface="Arial" pitchFamily="34" charset="0"/>
            </a:rPr>
            <a:t>Empereur </a:t>
          </a:r>
          <a:endParaRPr lang="fr-FR" sz="1900" kern="1200" dirty="0"/>
        </a:p>
      </dsp:txBody>
      <dsp:txXfrm>
        <a:off x="0" y="995"/>
        <a:ext cx="1366015" cy="1127356"/>
      </dsp:txXfrm>
    </dsp:sp>
    <dsp:sp modelId="{7F8CE99B-5BFA-4B55-8E1D-5BE07EBA7FD9}">
      <dsp:nvSpPr>
        <dsp:cNvPr id="0" name=""/>
        <dsp:cNvSpPr/>
      </dsp:nvSpPr>
      <dsp:spPr>
        <a:xfrm>
          <a:off x="1366015" y="1184719"/>
          <a:ext cx="3887890" cy="1127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90488" lvl="0" indent="0" algn="l" defTabSz="800100">
            <a:lnSpc>
              <a:spcPct val="90000"/>
            </a:lnSpc>
            <a:spcBef>
              <a:spcPct val="0"/>
            </a:spcBef>
            <a:spcAft>
              <a:spcPct val="35000"/>
            </a:spcAft>
          </a:pPr>
          <a:r>
            <a:rPr lang="fr-FR" sz="1800" b="1" i="1" kern="1200" dirty="0" smtClean="0">
              <a:latin typeface="Arial" pitchFamily="34" charset="0"/>
              <a:cs typeface="Arial" pitchFamily="34" charset="0"/>
            </a:rPr>
            <a:t> </a:t>
          </a:r>
          <a:r>
            <a:rPr lang="fr-FR" sz="2000" b="1" i="1" kern="1200" dirty="0" err="1" smtClean="0">
              <a:latin typeface="Arial" pitchFamily="34" charset="0"/>
              <a:cs typeface="Arial" pitchFamily="34" charset="0"/>
            </a:rPr>
            <a:t>Y</a:t>
          </a:r>
          <a:r>
            <a:rPr lang="fr-FR" sz="2000" kern="1200" dirty="0" err="1" smtClean="0">
              <a:latin typeface="Arial" pitchFamily="34" charset="0"/>
              <a:cs typeface="Arial" pitchFamily="34" charset="0"/>
            </a:rPr>
            <a:t>oshihiko</a:t>
          </a:r>
          <a:r>
            <a:rPr lang="fr-FR" sz="2000" kern="1200" dirty="0" smtClean="0">
              <a:latin typeface="Arial" pitchFamily="34" charset="0"/>
              <a:cs typeface="Arial" pitchFamily="34" charset="0"/>
            </a:rPr>
            <a:t> </a:t>
          </a:r>
          <a:r>
            <a:rPr lang="fr-FR" sz="2000" kern="1200" dirty="0" err="1" smtClean="0">
              <a:latin typeface="Arial" pitchFamily="34" charset="0"/>
              <a:cs typeface="Arial" pitchFamily="34" charset="0"/>
            </a:rPr>
            <a:t>Noda</a:t>
          </a:r>
          <a:r>
            <a:rPr lang="fr-FR" sz="2000" kern="1200" dirty="0" smtClean="0">
              <a:latin typeface="Arial" pitchFamily="34" charset="0"/>
              <a:cs typeface="Arial" pitchFamily="34" charset="0"/>
            </a:rPr>
            <a:t> (Parti démocrate   du Japon ; depuis septembre 2011).</a:t>
          </a:r>
          <a:endParaRPr lang="fr-FR" sz="1800" kern="1200" dirty="0">
            <a:latin typeface="Arial" pitchFamily="34" charset="0"/>
            <a:cs typeface="Arial" pitchFamily="34" charset="0"/>
          </a:endParaRPr>
        </a:p>
      </dsp:txBody>
      <dsp:txXfrm>
        <a:off x="1366015" y="1184719"/>
        <a:ext cx="3887890" cy="1127356"/>
      </dsp:txXfrm>
    </dsp:sp>
    <dsp:sp modelId="{64BB36BD-F66A-42FE-8503-2F7A07FBF877}">
      <dsp:nvSpPr>
        <dsp:cNvPr id="0" name=""/>
        <dsp:cNvSpPr/>
      </dsp:nvSpPr>
      <dsp:spPr>
        <a:xfrm>
          <a:off x="0" y="1184719"/>
          <a:ext cx="1366015" cy="1127356"/>
        </a:xfrm>
        <a:prstGeom prst="round2SameRect">
          <a:avLst>
            <a:gd name="adj1" fmla="val 16670"/>
            <a:gd name="adj2" fmla="val 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fr-FR" sz="1900" b="1" kern="1200" dirty="0" smtClean="0">
              <a:latin typeface="Arial" pitchFamily="34" charset="0"/>
              <a:cs typeface="Arial" pitchFamily="34" charset="0"/>
            </a:rPr>
            <a:t>Premier ministre </a:t>
          </a:r>
          <a:endParaRPr lang="fr-FR" sz="1900" kern="1200" dirty="0"/>
        </a:p>
      </dsp:txBody>
      <dsp:txXfrm>
        <a:off x="0" y="1184719"/>
        <a:ext cx="1366015" cy="1127356"/>
      </dsp:txXfrm>
    </dsp:sp>
    <dsp:sp modelId="{C1A090EF-071D-43F2-9716-8F8654ADA7AC}">
      <dsp:nvSpPr>
        <dsp:cNvPr id="0" name=""/>
        <dsp:cNvSpPr/>
      </dsp:nvSpPr>
      <dsp:spPr>
        <a:xfrm>
          <a:off x="1366015" y="2368443"/>
          <a:ext cx="3887890" cy="1127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95" tIns="36195" rIns="36195" bIns="36195" numCol="1" spcCol="1270" anchor="b" anchorCtr="0">
          <a:noAutofit/>
        </a:bodyPr>
        <a:lstStyle/>
        <a:p>
          <a:pPr marL="179388" lvl="0" indent="0" algn="l" defTabSz="844550">
            <a:lnSpc>
              <a:spcPct val="90000"/>
            </a:lnSpc>
            <a:spcBef>
              <a:spcPct val="0"/>
            </a:spcBef>
            <a:spcAft>
              <a:spcPct val="35000"/>
            </a:spcAft>
          </a:pPr>
          <a:r>
            <a:rPr lang="fr-FR" sz="1900" kern="1200" dirty="0" smtClean="0">
              <a:latin typeface="Arial" pitchFamily="34" charset="0"/>
              <a:cs typeface="Arial" pitchFamily="34" charset="0"/>
            </a:rPr>
            <a:t> </a:t>
          </a:r>
          <a:r>
            <a:rPr lang="fr-FR" sz="1900" b="1" i="1" kern="1200" dirty="0" smtClean="0">
              <a:latin typeface="Arial" pitchFamily="34" charset="0"/>
              <a:cs typeface="Arial" pitchFamily="34" charset="0"/>
            </a:rPr>
            <a:t>M</a:t>
          </a:r>
          <a:r>
            <a:rPr lang="fr-FR" sz="2000" kern="1200" dirty="0" smtClean="0">
              <a:latin typeface="Arial" pitchFamily="34" charset="0"/>
              <a:cs typeface="Arial" pitchFamily="34" charset="0"/>
            </a:rPr>
            <a:t>onarchie constitutionnelle. L'empereur est le « symbole de l'État et de l'unité du peuple japonais».</a:t>
          </a:r>
          <a:endParaRPr lang="fr-FR" sz="1900" kern="1200" dirty="0"/>
        </a:p>
      </dsp:txBody>
      <dsp:txXfrm>
        <a:off x="1366015" y="2368443"/>
        <a:ext cx="3887890" cy="1127356"/>
      </dsp:txXfrm>
    </dsp:sp>
    <dsp:sp modelId="{5AAC6AB2-F01E-4D00-937A-25AE73C53609}">
      <dsp:nvSpPr>
        <dsp:cNvPr id="0" name=""/>
        <dsp:cNvSpPr/>
      </dsp:nvSpPr>
      <dsp:spPr>
        <a:xfrm>
          <a:off x="0" y="2368443"/>
          <a:ext cx="1366015" cy="1127356"/>
        </a:xfrm>
        <a:prstGeom prst="round2SameRect">
          <a:avLst>
            <a:gd name="adj1" fmla="val 16670"/>
            <a:gd name="adj2" fmla="val 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fr-FR" sz="1900" b="1" kern="1200" dirty="0" smtClean="0">
              <a:latin typeface="Arial" pitchFamily="34" charset="0"/>
              <a:cs typeface="Arial" pitchFamily="34" charset="0"/>
            </a:rPr>
            <a:t>Nature de l'État</a:t>
          </a:r>
          <a:r>
            <a:rPr lang="fr-FR" sz="1900" b="1" i="1" kern="1200" dirty="0" smtClean="0">
              <a:latin typeface="Arial" pitchFamily="34" charset="0"/>
              <a:cs typeface="Arial" pitchFamily="34" charset="0"/>
            </a:rPr>
            <a:t> </a:t>
          </a:r>
          <a:endParaRPr lang="fr-FR" sz="1900" kern="1200" dirty="0"/>
        </a:p>
      </dsp:txBody>
      <dsp:txXfrm>
        <a:off x="0" y="2368443"/>
        <a:ext cx="1366015" cy="1127356"/>
      </dsp:txXfrm>
    </dsp:sp>
    <dsp:sp modelId="{0990A5C2-A395-411D-ADB9-56AE9E9D60BF}">
      <dsp:nvSpPr>
        <dsp:cNvPr id="0" name=""/>
        <dsp:cNvSpPr/>
      </dsp:nvSpPr>
      <dsp:spPr>
        <a:xfrm>
          <a:off x="1366015" y="3552167"/>
          <a:ext cx="3887890" cy="1127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95" tIns="36195" rIns="36195" bIns="36195" numCol="1" spcCol="1270" anchor="b" anchorCtr="0">
          <a:noAutofit/>
        </a:bodyPr>
        <a:lstStyle/>
        <a:p>
          <a:pPr marL="179388" marR="0" lvl="0" indent="0" algn="l" defTabSz="914400" eaLnBrk="1" fontAlgn="auto" latinLnBrk="0" hangingPunct="1">
            <a:lnSpc>
              <a:spcPct val="100000"/>
            </a:lnSpc>
            <a:spcBef>
              <a:spcPct val="0"/>
            </a:spcBef>
            <a:spcAft>
              <a:spcPts val="0"/>
            </a:spcAft>
            <a:buClrTx/>
            <a:buSzTx/>
            <a:buFontTx/>
            <a:buNone/>
            <a:tabLst>
              <a:tab pos="179388" algn="l"/>
            </a:tabLst>
            <a:defRPr/>
          </a:pPr>
          <a:r>
            <a:rPr lang="fr-FR" sz="1900" kern="1200" dirty="0" smtClean="0">
              <a:latin typeface="Arial" pitchFamily="34" charset="0"/>
              <a:cs typeface="Arial" pitchFamily="34" charset="0"/>
            </a:rPr>
            <a:t/>
          </a:r>
          <a:br>
            <a:rPr lang="fr-FR" sz="1900" kern="1200" dirty="0" smtClean="0">
              <a:latin typeface="Arial" pitchFamily="34" charset="0"/>
              <a:cs typeface="Arial" pitchFamily="34" charset="0"/>
            </a:rPr>
          </a:br>
          <a:r>
            <a:rPr lang="fr-FR" sz="1900" b="1" i="1" kern="1200" dirty="0" smtClean="0">
              <a:latin typeface="Arial" pitchFamily="34" charset="0"/>
              <a:cs typeface="Arial" pitchFamily="34" charset="0"/>
            </a:rPr>
            <a:t> D</a:t>
          </a:r>
          <a:r>
            <a:rPr lang="fr-FR" sz="2000" kern="1200" dirty="0" smtClean="0">
              <a:latin typeface="Arial" pitchFamily="34" charset="0"/>
              <a:cs typeface="Arial" pitchFamily="34" charset="0"/>
            </a:rPr>
            <a:t>émocratie parlementaire</a:t>
          </a:r>
          <a:endParaRPr lang="en-US" sz="1900" kern="1200" dirty="0" smtClean="0">
            <a:latin typeface="Arial" pitchFamily="34" charset="0"/>
            <a:cs typeface="Arial" pitchFamily="34" charset="0"/>
          </a:endParaRPr>
        </a:p>
        <a:p>
          <a:pPr marL="114300" lvl="0" indent="0" algn="l" defTabSz="533400">
            <a:lnSpc>
              <a:spcPct val="90000"/>
            </a:lnSpc>
            <a:spcBef>
              <a:spcPct val="0"/>
            </a:spcBef>
            <a:spcAft>
              <a:spcPct val="15000"/>
            </a:spcAft>
            <a:buNone/>
          </a:pPr>
          <a:endParaRPr lang="fr-FR" sz="1900" kern="1200" dirty="0"/>
        </a:p>
      </dsp:txBody>
      <dsp:txXfrm>
        <a:off x="1366015" y="3552167"/>
        <a:ext cx="3887890" cy="1127356"/>
      </dsp:txXfrm>
    </dsp:sp>
    <dsp:sp modelId="{BC5463D1-9640-4A35-B7CE-77958A29A199}">
      <dsp:nvSpPr>
        <dsp:cNvPr id="0" name=""/>
        <dsp:cNvSpPr/>
      </dsp:nvSpPr>
      <dsp:spPr>
        <a:xfrm>
          <a:off x="0" y="3552167"/>
          <a:ext cx="1366015" cy="1127356"/>
        </a:xfrm>
        <a:prstGeom prst="round2SameRect">
          <a:avLst>
            <a:gd name="adj1" fmla="val 16670"/>
            <a:gd name="adj2" fmla="val 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fr-FR" sz="1900" b="1" kern="1200" dirty="0" smtClean="0">
              <a:latin typeface="Arial" pitchFamily="34" charset="0"/>
              <a:cs typeface="Arial" pitchFamily="34" charset="0"/>
            </a:rPr>
            <a:t>Régime </a:t>
          </a:r>
          <a:endParaRPr lang="fr-FR" sz="1900" kern="1200" dirty="0"/>
        </a:p>
      </dsp:txBody>
      <dsp:txXfrm>
        <a:off x="0" y="3552167"/>
        <a:ext cx="1366015" cy="1127356"/>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04EB99E-E9B5-46C2-AD5B-CD576EE96FFB}">
      <dsp:nvSpPr>
        <dsp:cNvPr id="0" name=""/>
        <dsp:cNvSpPr/>
      </dsp:nvSpPr>
      <dsp:spPr>
        <a:xfrm>
          <a:off x="0" y="18164"/>
          <a:ext cx="2142238" cy="225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lvl="0" algn="r" defTabSz="711200">
            <a:lnSpc>
              <a:spcPct val="90000"/>
            </a:lnSpc>
            <a:spcBef>
              <a:spcPct val="0"/>
            </a:spcBef>
            <a:spcAft>
              <a:spcPct val="35000"/>
            </a:spcAft>
          </a:pPr>
          <a:r>
            <a:rPr lang="fr-FR" sz="1600" b="1" kern="1200" dirty="0" smtClean="0"/>
            <a:t>Population</a:t>
          </a:r>
          <a:endParaRPr lang="fr-FR" sz="1600" kern="1200" dirty="0"/>
        </a:p>
      </dsp:txBody>
      <dsp:txXfrm>
        <a:off x="0" y="18164"/>
        <a:ext cx="2142238" cy="225164"/>
      </dsp:txXfrm>
    </dsp:sp>
    <dsp:sp modelId="{FAA9B534-5ECB-4DB2-A419-824F6D97A354}">
      <dsp:nvSpPr>
        <dsp:cNvPr id="0" name=""/>
        <dsp:cNvSpPr/>
      </dsp:nvSpPr>
      <dsp:spPr>
        <a:xfrm>
          <a:off x="2142237" y="4091"/>
          <a:ext cx="428447" cy="253309"/>
        </a:xfrm>
        <a:prstGeom prst="leftBrace">
          <a:avLst>
            <a:gd name="adj1" fmla="val 35000"/>
            <a:gd name="adj2" fmla="val 50000"/>
          </a:avLst>
        </a:pr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793259D-C8EF-4354-AA33-060F1670ED79}">
      <dsp:nvSpPr>
        <dsp:cNvPr id="0" name=""/>
        <dsp:cNvSpPr/>
      </dsp:nvSpPr>
      <dsp:spPr>
        <a:xfrm>
          <a:off x="2742064" y="4091"/>
          <a:ext cx="5826887" cy="253309"/>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smtClean="0"/>
            <a:t>127 463 000 habitants </a:t>
          </a:r>
          <a:endParaRPr lang="fr-FR" sz="1600" kern="1200" dirty="0"/>
        </a:p>
      </dsp:txBody>
      <dsp:txXfrm>
        <a:off x="2742064" y="4091"/>
        <a:ext cx="5826887" cy="253309"/>
      </dsp:txXfrm>
    </dsp:sp>
    <dsp:sp modelId="{E95A4056-F392-4AFB-AE81-C2DF0176072B}">
      <dsp:nvSpPr>
        <dsp:cNvPr id="0" name=""/>
        <dsp:cNvSpPr/>
      </dsp:nvSpPr>
      <dsp:spPr>
        <a:xfrm>
          <a:off x="0" y="284574"/>
          <a:ext cx="2142238" cy="225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lvl="0" algn="r" defTabSz="711200">
            <a:lnSpc>
              <a:spcPct val="90000"/>
            </a:lnSpc>
            <a:spcBef>
              <a:spcPct val="0"/>
            </a:spcBef>
            <a:spcAft>
              <a:spcPct val="35000"/>
            </a:spcAft>
          </a:pPr>
          <a:r>
            <a:rPr lang="fr-FR" sz="1600" kern="1200" dirty="0" smtClean="0"/>
            <a:t>taux de fécondité</a:t>
          </a:r>
          <a:endParaRPr lang="fr-FR" sz="1600" kern="1200" dirty="0"/>
        </a:p>
      </dsp:txBody>
      <dsp:txXfrm>
        <a:off x="0" y="284574"/>
        <a:ext cx="2142238" cy="225164"/>
      </dsp:txXfrm>
    </dsp:sp>
    <dsp:sp modelId="{C3FD0C3F-9304-44CA-A047-CD91573D172A}">
      <dsp:nvSpPr>
        <dsp:cNvPr id="0" name=""/>
        <dsp:cNvSpPr/>
      </dsp:nvSpPr>
      <dsp:spPr>
        <a:xfrm>
          <a:off x="2142237" y="270501"/>
          <a:ext cx="428447" cy="253309"/>
        </a:xfrm>
        <a:prstGeom prst="leftBrace">
          <a:avLst>
            <a:gd name="adj1" fmla="val 35000"/>
            <a:gd name="adj2" fmla="val 50000"/>
          </a:avLst>
        </a:pr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CE1393B-099F-43D8-9733-3BFA883F82BF}">
      <dsp:nvSpPr>
        <dsp:cNvPr id="0" name=""/>
        <dsp:cNvSpPr/>
      </dsp:nvSpPr>
      <dsp:spPr>
        <a:xfrm>
          <a:off x="2742064" y="270501"/>
          <a:ext cx="5826887" cy="253309"/>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smtClean="0"/>
            <a:t>1,32 </a:t>
          </a:r>
          <a:r>
            <a:rPr lang="fr-FR" sz="1600" kern="1200" dirty="0"/>
            <a:t>%. Population en baisse depuis 2005</a:t>
          </a:r>
        </a:p>
      </dsp:txBody>
      <dsp:txXfrm>
        <a:off x="2742064" y="270501"/>
        <a:ext cx="5826887" cy="253309"/>
      </dsp:txXfrm>
    </dsp:sp>
    <dsp:sp modelId="{1408AF53-AAE5-4BC1-AFB2-18D57719E8E8}">
      <dsp:nvSpPr>
        <dsp:cNvPr id="0" name=""/>
        <dsp:cNvSpPr/>
      </dsp:nvSpPr>
      <dsp:spPr>
        <a:xfrm>
          <a:off x="0" y="645976"/>
          <a:ext cx="2142238" cy="225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lvl="0" algn="r" defTabSz="711200">
            <a:lnSpc>
              <a:spcPct val="90000"/>
            </a:lnSpc>
            <a:spcBef>
              <a:spcPct val="0"/>
            </a:spcBef>
            <a:spcAft>
              <a:spcPct val="35000"/>
            </a:spcAft>
          </a:pPr>
          <a:r>
            <a:rPr lang="fr-FR" sz="1600" b="1" kern="1200" dirty="0"/>
            <a:t>Espérance de vie </a:t>
          </a:r>
          <a:r>
            <a:rPr lang="fr-FR" sz="1600" kern="1200" dirty="0"/>
            <a:t>:</a:t>
          </a:r>
        </a:p>
      </dsp:txBody>
      <dsp:txXfrm>
        <a:off x="0" y="645976"/>
        <a:ext cx="2142238" cy="225164"/>
      </dsp:txXfrm>
    </dsp:sp>
    <dsp:sp modelId="{ABFFC997-3942-4F5F-B3D9-B41D36A51F13}">
      <dsp:nvSpPr>
        <dsp:cNvPr id="0" name=""/>
        <dsp:cNvSpPr/>
      </dsp:nvSpPr>
      <dsp:spPr>
        <a:xfrm>
          <a:off x="2142237" y="536912"/>
          <a:ext cx="428447" cy="443292"/>
        </a:xfrm>
        <a:prstGeom prst="leftBrace">
          <a:avLst>
            <a:gd name="adj1" fmla="val 35000"/>
            <a:gd name="adj2" fmla="val 50000"/>
          </a:avLst>
        </a:pr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4180BCE-B737-423E-8557-14226493727E}">
      <dsp:nvSpPr>
        <dsp:cNvPr id="0" name=""/>
        <dsp:cNvSpPr/>
      </dsp:nvSpPr>
      <dsp:spPr>
        <a:xfrm>
          <a:off x="2742064" y="536912"/>
          <a:ext cx="5826887" cy="443292"/>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a:t> 79,3 ans pour les hommes</a:t>
          </a:r>
        </a:p>
        <a:p>
          <a:pPr marL="171450" lvl="1" indent="-171450" algn="l" defTabSz="711200">
            <a:lnSpc>
              <a:spcPct val="90000"/>
            </a:lnSpc>
            <a:spcBef>
              <a:spcPct val="0"/>
            </a:spcBef>
            <a:spcAft>
              <a:spcPct val="15000"/>
            </a:spcAft>
            <a:buChar char="••"/>
          </a:pPr>
          <a:r>
            <a:rPr lang="fr-FR" sz="1600" kern="1200" dirty="0"/>
            <a:t>86,1 ans pour les </a:t>
          </a:r>
          <a:r>
            <a:rPr lang="fr-FR" sz="1600" kern="1200" dirty="0" smtClean="0"/>
            <a:t>femmes</a:t>
          </a:r>
          <a:endParaRPr lang="fr-FR" sz="1600" kern="1200" dirty="0"/>
        </a:p>
      </dsp:txBody>
      <dsp:txXfrm>
        <a:off x="2742064" y="536912"/>
        <a:ext cx="5826887" cy="443292"/>
      </dsp:txXfrm>
    </dsp:sp>
    <dsp:sp modelId="{1CFC1F14-39A3-4DFD-831B-29F5E570A2AA}">
      <dsp:nvSpPr>
        <dsp:cNvPr id="0" name=""/>
        <dsp:cNvSpPr/>
      </dsp:nvSpPr>
      <dsp:spPr>
        <a:xfrm>
          <a:off x="0" y="1654866"/>
          <a:ext cx="2142238" cy="225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lvl="0" algn="r" defTabSz="711200">
            <a:lnSpc>
              <a:spcPct val="90000"/>
            </a:lnSpc>
            <a:spcBef>
              <a:spcPct val="0"/>
            </a:spcBef>
            <a:spcAft>
              <a:spcPct val="35000"/>
            </a:spcAft>
          </a:pPr>
          <a:r>
            <a:rPr lang="fr-FR" sz="1600" b="1" i="1" kern="1200" dirty="0" smtClean="0"/>
            <a:t>Âge de la population </a:t>
          </a:r>
          <a:endParaRPr lang="fr-FR" sz="1600" kern="1200" dirty="0"/>
        </a:p>
      </dsp:txBody>
      <dsp:txXfrm>
        <a:off x="0" y="1654866"/>
        <a:ext cx="2142238" cy="225164"/>
      </dsp:txXfrm>
    </dsp:sp>
    <dsp:sp modelId="{1507D1A7-8F30-4946-B33D-45717553ED9F}">
      <dsp:nvSpPr>
        <dsp:cNvPr id="0" name=""/>
        <dsp:cNvSpPr/>
      </dsp:nvSpPr>
      <dsp:spPr>
        <a:xfrm>
          <a:off x="2142237" y="1120101"/>
          <a:ext cx="428447" cy="1294695"/>
        </a:xfrm>
        <a:prstGeom prst="leftBrace">
          <a:avLst>
            <a:gd name="adj1" fmla="val 35000"/>
            <a:gd name="adj2" fmla="val 50000"/>
          </a:avLst>
        </a:pr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3E7F395-99C0-4B9E-A5CA-97EF1139EA3F}">
      <dsp:nvSpPr>
        <dsp:cNvPr id="0" name=""/>
        <dsp:cNvSpPr/>
      </dsp:nvSpPr>
      <dsp:spPr>
        <a:xfrm>
          <a:off x="2742064" y="993305"/>
          <a:ext cx="5826887" cy="1548287"/>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endParaRPr lang="fr-FR" sz="1600" kern="1200" dirty="0"/>
        </a:p>
        <a:p>
          <a:pPr marL="171450" lvl="1" indent="-171450" algn="l" defTabSz="711200">
            <a:lnSpc>
              <a:spcPct val="90000"/>
            </a:lnSpc>
            <a:spcBef>
              <a:spcPct val="0"/>
            </a:spcBef>
            <a:spcAft>
              <a:spcPct val="15000"/>
            </a:spcAft>
            <a:buChar char="••"/>
          </a:pPr>
          <a:r>
            <a:rPr lang="fr-FR" sz="1600" kern="1200" dirty="0"/>
            <a:t>24 % de la population </a:t>
          </a:r>
          <a:r>
            <a:rPr lang="fr-FR" sz="1600" kern="1200" dirty="0" smtClean="0"/>
            <a:t>âgées de plus de 65 ans . </a:t>
          </a:r>
          <a:endParaRPr lang="fr-FR" sz="1600" kern="1200" dirty="0"/>
        </a:p>
        <a:p>
          <a:pPr marL="171450" lvl="1" indent="-171450" algn="l" defTabSz="711200">
            <a:lnSpc>
              <a:spcPct val="90000"/>
            </a:lnSpc>
            <a:spcBef>
              <a:spcPct val="0"/>
            </a:spcBef>
            <a:spcAft>
              <a:spcPct val="15000"/>
            </a:spcAft>
            <a:buChar char="••"/>
          </a:pPr>
          <a:r>
            <a:rPr lang="fr-FR" sz="1600" kern="1200" dirty="0" smtClean="0"/>
            <a:t>Le </a:t>
          </a:r>
          <a:r>
            <a:rPr lang="fr-FR" sz="1600" kern="1200" dirty="0"/>
            <a:t>gouvernement japonais prévoit que la population du pays aura diminué de plus de moitié en 2100, chutant à 60 millions d'habitants, si aucune mesure n'incite efficacement les Japonais à la procréation.</a:t>
          </a:r>
          <a:br>
            <a:rPr lang="fr-FR" sz="1600" kern="1200" dirty="0"/>
          </a:br>
          <a:endParaRPr lang="fr-FR" sz="1600" kern="1200" dirty="0"/>
        </a:p>
      </dsp:txBody>
      <dsp:txXfrm>
        <a:off x="2742064" y="993305"/>
        <a:ext cx="5826887" cy="1548287"/>
      </dsp:txXfrm>
    </dsp:sp>
    <dsp:sp modelId="{AF847B9D-DE15-4D26-8B48-214F5D254E28}">
      <dsp:nvSpPr>
        <dsp:cNvPr id="0" name=""/>
        <dsp:cNvSpPr/>
      </dsp:nvSpPr>
      <dsp:spPr>
        <a:xfrm>
          <a:off x="0" y="3164506"/>
          <a:ext cx="2142238" cy="225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lvl="0" algn="r" defTabSz="711200">
            <a:lnSpc>
              <a:spcPct val="90000"/>
            </a:lnSpc>
            <a:spcBef>
              <a:spcPct val="0"/>
            </a:spcBef>
            <a:spcAft>
              <a:spcPct val="35000"/>
            </a:spcAft>
          </a:pPr>
          <a:r>
            <a:rPr lang="fr-FR" sz="1600" b="1" kern="1200" dirty="0" smtClean="0"/>
            <a:t>Urbanisation </a:t>
          </a:r>
          <a:endParaRPr lang="fr-FR" sz="1600" kern="1200" dirty="0"/>
        </a:p>
      </dsp:txBody>
      <dsp:txXfrm>
        <a:off x="0" y="3164506"/>
        <a:ext cx="2142238" cy="225164"/>
      </dsp:txXfrm>
    </dsp:sp>
    <dsp:sp modelId="{06FA9CFC-3FF1-41B2-B26C-EA331019371E}">
      <dsp:nvSpPr>
        <dsp:cNvPr id="0" name=""/>
        <dsp:cNvSpPr/>
      </dsp:nvSpPr>
      <dsp:spPr>
        <a:xfrm>
          <a:off x="2142237" y="2643813"/>
          <a:ext cx="428447" cy="1266549"/>
        </a:xfrm>
        <a:prstGeom prst="leftBrace">
          <a:avLst>
            <a:gd name="adj1" fmla="val 35000"/>
            <a:gd name="adj2" fmla="val 50000"/>
          </a:avLst>
        </a:pr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B3742B7-D20C-422B-AD62-FD5437055622}">
      <dsp:nvSpPr>
        <dsp:cNvPr id="0" name=""/>
        <dsp:cNvSpPr/>
      </dsp:nvSpPr>
      <dsp:spPr>
        <a:xfrm>
          <a:off x="2742064" y="2554693"/>
          <a:ext cx="5826887" cy="1444791"/>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endParaRPr lang="fr-FR" sz="1600" kern="1200" dirty="0"/>
        </a:p>
        <a:p>
          <a:pPr marL="171450" lvl="1" indent="-171450" algn="l" defTabSz="711200">
            <a:lnSpc>
              <a:spcPct val="90000"/>
            </a:lnSpc>
            <a:spcBef>
              <a:spcPct val="0"/>
            </a:spcBef>
            <a:spcAft>
              <a:spcPct val="15000"/>
            </a:spcAft>
            <a:buChar char="••"/>
          </a:pPr>
          <a:r>
            <a:rPr lang="fr-FR" sz="1600" kern="1200" dirty="0" smtClean="0"/>
            <a:t>80 </a:t>
          </a:r>
          <a:r>
            <a:rPr lang="fr-FR" sz="1600" kern="1200" dirty="0"/>
            <a:t>%. Tokyo, la capitale, est la plus grande métropole du monde, avec plus de 35 millions d'habitants. Elle est située au cœur de la mégalopole japonaise, qui concentre environ 127 millions d'habitants et s'étale de Sendai au nord à Fukuoka au sud sur 1 000 km.</a:t>
          </a:r>
          <a:br>
            <a:rPr lang="fr-FR" sz="1600" kern="1200" dirty="0"/>
          </a:br>
          <a:endParaRPr lang="fr-FR" sz="1600" kern="1200" dirty="0"/>
        </a:p>
      </dsp:txBody>
      <dsp:txXfrm>
        <a:off x="2742064" y="2554693"/>
        <a:ext cx="5826887" cy="1444791"/>
      </dsp:txXfrm>
    </dsp:sp>
    <dsp:sp modelId="{DB9B299C-07A9-4CFA-A9B1-EACEAFD05075}">
      <dsp:nvSpPr>
        <dsp:cNvPr id="0" name=""/>
        <dsp:cNvSpPr/>
      </dsp:nvSpPr>
      <dsp:spPr>
        <a:xfrm>
          <a:off x="0" y="4026657"/>
          <a:ext cx="2142238" cy="225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lvl="0" algn="r" defTabSz="711200">
            <a:lnSpc>
              <a:spcPct val="90000"/>
            </a:lnSpc>
            <a:spcBef>
              <a:spcPct val="0"/>
            </a:spcBef>
            <a:spcAft>
              <a:spcPct val="35000"/>
            </a:spcAft>
          </a:pPr>
          <a:r>
            <a:rPr lang="fr-FR" sz="1600" b="1" kern="1200" dirty="0"/>
            <a:t>Taux d'alphabétisation</a:t>
          </a:r>
          <a:endParaRPr lang="fr-FR" sz="1600" kern="1200" dirty="0"/>
        </a:p>
      </dsp:txBody>
      <dsp:txXfrm>
        <a:off x="0" y="4026657"/>
        <a:ext cx="2142238" cy="225164"/>
      </dsp:txXfrm>
    </dsp:sp>
    <dsp:sp modelId="{8C53FFC6-C0F5-4A1D-B8F1-7FDD0A8E8F7D}">
      <dsp:nvSpPr>
        <dsp:cNvPr id="0" name=""/>
        <dsp:cNvSpPr/>
      </dsp:nvSpPr>
      <dsp:spPr>
        <a:xfrm>
          <a:off x="2142237" y="4012585"/>
          <a:ext cx="428447" cy="253309"/>
        </a:xfrm>
        <a:prstGeom prst="leftBrace">
          <a:avLst>
            <a:gd name="adj1" fmla="val 35000"/>
            <a:gd name="adj2" fmla="val 50000"/>
          </a:avLst>
        </a:pr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B67D8B8-1AB2-409F-A2AD-3AD5BDAB2547}">
      <dsp:nvSpPr>
        <dsp:cNvPr id="0" name=""/>
        <dsp:cNvSpPr/>
      </dsp:nvSpPr>
      <dsp:spPr>
        <a:xfrm>
          <a:off x="2742064" y="4012585"/>
          <a:ext cx="5826887" cy="253309"/>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a:t>100 </a:t>
          </a:r>
          <a:r>
            <a:rPr lang="fr-FR" sz="1600" kern="1200" dirty="0" smtClean="0"/>
            <a:t>%.</a:t>
          </a:r>
          <a:endParaRPr lang="fr-FR" sz="1600" kern="1200" dirty="0"/>
        </a:p>
      </dsp:txBody>
      <dsp:txXfrm>
        <a:off x="2742064" y="4012585"/>
        <a:ext cx="5826887" cy="253309"/>
      </dsp:txXfrm>
    </dsp:sp>
    <dsp:sp modelId="{B39E7E94-97EE-4C72-AFC9-12ED8627D593}">
      <dsp:nvSpPr>
        <dsp:cNvPr id="0" name=""/>
        <dsp:cNvSpPr/>
      </dsp:nvSpPr>
      <dsp:spPr>
        <a:xfrm>
          <a:off x="0" y="4481823"/>
          <a:ext cx="2142238" cy="387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lvl="0" algn="r" defTabSz="711200">
            <a:lnSpc>
              <a:spcPct val="90000"/>
            </a:lnSpc>
            <a:spcBef>
              <a:spcPct val="0"/>
            </a:spcBef>
            <a:spcAft>
              <a:spcPct val="35000"/>
            </a:spcAft>
          </a:pPr>
          <a:r>
            <a:rPr lang="fr-FR" sz="1600" b="1" kern="1200" dirty="0" smtClean="0"/>
            <a:t>Les plus grandes villes </a:t>
          </a:r>
          <a:r>
            <a:rPr lang="fr-FR" sz="1600" kern="1200" dirty="0" smtClean="0"/>
            <a:t>(2005):</a:t>
          </a:r>
          <a:endParaRPr lang="fr-FR" sz="1600" kern="1200" dirty="0"/>
        </a:p>
      </dsp:txBody>
      <dsp:txXfrm>
        <a:off x="0" y="4481823"/>
        <a:ext cx="2142238" cy="387282"/>
      </dsp:txXfrm>
    </dsp:sp>
    <dsp:sp modelId="{B511AA19-AED9-443D-9FCE-F1A3E22B0658}">
      <dsp:nvSpPr>
        <dsp:cNvPr id="0" name=""/>
        <dsp:cNvSpPr/>
      </dsp:nvSpPr>
      <dsp:spPr>
        <a:xfrm>
          <a:off x="2142237" y="4385002"/>
          <a:ext cx="428447" cy="580924"/>
        </a:xfrm>
        <a:prstGeom prst="leftBrace">
          <a:avLst>
            <a:gd name="adj1" fmla="val 35000"/>
            <a:gd name="adj2" fmla="val 50000"/>
          </a:avLst>
        </a:pr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B787EF2-12C7-4CB1-B139-1090FAD7C449}">
      <dsp:nvSpPr>
        <dsp:cNvPr id="0" name=""/>
        <dsp:cNvSpPr/>
      </dsp:nvSpPr>
      <dsp:spPr>
        <a:xfrm>
          <a:off x="2742064" y="4278995"/>
          <a:ext cx="5826887" cy="792938"/>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smtClean="0"/>
            <a:t> Tôkyô (8 194 000 hab.), Yokohama (3 518 000 hab.), </a:t>
          </a:r>
          <a:r>
            <a:rPr lang="fr-FR" sz="1600" kern="1200" dirty="0" err="1" smtClean="0"/>
            <a:t>Ôsaka</a:t>
          </a:r>
          <a:r>
            <a:rPr lang="fr-FR" sz="1600" kern="1200" dirty="0" smtClean="0"/>
            <a:t> (2 497 000 hab.), Nagoya (2 130 000 hab.), Sapporo (1 856 000 hab.), </a:t>
          </a:r>
          <a:r>
            <a:rPr lang="fr-FR" sz="1600" kern="1200" dirty="0" err="1" smtClean="0"/>
            <a:t>Kôbe</a:t>
          </a:r>
          <a:r>
            <a:rPr lang="fr-FR" sz="1600" kern="1200" dirty="0" smtClean="0"/>
            <a:t> (1 493 000 hab.), Kyôto (1 392 000 hab.).</a:t>
          </a:r>
          <a:endParaRPr lang="fr-FR" sz="1600" kern="1200" dirty="0"/>
        </a:p>
      </dsp:txBody>
      <dsp:txXfrm>
        <a:off x="2742064" y="4278995"/>
        <a:ext cx="5826887" cy="792938"/>
      </dsp:txXfrm>
    </dsp:sp>
    <dsp:sp modelId="{E3C16E3C-F960-43B1-B31B-C2A922687116}">
      <dsp:nvSpPr>
        <dsp:cNvPr id="0" name=""/>
        <dsp:cNvSpPr/>
      </dsp:nvSpPr>
      <dsp:spPr>
        <a:xfrm>
          <a:off x="0" y="5085034"/>
          <a:ext cx="2142238" cy="387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lvl="0" algn="r" defTabSz="711200">
            <a:lnSpc>
              <a:spcPct val="90000"/>
            </a:lnSpc>
            <a:spcBef>
              <a:spcPct val="0"/>
            </a:spcBef>
            <a:spcAft>
              <a:spcPct val="35000"/>
            </a:spcAft>
          </a:pPr>
          <a:r>
            <a:rPr lang="fr-FR" sz="1600" b="1" kern="1200" dirty="0" smtClean="0"/>
            <a:t>Composition ethnique:</a:t>
          </a:r>
          <a:endParaRPr lang="fr-FR" sz="1600" kern="1200" dirty="0"/>
        </a:p>
      </dsp:txBody>
      <dsp:txXfrm>
        <a:off x="0" y="5085034"/>
        <a:ext cx="2142238" cy="387282"/>
      </dsp:txXfrm>
    </dsp:sp>
    <dsp:sp modelId="{5AFF5B8D-F7F3-4AAC-9CC9-A4C4B8122B6E}">
      <dsp:nvSpPr>
        <dsp:cNvPr id="0" name=""/>
        <dsp:cNvSpPr/>
      </dsp:nvSpPr>
      <dsp:spPr>
        <a:xfrm>
          <a:off x="2142237" y="5085034"/>
          <a:ext cx="428447" cy="387282"/>
        </a:xfrm>
        <a:prstGeom prst="leftBrace">
          <a:avLst>
            <a:gd name="adj1" fmla="val 35000"/>
            <a:gd name="adj2" fmla="val 50000"/>
          </a:avLst>
        </a:pr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E0581E0-A0E4-476C-B201-2BCFE143C3E8}">
      <dsp:nvSpPr>
        <dsp:cNvPr id="0" name=""/>
        <dsp:cNvSpPr/>
      </dsp:nvSpPr>
      <dsp:spPr>
        <a:xfrm>
          <a:off x="2742064" y="5085034"/>
          <a:ext cx="5826887" cy="387282"/>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smtClean="0"/>
            <a:t>Japonais 99%; Coréens 0,8%; autres 0,2%</a:t>
          </a:r>
          <a:endParaRPr lang="fr-FR" sz="1600" kern="1200" dirty="0"/>
        </a:p>
      </dsp:txBody>
      <dsp:txXfrm>
        <a:off x="2742064" y="5085034"/>
        <a:ext cx="5826887" cy="387282"/>
      </dsp:txXfrm>
    </dsp:sp>
    <dsp:sp modelId="{40D539DC-7FA2-47C1-8C60-019DA98F0EF1}">
      <dsp:nvSpPr>
        <dsp:cNvPr id="0" name=""/>
        <dsp:cNvSpPr/>
      </dsp:nvSpPr>
      <dsp:spPr>
        <a:xfrm>
          <a:off x="0" y="5580408"/>
          <a:ext cx="2142238" cy="225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lvl="0" algn="r" defTabSz="711200">
            <a:lnSpc>
              <a:spcPct val="90000"/>
            </a:lnSpc>
            <a:spcBef>
              <a:spcPct val="0"/>
            </a:spcBef>
            <a:spcAft>
              <a:spcPct val="35000"/>
            </a:spcAft>
          </a:pPr>
          <a:r>
            <a:rPr lang="fr-FR" sz="1600" b="1" kern="1200" dirty="0" smtClean="0"/>
            <a:t>Taux de chômage</a:t>
          </a:r>
          <a:endParaRPr lang="fr-FR" sz="1600" kern="1200" dirty="0"/>
        </a:p>
      </dsp:txBody>
      <dsp:txXfrm>
        <a:off x="0" y="5580408"/>
        <a:ext cx="2142238" cy="225164"/>
      </dsp:txXfrm>
    </dsp:sp>
    <dsp:sp modelId="{01B60FCC-E0F7-4966-AA9F-CABE975BC1A8}">
      <dsp:nvSpPr>
        <dsp:cNvPr id="0" name=""/>
        <dsp:cNvSpPr/>
      </dsp:nvSpPr>
      <dsp:spPr>
        <a:xfrm>
          <a:off x="2142237" y="5485417"/>
          <a:ext cx="428447" cy="415146"/>
        </a:xfrm>
        <a:prstGeom prst="leftBrace">
          <a:avLst>
            <a:gd name="adj1" fmla="val 35000"/>
            <a:gd name="adj2" fmla="val 50000"/>
          </a:avLst>
        </a:pr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24130CA-1C88-47DB-B3AC-851D697831EC}">
      <dsp:nvSpPr>
        <dsp:cNvPr id="0" name=""/>
        <dsp:cNvSpPr/>
      </dsp:nvSpPr>
      <dsp:spPr>
        <a:xfrm>
          <a:off x="2742064" y="5485417"/>
          <a:ext cx="5826887" cy="415146"/>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fr-FR" sz="1600" b="1" kern="1200" dirty="0" smtClean="0"/>
            <a:t> </a:t>
          </a:r>
          <a:r>
            <a:rPr lang="fr-FR" sz="1600" kern="1200" dirty="0" smtClean="0"/>
            <a:t>5 %</a:t>
          </a:r>
          <a:br>
            <a:rPr lang="fr-FR" sz="1600" kern="1200" dirty="0" smtClean="0"/>
          </a:br>
          <a:endParaRPr lang="fr-FR" sz="1600" kern="1200" dirty="0"/>
        </a:p>
      </dsp:txBody>
      <dsp:txXfrm>
        <a:off x="2742064" y="5485417"/>
        <a:ext cx="5826887" cy="415146"/>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B51A8AB-80C7-465C-B43B-3365E007839D}">
      <dsp:nvSpPr>
        <dsp:cNvPr id="0" name=""/>
        <dsp:cNvSpPr/>
      </dsp:nvSpPr>
      <dsp:spPr>
        <a:xfrm>
          <a:off x="0" y="0"/>
          <a:ext cx="8352928" cy="1575174"/>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marR="0" lvl="1" indent="0" algn="l" defTabSz="914400" eaLnBrk="1" fontAlgn="auto" latinLnBrk="0" hangingPunct="1">
            <a:lnSpc>
              <a:spcPct val="100000"/>
            </a:lnSpc>
            <a:spcBef>
              <a:spcPct val="0"/>
            </a:spcBef>
            <a:spcAft>
              <a:spcPts val="0"/>
            </a:spcAft>
            <a:buClrTx/>
            <a:buSzTx/>
            <a:buFontTx/>
            <a:buNone/>
            <a:tabLst/>
            <a:defRPr/>
          </a:pPr>
          <a:r>
            <a:rPr lang="fr-FR" sz="2000" kern="1200" dirty="0" smtClean="0"/>
            <a:t>Le Japon est confronté à la diminution et au vieillissement de sa population.</a:t>
          </a:r>
        </a:p>
        <a:p>
          <a:pPr algn="l" defTabSz="1377950">
            <a:lnSpc>
              <a:spcPct val="90000"/>
            </a:lnSpc>
            <a:spcBef>
              <a:spcPct val="0"/>
            </a:spcBef>
            <a:spcAft>
              <a:spcPct val="35000"/>
            </a:spcAft>
          </a:pPr>
          <a:endParaRPr lang="fr-FR" kern="1200" dirty="0"/>
        </a:p>
      </dsp:txBody>
      <dsp:txXfrm>
        <a:off x="1828103" y="0"/>
        <a:ext cx="6524824" cy="1575174"/>
      </dsp:txXfrm>
    </dsp:sp>
    <dsp:sp modelId="{0F0809C7-D9B5-443C-80F5-567FDF18A62B}">
      <dsp:nvSpPr>
        <dsp:cNvPr id="0" name=""/>
        <dsp:cNvSpPr/>
      </dsp:nvSpPr>
      <dsp:spPr>
        <a:xfrm>
          <a:off x="157517" y="157517"/>
          <a:ext cx="1670585" cy="1260139"/>
        </a:xfrm>
        <a:prstGeom prst="roundRect">
          <a:avLst>
            <a:gd name="adj" fmla="val 10000"/>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46AAA66-3C71-4960-A151-8BA8F0C5B7C4}">
      <dsp:nvSpPr>
        <dsp:cNvPr id="0" name=""/>
        <dsp:cNvSpPr/>
      </dsp:nvSpPr>
      <dsp:spPr>
        <a:xfrm>
          <a:off x="0" y="1732692"/>
          <a:ext cx="8352928" cy="1575174"/>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fr-FR" sz="2000" b="0" kern="1200" dirty="0" smtClean="0"/>
            <a:t>un fort recul des naissances. Le taux de fécondité au  Japon est de 1,3 enfant par femme, alors qu’il doit être évidemment égal à 2 pour assurer la stabilité de la population.  </a:t>
          </a:r>
        </a:p>
        <a:p>
          <a:pPr lvl="0" algn="l" defTabSz="444500">
            <a:lnSpc>
              <a:spcPct val="90000"/>
            </a:lnSpc>
            <a:spcBef>
              <a:spcPct val="0"/>
            </a:spcBef>
            <a:spcAft>
              <a:spcPct val="35000"/>
            </a:spcAft>
          </a:pPr>
          <a:endParaRPr lang="fr-FR" kern="1200" dirty="0"/>
        </a:p>
      </dsp:txBody>
      <dsp:txXfrm>
        <a:off x="1828103" y="1732692"/>
        <a:ext cx="6524824" cy="1575174"/>
      </dsp:txXfrm>
    </dsp:sp>
    <dsp:sp modelId="{5F381984-AB10-4007-A6BB-E2D6E0103070}">
      <dsp:nvSpPr>
        <dsp:cNvPr id="0" name=""/>
        <dsp:cNvSpPr/>
      </dsp:nvSpPr>
      <dsp:spPr>
        <a:xfrm>
          <a:off x="157517" y="1890209"/>
          <a:ext cx="1670585" cy="1260139"/>
        </a:xfrm>
        <a:prstGeom prst="roundRect">
          <a:avLst>
            <a:gd name="adj" fmla="val 10000"/>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1CB338B-64DC-47C5-B2D6-D4FD0E3FAEB8}">
      <dsp:nvSpPr>
        <dsp:cNvPr id="0" name=""/>
        <dsp:cNvSpPr/>
      </dsp:nvSpPr>
      <dsp:spPr>
        <a:xfrm>
          <a:off x="0" y="3465384"/>
          <a:ext cx="8352928" cy="1575174"/>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endParaRPr lang="fr-FR" sz="2000" kern="1200" dirty="0" smtClean="0"/>
        </a:p>
        <a:p>
          <a:pPr lvl="0" algn="l" defTabSz="889000">
            <a:lnSpc>
              <a:spcPct val="90000"/>
            </a:lnSpc>
            <a:spcBef>
              <a:spcPct val="0"/>
            </a:spcBef>
            <a:spcAft>
              <a:spcPct val="35000"/>
            </a:spcAft>
          </a:pPr>
          <a:r>
            <a:rPr lang="fr-FR" sz="2000" kern="1200" dirty="0" smtClean="0"/>
            <a:t>Les japonais se caractérise par un faible désir de vie avec un taux qui se classe parmi les plus forts taux de suicide du monde industrialisé.</a:t>
          </a:r>
        </a:p>
        <a:p>
          <a:pPr lvl="0" algn="l" defTabSz="889000">
            <a:lnSpc>
              <a:spcPct val="90000"/>
            </a:lnSpc>
            <a:spcBef>
              <a:spcPct val="0"/>
            </a:spcBef>
            <a:spcAft>
              <a:spcPct val="35000"/>
            </a:spcAft>
          </a:pPr>
          <a:r>
            <a:rPr lang="fr-FR" sz="2000" i="1" u="none" kern="1200" dirty="0" smtClean="0"/>
            <a:t>                  KAROSHI </a:t>
          </a:r>
          <a:r>
            <a:rPr lang="fr-FR" sz="2000" i="1" kern="1200" dirty="0" smtClean="0"/>
            <a:t>la mort par l’excès de travail.</a:t>
          </a:r>
          <a:endParaRPr lang="fr-FR" sz="2000" kern="1200" dirty="0" smtClean="0"/>
        </a:p>
        <a:p>
          <a:pPr lvl="0" algn="l" defTabSz="889000">
            <a:lnSpc>
              <a:spcPct val="90000"/>
            </a:lnSpc>
            <a:spcBef>
              <a:spcPct val="0"/>
            </a:spcBef>
            <a:spcAft>
              <a:spcPct val="35000"/>
            </a:spcAft>
          </a:pPr>
          <a:endParaRPr lang="fr-FR" sz="1800" kern="1200" dirty="0"/>
        </a:p>
      </dsp:txBody>
      <dsp:txXfrm>
        <a:off x="1828103" y="3465384"/>
        <a:ext cx="6524824" cy="1575174"/>
      </dsp:txXfrm>
    </dsp:sp>
    <dsp:sp modelId="{AEBA2DBA-E987-4628-BE4F-62A182D8A18C}">
      <dsp:nvSpPr>
        <dsp:cNvPr id="0" name=""/>
        <dsp:cNvSpPr/>
      </dsp:nvSpPr>
      <dsp:spPr>
        <a:xfrm>
          <a:off x="157517" y="3622902"/>
          <a:ext cx="1670585" cy="1260139"/>
        </a:xfrm>
        <a:prstGeom prst="roundRect">
          <a:avLst>
            <a:gd name="adj" fmla="val 10000"/>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E80475D-A37A-4596-A752-BFCC3441DF81}">
      <dsp:nvSpPr>
        <dsp:cNvPr id="0" name=""/>
        <dsp:cNvSpPr/>
      </dsp:nvSpPr>
      <dsp:spPr>
        <a:xfrm>
          <a:off x="0" y="43663"/>
          <a:ext cx="8435280" cy="52767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fr-FR" sz="2200" b="1" kern="1200" dirty="0" smtClean="0"/>
            <a:t>Une nature violente </a:t>
          </a:r>
          <a:endParaRPr lang="fr-FR" sz="2200" b="1" kern="1200" dirty="0"/>
        </a:p>
      </dsp:txBody>
      <dsp:txXfrm>
        <a:off x="0" y="43663"/>
        <a:ext cx="8435280" cy="527670"/>
      </dsp:txXfrm>
    </dsp:sp>
    <dsp:sp modelId="{E9857558-F6F4-4AFF-BB12-5C9D47F57F10}">
      <dsp:nvSpPr>
        <dsp:cNvPr id="0" name=""/>
        <dsp:cNvSpPr/>
      </dsp:nvSpPr>
      <dsp:spPr>
        <a:xfrm>
          <a:off x="0" y="571333"/>
          <a:ext cx="8435280" cy="842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782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fr-FR" sz="1700" kern="1200" dirty="0" smtClean="0"/>
            <a:t>les séismes , typhon , et tsunamis, le risque sismique est le plus grave car le japon appartient à la ceinture du feu du pacifique </a:t>
          </a:r>
          <a:endParaRPr lang="fr-FR" sz="1700" kern="1200" dirty="0"/>
        </a:p>
        <a:p>
          <a:pPr marL="171450" lvl="1" indent="-171450" algn="l" defTabSz="755650">
            <a:lnSpc>
              <a:spcPct val="90000"/>
            </a:lnSpc>
            <a:spcBef>
              <a:spcPct val="0"/>
            </a:spcBef>
            <a:spcAft>
              <a:spcPct val="20000"/>
            </a:spcAft>
            <a:buChar char="••"/>
          </a:pPr>
          <a:r>
            <a:rPr lang="fr-FR" sz="1700" kern="1200" dirty="0" smtClean="0"/>
            <a:t>De nombreux volcans ( 10% des volcans actifs dans le monde sont au japon).</a:t>
          </a:r>
        </a:p>
      </dsp:txBody>
      <dsp:txXfrm>
        <a:off x="0" y="571333"/>
        <a:ext cx="8435280" cy="842490"/>
      </dsp:txXfrm>
    </dsp:sp>
    <dsp:sp modelId="{28C78ACC-6E49-4227-A6F6-456AC9BB38CE}">
      <dsp:nvSpPr>
        <dsp:cNvPr id="0" name=""/>
        <dsp:cNvSpPr/>
      </dsp:nvSpPr>
      <dsp:spPr>
        <a:xfrm>
          <a:off x="0" y="1413823"/>
          <a:ext cx="8435280" cy="52767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fr-FR" sz="2200" b="1" kern="1200" dirty="0" smtClean="0"/>
            <a:t>Une surface habitable réduite </a:t>
          </a:r>
          <a:endParaRPr lang="fr-FR" sz="2200" b="1" kern="1200" dirty="0"/>
        </a:p>
      </dsp:txBody>
      <dsp:txXfrm>
        <a:off x="0" y="1413823"/>
        <a:ext cx="8435280" cy="527670"/>
      </dsp:txXfrm>
    </dsp:sp>
    <dsp:sp modelId="{26BCBCDE-9B1F-48F8-8BA8-55397C32320A}">
      <dsp:nvSpPr>
        <dsp:cNvPr id="0" name=""/>
        <dsp:cNvSpPr/>
      </dsp:nvSpPr>
      <dsp:spPr>
        <a:xfrm>
          <a:off x="0" y="1941494"/>
          <a:ext cx="8435280"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782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fr-FR" sz="1700" kern="1200" smtClean="0"/>
            <a:t>La densité moyenne est de 337/km</a:t>
          </a:r>
          <a:r>
            <a:rPr lang="fr-FR" sz="1700" kern="1200" baseline="30000" smtClean="0"/>
            <a:t>2</a:t>
          </a:r>
          <a:r>
            <a:rPr lang="fr-FR" sz="1700" kern="1200" smtClean="0"/>
            <a:t>, sur les 378000 km</a:t>
          </a:r>
          <a:r>
            <a:rPr lang="fr-FR" sz="1700" kern="1200" baseline="30000" smtClean="0"/>
            <a:t>2</a:t>
          </a:r>
          <a:r>
            <a:rPr lang="fr-FR" sz="1700" kern="1200" smtClean="0"/>
            <a:t>, ils n’en utilisent que 80600</a:t>
          </a:r>
          <a:endParaRPr lang="fr-FR" sz="1700" kern="1200"/>
        </a:p>
        <a:p>
          <a:pPr marL="171450" lvl="1" indent="-171450" algn="l" defTabSz="755650">
            <a:lnSpc>
              <a:spcPct val="90000"/>
            </a:lnSpc>
            <a:spcBef>
              <a:spcPct val="0"/>
            </a:spcBef>
            <a:spcAft>
              <a:spcPct val="20000"/>
            </a:spcAft>
            <a:buChar char="••"/>
          </a:pPr>
          <a:r>
            <a:rPr lang="fr-FR" sz="1700" kern="1200" smtClean="0"/>
            <a:t>Les japonais occupent de manière très inégale leur espace de 378000 km</a:t>
          </a:r>
          <a:r>
            <a:rPr lang="fr-FR" sz="1700" kern="1200" baseline="30000" smtClean="0"/>
            <a:t>2</a:t>
          </a:r>
          <a:endParaRPr lang="fr-FR" sz="1700" kern="1200"/>
        </a:p>
      </dsp:txBody>
      <dsp:txXfrm>
        <a:off x="0" y="1941494"/>
        <a:ext cx="8435280" cy="592020"/>
      </dsp:txXfrm>
    </dsp:sp>
    <dsp:sp modelId="{215FB1BB-0871-4A4A-AAA1-9C4EF61709FE}">
      <dsp:nvSpPr>
        <dsp:cNvPr id="0" name=""/>
        <dsp:cNvSpPr/>
      </dsp:nvSpPr>
      <dsp:spPr>
        <a:xfrm>
          <a:off x="0" y="2533514"/>
          <a:ext cx="8435280" cy="52767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fr-FR" sz="2200" b="1" kern="1200" dirty="0" smtClean="0"/>
            <a:t>L’exploitation des terres est difficile donc les japonais se tournent vers:</a:t>
          </a:r>
          <a:endParaRPr lang="fr-FR" sz="2200" b="1" kern="1200" dirty="0"/>
        </a:p>
      </dsp:txBody>
      <dsp:txXfrm>
        <a:off x="0" y="2533514"/>
        <a:ext cx="8435280" cy="527670"/>
      </dsp:txXfrm>
    </dsp:sp>
    <dsp:sp modelId="{B13C1BC2-8CCD-4661-9908-8B9099094FB3}">
      <dsp:nvSpPr>
        <dsp:cNvPr id="0" name=""/>
        <dsp:cNvSpPr/>
      </dsp:nvSpPr>
      <dsp:spPr>
        <a:xfrm>
          <a:off x="0" y="3061184"/>
          <a:ext cx="8435280" cy="888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782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fr-FR" sz="1700" kern="1200" dirty="0" smtClean="0"/>
            <a:t> exploitation de la mer :Grande flotte de pêche et Plus grands ports du monde.</a:t>
          </a:r>
          <a:endParaRPr lang="fr-FR" sz="1700" kern="1200" dirty="0"/>
        </a:p>
        <a:p>
          <a:pPr marL="171450" lvl="1" indent="-171450" algn="l" defTabSz="755650">
            <a:lnSpc>
              <a:spcPct val="90000"/>
            </a:lnSpc>
            <a:spcBef>
              <a:spcPct val="0"/>
            </a:spcBef>
            <a:spcAft>
              <a:spcPct val="20000"/>
            </a:spcAft>
            <a:buChar char="••"/>
          </a:pPr>
          <a:r>
            <a:rPr lang="fr-FR" sz="1700" kern="1200" dirty="0" smtClean="0"/>
            <a:t>Aménagement des montagnes (riziculture)</a:t>
          </a:r>
        </a:p>
        <a:p>
          <a:pPr marL="171450" lvl="1" indent="-171450" algn="l" defTabSz="755650">
            <a:lnSpc>
              <a:spcPct val="90000"/>
            </a:lnSpc>
            <a:spcBef>
              <a:spcPct val="0"/>
            </a:spcBef>
            <a:spcAft>
              <a:spcPct val="20000"/>
            </a:spcAft>
            <a:buChar char="••"/>
          </a:pPr>
          <a:r>
            <a:rPr lang="fr-FR" sz="1700" kern="1200" dirty="0" smtClean="0"/>
            <a:t>Aménagement des polders(terre-pleins, îles artificielles) pour gagner de l’espace</a:t>
          </a:r>
        </a:p>
      </dsp:txBody>
      <dsp:txXfrm>
        <a:off x="0" y="3061184"/>
        <a:ext cx="8435280" cy="888030"/>
      </dsp:txXfrm>
    </dsp:sp>
    <dsp:sp modelId="{7585435C-8A29-44A9-B15F-B140004EEB29}">
      <dsp:nvSpPr>
        <dsp:cNvPr id="0" name=""/>
        <dsp:cNvSpPr/>
      </dsp:nvSpPr>
      <dsp:spPr>
        <a:xfrm>
          <a:off x="0" y="3949214"/>
          <a:ext cx="8435280" cy="527670"/>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fr-FR" sz="2200" b="1" kern="1200" dirty="0" smtClean="0"/>
            <a:t>Les mesures de sécurités : </a:t>
          </a:r>
        </a:p>
      </dsp:txBody>
      <dsp:txXfrm>
        <a:off x="0" y="3949214"/>
        <a:ext cx="8435280" cy="527670"/>
      </dsp:txXfrm>
    </dsp:sp>
    <dsp:sp modelId="{DC31E630-CD46-452E-A7C8-D3FC274A90EC}">
      <dsp:nvSpPr>
        <dsp:cNvPr id="0" name=""/>
        <dsp:cNvSpPr/>
      </dsp:nvSpPr>
      <dsp:spPr>
        <a:xfrm>
          <a:off x="0" y="4476884"/>
          <a:ext cx="8435280"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782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fr-FR" sz="1700" kern="1200" dirty="0" smtClean="0"/>
            <a:t>Les bâtiments ont des fondations antisismique </a:t>
          </a:r>
        </a:p>
        <a:p>
          <a:pPr marL="171450" lvl="1" indent="-171450" algn="l" defTabSz="755650">
            <a:lnSpc>
              <a:spcPct val="90000"/>
            </a:lnSpc>
            <a:spcBef>
              <a:spcPct val="0"/>
            </a:spcBef>
            <a:spcAft>
              <a:spcPct val="20000"/>
            </a:spcAft>
            <a:buChar char="••"/>
          </a:pPr>
          <a:r>
            <a:rPr lang="fr-FR" sz="1700" kern="1200" dirty="0" smtClean="0"/>
            <a:t>Des exercices d’évacuation qui éduquent la population à d’éventuelle risquent naturelles</a:t>
          </a:r>
        </a:p>
      </dsp:txBody>
      <dsp:txXfrm>
        <a:off x="0" y="4476884"/>
        <a:ext cx="8435280" cy="592020"/>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0528236-9F4C-49E0-B043-58A5C797EB41}">
      <dsp:nvSpPr>
        <dsp:cNvPr id="0" name=""/>
        <dsp:cNvSpPr/>
      </dsp:nvSpPr>
      <dsp:spPr>
        <a:xfrm>
          <a:off x="0" y="621695"/>
          <a:ext cx="8075240" cy="4606875"/>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6728" tIns="1353820" rIns="626728" bIns="142240" numCol="1" spcCol="1270" anchor="t" anchorCtr="0">
          <a:noAutofit/>
        </a:bodyPr>
        <a:lstStyle/>
        <a:p>
          <a:pPr marL="171450" lvl="1" indent="0" algn="l" defTabSz="800100">
            <a:lnSpc>
              <a:spcPct val="90000"/>
            </a:lnSpc>
            <a:spcBef>
              <a:spcPct val="0"/>
            </a:spcBef>
            <a:spcAft>
              <a:spcPct val="15000"/>
            </a:spcAft>
            <a:buChar char="••"/>
          </a:pPr>
          <a:r>
            <a:rPr lang="fr-FR" sz="2000" b="1" kern="1200" dirty="0" smtClean="0"/>
            <a:t>Dormir la tête au nord</a:t>
          </a:r>
          <a:r>
            <a:rPr lang="fr-FR" sz="2000" kern="1200" dirty="0" smtClean="0"/>
            <a:t>, est déconseillé car c'est ainsi que l'on enterre les morts.</a:t>
          </a:r>
          <a:endParaRPr lang="fr-FR" sz="2000" kern="1200" dirty="0"/>
        </a:p>
        <a:p>
          <a:pPr marL="171450" lvl="1" indent="0" algn="l" defTabSz="800100">
            <a:lnSpc>
              <a:spcPct val="90000"/>
            </a:lnSpc>
            <a:spcBef>
              <a:spcPct val="0"/>
            </a:spcBef>
            <a:spcAft>
              <a:spcPct val="15000"/>
            </a:spcAft>
            <a:buChar char="••"/>
          </a:pPr>
          <a:r>
            <a:rPr lang="fr-FR" sz="2000" kern="1200" dirty="0" smtClean="0"/>
            <a:t>Lors d’une  visite à l’hôpital vous devez offrir des</a:t>
          </a:r>
          <a:r>
            <a:rPr lang="fr-FR" sz="2000" b="1" kern="1200" dirty="0" smtClean="0"/>
            <a:t> fleurs coupées</a:t>
          </a:r>
          <a:r>
            <a:rPr lang="fr-FR" sz="2000" kern="1200" dirty="0" smtClean="0"/>
            <a:t> (sans racines). Les racines pouvant signifier un séjour long.</a:t>
          </a:r>
          <a:endParaRPr lang="fr-FR" sz="2000" kern="1200" dirty="0"/>
        </a:p>
        <a:p>
          <a:pPr marL="179388" marR="0" lvl="1" indent="0" algn="l" defTabSz="914400" eaLnBrk="1" fontAlgn="auto" latinLnBrk="0" hangingPunct="1">
            <a:lnSpc>
              <a:spcPct val="100000"/>
            </a:lnSpc>
            <a:spcBef>
              <a:spcPct val="0"/>
            </a:spcBef>
            <a:spcAft>
              <a:spcPts val="0"/>
            </a:spcAft>
            <a:buClrTx/>
            <a:buSzTx/>
            <a:buFontTx/>
            <a:buChar char="••"/>
            <a:tabLst/>
            <a:defRPr/>
          </a:pPr>
          <a:r>
            <a:rPr lang="fr-FR" sz="2000" kern="1200" dirty="0" smtClean="0"/>
            <a:t>Vous ne devez pas jeter pas les </a:t>
          </a:r>
          <a:r>
            <a:rPr lang="fr-FR" sz="2000" b="1" kern="1200" dirty="0" smtClean="0"/>
            <a:t>poupées</a:t>
          </a:r>
          <a:r>
            <a:rPr lang="fr-FR" sz="2000" kern="1200" dirty="0" smtClean="0"/>
            <a:t> car celles-ci peuvent abriter un esprit. Certaines personnes les emmènent alors au temple. </a:t>
          </a:r>
          <a:endParaRPr lang="fr-FR" sz="2000" kern="1200" dirty="0"/>
        </a:p>
        <a:p>
          <a:pPr marL="179388" marR="0" lvl="1" indent="0" algn="l" defTabSz="914400" eaLnBrk="1" fontAlgn="auto" latinLnBrk="0" hangingPunct="1">
            <a:lnSpc>
              <a:spcPct val="100000"/>
            </a:lnSpc>
            <a:spcBef>
              <a:spcPct val="0"/>
            </a:spcBef>
            <a:spcAft>
              <a:spcPts val="0"/>
            </a:spcAft>
            <a:buClrTx/>
            <a:buSzTx/>
            <a:buFontTx/>
            <a:buChar char="••"/>
            <a:tabLst/>
            <a:defRPr/>
          </a:pPr>
          <a:r>
            <a:rPr lang="fr-FR" sz="2000" kern="1200" dirty="0" smtClean="0"/>
            <a:t>Il est dit que si l’on plie 1000 grues en papier, on peut voir son vœu exaucé.</a:t>
          </a:r>
          <a:endParaRPr lang="fr-FR" sz="2000" kern="1200" dirty="0"/>
        </a:p>
      </dsp:txBody>
      <dsp:txXfrm>
        <a:off x="0" y="621695"/>
        <a:ext cx="8075240" cy="4606875"/>
      </dsp:txXfrm>
    </dsp:sp>
    <dsp:sp modelId="{32C4EA01-18D5-43EA-B231-A88BCD25156F}">
      <dsp:nvSpPr>
        <dsp:cNvPr id="0" name=""/>
        <dsp:cNvSpPr/>
      </dsp:nvSpPr>
      <dsp:spPr>
        <a:xfrm>
          <a:off x="334714" y="247126"/>
          <a:ext cx="5902007" cy="133705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657" tIns="0" rIns="213657" bIns="0" numCol="1" spcCol="1270" anchor="ctr" anchorCtr="0">
          <a:noAutofit/>
        </a:bodyPr>
        <a:lstStyle/>
        <a:p>
          <a:pPr lvl="0" algn="l" defTabSz="889000">
            <a:lnSpc>
              <a:spcPct val="90000"/>
            </a:lnSpc>
            <a:spcBef>
              <a:spcPct val="0"/>
            </a:spcBef>
            <a:spcAft>
              <a:spcPct val="35000"/>
            </a:spcAft>
          </a:pPr>
          <a:r>
            <a:rPr lang="fr-FR" sz="2000" b="1" kern="1200" dirty="0" smtClean="0"/>
            <a:t>Petites croyances héritées du passé et à éviter au Japon en raison de la superstition qui les entourent.</a:t>
          </a:r>
          <a:endParaRPr lang="fr-FR" sz="2000" b="1" kern="1200" dirty="0"/>
        </a:p>
      </dsp:txBody>
      <dsp:txXfrm>
        <a:off x="334714" y="247126"/>
        <a:ext cx="5902007" cy="1337058"/>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ABB6F35-ED82-49B5-AE08-7B86EF6E728C}">
      <dsp:nvSpPr>
        <dsp:cNvPr id="0" name=""/>
        <dsp:cNvSpPr/>
      </dsp:nvSpPr>
      <dsp:spPr>
        <a:xfrm>
          <a:off x="726243" y="2194"/>
          <a:ext cx="1456738" cy="1456738"/>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r-FR" sz="1800" kern="1200" dirty="0" err="1" smtClean="0"/>
            <a:t>本音</a:t>
          </a:r>
          <a:r>
            <a:rPr lang="fr-FR" sz="1800" kern="1200" dirty="0" smtClean="0"/>
            <a:t> / </a:t>
          </a:r>
          <a:r>
            <a:rPr lang="fr-FR" sz="1800" b="1" kern="1200" dirty="0" err="1" smtClean="0"/>
            <a:t>Houné</a:t>
          </a:r>
          <a:r>
            <a:rPr lang="fr-FR" sz="1800" kern="1200" dirty="0" smtClean="0"/>
            <a:t> </a:t>
          </a:r>
          <a:endParaRPr lang="fr-FR" sz="1800" kern="1200" dirty="0"/>
        </a:p>
      </dsp:txBody>
      <dsp:txXfrm>
        <a:off x="726243" y="2194"/>
        <a:ext cx="1456738" cy="1456738"/>
      </dsp:txXfrm>
    </dsp:sp>
    <dsp:sp modelId="{6AF46E66-48CB-4012-9436-A2D88C7B68B3}">
      <dsp:nvSpPr>
        <dsp:cNvPr id="0" name=""/>
        <dsp:cNvSpPr/>
      </dsp:nvSpPr>
      <dsp:spPr>
        <a:xfrm>
          <a:off x="1032158" y="1577219"/>
          <a:ext cx="844908" cy="844908"/>
        </a:xfrm>
        <a:prstGeom prst="mathPlus">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fr-FR" sz="1400" kern="1200"/>
        </a:p>
      </dsp:txBody>
      <dsp:txXfrm>
        <a:off x="1032158" y="1577219"/>
        <a:ext cx="844908" cy="844908"/>
      </dsp:txXfrm>
    </dsp:sp>
    <dsp:sp modelId="{A1F6DD4A-DA62-4776-8D03-F190CE997ADB}">
      <dsp:nvSpPr>
        <dsp:cNvPr id="0" name=""/>
        <dsp:cNvSpPr/>
      </dsp:nvSpPr>
      <dsp:spPr>
        <a:xfrm>
          <a:off x="726243" y="2540415"/>
          <a:ext cx="1456738" cy="1456738"/>
        </a:xfrm>
        <a:prstGeom prst="ellipse">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r-FR" sz="1800" kern="1200" dirty="0" err="1" smtClean="0"/>
            <a:t>建前</a:t>
          </a:r>
          <a:r>
            <a:rPr lang="fr-FR" sz="1800" kern="1200" dirty="0" smtClean="0"/>
            <a:t> / </a:t>
          </a:r>
          <a:r>
            <a:rPr lang="fr-FR" sz="1800" b="1" kern="1200" dirty="0" err="1" smtClean="0"/>
            <a:t>Tatémaé</a:t>
          </a:r>
          <a:endParaRPr lang="fr-FR" sz="1800" kern="1200" dirty="0"/>
        </a:p>
      </dsp:txBody>
      <dsp:txXfrm>
        <a:off x="726243" y="2540415"/>
        <a:ext cx="1456738" cy="1456738"/>
      </dsp:txXfrm>
    </dsp:sp>
    <dsp:sp modelId="{DCD241F8-B335-40D9-868F-D5717D383C6A}">
      <dsp:nvSpPr>
        <dsp:cNvPr id="0" name=""/>
        <dsp:cNvSpPr/>
      </dsp:nvSpPr>
      <dsp:spPr>
        <a:xfrm>
          <a:off x="2401492" y="1728720"/>
          <a:ext cx="463242" cy="541906"/>
        </a:xfrm>
        <a:prstGeom prst="rightArrow">
          <a:avLst>
            <a:gd name="adj1" fmla="val 60000"/>
            <a:gd name="adj2" fmla="val 50000"/>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fr-FR" sz="1500" kern="1200"/>
        </a:p>
      </dsp:txBody>
      <dsp:txXfrm>
        <a:off x="2401492" y="1728720"/>
        <a:ext cx="463242" cy="541906"/>
      </dsp:txXfrm>
    </dsp:sp>
    <dsp:sp modelId="{BB97DF63-613C-4F53-801A-DB782800E53D}">
      <dsp:nvSpPr>
        <dsp:cNvPr id="0" name=""/>
        <dsp:cNvSpPr/>
      </dsp:nvSpPr>
      <dsp:spPr>
        <a:xfrm>
          <a:off x="3057024" y="542935"/>
          <a:ext cx="2913476" cy="2913476"/>
        </a:xfrm>
        <a:prstGeom prst="ellipse">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r-FR" sz="1800" b="1" kern="1200" dirty="0" smtClean="0"/>
            <a:t>systèmes de communication </a:t>
          </a:r>
          <a:endParaRPr lang="fr-FR" sz="1800" b="1" kern="1200" dirty="0"/>
        </a:p>
      </dsp:txBody>
      <dsp:txXfrm>
        <a:off x="3057024" y="542935"/>
        <a:ext cx="2913476" cy="2913476"/>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7C848E-4AC3-47B0-9499-B3CB5B0F02B7}">
      <dsp:nvSpPr>
        <dsp:cNvPr id="0" name=""/>
        <dsp:cNvSpPr/>
      </dsp:nvSpPr>
      <dsp:spPr>
        <a:xfrm>
          <a:off x="809573" y="443"/>
          <a:ext cx="1860780" cy="1860780"/>
        </a:xfrm>
        <a:prstGeom prst="ellipse">
          <a:avLst/>
        </a:prstGeom>
        <a:solidFill>
          <a:schemeClr val="accent5">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02405" tIns="29210" rIns="102405" bIns="29210" numCol="1" spcCol="1270" anchor="ctr" anchorCtr="0">
          <a:noAutofit/>
        </a:bodyPr>
        <a:lstStyle/>
        <a:p>
          <a:pPr lvl="0" algn="ctr" defTabSz="1022350">
            <a:lnSpc>
              <a:spcPct val="90000"/>
            </a:lnSpc>
            <a:spcBef>
              <a:spcPct val="0"/>
            </a:spcBef>
            <a:spcAft>
              <a:spcPct val="35000"/>
            </a:spcAft>
          </a:pPr>
          <a:r>
            <a:rPr lang="fr-FR" sz="2300" kern="1200" dirty="0" smtClean="0"/>
            <a:t>Parkings</a:t>
          </a:r>
          <a:endParaRPr lang="fr-FR" sz="2300" kern="1200" dirty="0"/>
        </a:p>
      </dsp:txBody>
      <dsp:txXfrm>
        <a:off x="809573" y="443"/>
        <a:ext cx="1860780" cy="1860780"/>
      </dsp:txXfrm>
    </dsp:sp>
    <dsp:sp modelId="{3B1749C4-9A87-45D9-A852-F02FD2B6571F}">
      <dsp:nvSpPr>
        <dsp:cNvPr id="0" name=""/>
        <dsp:cNvSpPr/>
      </dsp:nvSpPr>
      <dsp:spPr>
        <a:xfrm>
          <a:off x="2298197" y="443"/>
          <a:ext cx="1860780" cy="1860780"/>
        </a:xfrm>
        <a:prstGeom prst="ellipse">
          <a:avLst/>
        </a:prstGeom>
        <a:solidFill>
          <a:schemeClr val="accent5">
            <a:alpha val="50000"/>
            <a:hueOff val="-9933876"/>
            <a:satOff val="39811"/>
            <a:lumOff val="862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02405" tIns="29210" rIns="102405" bIns="29210" numCol="1" spcCol="1270" anchor="ctr" anchorCtr="0">
          <a:noAutofit/>
        </a:bodyPr>
        <a:lstStyle/>
        <a:p>
          <a:pPr lvl="0" algn="ctr" defTabSz="1022350">
            <a:lnSpc>
              <a:spcPct val="90000"/>
            </a:lnSpc>
            <a:spcBef>
              <a:spcPct val="0"/>
            </a:spcBef>
            <a:spcAft>
              <a:spcPct val="35000"/>
            </a:spcAft>
          </a:pPr>
          <a:r>
            <a:rPr lang="fr-FR" sz="2300" kern="1200" dirty="0" smtClean="0"/>
            <a:t>Hôtels capsules </a:t>
          </a:r>
          <a:endParaRPr lang="fr-FR" sz="2300" kern="1200" dirty="0"/>
        </a:p>
      </dsp:txBody>
      <dsp:txXfrm>
        <a:off x="2298197" y="443"/>
        <a:ext cx="1860780" cy="1860780"/>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723DF10-1EBD-4783-9164-9B9B6D0D5C60}">
      <dsp:nvSpPr>
        <dsp:cNvPr id="0" name=""/>
        <dsp:cNvSpPr/>
      </dsp:nvSpPr>
      <dsp:spPr>
        <a:xfrm>
          <a:off x="66864" y="762704"/>
          <a:ext cx="2195259" cy="1426918"/>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FR" sz="2000" b="1" i="1" kern="1200" dirty="0" smtClean="0"/>
            <a:t>Sempai</a:t>
          </a:r>
        </a:p>
        <a:p>
          <a:pPr lvl="0" algn="ctr" defTabSz="889000">
            <a:lnSpc>
              <a:spcPct val="90000"/>
            </a:lnSpc>
            <a:spcBef>
              <a:spcPct val="0"/>
            </a:spcBef>
            <a:spcAft>
              <a:spcPct val="35000"/>
            </a:spcAft>
          </a:pPr>
          <a:r>
            <a:rPr lang="fr-FR" sz="2000" b="1" i="1" kern="1200" dirty="0" smtClean="0"/>
            <a:t>= </a:t>
          </a:r>
          <a:r>
            <a:rPr lang="fr-FR" sz="2000" b="1" kern="1200" dirty="0" smtClean="0"/>
            <a:t>l'élève avancé</a:t>
          </a:r>
        </a:p>
        <a:p>
          <a:pPr lvl="0" algn="ctr" defTabSz="889000">
            <a:lnSpc>
              <a:spcPct val="90000"/>
            </a:lnSpc>
            <a:spcBef>
              <a:spcPct val="0"/>
            </a:spcBef>
            <a:spcAft>
              <a:spcPct val="35000"/>
            </a:spcAft>
          </a:pPr>
          <a:r>
            <a:rPr lang="fr-FR" sz="2000" b="1" kern="1200" dirty="0" smtClean="0"/>
            <a:t>L’ancien/L’ainé </a:t>
          </a:r>
          <a:endParaRPr lang="fr-FR" sz="2000" b="1" kern="1200" dirty="0"/>
        </a:p>
      </dsp:txBody>
      <dsp:txXfrm>
        <a:off x="66864" y="762704"/>
        <a:ext cx="2195259" cy="1426918"/>
      </dsp:txXfrm>
    </dsp:sp>
    <dsp:sp modelId="{97EF4F25-0E63-4E1C-86E4-DDC998E0FF0F}">
      <dsp:nvSpPr>
        <dsp:cNvPr id="0" name=""/>
        <dsp:cNvSpPr/>
      </dsp:nvSpPr>
      <dsp:spPr>
        <a:xfrm>
          <a:off x="1164493" y="264393"/>
          <a:ext cx="2423540" cy="2423540"/>
        </a:xfrm>
        <a:custGeom>
          <a:avLst/>
          <a:gdLst/>
          <a:ahLst/>
          <a:cxnLst/>
          <a:rect l="0" t="0" r="0" b="0"/>
          <a:pathLst>
            <a:path>
              <a:moveTo>
                <a:pt x="243960" y="482570"/>
              </a:moveTo>
              <a:arcTo wR="1211770" hR="1211770" stAng="13019780" swAng="6360440"/>
            </a:path>
          </a:pathLst>
        </a:custGeom>
        <a:noFill/>
        <a:ln w="9525" cap="flat" cmpd="sng" algn="ctr">
          <a:solidFill>
            <a:schemeClr val="accent2">
              <a:hueOff val="0"/>
              <a:satOff val="0"/>
              <a:lumOff val="0"/>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5460B8E0-E1D0-42D3-861F-3F188D8B86FF}">
      <dsp:nvSpPr>
        <dsp:cNvPr id="0" name=""/>
        <dsp:cNvSpPr/>
      </dsp:nvSpPr>
      <dsp:spPr>
        <a:xfrm>
          <a:off x="2490404" y="762704"/>
          <a:ext cx="2195259" cy="1426918"/>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FR" sz="2000" b="1" i="1" kern="1200" dirty="0" smtClean="0"/>
            <a:t>Kōhai</a:t>
          </a:r>
        </a:p>
        <a:p>
          <a:pPr lvl="0" algn="ctr" defTabSz="889000">
            <a:lnSpc>
              <a:spcPct val="90000"/>
            </a:lnSpc>
            <a:spcBef>
              <a:spcPct val="0"/>
            </a:spcBef>
            <a:spcAft>
              <a:spcPct val="35000"/>
            </a:spcAft>
          </a:pPr>
          <a:r>
            <a:rPr lang="fr-FR" sz="2000" b="1" i="1" kern="1200" dirty="0" smtClean="0"/>
            <a:t>= le jeune élève</a:t>
          </a:r>
        </a:p>
        <a:p>
          <a:pPr lvl="0" algn="ctr" defTabSz="889000">
            <a:lnSpc>
              <a:spcPct val="90000"/>
            </a:lnSpc>
            <a:spcBef>
              <a:spcPct val="0"/>
            </a:spcBef>
            <a:spcAft>
              <a:spcPct val="35000"/>
            </a:spcAft>
          </a:pPr>
          <a:r>
            <a:rPr lang="fr-FR" sz="2000" b="1" i="1" kern="1200" dirty="0" smtClean="0"/>
            <a:t>Le cadet/le novice </a:t>
          </a:r>
          <a:endParaRPr lang="fr-FR" sz="2000" b="1" i="1" kern="1200" dirty="0"/>
        </a:p>
      </dsp:txBody>
      <dsp:txXfrm>
        <a:off x="2490404" y="762704"/>
        <a:ext cx="2195259" cy="1426918"/>
      </dsp:txXfrm>
    </dsp:sp>
    <dsp:sp modelId="{146A3909-F958-4E22-BDAD-C0199A4EE8CF}">
      <dsp:nvSpPr>
        <dsp:cNvPr id="0" name=""/>
        <dsp:cNvSpPr/>
      </dsp:nvSpPr>
      <dsp:spPr>
        <a:xfrm>
          <a:off x="1164493" y="264393"/>
          <a:ext cx="2423540" cy="2423540"/>
        </a:xfrm>
        <a:custGeom>
          <a:avLst/>
          <a:gdLst/>
          <a:ahLst/>
          <a:cxnLst/>
          <a:rect l="0" t="0" r="0" b="0"/>
          <a:pathLst>
            <a:path>
              <a:moveTo>
                <a:pt x="2179579" y="1940969"/>
              </a:moveTo>
              <a:arcTo wR="1211770" hR="1211770" stAng="2219780" swAng="6360440"/>
            </a:path>
          </a:pathLst>
        </a:custGeom>
        <a:noFill/>
        <a:ln w="9525" cap="flat" cmpd="sng" algn="ctr">
          <a:solidFill>
            <a:schemeClr val="accent2">
              <a:hueOff val="4681519"/>
              <a:satOff val="-5839"/>
              <a:lumOff val="1373"/>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Liste d’onglets"/>
  <dgm:desc val="Permet de représenter des blocs d’informations non séquentiels ou groupés. Utilisation optimale avec des listes comportant de petites quantités de texte Niveau 1. Le premier Niveau 2 s’affiche en regard du texte Niveau 1 et le reste du texte Niveau 2 apparaît en dessous du texte Niveau 1."/>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diagrams.loki3.com/BracketList+Icon">
  <dgm:title val="Liste verticale à crochets"/>
  <dgm:desc val="Permet d’afficher des blocs d’informations groupés. Adapté à de grandes quantités de texte Niveau 2."/>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8.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png"/></Relationships>
</file>

<file path=ppt/drawings/drawing1.xml><?xml version="1.0" encoding="utf-8"?>
<c:userShapes xmlns:c="http://schemas.openxmlformats.org/drawingml/2006/chart">
  <cdr:relSizeAnchor xmlns:cdr="http://schemas.openxmlformats.org/drawingml/2006/chartDrawing">
    <cdr:from>
      <cdr:x>0.15</cdr:x>
      <cdr:y>0.35427</cdr:y>
    </cdr:from>
    <cdr:to>
      <cdr:x>0.2025</cdr:x>
      <cdr:y>0.4205</cdr:y>
    </cdr:to>
    <cdr:sp macro="" textlink="">
      <cdr:nvSpPr>
        <cdr:cNvPr id="2" name="ZoneTexte 1"/>
        <cdr:cNvSpPr txBox="1"/>
      </cdr:nvSpPr>
      <cdr:spPr>
        <a:xfrm xmlns:a="http://schemas.openxmlformats.org/drawingml/2006/main">
          <a:off x="1234480" y="1540767"/>
          <a:ext cx="432048"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r-FR" sz="1800" dirty="0" smtClean="0">
              <a:solidFill>
                <a:srgbClr val="0070C0"/>
              </a:solidFill>
            </a:rPr>
            <a:t>54</a:t>
          </a:r>
          <a:endParaRPr lang="fr-FR" sz="1800" dirty="0">
            <a:solidFill>
              <a:srgbClr val="0070C0"/>
            </a:solidFill>
          </a:endParaRPr>
        </a:p>
      </cdr:txBody>
    </cdr:sp>
  </cdr:relSizeAnchor>
  <cdr:relSizeAnchor xmlns:cdr="http://schemas.openxmlformats.org/drawingml/2006/chartDrawing">
    <cdr:from>
      <cdr:x>0.325</cdr:x>
      <cdr:y>0.40395</cdr:y>
    </cdr:from>
    <cdr:to>
      <cdr:x>0.3775</cdr:x>
      <cdr:y>0.48673</cdr:y>
    </cdr:to>
    <cdr:sp macro="" textlink="">
      <cdr:nvSpPr>
        <cdr:cNvPr id="3" name="ZoneTexte 2"/>
        <cdr:cNvSpPr txBox="1"/>
      </cdr:nvSpPr>
      <cdr:spPr>
        <a:xfrm xmlns:a="http://schemas.openxmlformats.org/drawingml/2006/main">
          <a:off x="2674640" y="1756791"/>
          <a:ext cx="432048"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r-FR" sz="1800" dirty="0" smtClean="0">
              <a:solidFill>
                <a:srgbClr val="0070C0"/>
              </a:solidFill>
            </a:rPr>
            <a:t>46</a:t>
          </a:r>
          <a:endParaRPr lang="fr-FR" sz="1600" dirty="0">
            <a:solidFill>
              <a:srgbClr val="0070C0"/>
            </a:solidFill>
          </a:endParaRPr>
        </a:p>
      </cdr:txBody>
    </cdr:sp>
  </cdr:relSizeAnchor>
  <cdr:relSizeAnchor xmlns:cdr="http://schemas.openxmlformats.org/drawingml/2006/chartDrawing">
    <cdr:from>
      <cdr:x>0.50749</cdr:x>
      <cdr:y>0.08065</cdr:y>
    </cdr:from>
    <cdr:to>
      <cdr:x>0.55999</cdr:x>
      <cdr:y>0.19355</cdr:y>
    </cdr:to>
    <cdr:sp macro="" textlink="">
      <cdr:nvSpPr>
        <cdr:cNvPr id="4" name="ZoneTexte 3"/>
        <cdr:cNvSpPr txBox="1"/>
      </cdr:nvSpPr>
      <cdr:spPr>
        <a:xfrm xmlns:a="http://schemas.openxmlformats.org/drawingml/2006/main">
          <a:off x="4176464" y="360040"/>
          <a:ext cx="432048" cy="50405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r-FR" sz="1800" dirty="0" smtClean="0">
              <a:solidFill>
                <a:srgbClr val="0070C0"/>
              </a:solidFill>
            </a:rPr>
            <a:t>95</a:t>
          </a:r>
          <a:endParaRPr lang="fr-FR" sz="1800" dirty="0">
            <a:solidFill>
              <a:srgbClr val="0070C0"/>
            </a:solidFill>
          </a:endParaRPr>
        </a:p>
      </cdr:txBody>
    </cdr:sp>
  </cdr:relSizeAnchor>
  <cdr:relSizeAnchor xmlns:cdr="http://schemas.openxmlformats.org/drawingml/2006/chartDrawing">
    <cdr:from>
      <cdr:x>0.68249</cdr:x>
      <cdr:y>0.12903</cdr:y>
    </cdr:from>
    <cdr:to>
      <cdr:x>0.75123</cdr:x>
      <cdr:y>0.20011</cdr:y>
    </cdr:to>
    <cdr:sp macro="" textlink="">
      <cdr:nvSpPr>
        <cdr:cNvPr id="5" name="ZoneTexte 4"/>
        <cdr:cNvSpPr txBox="1"/>
      </cdr:nvSpPr>
      <cdr:spPr>
        <a:xfrm xmlns:a="http://schemas.openxmlformats.org/drawingml/2006/main">
          <a:off x="5616624" y="576064"/>
          <a:ext cx="565720" cy="31730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r-FR" sz="1800" dirty="0" smtClean="0">
              <a:solidFill>
                <a:srgbClr val="0070C0"/>
              </a:solidFill>
            </a:rPr>
            <a:t>92</a:t>
          </a:r>
          <a:endParaRPr lang="fr-FR" sz="1800" dirty="0">
            <a:solidFill>
              <a:srgbClr val="0070C0"/>
            </a:solidFill>
          </a:endParaRPr>
        </a:p>
      </cdr:txBody>
    </cdr:sp>
  </cdr:relSizeAnchor>
  <cdr:relSizeAnchor xmlns:cdr="http://schemas.openxmlformats.org/drawingml/2006/chartDrawing">
    <cdr:from>
      <cdr:x>0.86624</cdr:x>
      <cdr:y>0.20968</cdr:y>
    </cdr:from>
    <cdr:to>
      <cdr:x>0.92749</cdr:x>
      <cdr:y>0.27591</cdr:y>
    </cdr:to>
    <cdr:sp macro="" textlink="">
      <cdr:nvSpPr>
        <cdr:cNvPr id="6" name="ZoneTexte 5"/>
        <cdr:cNvSpPr txBox="1"/>
      </cdr:nvSpPr>
      <cdr:spPr>
        <a:xfrm xmlns:a="http://schemas.openxmlformats.org/drawingml/2006/main">
          <a:off x="7128792" y="936104"/>
          <a:ext cx="504056" cy="2956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r-FR" sz="1800" dirty="0" smtClean="0">
              <a:solidFill>
                <a:srgbClr val="0070C0"/>
              </a:solidFill>
            </a:rPr>
            <a:t>80</a:t>
          </a:r>
          <a:endParaRPr lang="fr-FR" sz="1800" dirty="0">
            <a:solidFill>
              <a:srgbClr val="0070C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6BB835-612A-41A9-9393-2191A83DA4BA}" type="datetimeFigureOut">
              <a:rPr lang="fr-FR" smtClean="0"/>
              <a:pPr/>
              <a:t>20/01/2013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88F83A-C65D-4D39-ABE2-C9E14DED310F}" type="slidenum">
              <a:rPr lang="fr-FR" smtClean="0"/>
              <a:pPr/>
              <a:t>‹N°›</a:t>
            </a:fld>
            <a:endParaRPr lang="fr-FR"/>
          </a:p>
        </p:txBody>
      </p:sp>
    </p:spTree>
    <p:extLst>
      <p:ext uri="{BB962C8B-B14F-4D97-AF65-F5344CB8AC3E}">
        <p14:creationId xmlns:p14="http://schemas.microsoft.com/office/powerpoint/2010/main" xmlns="" val="1933319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EA88F83A-C65D-4D39-ABE2-C9E14DED310F}" type="slidenum">
              <a:rPr lang="fr-FR" smtClean="0"/>
              <a:pPr/>
              <a:t>2</a:t>
            </a:fld>
            <a:endParaRPr lang="fr-FR"/>
          </a:p>
        </p:txBody>
      </p:sp>
    </p:spTree>
    <p:extLst>
      <p:ext uri="{BB962C8B-B14F-4D97-AF65-F5344CB8AC3E}">
        <p14:creationId xmlns:p14="http://schemas.microsoft.com/office/powerpoint/2010/main" xmlns="" val="3729101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Iles artificiels </a:t>
            </a:r>
          </a:p>
          <a:p>
            <a:r>
              <a:rPr lang="fr-FR" dirty="0" smtClean="0"/>
              <a:t>Aéroport </a:t>
            </a:r>
            <a:r>
              <a:rPr lang="fr-FR" baseline="0" dirty="0" smtClean="0"/>
              <a:t> flottant sur l’océan</a:t>
            </a:r>
            <a:endParaRPr lang="fr-FR" dirty="0"/>
          </a:p>
        </p:txBody>
      </p:sp>
      <p:sp>
        <p:nvSpPr>
          <p:cNvPr id="4" name="Espace réservé du numéro de diapositive 3"/>
          <p:cNvSpPr>
            <a:spLocks noGrp="1"/>
          </p:cNvSpPr>
          <p:nvPr>
            <p:ph type="sldNum" sz="quarter" idx="10"/>
          </p:nvPr>
        </p:nvSpPr>
        <p:spPr/>
        <p:txBody>
          <a:bodyPr/>
          <a:lstStyle/>
          <a:p>
            <a:fld id="{EA88F83A-C65D-4D39-ABE2-C9E14DED310F}" type="slidenum">
              <a:rPr lang="fr-FR" smtClean="0"/>
              <a:pPr/>
              <a:t>44</a:t>
            </a:fld>
            <a:endParaRPr lang="fr-FR"/>
          </a:p>
        </p:txBody>
      </p:sp>
    </p:spTree>
    <p:extLst>
      <p:ext uri="{BB962C8B-B14F-4D97-AF65-F5344CB8AC3E}">
        <p14:creationId xmlns:p14="http://schemas.microsoft.com/office/powerpoint/2010/main" xmlns="" val="2176432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4" indent="0" algn="l" defTabSz="914400" rtl="0" eaLnBrk="1" fontAlgn="auto" latinLnBrk="0" hangingPunct="1">
              <a:lnSpc>
                <a:spcPct val="100000"/>
              </a:lnSpc>
              <a:spcBef>
                <a:spcPts val="0"/>
              </a:spcBef>
              <a:spcAft>
                <a:spcPts val="0"/>
              </a:spcAft>
              <a:buClrTx/>
              <a:buSzTx/>
              <a:buFontTx/>
              <a:buNone/>
              <a:tabLst/>
              <a:defRPr/>
            </a:pPr>
            <a:r>
              <a:rPr lang="fr-FR" sz="3300" dirty="0" smtClean="0"/>
              <a:t>Exemples: horaire de train et</a:t>
            </a:r>
            <a:r>
              <a:rPr lang="fr-FR" sz="3300" baseline="0" dirty="0" smtClean="0"/>
              <a:t> arrêt de </a:t>
            </a:r>
            <a:r>
              <a:rPr lang="fr-FR" sz="3300" dirty="0" smtClean="0"/>
              <a:t> de bus </a:t>
            </a: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C’est la gestion méticuleuse du temps qui permet au pays d’être très productif et aux entreprises d’avoir une meilleure rentabilité.</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EA88F83A-C65D-4D39-ABE2-C9E14DED310F}" type="slidenum">
              <a:rPr lang="fr-FR" smtClean="0"/>
              <a:pPr/>
              <a:t>47</a:t>
            </a:fld>
            <a:endParaRPr lang="fr-FR"/>
          </a:p>
        </p:txBody>
      </p:sp>
    </p:spTree>
    <p:extLst>
      <p:ext uri="{BB962C8B-B14F-4D97-AF65-F5344CB8AC3E}">
        <p14:creationId xmlns:p14="http://schemas.microsoft.com/office/powerpoint/2010/main" xmlns="" val="3776610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0" dirty="0" smtClean="0"/>
              <a:t>Circulation ou pas. Il n'est pas rare de voir une personne immobile à un feu rouge à trois heures du matin alors que la rue qu'elle veut traverser est totalement vide.</a:t>
            </a:r>
          </a:p>
          <a:p>
            <a:endParaRPr lang="fr-FR" dirty="0"/>
          </a:p>
        </p:txBody>
      </p:sp>
      <p:sp>
        <p:nvSpPr>
          <p:cNvPr id="4" name="Espace réservé du numéro de diapositive 3"/>
          <p:cNvSpPr>
            <a:spLocks noGrp="1"/>
          </p:cNvSpPr>
          <p:nvPr>
            <p:ph type="sldNum" sz="quarter" idx="10"/>
          </p:nvPr>
        </p:nvSpPr>
        <p:spPr/>
        <p:txBody>
          <a:bodyPr/>
          <a:lstStyle/>
          <a:p>
            <a:fld id="{EA88F83A-C65D-4D39-ABE2-C9E14DED310F}" type="slidenum">
              <a:rPr lang="fr-FR" smtClean="0"/>
              <a:pPr/>
              <a:t>49</a:t>
            </a:fld>
            <a:endParaRPr lang="fr-FR"/>
          </a:p>
        </p:txBody>
      </p:sp>
    </p:spTree>
    <p:extLst>
      <p:ext uri="{BB962C8B-B14F-4D97-AF65-F5344CB8AC3E}">
        <p14:creationId xmlns:p14="http://schemas.microsoft.com/office/powerpoint/2010/main" xmlns="" val="1181854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t>- (Le </a:t>
            </a:r>
            <a:r>
              <a:rPr lang="fr-FR" sz="1200" i="1" dirty="0" err="1" smtClean="0"/>
              <a:t>senpai</a:t>
            </a:r>
            <a:r>
              <a:rPr lang="fr-FR" sz="1200" dirty="0" smtClean="0"/>
              <a:t> a un rôle de tuteur auprès du </a:t>
            </a:r>
            <a:r>
              <a:rPr lang="fr-FR" sz="1200" i="1" dirty="0" smtClean="0"/>
              <a:t>kōhai</a:t>
            </a:r>
            <a:r>
              <a:rPr lang="fr-FR" sz="1200" baseline="30000" dirty="0" smtClean="0"/>
              <a:t> </a:t>
            </a:r>
            <a:r>
              <a:rPr lang="fr-FR" sz="1200" dirty="0" smtClean="0"/>
              <a:t> -en retour, le </a:t>
            </a:r>
            <a:r>
              <a:rPr lang="fr-FR" sz="1200" i="1" dirty="0" smtClean="0"/>
              <a:t>kōhai</a:t>
            </a:r>
            <a:r>
              <a:rPr lang="fr-FR" sz="1200" dirty="0" smtClean="0"/>
              <a:t> doit le respect au </a:t>
            </a:r>
            <a:r>
              <a:rPr lang="fr-FR" sz="1200" i="1" dirty="0" err="1" smtClean="0"/>
              <a:t>senpai</a:t>
            </a:r>
            <a:r>
              <a:rPr lang="fr-FR" sz="1200" i="1" dirty="0" smtClean="0"/>
              <a:t>)</a:t>
            </a:r>
            <a:endParaRPr lang="fr-FR" sz="1400" i="1" dirty="0" smtClean="0"/>
          </a:p>
          <a:p>
            <a:endParaRPr lang="fr-FR" dirty="0"/>
          </a:p>
        </p:txBody>
      </p:sp>
      <p:sp>
        <p:nvSpPr>
          <p:cNvPr id="4" name="Espace réservé du numéro de diapositive 3"/>
          <p:cNvSpPr>
            <a:spLocks noGrp="1"/>
          </p:cNvSpPr>
          <p:nvPr>
            <p:ph type="sldNum" sz="quarter" idx="10"/>
          </p:nvPr>
        </p:nvSpPr>
        <p:spPr/>
        <p:txBody>
          <a:bodyPr/>
          <a:lstStyle/>
          <a:p>
            <a:fld id="{EA88F83A-C65D-4D39-ABE2-C9E14DED310F}" type="slidenum">
              <a:rPr lang="fr-FR" smtClean="0"/>
              <a:pPr/>
              <a:t>52</a:t>
            </a:fld>
            <a:endParaRPr lang="fr-FR"/>
          </a:p>
        </p:txBody>
      </p:sp>
    </p:spTree>
    <p:extLst>
      <p:ext uri="{BB962C8B-B14F-4D97-AF65-F5344CB8AC3E}">
        <p14:creationId xmlns:p14="http://schemas.microsoft.com/office/powerpoint/2010/main" xmlns="" val="3440748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smtClean="0"/>
              <a:t>Néanmoins Il </a:t>
            </a:r>
            <a:r>
              <a:rPr lang="fr-FR" sz="1200" dirty="0" smtClean="0"/>
              <a:t>faut savoir que les femmes ont rendu un fier service à l’économie japonaise. L’industrie électronique doit une partie de sa réussite au sérieux de ces ouvrières aux mains agiles.</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69D53F7-6BF4-445F-8E98-DBF76B6E04D2}" type="slidenum">
              <a:rPr lang="fr-FR" smtClean="0"/>
              <a:pPr/>
              <a:t>56</a:t>
            </a:fld>
            <a:endParaRPr lang="fr-FR"/>
          </a:p>
        </p:txBody>
      </p:sp>
    </p:spTree>
    <p:extLst>
      <p:ext uri="{BB962C8B-B14F-4D97-AF65-F5344CB8AC3E}">
        <p14:creationId xmlns:p14="http://schemas.microsoft.com/office/powerpoint/2010/main" xmlns="" val="2579249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Chartes </a:t>
            </a:r>
            <a:r>
              <a:rPr lang="fr-FR" sz="1200" kern="1200" dirty="0" smtClean="0">
                <a:solidFill>
                  <a:schemeClr val="tx1"/>
                </a:solidFill>
                <a:effectLst/>
                <a:latin typeface="+mn-lt"/>
                <a:ea typeface="+mn-ea"/>
                <a:cs typeface="+mn-cs"/>
              </a:rPr>
              <a:t>comme un instrument d’identification sociale qui développe un sentiment d’appartenance au groupe et d’incorporation des valeurs du groupe dans son propre système de valeurs. </a:t>
            </a:r>
          </a:p>
          <a:p>
            <a:pPr lvl="0"/>
            <a:r>
              <a:rPr lang="fr-FR" sz="1200" kern="1200" dirty="0" smtClean="0">
                <a:solidFill>
                  <a:schemeClr val="tx1"/>
                </a:solidFill>
                <a:effectLst/>
                <a:latin typeface="+mn-lt"/>
                <a:ea typeface="+mn-ea"/>
                <a:cs typeface="+mn-cs"/>
              </a:rPr>
              <a:t>Expliquer </a:t>
            </a:r>
            <a:r>
              <a:rPr lang="fr-FR" sz="1200" b="1" dirty="0" smtClean="0"/>
              <a:t>l'harmonie sociale :</a:t>
            </a:r>
            <a:r>
              <a:rPr lang="fr-FR" sz="1200" dirty="0" smtClean="0"/>
              <a:t> L’harmonie au sein du groupe est plus importante que la somme des intérêts personnels.</a:t>
            </a:r>
          </a:p>
          <a:p>
            <a:pPr lvl="0"/>
            <a:r>
              <a:rPr lang="fr-FR" sz="1200" b="1" dirty="0" smtClean="0"/>
              <a:t>le dévouement et loyauté :</a:t>
            </a:r>
            <a:r>
              <a:rPr lang="fr-FR" sz="1200" dirty="0" smtClean="0"/>
              <a:t> la fidélité ou esprit maison. Pour qu’un Salaryman (cadre) se dévoue corps et âme pour son entreprise, les japonais sont plus enclins à être suiveur d'une idée forte, qu'à suivre un chemin individuel propre.</a:t>
            </a:r>
          </a:p>
          <a:p>
            <a:r>
              <a:rPr lang="fr-FR" sz="1200" b="1" dirty="0" smtClean="0"/>
              <a:t>Chacun est important : </a:t>
            </a:r>
            <a:r>
              <a:rPr lang="fr-FR" sz="1200" dirty="0" smtClean="0">
                <a:solidFill>
                  <a:srgbClr val="FF0000"/>
                </a:solidFill>
              </a:rPr>
              <a:t>Le propriétaire par exemple, entrera dans le magasin, saluera ses subordonnés puis aidera à ranger les  étagères, à nettoyer les locaux et à sortir les poubelles Même les tâches les plus minimes sont importantes.</a:t>
            </a:r>
          </a:p>
          <a:p>
            <a:pPr lvl="0"/>
            <a:r>
              <a:rPr lang="fr-FR" sz="1200" b="1" dirty="0" smtClean="0"/>
              <a:t>la collectivité : </a:t>
            </a:r>
            <a:r>
              <a:rPr lang="fr-FR" sz="1200" dirty="0" smtClean="0"/>
              <a:t>Dans la culture d’entreprise japonaise, un individu devient performant lorsqu’il s’allie à d’autres pour former un ensemble. Afin de s’assurer que les nouveaux employés soient conscients de l’importance du collectivisme, l’immersion de ceux-ci à l’entreprise est une étape essentielle. </a:t>
            </a:r>
            <a:r>
              <a:rPr lang="fr-FR" sz="1200" dirty="0" smtClean="0">
                <a:solidFill>
                  <a:srgbClr val="FF0000"/>
                </a:solidFill>
              </a:rPr>
              <a:t>certaines entreprises envoient les recrues passer un week-end à la campagne où toutes les activités auront comme objectif de faire vivre une expérience commune au groupe.</a:t>
            </a:r>
          </a:p>
          <a:p>
            <a:r>
              <a:rPr lang="fr-FR" sz="1200" b="1" dirty="0" smtClean="0"/>
              <a:t>« </a:t>
            </a:r>
            <a:r>
              <a:rPr lang="fr-FR" sz="1200" b="1" dirty="0" err="1" smtClean="0"/>
              <a:t>Giri</a:t>
            </a:r>
            <a:r>
              <a:rPr lang="fr-FR" sz="1200" b="1" dirty="0" smtClean="0"/>
              <a:t> » = gratitude : </a:t>
            </a:r>
            <a:r>
              <a:rPr lang="fr-FR" sz="1200" dirty="0" smtClean="0"/>
              <a:t>le japonais passe sa vie à être reconnaissant à l’égard de la société. (En quelque sorte c’est ainsi que s’exprime le principe de solidarité au travers d’une multitude de redevance individuelle), d’où la notion de  travail pour la nation</a:t>
            </a:r>
          </a:p>
        </p:txBody>
      </p:sp>
      <p:sp>
        <p:nvSpPr>
          <p:cNvPr id="4" name="Espace réservé du numéro de diapositive 3"/>
          <p:cNvSpPr>
            <a:spLocks noGrp="1"/>
          </p:cNvSpPr>
          <p:nvPr>
            <p:ph type="sldNum" sz="quarter" idx="10"/>
          </p:nvPr>
        </p:nvSpPr>
        <p:spPr/>
        <p:txBody>
          <a:bodyPr/>
          <a:lstStyle/>
          <a:p>
            <a:fld id="{A69D53F7-6BF4-445F-8E98-DBF76B6E04D2}" type="slidenum">
              <a:rPr lang="fr-FR" smtClean="0"/>
              <a:pPr/>
              <a:t>57</a:t>
            </a:fld>
            <a:endParaRPr lang="fr-FR"/>
          </a:p>
        </p:txBody>
      </p:sp>
    </p:spTree>
    <p:extLst>
      <p:ext uri="{BB962C8B-B14F-4D97-AF65-F5344CB8AC3E}">
        <p14:creationId xmlns:p14="http://schemas.microsoft.com/office/powerpoint/2010/main" xmlns="" val="551762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Premier ministre japonais renonce à son salaire aux 1,6 million de yens mensuels (14.000 euros) qu'il touche en tant que président </a:t>
            </a:r>
          </a:p>
          <a:p>
            <a:endParaRPr lang="fr-FR" dirty="0"/>
          </a:p>
        </p:txBody>
      </p:sp>
      <p:sp>
        <p:nvSpPr>
          <p:cNvPr id="4" name="Espace réservé du numéro de diapositive 3"/>
          <p:cNvSpPr>
            <a:spLocks noGrp="1"/>
          </p:cNvSpPr>
          <p:nvPr>
            <p:ph type="sldNum" sz="quarter" idx="10"/>
          </p:nvPr>
        </p:nvSpPr>
        <p:spPr/>
        <p:txBody>
          <a:bodyPr/>
          <a:lstStyle/>
          <a:p>
            <a:fld id="{A69D53F7-6BF4-445F-8E98-DBF76B6E04D2}" type="slidenum">
              <a:rPr lang="fr-FR" smtClean="0"/>
              <a:pPr/>
              <a:t>58</a:t>
            </a:fld>
            <a:endParaRPr lang="fr-FR"/>
          </a:p>
        </p:txBody>
      </p:sp>
    </p:spTree>
    <p:extLst>
      <p:ext uri="{BB962C8B-B14F-4D97-AF65-F5344CB8AC3E}">
        <p14:creationId xmlns:p14="http://schemas.microsoft.com/office/powerpoint/2010/main" xmlns="" val="2229285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fr-FR" b="1" dirty="0" err="1" smtClean="0"/>
              <a:t>Kaoru</a:t>
            </a:r>
            <a:r>
              <a:rPr lang="fr-FR" b="1" dirty="0" smtClean="0"/>
              <a:t> Ishikawa ( 1915-1989) un ingénieur chimiste japonais précurseur et un des théoriciens pour la gestion de la qualité. On lui doit notamment le diagramme de causes et effets qui est un des outils fondamentaux pour assister les cercles de la qualité au sein des entreprises </a:t>
            </a:r>
            <a:r>
              <a:rPr lang="fr-FR" dirty="0" smtClean="0"/>
              <a:t> </a:t>
            </a:r>
          </a:p>
          <a:p>
            <a:endParaRPr lang="fr-FR" dirty="0"/>
          </a:p>
        </p:txBody>
      </p:sp>
      <p:sp>
        <p:nvSpPr>
          <p:cNvPr id="4" name="Espace réservé du numéro de diapositive 3"/>
          <p:cNvSpPr>
            <a:spLocks noGrp="1"/>
          </p:cNvSpPr>
          <p:nvPr>
            <p:ph type="sldNum" sz="quarter" idx="10"/>
          </p:nvPr>
        </p:nvSpPr>
        <p:spPr/>
        <p:txBody>
          <a:bodyPr/>
          <a:lstStyle/>
          <a:p>
            <a:pPr>
              <a:defRPr/>
            </a:pPr>
            <a:fld id="{D6A7C4B5-6A25-4AEA-B65C-9A0D01877B0B}" type="slidenum">
              <a:rPr lang="fr-FR" smtClean="0"/>
              <a:pPr>
                <a:defRPr/>
              </a:pPr>
              <a:t>59</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D6A7C4B5-6A25-4AEA-B65C-9A0D01877B0B}" type="slidenum">
              <a:rPr lang="fr-FR"/>
              <a:pPr>
                <a:defRPr/>
              </a:pPr>
              <a:t>63</a:t>
            </a:fld>
            <a:endParaRPr lang="fr-FR"/>
          </a:p>
        </p:txBody>
      </p:sp>
    </p:spTree>
    <p:extLst>
      <p:ext uri="{BB962C8B-B14F-4D97-AF65-F5344CB8AC3E}">
        <p14:creationId xmlns:p14="http://schemas.microsoft.com/office/powerpoint/2010/main" xmlns="" val="381776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A2B5D24-E6E5-4161-BB83-105EA122FB85}" type="slidenum">
              <a:rPr lang="fr-FR" smtClean="0"/>
              <a:pPr/>
              <a:t>77</a:t>
            </a:fld>
            <a:endParaRPr lang="fr-FR"/>
          </a:p>
        </p:txBody>
      </p:sp>
    </p:spTree>
    <p:extLst>
      <p:ext uri="{BB962C8B-B14F-4D97-AF65-F5344CB8AC3E}">
        <p14:creationId xmlns:p14="http://schemas.microsoft.com/office/powerpoint/2010/main" xmlns="" val="936899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1" dirty="0" err="1" smtClean="0"/>
              <a:t>UBIFRANCE:</a:t>
            </a:r>
            <a:r>
              <a:rPr lang="fr-FR" sz="1200" b="1" i="0" kern="1200" dirty="0" err="1" smtClean="0">
                <a:solidFill>
                  <a:schemeClr val="tx1"/>
                </a:solidFill>
                <a:latin typeface="+mn-lt"/>
                <a:ea typeface="+mn-ea"/>
                <a:cs typeface="+mn-cs"/>
              </a:rPr>
              <a:t>l’</a:t>
            </a:r>
            <a:r>
              <a:rPr lang="fr-FR" sz="1200" b="1" i="0" kern="1200" dirty="0" smtClean="0">
                <a:solidFill>
                  <a:schemeClr val="tx1"/>
                </a:solidFill>
                <a:latin typeface="+mn-lt"/>
                <a:ea typeface="+mn-ea"/>
                <a:cs typeface="+mn-cs"/>
              </a:rPr>
              <a:t>Agence pour le développement international des entreprises, dédiés à l’accompagnement des entreprises françaises dans leur démarche à l'exportation et à l'implantation sur les marchés étrangers</a:t>
            </a:r>
            <a:r>
              <a:rPr lang="fr-FR" sz="1200" b="1" i="0" kern="1200" smtClean="0">
                <a:solidFill>
                  <a:schemeClr val="tx1"/>
                </a:solidFill>
                <a:latin typeface="+mn-lt"/>
                <a:ea typeface="+mn-ea"/>
                <a:cs typeface="+mn-cs"/>
              </a:rPr>
              <a:t>; </a:t>
            </a:r>
            <a:r>
              <a:rPr lang="fr-FR" sz="1200" b="0" i="0" kern="1200" dirty="0" smtClean="0">
                <a:solidFill>
                  <a:schemeClr val="tx1"/>
                </a:solidFill>
                <a:latin typeface="+mn-lt"/>
                <a:ea typeface="+mn-ea"/>
                <a:cs typeface="+mn-cs"/>
              </a:rPr>
              <a:t> l’Agence française pour le développement international des entreprises, est un Etablissement Public Industriel et Commercial placé sous la tutelle du ministre de l'économie et des finances, du ministre en charge du commerce extérieur et de la direction générale du Trésor. </a:t>
            </a:r>
            <a:r>
              <a:rPr lang="fr-FR" dirty="0" smtClean="0"/>
              <a:t/>
            </a:r>
            <a:br>
              <a:rPr lang="fr-FR" dirty="0" smtClean="0"/>
            </a:br>
            <a:endParaRPr lang="fr-FR" dirty="0"/>
          </a:p>
        </p:txBody>
      </p:sp>
      <p:sp>
        <p:nvSpPr>
          <p:cNvPr id="4" name="Espace réservé du numéro de diapositive 3"/>
          <p:cNvSpPr>
            <a:spLocks noGrp="1"/>
          </p:cNvSpPr>
          <p:nvPr>
            <p:ph type="sldNum" sz="quarter" idx="10"/>
          </p:nvPr>
        </p:nvSpPr>
        <p:spPr/>
        <p:txBody>
          <a:bodyPr/>
          <a:lstStyle/>
          <a:p>
            <a:pPr>
              <a:defRPr/>
            </a:pPr>
            <a:fld id="{D6A7C4B5-6A25-4AEA-B65C-9A0D01877B0B}" type="slidenum">
              <a:rPr lang="fr-FR" smtClean="0"/>
              <a:pPr>
                <a:defRPr/>
              </a:pPr>
              <a:t>9</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21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FR" b="1" smtClean="0">
                <a:latin typeface="Times New Roman" pitchFamily="18" charset="0"/>
                <a:cs typeface="Times New Roman" pitchFamily="18" charset="0"/>
              </a:rPr>
              <a:t>Les quatre Grandes îles sont: Hokkaido, Honshu, Shikoku et Kyuchu </a:t>
            </a:r>
          </a:p>
          <a:p>
            <a:pPr>
              <a:spcBef>
                <a:spcPct val="0"/>
              </a:spcBef>
            </a:pPr>
            <a:endParaRPr lang="fr-FR" smtClean="0"/>
          </a:p>
        </p:txBody>
      </p:sp>
      <p:sp>
        <p:nvSpPr>
          <p:cNvPr id="9220"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3D4C49-586D-4905-B139-2FC8F77A60C9}" type="slidenum">
              <a:rPr lang="fr-FR"/>
              <a:pPr fontAlgn="base">
                <a:spcBef>
                  <a:spcPct val="0"/>
                </a:spcBef>
                <a:spcAft>
                  <a:spcPct val="0"/>
                </a:spcAft>
              </a:pPr>
              <a:t>11</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024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FR" b="1" dirty="0" smtClean="0"/>
              <a:t>Géographie </a:t>
            </a:r>
            <a:r>
              <a:rPr lang="fr-FR" dirty="0" smtClean="0"/>
              <a:t/>
            </a:r>
            <a:br>
              <a:rPr lang="fr-FR" dirty="0" smtClean="0"/>
            </a:br>
            <a:r>
              <a:rPr lang="fr-FR" dirty="0" smtClean="0"/>
              <a:t>Le Japon est composé d'environ 1000 îles qui s'étendent sur 3800 km du nord au sud. C'est un pays de contrastes; plages exotiques au sud et montagnes couvertes de neige au nord. 95% de sa superficie se répartit en 4 îles principales: Hokkaido au nord, Honshu l'île principale, Shikoku et Kyushu au sud.</a:t>
            </a:r>
            <a:endParaRPr lang="en-US" dirty="0" smtClean="0"/>
          </a:p>
          <a:p>
            <a:pPr>
              <a:spcBef>
                <a:spcPct val="0"/>
              </a:spcBef>
            </a:pPr>
            <a:endParaRPr lang="fr-FR" dirty="0" smtClean="0"/>
          </a:p>
        </p:txBody>
      </p:sp>
      <p:sp>
        <p:nvSpPr>
          <p:cNvPr id="10244"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F35AE9-6D59-4319-8E76-FFA0952BA98F}" type="slidenum">
              <a:rPr lang="fr-FR"/>
              <a:pPr fontAlgn="base">
                <a:spcBef>
                  <a:spcPct val="0"/>
                </a:spcBef>
                <a:spcAft>
                  <a:spcPct val="0"/>
                </a:spcAft>
              </a:pPr>
              <a:t>12</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Dans un pays où se côtoient de nombreuses religions et où les récits fantastiques et le folklore demeurent toujours des sources d’inspiration,</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les superstitions constituent une part importante de la vie au quotidien.</a:t>
            </a:r>
          </a:p>
          <a:p>
            <a:r>
              <a:rPr lang="fr-FR" sz="1200" kern="1200" dirty="0" smtClean="0">
                <a:solidFill>
                  <a:schemeClr val="tx1"/>
                </a:solidFill>
                <a:effectLst/>
                <a:latin typeface="+mn-lt"/>
                <a:ea typeface="+mn-ea"/>
                <a:cs typeface="+mn-cs"/>
              </a:rPr>
              <a:t>Les Japonais accordent beaucoup d’importance à la symbolique.</a:t>
            </a:r>
          </a:p>
          <a:p>
            <a:pPr lvl="0"/>
            <a:r>
              <a:rPr lang="fr-FR" sz="1200" i="1" kern="1200" dirty="0" smtClean="0">
                <a:solidFill>
                  <a:schemeClr val="tx1"/>
                </a:solidFill>
                <a:effectLst/>
                <a:latin typeface="+mn-lt"/>
                <a:ea typeface="+mn-ea"/>
                <a:cs typeface="+mn-cs"/>
              </a:rPr>
              <a:t>chiffre 4, qui peut se prononcer </a:t>
            </a:r>
            <a:r>
              <a:rPr lang="fr-FR" sz="1200" i="1" kern="1200" dirty="0" err="1" smtClean="0">
                <a:solidFill>
                  <a:schemeClr val="tx1"/>
                </a:solidFill>
                <a:effectLst/>
                <a:latin typeface="+mn-lt"/>
                <a:ea typeface="+mn-ea"/>
                <a:cs typeface="+mn-cs"/>
              </a:rPr>
              <a:t>shi</a:t>
            </a:r>
            <a:r>
              <a:rPr lang="fr-FR" sz="1200" i="1" kern="1200" dirty="0" smtClean="0">
                <a:solidFill>
                  <a:schemeClr val="tx1"/>
                </a:solidFill>
                <a:effectLst/>
                <a:latin typeface="+mn-lt"/>
                <a:ea typeface="+mn-ea"/>
                <a:cs typeface="+mn-cs"/>
              </a:rPr>
              <a:t>, un mot qui signifie également «la mort» en japonais. Pour éviter le mauvais sort, le chiffre 4 est souvent omis, notamment pour les étages ou les chambres des hôpitaux, et pour les cadeaux</a:t>
            </a:r>
            <a:endParaRPr lang="fr-FR" sz="1200" kern="1200" dirty="0" smtClean="0">
              <a:solidFill>
                <a:schemeClr val="tx1"/>
              </a:solidFill>
              <a:effectLst/>
              <a:latin typeface="+mn-lt"/>
              <a:ea typeface="+mn-ea"/>
              <a:cs typeface="+mn-cs"/>
            </a:endParaRPr>
          </a:p>
          <a:p>
            <a:pPr lvl="0"/>
            <a:r>
              <a:rPr lang="fr-FR" sz="1200" i="1" kern="1200" dirty="0" smtClean="0">
                <a:solidFill>
                  <a:schemeClr val="tx1"/>
                </a:solidFill>
                <a:effectLst/>
                <a:latin typeface="+mn-lt"/>
                <a:ea typeface="+mn-ea"/>
                <a:cs typeface="+mn-cs"/>
              </a:rPr>
              <a:t>C’est aussi le cas du chiffre 9 (</a:t>
            </a:r>
            <a:r>
              <a:rPr lang="fr-FR" sz="1200" i="1" kern="1200" dirty="0" err="1" smtClean="0">
                <a:solidFill>
                  <a:schemeClr val="tx1"/>
                </a:solidFill>
                <a:effectLst/>
                <a:latin typeface="+mn-lt"/>
                <a:ea typeface="+mn-ea"/>
                <a:cs typeface="+mn-cs"/>
              </a:rPr>
              <a:t>kyû</a:t>
            </a:r>
            <a:r>
              <a:rPr lang="fr-FR" sz="1200" i="1" kern="1200" dirty="0" smtClean="0">
                <a:solidFill>
                  <a:schemeClr val="tx1"/>
                </a:solidFill>
                <a:effectLst/>
                <a:latin typeface="+mn-lt"/>
                <a:ea typeface="+mn-ea"/>
                <a:cs typeface="+mn-cs"/>
              </a:rPr>
              <a:t>) peut signifier la douleur ou la détresse</a:t>
            </a:r>
            <a:endParaRPr lang="fr-FR" sz="1200" kern="1200" dirty="0" smtClean="0">
              <a:solidFill>
                <a:schemeClr val="tx1"/>
              </a:solidFill>
              <a:effectLst/>
              <a:latin typeface="+mn-lt"/>
              <a:ea typeface="+mn-ea"/>
              <a:cs typeface="+mn-cs"/>
            </a:endParaRPr>
          </a:p>
          <a:p>
            <a:pPr lvl="0"/>
            <a:r>
              <a:rPr lang="fr-FR" sz="1200" i="1" kern="1200" dirty="0" smtClean="0">
                <a:solidFill>
                  <a:schemeClr val="tx1"/>
                </a:solidFill>
                <a:effectLst/>
                <a:latin typeface="+mn-lt"/>
                <a:ea typeface="+mn-ea"/>
                <a:cs typeface="+mn-cs"/>
              </a:rPr>
              <a:t> contrairement au  chiffre 7, tout comme en Occident, est considéré comme un chiffre chanceux, associé aux puissances divines par le biais des traditions de la divination ancienne.</a:t>
            </a:r>
            <a:endParaRPr lang="fr-F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Par exemple, les gens possédant un type sanguin A sont habituellement patients et perfectionnistes, mais trop centrés sur eux- mêmes, alors que les gens du type sanguin B seront des êtres créatifs et passionnés, mais irresponsables. </a:t>
            </a:r>
          </a:p>
        </p:txBody>
      </p:sp>
      <p:sp>
        <p:nvSpPr>
          <p:cNvPr id="4" name="Espace réservé du numéro de diapositive 3"/>
          <p:cNvSpPr>
            <a:spLocks noGrp="1"/>
          </p:cNvSpPr>
          <p:nvPr>
            <p:ph type="sldNum" sz="quarter" idx="10"/>
          </p:nvPr>
        </p:nvSpPr>
        <p:spPr/>
        <p:txBody>
          <a:bodyPr/>
          <a:lstStyle/>
          <a:p>
            <a:fld id="{EA88F83A-C65D-4D39-ABE2-C9E14DED310F}" type="slidenum">
              <a:rPr lang="fr-FR" smtClean="0"/>
              <a:pPr/>
              <a:t>18</a:t>
            </a:fld>
            <a:endParaRPr lang="fr-FR"/>
          </a:p>
        </p:txBody>
      </p:sp>
    </p:spTree>
    <p:extLst>
      <p:ext uri="{BB962C8B-B14F-4D97-AF65-F5344CB8AC3E}">
        <p14:creationId xmlns:p14="http://schemas.microsoft.com/office/powerpoint/2010/main" xmlns="" val="211990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1DFC21F3-8806-4F92-86A7-0F5E1EB274A2}" type="slidenum">
              <a:rPr lang="en-US" smtClean="0"/>
              <a:pPr/>
              <a:t>22</a:t>
            </a:fld>
            <a:endParaRPr lang="en-US"/>
          </a:p>
        </p:txBody>
      </p:sp>
    </p:spTree>
    <p:extLst>
      <p:ext uri="{BB962C8B-B14F-4D97-AF65-F5344CB8AC3E}">
        <p14:creationId xmlns:p14="http://schemas.microsoft.com/office/powerpoint/2010/main" xmlns="" val="676110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4DD5825-8553-4416-99A5-B1C25EA7C4D1}" type="slidenum">
              <a:rPr lang="fr-FR" smtClean="0"/>
              <a:pPr/>
              <a:t>40</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Sous un même toit, chacun sait préserver ses secrets, recevoir ses amis, et vivre ses passions; il peut entrer et sortir facilement et, même s'il part en promettant de revenir au plus tôt, il lui suffit de téléphoner pour retarder son retour sans provoquer de problème.</a:t>
            </a:r>
            <a:endParaRPr lang="fr-FR" dirty="0"/>
          </a:p>
        </p:txBody>
      </p:sp>
      <p:sp>
        <p:nvSpPr>
          <p:cNvPr id="4" name="Espace réservé du numéro de diapositive 3"/>
          <p:cNvSpPr>
            <a:spLocks noGrp="1"/>
          </p:cNvSpPr>
          <p:nvPr>
            <p:ph type="sldNum" sz="quarter" idx="10"/>
          </p:nvPr>
        </p:nvSpPr>
        <p:spPr/>
        <p:txBody>
          <a:bodyPr/>
          <a:lstStyle/>
          <a:p>
            <a:fld id="{EA88F83A-C65D-4D39-ABE2-C9E14DED310F}" type="slidenum">
              <a:rPr lang="fr-FR" smtClean="0"/>
              <a:pPr/>
              <a:t>41</a:t>
            </a:fld>
            <a:endParaRPr lang="fr-FR"/>
          </a:p>
        </p:txBody>
      </p:sp>
    </p:spTree>
    <p:extLst>
      <p:ext uri="{BB962C8B-B14F-4D97-AF65-F5344CB8AC3E}">
        <p14:creationId xmlns:p14="http://schemas.microsoft.com/office/powerpoint/2010/main" xmlns="" val="1459269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silence est un signe de concentration chez les japonais: </a:t>
            </a:r>
            <a:r>
              <a:rPr lang="fr-FR" strike="noStrike" dirty="0" smtClean="0"/>
              <a:t>généralement, ils ferment les yeux durant 5 ou 6 secondes afin  bien réfléchir avant de répondre à une question posée. </a:t>
            </a:r>
          </a:p>
          <a:p>
            <a:r>
              <a:rPr lang="fr-FR" dirty="0" smtClean="0"/>
              <a:t>Pointer son propre nez du doigt signifie « moi ». </a:t>
            </a:r>
          </a:p>
          <a:p>
            <a:r>
              <a:rPr lang="fr-FR" dirty="0" smtClean="0"/>
              <a:t>Avant d'entamer le repas, il est coutume de dire </a:t>
            </a:r>
            <a:r>
              <a:rPr lang="ja-JP" altLang="fr-FR" dirty="0" smtClean="0"/>
              <a:t>頂きます </a:t>
            </a:r>
            <a:r>
              <a:rPr lang="fr-FR" altLang="ja-JP" dirty="0" smtClean="0"/>
              <a:t>(</a:t>
            </a:r>
            <a:r>
              <a:rPr lang="fr-FR" dirty="0" err="1" smtClean="0"/>
              <a:t>ItadaKiMaSu</a:t>
            </a:r>
            <a:r>
              <a:rPr lang="fr-FR" dirty="0" smtClean="0"/>
              <a:t>) “recevoir, accepter” équivalent de notre “Bon appétit”. Le geste accompagnant ce mot consiste à joindre ses mains et à s'incliner légèrement.</a:t>
            </a:r>
          </a:p>
          <a:p>
            <a:r>
              <a:rPr lang="fr-FR" dirty="0" smtClean="0"/>
              <a:t>Si vous venez de vous faire virer, vous pouvez vous passer de mots et faire semblant de vous trancher la gorge avec votre main</a:t>
            </a:r>
          </a:p>
          <a:p>
            <a:r>
              <a:rPr lang="fr-FR" dirty="0" smtClean="0"/>
              <a:t>agiter sa main de gauche à droite pour dire non </a:t>
            </a:r>
          </a:p>
          <a:p>
            <a:endParaRPr lang="fr-FR" dirty="0" smtClean="0"/>
          </a:p>
        </p:txBody>
      </p:sp>
      <p:sp>
        <p:nvSpPr>
          <p:cNvPr id="4" name="Espace réservé du numéro de diapositive 3"/>
          <p:cNvSpPr>
            <a:spLocks noGrp="1"/>
          </p:cNvSpPr>
          <p:nvPr>
            <p:ph type="sldNum" sz="quarter" idx="10"/>
          </p:nvPr>
        </p:nvSpPr>
        <p:spPr/>
        <p:txBody>
          <a:bodyPr/>
          <a:lstStyle/>
          <a:p>
            <a:fld id="{A69D53F7-6BF4-445F-8E98-DBF76B6E04D2}" type="slidenum">
              <a:rPr lang="fr-FR" smtClean="0"/>
              <a:pPr/>
              <a:t>43</a:t>
            </a:fld>
            <a:endParaRPr lang="fr-FR"/>
          </a:p>
        </p:txBody>
      </p:sp>
    </p:spTree>
    <p:extLst>
      <p:ext uri="{BB962C8B-B14F-4D97-AF65-F5344CB8AC3E}">
        <p14:creationId xmlns:p14="http://schemas.microsoft.com/office/powerpoint/2010/main" xmlns="" val="1419140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DC547B2C-9AC2-4E87-BBD0-520119AE8F28}" type="datetimeFigureOut">
              <a:rPr lang="fr-FR" smtClean="0"/>
              <a:pPr/>
              <a:t>20/01/2013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42A729B-CCBE-46E0-BA3C-6996A50209A4}" type="slidenum">
              <a:rPr lang="fr-FR" smtClean="0"/>
              <a:pPr/>
              <a:t>‹N°›</a:t>
            </a:fld>
            <a:endParaRPr lang="fr-FR"/>
          </a:p>
        </p:txBody>
      </p:sp>
    </p:spTree>
    <p:extLst>
      <p:ext uri="{BB962C8B-B14F-4D97-AF65-F5344CB8AC3E}">
        <p14:creationId xmlns:p14="http://schemas.microsoft.com/office/powerpoint/2010/main" xmlns="" val="2263017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C547B2C-9AC2-4E87-BBD0-520119AE8F28}" type="datetimeFigureOut">
              <a:rPr lang="fr-FR" smtClean="0"/>
              <a:pPr/>
              <a:t>20/01/2013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42A729B-CCBE-46E0-BA3C-6996A50209A4}" type="slidenum">
              <a:rPr lang="fr-FR" smtClean="0"/>
              <a:pPr/>
              <a:t>‹N°›</a:t>
            </a:fld>
            <a:endParaRPr lang="fr-FR"/>
          </a:p>
        </p:txBody>
      </p:sp>
    </p:spTree>
    <p:extLst>
      <p:ext uri="{BB962C8B-B14F-4D97-AF65-F5344CB8AC3E}">
        <p14:creationId xmlns:p14="http://schemas.microsoft.com/office/powerpoint/2010/main" xmlns="" val="299130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C547B2C-9AC2-4E87-BBD0-520119AE8F28}" type="datetimeFigureOut">
              <a:rPr lang="fr-FR" smtClean="0"/>
              <a:pPr/>
              <a:t>20/01/2013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42A729B-CCBE-46E0-BA3C-6996A50209A4}" type="slidenum">
              <a:rPr lang="fr-FR" smtClean="0"/>
              <a:pPr/>
              <a:t>‹N°›</a:t>
            </a:fld>
            <a:endParaRPr lang="fr-FR"/>
          </a:p>
        </p:txBody>
      </p:sp>
    </p:spTree>
    <p:extLst>
      <p:ext uri="{BB962C8B-B14F-4D97-AF65-F5344CB8AC3E}">
        <p14:creationId xmlns:p14="http://schemas.microsoft.com/office/powerpoint/2010/main" xmlns="" val="2306333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C547B2C-9AC2-4E87-BBD0-520119AE8F28}" type="datetimeFigureOut">
              <a:rPr lang="fr-FR" smtClean="0"/>
              <a:pPr/>
              <a:t>20/01/2013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42A729B-CCBE-46E0-BA3C-6996A50209A4}" type="slidenum">
              <a:rPr lang="fr-FR" smtClean="0"/>
              <a:pPr/>
              <a:t>‹N°›</a:t>
            </a:fld>
            <a:endParaRPr lang="fr-FR"/>
          </a:p>
        </p:txBody>
      </p:sp>
    </p:spTree>
    <p:extLst>
      <p:ext uri="{BB962C8B-B14F-4D97-AF65-F5344CB8AC3E}">
        <p14:creationId xmlns:p14="http://schemas.microsoft.com/office/powerpoint/2010/main" xmlns="" val="2253445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DC547B2C-9AC2-4E87-BBD0-520119AE8F28}" type="datetimeFigureOut">
              <a:rPr lang="fr-FR" smtClean="0"/>
              <a:pPr/>
              <a:t>20/01/2013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42A729B-CCBE-46E0-BA3C-6996A50209A4}" type="slidenum">
              <a:rPr lang="fr-FR" smtClean="0"/>
              <a:pPr/>
              <a:t>‹N°›</a:t>
            </a:fld>
            <a:endParaRPr lang="fr-FR"/>
          </a:p>
        </p:txBody>
      </p:sp>
    </p:spTree>
    <p:extLst>
      <p:ext uri="{BB962C8B-B14F-4D97-AF65-F5344CB8AC3E}">
        <p14:creationId xmlns:p14="http://schemas.microsoft.com/office/powerpoint/2010/main" xmlns="" val="1136265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DC547B2C-9AC2-4E87-BBD0-520119AE8F28}" type="datetimeFigureOut">
              <a:rPr lang="fr-FR" smtClean="0"/>
              <a:pPr/>
              <a:t>20/01/2013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42A729B-CCBE-46E0-BA3C-6996A50209A4}" type="slidenum">
              <a:rPr lang="fr-FR" smtClean="0"/>
              <a:pPr/>
              <a:t>‹N°›</a:t>
            </a:fld>
            <a:endParaRPr lang="fr-FR"/>
          </a:p>
        </p:txBody>
      </p:sp>
    </p:spTree>
    <p:extLst>
      <p:ext uri="{BB962C8B-B14F-4D97-AF65-F5344CB8AC3E}">
        <p14:creationId xmlns:p14="http://schemas.microsoft.com/office/powerpoint/2010/main" xmlns="" val="537916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DC547B2C-9AC2-4E87-BBD0-520119AE8F28}" type="datetimeFigureOut">
              <a:rPr lang="fr-FR" smtClean="0"/>
              <a:pPr/>
              <a:t>20/01/2013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42A729B-CCBE-46E0-BA3C-6996A50209A4}" type="slidenum">
              <a:rPr lang="fr-FR" smtClean="0"/>
              <a:pPr/>
              <a:t>‹N°›</a:t>
            </a:fld>
            <a:endParaRPr lang="fr-FR"/>
          </a:p>
        </p:txBody>
      </p:sp>
    </p:spTree>
    <p:extLst>
      <p:ext uri="{BB962C8B-B14F-4D97-AF65-F5344CB8AC3E}">
        <p14:creationId xmlns:p14="http://schemas.microsoft.com/office/powerpoint/2010/main" xmlns="" val="1664573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DC547B2C-9AC2-4E87-BBD0-520119AE8F28}" type="datetimeFigureOut">
              <a:rPr lang="fr-FR" smtClean="0"/>
              <a:pPr/>
              <a:t>20/01/2013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42A729B-CCBE-46E0-BA3C-6996A50209A4}" type="slidenum">
              <a:rPr lang="fr-FR" smtClean="0"/>
              <a:pPr/>
              <a:t>‹N°›</a:t>
            </a:fld>
            <a:endParaRPr lang="fr-FR"/>
          </a:p>
        </p:txBody>
      </p:sp>
    </p:spTree>
    <p:extLst>
      <p:ext uri="{BB962C8B-B14F-4D97-AF65-F5344CB8AC3E}">
        <p14:creationId xmlns:p14="http://schemas.microsoft.com/office/powerpoint/2010/main" xmlns="" val="1393181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C547B2C-9AC2-4E87-BBD0-520119AE8F28}" type="datetimeFigureOut">
              <a:rPr lang="fr-FR" smtClean="0"/>
              <a:pPr/>
              <a:t>20/01/2013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42A729B-CCBE-46E0-BA3C-6996A50209A4}" type="slidenum">
              <a:rPr lang="fr-FR" smtClean="0"/>
              <a:pPr/>
              <a:t>‹N°›</a:t>
            </a:fld>
            <a:endParaRPr lang="fr-FR"/>
          </a:p>
        </p:txBody>
      </p:sp>
    </p:spTree>
    <p:extLst>
      <p:ext uri="{BB962C8B-B14F-4D97-AF65-F5344CB8AC3E}">
        <p14:creationId xmlns:p14="http://schemas.microsoft.com/office/powerpoint/2010/main" xmlns="" val="1419999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DC547B2C-9AC2-4E87-BBD0-520119AE8F28}" type="datetimeFigureOut">
              <a:rPr lang="fr-FR" smtClean="0"/>
              <a:pPr/>
              <a:t>20/01/2013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42A729B-CCBE-46E0-BA3C-6996A50209A4}" type="slidenum">
              <a:rPr lang="fr-FR" smtClean="0"/>
              <a:pPr/>
              <a:t>‹N°›</a:t>
            </a:fld>
            <a:endParaRPr lang="fr-FR"/>
          </a:p>
        </p:txBody>
      </p:sp>
    </p:spTree>
    <p:extLst>
      <p:ext uri="{BB962C8B-B14F-4D97-AF65-F5344CB8AC3E}">
        <p14:creationId xmlns:p14="http://schemas.microsoft.com/office/powerpoint/2010/main" xmlns="" val="3584889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DC547B2C-9AC2-4E87-BBD0-520119AE8F28}" type="datetimeFigureOut">
              <a:rPr lang="fr-FR" smtClean="0"/>
              <a:pPr/>
              <a:t>20/01/2013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42A729B-CCBE-46E0-BA3C-6996A50209A4}" type="slidenum">
              <a:rPr lang="fr-FR" smtClean="0"/>
              <a:pPr/>
              <a:t>‹N°›</a:t>
            </a:fld>
            <a:endParaRPr lang="fr-FR"/>
          </a:p>
        </p:txBody>
      </p:sp>
    </p:spTree>
    <p:extLst>
      <p:ext uri="{BB962C8B-B14F-4D97-AF65-F5344CB8AC3E}">
        <p14:creationId xmlns:p14="http://schemas.microsoft.com/office/powerpoint/2010/main" xmlns="" val="3921803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547B2C-9AC2-4E87-BBD0-520119AE8F28}" type="datetimeFigureOut">
              <a:rPr lang="fr-FR" smtClean="0"/>
              <a:pPr/>
              <a:t>20/01/2013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2A729B-CCBE-46E0-BA3C-6996A50209A4}" type="slidenum">
              <a:rPr lang="fr-FR" smtClean="0"/>
              <a:pPr/>
              <a:t>‹N°›</a:t>
            </a:fld>
            <a:endParaRPr lang="fr-FR"/>
          </a:p>
        </p:txBody>
      </p:sp>
    </p:spTree>
    <p:extLst>
      <p:ext uri="{BB962C8B-B14F-4D97-AF65-F5344CB8AC3E}">
        <p14:creationId xmlns:p14="http://schemas.microsoft.com/office/powerpoint/2010/main" xmlns="" val="3875442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Feuille_Microsoft_Office_Excel_97-20031.xls"/><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2.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media" Target="../media/media1.avi"/><Relationship Id="rId2" Type="http://schemas.openxmlformats.org/officeDocument/2006/relationships/slideLayout" Target="../slideLayouts/slideLayout2.xml"/><Relationship Id="rId1" Type="http://schemas.openxmlformats.org/officeDocument/2006/relationships/video" Target="../media/media1.avi"/><Relationship Id="rId5" Type="http://schemas.openxmlformats.org/officeDocument/2006/relationships/image" Target="../media/image61.jpe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3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jpeg"/></Relationships>
</file>

<file path=ppt/slides/_rels/slide3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2.xml"/><Relationship Id="rId1" Type="http://schemas.openxmlformats.org/officeDocument/2006/relationships/video" Target="../media/media2.avi"/><Relationship Id="rId5" Type="http://schemas.openxmlformats.org/officeDocument/2006/relationships/image" Target="../media/image80.png"/><Relationship Id="rId4" Type="http://schemas.microsoft.com/office/2007/relationships/media" Target="../media/media2.avi"/></Relationships>
</file>

<file path=ppt/slides/_rels/slide3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microsoft.com/office/2007/relationships/media" Target="../media/media3.avi"/><Relationship Id="rId2" Type="http://schemas.openxmlformats.org/officeDocument/2006/relationships/slideLayout" Target="../slideLayouts/slideLayout2.xml"/><Relationship Id="rId1" Type="http://schemas.openxmlformats.org/officeDocument/2006/relationships/video" Target="../media/media3.avi"/><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5.xml.rels><?xml version="1.0" encoding="UTF-8" standalone="yes"?>
<Relationships xmlns="http://schemas.openxmlformats.org/package/2006/relationships"><Relationship Id="rId3" Type="http://schemas.microsoft.com/office/2007/relationships/media" Target="../media/media4.avi"/><Relationship Id="rId2" Type="http://schemas.openxmlformats.org/officeDocument/2006/relationships/slideLayout" Target="../slideLayouts/slideLayout2.xml"/><Relationship Id="rId1" Type="http://schemas.openxmlformats.org/officeDocument/2006/relationships/video" Target="../media/media4.avi"/><Relationship Id="rId4" Type="http://schemas.openxmlformats.org/officeDocument/2006/relationships/image" Target="../media/image92.png"/></Relationships>
</file>

<file path=ppt/slides/_rels/slide4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media" Target="../media/media5.avi"/><Relationship Id="rId2" Type="http://schemas.openxmlformats.org/officeDocument/2006/relationships/slideLayout" Target="../slideLayouts/slideLayout2.xml"/><Relationship Id="rId1" Type="http://schemas.openxmlformats.org/officeDocument/2006/relationships/video" Target="../media/media5.avi"/><Relationship Id="rId4" Type="http://schemas.openxmlformats.org/officeDocument/2006/relationships/image" Target="../media/image96.png"/></Relationships>
</file>

<file path=ppt/slides/_rels/slide4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51.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6.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microsoft.com/office/2007/relationships/hdphoto" Target="../media/hdphoto3.wdp"/></Relationships>
</file>

<file path=ppt/slides/_rels/slide52.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113.jpe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jpeg"/></Relationships>
</file>

<file path=ppt/slides/_rels/slide6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6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7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microsoft.com/office/2007/relationships/media" Target="../media/media6.avi"/><Relationship Id="rId2" Type="http://schemas.openxmlformats.org/officeDocument/2006/relationships/slideLayout" Target="../slideLayouts/slideLayout2.xml"/><Relationship Id="rId1" Type="http://schemas.openxmlformats.org/officeDocument/2006/relationships/video" Target="../media/media6.avi"/><Relationship Id="rId4" Type="http://schemas.openxmlformats.org/officeDocument/2006/relationships/image" Target="../media/image121.png"/></Relationships>
</file>

<file path=ppt/slides/_rels/slide7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jpeg"/><Relationship Id="rId4" Type="http://schemas.openxmlformats.org/officeDocument/2006/relationships/image" Target="../media/image124.png"/></Relationships>
</file>

<file path=ppt/slides/_rels/slide7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7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7.jpeg"/><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slideLayout" Target="../slideLayouts/slideLayout2.xml"/><Relationship Id="rId1" Type="http://schemas.openxmlformats.org/officeDocument/2006/relationships/video" Target="../media/media7.avi"/><Relationship Id="rId5" Type="http://schemas.openxmlformats.org/officeDocument/2006/relationships/image" Target="../media/image135.png"/><Relationship Id="rId4" Type="http://schemas.microsoft.com/office/2007/relationships/media" Target="../media/media7.avi"/></Relationships>
</file>

<file path=ppt/slides/_rels/slide8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36.gi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4544" y="-27384"/>
            <a:ext cx="9865096" cy="70280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 Box 2"/>
          <p:cNvSpPr txBox="1">
            <a:spLocks noChangeArrowheads="1"/>
          </p:cNvSpPr>
          <p:nvPr/>
        </p:nvSpPr>
        <p:spPr bwMode="auto">
          <a:xfrm>
            <a:off x="2699792" y="4702568"/>
            <a:ext cx="3350576" cy="21828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0">
                <a:solidFill>
                  <a:srgbClr val="C0504D"/>
                </a:solidFill>
                <a:miter lim="800000"/>
                <a:headEnd/>
                <a:tailEnd/>
              </a14:hiddenLine>
            </a:ext>
            <a:ext uri="{AF507438-7753-43E0-B8FC-AC1667EBCBE1}">
              <a14:hiddenEffects xmlns:a14="http://schemas.microsoft.com/office/drawing/2010/main" xmlns="">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r-FR" sz="1600" b="1" i="0" u="none" strike="noStrike" cap="none" normalizeH="0" baseline="0" dirty="0" smtClean="0">
                <a:ln>
                  <a:noFill/>
                </a:ln>
                <a:solidFill>
                  <a:srgbClr val="C00000"/>
                </a:solidFill>
                <a:effectLst/>
                <a:latin typeface="+mj-lt"/>
                <a:cs typeface="Arial" pitchFamily="34" charset="0"/>
              </a:rPr>
              <a:t>             Préparé par :</a:t>
            </a:r>
            <a:r>
              <a:rPr kumimoji="0" lang="fr-FR" sz="1600" b="1" i="0" u="none" strike="noStrike" cap="none" normalizeH="0" baseline="0" dirty="0" smtClean="0">
                <a:ln>
                  <a:noFill/>
                </a:ln>
                <a:solidFill>
                  <a:srgbClr val="000000"/>
                </a:solidFill>
                <a:effectLst/>
                <a:latin typeface="+mj-lt"/>
                <a:cs typeface="Arial" pitchFamily="34" charset="0"/>
              </a:rPr>
              <a:t> 	</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fr-FR" sz="1600" b="1" i="0" u="none" strike="noStrike" cap="none" normalizeH="0" baseline="0" dirty="0" smtClean="0">
                <a:ln>
                  <a:noFill/>
                </a:ln>
                <a:solidFill>
                  <a:srgbClr val="000000"/>
                </a:solidFill>
                <a:effectLst/>
                <a:latin typeface="+mj-lt"/>
                <a:cs typeface="Arial" pitchFamily="34" charset="0"/>
              </a:rPr>
              <a:t>         AIT IHIA Fatima</a:t>
            </a:r>
          </a:p>
          <a:p>
            <a:pPr marL="457200" marR="0" lvl="1" indent="0" algn="ctr" defTabSz="914400" rtl="0" eaLnBrk="1" fontAlgn="base" latinLnBrk="0" hangingPunct="1">
              <a:lnSpc>
                <a:spcPct val="100000"/>
              </a:lnSpc>
              <a:spcBef>
                <a:spcPct val="0"/>
              </a:spcBef>
              <a:spcAft>
                <a:spcPts val="1000"/>
              </a:spcAft>
              <a:buClrTx/>
              <a:buSzTx/>
              <a:buFontTx/>
              <a:buNone/>
              <a:tabLst/>
            </a:pPr>
            <a:r>
              <a:rPr kumimoji="0" lang="fr-FR" sz="1600" b="1" i="0" u="none" strike="noStrike" cap="none" normalizeH="0" baseline="0" dirty="0" smtClean="0">
                <a:ln>
                  <a:noFill/>
                </a:ln>
                <a:solidFill>
                  <a:srgbClr val="000000"/>
                </a:solidFill>
                <a:effectLst/>
                <a:latin typeface="+mj-lt"/>
                <a:cs typeface="Arial" pitchFamily="34" charset="0"/>
              </a:rPr>
              <a:t>AZZIMANI </a:t>
            </a:r>
            <a:r>
              <a:rPr kumimoji="0" lang="fr-FR" sz="1600" b="1" i="0" u="none" strike="noStrike" cap="none" normalizeH="0" baseline="0" dirty="0" err="1" smtClean="0">
                <a:ln>
                  <a:noFill/>
                </a:ln>
                <a:solidFill>
                  <a:srgbClr val="000000"/>
                </a:solidFill>
                <a:effectLst/>
                <a:latin typeface="+mj-lt"/>
                <a:cs typeface="Arial" pitchFamily="34" charset="0"/>
              </a:rPr>
              <a:t>Soukaina</a:t>
            </a:r>
            <a:endParaRPr kumimoji="0" lang="fr-FR" sz="1600" b="1" i="0" u="none" strike="noStrike" cap="none" normalizeH="0" baseline="0" dirty="0" smtClean="0">
              <a:ln>
                <a:noFill/>
              </a:ln>
              <a:solidFill>
                <a:srgbClr val="000000"/>
              </a:solidFill>
              <a:effectLst/>
              <a:latin typeface="+mj-lt"/>
              <a:cs typeface="Arial" pitchFamily="34" charset="0"/>
            </a:endParaRPr>
          </a:p>
          <a:p>
            <a:pPr marL="457200" marR="0" lvl="1" indent="0" algn="ctr" defTabSz="914400" rtl="0" eaLnBrk="1" fontAlgn="base" latinLnBrk="0" hangingPunct="1">
              <a:lnSpc>
                <a:spcPct val="100000"/>
              </a:lnSpc>
              <a:spcBef>
                <a:spcPct val="0"/>
              </a:spcBef>
              <a:spcAft>
                <a:spcPts val="1000"/>
              </a:spcAft>
              <a:buClrTx/>
              <a:buSzTx/>
              <a:buFontTx/>
              <a:buNone/>
              <a:tabLst/>
            </a:pPr>
            <a:r>
              <a:rPr kumimoji="0" lang="fr-FR" sz="1600" b="1" i="0" u="none" strike="noStrike" cap="none" normalizeH="0" baseline="0" dirty="0" smtClean="0">
                <a:ln>
                  <a:noFill/>
                </a:ln>
                <a:solidFill>
                  <a:srgbClr val="000000"/>
                </a:solidFill>
                <a:effectLst/>
                <a:latin typeface="+mj-lt"/>
                <a:cs typeface="Arial" pitchFamily="34" charset="0"/>
              </a:rPr>
              <a:t>BELLOUCHI </a:t>
            </a:r>
            <a:r>
              <a:rPr kumimoji="0" lang="fr-FR" sz="1600" b="1" i="0" u="none" strike="noStrike" cap="none" normalizeH="0" baseline="0" dirty="0" err="1" smtClean="0">
                <a:ln>
                  <a:noFill/>
                </a:ln>
                <a:solidFill>
                  <a:srgbClr val="000000"/>
                </a:solidFill>
                <a:effectLst/>
                <a:latin typeface="+mj-lt"/>
                <a:cs typeface="Arial" pitchFamily="34" charset="0"/>
              </a:rPr>
              <a:t>Houda</a:t>
            </a:r>
            <a:endParaRPr kumimoji="0" lang="fr-FR" sz="1600" b="1" i="0" u="none" strike="noStrike" cap="none" normalizeH="0" baseline="0" dirty="0" smtClean="0">
              <a:ln>
                <a:noFill/>
              </a:ln>
              <a:solidFill>
                <a:srgbClr val="000000"/>
              </a:solidFill>
              <a:effectLst/>
              <a:latin typeface="+mj-lt"/>
              <a:cs typeface="Arial" pitchFamily="34" charset="0"/>
            </a:endParaRPr>
          </a:p>
          <a:p>
            <a:pPr marL="457200" marR="0" lvl="1" indent="0" algn="ctr" defTabSz="914400" rtl="0" eaLnBrk="1" fontAlgn="base" latinLnBrk="0" hangingPunct="1">
              <a:lnSpc>
                <a:spcPct val="100000"/>
              </a:lnSpc>
              <a:spcBef>
                <a:spcPct val="0"/>
              </a:spcBef>
              <a:spcAft>
                <a:spcPts val="1000"/>
              </a:spcAft>
              <a:buClrTx/>
              <a:buSzTx/>
              <a:buFontTx/>
              <a:buNone/>
              <a:tabLst/>
            </a:pPr>
            <a:r>
              <a:rPr kumimoji="0" lang="fr-FR" sz="1600" b="1" i="0" u="none" strike="noStrike" cap="none" normalizeH="0" baseline="0" dirty="0" smtClean="0">
                <a:ln>
                  <a:noFill/>
                </a:ln>
                <a:solidFill>
                  <a:srgbClr val="000000"/>
                </a:solidFill>
                <a:effectLst/>
                <a:latin typeface="+mj-lt"/>
                <a:cs typeface="Arial" pitchFamily="34" charset="0"/>
              </a:rPr>
              <a:t>BENAMEUR </a:t>
            </a:r>
            <a:r>
              <a:rPr kumimoji="0" lang="fr-FR" sz="1600" b="1" i="0" u="none" strike="noStrike" cap="none" normalizeH="0" baseline="0" dirty="0" err="1" smtClean="0">
                <a:ln>
                  <a:noFill/>
                </a:ln>
                <a:solidFill>
                  <a:srgbClr val="000000"/>
                </a:solidFill>
                <a:effectLst/>
                <a:latin typeface="+mj-lt"/>
                <a:cs typeface="Arial" pitchFamily="34" charset="0"/>
              </a:rPr>
              <a:t>Zhor</a:t>
            </a:r>
            <a:endParaRPr kumimoji="0" lang="fr-FR" sz="1600" b="1" i="0" u="none" strike="noStrike" cap="none" normalizeH="0" baseline="0" dirty="0" smtClean="0">
              <a:ln>
                <a:noFill/>
              </a:ln>
              <a:solidFill>
                <a:srgbClr val="000000"/>
              </a:solidFill>
              <a:effectLst/>
              <a:latin typeface="+mj-lt"/>
              <a:cs typeface="Arial" pitchFamily="34" charset="0"/>
            </a:endParaRPr>
          </a:p>
          <a:p>
            <a:pPr marL="457200" marR="0" lvl="1" indent="0" algn="ctr" defTabSz="914400" rtl="0" eaLnBrk="1" fontAlgn="base" latinLnBrk="0" hangingPunct="1">
              <a:lnSpc>
                <a:spcPct val="100000"/>
              </a:lnSpc>
              <a:spcBef>
                <a:spcPct val="0"/>
              </a:spcBef>
              <a:spcAft>
                <a:spcPts val="1000"/>
              </a:spcAft>
              <a:buClrTx/>
              <a:buSzTx/>
              <a:buFontTx/>
              <a:buNone/>
              <a:tabLst/>
            </a:pPr>
            <a:r>
              <a:rPr kumimoji="0" lang="fr-FR" sz="1600" b="1" i="0" u="none" strike="noStrike" cap="none" normalizeH="0" baseline="0" dirty="0" smtClean="0">
                <a:ln>
                  <a:noFill/>
                </a:ln>
                <a:solidFill>
                  <a:srgbClr val="000000"/>
                </a:solidFill>
                <a:effectLst/>
                <a:latin typeface="+mj-lt"/>
                <a:cs typeface="Arial" pitchFamily="34" charset="0"/>
              </a:rPr>
              <a:t>BOUCHIKHI Mouna </a:t>
            </a:r>
          </a:p>
        </p:txBody>
      </p:sp>
      <p:sp>
        <p:nvSpPr>
          <p:cNvPr id="9" name="ZoneTexte 8"/>
          <p:cNvSpPr txBox="1"/>
          <p:nvPr/>
        </p:nvSpPr>
        <p:spPr>
          <a:xfrm>
            <a:off x="7058481" y="5406315"/>
            <a:ext cx="1617975" cy="830997"/>
          </a:xfrm>
          <a:prstGeom prst="rect">
            <a:avLst/>
          </a:prstGeom>
          <a:noFill/>
        </p:spPr>
        <p:txBody>
          <a:bodyPr wrap="square" rtlCol="0">
            <a:spAutoFit/>
          </a:bodyPr>
          <a:lstStyle/>
          <a:p>
            <a:pPr lvl="0" fontAlgn="base">
              <a:spcBef>
                <a:spcPct val="0"/>
              </a:spcBef>
            </a:pPr>
            <a:r>
              <a:rPr lang="fr-FR" sz="1600" b="1" dirty="0" smtClean="0">
                <a:solidFill>
                  <a:srgbClr val="C00000"/>
                </a:solidFill>
                <a:latin typeface="+mj-lt"/>
                <a:cs typeface="Arial" pitchFamily="34" charset="0"/>
              </a:rPr>
              <a:t>Groupe</a:t>
            </a:r>
            <a:r>
              <a:rPr lang="fr-FR" sz="1600" b="1" dirty="0">
                <a:solidFill>
                  <a:srgbClr val="C00000"/>
                </a:solidFill>
                <a:latin typeface="+mj-lt"/>
                <a:cs typeface="Arial" pitchFamily="34" charset="0"/>
              </a:rPr>
              <a:t> : 	</a:t>
            </a:r>
            <a:r>
              <a:rPr lang="fr-FR" sz="1600" dirty="0">
                <a:latin typeface="+mj-lt"/>
                <a:cs typeface="Arial" pitchFamily="34" charset="0"/>
              </a:rPr>
              <a:t>C  5</a:t>
            </a:r>
            <a:endParaRPr lang="fr-FR" sz="1600" dirty="0">
              <a:solidFill>
                <a:srgbClr val="C00000"/>
              </a:solidFill>
              <a:latin typeface="+mj-lt"/>
              <a:cs typeface="Arial" pitchFamily="34" charset="0"/>
            </a:endParaRPr>
          </a:p>
          <a:p>
            <a:pPr lvl="0" fontAlgn="base">
              <a:spcBef>
                <a:spcPct val="0"/>
              </a:spcBef>
              <a:spcAft>
                <a:spcPts val="1000"/>
              </a:spcAft>
            </a:pPr>
            <a:r>
              <a:rPr lang="fr-FR" sz="1600" b="1" dirty="0">
                <a:solidFill>
                  <a:srgbClr val="C00000"/>
                </a:solidFill>
                <a:latin typeface="+mj-lt"/>
                <a:cs typeface="Arial" pitchFamily="34" charset="0"/>
              </a:rPr>
              <a:t>Semestre : </a:t>
            </a:r>
            <a:r>
              <a:rPr lang="fr-FR" sz="1600" dirty="0" smtClean="0">
                <a:latin typeface="+mj-lt"/>
                <a:cs typeface="Arial" pitchFamily="34" charset="0"/>
              </a:rPr>
              <a:t>7</a:t>
            </a:r>
            <a:r>
              <a:rPr lang="fr-FR" sz="1600" b="1" dirty="0">
                <a:solidFill>
                  <a:srgbClr val="000000"/>
                </a:solidFill>
                <a:latin typeface="+mj-lt"/>
                <a:cs typeface="Arial" pitchFamily="34" charset="0"/>
              </a:rPr>
              <a:t>	</a:t>
            </a:r>
          </a:p>
        </p:txBody>
      </p:sp>
      <p:sp>
        <p:nvSpPr>
          <p:cNvPr id="10" name="ZoneTexte 9"/>
          <p:cNvSpPr txBox="1"/>
          <p:nvPr/>
        </p:nvSpPr>
        <p:spPr>
          <a:xfrm>
            <a:off x="251520" y="5532101"/>
            <a:ext cx="1944216" cy="923330"/>
          </a:xfrm>
          <a:prstGeom prst="rect">
            <a:avLst/>
          </a:prstGeom>
          <a:noFill/>
        </p:spPr>
        <p:txBody>
          <a:bodyPr wrap="square" rtlCol="0">
            <a:spAutoFit/>
          </a:bodyPr>
          <a:lstStyle/>
          <a:p>
            <a:pPr lvl="0"/>
            <a:r>
              <a:rPr lang="fr-FR" b="1" dirty="0">
                <a:solidFill>
                  <a:srgbClr val="C00000"/>
                </a:solidFill>
                <a:latin typeface="+mj-lt"/>
                <a:cs typeface="Arial" pitchFamily="34" charset="0"/>
              </a:rPr>
              <a:t>Demandé par :</a:t>
            </a:r>
            <a:r>
              <a:rPr lang="fr-FR" b="1" dirty="0">
                <a:solidFill>
                  <a:srgbClr val="000000"/>
                </a:solidFill>
                <a:latin typeface="+mj-lt"/>
                <a:cs typeface="Arial" pitchFamily="34" charset="0"/>
              </a:rPr>
              <a:t> </a:t>
            </a:r>
            <a:r>
              <a:rPr lang="fr-FR" dirty="0">
                <a:solidFill>
                  <a:srgbClr val="000000"/>
                </a:solidFill>
                <a:latin typeface="+mj-lt"/>
                <a:cs typeface="Arial" pitchFamily="34" charset="0"/>
              </a:rPr>
              <a:t>Mme </a:t>
            </a:r>
            <a:r>
              <a:rPr lang="fr-FR" dirty="0" smtClean="0">
                <a:solidFill>
                  <a:srgbClr val="000000"/>
                </a:solidFill>
                <a:latin typeface="+mj-lt"/>
                <a:cs typeface="Arial" pitchFamily="34" charset="0"/>
              </a:rPr>
              <a:t>MANANE </a:t>
            </a:r>
            <a:endParaRPr lang="fr-FR" dirty="0">
              <a:solidFill>
                <a:srgbClr val="000000"/>
              </a:solidFill>
              <a:latin typeface="+mj-lt"/>
              <a:cs typeface="Arial" pitchFamily="34" charset="0"/>
            </a:endParaRPr>
          </a:p>
          <a:p>
            <a:endParaRPr lang="fr-FR" dirty="0">
              <a:latin typeface="+mj-lt"/>
            </a:endParaRPr>
          </a:p>
        </p:txBody>
      </p:sp>
      <p:pic>
        <p:nvPicPr>
          <p:cNvPr id="11" name="Image 10"/>
          <p:cNvPicPr>
            <a:picLocks noChangeAspect="1" noChangeArrowheads="1"/>
          </p:cNvPicPr>
          <p:nvPr/>
        </p:nvPicPr>
        <p:blipFill>
          <a:blip r:embed="rId3" cstate="print"/>
          <a:srcRect/>
          <a:stretch>
            <a:fillRect/>
          </a:stretch>
        </p:blipFill>
        <p:spPr bwMode="auto">
          <a:xfrm>
            <a:off x="1107280" y="-27384"/>
            <a:ext cx="6929437" cy="906463"/>
          </a:xfrm>
          <a:prstGeom prst="rect">
            <a:avLst/>
          </a:prstGeom>
          <a:noFill/>
          <a:ln w="9525">
            <a:noFill/>
            <a:miter lim="800000"/>
            <a:headEnd/>
            <a:tailEnd/>
          </a:ln>
        </p:spPr>
      </p:pic>
    </p:spTree>
    <p:extLst>
      <p:ext uri="{BB962C8B-B14F-4D97-AF65-F5344CB8AC3E}">
        <p14:creationId xmlns:p14="http://schemas.microsoft.com/office/powerpoint/2010/main" xmlns="" val="1608475701"/>
      </p:ext>
    </p:extLst>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p:nvPr>
        </p:nvSpPr>
        <p:spPr>
          <a:xfrm>
            <a:off x="468313" y="325438"/>
            <a:ext cx="8229600" cy="1143000"/>
          </a:xfrm>
        </p:spPr>
        <p:txBody>
          <a:bodyPr/>
          <a:lstStyle/>
          <a:p>
            <a:r>
              <a:rPr lang="fr-FR" dirty="0" smtClean="0"/>
              <a:t>Spécificité</a:t>
            </a:r>
            <a:r>
              <a:rPr lang="en-US" dirty="0" smtClean="0"/>
              <a:t> de la population </a:t>
            </a:r>
          </a:p>
        </p:txBody>
      </p:sp>
      <p:graphicFrame>
        <p:nvGraphicFramePr>
          <p:cNvPr id="3" name="Diagramme 2"/>
          <p:cNvGraphicFramePr/>
          <p:nvPr>
            <p:extLst>
              <p:ext uri="{D42A27DB-BD31-4B8C-83A1-F6EECF244321}">
                <p14:modId xmlns:p14="http://schemas.microsoft.com/office/powerpoint/2010/main" xmlns="" val="1910607585"/>
              </p:ext>
            </p:extLst>
          </p:nvPr>
        </p:nvGraphicFramePr>
        <p:xfrm>
          <a:off x="395536" y="1484784"/>
          <a:ext cx="8352928"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2469711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noChangeArrowheads="1"/>
          </p:cNvPicPr>
          <p:nvPr/>
        </p:nvPicPr>
        <p:blipFill>
          <a:blip r:embed="rId3" cstate="print"/>
          <a:srcRect/>
          <a:stretch>
            <a:fillRect/>
          </a:stretch>
        </p:blipFill>
        <p:spPr bwMode="auto">
          <a:xfrm>
            <a:off x="4763" y="3175"/>
            <a:ext cx="9144000" cy="6858000"/>
          </a:xfrm>
          <a:prstGeom prst="rect">
            <a:avLst/>
          </a:prstGeom>
          <a:noFill/>
          <a:ln w="9525">
            <a:noFill/>
            <a:round/>
            <a:headEnd/>
            <a:tailEnd/>
          </a:ln>
          <a:effectLst/>
        </p:spPr>
      </p:pic>
      <p:sp>
        <p:nvSpPr>
          <p:cNvPr id="5123" name="ZoneTexte 4"/>
          <p:cNvSpPr txBox="1">
            <a:spLocks noChangeArrowheads="1"/>
          </p:cNvSpPr>
          <p:nvPr/>
        </p:nvSpPr>
        <p:spPr bwMode="auto">
          <a:xfrm>
            <a:off x="179388" y="1196975"/>
            <a:ext cx="6192837" cy="2246313"/>
          </a:xfrm>
          <a:prstGeom prst="rect">
            <a:avLst/>
          </a:prstGeom>
          <a:noFill/>
          <a:ln w="9525">
            <a:noFill/>
            <a:miter lim="800000"/>
            <a:headEnd/>
            <a:tailEnd/>
          </a:ln>
        </p:spPr>
        <p:txBody>
          <a:bodyPr>
            <a:spAutoFit/>
          </a:bodyPr>
          <a:lstStyle/>
          <a:p>
            <a:pPr>
              <a:buClr>
                <a:srgbClr val="FF0000"/>
              </a:buClr>
              <a:buFont typeface="Times New Roman" pitchFamily="18" charset="0"/>
              <a:buChar char="→"/>
            </a:pPr>
            <a:r>
              <a:rPr lang="fr-FR" sz="2000" b="1" dirty="0">
                <a:latin typeface="Times New Roman" pitchFamily="18" charset="0"/>
                <a:cs typeface="Times New Roman" pitchFamily="18" charset="0"/>
              </a:rPr>
              <a:t>Localisation: hémisphère Nord- Asie , Moyen Orient </a:t>
            </a:r>
          </a:p>
          <a:p>
            <a:pPr>
              <a:buClr>
                <a:srgbClr val="FF0000"/>
              </a:buClr>
              <a:buFont typeface="Times New Roman" pitchFamily="18" charset="0"/>
              <a:buChar char="→"/>
            </a:pPr>
            <a:endParaRPr lang="fr-FR" sz="2000" b="1" dirty="0">
              <a:latin typeface="Times New Roman" pitchFamily="18" charset="0"/>
              <a:cs typeface="Times New Roman" pitchFamily="18" charset="0"/>
            </a:endParaRPr>
          </a:p>
          <a:p>
            <a:pPr>
              <a:buClr>
                <a:srgbClr val="FF0000"/>
              </a:buClr>
              <a:buFont typeface="Times New Roman" pitchFamily="18" charset="0"/>
              <a:buChar char="→"/>
            </a:pPr>
            <a:endParaRPr lang="fr-FR" sz="2000" b="1" dirty="0">
              <a:latin typeface="Times New Roman" pitchFamily="18" charset="0"/>
              <a:cs typeface="Times New Roman" pitchFamily="18" charset="0"/>
            </a:endParaRPr>
          </a:p>
          <a:p>
            <a:pPr>
              <a:buClr>
                <a:srgbClr val="FF0000"/>
              </a:buClr>
              <a:buFont typeface="Times New Roman" pitchFamily="18" charset="0"/>
              <a:buChar char="→"/>
            </a:pPr>
            <a:r>
              <a:rPr lang="fr-FR" sz="2000" b="1" dirty="0">
                <a:latin typeface="Times New Roman" pitchFamily="18" charset="0"/>
                <a:cs typeface="Times New Roman" pitchFamily="18" charset="0"/>
              </a:rPr>
              <a:t>Le japon a plus de 4 millions de km2 de zone maritime qui lui permet d’être au top de la productivité mondiale</a:t>
            </a:r>
            <a:r>
              <a:rPr lang="en-US" sz="1400" b="1" dirty="0">
                <a:latin typeface="Times New Roman" pitchFamily="18" charset="0"/>
                <a:cs typeface="Times New Roman" pitchFamily="18" charset="0"/>
              </a:rPr>
              <a:t>.</a:t>
            </a:r>
          </a:p>
          <a:p>
            <a:endParaRPr lang="fr-FR" sz="2000" b="1" dirty="0"/>
          </a:p>
        </p:txBody>
      </p:sp>
      <p:sp>
        <p:nvSpPr>
          <p:cNvPr id="5124" name="Titre 1"/>
          <p:cNvSpPr>
            <a:spLocks noGrp="1"/>
          </p:cNvSpPr>
          <p:nvPr>
            <p:ph type="title"/>
          </p:nvPr>
        </p:nvSpPr>
        <p:spPr>
          <a:xfrm>
            <a:off x="611188" y="188913"/>
            <a:ext cx="4321175" cy="633412"/>
          </a:xfrm>
        </p:spPr>
        <p:txBody>
          <a:bodyPr>
            <a:noAutofit/>
          </a:bodyPr>
          <a:lstStyle/>
          <a:p>
            <a:r>
              <a:rPr lang="en-US" sz="4000" b="1" dirty="0">
                <a:solidFill>
                  <a:schemeClr val="tx2"/>
                </a:solidFill>
              </a:rPr>
              <a:t>6- La </a:t>
            </a:r>
            <a:r>
              <a:rPr lang="en-US" sz="4000" b="1" dirty="0" err="1" smtClean="0">
                <a:solidFill>
                  <a:schemeClr val="tx2"/>
                </a:solidFill>
              </a:rPr>
              <a:t>géographie</a:t>
            </a:r>
            <a:r>
              <a:rPr lang="en-US" sz="4000" b="1" dirty="0" smtClean="0">
                <a:solidFill>
                  <a:schemeClr val="tx2"/>
                </a:solidFill>
              </a:rPr>
              <a:t>: </a:t>
            </a:r>
            <a:endParaRPr lang="en-US" sz="4000" b="1" dirty="0">
              <a:solidFill>
                <a:schemeClr val="tx2"/>
              </a:solidFill>
            </a:endParaRPr>
          </a:p>
        </p:txBody>
      </p:sp>
      <p:sp>
        <p:nvSpPr>
          <p:cNvPr id="7" name="Ellipse 6"/>
          <p:cNvSpPr/>
          <p:nvPr/>
        </p:nvSpPr>
        <p:spPr>
          <a:xfrm>
            <a:off x="1979613" y="4891088"/>
            <a:ext cx="1728787"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1" name="Ellipse 10"/>
          <p:cNvSpPr/>
          <p:nvPr/>
        </p:nvSpPr>
        <p:spPr>
          <a:xfrm>
            <a:off x="539750" y="5589588"/>
            <a:ext cx="1728788" cy="7191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2" name="Ellipse 11"/>
          <p:cNvSpPr/>
          <p:nvPr/>
        </p:nvSpPr>
        <p:spPr>
          <a:xfrm>
            <a:off x="6732588" y="333375"/>
            <a:ext cx="17272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3" name="Ellipse 12"/>
          <p:cNvSpPr/>
          <p:nvPr/>
        </p:nvSpPr>
        <p:spPr>
          <a:xfrm>
            <a:off x="5461000" y="3090863"/>
            <a:ext cx="1728788"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Tree>
    <p:extLst>
      <p:ext uri="{BB962C8B-B14F-4D97-AF65-F5344CB8AC3E}">
        <p14:creationId xmlns:p14="http://schemas.microsoft.com/office/powerpoint/2010/main" xmlns="" val="113473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850106"/>
          </a:xfrm>
        </p:spPr>
        <p:txBody>
          <a:bodyPr rtlCol="0">
            <a:noAutofit/>
          </a:bodyPr>
          <a:lstStyle/>
          <a:p>
            <a:pPr fontAlgn="auto">
              <a:spcAft>
                <a:spcPts val="0"/>
              </a:spcAft>
              <a:defRPr/>
            </a:pPr>
            <a:r>
              <a:rPr lang="fr-FR" sz="3600" dirty="0" smtClean="0"/>
              <a:t>Difficultés du territoire japonais ET Mesure de sécurité </a:t>
            </a:r>
            <a:endParaRPr lang="fr-FR" sz="3600" dirty="0"/>
          </a:p>
        </p:txBody>
      </p:sp>
      <p:graphicFrame>
        <p:nvGraphicFramePr>
          <p:cNvPr id="4" name="Espace réservé du contenu 3"/>
          <p:cNvGraphicFramePr>
            <a:graphicFrameLocks noGrp="1"/>
          </p:cNvGraphicFramePr>
          <p:nvPr>
            <p:ph idx="1"/>
          </p:nvPr>
        </p:nvGraphicFramePr>
        <p:xfrm>
          <a:off x="457200" y="1412776"/>
          <a:ext cx="8435280"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7023759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913" y="188913"/>
            <a:ext cx="5915025" cy="490537"/>
          </a:xfrm>
        </p:spPr>
        <p:txBody>
          <a:bodyPr rtlCol="0">
            <a:noAutofit/>
          </a:bodyPr>
          <a:lstStyle/>
          <a:p>
            <a:pPr fontAlgn="auto">
              <a:spcAft>
                <a:spcPts val="0"/>
              </a:spcAft>
              <a:defRPr/>
            </a:pPr>
            <a:r>
              <a:rPr lang="fr-FR" sz="4000" b="1" dirty="0">
                <a:solidFill>
                  <a:schemeClr val="accent5"/>
                </a:solidFill>
              </a:rPr>
              <a:t>7- L’économie :</a:t>
            </a:r>
          </a:p>
        </p:txBody>
      </p:sp>
      <p:graphicFrame>
        <p:nvGraphicFramePr>
          <p:cNvPr id="7171" name="Espace réservé du contenu 3"/>
          <p:cNvGraphicFramePr>
            <a:graphicFrameLocks noGrp="1"/>
          </p:cNvGraphicFramePr>
          <p:nvPr>
            <p:ph idx="1"/>
          </p:nvPr>
        </p:nvGraphicFramePr>
        <p:xfrm>
          <a:off x="2289175" y="2370138"/>
          <a:ext cx="6149975" cy="4133850"/>
        </p:xfrm>
        <a:graphic>
          <a:graphicData uri="http://schemas.openxmlformats.org/presentationml/2006/ole">
            <p:oleObj spid="_x0000_s2059" r:id="rId3" imgW="6151397" imgH="4133446" progId="Excel.Sheet.8">
              <p:embed/>
            </p:oleObj>
          </a:graphicData>
        </a:graphic>
      </p:graphicFrame>
      <p:grpSp>
        <p:nvGrpSpPr>
          <p:cNvPr id="12" name="Groupe 11"/>
          <p:cNvGrpSpPr>
            <a:grpSpLocks/>
          </p:cNvGrpSpPr>
          <p:nvPr/>
        </p:nvGrpSpPr>
        <p:grpSpPr bwMode="auto">
          <a:xfrm>
            <a:off x="-6350" y="3260725"/>
            <a:ext cx="3354388" cy="2108200"/>
            <a:chOff x="-6492" y="3260711"/>
            <a:chExt cx="3354356" cy="2108990"/>
          </a:xfrm>
        </p:grpSpPr>
        <p:sp>
          <p:nvSpPr>
            <p:cNvPr id="8" name="Organigramme : Alternative 7"/>
            <p:cNvSpPr/>
            <p:nvPr/>
          </p:nvSpPr>
          <p:spPr>
            <a:xfrm>
              <a:off x="-6492" y="3260711"/>
              <a:ext cx="2490764" cy="2108990"/>
            </a:xfrm>
            <a:prstGeom prst="flowChartAlternateProcess">
              <a:avLst/>
            </a:prstGeom>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fr-FR" dirty="0"/>
                <a:t> Le secteur industriel est très diversifié, et recouvre  tant les produits de base (acier, papier) que des produits de technologie de pointe. </a:t>
              </a:r>
            </a:p>
          </p:txBody>
        </p:sp>
        <p:cxnSp>
          <p:nvCxnSpPr>
            <p:cNvPr id="11" name="Connecteur droit avec flèche 10"/>
            <p:cNvCxnSpPr/>
            <p:nvPr/>
          </p:nvCxnSpPr>
          <p:spPr>
            <a:xfrm>
              <a:off x="2484272" y="4076992"/>
              <a:ext cx="863592" cy="7146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grpSp>
      <p:grpSp>
        <p:nvGrpSpPr>
          <p:cNvPr id="15" name="Groupe 14"/>
          <p:cNvGrpSpPr>
            <a:grpSpLocks/>
          </p:cNvGrpSpPr>
          <p:nvPr/>
        </p:nvGrpSpPr>
        <p:grpSpPr bwMode="auto">
          <a:xfrm>
            <a:off x="6011863" y="636588"/>
            <a:ext cx="2808287" cy="3476625"/>
            <a:chOff x="6012160" y="636599"/>
            <a:chExt cx="2808312" cy="3476477"/>
          </a:xfrm>
        </p:grpSpPr>
        <p:sp>
          <p:nvSpPr>
            <p:cNvPr id="6" name="Organigramme : Alternative 5"/>
            <p:cNvSpPr/>
            <p:nvPr/>
          </p:nvSpPr>
          <p:spPr>
            <a:xfrm>
              <a:off x="6372525" y="636599"/>
              <a:ext cx="2447947" cy="1852533"/>
            </a:xfrm>
            <a:prstGeom prst="flowChartAlternateProcess">
              <a:avLst/>
            </a:prstGeom>
            <a:ln cmpd="tri"/>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fr-FR" dirty="0"/>
                <a:t>Le secteur des services compte pour plus des deux tiers du PIB et emploie les deux tiers de la population active.</a:t>
              </a:r>
            </a:p>
          </p:txBody>
        </p:sp>
        <p:cxnSp>
          <p:nvCxnSpPr>
            <p:cNvPr id="14" name="Connecteur droit avec flèche 13"/>
            <p:cNvCxnSpPr/>
            <p:nvPr/>
          </p:nvCxnSpPr>
          <p:spPr>
            <a:xfrm flipH="1">
              <a:off x="6012160" y="2489132"/>
              <a:ext cx="647706" cy="162394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grpSp>
      <p:grpSp>
        <p:nvGrpSpPr>
          <p:cNvPr id="21" name="Groupe 20"/>
          <p:cNvGrpSpPr>
            <a:grpSpLocks/>
          </p:cNvGrpSpPr>
          <p:nvPr/>
        </p:nvGrpSpPr>
        <p:grpSpPr bwMode="auto">
          <a:xfrm>
            <a:off x="250825" y="831850"/>
            <a:ext cx="4392613" cy="3101975"/>
            <a:chOff x="251520" y="831595"/>
            <a:chExt cx="4392488" cy="3101461"/>
          </a:xfrm>
        </p:grpSpPr>
        <p:sp>
          <p:nvSpPr>
            <p:cNvPr id="9" name="Organigramme : Alternative 8"/>
            <p:cNvSpPr/>
            <p:nvPr/>
          </p:nvSpPr>
          <p:spPr>
            <a:xfrm>
              <a:off x="251520" y="831595"/>
              <a:ext cx="3528913" cy="1676122"/>
            </a:xfrm>
            <a:prstGeom prst="flowChartAlternateProcess">
              <a:avLst/>
            </a:prstGeom>
          </p:spPr>
          <p:style>
            <a:lnRef idx="2">
              <a:schemeClr val="accent3"/>
            </a:lnRef>
            <a:fillRef idx="1">
              <a:schemeClr val="lt1"/>
            </a:fillRef>
            <a:effectRef idx="0">
              <a:schemeClr val="accent3"/>
            </a:effectRef>
            <a:fontRef idx="minor">
              <a:schemeClr val="dk1"/>
            </a:fontRef>
          </p:style>
          <p:txBody>
            <a:bodyPr anchor="ctr"/>
            <a:lstStyle/>
            <a:p>
              <a:pPr algn="ctr" fontAlgn="auto">
                <a:spcBef>
                  <a:spcPts val="0"/>
                </a:spcBef>
                <a:spcAft>
                  <a:spcPts val="0"/>
                </a:spcAft>
                <a:defRPr/>
              </a:pPr>
              <a:r>
                <a:rPr lang="fr-FR" dirty="0"/>
                <a:t>Le secteur de l'agriculture est hautement subventionné et protégé. L'agriculture ne contribue que de manière minime au PNB et elle emploie moins de 5% de la population active.</a:t>
              </a:r>
            </a:p>
          </p:txBody>
        </p:sp>
        <p:cxnSp>
          <p:nvCxnSpPr>
            <p:cNvPr id="17" name="Connecteur droit avec flèche 16"/>
            <p:cNvCxnSpPr/>
            <p:nvPr/>
          </p:nvCxnSpPr>
          <p:spPr>
            <a:xfrm>
              <a:off x="3348645" y="2488670"/>
              <a:ext cx="1295363" cy="1444386"/>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grpSp>
      <p:sp>
        <p:nvSpPr>
          <p:cNvPr id="22" name="ZoneTexte 21"/>
          <p:cNvSpPr txBox="1">
            <a:spLocks noChangeArrowheads="1"/>
          </p:cNvSpPr>
          <p:nvPr/>
        </p:nvSpPr>
        <p:spPr bwMode="auto">
          <a:xfrm>
            <a:off x="539750" y="5805488"/>
            <a:ext cx="7920038" cy="1015663"/>
          </a:xfrm>
          <a:prstGeom prst="rect">
            <a:avLst/>
          </a:prstGeom>
          <a:noFill/>
          <a:ln w="9525">
            <a:noFill/>
            <a:miter lim="800000"/>
            <a:headEnd/>
            <a:tailEnd/>
          </a:ln>
        </p:spPr>
        <p:txBody>
          <a:bodyPr>
            <a:spAutoFit/>
          </a:bodyPr>
          <a:lstStyle/>
          <a:p>
            <a:r>
              <a:rPr lang="fr-FR" sz="2000" dirty="0"/>
              <a:t>Le Japon n'a que </a:t>
            </a:r>
            <a:r>
              <a:rPr lang="fr-FR" sz="2000" b="1" dirty="0"/>
              <a:t>très peu de ressources naturelles </a:t>
            </a:r>
            <a:r>
              <a:rPr lang="fr-FR" sz="2000" dirty="0"/>
              <a:t>(quelques dépôts d'or, de magnésium, de charbon et d'argent), et</a:t>
            </a:r>
            <a:r>
              <a:rPr lang="fr-FR" sz="2000" b="1" dirty="0"/>
              <a:t> dépend donc de l'extérieur </a:t>
            </a:r>
            <a:r>
              <a:rPr lang="fr-FR" sz="2000" dirty="0"/>
              <a:t>pour se fournir en </a:t>
            </a:r>
            <a:r>
              <a:rPr lang="fr-FR" sz="2000" b="1" dirty="0"/>
              <a:t>matières premières et en ressources énergétiques</a:t>
            </a:r>
            <a:r>
              <a:rPr lang="fr-FR" sz="2000" dirty="0"/>
              <a:t>.</a:t>
            </a:r>
          </a:p>
        </p:txBody>
      </p:sp>
    </p:spTree>
    <p:extLst>
      <p:ext uri="{BB962C8B-B14F-4D97-AF65-F5344CB8AC3E}">
        <p14:creationId xmlns:p14="http://schemas.microsoft.com/office/powerpoint/2010/main" xmlns="" val="59198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cstate="print"/>
          <a:srcRect/>
          <a:stretch>
            <a:fillRect/>
          </a:stretch>
        </p:blipFill>
        <p:spPr bwMode="auto">
          <a:xfrm>
            <a:off x="2637981" y="169612"/>
            <a:ext cx="3542030" cy="890270"/>
          </a:xfrm>
          <a:prstGeom prst="rect">
            <a:avLst/>
          </a:prstGeom>
          <a:noFill/>
        </p:spPr>
      </p:pic>
      <p:pic>
        <p:nvPicPr>
          <p:cNvPr id="5" name="Image 4" descr="http://www.graphistudio.be/ipadbelgium/wordpress/wp-content/uploads/2010/08/sumo2-copie.jpg"/>
          <p:cNvPicPr/>
          <p:nvPr/>
        </p:nvPicPr>
        <p:blipFill>
          <a:blip r:embed="rId3" cstate="print"/>
          <a:srcRect/>
          <a:stretch>
            <a:fillRect/>
          </a:stretch>
        </p:blipFill>
        <p:spPr bwMode="auto">
          <a:xfrm>
            <a:off x="2065218" y="1052984"/>
            <a:ext cx="5013561" cy="4814761"/>
          </a:xfrm>
          <a:prstGeom prst="rect">
            <a:avLst/>
          </a:prstGeom>
          <a:noFill/>
          <a:ln w="9525">
            <a:noFill/>
            <a:miter lim="800000"/>
            <a:headEnd/>
            <a:tailEnd/>
          </a:ln>
        </p:spPr>
      </p:pic>
      <p:pic>
        <p:nvPicPr>
          <p:cNvPr id="6" name="Image 5"/>
          <p:cNvPicPr/>
          <p:nvPr/>
        </p:nvPicPr>
        <p:blipFill>
          <a:blip r:embed="rId4" cstate="print"/>
          <a:srcRect/>
          <a:stretch>
            <a:fillRect/>
          </a:stretch>
        </p:blipFill>
        <p:spPr bwMode="auto">
          <a:xfrm>
            <a:off x="1099353" y="5506630"/>
            <a:ext cx="6619285" cy="1351370"/>
          </a:xfrm>
          <a:prstGeom prst="rect">
            <a:avLst/>
          </a:prstGeom>
          <a:noFill/>
        </p:spPr>
      </p:pic>
    </p:spTree>
    <p:extLst>
      <p:ext uri="{BB962C8B-B14F-4D97-AF65-F5344CB8AC3E}">
        <p14:creationId xmlns:p14="http://schemas.microsoft.com/office/powerpoint/2010/main" xmlns="" val="11622170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2286000"/>
            <a:ext cx="82296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fr-FR"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erdana" pitchFamily="34" charset="0"/>
              </a:rPr>
              <a:t>Le Japon: pays des </a:t>
            </a:r>
            <a:br>
              <a:rPr lang="fr-FR"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erdana" pitchFamily="34" charset="0"/>
              </a:rPr>
            </a:br>
            <a:r>
              <a:rPr lang="fr-FR"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erdana" pitchFamily="34" charset="0"/>
              </a:rPr>
              <a:t> traditions </a:t>
            </a:r>
            <a:endParaRPr lang="fr-FR"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erdana" pitchFamily="34" charset="0"/>
            </a:endParaRPr>
          </a:p>
        </p:txBody>
      </p:sp>
      <p:pic>
        <p:nvPicPr>
          <p:cNvPr id="2050" name="Picture 2" descr="http://www.e-papier-peint.com/phpThumb.php?src=/gluster-data/users/u-wall_fr/photos/galerie/iStock_000009846005Small.jpg&amp;w=430&amp;h=30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468" y="3501008"/>
            <a:ext cx="2571750" cy="2857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724352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2" cstate="print">
            <a:extLst>
              <a:ext uri="{BEBA8EAE-BF5A-486C-A8C5-ECC9F3942E4B}">
                <a14:imgProps xmlns:a14="http://schemas.microsoft.com/office/drawing/2010/main" xmlns="">
                  <a14:imgLayer r:embed="rId3">
                    <a14:imgEffect>
                      <a14:sharpenSoften amount="50000"/>
                    </a14:imgEffect>
                    <a14:imgEffect>
                      <a14:colorTemperature colorTemp="8800"/>
                    </a14:imgEffect>
                  </a14:imgLayer>
                </a14:imgProps>
              </a:ext>
              <a:ext uri="{28A0092B-C50C-407E-A947-70E740481C1C}">
                <a14:useLocalDpi xmlns:a14="http://schemas.microsoft.com/office/drawing/2010/main" xmlns="" val="0"/>
              </a:ext>
            </a:extLst>
          </a:blip>
          <a:stretch>
            <a:fillRect/>
          </a:stretch>
        </p:blipFill>
        <p:spPr>
          <a:xfrm>
            <a:off x="36512" y="692696"/>
            <a:ext cx="9144000" cy="6525345"/>
          </a:xfrm>
          <a:prstGeom prst="rect">
            <a:avLst/>
          </a:prstGeom>
          <a:ln>
            <a:noFill/>
          </a:ln>
          <a:effectLst>
            <a:softEdge rad="112500"/>
          </a:effectLst>
        </p:spPr>
      </p:pic>
      <p:pic>
        <p:nvPicPr>
          <p:cNvPr id="7" name="Image 6" descr="http://3b.img.v4.skyrock.net/1483/79911483/pics/3030722860_2_15_qpqCOeAD.jpg"/>
          <p:cNvPicPr/>
          <p:nvPr/>
        </p:nvPicPr>
        <p:blipFill>
          <a:blip r:embed="rId4" cstate="print"/>
          <a:srcRect/>
          <a:stretch>
            <a:fillRect/>
          </a:stretch>
        </p:blipFill>
        <p:spPr bwMode="auto">
          <a:xfrm rot="20936173">
            <a:off x="938914" y="1110888"/>
            <a:ext cx="2117090" cy="2605405"/>
          </a:xfrm>
          <a:prstGeom prst="rect">
            <a:avLst/>
          </a:prstGeom>
          <a:ln>
            <a:noFill/>
          </a:ln>
          <a:effectLst>
            <a:softEdge rad="112500"/>
          </a:effectLst>
        </p:spPr>
      </p:pic>
      <p:pic>
        <p:nvPicPr>
          <p:cNvPr id="8" name="Image 7" descr="http://colunistas.ig.com.br/obutecodanet/files/2011/03/sumo7.jpg"/>
          <p:cNvPicPr/>
          <p:nvPr/>
        </p:nvPicPr>
        <p:blipFill>
          <a:blip r:embed="rId5" cstate="print"/>
          <a:srcRect/>
          <a:stretch>
            <a:fillRect/>
          </a:stretch>
        </p:blipFill>
        <p:spPr bwMode="auto">
          <a:xfrm rot="254507">
            <a:off x="6151373" y="1276326"/>
            <a:ext cx="2121601" cy="2274768"/>
          </a:xfrm>
          <a:prstGeom prst="rect">
            <a:avLst/>
          </a:prstGeom>
          <a:ln>
            <a:noFill/>
          </a:ln>
          <a:effectLst>
            <a:outerShdw blurRad="292100" dist="139700" dir="2700000" algn="tl" rotWithShape="0">
              <a:srgbClr val="333333">
                <a:alpha val="65000"/>
              </a:srgbClr>
            </a:outerShdw>
          </a:effectLst>
        </p:spPr>
      </p:pic>
      <p:pic>
        <p:nvPicPr>
          <p:cNvPr id="9" name="Image 8" descr="http://www.le-japon.com/images/samourais.jpg"/>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404404">
            <a:off x="2167155" y="3897492"/>
            <a:ext cx="2160240" cy="2573020"/>
          </a:xfrm>
          <a:prstGeom prst="rect">
            <a:avLst/>
          </a:prstGeom>
          <a:ln>
            <a:noFill/>
          </a:ln>
          <a:effectLst>
            <a:outerShdw blurRad="292100" dist="139700" dir="2700000" algn="tl" rotWithShape="0">
              <a:srgbClr val="333333">
                <a:alpha val="65000"/>
              </a:srgbClr>
            </a:outerShdw>
          </a:effectLst>
        </p:spPr>
      </p:pic>
      <p:sp>
        <p:nvSpPr>
          <p:cNvPr id="11" name="ZoneTexte 10"/>
          <p:cNvSpPr txBox="1"/>
          <p:nvPr/>
        </p:nvSpPr>
        <p:spPr>
          <a:xfrm>
            <a:off x="3247276" y="1364131"/>
            <a:ext cx="1166691" cy="646331"/>
          </a:xfrm>
          <a:prstGeom prst="rect">
            <a:avLst/>
          </a:prstGeom>
          <a:noFill/>
        </p:spPr>
        <p:txBody>
          <a:bodyPr wrap="square" rtlCol="0">
            <a:spAutoFit/>
          </a:bodyPr>
          <a:lstStyle/>
          <a:p>
            <a:r>
              <a:rPr lang="fr-FR" b="1" i="1" dirty="0" smtClean="0">
                <a:latin typeface="Lucida Calligraphy" pitchFamily="66" charset="0"/>
              </a:rPr>
              <a:t>Les Geishas</a:t>
            </a:r>
            <a:endParaRPr lang="fr-FR" b="1" i="1" dirty="0">
              <a:latin typeface="Lucida Calligraphy" pitchFamily="66" charset="0"/>
            </a:endParaRPr>
          </a:p>
        </p:txBody>
      </p:sp>
      <p:sp>
        <p:nvSpPr>
          <p:cNvPr id="13" name="ZoneTexte 12"/>
          <p:cNvSpPr txBox="1"/>
          <p:nvPr/>
        </p:nvSpPr>
        <p:spPr>
          <a:xfrm>
            <a:off x="4908662" y="2301872"/>
            <a:ext cx="1166691" cy="646331"/>
          </a:xfrm>
          <a:prstGeom prst="rect">
            <a:avLst/>
          </a:prstGeom>
          <a:noFill/>
        </p:spPr>
        <p:txBody>
          <a:bodyPr wrap="square" rtlCol="0">
            <a:spAutoFit/>
          </a:bodyPr>
          <a:lstStyle/>
          <a:p>
            <a:r>
              <a:rPr lang="fr-FR" b="1" i="1" dirty="0" smtClean="0">
                <a:latin typeface="Lucida Calligraphy" pitchFamily="66" charset="0"/>
              </a:rPr>
              <a:t>Le Sumos</a:t>
            </a:r>
            <a:endParaRPr lang="fr-FR" b="1" i="1" dirty="0">
              <a:latin typeface="Lucida Calligraphy" pitchFamily="66" charset="0"/>
            </a:endParaRPr>
          </a:p>
        </p:txBody>
      </p:sp>
      <p:sp>
        <p:nvSpPr>
          <p:cNvPr id="15" name="ZoneTexte 14"/>
          <p:cNvSpPr txBox="1"/>
          <p:nvPr/>
        </p:nvSpPr>
        <p:spPr>
          <a:xfrm>
            <a:off x="650419" y="3955369"/>
            <a:ext cx="1780901" cy="646331"/>
          </a:xfrm>
          <a:prstGeom prst="rect">
            <a:avLst/>
          </a:prstGeom>
          <a:noFill/>
        </p:spPr>
        <p:txBody>
          <a:bodyPr wrap="square" rtlCol="0">
            <a:spAutoFit/>
          </a:bodyPr>
          <a:lstStyle/>
          <a:p>
            <a:r>
              <a:rPr lang="fr-FR" b="1" i="1" dirty="0" smtClean="0">
                <a:latin typeface="Lucida Calligraphy" pitchFamily="66" charset="0"/>
              </a:rPr>
              <a:t>Les Samouraïs</a:t>
            </a:r>
            <a:endParaRPr lang="fr-FR" b="1" i="1" dirty="0">
              <a:latin typeface="Lucida Calligraphy" pitchFamily="66" charset="0"/>
            </a:endParaRPr>
          </a:p>
        </p:txBody>
      </p:sp>
      <p:sp>
        <p:nvSpPr>
          <p:cNvPr id="16" name="ZoneTexte 15"/>
          <p:cNvSpPr txBox="1"/>
          <p:nvPr/>
        </p:nvSpPr>
        <p:spPr>
          <a:xfrm>
            <a:off x="708597" y="12141"/>
            <a:ext cx="7486444" cy="523220"/>
          </a:xfrm>
          <a:prstGeom prst="rect">
            <a:avLst/>
          </a:prstGeom>
          <a:noFill/>
        </p:spPr>
        <p:txBody>
          <a:bodyPr wrap="square" rtlCol="0">
            <a:spAutoFit/>
          </a:bodyPr>
          <a:lstStyle/>
          <a:p>
            <a:pPr algn="ctr"/>
            <a:r>
              <a:rPr lang="fr-FR" sz="2800" b="1" dirty="0" smtClean="0">
                <a:solidFill>
                  <a:schemeClr val="accent1"/>
                </a:solidFill>
              </a:rPr>
              <a:t>A- Composantes  </a:t>
            </a:r>
            <a:r>
              <a:rPr lang="fr-FR" sz="2800" b="1" dirty="0">
                <a:solidFill>
                  <a:schemeClr val="accent1"/>
                </a:solidFill>
              </a:rPr>
              <a:t>de la culture </a:t>
            </a:r>
            <a:r>
              <a:rPr lang="fr-FR" sz="2800" b="1" dirty="0" smtClean="0">
                <a:solidFill>
                  <a:schemeClr val="accent1"/>
                </a:solidFill>
              </a:rPr>
              <a:t>Japonaise</a:t>
            </a:r>
            <a:r>
              <a:rPr lang="fr-FR" sz="2800" b="1" dirty="0">
                <a:solidFill>
                  <a:schemeClr val="accent1"/>
                </a:solidFill>
              </a:rPr>
              <a:t> </a:t>
            </a:r>
            <a:r>
              <a:rPr lang="fr-FR" sz="2800" b="1" dirty="0" smtClean="0">
                <a:solidFill>
                  <a:schemeClr val="accent1"/>
                </a:solidFill>
              </a:rPr>
              <a:t>:</a:t>
            </a:r>
            <a:endParaRPr lang="fr-FR" sz="2800" dirty="0">
              <a:solidFill>
                <a:schemeClr val="accent1"/>
              </a:solidFill>
            </a:endParaRPr>
          </a:p>
        </p:txBody>
      </p:sp>
      <p:sp>
        <p:nvSpPr>
          <p:cNvPr id="17" name="Rectangle 16"/>
          <p:cNvSpPr/>
          <p:nvPr/>
        </p:nvSpPr>
        <p:spPr>
          <a:xfrm rot="1980000" flipH="1" flipV="1">
            <a:off x="910037" y="1171589"/>
            <a:ext cx="180000" cy="972000"/>
          </a:xfrm>
          <a:prstGeom prst="rect">
            <a:avLst/>
          </a:prstGeom>
          <a:solidFill>
            <a:schemeClr val="bg1">
              <a:alpha val="63000"/>
            </a:schemeClr>
          </a:solidFill>
          <a:ln>
            <a:solidFill>
              <a:schemeClr val="bg1">
                <a:lumMod val="85000"/>
                <a:alpha val="9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p:nvSpPr>
        <p:spPr>
          <a:xfrm rot="1980000" flipH="1" flipV="1">
            <a:off x="2885918" y="2950037"/>
            <a:ext cx="252000" cy="828000"/>
          </a:xfrm>
          <a:prstGeom prst="rect">
            <a:avLst/>
          </a:prstGeom>
          <a:solidFill>
            <a:schemeClr val="bg1">
              <a:alpha val="63000"/>
            </a:schemeClr>
          </a:solidFill>
          <a:ln>
            <a:solidFill>
              <a:schemeClr val="bg1">
                <a:lumMod val="85000"/>
                <a:alpha val="9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rot="3600000" flipH="1" flipV="1">
            <a:off x="7923945" y="3080012"/>
            <a:ext cx="216024" cy="864000"/>
          </a:xfrm>
          <a:prstGeom prst="rect">
            <a:avLst/>
          </a:prstGeom>
          <a:solidFill>
            <a:schemeClr val="bg1">
              <a:alpha val="63000"/>
            </a:schemeClr>
          </a:solidFill>
          <a:ln>
            <a:solidFill>
              <a:schemeClr val="bg1">
                <a:lumMod val="85000"/>
                <a:alpha val="9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p:nvSpPr>
        <p:spPr>
          <a:xfrm rot="3240000" flipH="1" flipV="1">
            <a:off x="6185157" y="868213"/>
            <a:ext cx="216000" cy="864000"/>
          </a:xfrm>
          <a:prstGeom prst="rect">
            <a:avLst/>
          </a:prstGeom>
          <a:solidFill>
            <a:schemeClr val="bg1">
              <a:alpha val="63000"/>
            </a:schemeClr>
          </a:solidFill>
          <a:ln>
            <a:solidFill>
              <a:schemeClr val="bg1">
                <a:lumMod val="85000"/>
                <a:alpha val="9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rot="18180000" flipH="1" flipV="1">
            <a:off x="4166515" y="3673484"/>
            <a:ext cx="216024" cy="864000"/>
          </a:xfrm>
          <a:prstGeom prst="rect">
            <a:avLst/>
          </a:prstGeom>
          <a:solidFill>
            <a:schemeClr val="bg1">
              <a:alpha val="63000"/>
            </a:schemeClr>
          </a:solidFill>
          <a:ln>
            <a:solidFill>
              <a:schemeClr val="bg1">
                <a:lumMod val="85000"/>
                <a:alpha val="9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rot="18180000" flipH="1" flipV="1">
            <a:off x="2102473" y="5830518"/>
            <a:ext cx="216024" cy="864000"/>
          </a:xfrm>
          <a:prstGeom prst="rect">
            <a:avLst/>
          </a:prstGeom>
          <a:solidFill>
            <a:schemeClr val="bg1">
              <a:alpha val="63000"/>
            </a:schemeClr>
          </a:solidFill>
          <a:ln>
            <a:solidFill>
              <a:schemeClr val="bg1">
                <a:lumMod val="85000"/>
                <a:alpha val="9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Picture 2" descr="http://www.hinomaruonline.com/wp-content/uploads/2010/04/le-kimono-japonais.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rot="21211316">
            <a:off x="5160605" y="3908202"/>
            <a:ext cx="2317440" cy="25516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26" name="ZoneTexte 25"/>
          <p:cNvSpPr txBox="1"/>
          <p:nvPr/>
        </p:nvSpPr>
        <p:spPr>
          <a:xfrm>
            <a:off x="7293395" y="4297643"/>
            <a:ext cx="1166691" cy="646331"/>
          </a:xfrm>
          <a:prstGeom prst="rect">
            <a:avLst/>
          </a:prstGeom>
          <a:noFill/>
        </p:spPr>
        <p:txBody>
          <a:bodyPr wrap="square" rtlCol="0">
            <a:spAutoFit/>
          </a:bodyPr>
          <a:lstStyle/>
          <a:p>
            <a:r>
              <a:rPr lang="fr-FR" b="1" i="1" dirty="0" smtClean="0">
                <a:latin typeface="Lucida Calligraphy" pitchFamily="66" charset="0"/>
              </a:rPr>
              <a:t>Le Kimono</a:t>
            </a:r>
            <a:endParaRPr lang="fr-FR" b="1" i="1" dirty="0">
              <a:latin typeface="Lucida Calligraphy" pitchFamily="66" charset="0"/>
            </a:endParaRPr>
          </a:p>
        </p:txBody>
      </p:sp>
      <p:sp>
        <p:nvSpPr>
          <p:cNvPr id="27" name="Rectangle 26"/>
          <p:cNvSpPr/>
          <p:nvPr/>
        </p:nvSpPr>
        <p:spPr>
          <a:xfrm rot="18180000" flipH="1" flipV="1">
            <a:off x="7028628" y="3612723"/>
            <a:ext cx="185418" cy="864000"/>
          </a:xfrm>
          <a:prstGeom prst="rect">
            <a:avLst/>
          </a:prstGeom>
          <a:solidFill>
            <a:schemeClr val="bg1">
              <a:alpha val="63000"/>
            </a:schemeClr>
          </a:solidFill>
          <a:ln>
            <a:solidFill>
              <a:schemeClr val="bg1">
                <a:lumMod val="85000"/>
                <a:alpha val="9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p:cNvSpPr/>
          <p:nvPr/>
        </p:nvSpPr>
        <p:spPr>
          <a:xfrm rot="3240000" flipH="1" flipV="1">
            <a:off x="5213638" y="3770855"/>
            <a:ext cx="216000" cy="864000"/>
          </a:xfrm>
          <a:prstGeom prst="rect">
            <a:avLst/>
          </a:prstGeom>
          <a:solidFill>
            <a:schemeClr val="bg1">
              <a:alpha val="63000"/>
            </a:schemeClr>
          </a:solidFill>
          <a:ln>
            <a:solidFill>
              <a:schemeClr val="bg1">
                <a:lumMod val="85000"/>
                <a:alpha val="9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23548128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2" cstate="print">
            <a:extLst>
              <a:ext uri="{BEBA8EAE-BF5A-486C-A8C5-ECC9F3942E4B}">
                <a14:imgProps xmlns:a14="http://schemas.microsoft.com/office/drawing/2010/main" xmlns="">
                  <a14:imgLayer r:embed="rId3">
                    <a14:imgEffect>
                      <a14:sharpenSoften amount="50000"/>
                    </a14:imgEffect>
                    <a14:imgEffect>
                      <a14:colorTemperature colorTemp="8800"/>
                    </a14:imgEffect>
                  </a14:imgLayer>
                </a14:imgProps>
              </a:ext>
              <a:ext uri="{28A0092B-C50C-407E-A947-70E740481C1C}">
                <a14:useLocalDpi xmlns:a14="http://schemas.microsoft.com/office/drawing/2010/main" xmlns="" val="0"/>
              </a:ext>
            </a:extLst>
          </a:blip>
          <a:stretch>
            <a:fillRect/>
          </a:stretch>
        </p:blipFill>
        <p:spPr>
          <a:xfrm>
            <a:off x="26029" y="299555"/>
            <a:ext cx="9144000" cy="6525345"/>
          </a:xfrm>
          <a:prstGeom prst="rect">
            <a:avLst/>
          </a:prstGeom>
          <a:ln>
            <a:noFill/>
          </a:ln>
          <a:effectLst>
            <a:softEdge rad="112500"/>
          </a:effectLst>
        </p:spPr>
      </p:pic>
      <p:sp>
        <p:nvSpPr>
          <p:cNvPr id="11" name="ZoneTexte 10"/>
          <p:cNvSpPr txBox="1"/>
          <p:nvPr/>
        </p:nvSpPr>
        <p:spPr>
          <a:xfrm>
            <a:off x="1795743" y="3377562"/>
            <a:ext cx="2024535" cy="369332"/>
          </a:xfrm>
          <a:prstGeom prst="rect">
            <a:avLst/>
          </a:prstGeom>
          <a:noFill/>
        </p:spPr>
        <p:txBody>
          <a:bodyPr wrap="square" rtlCol="0">
            <a:spAutoFit/>
          </a:bodyPr>
          <a:lstStyle/>
          <a:p>
            <a:r>
              <a:rPr lang="fr-FR" b="1" i="1" dirty="0" smtClean="0">
                <a:latin typeface="Lucida Calligraphy" pitchFamily="66" charset="0"/>
              </a:rPr>
              <a:t>Les sushis</a:t>
            </a:r>
            <a:endParaRPr lang="fr-FR" b="1" i="1" dirty="0">
              <a:latin typeface="Lucida Calligraphy" pitchFamily="66" charset="0"/>
            </a:endParaRPr>
          </a:p>
        </p:txBody>
      </p:sp>
      <p:sp>
        <p:nvSpPr>
          <p:cNvPr id="14" name="ZoneTexte 13"/>
          <p:cNvSpPr txBox="1"/>
          <p:nvPr/>
        </p:nvSpPr>
        <p:spPr>
          <a:xfrm>
            <a:off x="4938569" y="1092597"/>
            <a:ext cx="2169601" cy="646331"/>
          </a:xfrm>
          <a:prstGeom prst="rect">
            <a:avLst/>
          </a:prstGeom>
          <a:noFill/>
        </p:spPr>
        <p:txBody>
          <a:bodyPr wrap="square" rtlCol="0">
            <a:spAutoFit/>
          </a:bodyPr>
          <a:lstStyle/>
          <a:p>
            <a:r>
              <a:rPr lang="fr-FR" b="1" i="1" dirty="0" smtClean="0">
                <a:latin typeface="Lucida Calligraphy" pitchFamily="66" charset="0"/>
              </a:rPr>
              <a:t>La cérémonie du  thé</a:t>
            </a:r>
            <a:endParaRPr lang="fr-FR" b="1" i="1" dirty="0">
              <a:latin typeface="Lucida Calligraphy" pitchFamily="66" charset="0"/>
            </a:endParaRPr>
          </a:p>
        </p:txBody>
      </p:sp>
      <p:pic>
        <p:nvPicPr>
          <p:cNvPr id="25" name="Image 24"/>
          <p:cNvPicPr/>
          <p:nvPr/>
        </p:nvPicPr>
        <p:blipFill>
          <a:blip r:embed="rId4" cstate="print">
            <a:extLst>
              <a:ext uri="{28A0092B-C50C-407E-A947-70E740481C1C}">
                <a14:useLocalDpi xmlns:a14="http://schemas.microsoft.com/office/drawing/2010/main" xmlns="" val="0"/>
              </a:ext>
            </a:extLst>
          </a:blip>
          <a:stretch>
            <a:fillRect/>
          </a:stretch>
        </p:blipFill>
        <p:spPr>
          <a:xfrm rot="21199078">
            <a:off x="826650" y="1111566"/>
            <a:ext cx="3240360" cy="2160000"/>
          </a:xfrm>
          <a:prstGeom prst="rect">
            <a:avLst/>
          </a:prstGeom>
          <a:ln>
            <a:noFill/>
          </a:ln>
          <a:effectLst>
            <a:outerShdw blurRad="292100" dist="139700" dir="2700000" algn="tl" rotWithShape="0">
              <a:srgbClr val="333333">
                <a:alpha val="65000"/>
              </a:srgbClr>
            </a:outerShdw>
          </a:effectLst>
        </p:spPr>
      </p:pic>
      <p:sp>
        <p:nvSpPr>
          <p:cNvPr id="20" name="Rectangle 19"/>
          <p:cNvSpPr/>
          <p:nvPr/>
        </p:nvSpPr>
        <p:spPr>
          <a:xfrm rot="3240000" flipH="1" flipV="1">
            <a:off x="854619" y="1001899"/>
            <a:ext cx="216000" cy="864000"/>
          </a:xfrm>
          <a:prstGeom prst="rect">
            <a:avLst/>
          </a:prstGeom>
          <a:solidFill>
            <a:schemeClr val="bg1">
              <a:alpha val="63000"/>
            </a:schemeClr>
          </a:solidFill>
          <a:ln>
            <a:solidFill>
              <a:schemeClr val="bg1">
                <a:lumMod val="85000"/>
                <a:alpha val="9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rot="2520000" flipH="1" flipV="1">
            <a:off x="4015699" y="2563978"/>
            <a:ext cx="162019" cy="957542"/>
          </a:xfrm>
          <a:prstGeom prst="rect">
            <a:avLst/>
          </a:prstGeom>
          <a:solidFill>
            <a:schemeClr val="bg1">
              <a:alpha val="63000"/>
            </a:schemeClr>
          </a:solidFill>
          <a:ln>
            <a:solidFill>
              <a:schemeClr val="bg1">
                <a:lumMod val="85000"/>
                <a:alpha val="9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Image 25" descr="http://2.bp.blogspot.com/-Es534gjCNqw/Tf4DRCEmNcI/AAAAAAAAABE/-2IAYOt1zIc/s1600/Yoko+ogawa+ceremonie-du-the-01.jpg"/>
          <p:cNvPicPr/>
          <p:nvPr/>
        </p:nvPicPr>
        <p:blipFill>
          <a:blip r:embed="rId5" cstate="print"/>
          <a:srcRect/>
          <a:stretch>
            <a:fillRect/>
          </a:stretch>
        </p:blipFill>
        <p:spPr bwMode="auto">
          <a:xfrm rot="21270740">
            <a:off x="5179599" y="1758752"/>
            <a:ext cx="3140960" cy="2893190"/>
          </a:xfrm>
          <a:prstGeom prst="rect">
            <a:avLst/>
          </a:prstGeom>
          <a:ln>
            <a:noFill/>
          </a:ln>
          <a:effectLst>
            <a:outerShdw blurRad="292100" dist="139700" dir="2700000" algn="tl" rotWithShape="0">
              <a:srgbClr val="333333">
                <a:alpha val="65000"/>
              </a:srgbClr>
            </a:outerShdw>
          </a:effectLst>
        </p:spPr>
      </p:pic>
      <p:sp>
        <p:nvSpPr>
          <p:cNvPr id="23" name="Rectangle 22"/>
          <p:cNvSpPr/>
          <p:nvPr/>
        </p:nvSpPr>
        <p:spPr>
          <a:xfrm rot="18180000" flipH="1" flipV="1">
            <a:off x="7802744" y="1439850"/>
            <a:ext cx="216024" cy="864000"/>
          </a:xfrm>
          <a:prstGeom prst="rect">
            <a:avLst/>
          </a:prstGeom>
          <a:solidFill>
            <a:schemeClr val="bg1">
              <a:alpha val="63000"/>
            </a:schemeClr>
          </a:solidFill>
          <a:ln>
            <a:solidFill>
              <a:schemeClr val="bg1">
                <a:lumMod val="85000"/>
                <a:alpha val="9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p:cNvSpPr/>
          <p:nvPr/>
        </p:nvSpPr>
        <p:spPr>
          <a:xfrm rot="18180000" flipV="1">
            <a:off x="5447482" y="4060737"/>
            <a:ext cx="263394" cy="1025936"/>
          </a:xfrm>
          <a:prstGeom prst="rect">
            <a:avLst/>
          </a:prstGeom>
          <a:solidFill>
            <a:schemeClr val="bg1">
              <a:alpha val="63000"/>
            </a:schemeClr>
          </a:solidFill>
          <a:ln>
            <a:solidFill>
              <a:schemeClr val="bg1">
                <a:lumMod val="85000"/>
                <a:alpha val="9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p:cNvSpPr txBox="1"/>
          <p:nvPr/>
        </p:nvSpPr>
        <p:spPr>
          <a:xfrm>
            <a:off x="684607" y="188640"/>
            <a:ext cx="7486444" cy="523220"/>
          </a:xfrm>
          <a:prstGeom prst="rect">
            <a:avLst/>
          </a:prstGeom>
          <a:noFill/>
        </p:spPr>
        <p:txBody>
          <a:bodyPr wrap="square" rtlCol="0">
            <a:spAutoFit/>
          </a:bodyPr>
          <a:lstStyle/>
          <a:p>
            <a:pPr algn="ctr"/>
            <a:r>
              <a:rPr lang="fr-FR" sz="2800" b="1" dirty="0">
                <a:solidFill>
                  <a:schemeClr val="accent1"/>
                </a:solidFill>
              </a:rPr>
              <a:t>A- Composantes  de la culture Japonaise :</a:t>
            </a:r>
          </a:p>
        </p:txBody>
      </p:sp>
      <p:pic>
        <p:nvPicPr>
          <p:cNvPr id="12" name="Image 11"/>
          <p:cNvPicPr/>
          <p:nvPr/>
        </p:nvPicPr>
        <p:blipFill>
          <a:blip r:embed="rId6" cstate="print"/>
          <a:srcRect/>
          <a:stretch>
            <a:fillRect/>
          </a:stretch>
        </p:blipFill>
        <p:spPr bwMode="auto">
          <a:xfrm rot="357510">
            <a:off x="1348109" y="4047727"/>
            <a:ext cx="2736304" cy="2016224"/>
          </a:xfrm>
          <a:prstGeom prst="rect">
            <a:avLst/>
          </a:prstGeom>
          <a:ln>
            <a:noFill/>
          </a:ln>
          <a:effectLst>
            <a:outerShdw blurRad="292100" dist="139700" dir="2700000" algn="tl" rotWithShape="0">
              <a:srgbClr val="333333">
                <a:alpha val="65000"/>
              </a:srgbClr>
            </a:outerShdw>
          </a:effectLst>
        </p:spPr>
      </p:pic>
      <p:sp>
        <p:nvSpPr>
          <p:cNvPr id="13" name="Rectangle 12"/>
          <p:cNvSpPr/>
          <p:nvPr/>
        </p:nvSpPr>
        <p:spPr>
          <a:xfrm rot="18720000" flipH="1" flipV="1">
            <a:off x="1267583" y="5399197"/>
            <a:ext cx="216024" cy="864000"/>
          </a:xfrm>
          <a:prstGeom prst="rect">
            <a:avLst/>
          </a:prstGeom>
          <a:solidFill>
            <a:schemeClr val="bg1">
              <a:alpha val="63000"/>
            </a:schemeClr>
          </a:solidFill>
          <a:ln>
            <a:solidFill>
              <a:schemeClr val="bg1">
                <a:lumMod val="85000"/>
                <a:alpha val="9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rot="3000000" flipH="1" flipV="1">
            <a:off x="1536772" y="3650912"/>
            <a:ext cx="252000" cy="864000"/>
          </a:xfrm>
          <a:prstGeom prst="rect">
            <a:avLst/>
          </a:prstGeom>
          <a:solidFill>
            <a:schemeClr val="bg1">
              <a:alpha val="63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4181673" y="5578665"/>
            <a:ext cx="2169601" cy="369332"/>
          </a:xfrm>
          <a:prstGeom prst="rect">
            <a:avLst/>
          </a:prstGeom>
          <a:noFill/>
        </p:spPr>
        <p:txBody>
          <a:bodyPr wrap="square" rtlCol="0">
            <a:spAutoFit/>
          </a:bodyPr>
          <a:lstStyle/>
          <a:p>
            <a:r>
              <a:rPr lang="fr-FR" b="1" i="1" dirty="0" smtClean="0">
                <a:latin typeface="Lucida Calligraphy" pitchFamily="66" charset="0"/>
              </a:rPr>
              <a:t>La calligraphie </a:t>
            </a:r>
            <a:endParaRPr lang="fr-FR" b="1" i="1" dirty="0">
              <a:latin typeface="Lucida Calligraphy" pitchFamily="66" charset="0"/>
            </a:endParaRPr>
          </a:p>
        </p:txBody>
      </p:sp>
      <p:sp>
        <p:nvSpPr>
          <p:cNvPr id="21" name="Rectangle 20"/>
          <p:cNvSpPr/>
          <p:nvPr/>
        </p:nvSpPr>
        <p:spPr>
          <a:xfrm rot="2520000" flipH="1" flipV="1">
            <a:off x="3787536" y="5469226"/>
            <a:ext cx="162019" cy="957542"/>
          </a:xfrm>
          <a:prstGeom prst="rect">
            <a:avLst/>
          </a:prstGeom>
          <a:solidFill>
            <a:schemeClr val="bg1">
              <a:alpha val="63000"/>
            </a:schemeClr>
          </a:solidFill>
          <a:ln>
            <a:solidFill>
              <a:schemeClr val="bg1">
                <a:lumMod val="85000"/>
                <a:alpha val="9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29506236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cstate="print">
            <a:lum contrast="-54000"/>
            <a:extLst>
              <a:ext uri="{28A0092B-C50C-407E-A947-70E740481C1C}">
                <a14:useLocalDpi xmlns:a14="http://schemas.microsoft.com/office/drawing/2010/main" xmlns="" val="0"/>
              </a:ext>
            </a:extLst>
          </a:blip>
          <a:srcRect/>
          <a:stretch>
            <a:fillRect/>
          </a:stretch>
        </p:blipFill>
        <p:spPr bwMode="auto">
          <a:xfrm>
            <a:off x="-36512" y="907420"/>
            <a:ext cx="9180512" cy="5977964"/>
          </a:xfrm>
          <a:prstGeom prst="rect">
            <a:avLst/>
          </a:prstGeom>
          <a:noFill/>
          <a:ln>
            <a:noFill/>
          </a:ln>
          <a:effectLst/>
          <a:extLst>
            <a:ext uri="{909E8E84-426E-40DD-AFC4-6F175D3DCCD1}">
              <a14:hiddenFill xmlns:a14="http://schemas.microsoft.com/office/drawing/2010/main" xmlns="">
                <a:blipFill dpi="0" rotWithShape="0">
                  <a:blip>
                    <a:lum contrast="-5400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5" name="Titre 1"/>
          <p:cNvSpPr txBox="1">
            <a:spLocks/>
          </p:cNvSpPr>
          <p:nvPr/>
        </p:nvSpPr>
        <p:spPr>
          <a:xfrm>
            <a:off x="457200" y="0"/>
            <a:ext cx="8229600" cy="83671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800" b="1" dirty="0">
                <a:solidFill>
                  <a:schemeClr val="accent1"/>
                </a:solidFill>
                <a:latin typeface="+mn-lt"/>
                <a:ea typeface="+mn-ea"/>
                <a:cs typeface="+mn-cs"/>
              </a:rPr>
              <a:t>B- Les superstitions au Japon :</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556810" y="980728"/>
            <a:ext cx="923925" cy="1447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55397" y="980728"/>
            <a:ext cx="866775" cy="1485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427984" y="961678"/>
            <a:ext cx="838200" cy="1485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ZoneTexte 8"/>
          <p:cNvSpPr txBox="1"/>
          <p:nvPr/>
        </p:nvSpPr>
        <p:spPr>
          <a:xfrm>
            <a:off x="457200" y="1249754"/>
            <a:ext cx="3250704" cy="1107996"/>
          </a:xfrm>
          <a:prstGeom prst="rect">
            <a:avLst/>
          </a:prstGeom>
          <a:noFill/>
        </p:spPr>
        <p:txBody>
          <a:bodyPr wrap="square" rtlCol="0">
            <a:spAutoFit/>
          </a:bodyPr>
          <a:lstStyle/>
          <a:p>
            <a:r>
              <a:rPr lang="fr-FR" sz="2200" b="1" dirty="0">
                <a:solidFill>
                  <a:schemeClr val="bg1"/>
                </a:solidFill>
              </a:rPr>
              <a:t>Les Japonais accordent beaucoup d’importance à la symbolique.</a:t>
            </a:r>
          </a:p>
        </p:txBody>
      </p:sp>
      <p:sp>
        <p:nvSpPr>
          <p:cNvPr id="10" name="ZoneTexte 9"/>
          <p:cNvSpPr txBox="1"/>
          <p:nvPr/>
        </p:nvSpPr>
        <p:spPr>
          <a:xfrm>
            <a:off x="457200" y="3429000"/>
            <a:ext cx="3250704" cy="1631216"/>
          </a:xfrm>
          <a:prstGeom prst="rect">
            <a:avLst/>
          </a:prstGeom>
          <a:noFill/>
        </p:spPr>
        <p:txBody>
          <a:bodyPr wrap="square" rtlCol="0">
            <a:spAutoFit/>
          </a:bodyPr>
          <a:lstStyle/>
          <a:p>
            <a:r>
              <a:rPr lang="fr-FR" sz="2000" b="1" dirty="0">
                <a:solidFill>
                  <a:schemeClr val="bg1"/>
                </a:solidFill>
              </a:rPr>
              <a:t>Au Japon la croyance populaire veut que le groupe sanguin </a:t>
            </a:r>
            <a:r>
              <a:rPr lang="fr-FR" sz="2000" b="1" dirty="0" smtClean="0">
                <a:solidFill>
                  <a:schemeClr val="bg1"/>
                </a:solidFill>
              </a:rPr>
              <a:t>soit comme </a:t>
            </a:r>
            <a:r>
              <a:rPr lang="fr-FR" sz="2000" b="1" dirty="0">
                <a:solidFill>
                  <a:schemeClr val="bg1"/>
                </a:solidFill>
              </a:rPr>
              <a:t>facteur pour </a:t>
            </a:r>
            <a:r>
              <a:rPr lang="fr-FR" sz="2000" b="1" dirty="0" smtClean="0">
                <a:solidFill>
                  <a:schemeClr val="bg1"/>
                </a:solidFill>
              </a:rPr>
              <a:t>déterminer </a:t>
            </a:r>
            <a:r>
              <a:rPr lang="fr-FR" sz="2000" b="1" dirty="0">
                <a:solidFill>
                  <a:schemeClr val="bg1"/>
                </a:solidFill>
              </a:rPr>
              <a:t>la personnalité des individus. </a:t>
            </a:r>
          </a:p>
        </p:txBody>
      </p:sp>
      <p:pic>
        <p:nvPicPr>
          <p:cNvPr id="2" name="Image 1"/>
          <p:cNvPicPr>
            <a:picLocks noChangeAspect="1"/>
          </p:cNvPicPr>
          <p:nvPr/>
        </p:nvPicPr>
        <p:blipFill>
          <a:blip r:embed="rId7" cstate="print">
            <a:extLst>
              <a:ext uri="{BEBA8EAE-BF5A-486C-A8C5-ECC9F3942E4B}">
                <a14:imgProps xmlns:a14="http://schemas.microsoft.com/office/drawing/2010/main" xmlns="">
                  <a14:imgLayer r:embed="rId8">
                    <a14:imgEffect>
                      <a14:sharpenSoften amount="50000"/>
                    </a14:imgEffect>
                  </a14:imgLayer>
                </a14:imgProps>
              </a:ext>
              <a:ext uri="{28A0092B-C50C-407E-A947-70E740481C1C}">
                <a14:useLocalDpi xmlns:a14="http://schemas.microsoft.com/office/drawing/2010/main" xmlns="" val="0"/>
              </a:ext>
            </a:extLst>
          </a:blip>
          <a:stretch>
            <a:fillRect/>
          </a:stretch>
        </p:blipFill>
        <p:spPr>
          <a:xfrm>
            <a:off x="4597504" y="2924944"/>
            <a:ext cx="3908735" cy="3767559"/>
          </a:xfrm>
          <a:prstGeom prst="rect">
            <a:avLst/>
          </a:prstGeom>
        </p:spPr>
      </p:pic>
    </p:spTree>
    <p:extLst>
      <p:ext uri="{BB962C8B-B14F-4D97-AF65-F5344CB8AC3E}">
        <p14:creationId xmlns:p14="http://schemas.microsoft.com/office/powerpoint/2010/main" xmlns="" val="218460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28"/>
                                        </p:tgtEl>
                                      </p:cBhvr>
                                    </p:animEffect>
                                    <p:animScale>
                                      <p:cBhvr>
                                        <p:cTn id="7" dur="250" autoRev="1" fill="hold"/>
                                        <p:tgtEl>
                                          <p:spTgt spid="102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027"/>
                                        </p:tgtEl>
                                      </p:cBhvr>
                                    </p:animEffect>
                                    <p:animScale>
                                      <p:cBhvr>
                                        <p:cTn id="12" dur="250" autoRev="1" fill="hold"/>
                                        <p:tgtEl>
                                          <p:spTgt spid="102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026"/>
                                        </p:tgtEl>
                                      </p:cBhvr>
                                    </p:animEffect>
                                    <p:animScale>
                                      <p:cBhvr>
                                        <p:cTn id="17" dur="25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xmlns="" val="324947664"/>
              </p:ext>
            </p:extLst>
          </p:nvPr>
        </p:nvGraphicFramePr>
        <p:xfrm>
          <a:off x="611560" y="1052736"/>
          <a:ext cx="8075240"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re 1"/>
          <p:cNvSpPr txBox="1">
            <a:spLocks/>
          </p:cNvSpPr>
          <p:nvPr/>
        </p:nvSpPr>
        <p:spPr>
          <a:xfrm>
            <a:off x="457200" y="274638"/>
            <a:ext cx="8229600" cy="56207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600" b="1" dirty="0">
                <a:solidFill>
                  <a:schemeClr val="accent1"/>
                </a:solidFill>
              </a:rPr>
              <a:t>B- Les superstitions au Japon :</a:t>
            </a:r>
          </a:p>
        </p:txBody>
      </p:sp>
    </p:spTree>
    <p:extLst>
      <p:ext uri="{BB962C8B-B14F-4D97-AF65-F5344CB8AC3E}">
        <p14:creationId xmlns:p14="http://schemas.microsoft.com/office/powerpoint/2010/main" xmlns="" val="1555837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4848" y="52628"/>
            <a:ext cx="8229600" cy="1000108"/>
          </a:xfrm>
        </p:spPr>
        <p:txBody>
          <a:bodyPr/>
          <a:lstStyle/>
          <a:p>
            <a:pPr algn="l"/>
            <a:r>
              <a:rPr lang="fr-FR" dirty="0" smtClean="0">
                <a:ln>
                  <a:solidFill>
                    <a:srgbClr val="C00000"/>
                  </a:solidFill>
                </a:ln>
                <a:solidFill>
                  <a:srgbClr val="C00000"/>
                </a:solidFill>
                <a:effectLst>
                  <a:innerShdw blurRad="63500" dist="50800">
                    <a:prstClr val="black">
                      <a:alpha val="50000"/>
                    </a:prstClr>
                  </a:innerShdw>
                </a:effectLst>
                <a:latin typeface="Imprint MT Shadow" pitchFamily="82" charset="0"/>
              </a:rPr>
              <a:t>                   Sommaire :</a:t>
            </a:r>
            <a:endParaRPr lang="fr-FR"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lgerian" pitchFamily="82" charset="0"/>
            </a:endParaRPr>
          </a:p>
        </p:txBody>
      </p:sp>
      <p:sp>
        <p:nvSpPr>
          <p:cNvPr id="3" name="Espace réservé du contenu 2"/>
          <p:cNvSpPr>
            <a:spLocks noGrp="1"/>
          </p:cNvSpPr>
          <p:nvPr>
            <p:ph idx="1"/>
          </p:nvPr>
        </p:nvSpPr>
        <p:spPr>
          <a:xfrm>
            <a:off x="1259632" y="908720"/>
            <a:ext cx="8229600" cy="5760640"/>
          </a:xfrm>
        </p:spPr>
        <p:txBody>
          <a:bodyPr>
            <a:noAutofit/>
          </a:bodyPr>
          <a:lstStyle/>
          <a:p>
            <a:pPr>
              <a:buNone/>
            </a:pPr>
            <a:endParaRPr lang="fr-FR" sz="1200" dirty="0"/>
          </a:p>
          <a:p>
            <a:pPr algn="just">
              <a:lnSpc>
                <a:spcPct val="150000"/>
              </a:lnSpc>
              <a:buNone/>
            </a:pPr>
            <a:r>
              <a:rPr lang="fr-FR" sz="2400" b="1" dirty="0" smtClean="0">
                <a:solidFill>
                  <a:schemeClr val="accent1"/>
                </a:solidFill>
              </a:rPr>
              <a:t>I</a:t>
            </a:r>
            <a:r>
              <a:rPr lang="fr-FR" sz="2400" b="1" dirty="0">
                <a:solidFill>
                  <a:schemeClr val="accent1"/>
                </a:solidFill>
              </a:rPr>
              <a:t> </a:t>
            </a:r>
            <a:r>
              <a:rPr lang="fr-FR" sz="2400" b="1" dirty="0" smtClean="0">
                <a:solidFill>
                  <a:schemeClr val="accent1"/>
                </a:solidFill>
              </a:rPr>
              <a:t>-  Zoom </a:t>
            </a:r>
            <a:r>
              <a:rPr lang="fr-FR" sz="2400" b="1" dirty="0">
                <a:solidFill>
                  <a:schemeClr val="accent1"/>
                </a:solidFill>
              </a:rPr>
              <a:t>sur </a:t>
            </a:r>
            <a:r>
              <a:rPr lang="fr-FR" sz="2400" b="1" dirty="0" smtClean="0">
                <a:solidFill>
                  <a:schemeClr val="accent1"/>
                </a:solidFill>
              </a:rPr>
              <a:t>l’espace culturel japonais</a:t>
            </a:r>
          </a:p>
          <a:p>
            <a:pPr algn="just">
              <a:lnSpc>
                <a:spcPct val="150000"/>
              </a:lnSpc>
              <a:buNone/>
            </a:pPr>
            <a:r>
              <a:rPr lang="fr-FR" sz="1800" b="1" dirty="0" smtClean="0"/>
              <a:t>	1- Aperçu général sur le Japon </a:t>
            </a:r>
          </a:p>
          <a:p>
            <a:pPr algn="just">
              <a:lnSpc>
                <a:spcPct val="150000"/>
              </a:lnSpc>
              <a:buNone/>
            </a:pPr>
            <a:r>
              <a:rPr lang="fr-FR" sz="1800" b="1" dirty="0" smtClean="0"/>
              <a:t>	2- Le Japon: tradition ou modernité?</a:t>
            </a:r>
          </a:p>
          <a:p>
            <a:pPr algn="just">
              <a:lnSpc>
                <a:spcPct val="150000"/>
              </a:lnSpc>
              <a:buNone/>
            </a:pPr>
            <a:r>
              <a:rPr lang="fr-FR" sz="1800" b="1" dirty="0" smtClean="0"/>
              <a:t>	3- L’art de vivre dans la société japonaise</a:t>
            </a:r>
          </a:p>
          <a:p>
            <a:pPr algn="just">
              <a:lnSpc>
                <a:spcPct val="150000"/>
              </a:lnSpc>
              <a:buNone/>
            </a:pPr>
            <a:r>
              <a:rPr lang="fr-FR" sz="2400" b="1" dirty="0" smtClean="0">
                <a:solidFill>
                  <a:schemeClr val="accent1"/>
                </a:solidFill>
              </a:rPr>
              <a:t>II : La culture organisationnelle au Japon</a:t>
            </a:r>
          </a:p>
          <a:p>
            <a:pPr lvl="0" algn="just">
              <a:lnSpc>
                <a:spcPct val="150000"/>
              </a:lnSpc>
              <a:buNone/>
            </a:pPr>
            <a:r>
              <a:rPr lang="fr-FR" sz="1800" b="1" dirty="0" smtClean="0"/>
              <a:t>	</a:t>
            </a:r>
            <a:r>
              <a:rPr lang="fr-FR" sz="1800" b="1" dirty="0"/>
              <a:t>1- Les modes de management au sein des entreprises japonaises</a:t>
            </a:r>
          </a:p>
          <a:p>
            <a:pPr lvl="0" algn="just">
              <a:lnSpc>
                <a:spcPct val="150000"/>
              </a:lnSpc>
              <a:buNone/>
            </a:pPr>
            <a:r>
              <a:rPr lang="fr-FR" sz="1800" b="1" dirty="0"/>
              <a:t>	2- Application des modèles de management sur les entreprises japonaises</a:t>
            </a:r>
          </a:p>
          <a:p>
            <a:pPr lvl="0" algn="just">
              <a:lnSpc>
                <a:spcPct val="150000"/>
              </a:lnSpc>
              <a:buNone/>
            </a:pPr>
            <a:r>
              <a:rPr lang="fr-FR" sz="1800" b="1" dirty="0"/>
              <a:t>	3- Conseils pour prospérer au sein d’une entreprise  japonaise </a:t>
            </a:r>
          </a:p>
          <a:p>
            <a:pPr lvl="0" algn="just">
              <a:lnSpc>
                <a:spcPct val="150000"/>
              </a:lnSpc>
              <a:buNone/>
            </a:pPr>
            <a:r>
              <a:rPr lang="fr-FR" sz="2400" b="1" dirty="0" smtClean="0">
                <a:solidFill>
                  <a:schemeClr val="accent1"/>
                </a:solidFill>
              </a:rPr>
              <a:t>III</a:t>
            </a:r>
            <a:r>
              <a:rPr lang="fr-FR" sz="2400" b="1" dirty="0">
                <a:solidFill>
                  <a:schemeClr val="accent1"/>
                </a:solidFill>
              </a:rPr>
              <a:t> : Etudes de </a:t>
            </a:r>
            <a:r>
              <a:rPr lang="fr-FR" sz="2400" b="1" dirty="0" smtClean="0">
                <a:solidFill>
                  <a:schemeClr val="accent1"/>
                </a:solidFill>
              </a:rPr>
              <a:t>cas</a:t>
            </a:r>
          </a:p>
          <a:p>
            <a:pPr lvl="0">
              <a:lnSpc>
                <a:spcPct val="150000"/>
              </a:lnSpc>
              <a:buNone/>
            </a:pPr>
            <a:endParaRPr lang="fr-FR" sz="2400" b="1" dirty="0">
              <a:solidFill>
                <a:srgbClr val="FF0000"/>
              </a:solidFill>
            </a:endParaRPr>
          </a:p>
          <a:p>
            <a:pPr>
              <a:lnSpc>
                <a:spcPct val="150000"/>
              </a:lnSpc>
              <a:buNone/>
            </a:pPr>
            <a:endParaRPr lang="fr-FR" sz="1800" b="1" dirty="0"/>
          </a:p>
        </p:txBody>
      </p:sp>
    </p:spTree>
    <p:extLst>
      <p:ext uri="{BB962C8B-B14F-4D97-AF65-F5344CB8AC3E}">
        <p14:creationId xmlns:p14="http://schemas.microsoft.com/office/powerpoint/2010/main" xmlns="" val="41425198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3" name="Picture 11" descr="C:\Documents and Settings\HOUDA\Mes documents\Downloads\[images.4ever.eu] code binaire, numeros 161219.jpg"/>
          <p:cNvPicPr>
            <a:picLocks noChangeAspect="1" noChangeArrowheads="1"/>
          </p:cNvPicPr>
          <p:nvPr/>
        </p:nvPicPr>
        <p:blipFill>
          <a:blip r:embed="rId2" cstate="print">
            <a:lum bright="70000" contrast="-70000"/>
            <a:extLst>
              <a:ext uri="{28A0092B-C50C-407E-A947-70E740481C1C}">
                <a14:useLocalDpi xmlns:a14="http://schemas.microsoft.com/office/drawing/2010/main" xmlns="" val="0"/>
              </a:ext>
            </a:extLst>
          </a:blip>
          <a:srcRect/>
          <a:stretch>
            <a:fillRect/>
          </a:stretch>
        </p:blipFill>
        <p:spPr bwMode="auto">
          <a:xfrm>
            <a:off x="-144016" y="-6528"/>
            <a:ext cx="9324528" cy="686452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re 1"/>
          <p:cNvSpPr>
            <a:spLocks noGrp="1"/>
          </p:cNvSpPr>
          <p:nvPr>
            <p:ph type="title"/>
          </p:nvPr>
        </p:nvSpPr>
        <p:spPr>
          <a:xfrm>
            <a:off x="518864" y="2502024"/>
            <a:ext cx="82296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fr-FR" sz="6600" b="1" spc="6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gency FB" pitchFamily="34" charset="0"/>
              </a:rPr>
              <a:t>Le Japon moderne </a:t>
            </a:r>
            <a:endParaRPr lang="fr-FR" sz="6600" b="1" spc="6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gency FB" pitchFamily="34" charset="0"/>
            </a:endParaRPr>
          </a:p>
        </p:txBody>
      </p:sp>
      <p:pic>
        <p:nvPicPr>
          <p:cNvPr id="3084" name="Picture 1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24" y="-6528"/>
            <a:ext cx="1181100" cy="292417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1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929838" y="3939699"/>
            <a:ext cx="1181100" cy="291465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522318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a:spLocks noGrp="1"/>
          </p:cNvSpPr>
          <p:nvPr/>
        </p:nvSpPr>
        <p:spPr>
          <a:xfrm>
            <a:off x="480526" y="-27384"/>
            <a:ext cx="8229600" cy="158417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3900" b="1" dirty="0" smtClean="0">
                <a:solidFill>
                  <a:schemeClr val="accent1"/>
                </a:solidFill>
              </a:rPr>
              <a:t>I- L’éducation </a:t>
            </a:r>
            <a:r>
              <a:rPr lang="fr-FR" sz="3900" b="1" dirty="0">
                <a:solidFill>
                  <a:schemeClr val="accent1"/>
                </a:solidFill>
              </a:rPr>
              <a:t>au Japon:</a:t>
            </a:r>
          </a:p>
        </p:txBody>
      </p:sp>
      <p:sp>
        <p:nvSpPr>
          <p:cNvPr id="2" name="ZoneTexte 1"/>
          <p:cNvSpPr txBox="1"/>
          <p:nvPr/>
        </p:nvSpPr>
        <p:spPr>
          <a:xfrm>
            <a:off x="179512" y="4438853"/>
            <a:ext cx="4114800" cy="646331"/>
          </a:xfrm>
          <a:prstGeom prst="rect">
            <a:avLst/>
          </a:prstGeom>
          <a:noFill/>
        </p:spPr>
        <p:txBody>
          <a:bodyPr wrap="square" rtlCol="0">
            <a:spAutoFit/>
          </a:bodyPr>
          <a:lstStyle/>
          <a:p>
            <a:r>
              <a:rPr lang="fr-FR" b="1" dirty="0"/>
              <a:t>Hiroshima, </a:t>
            </a:r>
            <a:r>
              <a:rPr lang="fr-FR" dirty="0"/>
              <a:t>Septembre 1945 (</a:t>
            </a:r>
            <a:r>
              <a:rPr lang="fr-FR" b="1" dirty="0"/>
              <a:t>un mois après les bombardements atomiques</a:t>
            </a:r>
            <a:r>
              <a:rPr lang="fr-FR" dirty="0"/>
              <a:t>)</a:t>
            </a:r>
          </a:p>
        </p:txBody>
      </p:sp>
      <p:pic>
        <p:nvPicPr>
          <p:cNvPr id="1033" name="Picture 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1774557"/>
            <a:ext cx="4114800" cy="2533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63281" y="2490878"/>
            <a:ext cx="4321695" cy="2740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4464496" y="5374957"/>
            <a:ext cx="4572000" cy="646331"/>
          </a:xfrm>
          <a:prstGeom prst="rect">
            <a:avLst/>
          </a:prstGeom>
        </p:spPr>
        <p:txBody>
          <a:bodyPr>
            <a:spAutoFit/>
          </a:bodyPr>
          <a:lstStyle/>
          <a:p>
            <a:r>
              <a:rPr lang="fr-FR" dirty="0"/>
              <a:t>Rentrée scolaire </a:t>
            </a:r>
            <a:r>
              <a:rPr lang="fr-FR" dirty="0" smtClean="0"/>
              <a:t>Avril 2011  </a:t>
            </a:r>
            <a:r>
              <a:rPr lang="fr-FR" dirty="0"/>
              <a:t>(</a:t>
            </a:r>
            <a:r>
              <a:rPr lang="fr-FR" b="1" dirty="0"/>
              <a:t>un mois après le Tsunami au japon</a:t>
            </a:r>
            <a:r>
              <a:rPr lang="fr-FR" dirty="0"/>
              <a:t>) </a:t>
            </a:r>
          </a:p>
        </p:txBody>
      </p:sp>
    </p:spTree>
    <p:extLst>
      <p:ext uri="{BB962C8B-B14F-4D97-AF65-F5344CB8AC3E}">
        <p14:creationId xmlns:p14="http://schemas.microsoft.com/office/powerpoint/2010/main" xmlns="" val="17410025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3"/>
          <p:cNvPicPr>
            <a:picLocks noGrp="1"/>
          </p:cNvPicPr>
          <p:nvPr/>
        </p:nvPicPr>
        <p:blipFill>
          <a:blip r:embed="rId3" cstate="print"/>
          <a:srcRect/>
          <a:stretch>
            <a:fillRect/>
          </a:stretch>
        </p:blipFill>
        <p:spPr bwMode="auto">
          <a:xfrm>
            <a:off x="1979712" y="2132856"/>
            <a:ext cx="4968552" cy="3219450"/>
          </a:xfrm>
          <a:prstGeom prst="rect">
            <a:avLst/>
          </a:prstGeom>
          <a:noFill/>
          <a:ln w="9525">
            <a:noFill/>
            <a:miter lim="800000"/>
            <a:headEnd/>
            <a:tailEnd/>
          </a:ln>
        </p:spPr>
      </p:pic>
      <p:sp>
        <p:nvSpPr>
          <p:cNvPr id="10" name="Rectangle 9"/>
          <p:cNvSpPr/>
          <p:nvPr/>
        </p:nvSpPr>
        <p:spPr>
          <a:xfrm>
            <a:off x="2411760" y="5445224"/>
            <a:ext cx="4424545" cy="369332"/>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smtClean="0">
                <a:ln>
                  <a:noFill/>
                </a:ln>
                <a:solidFill>
                  <a:sysClr val="windowText" lastClr="000000"/>
                </a:solidFill>
                <a:effectLst/>
                <a:uLnTx/>
                <a:uFillTx/>
                <a:latin typeface="Calibri"/>
                <a:ea typeface="+mn-ea"/>
                <a:cs typeface="+mn-cs"/>
              </a:rPr>
              <a:t>Graphique 1 L’évolution du taux de scolarité </a:t>
            </a:r>
            <a:endParaRPr kumimoji="0" lang="fr-FR" sz="1800" b="0" i="0" u="sng"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1" name="Titre 1"/>
          <p:cNvSpPr>
            <a:spLocks noGrp="1"/>
          </p:cNvSpPr>
          <p:nvPr/>
        </p:nvSpPr>
        <p:spPr>
          <a:xfrm>
            <a:off x="457200" y="767053"/>
            <a:ext cx="8229600" cy="645723"/>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fr-FR" sz="4800" b="1" dirty="0" smtClean="0">
                <a:solidFill>
                  <a:schemeClr val="accent1"/>
                </a:solidFill>
              </a:rPr>
              <a:t>I- </a:t>
            </a:r>
            <a:r>
              <a:rPr lang="fr-FR" sz="4800" b="1" dirty="0">
                <a:solidFill>
                  <a:schemeClr val="accent1"/>
                </a:solidFill>
              </a:rPr>
              <a:t>L’éducation au Japon:</a:t>
            </a:r>
          </a:p>
        </p:txBody>
      </p:sp>
      <p:cxnSp>
        <p:nvCxnSpPr>
          <p:cNvPr id="12" name="Connecteur droit 11"/>
          <p:cNvCxnSpPr/>
          <p:nvPr/>
        </p:nvCxnSpPr>
        <p:spPr>
          <a:xfrm flipV="1">
            <a:off x="5004048" y="2780928"/>
            <a:ext cx="0" cy="2304256"/>
          </a:xfrm>
          <a:prstGeom prst="line">
            <a:avLst/>
          </a:prstGeom>
          <a:noFill/>
          <a:ln w="25400" cap="flat" cmpd="sng" algn="ctr">
            <a:solidFill>
              <a:srgbClr val="9BBB59"/>
            </a:solidFill>
            <a:prstDash val="solid"/>
          </a:ln>
          <a:effectLst>
            <a:outerShdw blurRad="40000" dist="20000" dir="5400000" rotWithShape="0">
              <a:srgbClr val="000000">
                <a:alpha val="38000"/>
              </a:srgbClr>
            </a:outerShdw>
          </a:effectLst>
        </p:spPr>
      </p:cxnSp>
      <p:cxnSp>
        <p:nvCxnSpPr>
          <p:cNvPr id="13" name="Connecteur droit 12"/>
          <p:cNvCxnSpPr/>
          <p:nvPr/>
        </p:nvCxnSpPr>
        <p:spPr>
          <a:xfrm flipV="1">
            <a:off x="3419872" y="3573016"/>
            <a:ext cx="0" cy="1512168"/>
          </a:xfrm>
          <a:prstGeom prst="line">
            <a:avLst/>
          </a:prstGeom>
          <a:noFill/>
          <a:ln w="25400" cap="flat" cmpd="sng" algn="ctr">
            <a:solidFill>
              <a:srgbClr val="F79646"/>
            </a:solidFill>
            <a:prstDash val="solid"/>
          </a:ln>
          <a:effectLst>
            <a:outerShdw blurRad="40000" dist="20000" dir="5400000" rotWithShape="0">
              <a:srgbClr val="000000">
                <a:alpha val="38000"/>
              </a:srgbClr>
            </a:outerShdw>
          </a:effectLst>
        </p:spPr>
      </p:cxnSp>
      <p:sp>
        <p:nvSpPr>
          <p:cNvPr id="7" name="Rectangle 6"/>
          <p:cNvSpPr/>
          <p:nvPr/>
        </p:nvSpPr>
        <p:spPr>
          <a:xfrm>
            <a:off x="161764" y="6217567"/>
            <a:ext cx="8820472" cy="307777"/>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0"/>
              </a:spcAft>
            </a:pPr>
            <a:r>
              <a:rPr lang="fr-FR" sz="1400" dirty="0" smtClean="0">
                <a:ea typeface="Calibri"/>
                <a:cs typeface="Times New Roman"/>
              </a:rPr>
              <a:t>Source: L’organisation du système éducatif japonais 2011 publié en janvier 2012, Université de Hiroshima</a:t>
            </a:r>
            <a:endParaRPr lang="fr-FR" sz="1400" dirty="0">
              <a:ea typeface="Calibri"/>
              <a:cs typeface="Times New Roman"/>
            </a:endParaRPr>
          </a:p>
        </p:txBody>
      </p:sp>
    </p:spTree>
    <p:extLst>
      <p:ext uri="{BB962C8B-B14F-4D97-AF65-F5344CB8AC3E}">
        <p14:creationId xmlns:p14="http://schemas.microsoft.com/office/powerpoint/2010/main" xmlns="" val="231619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1848011" y="2169095"/>
            <a:ext cx="5124450" cy="3200400"/>
          </a:xfrm>
          <a:prstGeom prst="rect">
            <a:avLst/>
          </a:prstGeom>
          <a:noFill/>
          <a:ln w="9525">
            <a:noFill/>
            <a:miter lim="800000"/>
            <a:headEnd/>
            <a:tailEnd/>
          </a:ln>
        </p:spPr>
      </p:pic>
      <p:pic>
        <p:nvPicPr>
          <p:cNvPr id="6" name="Picture 10"/>
          <p:cNvPicPr>
            <a:picLocks noChangeAspect="1" noChangeArrowheads="1"/>
          </p:cNvPicPr>
          <p:nvPr/>
        </p:nvPicPr>
        <p:blipFill>
          <a:blip r:embed="rId3" cstate="print"/>
          <a:srcRect/>
          <a:stretch>
            <a:fillRect/>
          </a:stretch>
        </p:blipFill>
        <p:spPr bwMode="auto">
          <a:xfrm>
            <a:off x="1817948" y="2104305"/>
            <a:ext cx="4276725" cy="3105150"/>
          </a:xfrm>
          <a:prstGeom prst="rect">
            <a:avLst/>
          </a:prstGeom>
          <a:noFill/>
          <a:ln w="9525">
            <a:noFill/>
            <a:miter lim="800000"/>
            <a:headEnd/>
            <a:tailEnd/>
          </a:ln>
        </p:spPr>
      </p:pic>
      <p:sp>
        <p:nvSpPr>
          <p:cNvPr id="7" name="Rectangle 6"/>
          <p:cNvSpPr/>
          <p:nvPr/>
        </p:nvSpPr>
        <p:spPr>
          <a:xfrm>
            <a:off x="161764" y="6217567"/>
            <a:ext cx="8820472" cy="307777"/>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0"/>
              </a:spcAft>
            </a:pPr>
            <a:r>
              <a:rPr lang="fr-FR" sz="1400" dirty="0" smtClean="0">
                <a:ea typeface="Calibri"/>
                <a:cs typeface="Times New Roman"/>
              </a:rPr>
              <a:t>Source: L’organisation du système éducatif japonais 2011 publié en janvier 2012, Université de Hiroshima</a:t>
            </a:r>
            <a:endParaRPr lang="fr-FR" sz="1400" dirty="0">
              <a:ea typeface="Calibri"/>
              <a:cs typeface="Times New Roman"/>
            </a:endParaRPr>
          </a:p>
        </p:txBody>
      </p:sp>
      <p:sp>
        <p:nvSpPr>
          <p:cNvPr id="8" name="Rectangle 7"/>
          <p:cNvSpPr/>
          <p:nvPr/>
        </p:nvSpPr>
        <p:spPr>
          <a:xfrm>
            <a:off x="1961964" y="5569495"/>
            <a:ext cx="5059014" cy="369332"/>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u="sng" dirty="0" smtClean="0"/>
              <a:t>Graphique 2  taux d’accès au lycée et au  supérieur </a:t>
            </a:r>
            <a:endParaRPr lang="fr-FR" u="sng" dirty="0"/>
          </a:p>
        </p:txBody>
      </p:sp>
      <p:sp>
        <p:nvSpPr>
          <p:cNvPr id="9" name="Titre 1"/>
          <p:cNvSpPr>
            <a:spLocks noGrp="1"/>
          </p:cNvSpPr>
          <p:nvPr/>
        </p:nvSpPr>
        <p:spPr>
          <a:xfrm>
            <a:off x="457200" y="767053"/>
            <a:ext cx="8229600" cy="645723"/>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fr-FR" sz="4800" b="1" dirty="0">
                <a:solidFill>
                  <a:schemeClr val="accent1"/>
                </a:solidFill>
              </a:rPr>
              <a:t>I</a:t>
            </a:r>
            <a:r>
              <a:rPr lang="fr-FR" sz="4800" b="1" dirty="0" smtClean="0">
                <a:solidFill>
                  <a:schemeClr val="accent1"/>
                </a:solidFill>
              </a:rPr>
              <a:t>- </a:t>
            </a:r>
            <a:r>
              <a:rPr lang="fr-FR" sz="4800" b="1" dirty="0">
                <a:solidFill>
                  <a:schemeClr val="accent1"/>
                </a:solidFill>
              </a:rPr>
              <a:t>L’éducation au Japon:</a:t>
            </a:r>
          </a:p>
        </p:txBody>
      </p:sp>
    </p:spTree>
    <p:extLst>
      <p:ext uri="{BB962C8B-B14F-4D97-AF65-F5344CB8AC3E}">
        <p14:creationId xmlns:p14="http://schemas.microsoft.com/office/powerpoint/2010/main" xmlns="" val="409955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p:cNvPicPr>
            <a:picLocks noChangeAspect="1" noChangeArrowheads="1"/>
          </p:cNvPicPr>
          <p:nvPr/>
        </p:nvPicPr>
        <p:blipFill>
          <a:blip r:embed="rId2" cstate="print"/>
          <a:srcRect/>
          <a:stretch>
            <a:fillRect/>
          </a:stretch>
        </p:blipFill>
        <p:spPr bwMode="auto">
          <a:xfrm>
            <a:off x="1835696" y="3952192"/>
            <a:ext cx="895350" cy="1447800"/>
          </a:xfrm>
          <a:prstGeom prst="rect">
            <a:avLst/>
          </a:prstGeom>
          <a:noFill/>
          <a:ln w="9525">
            <a:noFill/>
            <a:miter lim="800000"/>
            <a:headEnd/>
            <a:tailEnd/>
          </a:ln>
        </p:spPr>
      </p:pic>
      <p:pic>
        <p:nvPicPr>
          <p:cNvPr id="19" name="Picture 4"/>
          <p:cNvPicPr>
            <a:picLocks noChangeAspect="1" noChangeArrowheads="1"/>
          </p:cNvPicPr>
          <p:nvPr/>
        </p:nvPicPr>
        <p:blipFill>
          <a:blip r:embed="rId3" cstate="print"/>
          <a:srcRect/>
          <a:stretch>
            <a:fillRect/>
          </a:stretch>
        </p:blipFill>
        <p:spPr bwMode="auto">
          <a:xfrm>
            <a:off x="2987824" y="4528256"/>
            <a:ext cx="1562100" cy="771525"/>
          </a:xfrm>
          <a:prstGeom prst="rect">
            <a:avLst/>
          </a:prstGeom>
          <a:noFill/>
          <a:ln w="9525">
            <a:noFill/>
            <a:miter lim="800000"/>
            <a:headEnd/>
            <a:tailEnd/>
          </a:ln>
        </p:spPr>
      </p:pic>
      <p:pic>
        <p:nvPicPr>
          <p:cNvPr id="20" name="Picture 7"/>
          <p:cNvPicPr>
            <a:picLocks noChangeAspect="1" noChangeArrowheads="1"/>
          </p:cNvPicPr>
          <p:nvPr/>
        </p:nvPicPr>
        <p:blipFill>
          <a:blip r:embed="rId4" cstate="print"/>
          <a:srcRect/>
          <a:stretch>
            <a:fillRect/>
          </a:stretch>
        </p:blipFill>
        <p:spPr bwMode="auto">
          <a:xfrm>
            <a:off x="1835696" y="3685492"/>
            <a:ext cx="895350" cy="266700"/>
          </a:xfrm>
          <a:prstGeom prst="rect">
            <a:avLst/>
          </a:prstGeom>
          <a:noFill/>
          <a:ln w="9525">
            <a:noFill/>
            <a:miter lim="800000"/>
            <a:headEnd/>
            <a:tailEnd/>
          </a:ln>
        </p:spPr>
      </p:pic>
      <p:pic>
        <p:nvPicPr>
          <p:cNvPr id="21" name="Picture 8"/>
          <p:cNvPicPr>
            <a:picLocks noChangeAspect="1" noChangeArrowheads="1"/>
          </p:cNvPicPr>
          <p:nvPr/>
        </p:nvPicPr>
        <p:blipFill>
          <a:blip r:embed="rId5" cstate="print"/>
          <a:srcRect/>
          <a:stretch>
            <a:fillRect/>
          </a:stretch>
        </p:blipFill>
        <p:spPr bwMode="auto">
          <a:xfrm>
            <a:off x="1835696" y="3492140"/>
            <a:ext cx="895350" cy="200025"/>
          </a:xfrm>
          <a:prstGeom prst="rect">
            <a:avLst/>
          </a:prstGeom>
          <a:noFill/>
          <a:ln w="9525">
            <a:noFill/>
            <a:miter lim="800000"/>
            <a:headEnd/>
            <a:tailEnd/>
          </a:ln>
        </p:spPr>
      </p:pic>
      <p:pic>
        <p:nvPicPr>
          <p:cNvPr id="22" name="Picture 9"/>
          <p:cNvPicPr>
            <a:picLocks noChangeAspect="1" noChangeArrowheads="1"/>
          </p:cNvPicPr>
          <p:nvPr/>
        </p:nvPicPr>
        <p:blipFill>
          <a:blip r:embed="rId6" cstate="print"/>
          <a:srcRect/>
          <a:stretch>
            <a:fillRect/>
          </a:stretch>
        </p:blipFill>
        <p:spPr bwMode="auto">
          <a:xfrm>
            <a:off x="2987824" y="3520144"/>
            <a:ext cx="1428750" cy="495300"/>
          </a:xfrm>
          <a:prstGeom prst="rect">
            <a:avLst/>
          </a:prstGeom>
          <a:noFill/>
          <a:ln w="9525">
            <a:noFill/>
            <a:miter lim="800000"/>
            <a:headEnd/>
            <a:tailEnd/>
          </a:ln>
        </p:spPr>
      </p:pic>
      <p:pic>
        <p:nvPicPr>
          <p:cNvPr id="23" name="Picture 10"/>
          <p:cNvPicPr>
            <a:picLocks noChangeAspect="1" noChangeArrowheads="1"/>
          </p:cNvPicPr>
          <p:nvPr/>
        </p:nvPicPr>
        <p:blipFill>
          <a:blip r:embed="rId7" cstate="print"/>
          <a:srcRect/>
          <a:stretch>
            <a:fillRect/>
          </a:stretch>
        </p:blipFill>
        <p:spPr bwMode="auto">
          <a:xfrm>
            <a:off x="2915816" y="2800064"/>
            <a:ext cx="1638300" cy="647700"/>
          </a:xfrm>
          <a:prstGeom prst="rect">
            <a:avLst/>
          </a:prstGeom>
          <a:noFill/>
          <a:ln w="9525">
            <a:noFill/>
            <a:miter lim="800000"/>
            <a:headEnd/>
            <a:tailEnd/>
          </a:ln>
        </p:spPr>
      </p:pic>
      <p:pic>
        <p:nvPicPr>
          <p:cNvPr id="24" name="Picture 13"/>
          <p:cNvPicPr>
            <a:picLocks noChangeAspect="1" noChangeArrowheads="1"/>
          </p:cNvPicPr>
          <p:nvPr/>
        </p:nvPicPr>
        <p:blipFill>
          <a:blip r:embed="rId8" cstate="print"/>
          <a:srcRect/>
          <a:stretch>
            <a:fillRect/>
          </a:stretch>
        </p:blipFill>
        <p:spPr bwMode="auto">
          <a:xfrm>
            <a:off x="4860032" y="1901291"/>
            <a:ext cx="2095500" cy="466725"/>
          </a:xfrm>
          <a:prstGeom prst="rect">
            <a:avLst/>
          </a:prstGeom>
          <a:noFill/>
          <a:ln w="9525">
            <a:noFill/>
            <a:miter lim="800000"/>
            <a:headEnd/>
            <a:tailEnd/>
          </a:ln>
        </p:spPr>
      </p:pic>
      <p:sp>
        <p:nvSpPr>
          <p:cNvPr id="25" name="Accolade fermante 24"/>
          <p:cNvSpPr/>
          <p:nvPr/>
        </p:nvSpPr>
        <p:spPr>
          <a:xfrm>
            <a:off x="4355976" y="2512032"/>
            <a:ext cx="1152128" cy="3240360"/>
          </a:xfrm>
          <a:prstGeom prst="rightBrace">
            <a:avLst/>
          </a:prstGeom>
          <a:noFill/>
          <a:ln w="38100" cap="flat" cmpd="sng" algn="ctr">
            <a:solidFill>
              <a:srgbClr val="8064A2"/>
            </a:solidFill>
            <a:prstDash val="solid"/>
          </a:ln>
          <a:effectLst>
            <a:outerShdw blurRad="40000" dist="23000" dir="5400000" rotWithShape="0">
              <a:srgbClr val="000000">
                <a:alpha val="35000"/>
              </a:srgbClr>
            </a:outerShdw>
          </a:effectLst>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Text" lastClr="000000"/>
              </a:solidFill>
              <a:effectLst/>
              <a:uLnTx/>
              <a:uFillTx/>
              <a:latin typeface="Calibri"/>
              <a:ea typeface="+mn-ea"/>
              <a:cs typeface="+mn-cs"/>
            </a:endParaRPr>
          </a:p>
        </p:txBody>
      </p:sp>
      <p:pic>
        <p:nvPicPr>
          <p:cNvPr id="26" name="Picture 17"/>
          <p:cNvPicPr>
            <a:picLocks noChangeAspect="1" noChangeArrowheads="1"/>
          </p:cNvPicPr>
          <p:nvPr/>
        </p:nvPicPr>
        <p:blipFill>
          <a:blip r:embed="rId9" cstate="print"/>
          <a:srcRect/>
          <a:stretch>
            <a:fillRect/>
          </a:stretch>
        </p:blipFill>
        <p:spPr bwMode="auto">
          <a:xfrm>
            <a:off x="6300192" y="4096208"/>
            <a:ext cx="495300" cy="857250"/>
          </a:xfrm>
          <a:prstGeom prst="rect">
            <a:avLst/>
          </a:prstGeom>
          <a:noFill/>
          <a:ln w="9525">
            <a:noFill/>
            <a:miter lim="800000"/>
            <a:headEnd/>
            <a:tailEnd/>
          </a:ln>
        </p:spPr>
      </p:pic>
      <p:pic>
        <p:nvPicPr>
          <p:cNvPr id="27" name="Picture 18"/>
          <p:cNvPicPr>
            <a:picLocks noChangeAspect="1" noChangeArrowheads="1"/>
          </p:cNvPicPr>
          <p:nvPr/>
        </p:nvPicPr>
        <p:blipFill>
          <a:blip r:embed="rId9" cstate="print"/>
          <a:srcRect/>
          <a:stretch>
            <a:fillRect/>
          </a:stretch>
        </p:blipFill>
        <p:spPr bwMode="auto">
          <a:xfrm>
            <a:off x="6300192" y="3232112"/>
            <a:ext cx="495300" cy="857250"/>
          </a:xfrm>
          <a:prstGeom prst="rect">
            <a:avLst/>
          </a:prstGeom>
          <a:noFill/>
          <a:ln w="9525">
            <a:noFill/>
            <a:miter lim="800000"/>
            <a:headEnd/>
            <a:tailEnd/>
          </a:ln>
        </p:spPr>
      </p:pic>
      <p:pic>
        <p:nvPicPr>
          <p:cNvPr id="28" name="Picture 19"/>
          <p:cNvPicPr>
            <a:picLocks noChangeAspect="1" noChangeArrowheads="1"/>
          </p:cNvPicPr>
          <p:nvPr/>
        </p:nvPicPr>
        <p:blipFill>
          <a:blip r:embed="rId9" cstate="print"/>
          <a:srcRect/>
          <a:stretch>
            <a:fillRect/>
          </a:stretch>
        </p:blipFill>
        <p:spPr bwMode="auto">
          <a:xfrm>
            <a:off x="6300192" y="2440024"/>
            <a:ext cx="495300" cy="857250"/>
          </a:xfrm>
          <a:prstGeom prst="rect">
            <a:avLst/>
          </a:prstGeom>
          <a:noFill/>
          <a:ln w="9525">
            <a:noFill/>
            <a:miter lim="800000"/>
            <a:headEnd/>
            <a:tailEnd/>
          </a:ln>
        </p:spPr>
      </p:pic>
      <p:pic>
        <p:nvPicPr>
          <p:cNvPr id="29" name="Picture 20"/>
          <p:cNvPicPr>
            <a:picLocks noChangeAspect="1" noChangeArrowheads="1"/>
          </p:cNvPicPr>
          <p:nvPr/>
        </p:nvPicPr>
        <p:blipFill>
          <a:blip r:embed="rId9" cstate="print"/>
          <a:srcRect/>
          <a:stretch>
            <a:fillRect/>
          </a:stretch>
        </p:blipFill>
        <p:spPr bwMode="auto">
          <a:xfrm>
            <a:off x="5724128" y="2944080"/>
            <a:ext cx="495300" cy="857250"/>
          </a:xfrm>
          <a:prstGeom prst="rect">
            <a:avLst/>
          </a:prstGeom>
          <a:noFill/>
          <a:ln w="9525">
            <a:noFill/>
            <a:miter lim="800000"/>
            <a:headEnd/>
            <a:tailEnd/>
          </a:ln>
        </p:spPr>
      </p:pic>
      <p:pic>
        <p:nvPicPr>
          <p:cNvPr id="30" name="Picture 21"/>
          <p:cNvPicPr>
            <a:picLocks noChangeAspect="1" noChangeArrowheads="1"/>
          </p:cNvPicPr>
          <p:nvPr/>
        </p:nvPicPr>
        <p:blipFill>
          <a:blip r:embed="rId10" cstate="print"/>
          <a:srcRect/>
          <a:stretch>
            <a:fillRect/>
          </a:stretch>
        </p:blipFill>
        <p:spPr bwMode="auto">
          <a:xfrm>
            <a:off x="5796136" y="3808176"/>
            <a:ext cx="476250" cy="904875"/>
          </a:xfrm>
          <a:prstGeom prst="rect">
            <a:avLst/>
          </a:prstGeom>
          <a:noFill/>
          <a:ln w="9525">
            <a:noFill/>
            <a:miter lim="800000"/>
            <a:headEnd/>
            <a:tailEnd/>
          </a:ln>
        </p:spPr>
      </p:pic>
      <p:sp>
        <p:nvSpPr>
          <p:cNvPr id="31" name="Rectangle 30"/>
          <p:cNvSpPr>
            <a:spLocks noChangeArrowheads="1"/>
          </p:cNvSpPr>
          <p:nvPr/>
        </p:nvSpPr>
        <p:spPr bwMode="auto">
          <a:xfrm>
            <a:off x="0" y="163152"/>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smtClean="0">
                <a:ln>
                  <a:noFill/>
                </a:ln>
                <a:solidFill>
                  <a:sysClr val="windowText" lastClr="000000"/>
                </a:solidFill>
                <a:effectLst/>
                <a:uLnTx/>
                <a:uFillTx/>
                <a:latin typeface="Arial" charset="0"/>
                <a:ea typeface="+mn-ea"/>
                <a:cs typeface="+mn-cs"/>
              </a:rPr>
              <a:t/>
            </a:r>
            <a:br>
              <a:rPr kumimoji="0" lang="fr-FR" sz="1800" b="0" i="0" u="none" strike="noStrike" kern="1200" cap="none" spc="0" normalizeH="0" baseline="0" noProof="0" smtClean="0">
                <a:ln>
                  <a:noFill/>
                </a:ln>
                <a:solidFill>
                  <a:sysClr val="windowText" lastClr="000000"/>
                </a:solidFill>
                <a:effectLst/>
                <a:uLnTx/>
                <a:uFillTx/>
                <a:latin typeface="Arial" charset="0"/>
                <a:ea typeface="+mn-ea"/>
                <a:cs typeface="+mn-cs"/>
              </a:rPr>
            </a:br>
            <a:endParaRPr kumimoji="0" lang="fr-FR" sz="1800" b="0" i="0" u="none" strike="noStrike" kern="1200" cap="none" spc="0" normalizeH="0" baseline="0" noProof="0" smtClean="0">
              <a:ln>
                <a:noFill/>
              </a:ln>
              <a:solidFill>
                <a:sysClr val="windowText" lastClr="000000"/>
              </a:solidFill>
              <a:effectLst/>
              <a:uLnTx/>
              <a:uFillTx/>
              <a:latin typeface="Arial" charset="0"/>
              <a:ea typeface="+mn-ea"/>
              <a:cs typeface="+mn-cs"/>
            </a:endParaRPr>
          </a:p>
        </p:txBody>
      </p:sp>
      <p:sp>
        <p:nvSpPr>
          <p:cNvPr id="32" name="Rectangle 31"/>
          <p:cNvSpPr/>
          <p:nvPr/>
        </p:nvSpPr>
        <p:spPr>
          <a:xfrm>
            <a:off x="1152128" y="6112432"/>
            <a:ext cx="7020272" cy="307777"/>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smtClean="0">
                <a:ln>
                  <a:noFill/>
                </a:ln>
                <a:solidFill>
                  <a:sysClr val="windowText" lastClr="000000"/>
                </a:solidFill>
                <a:effectLst/>
                <a:uLnTx/>
                <a:uFillTx/>
                <a:latin typeface="Calibri"/>
                <a:ea typeface="+mn-ea"/>
                <a:cs typeface="+mn-cs"/>
              </a:rPr>
              <a:t>Source : Ecole Pour Tous  de Jan- François  spécialisé dans l’étude de la société japonaise </a:t>
            </a:r>
            <a:endParaRPr kumimoji="0" lang="fr-FR" sz="14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34" name="Titre 1"/>
          <p:cNvSpPr>
            <a:spLocks noGrp="1"/>
          </p:cNvSpPr>
          <p:nvPr/>
        </p:nvSpPr>
        <p:spPr>
          <a:xfrm>
            <a:off x="435124" y="908720"/>
            <a:ext cx="8229600" cy="645723"/>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fr-FR" sz="4800" b="1" dirty="0" smtClean="0">
                <a:solidFill>
                  <a:schemeClr val="accent1"/>
                </a:solidFill>
              </a:rPr>
              <a:t>I- </a:t>
            </a:r>
            <a:r>
              <a:rPr lang="fr-FR" sz="4800" b="1" dirty="0">
                <a:solidFill>
                  <a:schemeClr val="accent1"/>
                </a:solidFill>
              </a:rPr>
              <a:t>L’éducation au Japon:</a:t>
            </a:r>
          </a:p>
        </p:txBody>
      </p:sp>
    </p:spTree>
    <p:extLst>
      <p:ext uri="{BB962C8B-B14F-4D97-AF65-F5344CB8AC3E}">
        <p14:creationId xmlns:p14="http://schemas.microsoft.com/office/powerpoint/2010/main" xmlns="" val="276071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p:stCondLst>
                              <p:cond delay="1500"/>
                            </p:stCondLst>
                            <p:childTnLst>
                              <p:par>
                                <p:cTn id="24" presetID="1" presetClass="entr" presetSubtype="0" fill="hold" nodeType="afterEffect">
                                  <p:stCondLst>
                                    <p:cond delay="500"/>
                                  </p:stCondLst>
                                  <p:childTnLst>
                                    <p:set>
                                      <p:cBhvr>
                                        <p:cTn id="25" dur="1" fill="hold">
                                          <p:stCondLst>
                                            <p:cond delay="0"/>
                                          </p:stCondLst>
                                        </p:cTn>
                                        <p:tgtEl>
                                          <p:spTgt spid="29"/>
                                        </p:tgtEl>
                                        <p:attrNameLst>
                                          <p:attrName>style.visibility</p:attrName>
                                        </p:attrNameLst>
                                      </p:cBhvr>
                                      <p:to>
                                        <p:strVal val="visible"/>
                                      </p:to>
                                    </p:set>
                                  </p:childTnLst>
                                </p:cTn>
                              </p:par>
                            </p:childTnLst>
                          </p:cTn>
                        </p:par>
                        <p:par>
                          <p:cTn id="26" fill="hold">
                            <p:stCondLst>
                              <p:cond delay="2000"/>
                            </p:stCondLst>
                            <p:childTnLst>
                              <p:par>
                                <p:cTn id="27" presetID="1" presetClass="entr" presetSubtype="0" fill="hold" nodeType="afterEffect">
                                  <p:stCondLst>
                                    <p:cond delay="500"/>
                                  </p:stCondLst>
                                  <p:childTnLst>
                                    <p:set>
                                      <p:cBhvr>
                                        <p:cTn id="28" dur="1" fill="hold">
                                          <p:stCondLst>
                                            <p:cond delay="0"/>
                                          </p:stCondLst>
                                        </p:cTn>
                                        <p:tgtEl>
                                          <p:spTgt spid="26"/>
                                        </p:tgtEl>
                                        <p:attrNameLst>
                                          <p:attrName>style.visibility</p:attrName>
                                        </p:attrNameLst>
                                      </p:cBhvr>
                                      <p:to>
                                        <p:strVal val="visible"/>
                                      </p:to>
                                    </p:set>
                                  </p:childTnLst>
                                </p:cTn>
                              </p:par>
                            </p:childTnLst>
                          </p:cTn>
                        </p:par>
                        <p:par>
                          <p:cTn id="29" fill="hold">
                            <p:stCondLst>
                              <p:cond delay="2500"/>
                            </p:stCondLst>
                            <p:childTnLst>
                              <p:par>
                                <p:cTn id="30" presetID="1" presetClass="entr" presetSubtype="0" fill="hold" nodeType="afterEffect">
                                  <p:stCondLst>
                                    <p:cond delay="500"/>
                                  </p:stCondLst>
                                  <p:childTnLst>
                                    <p:set>
                                      <p:cBhvr>
                                        <p:cTn id="31" dur="1" fill="hold">
                                          <p:stCondLst>
                                            <p:cond delay="0"/>
                                          </p:stCondLst>
                                        </p:cTn>
                                        <p:tgtEl>
                                          <p:spTgt spid="28"/>
                                        </p:tgtEl>
                                        <p:attrNameLst>
                                          <p:attrName>style.visibility</p:attrName>
                                        </p:attrNameLst>
                                      </p:cBhvr>
                                      <p:to>
                                        <p:strVal val="visible"/>
                                      </p:to>
                                    </p:set>
                                  </p:childTnLst>
                                </p:cTn>
                              </p:par>
                            </p:childTnLst>
                          </p:cTn>
                        </p:par>
                        <p:par>
                          <p:cTn id="32" fill="hold">
                            <p:stCondLst>
                              <p:cond delay="3000"/>
                            </p:stCondLst>
                            <p:childTnLst>
                              <p:par>
                                <p:cTn id="33" presetID="1" presetClass="entr" presetSubtype="0" fill="hold" nodeType="afterEffect">
                                  <p:stCondLst>
                                    <p:cond delay="500"/>
                                  </p:stCondLst>
                                  <p:childTnLst>
                                    <p:set>
                                      <p:cBhvr>
                                        <p:cTn id="34" dur="1" fill="hold">
                                          <p:stCondLst>
                                            <p:cond delay="0"/>
                                          </p:stCondLst>
                                        </p:cTn>
                                        <p:tgtEl>
                                          <p:spTgt spid="27"/>
                                        </p:tgtEl>
                                        <p:attrNameLst>
                                          <p:attrName>style.visibility</p:attrName>
                                        </p:attrNameLst>
                                      </p:cBhvr>
                                      <p:to>
                                        <p:strVal val="visible"/>
                                      </p:to>
                                    </p:set>
                                  </p:childTnLst>
                                </p:cTn>
                              </p:par>
                            </p:childTnLst>
                          </p:cTn>
                        </p:par>
                        <p:par>
                          <p:cTn id="35" fill="hold">
                            <p:stCondLst>
                              <p:cond delay="3500"/>
                            </p:stCondLst>
                            <p:childTnLst>
                              <p:par>
                                <p:cTn id="36" presetID="1" presetClass="entr" presetSubtype="0" fill="hold" nodeType="afterEffect">
                                  <p:stCondLst>
                                    <p:cond delay="500"/>
                                  </p:stCondLst>
                                  <p:childTnLst>
                                    <p:set>
                                      <p:cBhvr>
                                        <p:cTn id="37" dur="1" fill="hold">
                                          <p:stCondLst>
                                            <p:cond delay="0"/>
                                          </p:stCondLst>
                                        </p:cTn>
                                        <p:tgtEl>
                                          <p:spTgt spid="30"/>
                                        </p:tgtEl>
                                        <p:attrNameLst>
                                          <p:attrName>style.visibility</p:attrName>
                                        </p:attrNameLst>
                                      </p:cBhvr>
                                      <p:to>
                                        <p:strVal val="visible"/>
                                      </p:to>
                                    </p:set>
                                  </p:childTnLst>
                                </p:cTn>
                              </p:par>
                              <p:par>
                                <p:cTn id="38" presetID="32" presetClass="emph" presetSubtype="0" fill="hold" nodeType="withEffect">
                                  <p:stCondLst>
                                    <p:cond delay="0"/>
                                  </p:stCondLst>
                                  <p:childTnLst>
                                    <p:animRot by="120000">
                                      <p:cBhvr>
                                        <p:cTn id="39" dur="50" fill="hold">
                                          <p:stCondLst>
                                            <p:cond delay="0"/>
                                          </p:stCondLst>
                                        </p:cTn>
                                        <p:tgtEl>
                                          <p:spTgt spid="30"/>
                                        </p:tgtEl>
                                        <p:attrNameLst>
                                          <p:attrName>r</p:attrName>
                                        </p:attrNameLst>
                                      </p:cBhvr>
                                    </p:animRot>
                                    <p:animRot by="-240000">
                                      <p:cBhvr>
                                        <p:cTn id="40" dur="100" fill="hold">
                                          <p:stCondLst>
                                            <p:cond delay="100"/>
                                          </p:stCondLst>
                                        </p:cTn>
                                        <p:tgtEl>
                                          <p:spTgt spid="30"/>
                                        </p:tgtEl>
                                        <p:attrNameLst>
                                          <p:attrName>r</p:attrName>
                                        </p:attrNameLst>
                                      </p:cBhvr>
                                    </p:animRot>
                                    <p:animRot by="240000">
                                      <p:cBhvr>
                                        <p:cTn id="41" dur="100" fill="hold">
                                          <p:stCondLst>
                                            <p:cond delay="200"/>
                                          </p:stCondLst>
                                        </p:cTn>
                                        <p:tgtEl>
                                          <p:spTgt spid="30"/>
                                        </p:tgtEl>
                                        <p:attrNameLst>
                                          <p:attrName>r</p:attrName>
                                        </p:attrNameLst>
                                      </p:cBhvr>
                                    </p:animRot>
                                    <p:animRot by="-240000">
                                      <p:cBhvr>
                                        <p:cTn id="42" dur="100" fill="hold">
                                          <p:stCondLst>
                                            <p:cond delay="300"/>
                                          </p:stCondLst>
                                        </p:cTn>
                                        <p:tgtEl>
                                          <p:spTgt spid="30"/>
                                        </p:tgtEl>
                                        <p:attrNameLst>
                                          <p:attrName>r</p:attrName>
                                        </p:attrNameLst>
                                      </p:cBhvr>
                                    </p:animRot>
                                    <p:animRot by="120000">
                                      <p:cBhvr>
                                        <p:cTn id="43" dur="100" fill="hold">
                                          <p:stCondLst>
                                            <p:cond delay="400"/>
                                          </p:stCondLst>
                                        </p:cTn>
                                        <p:tgtEl>
                                          <p:spTgt spid="30"/>
                                        </p:tgtEl>
                                        <p:attrNameLst>
                                          <p:attrName>r</p:attrName>
                                        </p:attrNameLst>
                                      </p:cBhvr>
                                    </p:animRot>
                                  </p:childTnLst>
                                </p:cTn>
                              </p:par>
                            </p:childTnLst>
                          </p:cTn>
                        </p:par>
                        <p:par>
                          <p:cTn id="44" fill="hold">
                            <p:stCondLst>
                              <p:cond delay="4000"/>
                            </p:stCondLst>
                            <p:childTnLst>
                              <p:par>
                                <p:cTn id="45" presetID="6" presetClass="entr" presetSubtype="16"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circle(in)">
                                      <p:cBhvr>
                                        <p:cTn id="47" dur="2000"/>
                                        <p:tgtEl>
                                          <p:spTgt spid="25"/>
                                        </p:tgtEl>
                                      </p:cBhvr>
                                    </p:animEffect>
                                  </p:childTnLst>
                                </p:cTn>
                              </p:par>
                              <p:par>
                                <p:cTn id="48" presetID="1" presetClass="entr" presetSubtype="0"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243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smtClean="0">
                <a:ln>
                  <a:noFill/>
                </a:ln>
                <a:solidFill>
                  <a:schemeClr val="tx1"/>
                </a:solidFill>
                <a:effectLst/>
                <a:latin typeface="Arial" charset="0"/>
              </a:rPr>
              <a:t/>
            </a:r>
            <a:br>
              <a:rPr kumimoji="0" lang="fr-FR" sz="1800" b="0" i="0" u="none" strike="noStrike" cap="none" normalizeH="0" baseline="0" smtClean="0">
                <a:ln>
                  <a:noFill/>
                </a:ln>
                <a:solidFill>
                  <a:schemeClr val="tx1"/>
                </a:solidFill>
                <a:effectLst/>
                <a:latin typeface="Arial" charset="0"/>
              </a:rPr>
            </a:br>
            <a:endParaRPr kumimoji="0" lang="fr-FR" sz="1800" b="0" i="0" u="none" strike="noStrike" cap="none" normalizeH="0" baseline="0" smtClean="0">
              <a:ln>
                <a:noFill/>
              </a:ln>
              <a:solidFill>
                <a:schemeClr val="tx1"/>
              </a:solidFill>
              <a:effectLst/>
              <a:latin typeface="Arial" charset="0"/>
            </a:endParaRPr>
          </a:p>
        </p:txBody>
      </p:sp>
      <p:pic>
        <p:nvPicPr>
          <p:cNvPr id="4" name="Image 3"/>
          <p:cNvPicPr/>
          <p:nvPr/>
        </p:nvPicPr>
        <p:blipFill>
          <a:blip r:embed="rId2" cstate="print"/>
          <a:srcRect/>
          <a:stretch>
            <a:fillRect/>
          </a:stretch>
        </p:blipFill>
        <p:spPr bwMode="auto">
          <a:xfrm>
            <a:off x="1547664" y="1725171"/>
            <a:ext cx="5735843" cy="2808312"/>
          </a:xfrm>
          <a:prstGeom prst="rect">
            <a:avLst/>
          </a:prstGeom>
          <a:noFill/>
          <a:ln w="9525">
            <a:noFill/>
            <a:miter lim="800000"/>
            <a:headEnd/>
            <a:tailEnd/>
          </a:ln>
        </p:spPr>
      </p:pic>
      <p:sp>
        <p:nvSpPr>
          <p:cNvPr id="5" name="Rectangle 4"/>
          <p:cNvSpPr>
            <a:spLocks noChangeArrowheads="1"/>
          </p:cNvSpPr>
          <p:nvPr/>
        </p:nvSpPr>
        <p:spPr bwMode="auto">
          <a:xfrm>
            <a:off x="1140413" y="4751248"/>
            <a:ext cx="6899902"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fr-FR" b="1" u="sng" dirty="0" smtClean="0"/>
              <a:t>Graphique 3: La répartition du budget de l’État de l’année fiscale 2011 </a:t>
            </a:r>
          </a:p>
          <a:p>
            <a:pPr marL="0" marR="0" lvl="0" indent="0" algn="ctr" defTabSz="914400" rtl="0" eaLnBrk="1" fontAlgn="base" latinLnBrk="0" hangingPunct="1">
              <a:lnSpc>
                <a:spcPct val="100000"/>
              </a:lnSpc>
              <a:spcBef>
                <a:spcPct val="0"/>
              </a:spcBef>
              <a:spcAft>
                <a:spcPct val="0"/>
              </a:spcAft>
              <a:buClrTx/>
              <a:buSzTx/>
              <a:buFontTx/>
              <a:buNone/>
              <a:tabLst/>
            </a:pPr>
            <a:r>
              <a:rPr lang="fr-FR" b="1" u="sng" dirty="0" smtClean="0"/>
              <a:t>(en 100 millions de yens)</a:t>
            </a:r>
          </a:p>
        </p:txBody>
      </p:sp>
      <p:sp>
        <p:nvSpPr>
          <p:cNvPr id="6" name="Rectangle 5"/>
          <p:cNvSpPr/>
          <p:nvPr/>
        </p:nvSpPr>
        <p:spPr>
          <a:xfrm>
            <a:off x="1043608" y="6189667"/>
            <a:ext cx="3119508" cy="369332"/>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fontAlgn="base">
              <a:spcBef>
                <a:spcPct val="0"/>
              </a:spcBef>
              <a:spcAft>
                <a:spcPct val="0"/>
              </a:spcAft>
            </a:pPr>
            <a:r>
              <a:rPr lang="fr-FR" dirty="0" smtClean="0"/>
              <a:t>Source: Ministère de la Finance</a:t>
            </a:r>
          </a:p>
        </p:txBody>
      </p:sp>
      <p:sp>
        <p:nvSpPr>
          <p:cNvPr id="7" name="Rectangle à coins arrondis 6"/>
          <p:cNvSpPr/>
          <p:nvPr/>
        </p:nvSpPr>
        <p:spPr>
          <a:xfrm>
            <a:off x="5868144" y="4245451"/>
            <a:ext cx="360040"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8" name="Titre 1"/>
          <p:cNvSpPr>
            <a:spLocks noGrp="1"/>
          </p:cNvSpPr>
          <p:nvPr/>
        </p:nvSpPr>
        <p:spPr>
          <a:xfrm>
            <a:off x="475564" y="652932"/>
            <a:ext cx="8229600" cy="645723"/>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fr-FR" sz="4800" b="1" dirty="0" smtClean="0">
                <a:solidFill>
                  <a:schemeClr val="accent1"/>
                </a:solidFill>
              </a:rPr>
              <a:t>I- </a:t>
            </a:r>
            <a:r>
              <a:rPr lang="fr-FR" sz="4800" b="1" dirty="0">
                <a:solidFill>
                  <a:schemeClr val="accent1"/>
                </a:solidFill>
              </a:rPr>
              <a:t>L’éducation au Japon:</a:t>
            </a:r>
          </a:p>
        </p:txBody>
      </p:sp>
    </p:spTree>
    <p:extLst>
      <p:ext uri="{BB962C8B-B14F-4D97-AF65-F5344CB8AC3E}">
        <p14:creationId xmlns:p14="http://schemas.microsoft.com/office/powerpoint/2010/main" xmlns="" val="14173832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srcRect/>
          <a:stretch>
            <a:fillRect/>
          </a:stretch>
        </p:blipFill>
        <p:spPr bwMode="auto">
          <a:xfrm>
            <a:off x="1547664" y="1907949"/>
            <a:ext cx="5832648" cy="4086057"/>
          </a:xfrm>
          <a:prstGeom prst="rect">
            <a:avLst/>
          </a:prstGeom>
          <a:noFill/>
          <a:ln w="9525">
            <a:noFill/>
            <a:miter lim="800000"/>
            <a:headEnd/>
            <a:tailEnd/>
          </a:ln>
        </p:spPr>
      </p:pic>
      <p:sp>
        <p:nvSpPr>
          <p:cNvPr id="4" name="Rectangle 3"/>
          <p:cNvSpPr>
            <a:spLocks noChangeArrowheads="1"/>
          </p:cNvSpPr>
          <p:nvPr/>
        </p:nvSpPr>
        <p:spPr bwMode="auto">
          <a:xfrm>
            <a:off x="2475354" y="6150904"/>
            <a:ext cx="4324454"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fr-FR" b="1" u="sng" dirty="0" smtClean="0"/>
              <a:t>Graphique 4: Gestion des écoles Japonaises</a:t>
            </a:r>
            <a:endParaRPr lang="fr-FR" u="sng" dirty="0" smtClean="0"/>
          </a:p>
        </p:txBody>
      </p:sp>
      <p:sp>
        <p:nvSpPr>
          <p:cNvPr id="5" name="Titre 1"/>
          <p:cNvSpPr>
            <a:spLocks noGrp="1"/>
          </p:cNvSpPr>
          <p:nvPr/>
        </p:nvSpPr>
        <p:spPr>
          <a:xfrm>
            <a:off x="349188" y="692696"/>
            <a:ext cx="8229600" cy="645723"/>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fr-FR" sz="4800" b="1" dirty="0" smtClean="0">
                <a:solidFill>
                  <a:schemeClr val="accent1"/>
                </a:solidFill>
              </a:rPr>
              <a:t>I- </a:t>
            </a:r>
            <a:r>
              <a:rPr lang="fr-FR" sz="4800" b="1" dirty="0">
                <a:solidFill>
                  <a:schemeClr val="accent1"/>
                </a:solidFill>
              </a:rPr>
              <a:t>L’éducation au Japon:</a:t>
            </a:r>
          </a:p>
        </p:txBody>
      </p:sp>
      <p:sp>
        <p:nvSpPr>
          <p:cNvPr id="6" name="Rectangle 5"/>
          <p:cNvSpPr/>
          <p:nvPr/>
        </p:nvSpPr>
        <p:spPr>
          <a:xfrm>
            <a:off x="161764" y="6453336"/>
            <a:ext cx="8820472" cy="307777"/>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0"/>
              </a:spcAft>
            </a:pPr>
            <a:r>
              <a:rPr lang="fr-FR" sz="1400" dirty="0" smtClean="0">
                <a:ea typeface="Calibri"/>
                <a:cs typeface="Times New Roman"/>
              </a:rPr>
              <a:t>Source: L’organisation du système éducatif japonais 2011 publié en janvier 2012, Université de Hiroshima</a:t>
            </a:r>
            <a:endParaRPr lang="fr-FR" sz="1400" dirty="0">
              <a:ea typeface="Calibri"/>
              <a:cs typeface="Times New Roman"/>
            </a:endParaRPr>
          </a:p>
        </p:txBody>
      </p:sp>
    </p:spTree>
    <p:extLst>
      <p:ext uri="{BB962C8B-B14F-4D97-AF65-F5344CB8AC3E}">
        <p14:creationId xmlns:p14="http://schemas.microsoft.com/office/powerpoint/2010/main" xmlns="" val="23823759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idzania.avi">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547664" y="1570484"/>
            <a:ext cx="6136146" cy="4234780"/>
          </a:xfrm>
          <a:prstGeom prst="rect">
            <a:avLst/>
          </a:prstGeom>
          <a:ln>
            <a:noFill/>
          </a:ln>
          <a:effectLst/>
          <a:scene3d>
            <a:camera prst="orthographicFront"/>
            <a:lightRig rig="balanced" dir="t"/>
          </a:scene3d>
          <a:sp3d prstMaterial="softEdge">
            <a:bevelT w="203200" h="101600" prst="cross"/>
            <a:contourClr>
              <a:srgbClr val="FFFFFF"/>
            </a:contourClr>
          </a:sp3d>
        </p:spPr>
      </p:pic>
      <p:pic>
        <p:nvPicPr>
          <p:cNvPr id="1026" name="Picture 2" descr="http://img168.imageshack.us/img168/2224/kidsiv2.jpg"/>
          <p:cNvPicPr>
            <a:picLocks noChangeAspect="1" noChangeArrowheads="1"/>
          </p:cNvPicPr>
          <p:nvPr/>
        </p:nvPicPr>
        <p:blipFill>
          <a:blip r:embed="rId5" cstate="print"/>
          <a:srcRect/>
          <a:stretch>
            <a:fillRect/>
          </a:stretch>
        </p:blipFill>
        <p:spPr bwMode="auto">
          <a:xfrm>
            <a:off x="1373221" y="1412776"/>
            <a:ext cx="6367131" cy="4536504"/>
          </a:xfrm>
          <a:prstGeom prst="rect">
            <a:avLst/>
          </a:prstGeom>
          <a:noFill/>
        </p:spPr>
      </p:pic>
      <p:sp>
        <p:nvSpPr>
          <p:cNvPr id="6" name="Titre 1"/>
          <p:cNvSpPr>
            <a:spLocks noGrp="1"/>
          </p:cNvSpPr>
          <p:nvPr/>
        </p:nvSpPr>
        <p:spPr>
          <a:xfrm>
            <a:off x="441986" y="512178"/>
            <a:ext cx="8229600" cy="645723"/>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fr-FR" sz="4800" b="1" dirty="0" smtClean="0">
                <a:solidFill>
                  <a:schemeClr val="accent1"/>
                </a:solidFill>
              </a:rPr>
              <a:t>I- </a:t>
            </a:r>
            <a:r>
              <a:rPr lang="fr-FR" sz="4800" b="1" dirty="0">
                <a:solidFill>
                  <a:schemeClr val="accent1"/>
                </a:solidFill>
              </a:rPr>
              <a:t>L’éducation au </a:t>
            </a:r>
            <a:r>
              <a:rPr lang="fr-FR" sz="4800" b="1" dirty="0" smtClean="0">
                <a:solidFill>
                  <a:schemeClr val="accent1"/>
                </a:solidFill>
              </a:rPr>
              <a:t>Japon </a:t>
            </a:r>
            <a:r>
              <a:rPr lang="fr-FR" sz="4800" dirty="0" smtClean="0">
                <a:solidFill>
                  <a:schemeClr val="accent1"/>
                </a:solidFill>
              </a:rPr>
              <a:t>( le fun </a:t>
            </a:r>
            <a:r>
              <a:rPr lang="fr-FR" sz="4800" dirty="0" err="1" smtClean="0">
                <a:solidFill>
                  <a:schemeClr val="accent1"/>
                </a:solidFill>
              </a:rPr>
              <a:t>learning</a:t>
            </a:r>
            <a:r>
              <a:rPr lang="fr-FR" sz="4800" dirty="0" smtClean="0">
                <a:solidFill>
                  <a:schemeClr val="accent1"/>
                </a:solidFill>
              </a:rPr>
              <a:t>)</a:t>
            </a:r>
            <a:r>
              <a:rPr lang="fr-FR" sz="4800" b="1" dirty="0" smtClean="0">
                <a:solidFill>
                  <a:schemeClr val="accent1"/>
                </a:solidFill>
              </a:rPr>
              <a:t>:</a:t>
            </a:r>
            <a:endParaRPr lang="fr-FR" sz="4800" b="1" dirty="0">
              <a:solidFill>
                <a:schemeClr val="accent1"/>
              </a:solidFill>
            </a:endParaRPr>
          </a:p>
        </p:txBody>
      </p:sp>
    </p:spTree>
    <p:extLst>
      <p:ext uri="{BB962C8B-B14F-4D97-AF65-F5344CB8AC3E}">
        <p14:creationId xmlns:p14="http://schemas.microsoft.com/office/powerpoint/2010/main" xmlns="" val="145159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26"/>
                                        </p:tgtEl>
                                        <p:attrNameLst>
                                          <p:attrName>ppt_w</p:attrName>
                                        </p:attrNameLst>
                                      </p:cBhvr>
                                      <p:tavLst>
                                        <p:tav tm="0">
                                          <p:val>
                                            <p:strVal val="ppt_w"/>
                                          </p:val>
                                        </p:tav>
                                        <p:tav tm="100000">
                                          <p:val>
                                            <p:fltVal val="0"/>
                                          </p:val>
                                        </p:tav>
                                      </p:tavLst>
                                    </p:anim>
                                    <p:anim calcmode="lin" valueType="num">
                                      <p:cBhvr>
                                        <p:cTn id="7" dur="500"/>
                                        <p:tgtEl>
                                          <p:spTgt spid="1026"/>
                                        </p:tgtEl>
                                        <p:attrNameLst>
                                          <p:attrName>ppt_h</p:attrName>
                                        </p:attrNameLst>
                                      </p:cBhvr>
                                      <p:tavLst>
                                        <p:tav tm="0">
                                          <p:val>
                                            <p:strVal val="ppt_h"/>
                                          </p:val>
                                        </p:tav>
                                        <p:tav tm="100000">
                                          <p:val>
                                            <p:fltVal val="0"/>
                                          </p:val>
                                        </p:tav>
                                      </p:tavLst>
                                    </p:anim>
                                    <p:animEffect transition="out" filter="fade">
                                      <p:cBhvr>
                                        <p:cTn id="8" dur="500"/>
                                        <p:tgtEl>
                                          <p:spTgt spid="1026"/>
                                        </p:tgtEl>
                                      </p:cBhvr>
                                    </p:animEffect>
                                    <p:set>
                                      <p:cBhvr>
                                        <p:cTn id="9"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nvSpPr>
        <p:spPr>
          <a:xfrm>
            <a:off x="443309" y="257559"/>
            <a:ext cx="8229600"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dirty="0" smtClean="0">
                <a:solidFill>
                  <a:schemeClr val="accent1"/>
                </a:solidFill>
              </a:rPr>
              <a:t>II </a:t>
            </a:r>
            <a:r>
              <a:rPr lang="fr-FR" b="1" dirty="0">
                <a:solidFill>
                  <a:schemeClr val="accent1"/>
                </a:solidFill>
              </a:rPr>
              <a:t>- Le Cool </a:t>
            </a:r>
            <a:r>
              <a:rPr lang="fr-FR" b="1" dirty="0" err="1">
                <a:solidFill>
                  <a:schemeClr val="accent1"/>
                </a:solidFill>
              </a:rPr>
              <a:t>Japan</a:t>
            </a:r>
            <a:r>
              <a:rPr lang="fr-FR" b="1" dirty="0">
                <a:solidFill>
                  <a:schemeClr val="accent1"/>
                </a:solidFill>
              </a:rPr>
              <a:t> :</a:t>
            </a:r>
          </a:p>
        </p:txBody>
      </p:sp>
      <p:sp>
        <p:nvSpPr>
          <p:cNvPr id="6" name="Rectangle 5"/>
          <p:cNvSpPr/>
          <p:nvPr/>
        </p:nvSpPr>
        <p:spPr>
          <a:xfrm>
            <a:off x="297768" y="4005064"/>
            <a:ext cx="6218914" cy="1296144"/>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fr-FR" sz="2000" dirty="0"/>
              <a:t>Le cool Japon est une forme du concept "</a:t>
            </a:r>
            <a:r>
              <a:rPr lang="fr-FR" sz="2000" b="1" dirty="0"/>
              <a:t> Soft Power</a:t>
            </a:r>
            <a:r>
              <a:rPr lang="fr-FR" sz="2000" dirty="0"/>
              <a:t> " qui a été créé dans la seconde moitié des années 80 par </a:t>
            </a:r>
            <a:r>
              <a:rPr lang="fr-FR" sz="2000" b="1" dirty="0"/>
              <a:t>Joseph </a:t>
            </a:r>
            <a:r>
              <a:rPr lang="fr-FR" sz="2000" b="1" dirty="0" err="1"/>
              <a:t>S.Nye</a:t>
            </a:r>
            <a:r>
              <a:rPr lang="fr-FR" sz="2000" b="1" dirty="0"/>
              <a:t> Jr</a:t>
            </a:r>
            <a:r>
              <a:rPr lang="fr-FR" sz="2000" dirty="0"/>
              <a:t> en opposition au concept de " hard power </a:t>
            </a:r>
            <a:r>
              <a:rPr lang="fr-FR" sz="2000" dirty="0" smtClean="0"/>
              <a:t>"</a:t>
            </a:r>
            <a:endParaRPr lang="en-US" sz="2000" dirty="0"/>
          </a:p>
        </p:txBody>
      </p:sp>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660232" y="1988840"/>
            <a:ext cx="2437259" cy="3960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ZoneTexte 9"/>
          <p:cNvSpPr txBox="1"/>
          <p:nvPr/>
        </p:nvSpPr>
        <p:spPr>
          <a:xfrm>
            <a:off x="323528" y="1124744"/>
            <a:ext cx="8686800" cy="523220"/>
          </a:xfrm>
          <a:prstGeom prst="rect">
            <a:avLst/>
          </a:prstGeom>
          <a:noFill/>
        </p:spPr>
        <p:txBody>
          <a:bodyPr wrap="square" rtlCol="0">
            <a:spAutoFit/>
          </a:bodyPr>
          <a:lstStyle/>
          <a:p>
            <a:r>
              <a:rPr lang="fr-FR" sz="2800" b="1" dirty="0" smtClean="0">
                <a:solidFill>
                  <a:schemeClr val="accent5"/>
                </a:solidFill>
              </a:rPr>
              <a:t>A- Le Cool </a:t>
            </a:r>
            <a:r>
              <a:rPr lang="fr-FR" sz="2800" b="1" dirty="0" err="1" smtClean="0">
                <a:solidFill>
                  <a:schemeClr val="accent5"/>
                </a:solidFill>
              </a:rPr>
              <a:t>Japan</a:t>
            </a:r>
            <a:r>
              <a:rPr lang="fr-FR" sz="2800" b="1" dirty="0" smtClean="0">
                <a:solidFill>
                  <a:schemeClr val="accent5"/>
                </a:solidFill>
              </a:rPr>
              <a:t> une forme du concept Soft Power:   </a:t>
            </a:r>
            <a:endParaRPr lang="fr-FR" sz="2800" b="1" dirty="0">
              <a:solidFill>
                <a:schemeClr val="accent5"/>
              </a:solidFill>
            </a:endParaRPr>
          </a:p>
        </p:txBody>
      </p:sp>
      <p:pic>
        <p:nvPicPr>
          <p:cNvPr id="11" name="Picture 2" descr="http://www.smiley-gratos.com/smileys/1147-idee-ampoule-987.gif"/>
          <p:cNvPicPr>
            <a:picLocks noChangeAspect="1" noChangeArrowheads="1" noCrop="1"/>
          </p:cNvPicPr>
          <p:nvPr/>
        </p:nvPicPr>
        <p:blipFill>
          <a:blip r:embed="rId3" cstate="print"/>
          <a:srcRect/>
          <a:stretch>
            <a:fillRect/>
          </a:stretch>
        </p:blipFill>
        <p:spPr bwMode="auto">
          <a:xfrm>
            <a:off x="35496" y="1700807"/>
            <a:ext cx="1080120" cy="1080121"/>
          </a:xfrm>
          <a:prstGeom prst="rect">
            <a:avLst/>
          </a:prstGeom>
          <a:noFill/>
        </p:spPr>
      </p:pic>
      <p:sp>
        <p:nvSpPr>
          <p:cNvPr id="5" name="Rectangle 4"/>
          <p:cNvSpPr/>
          <p:nvPr/>
        </p:nvSpPr>
        <p:spPr>
          <a:xfrm>
            <a:off x="297768" y="2564903"/>
            <a:ext cx="6218914" cy="1296146"/>
          </a:xfrm>
          <a:prstGeom prst="rect">
            <a:avLst/>
          </a:prstGeom>
          <a:noFill/>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fr-FR" sz="2000" dirty="0"/>
              <a:t>Le "</a:t>
            </a:r>
            <a:r>
              <a:rPr lang="fr-FR" sz="2000" b="1" dirty="0"/>
              <a:t>Cool </a:t>
            </a:r>
            <a:r>
              <a:rPr lang="fr-FR" sz="2000" b="1" dirty="0" err="1"/>
              <a:t>Japan</a:t>
            </a:r>
            <a:r>
              <a:rPr lang="fr-FR" sz="2000" dirty="0"/>
              <a:t> " regroupe tous les produits culturels qui portent le pays au devant de la scène </a:t>
            </a:r>
            <a:r>
              <a:rPr lang="fr-FR" sz="2000" dirty="0" smtClean="0"/>
              <a:t>internationale:  Mangas</a:t>
            </a:r>
            <a:r>
              <a:rPr lang="fr-FR" sz="2000" dirty="0"/>
              <a:t>, dessins animés</a:t>
            </a:r>
            <a:r>
              <a:rPr lang="fr-FR" sz="2000" dirty="0" smtClean="0"/>
              <a:t>, mode…</a:t>
            </a:r>
            <a:endParaRPr lang="en-US" sz="2000" dirty="0"/>
          </a:p>
        </p:txBody>
      </p:sp>
    </p:spTree>
    <p:extLst>
      <p:ext uri="{BB962C8B-B14F-4D97-AF65-F5344CB8AC3E}">
        <p14:creationId xmlns:p14="http://schemas.microsoft.com/office/powerpoint/2010/main" xmlns="" val="96333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323528" y="1196752"/>
            <a:ext cx="8686800" cy="523220"/>
          </a:xfrm>
          <a:prstGeom prst="rect">
            <a:avLst/>
          </a:prstGeom>
          <a:noFill/>
        </p:spPr>
        <p:txBody>
          <a:bodyPr wrap="square" rtlCol="0">
            <a:spAutoFit/>
          </a:bodyPr>
          <a:lstStyle/>
          <a:p>
            <a:r>
              <a:rPr lang="fr-FR" sz="2800" b="1" dirty="0">
                <a:solidFill>
                  <a:schemeClr val="accent5"/>
                </a:solidFill>
              </a:rPr>
              <a:t>B</a:t>
            </a:r>
            <a:r>
              <a:rPr lang="fr-FR" sz="2800" b="1" dirty="0" smtClean="0">
                <a:solidFill>
                  <a:schemeClr val="accent5"/>
                </a:solidFill>
              </a:rPr>
              <a:t>- Les principales composantes du Cool </a:t>
            </a:r>
            <a:r>
              <a:rPr lang="fr-FR" sz="2800" b="1" dirty="0" err="1" smtClean="0">
                <a:solidFill>
                  <a:schemeClr val="accent5"/>
                </a:solidFill>
              </a:rPr>
              <a:t>Japan</a:t>
            </a:r>
            <a:r>
              <a:rPr lang="fr-FR" sz="2800" b="1" dirty="0" smtClean="0">
                <a:solidFill>
                  <a:schemeClr val="accent5"/>
                </a:solidFill>
              </a:rPr>
              <a:t> :   </a:t>
            </a:r>
            <a:endParaRPr lang="fr-FR" sz="2800" b="1" dirty="0">
              <a:solidFill>
                <a:schemeClr val="accent5"/>
              </a:solidFill>
            </a:endParaRPr>
          </a:p>
        </p:txBody>
      </p:sp>
      <p:sp>
        <p:nvSpPr>
          <p:cNvPr id="8" name="ZoneTexte 7"/>
          <p:cNvSpPr txBox="1"/>
          <p:nvPr/>
        </p:nvSpPr>
        <p:spPr>
          <a:xfrm>
            <a:off x="781744" y="1813174"/>
            <a:ext cx="8686800" cy="523220"/>
          </a:xfrm>
          <a:prstGeom prst="rect">
            <a:avLst/>
          </a:prstGeom>
          <a:noFill/>
        </p:spPr>
        <p:txBody>
          <a:bodyPr wrap="square" rtlCol="0">
            <a:spAutoFit/>
          </a:bodyPr>
          <a:lstStyle/>
          <a:p>
            <a:r>
              <a:rPr lang="fr-FR" sz="2800" b="1" dirty="0" smtClean="0">
                <a:solidFill>
                  <a:schemeClr val="accent3"/>
                </a:solidFill>
              </a:rPr>
              <a:t>1- La mode:</a:t>
            </a:r>
            <a:endParaRPr lang="fr-FR" sz="2800" b="1" dirty="0">
              <a:solidFill>
                <a:schemeClr val="accent3"/>
              </a:solidFill>
            </a:endParaRPr>
          </a:p>
        </p:txBody>
      </p:sp>
      <p:sp>
        <p:nvSpPr>
          <p:cNvPr id="10"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6"/>
          <p:cNvSpPr>
            <a:spLocks noChangeArrowheads="1"/>
          </p:cNvSpPr>
          <p:nvPr/>
        </p:nvSpPr>
        <p:spPr bwMode="auto">
          <a:xfrm>
            <a:off x="791886" y="2431629"/>
            <a:ext cx="586808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smtClean="0">
                <a:ln>
                  <a:noFill/>
                </a:ln>
                <a:solidFill>
                  <a:schemeClr val="accent6">
                    <a:lumMod val="75000"/>
                  </a:schemeClr>
                </a:solidFill>
                <a:effectLst/>
                <a:latin typeface="Calibri" pitchFamily="34" charset="0"/>
                <a:ea typeface="Calibri" pitchFamily="34" charset="0"/>
                <a:cs typeface="Calibri" pitchFamily="34" charset="0"/>
              </a:rPr>
              <a:t>a- Tokyo, le laboratoire mondial de la mode :</a:t>
            </a:r>
            <a:endParaRPr kumimoji="0" lang="fr-FR" sz="3600" b="0" i="0" u="none" strike="noStrike" cap="none" normalizeH="0" baseline="0" dirty="0" smtClean="0">
              <a:ln>
                <a:noFill/>
              </a:ln>
              <a:solidFill>
                <a:schemeClr val="accent6">
                  <a:lumMod val="75000"/>
                </a:schemeClr>
              </a:solidFill>
              <a:effectLst/>
              <a:latin typeface="Arial" pitchFamily="34" charset="0"/>
            </a:endParaRPr>
          </a:p>
        </p:txBody>
      </p:sp>
      <p:pic>
        <p:nvPicPr>
          <p:cNvPr id="15" name="Image 14"/>
          <p:cNvPicPr/>
          <p:nvPr/>
        </p:nvPicPr>
        <p:blipFill>
          <a:blip r:embed="rId2" cstate="print"/>
          <a:srcRect/>
          <a:stretch>
            <a:fillRect/>
          </a:stretch>
        </p:blipFill>
        <p:spPr bwMode="auto">
          <a:xfrm>
            <a:off x="374035" y="2924944"/>
            <a:ext cx="8064896" cy="2952328"/>
          </a:xfrm>
          <a:prstGeom prst="rect">
            <a:avLst/>
          </a:prstGeom>
          <a:noFill/>
          <a:ln w="9525">
            <a:noFill/>
            <a:miter lim="800000"/>
            <a:headEnd/>
            <a:tailEnd/>
          </a:ln>
        </p:spPr>
      </p:pic>
      <p:sp>
        <p:nvSpPr>
          <p:cNvPr id="9" name="Titre 1"/>
          <p:cNvSpPr>
            <a:spLocks noGrp="1"/>
          </p:cNvSpPr>
          <p:nvPr/>
        </p:nvSpPr>
        <p:spPr>
          <a:xfrm>
            <a:off x="374035" y="255885"/>
            <a:ext cx="8229600"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dirty="0" smtClean="0">
                <a:solidFill>
                  <a:schemeClr val="accent1"/>
                </a:solidFill>
              </a:rPr>
              <a:t>II </a:t>
            </a:r>
            <a:r>
              <a:rPr lang="fr-FR" b="1" dirty="0">
                <a:solidFill>
                  <a:schemeClr val="accent1"/>
                </a:solidFill>
              </a:rPr>
              <a:t>- Le Cool </a:t>
            </a:r>
            <a:r>
              <a:rPr lang="fr-FR" b="1" dirty="0" err="1">
                <a:solidFill>
                  <a:schemeClr val="accent1"/>
                </a:solidFill>
              </a:rPr>
              <a:t>Japan</a:t>
            </a:r>
            <a:r>
              <a:rPr lang="fr-FR" b="1" dirty="0">
                <a:solidFill>
                  <a:schemeClr val="accent1"/>
                </a:solidFill>
              </a:rPr>
              <a:t> :</a:t>
            </a:r>
          </a:p>
        </p:txBody>
      </p:sp>
      <p:sp>
        <p:nvSpPr>
          <p:cNvPr id="13" name="ZoneTexte 12"/>
          <p:cNvSpPr txBox="1"/>
          <p:nvPr/>
        </p:nvSpPr>
        <p:spPr>
          <a:xfrm>
            <a:off x="6948264" y="5445224"/>
            <a:ext cx="5544616" cy="369332"/>
          </a:xfrm>
          <a:prstGeom prst="rect">
            <a:avLst/>
          </a:prstGeom>
          <a:noFill/>
        </p:spPr>
        <p:txBody>
          <a:bodyPr wrap="square" rtlCol="0">
            <a:spAutoFit/>
          </a:bodyPr>
          <a:lstStyle/>
          <a:p>
            <a:r>
              <a:rPr lang="fr-FR" sz="1600" dirty="0" smtClean="0">
                <a:solidFill>
                  <a:schemeClr val="bg1"/>
                </a:solidFill>
                <a:latin typeface="Arial" pitchFamily="34" charset="0"/>
                <a:cs typeface="Arial" pitchFamily="34" charset="0"/>
              </a:rPr>
              <a:t>©</a:t>
            </a:r>
            <a:r>
              <a:rPr lang="fr-FR" b="1" dirty="0" smtClean="0">
                <a:solidFill>
                  <a:schemeClr val="bg1"/>
                </a:solidFill>
                <a:latin typeface="Berlin Sans FB" pitchFamily="34" charset="0"/>
              </a:rPr>
              <a:t> </a:t>
            </a:r>
            <a:r>
              <a:rPr lang="fr-FR" b="1" dirty="0" err="1" smtClean="0">
                <a:solidFill>
                  <a:schemeClr val="bg1"/>
                </a:solidFill>
                <a:latin typeface="Berlin Sans FB" pitchFamily="34" charset="0"/>
              </a:rPr>
              <a:t>Loic</a:t>
            </a:r>
            <a:r>
              <a:rPr lang="fr-FR" b="1" dirty="0" smtClean="0">
                <a:solidFill>
                  <a:schemeClr val="bg1"/>
                </a:solidFill>
                <a:latin typeface="Berlin Sans FB" pitchFamily="34" charset="0"/>
              </a:rPr>
              <a:t> </a:t>
            </a:r>
            <a:r>
              <a:rPr lang="fr-FR" b="1" dirty="0" err="1" smtClean="0">
                <a:solidFill>
                  <a:schemeClr val="bg1"/>
                </a:solidFill>
                <a:latin typeface="Berlin Sans FB" pitchFamily="34" charset="0"/>
              </a:rPr>
              <a:t>Bizel</a:t>
            </a:r>
            <a:endParaRPr lang="fr-FR" b="1" dirty="0" smtClean="0">
              <a:solidFill>
                <a:schemeClr val="bg1"/>
              </a:solidFill>
              <a:latin typeface="Berlin Sans FB" pitchFamily="34" charset="0"/>
            </a:endParaRPr>
          </a:p>
        </p:txBody>
      </p:sp>
    </p:spTree>
    <p:extLst>
      <p:ext uri="{BB962C8B-B14F-4D97-AF65-F5344CB8AC3E}">
        <p14:creationId xmlns:p14="http://schemas.microsoft.com/office/powerpoint/2010/main" xmlns="" val="9425773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cstate="print"/>
          <a:srcRect/>
          <a:stretch>
            <a:fillRect/>
          </a:stretch>
        </p:blipFill>
        <p:spPr bwMode="auto">
          <a:xfrm>
            <a:off x="2729977" y="116632"/>
            <a:ext cx="3695700" cy="937109"/>
          </a:xfrm>
          <a:prstGeom prst="rect">
            <a:avLst/>
          </a:prstGeom>
          <a:noFill/>
        </p:spPr>
      </p:pic>
      <p:pic>
        <p:nvPicPr>
          <p:cNvPr id="5" name="Image 4"/>
          <p:cNvPicPr/>
          <p:nvPr/>
        </p:nvPicPr>
        <p:blipFill>
          <a:blip r:embed="rId3" cstate="print"/>
          <a:srcRect/>
          <a:stretch>
            <a:fillRect/>
          </a:stretch>
        </p:blipFill>
        <p:spPr bwMode="auto">
          <a:xfrm>
            <a:off x="2483768" y="1268760"/>
            <a:ext cx="4601890" cy="430439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Image 5"/>
          <p:cNvPicPr/>
          <p:nvPr/>
        </p:nvPicPr>
        <p:blipFill>
          <a:blip r:embed="rId4" cstate="print"/>
          <a:srcRect/>
          <a:stretch>
            <a:fillRect/>
          </a:stretch>
        </p:blipFill>
        <p:spPr bwMode="auto">
          <a:xfrm>
            <a:off x="1331640" y="5517232"/>
            <a:ext cx="7259154" cy="2880320"/>
          </a:xfrm>
          <a:prstGeom prst="rect">
            <a:avLst/>
          </a:prstGeom>
          <a:noFill/>
        </p:spPr>
      </p:pic>
    </p:spTree>
    <p:extLst>
      <p:ext uri="{BB962C8B-B14F-4D97-AF65-F5344CB8AC3E}">
        <p14:creationId xmlns:p14="http://schemas.microsoft.com/office/powerpoint/2010/main" xmlns="" val="86385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74108" y="2133178"/>
            <a:ext cx="1924050" cy="4248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ZoneTexte 5"/>
          <p:cNvSpPr txBox="1"/>
          <p:nvPr/>
        </p:nvSpPr>
        <p:spPr>
          <a:xfrm>
            <a:off x="323528" y="1052736"/>
            <a:ext cx="8686800" cy="523220"/>
          </a:xfrm>
          <a:prstGeom prst="rect">
            <a:avLst/>
          </a:prstGeom>
          <a:noFill/>
        </p:spPr>
        <p:txBody>
          <a:bodyPr wrap="square" rtlCol="0">
            <a:spAutoFit/>
          </a:bodyPr>
          <a:lstStyle/>
          <a:p>
            <a:r>
              <a:rPr lang="fr-FR" sz="2800" b="1" dirty="0" smtClean="0">
                <a:solidFill>
                  <a:schemeClr val="accent5"/>
                </a:solidFill>
              </a:rPr>
              <a:t>B- Les principales composantes du Cool </a:t>
            </a:r>
            <a:r>
              <a:rPr lang="fr-FR" sz="2800" b="1" dirty="0" err="1" smtClean="0">
                <a:solidFill>
                  <a:schemeClr val="accent5"/>
                </a:solidFill>
              </a:rPr>
              <a:t>Japan</a:t>
            </a:r>
            <a:r>
              <a:rPr lang="fr-FR" sz="2800" b="1" dirty="0" smtClean="0">
                <a:solidFill>
                  <a:schemeClr val="accent5"/>
                </a:solidFill>
              </a:rPr>
              <a:t> :   </a:t>
            </a:r>
            <a:endParaRPr lang="fr-FR" sz="2800" b="1" dirty="0">
              <a:solidFill>
                <a:schemeClr val="accent5"/>
              </a:solidFill>
            </a:endParaRPr>
          </a:p>
        </p:txBody>
      </p:sp>
      <p:sp>
        <p:nvSpPr>
          <p:cNvPr id="7" name="ZoneTexte 6"/>
          <p:cNvSpPr txBox="1"/>
          <p:nvPr/>
        </p:nvSpPr>
        <p:spPr>
          <a:xfrm>
            <a:off x="781744" y="1669158"/>
            <a:ext cx="8686800" cy="523220"/>
          </a:xfrm>
          <a:prstGeom prst="rect">
            <a:avLst/>
          </a:prstGeom>
          <a:noFill/>
        </p:spPr>
        <p:txBody>
          <a:bodyPr wrap="square" rtlCol="0">
            <a:spAutoFit/>
          </a:bodyPr>
          <a:lstStyle/>
          <a:p>
            <a:r>
              <a:rPr lang="fr-FR" sz="2800" b="1" dirty="0" smtClean="0">
                <a:solidFill>
                  <a:schemeClr val="accent3"/>
                </a:solidFill>
              </a:rPr>
              <a:t>1- La mode:</a:t>
            </a:r>
            <a:endParaRPr lang="fr-FR" sz="2800" b="1" dirty="0">
              <a:solidFill>
                <a:schemeClr val="accent3"/>
              </a:solidFill>
            </a:endParaRPr>
          </a:p>
        </p:txBody>
      </p:sp>
      <p:sp>
        <p:nvSpPr>
          <p:cNvPr id="8" name="Rectangle 6"/>
          <p:cNvSpPr>
            <a:spLocks noChangeArrowheads="1"/>
          </p:cNvSpPr>
          <p:nvPr/>
        </p:nvSpPr>
        <p:spPr bwMode="auto">
          <a:xfrm>
            <a:off x="791886" y="2287613"/>
            <a:ext cx="586808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smtClean="0">
                <a:ln>
                  <a:noFill/>
                </a:ln>
                <a:solidFill>
                  <a:schemeClr val="accent6">
                    <a:lumMod val="75000"/>
                  </a:schemeClr>
                </a:solidFill>
                <a:effectLst/>
                <a:latin typeface="Calibri" pitchFamily="34" charset="0"/>
                <a:ea typeface="Calibri" pitchFamily="34" charset="0"/>
                <a:cs typeface="Calibri" pitchFamily="34" charset="0"/>
              </a:rPr>
              <a:t>a- Tokyo, le laboratoire mondial de la mode :</a:t>
            </a:r>
            <a:endParaRPr kumimoji="0" lang="fr-FR" sz="3600" b="0" i="0" u="none" strike="noStrike" cap="none" normalizeH="0" baseline="0" dirty="0" smtClean="0">
              <a:ln>
                <a:noFill/>
              </a:ln>
              <a:solidFill>
                <a:schemeClr val="accent6">
                  <a:lumMod val="75000"/>
                </a:schemeClr>
              </a:solidFill>
              <a:effectLst/>
              <a:latin typeface="Arial" pitchFamily="34" charset="0"/>
            </a:endParaRPr>
          </a:p>
        </p:txBody>
      </p:sp>
      <p:pic>
        <p:nvPicPr>
          <p:cNvPr id="4102" name="Picture 6" descr="http://www.blogcdn.com/main.stylelist.com/media/2011/08/goyard-main-59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90724" y="2749278"/>
            <a:ext cx="5281476" cy="3518000"/>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http://t0.gstatic.com/images?q=tbn:ANd9GcRhXZEEbWt9Dckw9MGs8Vxm0o0vQaYYVRP3-Kn3l2miGuvInCiYW5Cjako_"/>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746908" y="2749279"/>
            <a:ext cx="1894860" cy="3518000"/>
          </a:xfrm>
          <a:prstGeom prst="rect">
            <a:avLst/>
          </a:prstGeom>
          <a:noFill/>
          <a:extLst>
            <a:ext uri="{909E8E84-426E-40DD-AFC4-6F175D3DCCD1}">
              <a14:hiddenFill xmlns:a14="http://schemas.microsoft.com/office/drawing/2010/main" xmlns="">
                <a:solidFill>
                  <a:srgbClr val="FFFFFF"/>
                </a:solidFill>
              </a14:hiddenFill>
            </a:ext>
          </a:extLst>
        </p:spPr>
      </p:pic>
      <p:pic>
        <p:nvPicPr>
          <p:cNvPr id="4108" name="Picture 1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113858" y="5581521"/>
            <a:ext cx="1098102" cy="9438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9" name="Picture 1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605270" y="5607084"/>
            <a:ext cx="944116" cy="944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1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860032" y="5559674"/>
            <a:ext cx="944116" cy="944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11" name="Picture 15" descr="http://sphotos-a.ak.fbcdn.net/hphotos-ak-snc6/188919_4941128036_6454_n.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236295" y="2299291"/>
            <a:ext cx="1584177" cy="145163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itre 1"/>
          <p:cNvSpPr>
            <a:spLocks noGrp="1"/>
          </p:cNvSpPr>
          <p:nvPr/>
        </p:nvSpPr>
        <p:spPr>
          <a:xfrm>
            <a:off x="323528" y="215532"/>
            <a:ext cx="8229600"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dirty="0" smtClean="0">
                <a:solidFill>
                  <a:schemeClr val="accent1"/>
                </a:solidFill>
              </a:rPr>
              <a:t>II- </a:t>
            </a:r>
            <a:r>
              <a:rPr lang="fr-FR" b="1" dirty="0">
                <a:solidFill>
                  <a:schemeClr val="accent1"/>
                </a:solidFill>
              </a:rPr>
              <a:t>Le Cool </a:t>
            </a:r>
            <a:r>
              <a:rPr lang="fr-FR" b="1" dirty="0" err="1">
                <a:solidFill>
                  <a:schemeClr val="accent1"/>
                </a:solidFill>
              </a:rPr>
              <a:t>Japan</a:t>
            </a:r>
            <a:r>
              <a:rPr lang="fr-FR" b="1" dirty="0">
                <a:solidFill>
                  <a:schemeClr val="accent1"/>
                </a:solidFill>
              </a:rPr>
              <a:t> :</a:t>
            </a:r>
          </a:p>
        </p:txBody>
      </p:sp>
    </p:spTree>
    <p:extLst>
      <p:ext uri="{BB962C8B-B14F-4D97-AF65-F5344CB8AC3E}">
        <p14:creationId xmlns:p14="http://schemas.microsoft.com/office/powerpoint/2010/main" xmlns="" val="15936320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1520" y="1643026"/>
            <a:ext cx="4594976" cy="461665"/>
          </a:xfrm>
          <a:prstGeom prst="rect">
            <a:avLst/>
          </a:prstGeom>
        </p:spPr>
        <p:txBody>
          <a:bodyPr wrap="none">
            <a:spAutoFit/>
          </a:bodyPr>
          <a:lstStyle/>
          <a:p>
            <a:pPr algn="just" fontAlgn="base">
              <a:spcBef>
                <a:spcPct val="0"/>
              </a:spcBef>
              <a:spcAft>
                <a:spcPct val="0"/>
              </a:spcAft>
            </a:pPr>
            <a:r>
              <a:rPr lang="fr-FR" sz="2400" b="1" dirty="0">
                <a:solidFill>
                  <a:schemeClr val="accent6">
                    <a:lumMod val="75000"/>
                  </a:schemeClr>
                </a:solidFill>
                <a:latin typeface="Calibri" pitchFamily="34" charset="0"/>
                <a:ea typeface="Calibri" pitchFamily="34" charset="0"/>
                <a:cs typeface="Calibri" pitchFamily="34" charset="0"/>
              </a:rPr>
              <a:t>b- La Mode de rue (</a:t>
            </a:r>
            <a:r>
              <a:rPr lang="fr-FR" sz="2400" b="1" dirty="0" err="1">
                <a:solidFill>
                  <a:schemeClr val="accent6">
                    <a:lumMod val="75000"/>
                  </a:schemeClr>
                </a:solidFill>
                <a:latin typeface="Calibri" pitchFamily="34" charset="0"/>
                <a:ea typeface="Calibri" pitchFamily="34" charset="0"/>
                <a:cs typeface="Calibri" pitchFamily="34" charset="0"/>
              </a:rPr>
              <a:t>street</a:t>
            </a:r>
            <a:r>
              <a:rPr lang="fr-FR" sz="2400" b="1" dirty="0">
                <a:solidFill>
                  <a:schemeClr val="accent6">
                    <a:lumMod val="75000"/>
                  </a:schemeClr>
                </a:solidFill>
                <a:latin typeface="Calibri" pitchFamily="34" charset="0"/>
                <a:ea typeface="Calibri" pitchFamily="34" charset="0"/>
                <a:cs typeface="Calibri" pitchFamily="34" charset="0"/>
              </a:rPr>
              <a:t> </a:t>
            </a:r>
            <a:r>
              <a:rPr lang="fr-FR" sz="2400" b="1" dirty="0" err="1">
                <a:solidFill>
                  <a:schemeClr val="accent6">
                    <a:lumMod val="75000"/>
                  </a:schemeClr>
                </a:solidFill>
                <a:latin typeface="Calibri" pitchFamily="34" charset="0"/>
                <a:ea typeface="Calibri" pitchFamily="34" charset="0"/>
                <a:cs typeface="Calibri" pitchFamily="34" charset="0"/>
              </a:rPr>
              <a:t>fashion</a:t>
            </a:r>
            <a:r>
              <a:rPr lang="fr-FR" sz="2400" b="1" dirty="0">
                <a:solidFill>
                  <a:schemeClr val="accent6">
                    <a:lumMod val="75000"/>
                  </a:schemeClr>
                </a:solidFill>
                <a:latin typeface="Calibri" pitchFamily="34" charset="0"/>
                <a:ea typeface="Calibri" pitchFamily="34" charset="0"/>
                <a:cs typeface="Calibri" pitchFamily="34" charset="0"/>
              </a:rPr>
              <a:t>) </a:t>
            </a:r>
          </a:p>
        </p:txBody>
      </p:sp>
      <p:sp>
        <p:nvSpPr>
          <p:cNvPr id="7" name="Rectangle 6"/>
          <p:cNvSpPr/>
          <p:nvPr/>
        </p:nvSpPr>
        <p:spPr>
          <a:xfrm>
            <a:off x="251520" y="2124702"/>
            <a:ext cx="2721828" cy="400110"/>
          </a:xfrm>
          <a:prstGeom prst="rect">
            <a:avLst/>
          </a:prstGeom>
        </p:spPr>
        <p:txBody>
          <a:bodyPr wrap="square">
            <a:spAutoFit/>
          </a:bodyPr>
          <a:lstStyle/>
          <a:p>
            <a:r>
              <a:rPr lang="fr-FR" sz="2000" b="1" dirty="0"/>
              <a:t> Manga ou "</a:t>
            </a:r>
            <a:r>
              <a:rPr lang="fr-FR" sz="2000" b="1" dirty="0" err="1"/>
              <a:t>cosplay</a:t>
            </a:r>
            <a:r>
              <a:rPr lang="fr-FR" sz="2000" b="1" dirty="0"/>
              <a:t>": </a:t>
            </a:r>
          </a:p>
        </p:txBody>
      </p:sp>
      <p:sp>
        <p:nvSpPr>
          <p:cNvPr id="9" name="AutoShape 2" descr="data:image/jpeg;base64,/9j/4AAQSkZJRgABAQAAAQABAAD/2wCEAAkGBhQSERUTExQWFRUWFBgXFRQUFxcVFxgYGBcYFxwaFhUXHCYeGBkjGRgUHy8gIycpLCwsFx4xNTAqNSYrLCkBCQoKDgwOGg8PGiwkHyQpLCksKSksLCkpKSopLCwsKSkpLCwsKSwsKSksLCkpLCksLCksKSwsLCwsLCwsLCwsLP/AABEIAM0A9QMBIgACEQEDEQH/xAAcAAABBQEBAQAAAAAAAAAAAAAGAAEEBQcCAwj/xABKEAACAAMFAwgFCgQFAwQDAAABAgADEQQFEiExBkFREyJhcYGRobEHMlLB0RQjQmJygpKy4fAVU6LCJDVz4vEWY4MzdJPDJTRU/8QAGQEAAwEBAQAAAAAAAAAAAAAAAAIDAQQF/8QAJhEAAgICAgICAQUBAAAAAAAAAAECEQMhEjEEQRMiURQyYXGxI//aAAwDAQACEQMRAD8AF7JYeiLaVIAEeipQkUj3CR6Ms8n0cCxJdnkEhysewlx7SrGW3ROnL9zHTS6IDJHIs5OgiwvEyrMoec6pX1QTzm+yozbsEUtn9IEiuCXKdmOSsxCgk0oSBUjXTo3RnKK6G4SkWci4WbWLay7Oouojxu/aIsVqksBgDTGFYVO+uVaZ9vRmT2W3SGFVdWb2QwLfh1r0EROU2ykYJEay3dwWkeppLYE7or7w2rVSVUZjw7Io7RfTuc+6OrH4GTIrejly+djxujT1vBDLqpGkB96vPNWMVF03ucdK5dcHagTE7ISWJ+NNXseGReTB8dGZ2ly2piIUrF9ft04HJ3RWhco9T9bBR0eT+hly2Qfk3GCPYCWBbBT+W/kIqjIrF7sPKpax9h/KPPzeXLImkehh8WMGmaLHMdQo889A4pDR0Y5gAYxyY6McmABjDGHMNAByYYw5hjAByYaHMNAYcmGMOYYwANChQoAM1tEqr80RLs93kxZSrCBui0umUpYVEU+SuhfjvsrLLc++kCO3m25srmzWbDyoA5WYQGwEioRAci1KVJBpWlK1pqW3F6rY7vmzlpjAVE3UeYwQEfZqW+7Hy41SxLEkkkk1qSTqSTvJrnEpTbLQgiZSZaZtWZnmNqScTE9JJAHfQdEFV3bEy6EtOxTcIK4KhVYmgq1atnXQUyOekU13tgl0GRcZkeyN3VXyi2u+1VdJdc5sxUboU0qB0laqeio3mBL2zZN3SPK87K4TC01JjS5QZhg5qrzQEVjUkjEtSaAVI+iaRbFbnC1XiOYRWh6AeOeYINRTWlbO3PjtM0AZTJVqOurMk6ndEK5pXzbFszKbnD2pZG+mZA5jf8VGMZUEt3WsT0UPUHIKxzWugCzcwQdMDEEbq6x7tZmU0OWVR0g6EHeIV13HiBmSzSZQhsNAHWmLMaVKkaggmoIzGG5ezlkFVFQSWpWlSc3SuYBNCyHQmu+OnB5s8P17X+HL5HhQzfb2UqvgNRBNc+1AoFMUM2ydERxdj1quUUzZZZdsjigsXQaXo4mrWB+XZ90TbCCq0cxJky1Okc6Z0NWV62OLrZOWBaRxwN5RAt8lqZQ+xTn5YAfYfyiqg5RbJSkoySNDMKEYUc5c5McmHMUu020yWOUWYYnPqyxqd1Sdy13wAWzuAKkgAak5DvgYvjb6zyaqh5V9OaaJXpf4VjI9odq59qesxiRXJBXCvUNO2INlxnRWI40P7MNRtGvXR6QlmGk1ApOmAk+Bgjs18SphAVszuOUYQLWyU5p0306tIkyryqQdD3HvGkPxVBRvUMYznZvbtkok3E68WNWXqY5sOg98aBZrUsxA6EMpGRH71iQNHoYaHMNAKcmGMOYYwANChQoAIk+SpoBEqzXeoWsCli2nTXEO2Js7anEtFhClmdemHaUvOSyK9ZcqkyYtcuUI5oP2U3fXjN0FTFntM9bTNJ1LmteO+sQbNox4D/jxpGMtFaLDlqVO4KAB+/3nEu6rRhno5+jn2j9+MUgfIdJJPUP+IsrvWpA35ecbeheP4LWzTt53Sp9c65lXQ9WcysWGz6gkMfVcFX7Mcs/0snhFGk3DjG/CR2sQT+WLDZ+0YlKVpUTc+GJUqeypbsjb0I1QbbHzSjTZTH1KgdjAn+qY3cImXzOwucHUUJABqKilSKEgsOnAdCSSO3TemLG59cpLZh0shy/G8vuiZfFo5RUrWroQDX2XAU16DU9oiM9F4Ky6s9plvLV+I365cenjHlNt6jSBO7LwLIaMcmJpShUkDEpB0o+LTj2D1a0kGPW8fApwUmeX5GZwk0i1n28wrLeRU6xWG2gxHm2mukegsUGuLR58ss4vkmHlivBZgpv4RY7P2MC1Bh7D+UZtY7aymD3Yi9xNnBTrgbyjzM+J4eno9HDlWVb7DowoUKOQ6CJeVuWTKeYxoqKSeyME2j2ge0zWZtCchX95D96xonpdvvk7OkgHnTWqRXPAvuLU7oyBWLGg0OpikV7NJFis4Ylm9UbuJi6lWnAHY7gAo3At8ADFNKm06l90e5YmVXhMAY9JU5dwPfDWjSyMoNKB3h3HYDiHg0QlkVXpBj1sFpoor7RJ/Dh/tj0kCsuvT5c33iMlo1Ey6rGZi5agVHlBnsfbeTJUmik5g+fWN/EdkDWzLgVG8qSOsVPkD3xcUCtMbcy4h17x++iOaUnZVR0aGYaPCwTscpG1qinwj3ihznJhjDmGMBg0KFCjQMTs1ni3s87CIhShCtzfNleINfs7+8VETNRn19OTPmE73OelRXI03VFD2xYWi6uSsaufWmsAOhVGI+OEdsNemZLlc5rl1qM8JPN7KCvbBDtZKpyUofQkgkdNCx8FSOeU9o71DsD7vkhnAY0A/Uny8YIdj7CXnE7gyju5x90c3bY5SSi0wqDyLMAxAJabUIANTRVr94QRbAXaMcxleqh6rQgjCcs6aHm+IhMuT6seEKqwQ2pTkrS6j6ref6xX3fbzLmKdwND1MMJgh9JNjK2zrRfNvhA+l2tw6OGY17vdFccvoic4/Zl9c15HlH6ZB75c8Pl2KR3Re3hM/wANJdc6O6Eg6BlR69AzgLu6YRMrmBhmAdZ/fnBhc9l5W7QooWM86nKgkKM/q1pnu13QuRm40R7qB/xGRymhqDPN0Ukgdgh5gbFSnVFzsnZweWFcVXGfE0dK8fojXjHva7GEam6sep42VwgjzPJxKUihFjJ1iRLkUiwMvgI4MjiYtLPKRzLFFEGZBB6NkIt4O7k5nkIqmVRBD6P3Hy0D/tv5CITba2VikmabChQjHOdBiXpfng24KBmsta76108tIF7ukkscslUsepRi91IP/Sfd0qZOd8wyS0Bp9J2JCjpgVuixFJVqGpWUAT0uaUH4WEPypDpWUdkQthHE+Q/UwU3LdHKXdaHpmJoYfdRa+bRzsps9yzpzqc5Uyp9Jlrr0NGg7IbNutjaU2HC5mCuYIIODMcKrEskqWiuNbMfE3Co7P7qxxYbfSgOlTXtofdHFulFXZfZLA9hI+MKyXcxNaH9KA+8d8dPaIlpdt54ZoA9nxIA8qxfPbGNnR+BYeWXcRAgJJlzBUU1HDQkHxEEItA+Rgb1nE9alFHmsQyR2isHo0rYm1F7HLruqB1BiIvoGtgEpYZR3EuernEe6CUwEGcmGMOYYwGDQoUKADIEERb0eklhvfmfiyPVRamJ8mUWIVQSSQABmSToAONY62quX5JLQ2hqOQzCQhBcAA0aYdEWopvJzpoYQaC2C1hm/LJkpSKckhGGoBahpzQdebhqBwMS77rNaYw+mySgeAyTxMvxMBDmq9ufdB5dEjlbJLYVqJsonqqUJ/F5xy5I8dnpY5ctF7J2RSbLIK+vMCgjXCqLmDwoK9sXt0bJCyleTJoMWKqirg+0dSQQtOrpgjuSwgUNNNPwqvkImXkwApxjjblx7LNrl0BN87E/K3EwmhAH9Iani1YoNodkJ4IFnUakksc+camlRQVyz11jX7vsg5OPJrIDwjVyjVC8ottGF2vYybZ7Os5iKiciFMiSWExmII9VQBTOpNd0WNw2jkrHMVyFId6bq1UkAZ65r3HSDT0gXeRZlYCoWcCwHTLmoO2rCnSRGdbSzgJbHIjlEwEac0Nr1rU/sxaMnOlIRpK2i19HwZpM1x/MQZcNfI+EFn8ML5mAnYS9zKlOioDjmE0rQ+ooyyOkaFZb1E0c2ld6g4qfeXKO9So8+StnvZrkSmmcUW0N1lc17YI5cw4Dx4RTzpjPkRFFInKKoGZNiJ1zgo2Gs2G1j/TfyiOljpqIttlZNLWpHsP5Q92hFGg4jxnsaUXLdX4dMe0R7XaAiljoqlj2ZDvqRExzL9tbZL+XPKJwiXIxLX6c5UYoCet657wIgWW7+TR0Os3kG10ADMajrB74pPSISLY4bNqKW+0QGPcTSPPYu2VtSy2Jo5oKmuYRgB4wSjqysXWj2Oys35NKmojOzIrcwMzAlhQ5Z6YBl0xqewVitcmUgnEmW6YsD1xynDEYSWFSGFGpXmmo3xM2IseGSoYfQAoeivhTD3QTuuUcs5t6ovGNOzOF9GCtO52aGZMmMa5kEJhXvMzsjzvuRJu1FIktNcc5guS+szLic6ZrWgr/6a7tdEe1qrypdM5gc14YKH3x43rcsq0y+TnJjWtaVIz4ggggwfJK1y6Cl6MOvqYJ1nlzuRMuk1kZsQZSZnz1OINGiBMJ5Kh4+6nxjRtu9mJVnsaJKUqvLrWpLesGG85RnSriAHSfh/dHRB8ibVGv7HycFhkD6lfxEt74uKRFutQJMsLSgQDLTIUiVDM52cmGMOYYwGDQoUKAAD2LtKyjarUwBFls5YfbKu1OvClP/ACRl963rMtCvNmsWmTCXduJbhwAGQG4ACDfZOZyt1Xwg9YBm7DJr/Y3fGbu9UXhTPupG9WdUI02VsaB6J7wRpjWWafWBaXXfoSvXliHU0ABjqRPZHV0JVlIZWGRBGYIMc8oqSoaMuLs+qZDhYi3jOzDLRiKjo4awM7B7a/LZAxgLOXJgNGp9JRu6Ru6oumudGYlQVJ1wFkr0nCRUx507/adsKbtlxdVscjDh01r7ok4Ih3fdbLq8zT2h8K+MVW022dmuuXSa5eZQlJKnFMbgWJ9UV+k3YDpDxjJ0iWRxTbTPP0jXxKs1gflDzppCSl3lsQbFTgoGI9g3xht/3gsxFCHIZsNKtSmXR0dMcbR7Sz7xnmfOOnNRF9WWu5VHmdSczFcsjmtXcR8Muwx2RxpUyHN00XN2IQoK5VNcs8ukDPD1QWXDNmYvXGQyLBvM6b4G7vkrySE5GtK8CABTtIaC2wTcKM5YgotajjHRGDktCcGx7dtdPsjgWmV80+kxa5dK1Ar9nXWkSrLtOlcyCDmCDWoOhHRB1arqFtuPAwDGZZwyk/zBzlbo5wHYTGJ7QbKT7vEpZjqyTamS6k811oWltUaZjPTfxEKidOSs0aTfMuZkDFtszT5UKew/lGN3NeM15gRUYuNQBmI0fYWe/wDEFR6giVMqD9kQKW6EcaNQgH2z2k+eazIaJLUGcRqzkg4QegePVButoVXUMc2Jw9JCk+UYja55adaSfWea9f8A5D8fCLQVspjjYLXxO5SaW4uBx3CIFntDS3V1NGVgwPSMx5RJn5t98eUeDy/33xrEfZ9H7IXgk+zy50s81xWm9W+kp4UavhFxNtKg4TUZakEA9TaV6Iy30YW5pNnBQFxUiZKBzIGYaWDljANKZYgKaqI0+x2uXPlh5bB1O8VyI1DA5qw0INCN8cElTaOqLumzzSyrygmF6lQQoqKCup6yKCJojwNilIMZCqOJAGfxgW292rez2OY0olCaIr6OWbLmg+rQVNTnlkBrAl6YSftFH6Wtr5WEWOWQzhw00jRMGiV9quo3UpvjO7N5jIdJYD3xUIhYgbyaHt/5i5si/PSwdMYBHRiWO/HGjlbbJFjvx5DaOuequ6eAyPdBjdO3hoMRLjeGoW71APgYjWi4Ubq4HMd9a+cRrJdEv5ZJkMowTSBUAVFTSuY4074aeP2y0sUoq2aBdl8yrQtZbA8RXMdYiaYzPanZmbd9oV7M7GoxDccjSjDQjMD95HWz99LapCzVyJydd6uPWU+7oIiTVHO0WMKGMKMFMv8ARUy/KrRIf1bTIzHEoSCO2XMc/djNLXZWlNNkN60p3Q/dJX3eME1hvw2W0yrQoqquCQN6nJwOnCWHbHr6V7vVLatplkNKtcpZisNCQApz6Rgb70ZLs7G1dr2AarCK/CPazpn2Hwz90ews9VYbwK/hNPIiJmF56O7eJdowM2ETBQGtKOMxnuyjarLerrSoDdOh+EYPdSKE5RhkrrXcQHBFR1Mq98ajs7e6zJYocxkeBG4jrFMt0cWdU7R0YtqgjvjayYktsACZetqfu7gYxLa5ixDMasxxEnMk9euVKRqd7yC4K8M/hGa3vYeUtkmUTXEyg9RankIzC7ls2aSiUV3y6HCcqnCe3LzK90es6VRs9G5p69R7x3w9olDlZq6dHDKh8xEk/OS8Q9YjMcHTM066kj7Ud5yXss7iHKS6bxRj1y2FacDhYN2R1bbXM5MIDz5rqgUAZmtPOnfEO4LYq2mjZJMXFxGhB7CjN2gcIJvR3c7Wm+ExDmWTFMfhjU0QHpxkfgMUhLjFlOSUWbLeFn+TWKXZwfVSXKB0rgUCvbh8YC9vLoW02ATiKvZ2E5V1VhVRMUrvBUE9nXHrtdtiptryK82Uqio/m1q4/CVXrQxJsNvSbLwEggjMbsOpqenSKwj9Tpw4v+asFuQa6bYrLK5Wzz2YSxmZiYQGwE0JORJGtQOisF91mXOvCXaJenIODTp0r0jOJ03BNoSA1GDJUaMAQCOBoTE275I5QNSjYSCeNYk8ST5Ilmx1F0V221q5JZM0ay5yt2HEG8IznaOyGTbJg3O3KqeKvzvMkdkaRt1ZS1nxDMKecOg5V7DTvgHvEfKrIGUEzbKBXeWknf8Ad9x4xaLqKZKDqCkvQCTJfOccCT3Ujxwajo/WLCcnzzdKA96j3xDmj8vvpGMhJUzQtg7Iws0qYNHmTEruDKSVr5dT9EHv8FlzlE7DRmAqyky37XQgnTjugD2FtTPdcySgJdLQZqgVr6ikAEby2I9ARjEq4PSa0tRKnpiUCgZMmA6QcmPdHPkhe0UhOlQay7kSUQ9KldGd3msOozGJHZAV6RDyz2WRuaYzMOhQPi0Glj2sss8cyapJ+ixwsPutQxR3lYhOvWyb1Ema56gffpEYqpFZv6mO2eX88PtRPnZTQeDD84iNNak5iONYs7TIxTMt6lh3YvMR6MTkDSVaARnEWxDlb0sijcanqVi/9kQ7FOqin6oi69G9kM63TbR9GVLwKfrPl5Y++Gyy+p3ZpfT+wtvPC1sowBAlBCD9cknzSBmRIFjt8xUNZTqrTFGZQnNXoNQDkTrzhE1rwDWl33FyOzQeQh2l4bzxU9ezEv8AiwivcBBw+qMnhuC/Jdo4IBBBB0IzHfCjylSQGdaZq2ZXKoIqCRx3dkKOU4GqdGV23YsyMUl81Pqt5GnGIj3HOaymwTaOQeVsU0bnAYtJbhjqcO7FlvEbDtjdQMovT1deqM0s1s5eeJe7SoyI00I0OWsL2iibujMpUvNd1Wp+LKJFkXIn6tD2qR5rBH6QbjMi0iZlSYVckDIsCCWoNCxDEjjWKWVLoh+w/gze6sYOzrZiRyxezk0EyWy9qjlF8QB2xAV7RZZrywWV0cqw3VHXu39Rju4HItKgGhLCh4VNK9xgq9KV1FbQjy6gPLo5OpdTqTvJUrn0QtJumOnTKaXt1OGUwV6RlHrs5aOXvOQ27nnPoRz50gY5NhVCCTqKe6NAsmzpsltskmmJhImF6U9c5tXoFadQEL8cYu0bKbemCN4j/GPQZM5/qPxpCuacA5XSvOHDEv8AtPhD3vODWx6Z4WCg8Shzp0VDU6IirzZop9F6jqDfAw66Jki2SsExeCuwp0E1p40jY9mLVLu67LRb8jNnMAAfpOqiXLXqLY5p+q3RGUW+wPPmtyYrglPOfoWUMRPdkOkxM2pvJ2slnQE4ZLUoNC4HJhiN5EuWi795+lGG6Z42e0sWLMSSzEsx1LE1JPSSa9pguuS/ZKEJMcg1zUigPbxjLDb2wYQTXHiJ7KD3xYNeyzFGI0alD0x1xyKqO2GdLR9B3e6sgdSCp0p7+mLW7nq/YY+etl9tJlkm0xYpbHNSaiN02XvdJ5VkNQVOXCMbtWgnJSg2gjmSwwIIqCKEHQgwDXhsvNsc35TZeeq1LyjqUPrL9YEbtdNYOzDGJqTR5sZOPRhu0F2JKniZKzkT5ZaVxWjrilngyE07oHWXX7H94jUPSXdUtEluowku5oNKkJU03VAHcIzKYed2DzHwh/QM1P0GyhyU+ozODPoJmg/lHdA5t5dnye2TFCij/OKehia+NfCCr0IJ8xNP2B4zD749/S7d4MuXOHrIcLdTfqB3wqdSGi6MsZaisH+wl2tJnhmyJsLzQOCs4w16SAT2iAy57AZ8+XKX6bhT0DUnsFTGr2tAlqteHLk7vRR94zPgI1gzD5y8/tMXV3NUyyd2NT2KT8Yp6VcdJidZn5p+1UeI98WiZBXJFqWbAstAWd2woo1JJpkO2D20ShddgWzqRy00nGw4kDGw6AuFB38YgbJ3dLsko3jasmwfMIfWoa5ge01aDgKnfkM3lfbz5pnTDXHkF1C4Tkq9FPOsYlzl/COmK+SVvpFlYbTQUJpXfw6YK7LNDzTMOSkICc6nCcR6lr7+MZ8bYFYEio/eog32cvuTMAWoUjRdBX39sdDo67TJc2wzWnzZgeivhw0qDQVyI3ZU7zCi0pChOETPhiT9p/8A9aZ0qYwOzWlrLaC50rG47aTqWY9JA8YwvaeeMRjh9HlrTLfau9FtUmU4FcMwKep+Z/efCBEtSWp48p+WvmTF1YCHsM1RqFLDrWjd/NiknGkuUOsj75YeQHdGMo90yFs0K2kd46wykfvojVfSXchmXaZgHPR+WNPZJIYdQlkfgjMNhkxW6Uh+m2D8WQ8aRsHpK2j5KStkkDHabV83LQaqrc0tTtKjpqfomE9gzINhrD8pt1mkndNDH7CAuw7l8Y1m+kUXrZctZNoB46Sq+FYzv0Tz0kXoFnEI+CZKTFoJpIWhPSA4HE0G+NFveSf4xYyTkbPaaZakUr4Ye6B7Nbsxi22Uy7U6HVZrKT2sK++Hkir1PGh7Soix2vlBLznAfzQfxLjPiadkVofDLB9pmA7ApHujQYZ3nb1sNjaUhBtNqTnnXk5BUinQWBag+szezA5eWcgLuIJHWAGFPuk+MVl7W0tNZjUkmpJJNf3lEgWqsnPVBLenEf8ApN5ARgFFSFSHYQ0MBwRGm+g+9n+XiSTzTKmGnSoBjOpcjEDTUCtOiNR9DViC2uVMUZPJmhuhlGffGp0K5OK0bfDGHMMYYiAnpWf5qSOLP/8AX8Yypl+cPQPjGp+lFebIP16d5BP5RGWzR84/2fcYoujTcPRHZgl1ym3uXJP/AJGA8IptpLU95GaJJw2aVUY/584Dmqv1Bx7d4pB2dtk20WKRd9nqihK2uf7Ku7HAnFmHw0qYJb1sSSpcqVLGFEBVR3ZniSdT0mITlwTkOgI2Oliy2wcuCrMpSWToGJGddMxVQRxMFW1Fp5Nrwmaf4azKOtuW+AiTO2dW0SHknInOWxyKuBVSD15HrgOvu9Xn2Zq15WY8iVMB1xSVZT3uawYcqyq0ElQFSE5/2VrF9ddllygJ8+mBKFZZz5RqA0pvFd3flFQqgcofrYR3n4RGt1sMx6k5DJRuAG4R0ydKhUXV8bRPaWM2a1SfVQHmoOAHviKlvpIIpmZmXZmfdFPWPTlcgOELza0i3yNKkEEycHQMO2I6zipBU0PERVJNIzBjrlzuMP8AJY7y2aNcm21JdJmopSsKAKVaajPIwoqsioss6o27bg1szjgQe4j3RgG1Voq2R3x9DXuA4bhHzhtdKwWt1Gg0jz7ONLYrjvjkwyNoyle8Ujzt835sfVwgdYr8TFYixIts7Jx9cU7R+kA51sxeAs9rlTiMQlOrkDU4cyBXfGobJo7NMve1r89aDgssuvqSqUqoOgwCgPAE/TjJ7mVTaJQcVQzEDA7wWFR3Vj6O2js4dJQUAVmBVAyAGEilOGkQzTcYtoZJN7AK/NmJE6zz2lyVluE5RZgADBpdWBqONSDxqDuEWl33j8qnXVaTmXs1qD/aRJQf+sNBSt1BEmEnLA1RuGWZ7hGPbEbShbYhmzAJOK1suL6M2fLp3PhSg41ifj5ZZE+Rkkk9EDbyVhvOcPZSVXrNnRj4kwPTplZSCuYZvKnwgh9ID1vS2U3OFH3URfdAuDkB0190dSBCnzKn7o8o6Sdzeqqn7LD3EE9ojxfXsHlHOKAGJjCWOYRhjDuTOKmo1Ea56FLSDOCj2ZhpwyzjIBGieg+eReYXcZM09yiBCTWj6BMMYcwxhyQDekRccyyy+LMT1VWvgGjLpKY5jnq9w98bDtdZRSZPOsqQwXoLrMWvewjKLps5ONuLAd7j9IpHo02bZOzLLsUlVAFUDGm8neTvNKDsEe1tl4pssUrQ18f0ju6JeGzyhwlJ+URKky/na8E8z+kQyx5xaNT2DvpBvMyLISpwzCyFD0o6vu30ECG0DLOmSbVKOGVaFaa66YJqijr+Kuf1mMGXpRRf4dMJ1Dy8PWWC/lLRk933lgTCc1oaDWjFMII4ZnOF8fFHCqiNJ2RJz80Hp8dK+HjEMx7WjcOAPmY8YvJ2YKFChRgDqY6EcR0pgAkyXU+sNIUPaJVaOoNGG7OhGo7/ADhQAbnYLQHkAk1quZ7I+ftu1pbX4Ee+NF2Xv1+RAJOQjN9r5mO0lt5JhHBw0zIZFPaK+wpVhEW2+u/2h4ViwulRiiPfEmjufrL74xrVjxl9miFLYqajc9e0V+MfVF3qk9Zcw+ysxc/bWvkY+c7JdGKS0ymQtUpfxgaddfKN79Hk0mzqjZtLlrLPTgLpXuUQjipdjSlQQPYFaqmtGFD1HI+Bj5Nu+Ykq0DlVxSwxSYN+E1UleDAZg8QI+v0GY6xHxtaTV3J1xMfEwRjGPSMTssL1eZy80zH5Ry+cz26aN95QD2xDtIp3t5x2k+qKKCqnUbwTlXqzHVSI05sz1/vyjR/Ry58o5hzHJhjLHhQoUACEH/oR/wA1X/RnflEAEH3oQ/zVf9Cd+WAyXR9Dwxh4Yw5AH9shSxz6CpYIo/Eo8qwIbIXGDIQkevaJY6witMPhh7oPNoJJeQ6r6xyXrbm17ASY5u65xKWUo0lqRTizAAt3DxMMnSAmSZeFVXgoHcKR62ZTyhO4IPFj8DDR7WUet93++EZqBT0sn/8AHH/Wl/3RidY2j0uTaXeB7U+WO4OfcIxcwIY7mTK6xzDQ8MAoaFDGMA6hAwoUaBKstuZAQDrDRGhQAFuzkqYks1U0pvEBu0M0vPOVNeiNjmp82MA3QE3hsVMmzcZyrCyk5diRgodFBd2zTCjHeN0eV83P+dR4E+QMGtquKckmindnxinu5CXCzVNO3WlPKNbXCjEnzsubguCtjUe3b5Zz4S6D+yDjYKzlDPG7EKdrOT4mObouxBLlgaKcXbQ/ExdXDKAZwPq++Jw6KT2XSrvj5G2vuU2O22mzk15OawB4qaMp68LLH11TLsj5f9Mbg3zaqcZYPWJEuAaPYLWCXUmI0zU9cdS5lI865wDiJhmhNCYRpghDGHWGcRgejqD70If5qv8AozvywACD/wBCH+bL/ozvyxpkuj6HhjDmGpDkThlrDR0YaADmOrFMqXHAgeBPvhjDXcM5h+sPIRjNQI+mEf4JP/cL+SZGOGNt9K1nxXcx9iZLbxw/3RiRjUMIw8cmOhGgMIREKHgAYQjChQAdUr74UcQowDeRdYBIGkP/AA8RG/6j/wC3/V/tjzbaH6n9X+2FAsBdwMN/Bpe9RFf/AB/6n9X+2GN//U/q/SAC8lSFUUETrsIxGnCBT+P/AFP6v0iTdu0mBieTrl7VP7YwA2MfJ3pKmlr2tpP/APQ47Foo8AI+jP8ArIfyf6/9sfOvpMnB70tLhcOJ1ala0JloTn11MYbEGIbfCrDE5wDscw5hmhAwAMDHUcUjrFGghl4RoHoQ/wA1X/QnfljP3g19EN4cjeSvhxfNTRStNVG+hgMfVH0kYUDv/WA/lH8f+yJl1X7y7lcGGi4q4sW8DTCOMMSLQxzHREUFp2pCOyclXCxWuOlaGmmGNMLwwrvHr/b9wge/6vH8o/j/ANkKxbYAYvmj6/t9A+pGMZE/binyC0YtOSfvpl40j5/Ma5tttXjscxeSIqFFcdfpr9WMa+WdHj+kBpJhCI3yzo8f0hfLOjx/SNAkmHiN8s6PH9IYWzo8f0gAkmEDEf5Z0eP6QwtnR4/pABJpDxG+WdHj+kKA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4" name="Picture 4" descr="cosplay094oa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0219" y="2523717"/>
            <a:ext cx="3232654" cy="2705483"/>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AutoShape 6" descr="data:image/jpeg;base64,/9j/4AAQSkZJRgABAQAAAQABAAD/2wCEAAkGBhQSERUUExMWFRQVGBcYGBcXGBQUFRgYFxgYFhgYFhUYHCYeFxojGhcXHy8gIycpLCwsGB4xNTAqNSYrLCkBCQoKDgwOGg8PGikkHyQpKSksKSwsLCwpKSwsLCkpLCksLCwsLCwsLCksLCwsLCwsLCwpKSksKSksKSkpLSwpKf/AABEIAMIBBAMBIgACEQEDEQH/xAAcAAACAgMBAQAAAAAAAAAAAAAEBQMGAAIHAQj/xABFEAABAgMFBQYDBwIEBQQDAAABAhEAAyEEBRIxQVFhcYGRBhMiMqGxwdHwBxQjQlJy4TNigpKi8TRTc7LCFkNk4hUkNf/EABoBAAIDAQEAAAAAAAAAAAAAAAIDAAEEBQb/xAAwEQACAgIBBAAFAgUFAQAAAAAAAQIRAyESBDFBURMiMmFxofAFI7HB4SRCgdHxFP/aAAwDAQACEQMRAD8A5xdl1qxFtItfYeT3c5ZXq0dlsvYyxKTiRLSQdRCe+JV32dWApRiGjEmLUXLQNleVMBWSIlwxlptsgkd0GG4Rn35G2BaaZaN0S48UI2NuRtEafekn8wiEPQI3EYlSSMxHqABqIhZmGPQmJQjfHi0NEIa9zEiREaCY3IiENnePUpjQCJkpiFA9tLIMQ2BJ7usTW5fgMZY/IIsh4KwFeNvSgaPoN5yf5R5fN7JkIJUWirWOaqervFuAfInYP1H4Rs6fp3J3ITkyV2DJbPiCXWc1K056cBGWlWEYpiieFB9dI3mAIYHM5DhUk8BC20T8WEAVWWSNwoZh9hHXTUVRiacnZJYk4pinAYgUrTUV4F+UZfVlUkS1JZxx45jeCIIsy0qXMKT5CUc0sT6kiCpyBMR05NX3B6xf1R0RLiyCRaxmMnqN5eldDURBPQJamqZZy2p2jiIiXZyMaQ9UuOj+4PWPbstQmSiFVKWBOrVwq5MRy3wLd68jEvITImlJbNJyMQXgcKu85KG1O1tojJE0IUUku2Y1D5EDYfhDCbICkuGIibaK7MVW5TJ7xNQz8hWnD2jyz28TCAwchwaAKSPZQq/8xkn8KYZR8i/LuOnygGZKEqaE5B3Qdh3fKF82mM4obSEZoVVJyf1SRCC2XGiSsqqxqCNn8ZQ8x4hiDBT9FDMc/lviZShNQUqFdm+M/U4Flj9yJtHPLZb6nCSQI6X2RBNilFWZ+cUG0XWmXPZQo9BtjqNyyQJEsMyWH+0cVa+U1Ra8EgswGQLRkSLxPRNNIyKaG2dPue7xJkolj8oDxyrt/JCrUrBoPEd8dat9qCJalE5AmON2yf3i1KOaiTGqCpbFMluWzMjxB4nnSE4sqRNZZbJEQTjWFBGpsyScoxV3JjzKJUqJiFpWQ/cm1MSpsAOpiZQjEoIEQbLFJKzz7nhGZAjz7mt/NBQqGOse2ZTU2RDc8MZ9PzS+Zd/wCGVNH5o8Jmphl3kbjxRKOaKU2+aNI2//ACS/0w9VcRIiKZcagMoDnH2SmILTbFFLYY1ndoRIkkrFQKB8/wCIlv8Aw2ZGKYQNzxz20WhdsVQEJd+ADVVu3b2jTigq5y/9Fyb7IlNoVbJ2Jb4cWWnTJhTmd0WJc4IDjPIctfrdCa6wATpoOH08S3lbQ7PQMnpnHWxtRhbMk1cqPZ1oYl81UfYgVbiTU8BENltPiVNOYSSNgCR4R1aAhMKi5NVHoNB0giSHSveGHCp+A6xkn1GzRHFok7OP4ga4ySd5IH8Q3ss1iQdpB9B7wpu5WCYPrMP8BE6rVhm/XH4w7p8tRQGWAxnTAkp3gj66QqscwSpih+UqIJ2YiCOTwTbJzgEceYZ/jAVsqW0WG5j50MaZy3YiKCb0QQqXMGYOBexjkfrfE91XsCgEeJBzGqdpG8bIXWC3OFS1B2odSQKgj+4U4gNFcmWldlnqKS4CjTQjQ9IVLMoNS8MYoN6L1e1lSpIWlTg6vRtFctf4gG3I72UHT4hrqCzEfGNrpvaWoOP6MxgtP/LWaYtySc/5jxcoyZhlk0LFJOuz4RcqateSkq0LrutxQrAugNH3g0J5Q1xlJdm2h/r6aFN6yXdQzSXbo8F2KcJiA+YDcQNu8ZcopPwE97CbxsgWl2GIZbYtFyJ/AQFHIB9IrVmeqTp7aGLPcloxS2YYk0PwjB1OL/ehmJ7DJsnecoyCCdrRkc92PIp0m0zE4VTHBzqICT2bXs9RB9ostrl5B+QjeyqtTOtIA4RrpGdbdEOBktsgFSK1hhPNM/SA1JffCaZu/wDnyceSWiHC8SIQxEarktHiaF9QDFMPBCLkuRIZjndWJkKpAhXR9NkZ98AEDZ6B9MssLQdLXGP4jvAiFE534fVYjmzvEdn8wXgrpelaxyjLyFvE8iZA8tIUImRLwthzzim9HPl0+NSf2LZYFnAMQDtA183uiQmtVnyp27zsA2xgvJKZeMuwGWtcgBtJpFHv2XMtc7uEKCVqYz15pky9JYP6mzEY41GVz7I52VtFUt0ybeVpwp8QBLnJAajk6IHrTbFrtlyyrBYTR1KyJDKUc8StgGid9axbuzfZeTZpDS0MDkVVWr+9e85gaPFO+0m3slEvacJ5OafWm+Nqy/GmkuwlJRjZR7DOqdwHWprAFptLnmR7OYyVPIx7C3x+cBST8fc/xG/NlqPFCIwt2MZc7xAfW4Q3u+W78/YwgxficCIsF0HM7/iRHOnM2QgeWpGHAralJ+ELrdOri2fIfzDO8po7pFcgr0b5QmtKSoEp48oPHkagVOGxjYrbiS2z69Y0E1ypOoZQ2uKU5NAMiyrloC9CW9yI8tdowqxDZ6FvhHQx9QmlZkniaYytEr8woaZdaQvvGQmY+igBwOv10hvZFBcsEflDHeNPSFduQEqTv+Te4huZaF43uhLdlvMhVaoJKVDQpIc/CLoJyZiAl3Kf6ZObZhJ9um2KZe8hsI2OTxU3waC7HbiJQNfw2fbgOSuINDuI2RnxZeNxfYbON7HNuWaKauShz+vSIJIwGh8JOIbjrB09XeysY8wqobRm43EVGwiBZDENm9R9bx6iHp7AaHctYUAoZj1g2wWjCsHQ0IfT+IrCLSqWCdhD9WB9X5Q2k2wKwnIv70L+kNaU1Qu+LsuuB2LxkA3banljFmKctIyORLC0zWpFlu3tOpZZcsgb4a2+3o7lWGhaJJFkl4dIVdoZCUpGHWGNeTFim7ESlvEE2zvUFjtyieWmFl838iSDUOMySyU8TqdwrCY7O3gz/D+ZaokNpUikxsO3LrC2f2glue6SuaR+geHms+H1hFabROnePD4TkudRLbUSRmN6og+5mbR5k8jR8MscEggDmYOkFn6mWWS4wp/buMrT2imDP7vK/fMK1f5UCAVdqdPvkvgiQpQ6kxLYOzOLzYEDXCErZtqqJfg8Gp7LJUWRNXTNsKW5AQDmkHDpOqmu9fli9Haj/wCYnnZyP/KCZfaNR/8Aesy9x7ySTzLiPZvZJQymqLcD/vC60XXMlVWxQxckAGnDOKWSLLfSdVjVp/qWSz9pikeOSoJ/VLKZyOqagcodXT2gkzSCmYkto9eBEc8TYh50gpH65ZwtxAy5iPJqFKqoJmt+b+nOH+MZ84Ok+xmeXLj1k7fvydNvG2qmkCU4Lsg5MojzcEir/EwbYbmMhIQhiMyS7qJNVKfMmOb3X2ym2ZXg/GQmikKcTRy1yGUdL7P9rbNbEOihAql2IOrjWOb13OKSS0MeeE3dDqyWxRScWmf1sjjna29yu2LUWIHhD5OoeJXIMOL7I6P2jvEyJKpqC5IKAk5lSvKBwNW4xyG8pJMxEpJClAjGoazV5JfYkPzxQP8ADYKN5PD7GXLFXoAmpZRTuI61+ECpXX6+tYJvIEK4FumXt6wDNLK+tR/EdXK7egYKghc3xnl6MYsVzrcU2n1MVuz2ppmTg06xZuyknEthln6xjyGmAJaLKVrwqLJTi9awLZ7ySgKTRsvRveLHe92qHeEAv4iG/wAo9oqsq5DjSlW0PEg9bLnHegqVev4JQydMyQabIXrm4kNqKctItFkuZ5qQpLJVk42RB2v7Lmz/AIiE+HWGKSTAcG1Yp7OW5sSTr7VHxgi3KHhUchVt4NB6wvTZCwnJyyU2hzyj20LxU0BJ60joQy8sdMxSx8ZWQW04lV1PyHzjeyAJKD+UhSFb0nOBJyjifePd/j6QVYV4kkbCehFIRF7YddhrYphlkp0FOKc6e44xEq1BMxIZtmwg1psINY3u3EpaQa0LnYBAN+OlSUnQAg5EAlxDI5tfgKeOtj68ZQMvEMlpNdHFW6gNAl1Whw2w+8D3Hb+8lKkKId3QXyOzgT7xBcwKSoHMFj7e8a45Laa8mVx8F9u2eAgOfphHkRXbISqUkvu9YyM8nsYkXOz25eEVPIEwLbb0x08Rb+1XxEF3GClLLFWhTft5JkIXMUaJyG06CESeiYlDvX6iW/e0ndDAlCu8UWSmmIk7AHaEE6wmQrvbQtK5oqEZpl9aPvgq4mSlVutDlcxxJTmpjQYR+pXtxhhd3Z04vvNsYknEiTmkajG/mI2ZDMwC3pHS6bDLLK4L/H3F9msEy0ATp6jLkmoGUyYBrXypb8xgxNoBAlyk4EHNgxb3qK13ZVbW+bcZswjNCQCrYS4CJY3YiCdsFWSzd3K7w1UWCX1JNH516wuTs7uDpo43Uf8AlgtqxFQkyAyiwKv08N7Hk4iyWewpQhMtNWGeqm/MTvMD3JdoSkzDUr11Z/ia84MkrcFb1WWT+0UDdCecGoGlKnYtvu8UyRliNWSM1N8yPSENosq5mFU4+ZQSEjypfNhw13wztNlx2lRVVIASnk+LmT7RJOlvMQBo6jyBf5c4VJbAyRbEls/AtOIEJQwTUOkg08Q1APvBF4XH4e8s+eZlu6S9fwzoN2RiK/ZAJQVZUSr/ABMQeSmPKJbkmmWsyiaVKd36hwfxDjEVozfBjJuE1r+hWfvSJpaYkpWHFKLB2cd0aTZk6zzBOStlPSaNTsmp279d8W2/ezCLQMQ8E0fmGvEaiKxZ7UJE3ubWhRQfCToQaPvFXhjfJUzj5+jlinvt7H9s7aLnykrIAmy6BADjGoN3jZM1eUG9l+zxK5YIdSELmrL1Kph7tI5JCzxJio22UqyLlqQy0FQXKUS4UBmk86f706L2QteNM2enyTMLbsKVDCdnzjJ1L+Hj+RCd7T7lA7T2TBPUnTTZspzBivT0/XCLV20f7yrczc//ALYorK1VG+HxtwTfoUgqwWZ1JO2kdO7C3ECVLbKnx+UUm4rMHKSKhiOBrHa+zV3JkyACQ5qeJhE34NcY8UJbRdYxZaEfH3hPauzoK8QzDekXK32Q1IhfYC5rCLd0PSQFMuTEkHUVB2HOJkyk2iSuTNHiwt0eoh5LAyhfbbN4gpNCIPsXqqOUz7kVZVFKh+Gp0k7DoeEKU3SSC1cLpO8DI9Gjrl4WQTQXSK5htkJbJ2XMtSmHgNW2UDtDIZXERPGmc1F2vpXD7Gkb2C7MKkD/AJnT6DxdL3uTAtwKEu240PzgAFCloLgYVEN+kZ9IZHNsX8JMOsdypScIJwsStRyCRVQ3aRQr1tPfz1zB5SSw/sDAekW7tL2kky7OqVKUFKmslW0g0UzaCKTdlSoDQkcjlB4VvkxeeSfyoisRZe/5Q+RMKlYtVGu81HyMKTZfzapPUQxuknEGGSn25VjZCXHRlcbLhdExpQH1kIyGcmz0ZsifUk/GMgfjE4nQbxsqEoKqUEcX+0W3GZMRZ0IUokYvC7uosA2tA/OOudp5mFIQDnHPbqsn3VJVNmKmT1bSSEg5JTsG/MxJNeA/4X0WXP8AVr2wm77L3SUzJwHepSlEuWPEJYCQGG1ROZ5aQHab0VMKlH+nLz2LmZhI2pTmdrbIht09ajhBdRIBO0nJA2AZmPLRZvEizp8qfMdqlF1E8gqFctUj2mLBHDDjAku2yFeBxVZ7xfN0yx0xK/xQwtKAuaEZIl+7eI9KdYklHCMQG1X+FIZI6gdI2s8likHNRxHgllHqac4kUMUKQwtZZCUjXPc9G5CkQTJ4SoD8qAf9I+ukaqtDrNfKCT9ca8oW2lZ7sh6qbqrxHoG6wyTouuK2byFFQfafcuT7xIgkLnEDJCEg71s7cA3WNUDClJ3EnkIkWvCkbSyjyQEj19oR9wJKxLf9lK5amJ8JJ5jKAbHOcImHMM/Hyn0YxZrJJC0KesVuVZ8PeoOhLc4FSvRgi7yssCbSwCtmfsfrdEV62NM1LMFFNUuPMlqp5iIJUxwRw9Q/xMeJtNN6COh+j0gjoyipx2VO0ykhHcqP4UxR7tRNZS6MODkg9dIsH2W32UrXZVlkzgohyKLSDlxD12iFV9SG70APi/ESN4zbpFZuu2iXN7wvkdhz2V0MVKPJUeV6uDxZNFmv+WVeJT4lFaq7EeAP0MVqYknjnFnvVJ7qSTrIwtxmCvNj1iu2+WUKwmhTnBLcaMfZlvuBAWmWvVmf3B3vFnm3jaB4Q5BDAipHERW+xdmPdqOYxHpt9DF2lXgiSzgFhqWNdkZHBylSNscny2RXKLaUuV40nRYAI6aQ/sl2KQhyXVmdkBWPtahAY4CP7TX+YKT2ukLOELAVsND01gZ4ZR2RZeWgkLjdaXERomhWUeqmVgLGWepljJt/wzjZUsR4mZHi5sQpiu9rCFCKTbLjTjdvpmi82+1Bs4QkYnMC3RRy3tNYCmYVN4QwG/bAFzn8Qj9UWztcUhJ21iqXXLOMbo3YpWjFkXzDC1rwVamvOHnZKyhZURXwnk7iEU5eJLbXB9SIsXYKZgWRSo9qw1SBaLkiVQE0LB+IAHwjIIJesZC+SB2E33eJWuldnz4RUu7UZilroQThrQDVRO1vgIbLmqSS+Z11hNes/wDINSMQGdfKiDk77HrujUVCoL5V2+/3NbFNHjnN4ZYZA2qVqd5+MT9n5JUkzSaqch/7i79GgG+ElMtMlNS4BbWZMIT6AnpDK8ld3IKEULCWnioVPT3EWjYncq9B9imBYxaKNP2poOucESs5i9jIHHNXw6QJZxhQGoAyRyBJ9oltc0IljgSeJqflDUNkrdAom+Fe9Te3zjRfzUfrgB0iF2wJ3YjzrE1nqePxPyhTfgVne1Feye1kiW39rcyw9zEM04phAyDDkIIvGZhZ9GPN6f6iI8sEoCUtWrq6CkLmKzy4x/Ogi47O6X+tvxhVbrI06Z+1+n+8W+47H+Ak7X9zCK+ZLTjvQqFxTs52J8s7K/ImPh3oHoW9lRHOnYVpVp5Ve49zEVjUcMs7inqPmI9tFQTrQ9M4b3OpH6Ta2ysSXzKNf7f9qxz60WbBNUjYacDUe8X+XPYNm1NxBy+ULxcspc1Sy7pAUGLeEVL7wHiLucf+JY+UVL0T24KWQkDyTJSRuAK1N1VAF6yAoTJjeZTD9qc+pww4QkhKy/iEyW7cCkKG4uOsSWy62/DbwpMtI4rmBSuiQmGHEyLjKgrsdOEuSijtiChtGJ/YnrBdsuxM6enFMKJJBCiGdqsxOWcR2Wwd2rYD0r/t6w2NjdLQvjTtAqdaNrouiwplh/xVB8zQAEgA7SwHWCJ10WeYsKEtIKfKwYD4nnCWydm/G4UQHLjTjFlsN24dYTkzXpGiMPLPJE0oLaQQm0RKbIM4hnKSnOMlj1om+8QFbb0CRUwovftCiWkkqAA1jml/dtlzlYZdE7Tr/EHGDn2AlNRWzoCrzVOUyfLqdIUdqb4KJRRLLPR8idsUiTe04hu8WxzAJAZ6mkG2+fLmFHdd55RjxqxOrIlL5JOyHLC1JWJeVNOgBKVEZvuNYlfu0sPMdeMa2m1BAYZjXeflA6CThOe+NSEDGz1HMfXpDK4rX3cxKt/8QvQnC2xmMENqNr/OIGdLRhIBc1EZFYu2+VCWADQc4yBpA8R1eVrauug379whVd6XmFRqEVJOqyHc8B7xlrtdFLbVkDadPWILT4JSZQPiUfEd6j4i+6o5Qfk9xCEYRUV2SNrGccwzVVDlYB2Mz8ww/wAR2RtbJpM5IP5AVK/es+4ASI2sMxLKWrytibYhHlHMwLZ1Fc8f3qryYt7xZcdFmloZKH0xHiVMBAt4LcpTtz5/zBcz0AHrCudP8ZP6U+pyHrBt0h0V5YPaLQAZiv8ACNKmgHSCbnmYgSeHPT3iuX7a8KEBnxqKi2bZCH1wqZKAczX1J+A6wruzn/EU+o4+kFXxM8e7Ekf5f5PpCr/1ESBLQHBoTkN7bYLtSyuaAP1ez/EGESrCsTgpSVBKSQkCiWbM8fhAvbM/Wy+eEV7LNdvavAkIXakoAyGB23EmNpt4CdNJEwTEs2IMM+EIJNySzZyO7xzCVKxFhU6BqtHnZWwmSlaVfrSQPSLowdE3LqN/c0K8MsH9Mweh/wB4Kmec7HpwIce8Cz0eGYNiieTkRvZZuKQgv4keE8ASEmKOzF1KjVacK20UP5EZZp2GbXRzxGoPOvMxkyY43oLcjUH1ga8E5LGhrFLTM+eHKLQ3tUqzJxCXPViCUlQVLJRklYAXLdiCw8QDZQ9XLC0yykg4pgLiuSSQP9IEVuyfeAhgnvbOoEE4ETSjEfExT40M71pDi6LfhSJa6mWaHcxAPuOUHZwM+KXFNu60PJlnBDbY1lUDGIU3qN8eKtiTWLswG9rnFAxDnEcjtMBmY9+9A6iB13fIVUoD7nHsYRLFydmiGWlTC5va5AGYin3/APaGlLhPiVsHxMU3tNb1qnKHdqkoFAg4tNSTmTCOKWBeS5Z34DrzviZPU6zTQaCPLJYlKBKUlg2JVcKQcsSsgIESIdWe9JkhEyUlRCFgCYGUCo08Kgr9J2bYc00qiJu3sG7wACmw18zsNR+XYIKs81/EMj6bIAEsrLksnizsahLipaGCJJGYyoEhjTMOpNFGsEUjz7uCCWcu4KsthAGucbSktQurZoGFOOUF2cA+bPZSMn2TKrHR8olF0byJjggisTWUuWP1siBEo8/eJ8i8UxiCZYZwNu1oyNlSyagRkDsKhxNWMZOYlUSNCs0D7amBLbKKlsDsS/Lxf+XWMu+WpdEgkgFZ1qaJfqDxjJz4VEVISUhv1GnXL1gz2LlekepnYpT6TZoQn/pyvmRBN20mo/bMWduQSPVZiMBPgSnyyUFI3knA/MhR6RNcssqtMwtRKJaN2eNQ9ItIi0lflr/I8tC2B3D2ivYmCy+f0ejekNbxns41dm5OYBtVkBlFJVhcEUzyq3r1i5O2OzZFCDforFq7RoMykvFhZIL0ps5vDywX8CZhCf6ct89WDDc7QDYfs/lqWj8VfiOxJ1pnwi2J7CplBUszFEqYk4UoJ3FtKwKo8ph6iayc2KrLfKJa3UhSisDyscORr1gy29pbKpBqpBI/OktwcPBs77PQpCJhUp2BBGgoA/pFNvvsEJK8Pfkgh/IBqBni4wPFNk6nqJvLaLF/64u9I/PyQfnA9mvuVPxzJL4RhFQxcKxewin2vs5LlipWTvb4CHnZmwBMuYkPmPVJica2N6CU/jK/TJ77miUVKORLdYS3bbsTtklbEblOk/6iIZ39L7yzAs5Pd5bcoTXVYikzXDOl2euJJxZcBEZsz5ZLOorsO50rJW6vL6MeILuk7wfcHpWCFeRJ0p0VT4wJOopKhqyTxDgH0ija5US3XKV3iUuQymKg4bFQFxl/ENbNMIVjmElctWCa7kkaKru9htgATMKe8AJ8JdIJQd4cZ+0OLUkBSJ2cuakJWdSCHQo72pxSIs5+dR5uPtDVdiDuMo3FhGyNLomkI7tVSmgO1Oh6N1hhjgjgZYOEnEWT7s2RGq7CNsNFExIx1iCyu3ldqu5XhCVqCSyVsxOysUy+exKu5E9CQF4AqYhPlcu5Rs4Rde1djVNlplI1UFKOLAyEkDXMlSkpGrqTSD509aAFGWCkJGIBRKgA7kAhlADTpA7svVHFbJZSXVhdKA587bnKBSNUSSokl2FSaPvYE1NYuF/WnuJk+XZV4Zc8DvACyS4yZsjiBpWpEL7ouebaJqZFnR3k060wp0xBx4Egan3iJu3YVejJlmQhKFFQQoh+7TiSZYZjqQ6ga6wObfLGlBpt4x2Ls59hchAC7ZMVPmHNKSUSgf8AuX1HCLvZuxdilpwosslI/YknmSHMW512KSSPmpd4yVHwJwUFHKq6lzUPsguRMcaKHqI7hfv2UWK0A/hBCtqBh9o5n2i+yK1WV12dXeoGn5gOGsD8VedBcfRW1I1QeIPz0jbDiqM9REEi14lYZgwTBTJi+w74mxlJr/Bg2vRaZ7LtZSGeMjdW7IxkBYwdXbJwy1qcAzFM5LDCmrDm/SI0EiWohJUoJUrwgqZRBUDTIA6nZDCRZcEt28qF7DUip6n1ja7LCFyZoJV5CGClJB8JzY+IbjBpaPRPLxxykvt+opsPhQl9gfglPxUsiGd3TZhBcuAfCwYeIMeJcmsKbYnCmWxzVhP+FLkcip4b9nEKWFJqUpOeyjsNtWpviXQ/JlUYWvH/AEQzPHNUTkFFuZd+gESWpYUyUoFBVSj4qOSUpFGNBXZurhsyiVBCXXkz4RUAOVOyRQw7uH7PZxLrnDCWJw13MDrSBb2Yuvzvgoe1bILls4KsZLIlpSVGrlQdkpbIliX0EWmcrvkJmgEDCCXpvMbSLgk2ZnOJIqxyf9R2nLpAVvvb7wFplEBIdJIOZyIHDU6U2wCls5fFKLbGc68RLl1LIQglQZyr8qUCtHJii31eSRakmcgFPdDwvkouRXcYucizJKE42UQA9XDij0z28o512unBVtwkj8qXL0cZ+sMgZpvsxvfN0hEoW2QEzbOSCpGa5eQdY2O9RuiCSuVMld7JYFX9RADNhLBW935dIShVqu8khZwqFGIXKWgllYkmhScmiS6rIpCEr/LMcgjIEgOnlFmzoJ1nTv2EpUggd7iCQalAS4Z8JY0IFHFH2wltUlMq0ACYlbrqQFA4V0IUk+UhxQ8iYbWxQTLWSKJBPHKnOoimylKVNxKzUXLClT6cN0CP6if86LX72WFMw9wRqARzRn7RNMsg7pJKkELejk4WI8woduXWAe9PjG0hX+ZLH1eGVqu/ugApIdaSpJSSwZqV4xRry5WpRXvRkpCkBSVAvKUCUu6cC2BYGrCleEPezjTJC5C690pSN5S7oPRukK7EApKVEnxAoU9TQ4SK7AH4pgy6ZJlWw1/qSkE/uSTLV0KR1izDmdxrytoJsSiiYZavMiqT+pH17mHo2iAL2lAYZ2ssgk/2ksoHkX5QxTui7MXUTWRKfkwyzHpBjHj0mLMhVrbbnt4SSe6lJSpeRQCrEEk7PERvBSDDe3W5EpBWpaRShJDF8stIV9k0CbMtVoYNMXgTQg4UZu9KuAQNUmFna0pVOlWWRLQlc1QCilKQa0wqpkygXiFkfZPsfMvJkp8KArHNnE4wkEeGXLoHUxJ51yjuHZrsnZ7DLwSJYS/mUarWdqla+26M7O3SiyyESZYokVOqlHNR3k1hsFwtsOqNwIxo1Co9eBKPCY1VWMUY0eAYaRz/AO0b7PJdpQZspITOSHcUxNoY49Z5zgomBlJoraG15fOPp2dURwT7Tbo+7W4TEhkza7nGcFinUuL7MuStWVj7wZbpIdiYyJFSwurgNT5ehEZD3AXbL7b0YZa9wA6qeJrnk/gLbUK9oXX3eyQvuBVamJ2AAPXfAFn7biWVSjLdAJSCk12ORBNHVll/033cl+gFbJ/kTqJiyeaEgnqDFr7PSgiz4iPMVPxcj4RSbxtAxBT+ZRbmRFr7JWqZbQmyyUkEKebMbwolEu4/uJLAcYB6djurkoQUU/Ksf9nLoQZyVTEgpWMSHyxIU2urF4uNpmLwtJllR6DqYlmdnwyEppgIbcAAPgIdSZLAA57oXxsydR1Ck1JHOL+7A2y1gFdoEsZ92AopfeoERNZ+wc9CQEzUBKUFAQxdycRUVbSoPHRVQLMUDShi2kjIsjkc7TZp0tCJGBwhRVNUmpLE4ADmQBXm0c67USD97mOC5VTgwaOvdpJ82z+OUnvEnzJpiTR3rmIot5doZNtUJM0d0qoTMISUpVkMRzSknXSLhKnsZOEeAuuLtPMkJXJnyhOkr80tdKHYdDvgmzFMlb2cq7taXwTAFMDmFDKjtij2zLQVmz21KkKl07xIdQI/WG8ScqwNe6vu8yU60GSpQAmJIKVJGh1TvBYxYEZU9A953qhUxCJdMRIUCcSQxSCxNWOPUaQ8vuxDuFYUgMpKmAAyUH9CYqlksSFXgEnR22ULj2EXy2kd0v8AafaIMlJqcX++5zonDMfc/wDlUQYui7MJ0mSvJvCeCgZfvhMVC1IxJcUJKwDyFesW3sqvvbNhVr7KAUPf0iJHQ6x1FSXv+ugexWTEqchmKsM0biqiqfvSesGCS8yWvY4PCYkBXSYh+cErRhtEtTeZK0HiGX8FdYJmSA7jeDzr7iLOe8uze1yguWpJyUkg8wRG1nLISDmwfoI2ekY8QyN6o2ELe0l4iRZpiy3lID0BJ0fTWsHgxTu216pC5SFPgQrGvCWJIGJCDvLJI5iICM7Hak2KwoxkFeEqYqJxrUCs1LMM9KRVexV49/esqYavMJCiAFEISoh+FOkRX9bBMsq505Su8mKAlpHkEoFT5g+MHwljAvYXw2+zBOhUeqFPFy0go9z6SkWikFomRX7BanAhzIVSMikaJINSY3EQoMSAwwW0eqEQmJjGhEC0WgeYY5j9sdixWYTGqhQL7jSOmzopX2hSsdinDYknpWM0nUl+RyVqjhbuAxan16NGRohRYRkdJqzDQ7tVulKnY0pUVF/GcnIy9YrU6ayyR+ov1gmy30qUjBhSrCoqDiqVEAFiM0kAODSAkIMwqIFcyPjBN2aHP+Wo+nYdPtj4A4ZJPHMn5R2L7DLOEWWbN/NMmsTuQlIA6qVHDRsjuH2ML/8A0SNk1fqEmE5AviOb2dSlTXidU0CBbOI9tKaGrRaApNlF7ffaR9zUlCU41KegLENkW2RTrH25t1Zq5JwE08zAdKwl7TWZarynCasllskgMcAAKQBpQh98XWy3FL7gEy5jNmSM+DQSxqXctz4vQZYO2aZqfERUVdukU+/rJIkTqt3U44sQYrl0qlI2HN2cBwIrHbSSJHkoSrMdYrNnvTxAzQV7yS4geLjoKWVTVUdJtC1d0hYX3qSAhMwVoPynYQ7AHTKmVN7V2jyoGeZ9oPsXaGSlKsCsJUGIZgr9wyMVu8JuOZiJeK22A3SLp2OsS1PaPMXAajnCKqB25cWi6T56VylMagFxqOINRHI7vvebZ1pWgmldxGoI1i7r7dSJqUvLViUGJoyTsfWDorntWayZQeW4/Mx5qL+8MuxqykFBzS4I/YtQ9lJiCVKGHEMkqB5EiHqLKEzBMSGJJCmyLjP2i6On1WROPH9+yW0odcs/pX7pUPjBSVaRCqbURNEORej2PGbKPCmIwqkUUQXreYkSFzVflHUmgHUiOXWq2n+vNdU+YVMlQKUhKqpMtQDuMSs8gQBFs7Y3shRTZypqha2LFgCQG1d3psEUSdNxLJcYEuzElBZnIBydh1gkvJAztL2gmWxcqWphLkJCUpFABmX2qJzOsOPs3smO3hWiEn1pFXsiGBUc1Vi+fZGgd5NOxvaAyaiMxq5HTpHgW2kPrLMhJNrWDrHPjJFmpodoVEoMBy5kTpXDUxTCHjVUahUevFg0Q2gUii9tJ7WecD+hXtF7nCOZ/ahO7uTMP60sOtYy5FtD4PTOMpNBwjIix74yOouxjoHGY/aILuL/AIgc/YxkZAFI9vdIE9TBqx1/7Fv+EX/1j/2pjIyAzf3G4+51aVlGtp8pj2Mi0Wu6OK9p/wD+jPOv4df8Ai43fMP3dNT9CMjIdHuLzdzkH2lDxj9x9hFIMZGQMu4B5G0o1jIyBIMBkIyz5KjIyIWdD7Nl7GXrQ+8Wqyf0h+0ewjIyCZvz/Svz/ZEihExyj2MgTnmsRqjyMiEObXks9/OU5xAUOo/FAocxFXSr8L6/VGRkF4IFzvLFz+yU/izf2p+MexkLy/SNxfUdPSYnsZrGRkY4mp9x1IgpEeRkNQtkqY2EZGQRRHNjl320f8NL/f8ACMjITL6kFHszi6848jIyN5l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3533579" y="2139970"/>
            <a:ext cx="2721828" cy="400110"/>
          </a:xfrm>
          <a:prstGeom prst="rect">
            <a:avLst/>
          </a:prstGeom>
        </p:spPr>
        <p:txBody>
          <a:bodyPr wrap="square">
            <a:spAutoFit/>
          </a:bodyPr>
          <a:lstStyle/>
          <a:p>
            <a:r>
              <a:rPr lang="fr-FR" sz="2000" b="1" dirty="0" smtClean="0"/>
              <a:t>Cyber :</a:t>
            </a:r>
            <a:endParaRPr lang="fr-FR" sz="2000" b="1" dirty="0"/>
          </a:p>
        </p:txBody>
      </p:sp>
      <p:pic>
        <p:nvPicPr>
          <p:cNvPr id="5131" name="Picture 1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86150" y="2523717"/>
            <a:ext cx="2312628" cy="27054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33" name="Picture 13" descr="http://25.media.tumblr.com/tumblr_mczifuN1D51rkulnbo1_50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50417" y="2572019"/>
            <a:ext cx="2914071" cy="2657181"/>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Rectangle 16"/>
          <p:cNvSpPr/>
          <p:nvPr/>
        </p:nvSpPr>
        <p:spPr>
          <a:xfrm>
            <a:off x="6050417" y="2117915"/>
            <a:ext cx="2721828" cy="400110"/>
          </a:xfrm>
          <a:prstGeom prst="rect">
            <a:avLst/>
          </a:prstGeom>
        </p:spPr>
        <p:txBody>
          <a:bodyPr wrap="square">
            <a:spAutoFit/>
          </a:bodyPr>
          <a:lstStyle/>
          <a:p>
            <a:r>
              <a:rPr lang="fr-FR" sz="2000" b="1" dirty="0" err="1"/>
              <a:t>Sweet</a:t>
            </a:r>
            <a:r>
              <a:rPr lang="fr-FR" sz="2000" b="1" dirty="0"/>
              <a:t> </a:t>
            </a:r>
            <a:r>
              <a:rPr lang="fr-FR" sz="2000" b="1" dirty="0" smtClean="0"/>
              <a:t>lolita:</a:t>
            </a:r>
            <a:endParaRPr lang="fr-FR" sz="2000" b="1" dirty="0"/>
          </a:p>
        </p:txBody>
      </p:sp>
      <p:sp>
        <p:nvSpPr>
          <p:cNvPr id="12" name="Titre 1"/>
          <p:cNvSpPr>
            <a:spLocks noGrp="1"/>
          </p:cNvSpPr>
          <p:nvPr/>
        </p:nvSpPr>
        <p:spPr>
          <a:xfrm>
            <a:off x="348992" y="180984"/>
            <a:ext cx="8229600"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dirty="0" smtClean="0">
                <a:solidFill>
                  <a:schemeClr val="accent1"/>
                </a:solidFill>
              </a:rPr>
              <a:t>II </a:t>
            </a:r>
            <a:r>
              <a:rPr lang="fr-FR" b="1" dirty="0">
                <a:solidFill>
                  <a:schemeClr val="accent1"/>
                </a:solidFill>
              </a:rPr>
              <a:t>- Le Cool </a:t>
            </a:r>
            <a:r>
              <a:rPr lang="fr-FR" b="1" dirty="0" err="1">
                <a:solidFill>
                  <a:schemeClr val="accent1"/>
                </a:solidFill>
              </a:rPr>
              <a:t>Japan</a:t>
            </a:r>
            <a:r>
              <a:rPr lang="fr-FR" b="1" dirty="0">
                <a:solidFill>
                  <a:schemeClr val="accent1"/>
                </a:solidFill>
              </a:rPr>
              <a:t> :</a:t>
            </a:r>
          </a:p>
        </p:txBody>
      </p:sp>
    </p:spTree>
    <p:extLst>
      <p:ext uri="{BB962C8B-B14F-4D97-AF65-F5344CB8AC3E}">
        <p14:creationId xmlns:p14="http://schemas.microsoft.com/office/powerpoint/2010/main" xmlns="" val="41884151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95536" y="1492777"/>
            <a:ext cx="2975248" cy="523220"/>
          </a:xfrm>
          <a:prstGeom prst="rect">
            <a:avLst/>
          </a:prstGeom>
          <a:noFill/>
        </p:spPr>
        <p:txBody>
          <a:bodyPr wrap="square" rtlCol="0">
            <a:spAutoFit/>
          </a:bodyPr>
          <a:lstStyle/>
          <a:p>
            <a:r>
              <a:rPr lang="fr-FR" sz="2800" b="1" dirty="0">
                <a:solidFill>
                  <a:schemeClr val="accent3"/>
                </a:solidFill>
              </a:rPr>
              <a:t>2- Les mangas</a:t>
            </a:r>
            <a:r>
              <a:rPr lang="fr-FR" sz="2800" b="1" dirty="0"/>
              <a:t> </a:t>
            </a:r>
            <a:r>
              <a:rPr lang="fr-FR" sz="2800" b="1" dirty="0" smtClean="0">
                <a:solidFill>
                  <a:schemeClr val="accent3"/>
                </a:solidFill>
              </a:rPr>
              <a:t>:</a:t>
            </a:r>
            <a:endParaRPr lang="fr-FR" sz="2800" b="1" dirty="0">
              <a:solidFill>
                <a:schemeClr val="accent3"/>
              </a:solidFill>
            </a:endParaRPr>
          </a:p>
        </p:txBody>
      </p:sp>
      <p:pic>
        <p:nvPicPr>
          <p:cNvPr id="6152" name="Picture 8" descr="http://media.tumblr.com/tumblr_lytwp6CzHm1qamhyd.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20867326">
            <a:off x="426450" y="2473244"/>
            <a:ext cx="1854321" cy="2377435"/>
          </a:xfrm>
          <a:prstGeom prst="rect">
            <a:avLst/>
          </a:prstGeom>
          <a:noFill/>
          <a:extLst>
            <a:ext uri="{909E8E84-426E-40DD-AFC4-6F175D3DCCD1}">
              <a14:hiddenFill xmlns:a14="http://schemas.microsoft.com/office/drawing/2010/main" xmlns="">
                <a:solidFill>
                  <a:srgbClr val="FFFFFF"/>
                </a:solidFill>
              </a14:hiddenFill>
            </a:ext>
          </a:extLst>
        </p:spPr>
      </p:pic>
      <p:pic>
        <p:nvPicPr>
          <p:cNvPr id="6146" name="Picture 2" descr="http://images.amazon.com/images/P/1401205453.01.LZZZZZZZ.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2218442">
            <a:off x="1407858" y="2698862"/>
            <a:ext cx="1533182" cy="2780928"/>
          </a:xfrm>
          <a:prstGeom prst="rect">
            <a:avLst/>
          </a:prstGeom>
          <a:noFill/>
          <a:extLst>
            <a:ext uri="{909E8E84-426E-40DD-AFC4-6F175D3DCCD1}">
              <a14:hiddenFill xmlns:a14="http://schemas.microsoft.com/office/drawing/2010/main" xmlns="">
                <a:solidFill>
                  <a:srgbClr val="FFFFFF"/>
                </a:solidFill>
              </a14:hiddenFill>
            </a:ext>
          </a:extLst>
        </p:spPr>
      </p:pic>
      <p:pic>
        <p:nvPicPr>
          <p:cNvPr id="6154" name="Picture 10" descr="http://www.manga-news.com/public/2012/newsjp/juin/library-war-affiche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3780228">
            <a:off x="1561439" y="3309341"/>
            <a:ext cx="1665973" cy="2907622"/>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ZoneTexte 10"/>
          <p:cNvSpPr txBox="1"/>
          <p:nvPr/>
        </p:nvSpPr>
        <p:spPr>
          <a:xfrm>
            <a:off x="3851920" y="1492777"/>
            <a:ext cx="5292080" cy="523220"/>
          </a:xfrm>
          <a:prstGeom prst="rect">
            <a:avLst/>
          </a:prstGeom>
          <a:noFill/>
        </p:spPr>
        <p:txBody>
          <a:bodyPr wrap="square" rtlCol="0">
            <a:spAutoFit/>
          </a:bodyPr>
          <a:lstStyle/>
          <a:p>
            <a:r>
              <a:rPr lang="fr-FR" sz="2800" b="1" dirty="0">
                <a:solidFill>
                  <a:schemeClr val="accent3"/>
                </a:solidFill>
              </a:rPr>
              <a:t>3- le cinéma d’animation </a:t>
            </a:r>
            <a:r>
              <a:rPr lang="fr-FR" sz="2800" b="1" dirty="0" smtClean="0">
                <a:solidFill>
                  <a:schemeClr val="accent3"/>
                </a:solidFill>
              </a:rPr>
              <a:t>japonais:</a:t>
            </a:r>
            <a:endParaRPr lang="fr-FR" sz="2800" b="1" dirty="0">
              <a:solidFill>
                <a:schemeClr val="accent3"/>
              </a:solidFill>
            </a:endParaRPr>
          </a:p>
        </p:txBody>
      </p:sp>
      <p:pic>
        <p:nvPicPr>
          <p:cNvPr id="6156" name="Picture 1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351437" y="2471886"/>
            <a:ext cx="2134939" cy="1721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57" name="Picture 1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341789" y="4006580"/>
            <a:ext cx="2182539" cy="1582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itre 1"/>
          <p:cNvSpPr>
            <a:spLocks noGrp="1"/>
          </p:cNvSpPr>
          <p:nvPr/>
        </p:nvSpPr>
        <p:spPr>
          <a:xfrm>
            <a:off x="228600" y="281842"/>
            <a:ext cx="8229600"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dirty="0" smtClean="0">
                <a:solidFill>
                  <a:schemeClr val="accent1"/>
                </a:solidFill>
              </a:rPr>
              <a:t>II </a:t>
            </a:r>
            <a:r>
              <a:rPr lang="fr-FR" b="1" dirty="0">
                <a:solidFill>
                  <a:schemeClr val="accent1"/>
                </a:solidFill>
              </a:rPr>
              <a:t>- Le Cool </a:t>
            </a:r>
            <a:r>
              <a:rPr lang="fr-FR" b="1" dirty="0" err="1">
                <a:solidFill>
                  <a:schemeClr val="accent1"/>
                </a:solidFill>
              </a:rPr>
              <a:t>Japan</a:t>
            </a:r>
            <a:r>
              <a:rPr lang="fr-FR" b="1" dirty="0">
                <a:solidFill>
                  <a:schemeClr val="accent1"/>
                </a:solidFill>
              </a:rPr>
              <a:t> :</a:t>
            </a:r>
          </a:p>
        </p:txBody>
      </p:sp>
    </p:spTree>
    <p:extLst>
      <p:ext uri="{BB962C8B-B14F-4D97-AF65-F5344CB8AC3E}">
        <p14:creationId xmlns:p14="http://schemas.microsoft.com/office/powerpoint/2010/main" xmlns="" val="38523373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404664"/>
            <a:ext cx="8229600" cy="778098"/>
          </a:xfrm>
        </p:spPr>
        <p:txBody>
          <a:bodyPr>
            <a:normAutofit fontScale="90000"/>
          </a:bodyPr>
          <a:lstStyle/>
          <a:p>
            <a:r>
              <a:rPr lang="fr-FR" sz="3600" b="1" dirty="0" smtClean="0"/>
              <a:t/>
            </a:r>
            <a:br>
              <a:rPr lang="fr-FR" sz="3600" b="1" dirty="0" smtClean="0"/>
            </a:br>
            <a:r>
              <a:rPr lang="fr-FR" sz="4900" b="1" dirty="0">
                <a:solidFill>
                  <a:schemeClr val="accent1"/>
                </a:solidFill>
              </a:rPr>
              <a:t>III- Les Progrès  technologiques </a:t>
            </a:r>
            <a:br>
              <a:rPr lang="fr-FR" sz="4900" b="1" dirty="0">
                <a:solidFill>
                  <a:schemeClr val="accent1"/>
                </a:solidFill>
              </a:rPr>
            </a:br>
            <a:endParaRPr lang="fr-FR" sz="4900" b="1" dirty="0">
              <a:solidFill>
                <a:schemeClr val="accent1"/>
              </a:solidFill>
            </a:endParaRPr>
          </a:p>
        </p:txBody>
      </p:sp>
      <p:sp>
        <p:nvSpPr>
          <p:cNvPr id="3" name="Espace réservé du contenu 2"/>
          <p:cNvSpPr>
            <a:spLocks noGrp="1"/>
          </p:cNvSpPr>
          <p:nvPr>
            <p:ph idx="1"/>
          </p:nvPr>
        </p:nvSpPr>
        <p:spPr>
          <a:xfrm>
            <a:off x="251520" y="1124744"/>
            <a:ext cx="8640960" cy="5544616"/>
          </a:xfrm>
        </p:spPr>
        <p:txBody>
          <a:bodyPr>
            <a:noAutofit/>
          </a:bodyPr>
          <a:lstStyle/>
          <a:p>
            <a:pPr algn="just">
              <a:buNone/>
            </a:pPr>
            <a:endParaRPr lang="fr-FR" sz="2000" dirty="0" smtClean="0"/>
          </a:p>
          <a:p>
            <a:pPr algn="just">
              <a:buNone/>
            </a:pPr>
            <a:r>
              <a:rPr lang="fr-FR" sz="2000" dirty="0" smtClean="0"/>
              <a:t>	</a:t>
            </a:r>
          </a:p>
          <a:p>
            <a:pPr algn="just">
              <a:buNone/>
            </a:pPr>
            <a:r>
              <a:rPr lang="fr-FR" sz="2000" dirty="0" smtClean="0"/>
              <a:t>	Le Japon occupe le premier rang pour </a:t>
            </a:r>
            <a:r>
              <a:rPr lang="fr-FR" sz="2000" b="1" dirty="0" smtClean="0"/>
              <a:t>la robotique </a:t>
            </a:r>
            <a:r>
              <a:rPr lang="fr-FR" sz="2000" dirty="0" smtClean="0"/>
              <a:t>et pour </a:t>
            </a:r>
            <a:r>
              <a:rPr lang="fr-FR" sz="2000" b="1" dirty="0" smtClean="0"/>
              <a:t>l'électronique</a:t>
            </a:r>
            <a:r>
              <a:rPr lang="fr-FR" sz="2000" dirty="0" smtClean="0"/>
              <a:t> destinée au grand public. Le deuxième rang pour </a:t>
            </a:r>
            <a:r>
              <a:rPr lang="fr-FR" sz="2000" b="1" dirty="0" smtClean="0"/>
              <a:t>l'informatique et les télécommunications</a:t>
            </a:r>
            <a:r>
              <a:rPr lang="fr-FR" sz="2000" dirty="0" smtClean="0"/>
              <a:t>.</a:t>
            </a:r>
            <a:endParaRPr lang="fr-FR" sz="2000" b="1" dirty="0" smtClean="0">
              <a:solidFill>
                <a:srgbClr val="FF0000"/>
              </a:solidFill>
            </a:endParaRPr>
          </a:p>
          <a:p>
            <a:pPr algn="just"/>
            <a:endParaRPr lang="fr-FR" sz="2000" dirty="0" smtClean="0"/>
          </a:p>
          <a:p>
            <a:pPr algn="just"/>
            <a:endParaRPr lang="fr-FR" sz="2000" dirty="0" smtClean="0"/>
          </a:p>
          <a:p>
            <a:pPr>
              <a:buNone/>
            </a:pPr>
            <a:endParaRPr lang="fr-FR" sz="1800" dirty="0" smtClean="0"/>
          </a:p>
          <a:p>
            <a:pPr algn="just">
              <a:buNone/>
            </a:pPr>
            <a:endParaRPr lang="fr-FR" sz="1800" dirty="0" smtClean="0"/>
          </a:p>
          <a:p>
            <a:pPr algn="just"/>
            <a:endParaRPr lang="fr-FR" sz="1800" dirty="0" smtClean="0"/>
          </a:p>
          <a:p>
            <a:endParaRPr lang="fr-FR" sz="1600" dirty="0"/>
          </a:p>
        </p:txBody>
      </p:sp>
      <p:pic>
        <p:nvPicPr>
          <p:cNvPr id="5122" name="Picture 2" descr="http://nerrati.net/info-decouverte/images/technologie/robot/femme-pose-a-cote-du-robot-androide-3-avr-2010-osaka-japo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99791" y="3136911"/>
            <a:ext cx="4032449" cy="3071593"/>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les japonais, la science et la technologie - YouTube.avi">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2481851" y="2814650"/>
            <a:ext cx="4468327" cy="3422662"/>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xmlns="" val="315070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cstate="print"/>
          <a:srcRect/>
          <a:stretch>
            <a:fillRect/>
          </a:stretch>
        </p:blipFill>
        <p:spPr bwMode="auto">
          <a:xfrm>
            <a:off x="2339752" y="41564"/>
            <a:ext cx="3773805" cy="890270"/>
          </a:xfrm>
          <a:prstGeom prst="rect">
            <a:avLst/>
          </a:prstGeom>
          <a:noFill/>
        </p:spPr>
      </p:pic>
      <p:pic>
        <p:nvPicPr>
          <p:cNvPr id="5" name="Image 4" descr="http://globalinksnewswire.com/wp-content/uploads/2010/07/Taylor_Read_Japan_Family.jpg"/>
          <p:cNvPicPr/>
          <p:nvPr/>
        </p:nvPicPr>
        <p:blipFill>
          <a:blip r:embed="rId3" cstate="print"/>
          <a:srcRect/>
          <a:stretch>
            <a:fillRect/>
          </a:stretch>
        </p:blipFill>
        <p:spPr bwMode="auto">
          <a:xfrm>
            <a:off x="2123728" y="1124744"/>
            <a:ext cx="5154267" cy="38655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Image 5"/>
          <p:cNvPicPr/>
          <p:nvPr/>
        </p:nvPicPr>
        <p:blipFill>
          <a:blip r:embed="rId4" cstate="print"/>
          <a:srcRect/>
          <a:stretch>
            <a:fillRect/>
          </a:stretch>
        </p:blipFill>
        <p:spPr bwMode="auto">
          <a:xfrm>
            <a:off x="1128838" y="5423483"/>
            <a:ext cx="6886322" cy="1213806"/>
          </a:xfrm>
          <a:prstGeom prst="rect">
            <a:avLst/>
          </a:prstGeom>
          <a:noFill/>
        </p:spPr>
      </p:pic>
    </p:spTree>
    <p:extLst>
      <p:ext uri="{BB962C8B-B14F-4D97-AF65-F5344CB8AC3E}">
        <p14:creationId xmlns:p14="http://schemas.microsoft.com/office/powerpoint/2010/main" xmlns="" val="14146234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schemeClr val="accent1"/>
                </a:solidFill>
              </a:rPr>
              <a:t> </a:t>
            </a:r>
            <a:br>
              <a:rPr lang="fr-FR" dirty="0" smtClean="0">
                <a:solidFill>
                  <a:schemeClr val="accent1"/>
                </a:solidFill>
              </a:rPr>
            </a:br>
            <a:r>
              <a:rPr lang="fr-FR" dirty="0" smtClean="0">
                <a:solidFill>
                  <a:schemeClr val="accent1"/>
                </a:solidFill>
              </a:rPr>
              <a:t> </a:t>
            </a:r>
            <a:r>
              <a:rPr lang="fr-FR" b="1" dirty="0" smtClean="0">
                <a:solidFill>
                  <a:schemeClr val="accent1"/>
                </a:solidFill>
              </a:rPr>
              <a:t>I-</a:t>
            </a:r>
            <a:r>
              <a:rPr lang="fr-FR" dirty="0" smtClean="0">
                <a:solidFill>
                  <a:schemeClr val="accent1"/>
                </a:solidFill>
              </a:rPr>
              <a:t> </a:t>
            </a:r>
            <a:r>
              <a:rPr lang="fr-FR" b="1" dirty="0" smtClean="0">
                <a:solidFill>
                  <a:schemeClr val="accent1"/>
                </a:solidFill>
              </a:rPr>
              <a:t>Les stéréotypes sur les japonais </a:t>
            </a:r>
            <a:r>
              <a:rPr lang="fr-FR" dirty="0" smtClean="0">
                <a:solidFill>
                  <a:schemeClr val="accent1"/>
                </a:solidFill>
              </a:rPr>
              <a:t/>
            </a:r>
            <a:br>
              <a:rPr lang="fr-FR" dirty="0" smtClean="0">
                <a:solidFill>
                  <a:schemeClr val="accent1"/>
                </a:solidFill>
              </a:rPr>
            </a:br>
            <a:endParaRPr lang="fr-FR" dirty="0">
              <a:solidFill>
                <a:schemeClr val="accent1"/>
              </a:solidFill>
            </a:endParaRPr>
          </a:p>
        </p:txBody>
      </p:sp>
      <p:sp>
        <p:nvSpPr>
          <p:cNvPr id="3" name="Espace réservé du contenu 2"/>
          <p:cNvSpPr>
            <a:spLocks noGrp="1"/>
          </p:cNvSpPr>
          <p:nvPr>
            <p:ph idx="1"/>
          </p:nvPr>
        </p:nvSpPr>
        <p:spPr>
          <a:xfrm>
            <a:off x="457200" y="1785926"/>
            <a:ext cx="8229600" cy="4786346"/>
          </a:xfrm>
        </p:spPr>
        <p:txBody>
          <a:bodyPr>
            <a:normAutofit lnSpcReduction="10000"/>
          </a:bodyPr>
          <a:lstStyle/>
          <a:p>
            <a:pPr algn="just">
              <a:buFont typeface="Wingdings" pitchFamily="2" charset="2"/>
              <a:buChar char="Ø"/>
            </a:pPr>
            <a:r>
              <a:rPr lang="fr-FR" sz="2800" dirty="0" smtClean="0"/>
              <a:t>Les japonais mangent tous des sushis, du riz et les chiens </a:t>
            </a:r>
          </a:p>
          <a:p>
            <a:pPr algn="just">
              <a:buFont typeface="Wingdings" pitchFamily="2" charset="2"/>
              <a:buChar char="Ø"/>
            </a:pPr>
            <a:endParaRPr lang="fr-FR" sz="2800" dirty="0" smtClean="0"/>
          </a:p>
          <a:p>
            <a:pPr algn="just">
              <a:buFont typeface="Wingdings" pitchFamily="2" charset="2"/>
              <a:buChar char="Ø"/>
            </a:pPr>
            <a:r>
              <a:rPr lang="fr-FR" sz="2800" dirty="0" smtClean="0"/>
              <a:t>Les japonais sont courtois</a:t>
            </a:r>
          </a:p>
          <a:p>
            <a:pPr algn="just">
              <a:buFont typeface="Wingdings" pitchFamily="2" charset="2"/>
              <a:buChar char="Ø"/>
            </a:pPr>
            <a:endParaRPr lang="fr-FR" sz="2800" dirty="0" smtClean="0"/>
          </a:p>
          <a:p>
            <a:pPr algn="just">
              <a:buFont typeface="Wingdings" pitchFamily="2" charset="2"/>
              <a:buChar char="Ø"/>
            </a:pPr>
            <a:r>
              <a:rPr lang="fr-FR" sz="2800" dirty="0" smtClean="0"/>
              <a:t>Les japonais sont rigides</a:t>
            </a:r>
          </a:p>
          <a:p>
            <a:pPr algn="just">
              <a:buFont typeface="Wingdings" pitchFamily="2" charset="2"/>
              <a:buChar char="Ø"/>
            </a:pPr>
            <a:endParaRPr lang="fr-FR" sz="2800" dirty="0" smtClean="0"/>
          </a:p>
          <a:p>
            <a:pPr algn="just">
              <a:buFont typeface="Wingdings" pitchFamily="2" charset="2"/>
              <a:buChar char="Ø"/>
            </a:pPr>
            <a:r>
              <a:rPr lang="fr-FR" sz="2800" dirty="0" smtClean="0"/>
              <a:t>Les japonais sont fermés aux étrangers chez eux</a:t>
            </a:r>
          </a:p>
          <a:p>
            <a:pPr algn="just">
              <a:buFont typeface="Wingdings" pitchFamily="2" charset="2"/>
              <a:buChar char="Ø"/>
            </a:pPr>
            <a:endParaRPr lang="fr-FR" sz="2800" dirty="0" smtClean="0"/>
          </a:p>
          <a:p>
            <a:pPr algn="just">
              <a:buFont typeface="Wingdings" pitchFamily="2" charset="2"/>
              <a:buChar char="Ø"/>
            </a:pPr>
            <a:r>
              <a:rPr lang="fr-FR" sz="2800" dirty="0"/>
              <a:t>Les japonais sont très prisés par leur travail</a:t>
            </a:r>
          </a:p>
          <a:p>
            <a:pPr algn="just">
              <a:buFont typeface="Wingdings" pitchFamily="2" charset="2"/>
              <a:buChar char="Ø"/>
            </a:pPr>
            <a:endParaRPr lang="fr-FR" sz="2800" dirty="0" smtClean="0"/>
          </a:p>
          <a:p>
            <a:pPr algn="just">
              <a:buFont typeface="Wingdings" pitchFamily="2" charset="2"/>
              <a:buChar char="Ø"/>
            </a:pPr>
            <a:endParaRPr lang="fr-FR" sz="2800" dirty="0" smtClean="0"/>
          </a:p>
          <a:p>
            <a:endParaRPr lang="fr-FR" dirty="0"/>
          </a:p>
        </p:txBody>
      </p:sp>
      <p:pic>
        <p:nvPicPr>
          <p:cNvPr id="4" name="2012-11-22-22-34-53-213 zhor.avi">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251520" y="332656"/>
            <a:ext cx="8640960" cy="6174686"/>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xmlns="" val="92511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1472" y="428604"/>
            <a:ext cx="8229600" cy="1000132"/>
          </a:xfrm>
        </p:spPr>
        <p:txBody>
          <a:bodyPr>
            <a:normAutofit fontScale="90000"/>
          </a:bodyPr>
          <a:lstStyle/>
          <a:p>
            <a:r>
              <a:rPr lang="fr-FR" b="1" dirty="0" smtClean="0">
                <a:solidFill>
                  <a:schemeClr val="accent1"/>
                </a:solidFill>
              </a:rPr>
              <a:t>II- Les coutumes </a:t>
            </a:r>
            <a:r>
              <a:rPr lang="fr-FR" dirty="0" smtClean="0">
                <a:solidFill>
                  <a:schemeClr val="accent1"/>
                </a:solidFill>
              </a:rPr>
              <a:t/>
            </a:r>
            <a:br>
              <a:rPr lang="fr-FR" dirty="0" smtClean="0">
                <a:solidFill>
                  <a:schemeClr val="accent1"/>
                </a:solidFill>
              </a:rPr>
            </a:br>
            <a:endParaRPr lang="fr-FR" dirty="0">
              <a:solidFill>
                <a:schemeClr val="accent1"/>
              </a:solidFill>
            </a:endParaRPr>
          </a:p>
        </p:txBody>
      </p:sp>
      <p:sp>
        <p:nvSpPr>
          <p:cNvPr id="3" name="Espace réservé du contenu 2"/>
          <p:cNvSpPr>
            <a:spLocks noGrp="1"/>
          </p:cNvSpPr>
          <p:nvPr>
            <p:ph idx="1"/>
          </p:nvPr>
        </p:nvSpPr>
        <p:spPr>
          <a:xfrm>
            <a:off x="428596" y="1428736"/>
            <a:ext cx="8229600" cy="5054617"/>
          </a:xfrm>
        </p:spPr>
        <p:txBody>
          <a:bodyPr>
            <a:normAutofit/>
          </a:bodyPr>
          <a:lstStyle/>
          <a:p>
            <a:pPr>
              <a:buNone/>
            </a:pPr>
            <a:r>
              <a:rPr lang="fr-FR" sz="2800" b="1" dirty="0" smtClean="0">
                <a:solidFill>
                  <a:srgbClr val="FF0000"/>
                </a:solidFill>
              </a:rPr>
              <a:t>	</a:t>
            </a:r>
          </a:p>
          <a:p>
            <a:pPr>
              <a:buNone/>
            </a:pPr>
            <a:r>
              <a:rPr lang="fr-FR" sz="2400" b="1" dirty="0" smtClean="0">
                <a:solidFill>
                  <a:srgbClr val="FF0000"/>
                </a:solidFill>
              </a:rPr>
              <a:t>Le salut: </a:t>
            </a:r>
          </a:p>
          <a:p>
            <a:pPr>
              <a:buNone/>
            </a:pPr>
            <a:r>
              <a:rPr lang="fr-FR" sz="2400" dirty="0" smtClean="0"/>
              <a:t>	Les japonais pratiquent l’</a:t>
            </a:r>
            <a:r>
              <a:rPr lang="fr-FR" sz="2400" b="1" dirty="0" err="1" smtClean="0"/>
              <a:t>ojigi</a:t>
            </a:r>
            <a:r>
              <a:rPr lang="fr-FR" sz="2400" dirty="0" smtClean="0"/>
              <a:t> qui consiste en l’inclination du corps face à l’interlocuteur.</a:t>
            </a:r>
            <a:r>
              <a:rPr lang="fr-FR" sz="2800" dirty="0" smtClean="0"/>
              <a:t> </a:t>
            </a:r>
          </a:p>
          <a:p>
            <a:pPr algn="ctr">
              <a:buNone/>
            </a:pPr>
            <a:endParaRPr lang="fr-FR" sz="1800" b="1" dirty="0" smtClean="0"/>
          </a:p>
        </p:txBody>
      </p:sp>
      <p:pic>
        <p:nvPicPr>
          <p:cNvPr id="4" name="Image 3" descr="tradition-japonaise-salue.jpeg"/>
          <p:cNvPicPr>
            <a:picLocks noChangeAspect="1"/>
          </p:cNvPicPr>
          <p:nvPr/>
        </p:nvPicPr>
        <p:blipFill>
          <a:blip r:embed="rId2" cstate="print"/>
          <a:stretch>
            <a:fillRect/>
          </a:stretch>
        </p:blipFill>
        <p:spPr>
          <a:xfrm>
            <a:off x="1643042" y="3429000"/>
            <a:ext cx="6143668" cy="2928958"/>
          </a:xfrm>
          <a:prstGeom prst="rect">
            <a:avLst/>
          </a:prstGeom>
        </p:spPr>
      </p:pic>
    </p:spTree>
    <p:extLst>
      <p:ext uri="{BB962C8B-B14F-4D97-AF65-F5344CB8AC3E}">
        <p14:creationId xmlns:p14="http://schemas.microsoft.com/office/powerpoint/2010/main" xmlns="" val="15884999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60648"/>
            <a:ext cx="8229600" cy="936104"/>
          </a:xfrm>
        </p:spPr>
        <p:txBody>
          <a:bodyPr/>
          <a:lstStyle/>
          <a:p>
            <a:r>
              <a:rPr lang="fr-FR" b="1" dirty="0" smtClean="0">
                <a:solidFill>
                  <a:schemeClr val="accent1"/>
                </a:solidFill>
              </a:rPr>
              <a:t>II- Les coutumes</a:t>
            </a:r>
            <a:endParaRPr lang="fr-FR" dirty="0">
              <a:solidFill>
                <a:schemeClr val="accent1"/>
              </a:solidFill>
            </a:endParaRPr>
          </a:p>
        </p:txBody>
      </p:sp>
      <p:sp>
        <p:nvSpPr>
          <p:cNvPr id="3" name="Espace réservé du contenu 2"/>
          <p:cNvSpPr>
            <a:spLocks noGrp="1"/>
          </p:cNvSpPr>
          <p:nvPr>
            <p:ph idx="1"/>
          </p:nvPr>
        </p:nvSpPr>
        <p:spPr>
          <a:xfrm>
            <a:off x="457200" y="1600200"/>
            <a:ext cx="8229600" cy="4997152"/>
          </a:xfrm>
        </p:spPr>
        <p:txBody>
          <a:bodyPr>
            <a:normAutofit/>
          </a:bodyPr>
          <a:lstStyle/>
          <a:p>
            <a:pPr algn="just">
              <a:buNone/>
            </a:pPr>
            <a:r>
              <a:rPr lang="fr-FR" sz="2800" b="1" dirty="0" smtClean="0">
                <a:solidFill>
                  <a:srgbClr val="FF0000"/>
                </a:solidFill>
              </a:rPr>
              <a:t>Le </a:t>
            </a:r>
            <a:r>
              <a:rPr lang="fr-FR" sz="2800" b="1" dirty="0" err="1" smtClean="0">
                <a:solidFill>
                  <a:srgbClr val="FF0000"/>
                </a:solidFill>
              </a:rPr>
              <a:t>genkan</a:t>
            </a:r>
            <a:r>
              <a:rPr lang="fr-FR" sz="2800" b="1" dirty="0" smtClean="0">
                <a:solidFill>
                  <a:srgbClr val="FF0000"/>
                </a:solidFill>
              </a:rPr>
              <a:t> 	</a:t>
            </a:r>
          </a:p>
          <a:p>
            <a:pPr algn="just">
              <a:buNone/>
            </a:pPr>
            <a:r>
              <a:rPr lang="fr-FR" sz="2800" dirty="0" smtClean="0"/>
              <a:t>	Le </a:t>
            </a:r>
            <a:r>
              <a:rPr lang="fr-FR" sz="2800" dirty="0" err="1" smtClean="0"/>
              <a:t>genkan</a:t>
            </a:r>
            <a:r>
              <a:rPr lang="fr-FR" sz="2800" dirty="0" smtClean="0"/>
              <a:t> est une grande marche située à l'entrée de la résidence.  C'est là que tout le monde doit retirer ses chaussures. </a:t>
            </a:r>
            <a:r>
              <a:rPr lang="fr-FR" dirty="0" smtClean="0"/>
              <a:t> </a:t>
            </a:r>
          </a:p>
          <a:p>
            <a:pPr algn="just">
              <a:buNone/>
            </a:pPr>
            <a:endParaRPr lang="fr-FR" dirty="0" smtClean="0"/>
          </a:p>
          <a:p>
            <a:pPr algn="just">
              <a:buNone/>
            </a:pPr>
            <a:endParaRPr lang="fr-FR" dirty="0" smtClean="0"/>
          </a:p>
          <a:p>
            <a:pPr algn="just">
              <a:buNone/>
            </a:pPr>
            <a:r>
              <a:rPr lang="fr-FR" dirty="0" smtClean="0"/>
              <a:t>	 </a:t>
            </a:r>
          </a:p>
          <a:p>
            <a:endParaRPr lang="fr-FR" dirty="0"/>
          </a:p>
        </p:txBody>
      </p:sp>
      <p:pic>
        <p:nvPicPr>
          <p:cNvPr id="4" name="Image 3" descr="genkan removing shoes.jpg"/>
          <p:cNvPicPr>
            <a:picLocks noChangeAspect="1"/>
          </p:cNvPicPr>
          <p:nvPr/>
        </p:nvPicPr>
        <p:blipFill>
          <a:blip r:embed="rId2" cstate="print"/>
          <a:stretch>
            <a:fillRect/>
          </a:stretch>
        </p:blipFill>
        <p:spPr>
          <a:xfrm>
            <a:off x="2411760" y="3573016"/>
            <a:ext cx="4762500" cy="2952328"/>
          </a:xfrm>
          <a:prstGeom prst="rect">
            <a:avLst/>
          </a:prstGeom>
        </p:spPr>
      </p:pic>
    </p:spTree>
    <p:extLst>
      <p:ext uri="{BB962C8B-B14F-4D97-AF65-F5344CB8AC3E}">
        <p14:creationId xmlns:p14="http://schemas.microsoft.com/office/powerpoint/2010/main" xmlns="" val="29509746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chemeClr val="accent1"/>
                </a:solidFill>
              </a:rPr>
              <a:t>II- Les coutumes</a:t>
            </a:r>
            <a:endParaRPr lang="fr-FR" dirty="0">
              <a:solidFill>
                <a:schemeClr val="accent1"/>
              </a:solidFill>
            </a:endParaRPr>
          </a:p>
        </p:txBody>
      </p:sp>
      <p:sp>
        <p:nvSpPr>
          <p:cNvPr id="3" name="Espace réservé du contenu 2"/>
          <p:cNvSpPr>
            <a:spLocks noGrp="1"/>
          </p:cNvSpPr>
          <p:nvPr>
            <p:ph idx="1"/>
          </p:nvPr>
        </p:nvSpPr>
        <p:spPr>
          <a:xfrm>
            <a:off x="323528" y="1484784"/>
            <a:ext cx="8496944" cy="5112568"/>
          </a:xfrm>
        </p:spPr>
        <p:txBody>
          <a:bodyPr>
            <a:normAutofit fontScale="62500" lnSpcReduction="20000"/>
          </a:bodyPr>
          <a:lstStyle/>
          <a:p>
            <a:pPr>
              <a:buNone/>
            </a:pPr>
            <a:r>
              <a:rPr lang="fr-FR" b="1" dirty="0" smtClean="0">
                <a:solidFill>
                  <a:srgbClr val="FF0000"/>
                </a:solidFill>
              </a:rPr>
              <a:t>	</a:t>
            </a:r>
            <a:r>
              <a:rPr lang="fr-FR" sz="3800" b="1" dirty="0" smtClean="0">
                <a:solidFill>
                  <a:srgbClr val="FF0000"/>
                </a:solidFill>
              </a:rPr>
              <a:t>Les cadeaux :</a:t>
            </a:r>
            <a:endParaRPr lang="fr-FR" b="1" dirty="0" smtClean="0">
              <a:solidFill>
                <a:srgbClr val="FF0000"/>
              </a:solidFill>
            </a:endParaRPr>
          </a:p>
          <a:p>
            <a:pPr algn="just">
              <a:buNone/>
            </a:pPr>
            <a:endParaRPr lang="fr-FR" b="1" dirty="0" smtClean="0">
              <a:solidFill>
                <a:srgbClr val="FF0000"/>
              </a:solidFill>
            </a:endParaRPr>
          </a:p>
          <a:p>
            <a:pPr algn="just">
              <a:buNone/>
            </a:pPr>
            <a:r>
              <a:rPr lang="fr-FR" dirty="0" smtClean="0">
                <a:solidFill>
                  <a:srgbClr val="002060"/>
                </a:solidFill>
              </a:rPr>
              <a:t>Evitez de donner:</a:t>
            </a:r>
          </a:p>
          <a:p>
            <a:pPr algn="just"/>
            <a:r>
              <a:rPr lang="fr-FR" dirty="0" smtClean="0"/>
              <a:t>Des fleurs blanches, lys, fleurs de lotus qui sont associés aux funérailles, il devrait y avoir un nombre impair de fleurs dans le bouquet.</a:t>
            </a:r>
          </a:p>
          <a:p>
            <a:pPr algn="just"/>
            <a:endParaRPr lang="fr-FR" dirty="0" smtClean="0"/>
          </a:p>
          <a:p>
            <a:pPr algn="just"/>
            <a:r>
              <a:rPr lang="fr-FR" dirty="0" smtClean="0"/>
              <a:t>Cadeaux avec 4 ou 9 articles en eux, ce sont des chiffres malchanceux.</a:t>
            </a:r>
          </a:p>
          <a:p>
            <a:pPr algn="just"/>
            <a:endParaRPr lang="fr-FR" dirty="0" smtClean="0"/>
          </a:p>
          <a:p>
            <a:pPr algn="just">
              <a:buNone/>
            </a:pPr>
            <a:r>
              <a:rPr lang="fr-FR" dirty="0" smtClean="0">
                <a:solidFill>
                  <a:srgbClr val="002060"/>
                </a:solidFill>
              </a:rPr>
              <a:t>Astuces:</a:t>
            </a:r>
          </a:p>
          <a:p>
            <a:pPr algn="just"/>
            <a:r>
              <a:rPr lang="fr-FR" dirty="0" smtClean="0"/>
              <a:t>Lorsque vous donnez ou recevez un cadeau maintenez le à deux mains et inclinez vous avec respect.</a:t>
            </a:r>
          </a:p>
          <a:p>
            <a:pPr algn="just"/>
            <a:endParaRPr lang="fr-FR" dirty="0" smtClean="0"/>
          </a:p>
          <a:p>
            <a:pPr algn="just"/>
            <a:r>
              <a:rPr lang="fr-FR" dirty="0" smtClean="0"/>
              <a:t>La plupart des cadeaux ne sont pas ouverts en face du donneur.</a:t>
            </a:r>
            <a:r>
              <a:rPr lang="fr-FR" b="1" dirty="0" smtClean="0">
                <a:solidFill>
                  <a:srgbClr val="FF0000"/>
                </a:solidFill>
              </a:rPr>
              <a:t> </a:t>
            </a:r>
          </a:p>
          <a:p>
            <a:pPr algn="just"/>
            <a:endParaRPr lang="fr-FR" b="1" dirty="0" smtClean="0">
              <a:solidFill>
                <a:srgbClr val="FF0000"/>
              </a:solidFill>
            </a:endParaRPr>
          </a:p>
          <a:p>
            <a:pPr algn="just"/>
            <a:r>
              <a:rPr lang="fr-FR" dirty="0" smtClean="0"/>
              <a:t>La présentation et l’emballage sont souvent plus importants que le cadeau lui-même. </a:t>
            </a:r>
          </a:p>
          <a:p>
            <a:pPr algn="just">
              <a:buNone/>
            </a:pPr>
            <a:endParaRPr lang="fr-FR" dirty="0" smtClean="0"/>
          </a:p>
          <a:p>
            <a:pPr algn="just"/>
            <a:endParaRPr lang="fr-FR" dirty="0" smtClean="0"/>
          </a:p>
          <a:p>
            <a:endParaRPr lang="fr-FR" dirty="0"/>
          </a:p>
        </p:txBody>
      </p:sp>
    </p:spTree>
    <p:extLst>
      <p:ext uri="{BB962C8B-B14F-4D97-AF65-F5344CB8AC3E}">
        <p14:creationId xmlns:p14="http://schemas.microsoft.com/office/powerpoint/2010/main" xmlns="" val="25904129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907704" y="3356992"/>
            <a:ext cx="5112568" cy="3312368"/>
          </a:xfrm>
          <a:prstGeom prst="rect">
            <a:avLst/>
          </a:prstGeom>
          <a:solidFill>
            <a:schemeClr val="bg2">
              <a:lumMod val="9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fr-FR" b="1" dirty="0" smtClean="0">
                <a:solidFill>
                  <a:schemeClr val="accent1"/>
                </a:solidFill>
              </a:rPr>
              <a:t>III- Organisations sociales</a:t>
            </a:r>
            <a:endParaRPr lang="fr-FR" dirty="0">
              <a:solidFill>
                <a:schemeClr val="accent1"/>
              </a:solidFill>
            </a:endParaRPr>
          </a:p>
        </p:txBody>
      </p:sp>
      <p:sp>
        <p:nvSpPr>
          <p:cNvPr id="5" name="Rectangle 4"/>
          <p:cNvSpPr/>
          <p:nvPr/>
        </p:nvSpPr>
        <p:spPr>
          <a:xfrm>
            <a:off x="3995936" y="3573016"/>
            <a:ext cx="936104" cy="29523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Rectangle 5"/>
          <p:cNvSpPr/>
          <p:nvPr/>
        </p:nvSpPr>
        <p:spPr>
          <a:xfrm>
            <a:off x="5436096" y="4293096"/>
            <a:ext cx="864096" cy="22322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p:cNvSpPr/>
          <p:nvPr/>
        </p:nvSpPr>
        <p:spPr>
          <a:xfrm>
            <a:off x="2771800" y="4077072"/>
            <a:ext cx="864096" cy="244827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2987824" y="4365104"/>
            <a:ext cx="504056" cy="2088232"/>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p>
        </p:txBody>
      </p:sp>
      <p:sp>
        <p:nvSpPr>
          <p:cNvPr id="11" name="Rectangle 10"/>
          <p:cNvSpPr/>
          <p:nvPr/>
        </p:nvSpPr>
        <p:spPr>
          <a:xfrm>
            <a:off x="4211960" y="3861048"/>
            <a:ext cx="576064" cy="259228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p>
        </p:txBody>
      </p:sp>
      <p:sp>
        <p:nvSpPr>
          <p:cNvPr id="12" name="Rectangle 11"/>
          <p:cNvSpPr/>
          <p:nvPr/>
        </p:nvSpPr>
        <p:spPr>
          <a:xfrm>
            <a:off x="5580112" y="4581128"/>
            <a:ext cx="504056" cy="187220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p>
        </p:txBody>
      </p:sp>
      <p:sp>
        <p:nvSpPr>
          <p:cNvPr id="14" name="Rectangle 13"/>
          <p:cNvSpPr/>
          <p:nvPr/>
        </p:nvSpPr>
        <p:spPr>
          <a:xfrm>
            <a:off x="395536" y="1628800"/>
            <a:ext cx="8064896" cy="1938992"/>
          </a:xfrm>
          <a:prstGeom prst="rect">
            <a:avLst/>
          </a:prstGeom>
        </p:spPr>
        <p:txBody>
          <a:bodyPr wrap="square">
            <a:spAutoFit/>
          </a:bodyPr>
          <a:lstStyle/>
          <a:p>
            <a:pPr algn="ctr"/>
            <a:r>
              <a:rPr lang="fr-FR" sz="2000" b="1" dirty="0" smtClean="0">
                <a:solidFill>
                  <a:srgbClr val="FF0000"/>
                </a:solidFill>
              </a:rPr>
              <a:t>La société japonaise est organisée de façon verticale</a:t>
            </a:r>
          </a:p>
          <a:p>
            <a:pPr algn="ctr"/>
            <a:endParaRPr lang="fr-FR" sz="2000" b="1" dirty="0" smtClean="0"/>
          </a:p>
          <a:p>
            <a:pPr algn="just"/>
            <a:r>
              <a:rPr lang="fr-FR" sz="2000" b="1" dirty="0" smtClean="0">
                <a:solidFill>
                  <a:srgbClr val="0070C0"/>
                </a:solidFill>
              </a:rPr>
              <a:t>Une société Verticale: </a:t>
            </a:r>
          </a:p>
          <a:p>
            <a:pPr algn="just"/>
            <a:r>
              <a:rPr lang="fr-FR" sz="2000" dirty="0" smtClean="0"/>
              <a:t>C'est un type de société dans lequel les solidarités s'établissent dans un groupe vertical  et hiérarchique tel qu'une administration, une entreprise ou une école;</a:t>
            </a:r>
            <a:endParaRPr lang="fr-FR" sz="2000" dirty="0">
              <a:solidFill>
                <a:srgbClr val="FF0000"/>
              </a:solidFill>
            </a:endParaRPr>
          </a:p>
        </p:txBody>
      </p:sp>
    </p:spTree>
    <p:extLst>
      <p:ext uri="{BB962C8B-B14F-4D97-AF65-F5344CB8AC3E}">
        <p14:creationId xmlns:p14="http://schemas.microsoft.com/office/powerpoint/2010/main" xmlns="" val="315318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hold" grpId="0" nodeType="clickEffect">
                                  <p:stCondLst>
                                    <p:cond delay="0"/>
                                  </p:stCondLst>
                                  <p:childTnLst>
                                    <p:animClr clrSpc="rgb" dir="cw">
                                      <p:cBhvr override="childStyle">
                                        <p:cTn id="6" dur="250" autoRev="1" fill="hold"/>
                                        <p:tgtEl>
                                          <p:spTgt spid="9"/>
                                        </p:tgtEl>
                                        <p:attrNameLst>
                                          <p:attrName>style.color</p:attrName>
                                        </p:attrNameLst>
                                      </p:cBhvr>
                                      <p:to>
                                        <a:schemeClr val="bg1"/>
                                      </p:to>
                                    </p:animClr>
                                    <p:animClr clrSpc="rgb" dir="cw">
                                      <p:cBhvr>
                                        <p:cTn id="7" dur="250" autoRev="1" fill="hold"/>
                                        <p:tgtEl>
                                          <p:spTgt spid="9"/>
                                        </p:tgtEl>
                                        <p:attrNameLst>
                                          <p:attrName>fillcolor</p:attrName>
                                        </p:attrNameLst>
                                      </p:cBhvr>
                                      <p:to>
                                        <a:schemeClr val="bg1"/>
                                      </p:to>
                                    </p:animClr>
                                    <p:set>
                                      <p:cBhvr>
                                        <p:cTn id="8" dur="250" autoRev="1" fill="hold"/>
                                        <p:tgtEl>
                                          <p:spTgt spid="9"/>
                                        </p:tgtEl>
                                        <p:attrNameLst>
                                          <p:attrName>fill.type</p:attrName>
                                        </p:attrNameLst>
                                      </p:cBhvr>
                                      <p:to>
                                        <p:strVal val="solid"/>
                                      </p:to>
                                    </p:set>
                                    <p:set>
                                      <p:cBhvr>
                                        <p:cTn id="9" dur="250" autoRev="1" fill="hold"/>
                                        <p:tgtEl>
                                          <p:spTgt spid="9"/>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hold" grpId="0" nodeType="clickEffect">
                                  <p:stCondLst>
                                    <p:cond delay="0"/>
                                  </p:stCondLst>
                                  <p:childTnLst>
                                    <p:animClr clrSpc="rgb" dir="cw">
                                      <p:cBhvr override="childStyle">
                                        <p:cTn id="13" dur="250" autoRev="1" fill="hold"/>
                                        <p:tgtEl>
                                          <p:spTgt spid="5"/>
                                        </p:tgtEl>
                                        <p:attrNameLst>
                                          <p:attrName>style.color</p:attrName>
                                        </p:attrNameLst>
                                      </p:cBhvr>
                                      <p:to>
                                        <a:schemeClr val="bg1"/>
                                      </p:to>
                                    </p:animClr>
                                    <p:animClr clrSpc="rgb" dir="cw">
                                      <p:cBhvr>
                                        <p:cTn id="14" dur="250" autoRev="1" fill="hold"/>
                                        <p:tgtEl>
                                          <p:spTgt spid="5"/>
                                        </p:tgtEl>
                                        <p:attrNameLst>
                                          <p:attrName>fillcolor</p:attrName>
                                        </p:attrNameLst>
                                      </p:cBhvr>
                                      <p:to>
                                        <a:schemeClr val="bg1"/>
                                      </p:to>
                                    </p:animClr>
                                    <p:set>
                                      <p:cBhvr>
                                        <p:cTn id="15" dur="250" autoRev="1" fill="hold"/>
                                        <p:tgtEl>
                                          <p:spTgt spid="5"/>
                                        </p:tgtEl>
                                        <p:attrNameLst>
                                          <p:attrName>fill.type</p:attrName>
                                        </p:attrNameLst>
                                      </p:cBhvr>
                                      <p:to>
                                        <p:strVal val="solid"/>
                                      </p:to>
                                    </p:set>
                                    <p:set>
                                      <p:cBhvr>
                                        <p:cTn id="16" dur="250" autoRev="1" fill="hold"/>
                                        <p:tgtEl>
                                          <p:spTgt spid="5"/>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27" presetClass="emph" presetSubtype="0" fill="hold" grpId="0" nodeType="clickEffect">
                                  <p:stCondLst>
                                    <p:cond delay="0"/>
                                  </p:stCondLst>
                                  <p:childTnLst>
                                    <p:animClr clrSpc="rgb" dir="cw">
                                      <p:cBhvr override="childStyle">
                                        <p:cTn id="20" dur="250" autoRev="1" fill="hold"/>
                                        <p:tgtEl>
                                          <p:spTgt spid="6"/>
                                        </p:tgtEl>
                                        <p:attrNameLst>
                                          <p:attrName>style.color</p:attrName>
                                        </p:attrNameLst>
                                      </p:cBhvr>
                                      <p:to>
                                        <a:schemeClr val="bg1"/>
                                      </p:to>
                                    </p:animClr>
                                    <p:animClr clrSpc="rgb" dir="cw">
                                      <p:cBhvr>
                                        <p:cTn id="21" dur="250" autoRev="1" fill="hold"/>
                                        <p:tgtEl>
                                          <p:spTgt spid="6"/>
                                        </p:tgtEl>
                                        <p:attrNameLst>
                                          <p:attrName>fillcolor</p:attrName>
                                        </p:attrNameLst>
                                      </p:cBhvr>
                                      <p:to>
                                        <a:schemeClr val="bg1"/>
                                      </p:to>
                                    </p:animClr>
                                    <p:set>
                                      <p:cBhvr>
                                        <p:cTn id="22" dur="250" autoRev="1" fill="hold"/>
                                        <p:tgtEl>
                                          <p:spTgt spid="6"/>
                                        </p:tgtEl>
                                        <p:attrNameLst>
                                          <p:attrName>fill.type</p:attrName>
                                        </p:attrNameLst>
                                      </p:cBhvr>
                                      <p:to>
                                        <p:strVal val="solid"/>
                                      </p:to>
                                    </p:set>
                                    <p:set>
                                      <p:cBhvr>
                                        <p:cTn id="23" dur="250" autoRev="1"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215075" y="5060136"/>
            <a:ext cx="1741302" cy="45709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dirty="0" smtClean="0"/>
              <a:t>Economie</a:t>
            </a:r>
            <a:endParaRPr lang="fr-FR" dirty="0"/>
          </a:p>
        </p:txBody>
      </p:sp>
      <p:pic>
        <p:nvPicPr>
          <p:cNvPr id="20" name="Espace réservé du contenu 7"/>
          <p:cNvPicPr>
            <a:picLocks/>
          </p:cNvPicPr>
          <p:nvPr/>
        </p:nvPicPr>
        <p:blipFill>
          <a:blip r:embed="rId2" cstate="print"/>
          <a:srcRect/>
          <a:stretch>
            <a:fillRect/>
          </a:stretch>
        </p:blipFill>
        <p:spPr bwMode="auto">
          <a:xfrm>
            <a:off x="6215074" y="1230863"/>
            <a:ext cx="1850001" cy="1571643"/>
          </a:xfrm>
          <a:prstGeom prst="rect">
            <a:avLst/>
          </a:prstGeom>
          <a:noFill/>
          <a:ln w="9525">
            <a:noFill/>
            <a:miter lim="800000"/>
            <a:headEnd/>
            <a:tailEnd/>
          </a:ln>
        </p:spPr>
      </p:pic>
      <p:pic>
        <p:nvPicPr>
          <p:cNvPr id="21" name="Image 20" descr="http://japon.aujourdhuilemonde.com/sites/default/files/imagecache/article_full/aujourdhuilejapon.com/media/Actu/yen.jpg"/>
          <p:cNvPicPr/>
          <p:nvPr/>
        </p:nvPicPr>
        <p:blipFill>
          <a:blip r:embed="rId3" cstate="print"/>
          <a:srcRect/>
          <a:stretch>
            <a:fillRect/>
          </a:stretch>
        </p:blipFill>
        <p:spPr bwMode="auto">
          <a:xfrm>
            <a:off x="6265994" y="3567918"/>
            <a:ext cx="1690382" cy="1362437"/>
          </a:xfrm>
          <a:prstGeom prst="rect">
            <a:avLst/>
          </a:prstGeom>
          <a:noFill/>
          <a:ln w="9525">
            <a:noFill/>
            <a:miter lim="800000"/>
            <a:headEnd/>
            <a:tailEnd/>
          </a:ln>
        </p:spPr>
      </p:pic>
      <p:pic>
        <p:nvPicPr>
          <p:cNvPr id="22" name="Image 21" descr="http://l.yimg.com/os/651/2012/05/11/1596370-3-75da-le-vieillissement-de-la-population-est-un-2481496624dd2c3d0d48c25676188916-jpg_093201.jpg"/>
          <p:cNvPicPr/>
          <p:nvPr/>
        </p:nvPicPr>
        <p:blipFill>
          <a:blip r:embed="rId4" cstate="print"/>
          <a:srcRect/>
          <a:stretch>
            <a:fillRect/>
          </a:stretch>
        </p:blipFill>
        <p:spPr bwMode="auto">
          <a:xfrm>
            <a:off x="1154921" y="3639926"/>
            <a:ext cx="1688887" cy="1292185"/>
          </a:xfrm>
          <a:prstGeom prst="rect">
            <a:avLst/>
          </a:prstGeom>
          <a:noFill/>
          <a:ln w="9525">
            <a:noFill/>
            <a:miter lim="800000"/>
            <a:headEnd/>
            <a:tailEnd/>
          </a:ln>
        </p:spPr>
      </p:pic>
      <p:pic>
        <p:nvPicPr>
          <p:cNvPr id="23" name="Image 22" descr="http://www.bujinkan-paris.com/images/yoritomo_samurai%5B1%5D.jpg"/>
          <p:cNvPicPr/>
          <p:nvPr/>
        </p:nvPicPr>
        <p:blipFill>
          <a:blip r:embed="rId5" cstate="print"/>
          <a:srcRect/>
          <a:stretch>
            <a:fillRect/>
          </a:stretch>
        </p:blipFill>
        <p:spPr bwMode="auto">
          <a:xfrm>
            <a:off x="1132133" y="1302599"/>
            <a:ext cx="1667631" cy="1578733"/>
          </a:xfrm>
          <a:prstGeom prst="rect">
            <a:avLst/>
          </a:prstGeom>
          <a:noFill/>
          <a:ln w="9525">
            <a:noFill/>
            <a:miter lim="800000"/>
            <a:headEnd/>
            <a:tailEnd/>
          </a:ln>
        </p:spPr>
      </p:pic>
      <p:sp>
        <p:nvSpPr>
          <p:cNvPr id="24" name="Rectangle 23"/>
          <p:cNvSpPr/>
          <p:nvPr/>
        </p:nvSpPr>
        <p:spPr>
          <a:xfrm>
            <a:off x="971600" y="2959625"/>
            <a:ext cx="1926360" cy="45709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dirty="0" smtClean="0"/>
              <a:t>Histoire</a:t>
            </a:r>
            <a:endParaRPr lang="fr-FR" dirty="0"/>
          </a:p>
        </p:txBody>
      </p:sp>
      <p:sp>
        <p:nvSpPr>
          <p:cNvPr id="25" name="Rectangle 24"/>
          <p:cNvSpPr/>
          <p:nvPr/>
        </p:nvSpPr>
        <p:spPr>
          <a:xfrm>
            <a:off x="1132132" y="5055038"/>
            <a:ext cx="1817805" cy="45709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dirty="0" smtClean="0"/>
              <a:t>Démographie</a:t>
            </a:r>
            <a:endParaRPr lang="fr-FR" dirty="0"/>
          </a:p>
        </p:txBody>
      </p:sp>
      <p:sp>
        <p:nvSpPr>
          <p:cNvPr id="26" name="Rectangle 25"/>
          <p:cNvSpPr/>
          <p:nvPr/>
        </p:nvSpPr>
        <p:spPr>
          <a:xfrm>
            <a:off x="6265994" y="2939511"/>
            <a:ext cx="1858439" cy="45709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dirty="0" smtClean="0"/>
              <a:t>Géographie</a:t>
            </a:r>
            <a:endParaRPr lang="fr-FR" dirty="0"/>
          </a:p>
        </p:txBody>
      </p:sp>
      <p:pic>
        <p:nvPicPr>
          <p:cNvPr id="27" name="Image 26" descr="Séjour Japon, Tokyo, Kamakura, Bouddha, temples, sanctuaires"/>
          <p:cNvPicPr/>
          <p:nvPr/>
        </p:nvPicPr>
        <p:blipFill>
          <a:blip r:embed="rId6" cstate="print"/>
          <a:srcRect/>
          <a:stretch>
            <a:fillRect/>
          </a:stretch>
        </p:blipFill>
        <p:spPr bwMode="auto">
          <a:xfrm>
            <a:off x="3847430" y="1307871"/>
            <a:ext cx="1588666" cy="1507168"/>
          </a:xfrm>
          <a:prstGeom prst="rect">
            <a:avLst/>
          </a:prstGeom>
          <a:noFill/>
          <a:ln w="9525">
            <a:noFill/>
            <a:miter lim="800000"/>
            <a:headEnd/>
            <a:tailEnd/>
          </a:ln>
        </p:spPr>
      </p:pic>
      <p:sp>
        <p:nvSpPr>
          <p:cNvPr id="28" name="Rectangle 27"/>
          <p:cNvSpPr/>
          <p:nvPr/>
        </p:nvSpPr>
        <p:spPr>
          <a:xfrm>
            <a:off x="3629684" y="2966806"/>
            <a:ext cx="1835871" cy="45709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FR" dirty="0" smtClean="0"/>
              <a:t>Religion</a:t>
            </a:r>
            <a:endParaRPr lang="fr-FR" dirty="0"/>
          </a:p>
        </p:txBody>
      </p:sp>
      <p:sp>
        <p:nvSpPr>
          <p:cNvPr id="29" name="Rectangle 28"/>
          <p:cNvSpPr/>
          <p:nvPr/>
        </p:nvSpPr>
        <p:spPr>
          <a:xfrm>
            <a:off x="3635896" y="5055038"/>
            <a:ext cx="1972126" cy="45709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dirty="0" smtClean="0"/>
              <a:t>Politique</a:t>
            </a:r>
            <a:endParaRPr lang="fr-FR" dirty="0"/>
          </a:p>
        </p:txBody>
      </p:sp>
      <p:pic>
        <p:nvPicPr>
          <p:cNvPr id="30" name="Image 29" descr="http://upload.wikimedia.org/wikipedia/commons/thumb/1/11/Tokugawa_Ieyasu2.JPG/220px-Tokugawa_Ieyasu2.JPG"/>
          <p:cNvPicPr/>
          <p:nvPr/>
        </p:nvPicPr>
        <p:blipFill>
          <a:blip r:embed="rId7" cstate="print"/>
          <a:srcRect/>
          <a:stretch>
            <a:fillRect/>
          </a:stretch>
        </p:blipFill>
        <p:spPr bwMode="auto">
          <a:xfrm>
            <a:off x="3671615" y="3639926"/>
            <a:ext cx="1793940" cy="1283697"/>
          </a:xfrm>
          <a:prstGeom prst="rect">
            <a:avLst/>
          </a:prstGeom>
          <a:noFill/>
          <a:ln w="9525">
            <a:noFill/>
            <a:miter lim="800000"/>
            <a:headEnd/>
            <a:tailEnd/>
          </a:ln>
        </p:spPr>
      </p:pic>
      <p:pic>
        <p:nvPicPr>
          <p:cNvPr id="16" name="Image 15"/>
          <p:cNvPicPr/>
          <p:nvPr/>
        </p:nvPicPr>
        <p:blipFill>
          <a:blip r:embed="rId8" cstate="print"/>
          <a:srcRect/>
          <a:stretch>
            <a:fillRect/>
          </a:stretch>
        </p:blipFill>
        <p:spPr bwMode="auto">
          <a:xfrm>
            <a:off x="2780355" y="230135"/>
            <a:ext cx="3310255" cy="890270"/>
          </a:xfrm>
          <a:prstGeom prst="rect">
            <a:avLst/>
          </a:prstGeom>
          <a:noFill/>
        </p:spPr>
      </p:pic>
      <p:pic>
        <p:nvPicPr>
          <p:cNvPr id="17" name="Image 16"/>
          <p:cNvPicPr/>
          <p:nvPr/>
        </p:nvPicPr>
        <p:blipFill>
          <a:blip r:embed="rId9" cstate="print"/>
          <a:srcRect/>
          <a:stretch>
            <a:fillRect/>
          </a:stretch>
        </p:blipFill>
        <p:spPr bwMode="auto">
          <a:xfrm>
            <a:off x="1426104" y="5661248"/>
            <a:ext cx="6530272" cy="760652"/>
          </a:xfrm>
          <a:prstGeom prst="rect">
            <a:avLst/>
          </a:prstGeom>
          <a:noFill/>
        </p:spPr>
      </p:pic>
    </p:spTree>
    <p:extLst>
      <p:ext uri="{BB962C8B-B14F-4D97-AF65-F5344CB8AC3E}">
        <p14:creationId xmlns:p14="http://schemas.microsoft.com/office/powerpoint/2010/main" xmlns="" val="40825155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267744" y="3473624"/>
            <a:ext cx="4680520" cy="3195736"/>
          </a:xfrm>
          <a:prstGeom prst="rect">
            <a:avLst/>
          </a:prstGeom>
          <a:solidFill>
            <a:schemeClr val="bg2">
              <a:lumMod val="9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457200" y="274638"/>
            <a:ext cx="8229600" cy="994122"/>
          </a:xfrm>
        </p:spPr>
        <p:txBody>
          <a:bodyPr/>
          <a:lstStyle/>
          <a:p>
            <a:r>
              <a:rPr lang="fr-FR" b="1" dirty="0" smtClean="0">
                <a:solidFill>
                  <a:schemeClr val="accent1"/>
                </a:solidFill>
              </a:rPr>
              <a:t>III- Organisations sociales</a:t>
            </a:r>
            <a:endParaRPr lang="fr-FR" dirty="0">
              <a:solidFill>
                <a:schemeClr val="accent1"/>
              </a:solidFill>
            </a:endParaRPr>
          </a:p>
        </p:txBody>
      </p:sp>
      <p:sp>
        <p:nvSpPr>
          <p:cNvPr id="5" name="Rectangle 4"/>
          <p:cNvSpPr/>
          <p:nvPr/>
        </p:nvSpPr>
        <p:spPr>
          <a:xfrm>
            <a:off x="4139952" y="3645024"/>
            <a:ext cx="864096" cy="30243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Rectangle 5"/>
          <p:cNvSpPr/>
          <p:nvPr/>
        </p:nvSpPr>
        <p:spPr>
          <a:xfrm>
            <a:off x="5652120" y="4365104"/>
            <a:ext cx="864096" cy="230425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p:cNvSpPr/>
          <p:nvPr/>
        </p:nvSpPr>
        <p:spPr>
          <a:xfrm>
            <a:off x="2627784" y="4149080"/>
            <a:ext cx="864096" cy="25202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13"/>
          <p:cNvSpPr/>
          <p:nvPr/>
        </p:nvSpPr>
        <p:spPr>
          <a:xfrm>
            <a:off x="2267744" y="5301208"/>
            <a:ext cx="4680520" cy="50405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p>
        </p:txBody>
      </p:sp>
      <p:sp>
        <p:nvSpPr>
          <p:cNvPr id="15" name="Rectangle 14"/>
          <p:cNvSpPr/>
          <p:nvPr/>
        </p:nvSpPr>
        <p:spPr>
          <a:xfrm>
            <a:off x="2267744" y="6021288"/>
            <a:ext cx="4680520" cy="50405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p>
        </p:txBody>
      </p:sp>
      <p:sp>
        <p:nvSpPr>
          <p:cNvPr id="16" name="Rectangle 15"/>
          <p:cNvSpPr/>
          <p:nvPr/>
        </p:nvSpPr>
        <p:spPr>
          <a:xfrm>
            <a:off x="2267744" y="4509120"/>
            <a:ext cx="4680520" cy="50405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p>
        </p:txBody>
      </p:sp>
      <p:sp>
        <p:nvSpPr>
          <p:cNvPr id="11" name="Rectangle 10"/>
          <p:cNvSpPr/>
          <p:nvPr/>
        </p:nvSpPr>
        <p:spPr>
          <a:xfrm>
            <a:off x="323528" y="1484785"/>
            <a:ext cx="8136904" cy="2246769"/>
          </a:xfrm>
          <a:prstGeom prst="rect">
            <a:avLst/>
          </a:prstGeom>
        </p:spPr>
        <p:txBody>
          <a:bodyPr wrap="square">
            <a:spAutoFit/>
          </a:bodyPr>
          <a:lstStyle/>
          <a:p>
            <a:pPr algn="just">
              <a:buNone/>
            </a:pPr>
            <a:r>
              <a:rPr lang="fr-FR" sz="2000" b="1" dirty="0" smtClean="0">
                <a:solidFill>
                  <a:srgbClr val="FF0000"/>
                </a:solidFill>
              </a:rPr>
              <a:t>Contrairement au Japon, les sociétés au Maroc tendent à être horizontales.</a:t>
            </a:r>
          </a:p>
          <a:p>
            <a:pPr algn="just">
              <a:buNone/>
            </a:pPr>
            <a:endParaRPr lang="fr-FR" sz="2000" b="1" dirty="0" smtClean="0">
              <a:solidFill>
                <a:srgbClr val="FF0000"/>
              </a:solidFill>
            </a:endParaRPr>
          </a:p>
          <a:p>
            <a:pPr algn="just"/>
            <a:r>
              <a:rPr lang="fr-FR" sz="2000" b="1" dirty="0" smtClean="0">
                <a:solidFill>
                  <a:srgbClr val="0070C0"/>
                </a:solidFill>
              </a:rPr>
              <a:t>Une société Horizontale:</a:t>
            </a:r>
          </a:p>
          <a:p>
            <a:pPr algn="just"/>
            <a:r>
              <a:rPr lang="fr-FR" sz="2000" dirty="0" smtClean="0"/>
              <a:t>C'est un type de société dans lequel les solidarités s'établissent entre des personnes ayant le même statut mais qui peuvent appartenir à des groupes différents par exemple : les ouvriers, les enseignants..  </a:t>
            </a:r>
          </a:p>
          <a:p>
            <a:pPr algn="just"/>
            <a:r>
              <a:rPr lang="fr-FR" sz="2000" b="1" dirty="0" smtClean="0">
                <a:solidFill>
                  <a:srgbClr val="FF0000"/>
                </a:solidFill>
              </a:rPr>
              <a:t> </a:t>
            </a:r>
            <a:endParaRPr lang="fr-FR" sz="2000" dirty="0">
              <a:solidFill>
                <a:srgbClr val="FF0000"/>
              </a:solidFill>
            </a:endParaRPr>
          </a:p>
        </p:txBody>
      </p:sp>
    </p:spTree>
    <p:extLst>
      <p:ext uri="{BB962C8B-B14F-4D97-AF65-F5344CB8AC3E}">
        <p14:creationId xmlns:p14="http://schemas.microsoft.com/office/powerpoint/2010/main" xmlns="" val="286762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http://c8.img.v4.skyrock.net/2296/9892296/pics/203846767_small.jpg"/>
          <p:cNvPicPr>
            <a:picLocks noGrp="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5536" y="1196752"/>
            <a:ext cx="4176464" cy="3744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ZoneTexte 4"/>
          <p:cNvSpPr txBox="1"/>
          <p:nvPr/>
        </p:nvSpPr>
        <p:spPr>
          <a:xfrm>
            <a:off x="4697820" y="1268760"/>
            <a:ext cx="4176464" cy="4370427"/>
          </a:xfrm>
          <a:prstGeom prst="rect">
            <a:avLst/>
          </a:prstGeom>
          <a:noFill/>
        </p:spPr>
        <p:txBody>
          <a:bodyPr wrap="square" rtlCol="0">
            <a:spAutoFit/>
          </a:bodyPr>
          <a:lstStyle/>
          <a:p>
            <a:endParaRPr lang="fr-FR" sz="2000" dirty="0" smtClean="0"/>
          </a:p>
          <a:p>
            <a:pPr marL="285750" indent="-285750">
              <a:buFont typeface="Wingdings" pitchFamily="2" charset="2"/>
              <a:buChar char="ü"/>
            </a:pPr>
            <a:r>
              <a:rPr lang="fr-FR" sz="2000" dirty="0"/>
              <a:t>La vie collective japonaise repose </a:t>
            </a:r>
            <a:r>
              <a:rPr lang="fr-FR" sz="2000" dirty="0" smtClean="0"/>
              <a:t>sur </a:t>
            </a:r>
            <a:r>
              <a:rPr lang="fr-FR" sz="2000" dirty="0"/>
              <a:t>la notion de </a:t>
            </a:r>
            <a:r>
              <a:rPr lang="fr-FR" sz="2000" b="1" dirty="0"/>
              <a:t>liberté au sein du groupe</a:t>
            </a:r>
            <a:r>
              <a:rPr lang="fr-FR" sz="2000" dirty="0"/>
              <a:t>, et </a:t>
            </a:r>
            <a:r>
              <a:rPr lang="fr-FR" sz="2000" b="1" dirty="0"/>
              <a:t>l'individualisme</a:t>
            </a:r>
            <a:r>
              <a:rPr lang="fr-FR" sz="2000" dirty="0"/>
              <a:t> apporté par </a:t>
            </a:r>
            <a:r>
              <a:rPr lang="fr-FR" sz="2000" dirty="0" smtClean="0"/>
              <a:t>l'Occident.</a:t>
            </a:r>
          </a:p>
          <a:p>
            <a:endParaRPr lang="fr-FR" sz="2000" dirty="0" smtClean="0"/>
          </a:p>
          <a:p>
            <a:pPr marL="285750" indent="-285750">
              <a:buFont typeface="Wingdings" pitchFamily="2" charset="2"/>
              <a:buChar char="ü"/>
            </a:pPr>
            <a:r>
              <a:rPr lang="fr-FR" sz="2000" dirty="0"/>
              <a:t>La structure de la famille reste très </a:t>
            </a:r>
            <a:r>
              <a:rPr lang="fr-FR" sz="2000" b="1" dirty="0"/>
              <a:t>solide</a:t>
            </a:r>
            <a:r>
              <a:rPr lang="fr-FR" sz="2000" dirty="0"/>
              <a:t>, chaque membre conciliant sa vie privée avec la </a:t>
            </a:r>
            <a:r>
              <a:rPr lang="fr-FR" sz="2000" dirty="0" smtClean="0"/>
              <a:t>commune.</a:t>
            </a:r>
            <a:r>
              <a:rPr lang="fr-FR" sz="2000" dirty="0"/>
              <a:t> Même si la famille évolue fortement aujourd'hui, elle reste une base solide de la structure sociale du pays. </a:t>
            </a:r>
          </a:p>
          <a:p>
            <a:endParaRPr lang="fr-FR" dirty="0"/>
          </a:p>
        </p:txBody>
      </p:sp>
      <p:sp>
        <p:nvSpPr>
          <p:cNvPr id="6" name="ZoneTexte 5"/>
          <p:cNvSpPr txBox="1"/>
          <p:nvPr/>
        </p:nvSpPr>
        <p:spPr>
          <a:xfrm>
            <a:off x="428461" y="5628326"/>
            <a:ext cx="4320480" cy="646331"/>
          </a:xfrm>
          <a:prstGeom prst="rect">
            <a:avLst/>
          </a:prstGeom>
          <a:noFill/>
        </p:spPr>
        <p:txBody>
          <a:bodyPr wrap="square" rtlCol="0">
            <a:spAutoFit/>
          </a:bodyPr>
          <a:lstStyle/>
          <a:p>
            <a:r>
              <a:rPr lang="fr-FR" b="1" i="1" dirty="0"/>
              <a:t>La société japonaise est construite autour de la notion du groupe et de la famille</a:t>
            </a:r>
            <a:r>
              <a:rPr lang="fr-FR" b="1" i="1" dirty="0" smtClean="0"/>
              <a:t>.</a:t>
            </a:r>
            <a:endParaRPr lang="fr-FR" dirty="0"/>
          </a:p>
        </p:txBody>
      </p:sp>
      <p:sp>
        <p:nvSpPr>
          <p:cNvPr id="7" name="Titre 1"/>
          <p:cNvSpPr txBox="1">
            <a:spLocks/>
          </p:cNvSpPr>
          <p:nvPr/>
        </p:nvSpPr>
        <p:spPr>
          <a:xfrm>
            <a:off x="457200" y="274638"/>
            <a:ext cx="8229600" cy="706090"/>
          </a:xfrm>
          <a:prstGeom prst="rect">
            <a:avLst/>
          </a:prstGeom>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dirty="0" smtClean="0">
                <a:solidFill>
                  <a:schemeClr val="accent1"/>
                </a:solidFill>
              </a:rPr>
              <a:t>IV- L’importance de la famille au Japon </a:t>
            </a:r>
            <a:endParaRPr lang="fr-FR" dirty="0">
              <a:solidFill>
                <a:schemeClr val="accent1"/>
              </a:solidFill>
            </a:endParaRPr>
          </a:p>
        </p:txBody>
      </p:sp>
    </p:spTree>
    <p:extLst>
      <p:ext uri="{BB962C8B-B14F-4D97-AF65-F5344CB8AC3E}">
        <p14:creationId xmlns:p14="http://schemas.microsoft.com/office/powerpoint/2010/main" xmlns="" val="6586914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06090"/>
          </a:xfrm>
        </p:spPr>
        <p:txBody>
          <a:bodyPr>
            <a:normAutofit fontScale="90000"/>
          </a:bodyPr>
          <a:lstStyle/>
          <a:p>
            <a:r>
              <a:rPr lang="fr-FR" b="1" dirty="0" smtClean="0">
                <a:solidFill>
                  <a:schemeClr val="accent1"/>
                </a:solidFill>
              </a:rPr>
              <a:t>V- La communication à la japonaise </a:t>
            </a:r>
            <a:endParaRPr lang="fr-FR" b="1" dirty="0">
              <a:solidFill>
                <a:schemeClr val="accent1"/>
              </a:solidFill>
            </a:endParaRP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xmlns="" val="3968122473"/>
              </p:ext>
            </p:extLst>
          </p:nvPr>
        </p:nvGraphicFramePr>
        <p:xfrm>
          <a:off x="2195736" y="1157844"/>
          <a:ext cx="6696744" cy="3999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oupe 6"/>
          <p:cNvGrpSpPr/>
          <p:nvPr/>
        </p:nvGrpSpPr>
        <p:grpSpPr>
          <a:xfrm>
            <a:off x="815486" y="1340768"/>
            <a:ext cx="1668282" cy="830997"/>
            <a:chOff x="539552" y="2060848"/>
            <a:chExt cx="1668282" cy="830997"/>
          </a:xfrm>
        </p:grpSpPr>
        <p:sp>
          <p:nvSpPr>
            <p:cNvPr id="5" name="ZoneTexte 4"/>
            <p:cNvSpPr txBox="1"/>
            <p:nvPr/>
          </p:nvSpPr>
          <p:spPr>
            <a:xfrm>
              <a:off x="539552" y="2060848"/>
              <a:ext cx="1656184" cy="830997"/>
            </a:xfrm>
            <a:prstGeom prst="rect">
              <a:avLst/>
            </a:prstGeom>
            <a:noFill/>
          </p:spPr>
          <p:txBody>
            <a:bodyPr wrap="square" rtlCol="0">
              <a:spAutoFit/>
            </a:bodyPr>
            <a:lstStyle/>
            <a:p>
              <a:r>
                <a:rPr lang="fr-FR" sz="2400" b="1" dirty="0"/>
                <a:t>la vraie attitude</a:t>
              </a:r>
            </a:p>
          </p:txBody>
        </p:sp>
        <p:cxnSp>
          <p:nvCxnSpPr>
            <p:cNvPr id="8" name="Connecteur droit avec flèche 7"/>
            <p:cNvCxnSpPr/>
            <p:nvPr/>
          </p:nvCxnSpPr>
          <p:spPr>
            <a:xfrm>
              <a:off x="1763688" y="2476346"/>
              <a:ext cx="444146"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grpSp>
      <p:grpSp>
        <p:nvGrpSpPr>
          <p:cNvPr id="10" name="Groupe 9"/>
          <p:cNvGrpSpPr/>
          <p:nvPr/>
        </p:nvGrpSpPr>
        <p:grpSpPr>
          <a:xfrm>
            <a:off x="620200" y="3933056"/>
            <a:ext cx="1935576" cy="830997"/>
            <a:chOff x="344266" y="4797152"/>
            <a:chExt cx="1935576" cy="830997"/>
          </a:xfrm>
        </p:grpSpPr>
        <p:sp>
          <p:nvSpPr>
            <p:cNvPr id="6" name="ZoneTexte 5"/>
            <p:cNvSpPr txBox="1"/>
            <p:nvPr/>
          </p:nvSpPr>
          <p:spPr>
            <a:xfrm>
              <a:off x="344266" y="4797152"/>
              <a:ext cx="1656184" cy="830997"/>
            </a:xfrm>
            <a:prstGeom prst="rect">
              <a:avLst/>
            </a:prstGeom>
            <a:noFill/>
          </p:spPr>
          <p:txBody>
            <a:bodyPr wrap="square" rtlCol="0">
              <a:spAutoFit/>
            </a:bodyPr>
            <a:lstStyle/>
            <a:p>
              <a:r>
                <a:rPr lang="fr-FR" sz="2400" b="1" dirty="0" smtClean="0"/>
                <a:t>l’attitude </a:t>
              </a:r>
              <a:r>
                <a:rPr lang="fr-FR" sz="2400" b="1" dirty="0"/>
                <a:t>de façade</a:t>
              </a:r>
            </a:p>
          </p:txBody>
        </p:sp>
        <p:cxnSp>
          <p:nvCxnSpPr>
            <p:cNvPr id="9" name="Connecteur droit avec flèche 8"/>
            <p:cNvCxnSpPr/>
            <p:nvPr/>
          </p:nvCxnSpPr>
          <p:spPr>
            <a:xfrm>
              <a:off x="1835696" y="5186686"/>
              <a:ext cx="444146" cy="0"/>
            </a:xfrm>
            <a:prstGeom prst="straightConnector1">
              <a:avLst/>
            </a:prstGeom>
            <a:ln>
              <a:solidFill>
                <a:schemeClr val="accent6"/>
              </a:solidFill>
              <a:tailEnd type="arrow"/>
            </a:ln>
          </p:spPr>
          <p:style>
            <a:lnRef idx="3">
              <a:schemeClr val="accent6"/>
            </a:lnRef>
            <a:fillRef idx="0">
              <a:schemeClr val="accent6"/>
            </a:fillRef>
            <a:effectRef idx="2">
              <a:schemeClr val="accent6"/>
            </a:effectRef>
            <a:fontRef idx="minor">
              <a:schemeClr val="tx1"/>
            </a:fontRef>
          </p:style>
        </p:cxnSp>
      </p:grpSp>
      <p:sp>
        <p:nvSpPr>
          <p:cNvPr id="3" name="ZoneTexte 2"/>
          <p:cNvSpPr txBox="1"/>
          <p:nvPr/>
        </p:nvSpPr>
        <p:spPr>
          <a:xfrm>
            <a:off x="323528" y="5226784"/>
            <a:ext cx="8424936" cy="1631216"/>
          </a:xfrm>
          <a:prstGeom prst="rect">
            <a:avLst/>
          </a:prstGeom>
          <a:noFill/>
        </p:spPr>
        <p:txBody>
          <a:bodyPr wrap="square" rtlCol="0">
            <a:spAutoFit/>
          </a:bodyPr>
          <a:lstStyle/>
          <a:p>
            <a:pPr marL="342900" indent="-342900">
              <a:buFont typeface="Arial" pitchFamily="34" charset="0"/>
              <a:buChar char="•"/>
            </a:pPr>
            <a:r>
              <a:rPr lang="fr-FR" sz="2000" b="1" dirty="0"/>
              <a:t>A</a:t>
            </a:r>
            <a:r>
              <a:rPr lang="fr-FR" sz="2000" b="1" dirty="0" smtClean="0"/>
              <a:t>u </a:t>
            </a:r>
            <a:r>
              <a:rPr lang="fr-FR" sz="2000" b="1" dirty="0"/>
              <a:t>Japon, culturellement, le bien-être de la société prime sur l’opinion de </a:t>
            </a:r>
            <a:r>
              <a:rPr lang="fr-FR" sz="2000" b="1" dirty="0" smtClean="0"/>
              <a:t>l’individu</a:t>
            </a:r>
            <a:r>
              <a:rPr lang="fr-FR" sz="2000" dirty="0" smtClean="0"/>
              <a:t>.</a:t>
            </a:r>
          </a:p>
          <a:p>
            <a:pPr marL="342900" indent="-342900">
              <a:buFont typeface="Arial" pitchFamily="34" charset="0"/>
              <a:buChar char="•"/>
            </a:pPr>
            <a:r>
              <a:rPr lang="fr-FR" sz="2000" b="1" dirty="0" smtClean="0"/>
              <a:t>Les Japonais, préfèrent l’harmonie et partager une même direction (seulement en façade), pour ne pas risquer de gêner ou vexer l’interlocuteur.</a:t>
            </a:r>
            <a:endParaRPr lang="fr-FR" sz="2000" dirty="0"/>
          </a:p>
        </p:txBody>
      </p:sp>
    </p:spTree>
    <p:extLst>
      <p:ext uri="{BB962C8B-B14F-4D97-AF65-F5344CB8AC3E}">
        <p14:creationId xmlns:p14="http://schemas.microsoft.com/office/powerpoint/2010/main" xmlns="" val="13533370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78098"/>
          </a:xfrm>
        </p:spPr>
        <p:txBody>
          <a:bodyPr>
            <a:normAutofit/>
          </a:bodyPr>
          <a:lstStyle/>
          <a:p>
            <a:r>
              <a:rPr lang="fr-FR" dirty="0"/>
              <a:t>Communication</a:t>
            </a:r>
            <a:r>
              <a:rPr lang="fr-FR" b="1" dirty="0"/>
              <a:t> </a:t>
            </a:r>
            <a:r>
              <a:rPr lang="fr-FR" dirty="0"/>
              <a:t>Non verbale </a:t>
            </a:r>
          </a:p>
        </p:txBody>
      </p:sp>
      <p:sp>
        <p:nvSpPr>
          <p:cNvPr id="3" name="Espace réservé du contenu 2"/>
          <p:cNvSpPr>
            <a:spLocks noGrp="1"/>
          </p:cNvSpPr>
          <p:nvPr>
            <p:ph idx="1"/>
          </p:nvPr>
        </p:nvSpPr>
        <p:spPr>
          <a:xfrm>
            <a:off x="457200" y="1196752"/>
            <a:ext cx="8229600" cy="4421509"/>
          </a:xfrm>
        </p:spPr>
        <p:txBody>
          <a:bodyPr>
            <a:normAutofit/>
          </a:bodyPr>
          <a:lstStyle/>
          <a:p>
            <a:r>
              <a:rPr lang="fr-FR" sz="2400" dirty="0" smtClean="0"/>
              <a:t>les </a:t>
            </a:r>
            <a:r>
              <a:rPr lang="fr-FR" sz="2400" dirty="0"/>
              <a:t>regards soutenus et prolongés sont considérés très intimidants par les Japonais</a:t>
            </a:r>
            <a:r>
              <a:rPr lang="fr-FR" sz="2400" dirty="0" smtClean="0"/>
              <a:t>.</a:t>
            </a:r>
          </a:p>
          <a:p>
            <a:pPr marL="0" indent="0">
              <a:buNone/>
            </a:pPr>
            <a:endParaRPr lang="fr-FR" sz="2400" dirty="0"/>
          </a:p>
          <a:p>
            <a:r>
              <a:rPr lang="fr-FR" sz="2400" dirty="0"/>
              <a:t>si on pose une question à un japonais, et qu’il commence à sourire, ce sourire signifie que notre interlocuteur est embarrassé, et qu’il ne veut pas répondre à cette </a:t>
            </a:r>
            <a:r>
              <a:rPr lang="fr-FR" sz="2400" dirty="0" smtClean="0"/>
              <a:t>question.</a:t>
            </a:r>
          </a:p>
          <a:p>
            <a:pPr marL="0" indent="0">
              <a:buNone/>
            </a:pPr>
            <a:endParaRPr lang="fr-FR" sz="2400" dirty="0"/>
          </a:p>
          <a:p>
            <a:r>
              <a:rPr lang="fr-FR" sz="2400" dirty="0"/>
              <a:t>le silence est un signe de concentration chez les </a:t>
            </a:r>
            <a:r>
              <a:rPr lang="fr-FR" sz="2400" dirty="0" smtClean="0"/>
              <a:t>japonais</a:t>
            </a:r>
          </a:p>
          <a:p>
            <a:pPr marL="0" indent="0">
              <a:buNone/>
            </a:pPr>
            <a:r>
              <a:rPr lang="fr-FR" sz="2400" dirty="0"/>
              <a:t> </a:t>
            </a:r>
            <a:r>
              <a:rPr lang="fr-FR" sz="2400" b="1" dirty="0" smtClean="0"/>
              <a:t>Décrypter </a:t>
            </a:r>
            <a:r>
              <a:rPr lang="fr-FR" sz="2400" b="1" dirty="0"/>
              <a:t>la communication non verbale au </a:t>
            </a:r>
            <a:r>
              <a:rPr lang="fr-FR" sz="2400" b="1" dirty="0" smtClean="0"/>
              <a:t>Japon:</a:t>
            </a:r>
          </a:p>
          <a:p>
            <a:pPr marL="0" indent="0">
              <a:buNone/>
            </a:pPr>
            <a:endParaRPr lang="fr-FR" dirty="0"/>
          </a:p>
        </p:txBody>
      </p:sp>
      <p:pic>
        <p:nvPicPr>
          <p:cNvPr id="4" name="Image 3" descr="viens (1).png"/>
          <p:cNvPicPr/>
          <p:nvPr/>
        </p:nvPicPr>
        <p:blipFill>
          <a:blip r:embed="rId3" cstate="print"/>
          <a:stretch>
            <a:fillRect/>
          </a:stretch>
        </p:blipFill>
        <p:spPr>
          <a:xfrm>
            <a:off x="1547664" y="5321399"/>
            <a:ext cx="1133475" cy="1171575"/>
          </a:xfrm>
          <a:prstGeom prst="rect">
            <a:avLst/>
          </a:prstGeom>
        </p:spPr>
      </p:pic>
      <p:pic>
        <p:nvPicPr>
          <p:cNvPr id="5" name="Image 4" descr="sous.png"/>
          <p:cNvPicPr/>
          <p:nvPr/>
        </p:nvPicPr>
        <p:blipFill>
          <a:blip r:embed="rId4" cstate="print"/>
          <a:stretch>
            <a:fillRect/>
          </a:stretch>
        </p:blipFill>
        <p:spPr>
          <a:xfrm>
            <a:off x="5486459" y="5408175"/>
            <a:ext cx="1132205" cy="881380"/>
          </a:xfrm>
          <a:prstGeom prst="rect">
            <a:avLst/>
          </a:prstGeom>
        </p:spPr>
      </p:pic>
      <p:pic>
        <p:nvPicPr>
          <p:cNvPr id="6" name="Image 5" descr="signe_L.png"/>
          <p:cNvPicPr/>
          <p:nvPr/>
        </p:nvPicPr>
        <p:blipFill>
          <a:blip r:embed="rId5" cstate="print"/>
          <a:stretch>
            <a:fillRect/>
          </a:stretch>
        </p:blipFill>
        <p:spPr>
          <a:xfrm>
            <a:off x="3419872" y="5618261"/>
            <a:ext cx="1249045" cy="577850"/>
          </a:xfrm>
          <a:prstGeom prst="rect">
            <a:avLst/>
          </a:prstGeom>
        </p:spPr>
      </p:pic>
      <p:pic>
        <p:nvPicPr>
          <p:cNvPr id="7" name="Image 6" descr="signe_F.png"/>
          <p:cNvPicPr/>
          <p:nvPr/>
        </p:nvPicPr>
        <p:blipFill>
          <a:blip r:embed="rId6" cstate="print"/>
          <a:stretch>
            <a:fillRect/>
          </a:stretch>
        </p:blipFill>
        <p:spPr>
          <a:xfrm>
            <a:off x="7452320" y="5559940"/>
            <a:ext cx="1153795" cy="577850"/>
          </a:xfrm>
          <a:prstGeom prst="rect">
            <a:avLst/>
          </a:prstGeom>
        </p:spPr>
      </p:pic>
    </p:spTree>
    <p:extLst>
      <p:ext uri="{BB962C8B-B14F-4D97-AF65-F5344CB8AC3E}">
        <p14:creationId xmlns:p14="http://schemas.microsoft.com/office/powerpoint/2010/main" xmlns="" val="3460768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332656"/>
            <a:ext cx="8568952" cy="936104"/>
          </a:xfrm>
        </p:spPr>
        <p:txBody>
          <a:bodyPr>
            <a:normAutofit fontScale="90000"/>
          </a:bodyPr>
          <a:lstStyle/>
          <a:p>
            <a:r>
              <a:rPr lang="fr-FR" b="1" dirty="0" smtClean="0">
                <a:solidFill>
                  <a:schemeClr val="accent1"/>
                </a:solidFill>
              </a:rPr>
              <a:t>VI- Gestion d’espace et respect de temps</a:t>
            </a:r>
            <a:endParaRPr lang="fr-FR" b="1" dirty="0">
              <a:solidFill>
                <a:schemeClr val="accent1"/>
              </a:solidFill>
            </a:endParaRPr>
          </a:p>
        </p:txBody>
      </p:sp>
      <p:sp>
        <p:nvSpPr>
          <p:cNvPr id="3" name="Espace réservé du contenu 2"/>
          <p:cNvSpPr>
            <a:spLocks noGrp="1"/>
          </p:cNvSpPr>
          <p:nvPr>
            <p:ph idx="1"/>
          </p:nvPr>
        </p:nvSpPr>
        <p:spPr>
          <a:xfrm>
            <a:off x="395536" y="1124744"/>
            <a:ext cx="8229600" cy="4525963"/>
          </a:xfrm>
        </p:spPr>
        <p:txBody>
          <a:bodyPr>
            <a:normAutofit fontScale="77500" lnSpcReduction="20000"/>
          </a:bodyPr>
          <a:lstStyle/>
          <a:p>
            <a:endParaRPr lang="fr-FR" dirty="0" smtClean="0"/>
          </a:p>
          <a:p>
            <a:pPr marL="514350" indent="-514350">
              <a:buFont typeface="+mj-lt"/>
              <a:buAutoNum type="arabicParenR"/>
            </a:pPr>
            <a:r>
              <a:rPr lang="fr-FR" dirty="0" smtClean="0">
                <a:solidFill>
                  <a:srgbClr val="FF0000"/>
                </a:solidFill>
              </a:rPr>
              <a:t>Optimisation de l’espace:</a:t>
            </a:r>
          </a:p>
          <a:p>
            <a:pPr marL="0" indent="0">
              <a:buNone/>
            </a:pPr>
            <a:endParaRPr lang="fr-FR" dirty="0" smtClean="0"/>
          </a:p>
          <a:p>
            <a:r>
              <a:rPr lang="fr-FR" dirty="0" smtClean="0"/>
              <a:t>Le </a:t>
            </a:r>
            <a:r>
              <a:rPr lang="fr-FR" dirty="0"/>
              <a:t>japon est un petit pays qui fait la moitié de la </a:t>
            </a:r>
            <a:r>
              <a:rPr lang="fr-FR" dirty="0" smtClean="0"/>
              <a:t>France </a:t>
            </a:r>
            <a:r>
              <a:rPr lang="fr-FR" dirty="0"/>
              <a:t>en surface par contre sa population </a:t>
            </a:r>
            <a:r>
              <a:rPr lang="fr-FR" dirty="0" smtClean="0"/>
              <a:t>est </a:t>
            </a:r>
            <a:r>
              <a:rPr lang="fr-FR" dirty="0"/>
              <a:t>double de celle de la </a:t>
            </a:r>
            <a:r>
              <a:rPr lang="fr-FR" dirty="0" smtClean="0"/>
              <a:t>France.</a:t>
            </a:r>
          </a:p>
          <a:p>
            <a:r>
              <a:rPr lang="fr-FR" dirty="0" smtClean="0"/>
              <a:t>Juste </a:t>
            </a:r>
            <a:r>
              <a:rPr lang="fr-FR" dirty="0"/>
              <a:t>20% de la surface du japon est </a:t>
            </a:r>
            <a:r>
              <a:rPr lang="fr-FR" dirty="0" smtClean="0"/>
              <a:t>habitable malgré cela ces 20</a:t>
            </a:r>
            <a:r>
              <a:rPr lang="fr-FR" dirty="0"/>
              <a:t>% </a:t>
            </a:r>
            <a:r>
              <a:rPr lang="fr-FR" dirty="0" smtClean="0"/>
              <a:t> de surface sont optimisés </a:t>
            </a:r>
            <a:r>
              <a:rPr lang="fr-FR" dirty="0"/>
              <a:t>au maximum </a:t>
            </a:r>
            <a:r>
              <a:rPr lang="fr-FR" dirty="0" smtClean="0"/>
              <a:t>pour  le bien être des citoyens.</a:t>
            </a:r>
          </a:p>
          <a:p>
            <a:r>
              <a:rPr lang="fr-FR" dirty="0"/>
              <a:t>L</a:t>
            </a:r>
            <a:r>
              <a:rPr lang="fr-FR" dirty="0" smtClean="0"/>
              <a:t>e </a:t>
            </a:r>
            <a:r>
              <a:rPr lang="fr-FR" dirty="0"/>
              <a:t>moindre centimètre cube </a:t>
            </a:r>
            <a:r>
              <a:rPr lang="fr-FR" dirty="0" smtClean="0"/>
              <a:t>est </a:t>
            </a:r>
            <a:r>
              <a:rPr lang="fr-FR" dirty="0"/>
              <a:t>utilisé à bon </a:t>
            </a:r>
            <a:r>
              <a:rPr lang="fr-FR" dirty="0" smtClean="0"/>
              <a:t>escient.</a:t>
            </a:r>
            <a:endParaRPr lang="fr-FR" i="1" dirty="0" smtClean="0"/>
          </a:p>
          <a:p>
            <a:pPr marL="0" indent="0">
              <a:buNone/>
            </a:pPr>
            <a:r>
              <a:rPr lang="fr-FR" i="1" dirty="0" smtClean="0"/>
              <a:t>Exemples:</a:t>
            </a:r>
          </a:p>
          <a:p>
            <a:pPr marL="0" indent="0">
              <a:buNone/>
            </a:pPr>
            <a:r>
              <a:rPr lang="fr-FR" i="1" dirty="0" smtClean="0"/>
              <a:t> </a:t>
            </a:r>
          </a:p>
        </p:txBody>
      </p:sp>
      <p:graphicFrame>
        <p:nvGraphicFramePr>
          <p:cNvPr id="6" name="Espace réservé du contenu 3"/>
          <p:cNvGraphicFramePr>
            <a:graphicFrameLocks/>
          </p:cNvGraphicFramePr>
          <p:nvPr>
            <p:extLst>
              <p:ext uri="{D42A27DB-BD31-4B8C-83A1-F6EECF244321}">
                <p14:modId xmlns:p14="http://schemas.microsoft.com/office/powerpoint/2010/main" xmlns="" val="1839994173"/>
              </p:ext>
            </p:extLst>
          </p:nvPr>
        </p:nvGraphicFramePr>
        <p:xfrm>
          <a:off x="2339752" y="4797152"/>
          <a:ext cx="4968552" cy="1861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6094390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620688"/>
            <a:ext cx="8229600" cy="634082"/>
          </a:xfrm>
        </p:spPr>
        <p:txBody>
          <a:bodyPr>
            <a:normAutofit fontScale="90000"/>
          </a:bodyPr>
          <a:lstStyle/>
          <a:p>
            <a:r>
              <a:rPr lang="fr-FR" dirty="0" smtClean="0">
                <a:solidFill>
                  <a:srgbClr val="FF0000"/>
                </a:solidFill>
              </a:rPr>
              <a:t>Exemple du parking au Japon</a:t>
            </a:r>
            <a:endParaRPr lang="fr-FR" dirty="0">
              <a:solidFill>
                <a:srgbClr val="FF0000"/>
              </a:solidFill>
            </a:endParaRPr>
          </a:p>
        </p:txBody>
      </p:sp>
      <p:pic>
        <p:nvPicPr>
          <p:cNvPr id="5" name="HOUDA KHAWATER FINAL_0001.avi">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cstate="print"/>
          <a:stretch>
            <a:fillRect/>
          </a:stretch>
        </p:blipFill>
        <p:spPr>
          <a:xfrm>
            <a:off x="1554163" y="1600200"/>
            <a:ext cx="6034087" cy="4525963"/>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xmlns="" val="197968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8221" y="548680"/>
            <a:ext cx="4775109" cy="3201758"/>
          </a:xfrm>
        </p:spPr>
        <p:txBody>
          <a:bodyPr>
            <a:noAutofit/>
          </a:bodyPr>
          <a:lstStyle/>
          <a:p>
            <a:pPr marL="0" indent="0" algn="l"/>
            <a:r>
              <a:rPr lang="fr-FR" sz="2400" b="1" dirty="0" smtClean="0">
                <a:solidFill>
                  <a:srgbClr val="FF0000"/>
                </a:solidFill>
              </a:rPr>
              <a:t>Exemple: Les </a:t>
            </a:r>
            <a:r>
              <a:rPr lang="fr-FR" sz="2400" b="1" dirty="0">
                <a:solidFill>
                  <a:srgbClr val="FF0000"/>
                </a:solidFill>
              </a:rPr>
              <a:t>hôtels capsule </a:t>
            </a:r>
            <a:r>
              <a:rPr lang="fr-FR" sz="2400" b="1" u="sng" dirty="0" smtClean="0">
                <a:solidFill>
                  <a:schemeClr val="accent1"/>
                </a:solidFill>
              </a:rPr>
              <a:t/>
            </a:r>
            <a:br>
              <a:rPr lang="fr-FR" sz="2400" b="1" u="sng" dirty="0" smtClean="0">
                <a:solidFill>
                  <a:schemeClr val="accent1"/>
                </a:solidFill>
              </a:rPr>
            </a:br>
            <a:r>
              <a:rPr lang="fr-FR" sz="1800" b="1" i="1" dirty="0"/>
              <a:t/>
            </a:r>
            <a:br>
              <a:rPr lang="fr-FR" sz="1800" b="1" i="1" dirty="0"/>
            </a:br>
            <a:r>
              <a:rPr lang="fr-FR" sz="1800" b="1" dirty="0" smtClean="0"/>
              <a:t>Des </a:t>
            </a:r>
            <a:r>
              <a:rPr lang="fr-FR" sz="1800" b="1" dirty="0"/>
              <a:t>hôtels typiquement japonais qui ont la particularité d’optimiser au maximum l’espace d’occupation et dont les chambres se limitent donc à une simple cabine-lit</a:t>
            </a:r>
            <a:r>
              <a:rPr lang="fr-FR" sz="1800" b="1" dirty="0" smtClean="0"/>
              <a:t>.</a:t>
            </a:r>
            <a:br>
              <a:rPr lang="fr-FR" sz="1800" b="1" dirty="0" smtClean="0"/>
            </a:br>
            <a:r>
              <a:rPr lang="fr-FR" sz="1800" b="1" dirty="0"/>
              <a:t/>
            </a:r>
            <a:br>
              <a:rPr lang="fr-FR" sz="1800" b="1" dirty="0"/>
            </a:br>
            <a:r>
              <a:rPr lang="fr-FR" sz="1800" b="1" dirty="0" smtClean="0"/>
              <a:t>Les </a:t>
            </a:r>
            <a:r>
              <a:rPr lang="fr-FR" sz="1800" b="1" dirty="0"/>
              <a:t>capsules sont généralement équipées d'une télé, d'une radio, d'un réveil et d'air conditionné. L'intimité y est relativement préservée par un store ou un rideau. </a:t>
            </a:r>
            <a:endParaRPr lang="fr-FR" sz="1600" b="1" dirty="0"/>
          </a:p>
        </p:txBody>
      </p:sp>
      <p:pic>
        <p:nvPicPr>
          <p:cNvPr id="4" name="Espace réservé du contenu 3" descr="Pour dormir au Japon !"/>
          <p:cNvPicPr>
            <a:picLocks noGrp="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68864" y="620688"/>
            <a:ext cx="4186436" cy="3456384"/>
          </a:xfrm>
          <a:prstGeom prst="rect">
            <a:avLst/>
          </a:prstGeom>
          <a:noFill/>
          <a:ln>
            <a:noFill/>
          </a:ln>
        </p:spPr>
      </p:pic>
      <p:pic>
        <p:nvPicPr>
          <p:cNvPr id="5" name="Image 4" descr="http://upload.wikimedia.org/wikipedia/commons/thumb/6/69/CapsuleHotelCapsule.jpg/250px-CapsuleHotelCapsule.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9552" y="3932419"/>
            <a:ext cx="2016224" cy="2741050"/>
          </a:xfrm>
          <a:prstGeom prst="rect">
            <a:avLst/>
          </a:prstGeom>
          <a:ln>
            <a:noFill/>
          </a:ln>
          <a:effectLst>
            <a:outerShdw blurRad="292100" dist="139700" dir="2700000" algn="tl" rotWithShape="0">
              <a:srgbClr val="333333">
                <a:alpha val="65000"/>
              </a:srgbClr>
            </a:outerShdw>
          </a:effectLst>
        </p:spPr>
      </p:pic>
      <p:pic>
        <p:nvPicPr>
          <p:cNvPr id="6" name="Image 5"/>
          <p:cNvPicPr/>
          <p:nvPr/>
        </p:nvPicPr>
        <p:blipFill>
          <a:blip r:embed="rId4" cstate="print">
            <a:extLst>
              <a:ext uri="{28A0092B-C50C-407E-A947-70E740481C1C}">
                <a14:useLocalDpi xmlns:a14="http://schemas.microsoft.com/office/drawing/2010/main" xmlns="" val="0"/>
              </a:ext>
            </a:extLst>
          </a:blip>
          <a:stretch>
            <a:fillRect/>
          </a:stretch>
        </p:blipFill>
        <p:spPr>
          <a:xfrm>
            <a:off x="4067944" y="4579855"/>
            <a:ext cx="2304256" cy="1916831"/>
          </a:xfrm>
          <a:prstGeom prst="rect">
            <a:avLst/>
          </a:prstGeom>
        </p:spPr>
      </p:pic>
      <p:cxnSp>
        <p:nvCxnSpPr>
          <p:cNvPr id="9" name="Connecteur droit avec flèche 8"/>
          <p:cNvCxnSpPr/>
          <p:nvPr/>
        </p:nvCxnSpPr>
        <p:spPr>
          <a:xfrm flipH="1">
            <a:off x="6156176" y="3284984"/>
            <a:ext cx="1296144" cy="129487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xmlns="" val="40991769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1268760"/>
            <a:ext cx="8229600" cy="5112568"/>
          </a:xfrm>
        </p:spPr>
        <p:txBody>
          <a:bodyPr>
            <a:normAutofit fontScale="85000" lnSpcReduction="10000"/>
          </a:bodyPr>
          <a:lstStyle/>
          <a:p>
            <a:pPr marL="0" indent="0">
              <a:buNone/>
            </a:pPr>
            <a:r>
              <a:rPr lang="fr-FR" dirty="0">
                <a:solidFill>
                  <a:srgbClr val="FF0000"/>
                </a:solidFill>
              </a:rPr>
              <a:t>2) Le respect du </a:t>
            </a:r>
            <a:r>
              <a:rPr lang="fr-FR" dirty="0" smtClean="0">
                <a:solidFill>
                  <a:srgbClr val="FF0000"/>
                </a:solidFill>
              </a:rPr>
              <a:t>temps</a:t>
            </a:r>
          </a:p>
          <a:p>
            <a:pPr marL="0" indent="0">
              <a:buNone/>
            </a:pPr>
            <a:endParaRPr lang="fr-FR" dirty="0">
              <a:solidFill>
                <a:srgbClr val="FF0000"/>
              </a:solidFill>
            </a:endParaRPr>
          </a:p>
          <a:p>
            <a:r>
              <a:rPr lang="fr-FR" dirty="0"/>
              <a:t>Le Japonais  est très ponctuel</a:t>
            </a:r>
          </a:p>
          <a:p>
            <a:r>
              <a:rPr lang="fr-FR" dirty="0" smtClean="0"/>
              <a:t>Ils respectent  le temps à la seconde </a:t>
            </a:r>
          </a:p>
          <a:p>
            <a:endParaRPr lang="fr-FR" dirty="0" smtClean="0"/>
          </a:p>
          <a:p>
            <a:pPr>
              <a:buFont typeface="Calibri" pitchFamily="34" charset="0"/>
              <a:buChar char="→"/>
            </a:pPr>
            <a:r>
              <a:rPr lang="fr-FR" dirty="0" smtClean="0"/>
              <a:t>La ponctualité est la directive la plus importante sur laquelle ont insisté les représentants du Japon pour eux.</a:t>
            </a:r>
          </a:p>
          <a:p>
            <a:pPr>
              <a:buFont typeface="Calibri" pitchFamily="34" charset="0"/>
              <a:buChar char="→"/>
            </a:pPr>
            <a:r>
              <a:rPr lang="fr-FR" dirty="0" smtClean="0"/>
              <a:t>Ne pas respecter un rendez-vous est un acte très grave que ses concitoyens ne peuvent tolérer. </a:t>
            </a:r>
          </a:p>
          <a:p>
            <a:pPr>
              <a:buFont typeface="Calibri" pitchFamily="34" charset="0"/>
              <a:buChar char="→"/>
            </a:pPr>
            <a:r>
              <a:rPr lang="fr-FR" dirty="0" smtClean="0"/>
              <a:t> Les Japonais commencent  </a:t>
            </a:r>
            <a:r>
              <a:rPr lang="fr-FR" dirty="0"/>
              <a:t>a </a:t>
            </a:r>
            <a:r>
              <a:rPr lang="fr-FR" dirty="0" smtClean="0"/>
              <a:t>s’inquiété </a:t>
            </a:r>
            <a:r>
              <a:rPr lang="fr-FR" dirty="0"/>
              <a:t>a partir de 5 min de </a:t>
            </a:r>
            <a:r>
              <a:rPr lang="fr-FR" dirty="0" smtClean="0"/>
              <a:t>retard.</a:t>
            </a:r>
          </a:p>
          <a:p>
            <a:pPr marL="0" indent="0">
              <a:buNone/>
            </a:pPr>
            <a:endParaRPr lang="fr-FR" i="1" dirty="0"/>
          </a:p>
        </p:txBody>
      </p:sp>
    </p:spTree>
    <p:extLst>
      <p:ext uri="{BB962C8B-B14F-4D97-AF65-F5344CB8AC3E}">
        <p14:creationId xmlns:p14="http://schemas.microsoft.com/office/powerpoint/2010/main" xmlns="" val="23840021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620688"/>
            <a:ext cx="6563072" cy="490066"/>
          </a:xfrm>
        </p:spPr>
        <p:txBody>
          <a:bodyPr>
            <a:normAutofit fontScale="90000"/>
          </a:bodyPr>
          <a:lstStyle/>
          <a:p>
            <a:r>
              <a:rPr lang="fr-FR" dirty="0">
                <a:solidFill>
                  <a:srgbClr val="FF0000"/>
                </a:solidFill>
              </a:rPr>
              <a:t>Le respect du </a:t>
            </a:r>
            <a:r>
              <a:rPr lang="fr-FR" dirty="0" smtClean="0">
                <a:solidFill>
                  <a:srgbClr val="FF0000"/>
                </a:solidFill>
              </a:rPr>
              <a:t>temps</a:t>
            </a:r>
            <a:endParaRPr lang="fr-FR" dirty="0"/>
          </a:p>
        </p:txBody>
      </p:sp>
      <p:pic>
        <p:nvPicPr>
          <p:cNvPr id="4" name="FLUVORE_daiichi_sankyo_regai_24__samurai_businessmen_2008_japan_9f878.avi">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cstate="print"/>
          <a:stretch>
            <a:fillRect/>
          </a:stretch>
        </p:blipFill>
        <p:spPr>
          <a:xfrm>
            <a:off x="1568450" y="1600200"/>
            <a:ext cx="6008688" cy="4525963"/>
          </a:xfrm>
        </p:spPr>
      </p:pic>
    </p:spTree>
    <p:extLst>
      <p:ext uri="{BB962C8B-B14F-4D97-AF65-F5344CB8AC3E}">
        <p14:creationId xmlns:p14="http://schemas.microsoft.com/office/powerpoint/2010/main" xmlns="" val="24743535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p:spPr>
        <p:txBody>
          <a:bodyPr>
            <a:normAutofit fontScale="90000"/>
          </a:bodyPr>
          <a:lstStyle/>
          <a:p>
            <a:r>
              <a:rPr lang="fr-FR" dirty="0" smtClean="0"/>
              <a:t>Particularité spécifique au Japon  </a:t>
            </a:r>
            <a:endParaRPr lang="fr-FR" dirty="0"/>
          </a:p>
        </p:txBody>
      </p:sp>
      <p:sp>
        <p:nvSpPr>
          <p:cNvPr id="3" name="Espace réservé du contenu 2"/>
          <p:cNvSpPr>
            <a:spLocks noGrp="1"/>
          </p:cNvSpPr>
          <p:nvPr>
            <p:ph idx="1"/>
          </p:nvPr>
        </p:nvSpPr>
        <p:spPr>
          <a:xfrm>
            <a:off x="274161" y="1094010"/>
            <a:ext cx="8229600" cy="4525963"/>
          </a:xfrm>
        </p:spPr>
        <p:txBody>
          <a:bodyPr>
            <a:normAutofit/>
          </a:bodyPr>
          <a:lstStyle/>
          <a:p>
            <a:r>
              <a:rPr lang="fr-FR" sz="2000" dirty="0"/>
              <a:t>La notion  du </a:t>
            </a:r>
            <a:r>
              <a:rPr lang="fr-FR" sz="2400" b="1" dirty="0">
                <a:solidFill>
                  <a:schemeClr val="accent3"/>
                </a:solidFill>
              </a:rPr>
              <a:t>respect du temps  </a:t>
            </a:r>
            <a:r>
              <a:rPr lang="fr-FR" sz="2000" dirty="0"/>
              <a:t>se marie parfaitement à la</a:t>
            </a:r>
            <a:r>
              <a:rPr lang="fr-FR" sz="2400" b="1" dirty="0">
                <a:solidFill>
                  <a:schemeClr val="accent3"/>
                </a:solidFill>
              </a:rPr>
              <a:t> discipline </a:t>
            </a:r>
            <a:r>
              <a:rPr lang="fr-FR" sz="2000" dirty="0"/>
              <a:t>au japon </a:t>
            </a:r>
            <a:r>
              <a:rPr lang="fr-FR" sz="2000" dirty="0" smtClean="0"/>
              <a:t>.</a:t>
            </a:r>
          </a:p>
          <a:p>
            <a:pPr marL="0" indent="0">
              <a:buNone/>
            </a:pPr>
            <a:endParaRPr lang="fr-FR" sz="2000" dirty="0" smtClean="0"/>
          </a:p>
          <a:p>
            <a:r>
              <a:rPr lang="fr-FR" sz="2000" dirty="0" smtClean="0"/>
              <a:t>Pour traverser </a:t>
            </a:r>
            <a:r>
              <a:rPr lang="fr-FR" sz="2000" dirty="0"/>
              <a:t>une </a:t>
            </a:r>
            <a:r>
              <a:rPr lang="fr-FR" sz="2000" dirty="0" smtClean="0"/>
              <a:t>rue, il est  </a:t>
            </a:r>
            <a:r>
              <a:rPr lang="fr-FR" sz="2000" dirty="0"/>
              <a:t>impensable de le faire en dehors </a:t>
            </a:r>
            <a:r>
              <a:rPr lang="fr-FR" sz="2000" dirty="0" smtClean="0"/>
              <a:t>d'un passage </a:t>
            </a:r>
            <a:r>
              <a:rPr lang="fr-FR" sz="2000" dirty="0"/>
              <a:t>protégé devant lequel </a:t>
            </a:r>
            <a:r>
              <a:rPr lang="fr-FR" sz="2000" dirty="0" smtClean="0"/>
              <a:t>les japonais attendront </a:t>
            </a:r>
            <a:r>
              <a:rPr lang="fr-FR" sz="2000" dirty="0"/>
              <a:t>patiemment que le feu passe au vert</a:t>
            </a:r>
            <a:r>
              <a:rPr lang="fr-FR" sz="2000" dirty="0" smtClean="0"/>
              <a:t>.</a:t>
            </a:r>
          </a:p>
          <a:p>
            <a:pPr marL="0" indent="0">
              <a:buNone/>
            </a:pPr>
            <a:r>
              <a:rPr lang="fr-FR" sz="2000" dirty="0" smtClean="0"/>
              <a:t> </a:t>
            </a:r>
            <a:endParaRPr lang="fr-FR" sz="2000" b="1" dirty="0"/>
          </a:p>
        </p:txBody>
      </p:sp>
      <p:pic>
        <p:nvPicPr>
          <p:cNvPr id="3074" name="Picture 2" descr="http://p4.storage.canalblog.com/40/45/408299/2214266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31840" y="3356992"/>
            <a:ext cx="4824536" cy="298986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659273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chemeClr val="accent5"/>
                </a:solidFill>
              </a:rPr>
              <a:t>1- Fiche Technique:</a:t>
            </a:r>
            <a:endParaRPr lang="fr-FR" b="1" dirty="0">
              <a:solidFill>
                <a:schemeClr val="accent5"/>
              </a:solidFill>
            </a:endParaRPr>
          </a:p>
        </p:txBody>
      </p:sp>
      <p:pic>
        <p:nvPicPr>
          <p:cNvPr id="4" name="Espace réservé du contenu 7"/>
          <p:cNvPicPr>
            <a:picLocks/>
          </p:cNvPicPr>
          <p:nvPr/>
        </p:nvPicPr>
        <p:blipFill>
          <a:blip r:embed="rId2" cstate="print"/>
          <a:srcRect/>
          <a:stretch>
            <a:fillRect/>
          </a:stretch>
        </p:blipFill>
        <p:spPr bwMode="auto">
          <a:xfrm>
            <a:off x="5580112" y="1500174"/>
            <a:ext cx="3278148" cy="3873042"/>
          </a:xfrm>
          <a:prstGeom prst="rect">
            <a:avLst/>
          </a:prstGeom>
          <a:noFill/>
          <a:ln w="9525">
            <a:noFill/>
            <a:miter lim="800000"/>
            <a:headEnd/>
            <a:tailEnd/>
          </a:ln>
        </p:spPr>
      </p:pic>
      <p:graphicFrame>
        <p:nvGraphicFramePr>
          <p:cNvPr id="7" name="Espace réservé du contenu 6"/>
          <p:cNvGraphicFramePr>
            <a:graphicFrameLocks noGrp="1"/>
          </p:cNvGraphicFramePr>
          <p:nvPr>
            <p:ph idx="1"/>
          </p:nvPr>
        </p:nvGraphicFramePr>
        <p:xfrm>
          <a:off x="457200" y="1357298"/>
          <a:ext cx="5043494" cy="50006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449204" y="5013355"/>
            <a:ext cx="2409056" cy="1608045"/>
          </a:xfrm>
          <a:prstGeom prst="rect">
            <a:avLst/>
          </a:prstGeom>
        </p:spPr>
      </p:pic>
    </p:spTree>
    <p:extLst>
      <p:ext uri="{BB962C8B-B14F-4D97-AF65-F5344CB8AC3E}">
        <p14:creationId xmlns:p14="http://schemas.microsoft.com/office/powerpoint/2010/main" xmlns="" val="395845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cstate="print"/>
          <a:srcRect/>
          <a:stretch>
            <a:fillRect/>
          </a:stretch>
        </p:blipFill>
        <p:spPr bwMode="auto">
          <a:xfrm>
            <a:off x="2557124" y="44624"/>
            <a:ext cx="3963035" cy="1810385"/>
          </a:xfrm>
          <a:prstGeom prst="rect">
            <a:avLst/>
          </a:prstGeom>
          <a:noFill/>
        </p:spPr>
      </p:pic>
      <p:pic>
        <p:nvPicPr>
          <p:cNvPr id="5" name="Image 4" descr="http://www.vatit.com/images/sitewide/header_images/japan_header.jpg"/>
          <p:cNvPicPr/>
          <p:nvPr/>
        </p:nvPicPr>
        <p:blipFill>
          <a:blip r:embed="rId3" cstate="print"/>
          <a:srcRect/>
          <a:stretch>
            <a:fillRect/>
          </a:stretch>
        </p:blipFill>
        <p:spPr bwMode="auto">
          <a:xfrm>
            <a:off x="1729082" y="980728"/>
            <a:ext cx="5685835" cy="4329239"/>
          </a:xfrm>
          <a:prstGeom prst="rect">
            <a:avLst/>
          </a:prstGeom>
          <a:ln>
            <a:noFill/>
          </a:ln>
          <a:effectLst>
            <a:softEdge rad="112500"/>
          </a:effectLst>
        </p:spPr>
      </p:pic>
      <p:pic>
        <p:nvPicPr>
          <p:cNvPr id="6" name="Image 5"/>
          <p:cNvPicPr/>
          <p:nvPr/>
        </p:nvPicPr>
        <p:blipFill>
          <a:blip r:embed="rId4" cstate="print"/>
          <a:srcRect/>
          <a:stretch>
            <a:fillRect/>
          </a:stretch>
        </p:blipFill>
        <p:spPr bwMode="auto">
          <a:xfrm>
            <a:off x="1036121" y="5085184"/>
            <a:ext cx="7120991" cy="890123"/>
          </a:xfrm>
          <a:prstGeom prst="rect">
            <a:avLst/>
          </a:prstGeom>
          <a:noFill/>
        </p:spPr>
      </p:pic>
      <p:pic>
        <p:nvPicPr>
          <p:cNvPr id="7" name="Image 6"/>
          <p:cNvPicPr/>
          <p:nvPr/>
        </p:nvPicPr>
        <p:blipFill>
          <a:blip r:embed="rId5" cstate="print"/>
          <a:srcRect/>
          <a:stretch>
            <a:fillRect/>
          </a:stretch>
        </p:blipFill>
        <p:spPr bwMode="auto">
          <a:xfrm>
            <a:off x="3076572" y="5733256"/>
            <a:ext cx="2921225" cy="857756"/>
          </a:xfrm>
          <a:prstGeom prst="rect">
            <a:avLst/>
          </a:prstGeom>
          <a:noFill/>
        </p:spPr>
      </p:pic>
    </p:spTree>
    <p:extLst>
      <p:ext uri="{BB962C8B-B14F-4D97-AF65-F5344CB8AC3E}">
        <p14:creationId xmlns:p14="http://schemas.microsoft.com/office/powerpoint/2010/main" xmlns="" val="604438541"/>
      </p:ext>
    </p:extLst>
  </p:cSld>
  <p:clrMapOvr>
    <a:masterClrMapping/>
  </p:clrMapOvr>
  <p:transition>
    <p:zo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cstate="print"/>
          <a:srcRect/>
          <a:stretch>
            <a:fillRect/>
          </a:stretch>
        </p:blipFill>
        <p:spPr bwMode="auto">
          <a:xfrm>
            <a:off x="2981748" y="-99392"/>
            <a:ext cx="3169920" cy="890270"/>
          </a:xfrm>
          <a:prstGeom prst="rect">
            <a:avLst/>
          </a:prstGeom>
          <a:noFill/>
        </p:spPr>
      </p:pic>
      <p:pic>
        <p:nvPicPr>
          <p:cNvPr id="5" name="Image 4" descr="C:\Documents and Settings\HOUDA\Bureau\japanese-management-techniques-523.jpg"/>
          <p:cNvPicPr/>
          <p:nvPr/>
        </p:nvPicPr>
        <p:blipFill>
          <a:blip r:embed="rId3" cstate="print">
            <a:extLst>
              <a:ext uri="{BEBA8EAE-BF5A-486C-A8C5-ECC9F3942E4B}">
                <a14:imgProps xmlns:a14="http://schemas.microsoft.com/office/drawing/2010/main" xmlns="">
                  <a14:imgLayer r:embed="rId4">
                    <a14:imgEffect>
                      <a14:sharpenSoften amount="50000"/>
                    </a14:imgEffect>
                  </a14:imgLayer>
                </a14:imgProps>
              </a:ext>
            </a:extLst>
          </a:blip>
          <a:srcRect/>
          <a:stretch>
            <a:fillRect/>
          </a:stretch>
        </p:blipFill>
        <p:spPr bwMode="auto">
          <a:xfrm>
            <a:off x="2411760" y="908720"/>
            <a:ext cx="4104456" cy="4194676"/>
          </a:xfrm>
          <a:prstGeom prst="rect">
            <a:avLst/>
          </a:prstGeom>
          <a:ln>
            <a:noFill/>
          </a:ln>
          <a:effectLst>
            <a:softEdge rad="112500"/>
          </a:effectLst>
        </p:spPr>
      </p:pic>
      <p:pic>
        <p:nvPicPr>
          <p:cNvPr id="6" name="Image 5"/>
          <p:cNvPicPr/>
          <p:nvPr/>
        </p:nvPicPr>
        <p:blipFill>
          <a:blip r:embed="rId5" cstate="print"/>
          <a:srcRect/>
          <a:stretch>
            <a:fillRect/>
          </a:stretch>
        </p:blipFill>
        <p:spPr bwMode="auto">
          <a:xfrm>
            <a:off x="1535568" y="5085184"/>
            <a:ext cx="6303696" cy="744468"/>
          </a:xfrm>
          <a:prstGeom prst="rect">
            <a:avLst/>
          </a:prstGeom>
          <a:noFill/>
        </p:spPr>
      </p:pic>
      <p:pic>
        <p:nvPicPr>
          <p:cNvPr id="7" name="Image 6"/>
          <p:cNvPicPr/>
          <p:nvPr/>
        </p:nvPicPr>
        <p:blipFill>
          <a:blip r:embed="rId6" cstate="print"/>
          <a:srcRect/>
          <a:stretch>
            <a:fillRect/>
          </a:stretch>
        </p:blipFill>
        <p:spPr bwMode="auto">
          <a:xfrm>
            <a:off x="1979712" y="5517232"/>
            <a:ext cx="5559228" cy="793020"/>
          </a:xfrm>
          <a:prstGeom prst="rect">
            <a:avLst/>
          </a:prstGeom>
          <a:noFill/>
        </p:spPr>
      </p:pic>
      <p:pic>
        <p:nvPicPr>
          <p:cNvPr id="8" name="Image 7"/>
          <p:cNvPicPr/>
          <p:nvPr/>
        </p:nvPicPr>
        <p:blipFill>
          <a:blip r:embed="rId7" cstate="print"/>
          <a:srcRect/>
          <a:stretch>
            <a:fillRect/>
          </a:stretch>
        </p:blipFill>
        <p:spPr bwMode="auto">
          <a:xfrm>
            <a:off x="3194502" y="5988337"/>
            <a:ext cx="3010237" cy="793020"/>
          </a:xfrm>
          <a:prstGeom prst="rect">
            <a:avLst/>
          </a:prstGeom>
          <a:noFill/>
        </p:spPr>
      </p:pic>
    </p:spTree>
    <p:extLst>
      <p:ext uri="{BB962C8B-B14F-4D97-AF65-F5344CB8AC3E}">
        <p14:creationId xmlns:p14="http://schemas.microsoft.com/office/powerpoint/2010/main" xmlns="" val="11283390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nvPr>
        </p:nvSpPr>
        <p:spPr>
          <a:xfrm>
            <a:off x="827584" y="260648"/>
            <a:ext cx="6804248" cy="634082"/>
          </a:xfrm>
        </p:spPr>
        <p:txBody>
          <a:bodyPr>
            <a:noAutofit/>
          </a:bodyPr>
          <a:lstStyle/>
          <a:p>
            <a:r>
              <a:rPr lang="fr-FR" sz="4000" b="1" dirty="0">
                <a:solidFill>
                  <a:schemeClr val="accent1"/>
                </a:solidFill>
              </a:rPr>
              <a:t>A- Culture d’entreprise</a:t>
            </a:r>
          </a:p>
        </p:txBody>
      </p:sp>
      <p:sp>
        <p:nvSpPr>
          <p:cNvPr id="10" name="Espace réservé du contenu 2"/>
          <p:cNvSpPr>
            <a:spLocks noGrp="1"/>
          </p:cNvSpPr>
          <p:nvPr>
            <p:ph idx="1"/>
          </p:nvPr>
        </p:nvSpPr>
        <p:spPr>
          <a:xfrm>
            <a:off x="457200" y="1268760"/>
            <a:ext cx="8229600" cy="4857403"/>
          </a:xfrm>
        </p:spPr>
        <p:txBody>
          <a:bodyPr>
            <a:normAutofit/>
          </a:bodyPr>
          <a:lstStyle/>
          <a:p>
            <a:pPr lvl="0">
              <a:buFont typeface="Wingdings" pitchFamily="2" charset="2"/>
              <a:buChar char="§"/>
            </a:pPr>
            <a:r>
              <a:rPr lang="fr-FR" sz="2800" dirty="0"/>
              <a:t>Le Japon, un modèle de société </a:t>
            </a:r>
            <a:r>
              <a:rPr lang="fr-FR" sz="2800" dirty="0" smtClean="0"/>
              <a:t>orienté sur </a:t>
            </a:r>
            <a:r>
              <a:rPr lang="fr-FR" sz="2800" dirty="0"/>
              <a:t>le groupe </a:t>
            </a:r>
            <a:r>
              <a:rPr lang="fr-FR" sz="2800" dirty="0" smtClean="0"/>
              <a:t>avec une structure pyramidale.</a:t>
            </a:r>
          </a:p>
          <a:p>
            <a:pPr>
              <a:buFont typeface="Wingdings" pitchFamily="2" charset="2"/>
              <a:buChar char="§"/>
            </a:pPr>
            <a:r>
              <a:rPr lang="fr-FR" sz="2800" dirty="0"/>
              <a:t>La structure de la société japonaise est basée sur la hiérarchie </a:t>
            </a:r>
            <a:r>
              <a:rPr lang="fr-FR" sz="2800" dirty="0" smtClean="0"/>
              <a:t>et </a:t>
            </a:r>
            <a:r>
              <a:rPr lang="fr-FR" sz="2800" dirty="0"/>
              <a:t>le concept de </a:t>
            </a:r>
            <a:r>
              <a:rPr lang="fr-FR" sz="2800" i="1" dirty="0"/>
              <a:t>Sempai-Kohai</a:t>
            </a:r>
            <a:r>
              <a:rPr lang="fr-FR" sz="2800" i="1" dirty="0" smtClean="0"/>
              <a:t>.</a:t>
            </a:r>
          </a:p>
          <a:p>
            <a:endParaRPr lang="fr-FR" sz="2800" dirty="0" smtClean="0"/>
          </a:p>
          <a:p>
            <a:endParaRPr lang="fr-FR" sz="2800" dirty="0"/>
          </a:p>
          <a:p>
            <a:pPr marL="0" indent="0">
              <a:buNone/>
            </a:pPr>
            <a:r>
              <a:rPr lang="fr-FR" sz="2800" dirty="0" smtClean="0"/>
              <a:t> </a:t>
            </a:r>
            <a:endParaRPr lang="fr-FR" sz="2800" dirty="0"/>
          </a:p>
          <a:p>
            <a:pPr>
              <a:buFont typeface="Wingdings" pitchFamily="2" charset="2"/>
              <a:buChar char="§"/>
            </a:pPr>
            <a:endParaRPr lang="fr-FR" sz="2800" dirty="0"/>
          </a:p>
          <a:p>
            <a:pPr lvl="0">
              <a:buFont typeface="Wingdings" pitchFamily="2" charset="2"/>
              <a:buChar char="§"/>
            </a:pPr>
            <a:endParaRPr lang="fr-FR" sz="2800" dirty="0"/>
          </a:p>
          <a:p>
            <a:endParaRPr lang="fr-FR" sz="2800" dirty="0"/>
          </a:p>
        </p:txBody>
      </p:sp>
      <p:grpSp>
        <p:nvGrpSpPr>
          <p:cNvPr id="2" name="Groupe 10"/>
          <p:cNvGrpSpPr/>
          <p:nvPr/>
        </p:nvGrpSpPr>
        <p:grpSpPr>
          <a:xfrm>
            <a:off x="1644844" y="3171273"/>
            <a:ext cx="4752528" cy="3439826"/>
            <a:chOff x="3491880" y="3212324"/>
            <a:chExt cx="4752528" cy="3439826"/>
          </a:xfrm>
        </p:grpSpPr>
        <p:grpSp>
          <p:nvGrpSpPr>
            <p:cNvPr id="3" name="Groupe 11"/>
            <p:cNvGrpSpPr/>
            <p:nvPr/>
          </p:nvGrpSpPr>
          <p:grpSpPr>
            <a:xfrm>
              <a:off x="3491880" y="3212324"/>
              <a:ext cx="4752528" cy="3439826"/>
              <a:chOff x="3923928" y="3216230"/>
              <a:chExt cx="4752528" cy="3439826"/>
            </a:xfrm>
          </p:grpSpPr>
          <p:grpSp>
            <p:nvGrpSpPr>
              <p:cNvPr id="4" name="Groupe 13"/>
              <p:cNvGrpSpPr/>
              <p:nvPr/>
            </p:nvGrpSpPr>
            <p:grpSpPr>
              <a:xfrm>
                <a:off x="3923928" y="3216230"/>
                <a:ext cx="4752528" cy="3439826"/>
                <a:chOff x="4067944" y="3216230"/>
                <a:chExt cx="4752528" cy="3439826"/>
              </a:xfrm>
            </p:grpSpPr>
            <p:grpSp>
              <p:nvGrpSpPr>
                <p:cNvPr id="5" name="Groupe 15"/>
                <p:cNvGrpSpPr/>
                <p:nvPr/>
              </p:nvGrpSpPr>
              <p:grpSpPr>
                <a:xfrm>
                  <a:off x="4067944" y="3216230"/>
                  <a:ext cx="4752528" cy="3152383"/>
                  <a:chOff x="4067944" y="3185438"/>
                  <a:chExt cx="4752528" cy="3152383"/>
                </a:xfrm>
              </p:grpSpPr>
              <p:graphicFrame>
                <p:nvGraphicFramePr>
                  <p:cNvPr id="18" name="Diagramme 17"/>
                  <p:cNvGraphicFramePr/>
                  <p:nvPr>
                    <p:extLst>
                      <p:ext uri="{D42A27DB-BD31-4B8C-83A1-F6EECF244321}">
                        <p14:modId xmlns:p14="http://schemas.microsoft.com/office/powerpoint/2010/main" xmlns="" val="806275638"/>
                      </p:ext>
                    </p:extLst>
                  </p:nvPr>
                </p:nvGraphicFramePr>
                <p:xfrm>
                  <a:off x="4067944" y="3385493"/>
                  <a:ext cx="4752528" cy="2952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ZoneTexte 18"/>
                  <p:cNvSpPr txBox="1"/>
                  <p:nvPr/>
                </p:nvSpPr>
                <p:spPr>
                  <a:xfrm>
                    <a:off x="5580112" y="3185438"/>
                    <a:ext cx="1728192" cy="400110"/>
                  </a:xfrm>
                  <a:prstGeom prst="rect">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txBody>
                  <a:bodyPr wrap="square" rtlCol="0">
                    <a:spAutoFit/>
                  </a:bodyPr>
                  <a:lstStyle/>
                  <a:p>
                    <a:r>
                      <a:rPr lang="fr-FR" sz="2000" b="1" dirty="0"/>
                      <a:t>rôle de tuteur </a:t>
                    </a:r>
                  </a:p>
                </p:txBody>
              </p:sp>
            </p:grpSp>
            <p:sp>
              <p:nvSpPr>
                <p:cNvPr id="17" name="ZoneTexte 16"/>
                <p:cNvSpPr txBox="1"/>
                <p:nvPr/>
              </p:nvSpPr>
              <p:spPr>
                <a:xfrm>
                  <a:off x="5580112" y="6255946"/>
                  <a:ext cx="1728192" cy="400110"/>
                </a:xfrm>
                <a:prstGeom prst="rect">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txBody>
                <a:bodyPr wrap="square" rtlCol="0">
                  <a:spAutoFit/>
                </a:bodyPr>
                <a:lstStyle/>
                <a:p>
                  <a:r>
                    <a:rPr lang="fr-FR" sz="2000" b="1" dirty="0" smtClean="0"/>
                    <a:t>Doit le respect  </a:t>
                  </a:r>
                  <a:endParaRPr lang="fr-FR" sz="2000" b="1" dirty="0"/>
                </a:p>
              </p:txBody>
            </p:sp>
          </p:grpSp>
          <p:cxnSp>
            <p:nvCxnSpPr>
              <p:cNvPr id="15" name="Connecteur droit avec flèche 14"/>
              <p:cNvCxnSpPr/>
              <p:nvPr/>
            </p:nvCxnSpPr>
            <p:spPr>
              <a:xfrm flipH="1" flipV="1">
                <a:off x="5724128" y="5956910"/>
                <a:ext cx="288032" cy="120713"/>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13" name="Connecteur droit avec flèche 12"/>
            <p:cNvCxnSpPr/>
            <p:nvPr/>
          </p:nvCxnSpPr>
          <p:spPr>
            <a:xfrm>
              <a:off x="6372200" y="3789040"/>
              <a:ext cx="234026" cy="144016"/>
            </a:xfrm>
            <a:prstGeom prst="straightConnector1">
              <a:avLst/>
            </a:prstGeom>
            <a:ln w="381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pic>
        <p:nvPicPr>
          <p:cNvPr id="20" name="Picture 2" descr="http://us.123rf.com/400wm/400/400/csuzda/csuzda1111/csuzda111100043/11531653-gens-d-39-affaires-silhouettes-dans-une-structure-pyramidale.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020272" y="45690"/>
            <a:ext cx="2090320" cy="14908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829419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4"/>
          <p:cNvGraphicFramePr>
            <a:graphicFrameLocks noGrp="1"/>
          </p:cNvGraphicFramePr>
          <p:nvPr>
            <p:ph idx="1"/>
            <p:extLst>
              <p:ext uri="{D42A27DB-BD31-4B8C-83A1-F6EECF244321}">
                <p14:modId xmlns:p14="http://schemas.microsoft.com/office/powerpoint/2010/main" xmlns="" val="4290855496"/>
              </p:ext>
            </p:extLst>
          </p:nvPr>
        </p:nvGraphicFramePr>
        <p:xfrm>
          <a:off x="395536" y="1268760"/>
          <a:ext cx="8229600"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re 1"/>
          <p:cNvSpPr>
            <a:spLocks noGrp="1"/>
          </p:cNvSpPr>
          <p:nvPr>
            <p:ph type="title"/>
          </p:nvPr>
        </p:nvSpPr>
        <p:spPr>
          <a:xfrm>
            <a:off x="971600" y="260648"/>
            <a:ext cx="6804248" cy="634082"/>
          </a:xfrm>
        </p:spPr>
        <p:txBody>
          <a:bodyPr>
            <a:normAutofit fontScale="90000"/>
          </a:bodyPr>
          <a:lstStyle/>
          <a:p>
            <a:pPr lvl="0"/>
            <a:r>
              <a:rPr lang="fr-FR" b="1" dirty="0" smtClean="0">
                <a:solidFill>
                  <a:schemeClr val="accent1"/>
                </a:solidFill>
              </a:rPr>
              <a:t>A- Culture d’entreprise</a:t>
            </a:r>
            <a:endParaRPr lang="fr-FR" dirty="0">
              <a:solidFill>
                <a:schemeClr val="accent1"/>
              </a:solidFill>
            </a:endParaRPr>
          </a:p>
        </p:txBody>
      </p:sp>
    </p:spTree>
    <p:extLst>
      <p:ext uri="{BB962C8B-B14F-4D97-AF65-F5344CB8AC3E}">
        <p14:creationId xmlns:p14="http://schemas.microsoft.com/office/powerpoint/2010/main" xmlns="" val="31778488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196752"/>
            <a:ext cx="8229600" cy="4929411"/>
          </a:xfrm>
        </p:spPr>
        <p:txBody>
          <a:bodyPr>
            <a:normAutofit/>
          </a:bodyPr>
          <a:lstStyle/>
          <a:p>
            <a:r>
              <a:rPr lang="fr-FR" b="1" dirty="0">
                <a:solidFill>
                  <a:srgbClr val="FF0000"/>
                </a:solidFill>
              </a:rPr>
              <a:t>Les congés au Japon </a:t>
            </a:r>
            <a:r>
              <a:rPr lang="fr-FR" b="1" dirty="0" smtClean="0">
                <a:solidFill>
                  <a:srgbClr val="FF0000"/>
                </a:solidFill>
              </a:rPr>
              <a:t>:</a:t>
            </a:r>
            <a:endParaRPr lang="fr-FR" b="1" i="1" dirty="0" smtClean="0">
              <a:solidFill>
                <a:srgbClr val="FF0000"/>
              </a:solidFill>
            </a:endParaRPr>
          </a:p>
          <a:p>
            <a:pPr marL="903288"/>
            <a:r>
              <a:rPr lang="fr-FR" sz="2800" b="1" i="1" dirty="0" smtClean="0"/>
              <a:t>Dans </a:t>
            </a:r>
            <a:r>
              <a:rPr lang="fr-FR" sz="2800" b="1" i="1" dirty="0"/>
              <a:t>la  société Japonaise  il est mal vu de prendre des </a:t>
            </a:r>
            <a:r>
              <a:rPr lang="fr-FR" sz="2800" b="1" i="1" dirty="0" smtClean="0"/>
              <a:t>congés.</a:t>
            </a:r>
            <a:endParaRPr lang="fr-FR" sz="2800" b="1" i="1" dirty="0"/>
          </a:p>
          <a:p>
            <a:pPr marL="903288"/>
            <a:r>
              <a:rPr lang="fr-FR" sz="2800" dirty="0" smtClean="0"/>
              <a:t>Les </a:t>
            </a:r>
            <a:r>
              <a:rPr lang="fr-FR" sz="2800" dirty="0"/>
              <a:t>employés Japonais prennent peu de </a:t>
            </a:r>
            <a:r>
              <a:rPr lang="fr-FR" sz="2800" dirty="0" smtClean="0"/>
              <a:t>vacances, ils </a:t>
            </a:r>
            <a:r>
              <a:rPr lang="fr-FR" sz="2800" dirty="0"/>
              <a:t>n'osent pas prendre plus de </a:t>
            </a:r>
            <a:r>
              <a:rPr lang="fr-FR" sz="2800" b="1" dirty="0"/>
              <a:t>10j/an </a:t>
            </a:r>
            <a:r>
              <a:rPr lang="fr-FR" sz="2800" dirty="0"/>
              <a:t>sur leurs congés </a:t>
            </a:r>
            <a:r>
              <a:rPr lang="fr-FR" sz="2800" dirty="0" smtClean="0"/>
              <a:t>payés.</a:t>
            </a:r>
            <a:endParaRPr lang="fr-FR" sz="2800" dirty="0"/>
          </a:p>
          <a:p>
            <a:pPr marL="0" indent="0">
              <a:buNone/>
            </a:pPr>
            <a:r>
              <a:rPr lang="fr-FR" sz="2400" dirty="0" smtClean="0"/>
              <a:t>Des témoignages </a:t>
            </a:r>
            <a:r>
              <a:rPr lang="fr-FR" sz="2400" dirty="0"/>
              <a:t>d'hommes s'essayant aux congés parentaux </a:t>
            </a:r>
            <a:r>
              <a:rPr lang="fr-FR" sz="2400" dirty="0" smtClean="0"/>
              <a:t>recueillies </a:t>
            </a:r>
            <a:r>
              <a:rPr lang="fr-FR" sz="2400" dirty="0"/>
              <a:t>sur le site  internet </a:t>
            </a:r>
            <a:r>
              <a:rPr lang="fr-FR" sz="2400" b="1" dirty="0" err="1"/>
              <a:t>Ikumen</a:t>
            </a:r>
            <a:r>
              <a:rPr lang="fr-FR" sz="2400" b="1" dirty="0"/>
              <a:t> Project</a:t>
            </a:r>
            <a:r>
              <a:rPr lang="fr-FR" sz="2400" dirty="0"/>
              <a:t>, Mis en place par </a:t>
            </a:r>
            <a:r>
              <a:rPr lang="fr-FR" sz="2400" b="1" dirty="0"/>
              <a:t>le ministère de la Santé, du Travail et du Social</a:t>
            </a:r>
            <a:r>
              <a:rPr lang="fr-FR" sz="2400" dirty="0"/>
              <a:t>, </a:t>
            </a:r>
            <a:r>
              <a:rPr lang="fr-FR" sz="2400" dirty="0" smtClean="0"/>
              <a:t>dans le cadre du «projet </a:t>
            </a:r>
            <a:r>
              <a:rPr lang="fr-FR" sz="2400" dirty="0"/>
              <a:t>des hommes qui éduquent </a:t>
            </a:r>
            <a:r>
              <a:rPr lang="fr-FR" sz="2400" dirty="0" smtClean="0"/>
              <a:t>» :</a:t>
            </a:r>
            <a:endParaRPr lang="fr-FR" sz="2400" dirty="0"/>
          </a:p>
        </p:txBody>
      </p:sp>
      <p:sp>
        <p:nvSpPr>
          <p:cNvPr id="4" name="Titre 1"/>
          <p:cNvSpPr txBox="1">
            <a:spLocks noGrp="1"/>
          </p:cNvSpPr>
          <p:nvPr>
            <p:ph type="title"/>
          </p:nvPr>
        </p:nvSpPr>
        <p:spPr>
          <a:xfrm>
            <a:off x="457200" y="274638"/>
            <a:ext cx="8229600" cy="70609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dirty="0" smtClean="0">
                <a:solidFill>
                  <a:schemeClr val="accent1"/>
                </a:solidFill>
              </a:rPr>
              <a:t>A- Culture d’entreprise</a:t>
            </a:r>
            <a:endParaRPr lang="fr-FR" dirty="0">
              <a:solidFill>
                <a:schemeClr val="accent1"/>
              </a:solidFill>
            </a:endParaRPr>
          </a:p>
        </p:txBody>
      </p:sp>
    </p:spTree>
    <p:extLst>
      <p:ext uri="{BB962C8B-B14F-4D97-AF65-F5344CB8AC3E}">
        <p14:creationId xmlns:p14="http://schemas.microsoft.com/office/powerpoint/2010/main" xmlns="" val="21196717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e 3"/>
          <p:cNvGraphicFramePr/>
          <p:nvPr>
            <p:extLst>
              <p:ext uri="{D42A27DB-BD31-4B8C-83A1-F6EECF244321}">
                <p14:modId xmlns:p14="http://schemas.microsoft.com/office/powerpoint/2010/main" xmlns="" val="3603212991"/>
              </p:ext>
            </p:extLst>
          </p:nvPr>
        </p:nvGraphicFramePr>
        <p:xfrm>
          <a:off x="827584" y="476672"/>
          <a:ext cx="7272808" cy="4408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Espace réservé du contenu 2"/>
          <p:cNvSpPr>
            <a:spLocks noGrp="1"/>
          </p:cNvSpPr>
          <p:nvPr>
            <p:ph idx="1"/>
          </p:nvPr>
        </p:nvSpPr>
        <p:spPr>
          <a:xfrm>
            <a:off x="467544" y="5085184"/>
            <a:ext cx="8229600" cy="1224136"/>
          </a:xfrm>
        </p:spPr>
        <p:txBody>
          <a:bodyPr>
            <a:normAutofit fontScale="92500"/>
          </a:bodyPr>
          <a:lstStyle/>
          <a:p>
            <a:pPr>
              <a:buFont typeface="Calibri" pitchFamily="34" charset="0"/>
              <a:buChar char="→"/>
            </a:pPr>
            <a:r>
              <a:rPr lang="fr-FR" sz="2400" i="1" dirty="0"/>
              <a:t>Dans cette </a:t>
            </a:r>
            <a:r>
              <a:rPr lang="fr-FR" sz="2400" i="1" dirty="0" smtClean="0"/>
              <a:t>vision, une </a:t>
            </a:r>
            <a:r>
              <a:rPr lang="fr-FR" sz="2400" i="1" dirty="0"/>
              <a:t>révision </a:t>
            </a:r>
            <a:r>
              <a:rPr lang="fr-FR" sz="2400" i="1" dirty="0" smtClean="0"/>
              <a:t>de la loi sur les congés parentaux a pris effet le </a:t>
            </a:r>
            <a:r>
              <a:rPr lang="fr-FR" sz="2400" dirty="0" smtClean="0"/>
              <a:t>07/2010</a:t>
            </a:r>
            <a:r>
              <a:rPr lang="fr-FR" sz="2400" i="1" dirty="0" smtClean="0"/>
              <a:t>. Elle incite les pères japonais à passer du temps avec leurs enfants, en essayant de changer les mentalités.</a:t>
            </a:r>
            <a:endParaRPr lang="fr-FR" dirty="0" smtClean="0"/>
          </a:p>
        </p:txBody>
      </p:sp>
    </p:spTree>
    <p:extLst>
      <p:ext uri="{BB962C8B-B14F-4D97-AF65-F5344CB8AC3E}">
        <p14:creationId xmlns:p14="http://schemas.microsoft.com/office/powerpoint/2010/main" xmlns="" val="262130889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491880" y="2492896"/>
            <a:ext cx="5482952" cy="4194601"/>
          </a:xfrm>
        </p:spPr>
        <p:txBody>
          <a:bodyPr>
            <a:normAutofit fontScale="55000" lnSpcReduction="20000"/>
          </a:bodyPr>
          <a:lstStyle/>
          <a:p>
            <a:pPr lvl="0"/>
            <a:r>
              <a:rPr lang="fr-FR" sz="4000" dirty="0" smtClean="0"/>
              <a:t>Catégorie </a:t>
            </a:r>
            <a:r>
              <a:rPr lang="fr-FR" sz="4000" dirty="0"/>
              <a:t>d’emploi aujourd'hui, très peu de femmes se voient attribuer des postes </a:t>
            </a:r>
            <a:r>
              <a:rPr lang="fr-FR" sz="4000" dirty="0" smtClean="0"/>
              <a:t>à hautes responsabilités</a:t>
            </a:r>
            <a:r>
              <a:rPr lang="fr-FR" sz="4000" dirty="0"/>
              <a:t>, notamment dans les très grandes entreprises. </a:t>
            </a:r>
            <a:endParaRPr lang="fr-FR" sz="4000" dirty="0" smtClean="0"/>
          </a:p>
          <a:p>
            <a:pPr lvl="0"/>
            <a:r>
              <a:rPr lang="fr-FR" sz="4000" dirty="0" smtClean="0"/>
              <a:t>7,2 </a:t>
            </a:r>
            <a:r>
              <a:rPr lang="fr-FR" sz="4000" dirty="0"/>
              <a:t>millions entre elles sont effectuées à des tâches de bureau.</a:t>
            </a:r>
          </a:p>
          <a:p>
            <a:pPr lvl="0"/>
            <a:r>
              <a:rPr lang="fr-FR" sz="4000" dirty="0"/>
              <a:t>Tout d'abord, l'inégalité la plus visible est la différence de salaire entre les hommes et les femmes, ces dernières gagnent moitié moins que les hommes, leurs salaires étant, jusqu'à 60 % inférieur à celui des hommes. </a:t>
            </a:r>
            <a:r>
              <a:rPr lang="fr-FR" sz="2500" dirty="0" smtClean="0"/>
              <a:t>Selon les statistiques de 2010.</a:t>
            </a:r>
            <a:endParaRPr lang="fr-FR" sz="2500" dirty="0"/>
          </a:p>
        </p:txBody>
      </p:sp>
      <p:pic>
        <p:nvPicPr>
          <p:cNvPr id="4" name="Picture 2" descr="http://www.japantoday.com/images/size/x/2008/07/softlanding.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1560" y="2492896"/>
            <a:ext cx="2880320" cy="352839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re 1"/>
          <p:cNvSpPr txBox="1">
            <a:spLocks noGrp="1"/>
          </p:cNvSpPr>
          <p:nvPr>
            <p:ph type="title"/>
          </p:nvPr>
        </p:nvSpPr>
        <p:spPr>
          <a:xfrm>
            <a:off x="457200" y="274638"/>
            <a:ext cx="8229600" cy="77809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dirty="0" smtClean="0">
                <a:solidFill>
                  <a:schemeClr val="accent1"/>
                </a:solidFill>
              </a:rPr>
              <a:t>A- Culture d’entreprise</a:t>
            </a:r>
            <a:endParaRPr lang="fr-FR" dirty="0">
              <a:solidFill>
                <a:schemeClr val="accent1"/>
              </a:solidFill>
            </a:endParaRPr>
          </a:p>
        </p:txBody>
      </p:sp>
      <p:sp>
        <p:nvSpPr>
          <p:cNvPr id="6" name="Espace réservé du contenu 2"/>
          <p:cNvSpPr txBox="1">
            <a:spLocks/>
          </p:cNvSpPr>
          <p:nvPr/>
        </p:nvSpPr>
        <p:spPr>
          <a:xfrm>
            <a:off x="448510" y="1124744"/>
            <a:ext cx="8229600" cy="1598165"/>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4500" b="1" dirty="0" smtClean="0">
                <a:solidFill>
                  <a:srgbClr val="FF0000"/>
                </a:solidFill>
              </a:rPr>
              <a:t>Participation féminine au marché du travail </a:t>
            </a:r>
            <a:r>
              <a:rPr lang="fr-FR" sz="6700" b="1" dirty="0" smtClean="0">
                <a:solidFill>
                  <a:srgbClr val="FF0000"/>
                </a:solidFill>
              </a:rPr>
              <a:t>:</a:t>
            </a:r>
          </a:p>
          <a:p>
            <a:pPr marL="0" indent="0">
              <a:buNone/>
            </a:pPr>
            <a:r>
              <a:rPr lang="fr-FR" sz="2900" b="1" dirty="0" smtClean="0"/>
              <a:t>L'inégalité hommes-femmes au travail est un phénomène bien connu du système d'emploi japonais. </a:t>
            </a:r>
          </a:p>
        </p:txBody>
      </p:sp>
    </p:spTree>
    <p:extLst>
      <p:ext uri="{BB962C8B-B14F-4D97-AF65-F5344CB8AC3E}">
        <p14:creationId xmlns:p14="http://schemas.microsoft.com/office/powerpoint/2010/main" xmlns="" val="36162457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196752"/>
            <a:ext cx="8229600" cy="5328592"/>
          </a:xfrm>
        </p:spPr>
        <p:txBody>
          <a:bodyPr>
            <a:normAutofit fontScale="92500" lnSpcReduction="10000"/>
          </a:bodyPr>
          <a:lstStyle/>
          <a:p>
            <a:r>
              <a:rPr lang="fr-FR" b="1" dirty="0" smtClean="0">
                <a:solidFill>
                  <a:srgbClr val="FF0000"/>
                </a:solidFill>
              </a:rPr>
              <a:t>L’éthique de management</a:t>
            </a:r>
            <a:r>
              <a:rPr lang="fr-FR" b="1" dirty="0">
                <a:solidFill>
                  <a:srgbClr val="FF0000"/>
                </a:solidFill>
              </a:rPr>
              <a:t> </a:t>
            </a:r>
            <a:r>
              <a:rPr lang="fr-FR" b="1" dirty="0" smtClean="0">
                <a:solidFill>
                  <a:srgbClr val="FF0000"/>
                </a:solidFill>
              </a:rPr>
              <a:t>:</a:t>
            </a:r>
            <a:endParaRPr lang="fr-FR" b="1" i="1" dirty="0" smtClean="0">
              <a:solidFill>
                <a:srgbClr val="FF0000"/>
              </a:solidFill>
            </a:endParaRPr>
          </a:p>
          <a:p>
            <a:pPr lvl="1">
              <a:buFont typeface="Arial" pitchFamily="34" charset="0"/>
              <a:buChar char="•"/>
            </a:pPr>
            <a:r>
              <a:rPr lang="fr-FR" sz="2200" dirty="0"/>
              <a:t>La culture japonaise est fortement influencée par trois courants de pensée : le confucianisme, le bouddhisme et le shintoïsme. Ces trois courants ont contribué à constituer la vision du monde et les valeurs qui sont propres au peuple </a:t>
            </a:r>
            <a:r>
              <a:rPr lang="fr-FR" sz="2200" dirty="0" smtClean="0"/>
              <a:t>japonais. </a:t>
            </a:r>
          </a:p>
          <a:p>
            <a:pPr lvl="1">
              <a:buFont typeface="Arial" pitchFamily="34" charset="0"/>
              <a:buChar char="•"/>
            </a:pPr>
            <a:r>
              <a:rPr lang="fr-FR" sz="2200" dirty="0" smtClean="0"/>
              <a:t>Ils </a:t>
            </a:r>
            <a:r>
              <a:rPr lang="fr-FR" sz="2200" dirty="0"/>
              <a:t>sont </a:t>
            </a:r>
            <a:r>
              <a:rPr lang="fr-FR" sz="2200" dirty="0" smtClean="0"/>
              <a:t>appliquées en </a:t>
            </a:r>
            <a:r>
              <a:rPr lang="fr-FR" sz="2200" dirty="0"/>
              <a:t>entreprise </a:t>
            </a:r>
            <a:r>
              <a:rPr lang="fr-FR" sz="2200" i="1" dirty="0" smtClean="0"/>
              <a:t>à </a:t>
            </a:r>
            <a:r>
              <a:rPr lang="fr-FR" sz="2200" i="1" dirty="0"/>
              <a:t>travers des chartes</a:t>
            </a:r>
            <a:r>
              <a:rPr lang="fr-FR" sz="2200" dirty="0"/>
              <a:t> </a:t>
            </a:r>
            <a:r>
              <a:rPr lang="fr-FR" sz="2200" dirty="0" smtClean="0"/>
              <a:t>:</a:t>
            </a:r>
          </a:p>
          <a:p>
            <a:pPr marL="1255713" lvl="2" indent="-342900">
              <a:buFont typeface="Wingdings" pitchFamily="2" charset="2"/>
              <a:buChar char="Ø"/>
            </a:pPr>
            <a:r>
              <a:rPr lang="fr-FR" sz="1900" b="1" dirty="0" smtClean="0"/>
              <a:t>l'harmonie </a:t>
            </a:r>
            <a:r>
              <a:rPr lang="fr-FR" sz="1900" b="1" dirty="0"/>
              <a:t>sociale </a:t>
            </a:r>
          </a:p>
          <a:p>
            <a:pPr marL="1255713">
              <a:buFont typeface="Wingdings" pitchFamily="2" charset="2"/>
              <a:buChar char="Ø"/>
            </a:pPr>
            <a:r>
              <a:rPr lang="fr-FR" sz="1900" b="1" dirty="0" smtClean="0"/>
              <a:t>la </a:t>
            </a:r>
            <a:r>
              <a:rPr lang="fr-FR" sz="1900" b="1" dirty="0"/>
              <a:t>confiance et respect de soi </a:t>
            </a:r>
          </a:p>
          <a:p>
            <a:pPr marL="1255713">
              <a:buFont typeface="Wingdings" pitchFamily="2" charset="2"/>
              <a:buChar char="Ø"/>
            </a:pPr>
            <a:r>
              <a:rPr lang="fr-FR" sz="1900" b="1" dirty="0" smtClean="0"/>
              <a:t>Chacun </a:t>
            </a:r>
            <a:r>
              <a:rPr lang="fr-FR" sz="1900" b="1" dirty="0"/>
              <a:t>est important </a:t>
            </a:r>
          </a:p>
          <a:p>
            <a:pPr marL="1255713">
              <a:buFont typeface="Wingdings" pitchFamily="2" charset="2"/>
              <a:buChar char="Ø"/>
            </a:pPr>
            <a:r>
              <a:rPr lang="fr-FR" sz="1900" b="1" dirty="0"/>
              <a:t>la collectivité </a:t>
            </a:r>
          </a:p>
          <a:p>
            <a:pPr marL="1255713">
              <a:buFont typeface="Wingdings" pitchFamily="2" charset="2"/>
              <a:buChar char="Ø"/>
            </a:pPr>
            <a:r>
              <a:rPr lang="fr-FR" sz="1900" b="1" dirty="0" smtClean="0"/>
              <a:t>La gratitude </a:t>
            </a:r>
            <a:r>
              <a:rPr lang="fr-FR" sz="1900" b="1" dirty="0"/>
              <a:t> </a:t>
            </a:r>
          </a:p>
          <a:p>
            <a:pPr marL="1255713" lvl="0">
              <a:buFont typeface="Wingdings" pitchFamily="2" charset="2"/>
              <a:buChar char="Ø"/>
            </a:pPr>
            <a:r>
              <a:rPr lang="fr-FR" sz="1900" b="1" dirty="0"/>
              <a:t>coopération et esprit d'équipe</a:t>
            </a:r>
            <a:endParaRPr lang="fr-FR" sz="1900" dirty="0"/>
          </a:p>
          <a:p>
            <a:pPr marL="1255713">
              <a:buFont typeface="Wingdings" pitchFamily="2" charset="2"/>
              <a:buChar char="Ø"/>
            </a:pPr>
            <a:r>
              <a:rPr lang="fr-FR" sz="1900" b="1" dirty="0"/>
              <a:t>courtoisie et humilité </a:t>
            </a:r>
            <a:endParaRPr lang="fr-FR" sz="1900" b="1" dirty="0" smtClean="0"/>
          </a:p>
          <a:p>
            <a:pPr marL="1255713">
              <a:buFont typeface="Wingdings" pitchFamily="2" charset="2"/>
              <a:buChar char="Ø"/>
            </a:pPr>
            <a:r>
              <a:rPr lang="fr-FR" sz="1900" b="1" dirty="0"/>
              <a:t>le dévouement et loyauté </a:t>
            </a:r>
          </a:p>
          <a:p>
            <a:pPr marL="912813" indent="0">
              <a:buNone/>
            </a:pPr>
            <a:endParaRPr lang="fr-FR" sz="1900" b="1" dirty="0"/>
          </a:p>
          <a:p>
            <a:pPr lvl="2">
              <a:buFont typeface="Calibri" pitchFamily="34" charset="0"/>
              <a:buChar char="="/>
            </a:pPr>
            <a:r>
              <a:rPr lang="fr-FR" sz="3500" b="1" dirty="0" smtClean="0">
                <a:solidFill>
                  <a:srgbClr val="0070C0"/>
                </a:solidFill>
              </a:rPr>
              <a:t>Travailler pour la nation japonaise</a:t>
            </a:r>
          </a:p>
          <a:p>
            <a:pPr lvl="2">
              <a:buFont typeface="Wingdings" pitchFamily="2" charset="2"/>
              <a:buChar char="Ø"/>
            </a:pPr>
            <a:endParaRPr lang="fr-FR" sz="2000" dirty="0" smtClean="0"/>
          </a:p>
          <a:p>
            <a:pPr marL="0" indent="0">
              <a:buNone/>
            </a:pPr>
            <a:endParaRPr lang="fr-FR" sz="2400" dirty="0"/>
          </a:p>
        </p:txBody>
      </p:sp>
      <p:sp>
        <p:nvSpPr>
          <p:cNvPr id="4" name="Titre 1"/>
          <p:cNvSpPr txBox="1">
            <a:spLocks noGrp="1"/>
          </p:cNvSpPr>
          <p:nvPr>
            <p:ph type="title"/>
          </p:nvPr>
        </p:nvSpPr>
        <p:spPr>
          <a:xfrm>
            <a:off x="457200" y="274638"/>
            <a:ext cx="8229600" cy="70609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dirty="0" smtClean="0">
                <a:solidFill>
                  <a:schemeClr val="accent1"/>
                </a:solidFill>
              </a:rPr>
              <a:t>A- Culture d’entreprise</a:t>
            </a:r>
            <a:endParaRPr lang="fr-FR" dirty="0">
              <a:solidFill>
                <a:schemeClr val="accent1"/>
              </a:solidFill>
            </a:endParaRPr>
          </a:p>
        </p:txBody>
      </p:sp>
    </p:spTree>
    <p:extLst>
      <p:ext uri="{BB962C8B-B14F-4D97-AF65-F5344CB8AC3E}">
        <p14:creationId xmlns:p14="http://schemas.microsoft.com/office/powerpoint/2010/main" xmlns="" val="42289551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268760"/>
            <a:ext cx="8229600" cy="4857403"/>
          </a:xfrm>
        </p:spPr>
        <p:txBody>
          <a:bodyPr>
            <a:normAutofit/>
          </a:bodyPr>
          <a:lstStyle/>
          <a:p>
            <a:pPr lvl="0"/>
            <a:endParaRPr lang="fr-FR" dirty="0" smtClean="0">
              <a:solidFill>
                <a:srgbClr val="000000"/>
              </a:solidFill>
              <a:latin typeface="Times New Roman" pitchFamily="18" charset="0"/>
              <a:cs typeface="Arial" pitchFamily="34" charset="0"/>
            </a:endParaRPr>
          </a:p>
          <a:p>
            <a:endParaRPr lang="fr-FR" dirty="0"/>
          </a:p>
        </p:txBody>
      </p:sp>
      <p:sp>
        <p:nvSpPr>
          <p:cNvPr id="5" name="Rectangle à coins arrondis 4"/>
          <p:cNvSpPr/>
          <p:nvPr/>
        </p:nvSpPr>
        <p:spPr>
          <a:xfrm>
            <a:off x="2987824" y="1296144"/>
            <a:ext cx="5976664" cy="259228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dirty="0" smtClean="0">
              <a:solidFill>
                <a:srgbClr val="000000"/>
              </a:solidFill>
              <a:cs typeface="Arial" pitchFamily="34" charset="0"/>
            </a:endParaRPr>
          </a:p>
          <a:p>
            <a:pPr algn="ctr"/>
            <a:r>
              <a:rPr lang="fr-FR" dirty="0" smtClean="0">
                <a:solidFill>
                  <a:srgbClr val="000000"/>
                </a:solidFill>
                <a:cs typeface="Arial" pitchFamily="34" charset="0"/>
              </a:rPr>
              <a:t>Apparaître humble et d’attirer ainsi le respect . </a:t>
            </a:r>
            <a:r>
              <a:rPr lang="fr-FR" b="1" dirty="0" smtClean="0">
                <a:solidFill>
                  <a:srgbClr val="000000"/>
                </a:solidFill>
                <a:cs typeface="Arial" pitchFamily="34" charset="0"/>
              </a:rPr>
              <a:t>Le Président </a:t>
            </a:r>
            <a:r>
              <a:rPr lang="fr-FR" b="1" dirty="0" err="1" smtClean="0">
                <a:solidFill>
                  <a:srgbClr val="000000"/>
                </a:solidFill>
                <a:cs typeface="Arial" pitchFamily="34" charset="0"/>
              </a:rPr>
              <a:t>Watanabe</a:t>
            </a:r>
            <a:r>
              <a:rPr lang="fr-FR" b="1" dirty="0" smtClean="0">
                <a:solidFill>
                  <a:srgbClr val="000000"/>
                </a:solidFill>
                <a:cs typeface="Arial" pitchFamily="34" charset="0"/>
              </a:rPr>
              <a:t> de Toyota  s’est incliné pour s’excuser auprès des consommateurs pour les défauts constatés sur ses voitures </a:t>
            </a:r>
            <a:r>
              <a:rPr lang="fr-FR" b="1" dirty="0" smtClean="0">
                <a:solidFill>
                  <a:schemeClr val="tx1"/>
                </a:solidFill>
                <a:cs typeface="Arial" pitchFamily="34" charset="0"/>
              </a:rPr>
              <a:t>en s’adressant </a:t>
            </a:r>
            <a:r>
              <a:rPr lang="fr-FR" b="1" dirty="0" smtClean="0">
                <a:solidFill>
                  <a:srgbClr val="000000"/>
                </a:solidFill>
                <a:cs typeface="Arial" pitchFamily="34" charset="0"/>
              </a:rPr>
              <a:t>aussi à sa propre entreprise, en se montrant prêt à « prendre ses responsabilités</a:t>
            </a:r>
            <a:r>
              <a:rPr lang="fr-FR" dirty="0" smtClean="0">
                <a:solidFill>
                  <a:srgbClr val="000000"/>
                </a:solidFill>
                <a:cs typeface="Arial" pitchFamily="34" charset="0"/>
              </a:rPr>
              <a:t> ». Les Japonais considèrent qu’une personne qui ne recherche pas le pouvoir et les richesses personnelles est un bon guide. Celui-ci n’a qu’à laisser entendre ce qu’il désire et il sera obéi. </a:t>
            </a:r>
            <a:endParaRPr lang="fr-FR" dirty="0" smtClean="0"/>
          </a:p>
          <a:p>
            <a:pPr lvl="0" algn="ctr"/>
            <a:endParaRPr lang="fr-FR" dirty="0"/>
          </a:p>
        </p:txBody>
      </p:sp>
      <p:pic>
        <p:nvPicPr>
          <p:cNvPr id="15364" name="Picture 4" descr="http://referentiel.nouvelobs.com/file/255157.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0983" y="1584176"/>
            <a:ext cx="2504666" cy="19411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
        <p:nvSpPr>
          <p:cNvPr id="7" name="Rectangle à coins arrondis 6"/>
          <p:cNvSpPr/>
          <p:nvPr/>
        </p:nvSpPr>
        <p:spPr>
          <a:xfrm>
            <a:off x="3059832" y="4320480"/>
            <a:ext cx="5976664" cy="206084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fr-FR" dirty="0" smtClean="0"/>
              <a:t>L’ancien </a:t>
            </a:r>
            <a:r>
              <a:rPr lang="fr-FR" dirty="0"/>
              <a:t>Premier ministre japonais Naoto Kan </a:t>
            </a:r>
            <a:r>
              <a:rPr lang="fr-FR" dirty="0" smtClean="0"/>
              <a:t>et </a:t>
            </a:r>
            <a:r>
              <a:rPr lang="fr-FR" dirty="0"/>
              <a:t>le PDG de la compagnie d'électricité </a:t>
            </a:r>
            <a:r>
              <a:rPr lang="fr-FR" dirty="0" err="1"/>
              <a:t>Tepco</a:t>
            </a:r>
            <a:r>
              <a:rPr lang="fr-FR" dirty="0"/>
              <a:t>  </a:t>
            </a:r>
            <a:r>
              <a:rPr lang="fr-FR" dirty="0" smtClean="0"/>
              <a:t>avaient annoncé chacun, </a:t>
            </a:r>
            <a:r>
              <a:rPr lang="fr-FR" dirty="0"/>
              <a:t>suite au séisme de magnitude 9 et du </a:t>
            </a:r>
            <a:r>
              <a:rPr lang="fr-FR" dirty="0" smtClean="0"/>
              <a:t>Tsunami </a:t>
            </a:r>
            <a:r>
              <a:rPr lang="fr-FR" dirty="0"/>
              <a:t>géant de 11 </a:t>
            </a:r>
            <a:r>
              <a:rPr lang="fr-FR" dirty="0" smtClean="0"/>
              <a:t>mars  </a:t>
            </a:r>
            <a:r>
              <a:rPr lang="fr-FR" dirty="0"/>
              <a:t>qu'ils renonçaient à </a:t>
            </a:r>
            <a:r>
              <a:rPr lang="fr-FR" dirty="0" smtClean="0"/>
              <a:t>leur </a:t>
            </a:r>
            <a:r>
              <a:rPr lang="fr-FR" dirty="0"/>
              <a:t>salaire, afin d'assumer leur responsabilité dans l'accident nucléaire de Fukushima, un drame pour les populations locales</a:t>
            </a:r>
            <a:r>
              <a:rPr lang="fr-FR" dirty="0" smtClean="0"/>
              <a:t>.</a:t>
            </a:r>
          </a:p>
          <a:p>
            <a:r>
              <a:rPr lang="fr-FR" dirty="0" smtClean="0"/>
              <a:t>Un </a:t>
            </a:r>
            <a:r>
              <a:rPr lang="fr-FR" dirty="0"/>
              <a:t>salaire </a:t>
            </a:r>
            <a:r>
              <a:rPr lang="fr-FR" dirty="0" smtClean="0"/>
              <a:t>de </a:t>
            </a:r>
            <a:r>
              <a:rPr lang="fr-FR" dirty="0"/>
              <a:t>1,6 million de yens mensuels (14.000 euros) </a:t>
            </a: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05128" y="4293021"/>
            <a:ext cx="2504666" cy="19716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re 1"/>
          <p:cNvSpPr>
            <a:spLocks noGrp="1"/>
          </p:cNvSpPr>
          <p:nvPr>
            <p:ph type="title"/>
          </p:nvPr>
        </p:nvSpPr>
        <p:spPr>
          <a:xfrm>
            <a:off x="611560" y="188640"/>
            <a:ext cx="3862816" cy="720080"/>
          </a:xfrm>
        </p:spPr>
        <p:txBody>
          <a:bodyPr>
            <a:normAutofit fontScale="90000"/>
          </a:bodyPr>
          <a:lstStyle/>
          <a:p>
            <a:r>
              <a:rPr lang="fr-FR" dirty="0"/>
              <a:t>Exemples</a:t>
            </a:r>
            <a:r>
              <a:rPr lang="fr-FR" dirty="0" smtClean="0"/>
              <a:t>:</a:t>
            </a:r>
            <a:endParaRPr lang="fr-FR" dirty="0"/>
          </a:p>
        </p:txBody>
      </p:sp>
    </p:spTree>
    <p:extLst>
      <p:ext uri="{BB962C8B-B14F-4D97-AF65-F5344CB8AC3E}">
        <p14:creationId xmlns:p14="http://schemas.microsoft.com/office/powerpoint/2010/main" xmlns="" val="317661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7"/>
                                        </p:tgtEl>
                                      </p:cBhvr>
                                    </p:animEffect>
                                    <p:animScale>
                                      <p:cBhvr>
                                        <p:cTn id="12"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3328" y="130622"/>
            <a:ext cx="8697144" cy="706090"/>
          </a:xfrm>
        </p:spPr>
        <p:txBody>
          <a:bodyPr>
            <a:noAutofit/>
          </a:bodyPr>
          <a:lstStyle/>
          <a:p>
            <a:r>
              <a:rPr lang="fr-FR" b="1" dirty="0" smtClean="0">
                <a:solidFill>
                  <a:schemeClr val="accent1"/>
                </a:solidFill>
              </a:rPr>
              <a:t>B- Gestion </a:t>
            </a:r>
            <a:r>
              <a:rPr lang="fr-FR" b="1" dirty="0">
                <a:solidFill>
                  <a:schemeClr val="accent1"/>
                </a:solidFill>
              </a:rPr>
              <a:t>de ressources humaines </a:t>
            </a:r>
          </a:p>
        </p:txBody>
      </p:sp>
      <p:graphicFrame>
        <p:nvGraphicFramePr>
          <p:cNvPr id="6" name="Espace réservé du contenu 5"/>
          <p:cNvGraphicFramePr>
            <a:graphicFrameLocks noGrp="1"/>
          </p:cNvGraphicFramePr>
          <p:nvPr>
            <p:ph idx="1"/>
          </p:nvPr>
        </p:nvGraphicFramePr>
        <p:xfrm>
          <a:off x="467544" y="836712"/>
          <a:ext cx="8229600"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ZoneTexte 3"/>
          <p:cNvSpPr txBox="1"/>
          <p:nvPr/>
        </p:nvSpPr>
        <p:spPr>
          <a:xfrm>
            <a:off x="539552" y="6334780"/>
            <a:ext cx="8352928" cy="307777"/>
          </a:xfrm>
          <a:prstGeom prst="rect">
            <a:avLst/>
          </a:prstGeom>
          <a:noFill/>
        </p:spPr>
        <p:txBody>
          <a:bodyPr wrap="square" rtlCol="0">
            <a:spAutoFit/>
          </a:bodyPr>
          <a:lstStyle/>
          <a:p>
            <a:r>
              <a:rPr lang="fr-FR" sz="1400" b="1" dirty="0" err="1" smtClean="0"/>
              <a:t>Kaoru</a:t>
            </a:r>
            <a:r>
              <a:rPr lang="fr-FR" sz="1400" b="1" dirty="0" smtClean="0"/>
              <a:t> Ishikawa ( 1915-1989) un ingénieur chimiste japonais et un des théoriciens pour la gestion de la qualité. </a:t>
            </a:r>
            <a:endParaRPr lang="fr-FR" sz="1400" dirty="0"/>
          </a:p>
        </p:txBody>
      </p:sp>
    </p:spTree>
    <p:extLst>
      <p:ext uri="{BB962C8B-B14F-4D97-AF65-F5344CB8AC3E}">
        <p14:creationId xmlns:p14="http://schemas.microsoft.com/office/powerpoint/2010/main" xmlns="" val="96683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smtClean="0">
                <a:solidFill>
                  <a:schemeClr val="accent5"/>
                </a:solidFill>
              </a:rPr>
              <a:t>2- L’histoire </a:t>
            </a:r>
            <a:r>
              <a:rPr lang="fr-FR" b="1" dirty="0">
                <a:solidFill>
                  <a:schemeClr val="accent5"/>
                </a:solidFill>
              </a:rPr>
              <a:t>du </a:t>
            </a:r>
            <a:r>
              <a:rPr lang="fr-FR" b="1" dirty="0" smtClean="0">
                <a:solidFill>
                  <a:schemeClr val="accent5"/>
                </a:solidFill>
              </a:rPr>
              <a:t>Japon :</a:t>
            </a:r>
            <a:endParaRPr lang="fr-FR" b="1" dirty="0">
              <a:solidFill>
                <a:schemeClr val="accent5"/>
              </a:solidFill>
            </a:endParaRPr>
          </a:p>
        </p:txBody>
      </p:sp>
      <p:sp>
        <p:nvSpPr>
          <p:cNvPr id="5" name="Text Box 4"/>
          <p:cNvSpPr txBox="1">
            <a:spLocks noChangeArrowheads="1"/>
          </p:cNvSpPr>
          <p:nvPr/>
        </p:nvSpPr>
        <p:spPr bwMode="auto">
          <a:xfrm>
            <a:off x="5357818" y="4786322"/>
            <a:ext cx="2000264" cy="954107"/>
          </a:xfrm>
          <a:prstGeom prst="rect">
            <a:avLst/>
          </a:prstGeom>
          <a:noFill/>
          <a:ln w="9525">
            <a:noFill/>
            <a:miter lim="800000"/>
            <a:headEnd/>
            <a:tailEnd/>
          </a:ln>
          <a:effectLst/>
        </p:spPr>
        <p:txBody>
          <a:bodyPr wrap="square">
            <a:spAutoFit/>
          </a:bodyPr>
          <a:lstStyle/>
          <a:p>
            <a:pPr algn="l" eaLnBrk="0" hangingPunct="0"/>
            <a:r>
              <a:rPr lang="en-US" sz="1400" b="1" dirty="0" smtClean="0"/>
              <a:t>-Ouverture sur le monde</a:t>
            </a:r>
          </a:p>
          <a:p>
            <a:pPr algn="l" eaLnBrk="0" hangingPunct="0"/>
            <a:r>
              <a:rPr lang="en-US" sz="1400" b="1" dirty="0" smtClean="0"/>
              <a:t>-Passage d’une Sté médiévale à une Sté moderne </a:t>
            </a:r>
            <a:endParaRPr lang="en-US" sz="1400" b="1" dirty="0"/>
          </a:p>
        </p:txBody>
      </p:sp>
      <p:sp>
        <p:nvSpPr>
          <p:cNvPr id="6" name="Rectangle 5"/>
          <p:cNvSpPr>
            <a:spLocks noChangeArrowheads="1"/>
          </p:cNvSpPr>
          <p:nvPr/>
        </p:nvSpPr>
        <p:spPr bwMode="gray">
          <a:xfrm rot="3419336">
            <a:off x="424663" y="2445027"/>
            <a:ext cx="923925" cy="1003300"/>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fr-FR"/>
          </a:p>
        </p:txBody>
      </p:sp>
      <p:sp>
        <p:nvSpPr>
          <p:cNvPr id="7" name="Text Box 6"/>
          <p:cNvSpPr txBox="1">
            <a:spLocks noChangeArrowheads="1"/>
          </p:cNvSpPr>
          <p:nvPr/>
        </p:nvSpPr>
        <p:spPr bwMode="gray">
          <a:xfrm>
            <a:off x="357158" y="2643182"/>
            <a:ext cx="1114408" cy="646331"/>
          </a:xfrm>
          <a:prstGeom prst="rect">
            <a:avLst/>
          </a:prstGeom>
          <a:noFill/>
          <a:ln w="9525" algn="ctr">
            <a:noFill/>
            <a:miter lim="800000"/>
            <a:headEnd/>
            <a:tailEnd/>
          </a:ln>
          <a:effectLst/>
        </p:spPr>
        <p:txBody>
          <a:bodyPr wrap="none">
            <a:spAutoFit/>
          </a:bodyPr>
          <a:lstStyle/>
          <a:p>
            <a:pPr algn="ctr" eaLnBrk="0" hangingPunct="0"/>
            <a:r>
              <a:rPr lang="en-US" b="1" dirty="0" smtClean="0">
                <a:solidFill>
                  <a:srgbClr val="FFFFFF"/>
                </a:solidFill>
              </a:rPr>
              <a:t>L’époque </a:t>
            </a:r>
          </a:p>
          <a:p>
            <a:pPr algn="ctr" eaLnBrk="0" hangingPunct="0"/>
            <a:r>
              <a:rPr lang="en-US" b="1" dirty="0" smtClean="0">
                <a:solidFill>
                  <a:srgbClr val="FFFFFF"/>
                </a:solidFill>
              </a:rPr>
              <a:t>Nara</a:t>
            </a:r>
            <a:endParaRPr lang="en-US" b="1" dirty="0">
              <a:solidFill>
                <a:srgbClr val="FFFFFF"/>
              </a:solidFill>
            </a:endParaRPr>
          </a:p>
        </p:txBody>
      </p:sp>
      <p:sp>
        <p:nvSpPr>
          <p:cNvPr id="8" name="Rectangle 7"/>
          <p:cNvSpPr>
            <a:spLocks noChangeArrowheads="1"/>
          </p:cNvSpPr>
          <p:nvPr/>
        </p:nvSpPr>
        <p:spPr bwMode="gray">
          <a:xfrm rot="3419336">
            <a:off x="1710547" y="4373853"/>
            <a:ext cx="923925" cy="10033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10" name="Rectangle 9"/>
          <p:cNvSpPr>
            <a:spLocks noChangeArrowheads="1"/>
          </p:cNvSpPr>
          <p:nvPr/>
        </p:nvSpPr>
        <p:spPr bwMode="gray">
          <a:xfrm rot="3419336">
            <a:off x="4068002" y="4230977"/>
            <a:ext cx="923925" cy="100330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fr-FR"/>
          </a:p>
        </p:txBody>
      </p:sp>
      <p:sp>
        <p:nvSpPr>
          <p:cNvPr id="12" name="Text Box 11"/>
          <p:cNvSpPr txBox="1">
            <a:spLocks noChangeArrowheads="1"/>
          </p:cNvSpPr>
          <p:nvPr/>
        </p:nvSpPr>
        <p:spPr bwMode="gray">
          <a:xfrm>
            <a:off x="7359650" y="1919288"/>
            <a:ext cx="692150" cy="366712"/>
          </a:xfrm>
          <a:prstGeom prst="rect">
            <a:avLst/>
          </a:prstGeom>
          <a:noFill/>
          <a:ln w="9525" algn="ctr">
            <a:noFill/>
            <a:miter lim="800000"/>
            <a:headEnd/>
            <a:tailEnd/>
          </a:ln>
          <a:effectLst/>
        </p:spPr>
        <p:txBody>
          <a:bodyPr wrap="none">
            <a:spAutoFit/>
          </a:bodyPr>
          <a:lstStyle/>
          <a:p>
            <a:pPr eaLnBrk="0" hangingPunct="0"/>
            <a:r>
              <a:rPr lang="en-US" b="1" dirty="0">
                <a:solidFill>
                  <a:srgbClr val="FFFFFF"/>
                </a:solidFill>
              </a:rPr>
              <a:t>2007</a:t>
            </a:r>
          </a:p>
        </p:txBody>
      </p:sp>
      <p:sp>
        <p:nvSpPr>
          <p:cNvPr id="13" name="Line 12"/>
          <p:cNvSpPr>
            <a:spLocks noChangeShapeType="1"/>
          </p:cNvSpPr>
          <p:nvPr/>
        </p:nvSpPr>
        <p:spPr bwMode="auto">
          <a:xfrm>
            <a:off x="1357290" y="3357562"/>
            <a:ext cx="762000" cy="1066800"/>
          </a:xfrm>
          <a:prstGeom prst="line">
            <a:avLst/>
          </a:prstGeom>
          <a:noFill/>
          <a:ln w="57150" cap="rnd">
            <a:solidFill>
              <a:srgbClr val="808080"/>
            </a:solidFill>
            <a:prstDash val="sysDot"/>
            <a:round/>
            <a:headEnd/>
            <a:tailEnd/>
          </a:ln>
          <a:effectLst/>
        </p:spPr>
        <p:txBody>
          <a:bodyPr wrap="none" anchor="ctr"/>
          <a:lstStyle/>
          <a:p>
            <a:endParaRPr lang="fr-FR"/>
          </a:p>
        </p:txBody>
      </p:sp>
      <p:sp>
        <p:nvSpPr>
          <p:cNvPr id="14" name="Line 13"/>
          <p:cNvSpPr>
            <a:spLocks noChangeShapeType="1"/>
          </p:cNvSpPr>
          <p:nvPr/>
        </p:nvSpPr>
        <p:spPr bwMode="auto">
          <a:xfrm flipV="1">
            <a:off x="2786050" y="4857760"/>
            <a:ext cx="1214446" cy="142876"/>
          </a:xfrm>
          <a:prstGeom prst="line">
            <a:avLst/>
          </a:prstGeom>
          <a:noFill/>
          <a:ln w="57150" cap="rnd">
            <a:solidFill>
              <a:srgbClr val="808080"/>
            </a:solidFill>
            <a:prstDash val="sysDot"/>
            <a:round/>
            <a:headEnd/>
            <a:tailEnd/>
          </a:ln>
          <a:effectLst/>
        </p:spPr>
        <p:txBody>
          <a:bodyPr wrap="none" anchor="ctr"/>
          <a:lstStyle/>
          <a:p>
            <a:endParaRPr lang="fr-FR"/>
          </a:p>
        </p:txBody>
      </p:sp>
      <p:sp>
        <p:nvSpPr>
          <p:cNvPr id="15" name="Line 14"/>
          <p:cNvSpPr>
            <a:spLocks noChangeShapeType="1"/>
          </p:cNvSpPr>
          <p:nvPr/>
        </p:nvSpPr>
        <p:spPr bwMode="auto">
          <a:xfrm flipV="1">
            <a:off x="5072066" y="4143380"/>
            <a:ext cx="857256" cy="428628"/>
          </a:xfrm>
          <a:prstGeom prst="line">
            <a:avLst/>
          </a:prstGeom>
          <a:noFill/>
          <a:ln w="57150" cap="rnd">
            <a:solidFill>
              <a:srgbClr val="808080"/>
            </a:solidFill>
            <a:prstDash val="sysDot"/>
            <a:round/>
            <a:headEnd/>
            <a:tailEnd/>
          </a:ln>
          <a:effectLst/>
        </p:spPr>
        <p:txBody>
          <a:bodyPr wrap="none" anchor="ctr"/>
          <a:lstStyle/>
          <a:p>
            <a:endParaRPr lang="fr-FR"/>
          </a:p>
        </p:txBody>
      </p:sp>
      <p:sp>
        <p:nvSpPr>
          <p:cNvPr id="17" name="Text Box 16"/>
          <p:cNvSpPr txBox="1">
            <a:spLocks noChangeArrowheads="1"/>
          </p:cNvSpPr>
          <p:nvPr/>
        </p:nvSpPr>
        <p:spPr bwMode="auto">
          <a:xfrm>
            <a:off x="886625" y="5536189"/>
            <a:ext cx="2143139" cy="1169551"/>
          </a:xfrm>
          <a:prstGeom prst="rect">
            <a:avLst/>
          </a:prstGeom>
          <a:noFill/>
          <a:ln w="9525">
            <a:noFill/>
            <a:miter lim="800000"/>
            <a:headEnd/>
            <a:tailEnd/>
          </a:ln>
          <a:effectLst/>
        </p:spPr>
        <p:txBody>
          <a:bodyPr wrap="square">
            <a:spAutoFit/>
          </a:bodyPr>
          <a:lstStyle/>
          <a:p>
            <a:pPr algn="l" eaLnBrk="0" hangingPunct="0"/>
            <a:r>
              <a:rPr lang="en-US" sz="1400" b="1" dirty="0" smtClean="0"/>
              <a:t>-Rupture des relations avec la Chine</a:t>
            </a:r>
          </a:p>
          <a:p>
            <a:pPr algn="l" eaLnBrk="0" hangingPunct="0"/>
            <a:r>
              <a:rPr lang="en-US" sz="1400" b="1" dirty="0" smtClean="0"/>
              <a:t>-Entrée dans la guerre civile</a:t>
            </a:r>
          </a:p>
          <a:p>
            <a:pPr algn="l" eaLnBrk="0" hangingPunct="0"/>
            <a:r>
              <a:rPr lang="en-US" sz="1400" b="1" dirty="0" smtClean="0"/>
              <a:t>-L’emploi des samourai</a:t>
            </a:r>
          </a:p>
        </p:txBody>
      </p:sp>
      <p:sp>
        <p:nvSpPr>
          <p:cNvPr id="18" name="Text Box 17"/>
          <p:cNvSpPr txBox="1">
            <a:spLocks noChangeArrowheads="1"/>
          </p:cNvSpPr>
          <p:nvPr/>
        </p:nvSpPr>
        <p:spPr bwMode="auto">
          <a:xfrm>
            <a:off x="3500431" y="5500702"/>
            <a:ext cx="1857388" cy="954107"/>
          </a:xfrm>
          <a:prstGeom prst="rect">
            <a:avLst/>
          </a:prstGeom>
          <a:noFill/>
          <a:ln w="9525">
            <a:noFill/>
            <a:miter lim="800000"/>
            <a:headEnd/>
            <a:tailEnd/>
          </a:ln>
          <a:effectLst/>
        </p:spPr>
        <p:txBody>
          <a:bodyPr wrap="square">
            <a:spAutoFit/>
          </a:bodyPr>
          <a:lstStyle/>
          <a:p>
            <a:pPr algn="l" eaLnBrk="0" hangingPunct="0"/>
            <a:r>
              <a:rPr lang="en-US" sz="1400" b="1" dirty="0" smtClean="0"/>
              <a:t>-système des classes sociales</a:t>
            </a:r>
          </a:p>
          <a:p>
            <a:pPr algn="l" eaLnBrk="0" hangingPunct="0"/>
            <a:r>
              <a:rPr lang="en-US" sz="1400" b="1" dirty="0" smtClean="0"/>
              <a:t>-renfermement du pays</a:t>
            </a:r>
            <a:endParaRPr lang="en-US" sz="1400" b="1" dirty="0"/>
          </a:p>
        </p:txBody>
      </p:sp>
      <p:sp>
        <p:nvSpPr>
          <p:cNvPr id="19" name="Text Box 18"/>
          <p:cNvSpPr txBox="1">
            <a:spLocks noChangeArrowheads="1"/>
          </p:cNvSpPr>
          <p:nvPr/>
        </p:nvSpPr>
        <p:spPr bwMode="auto">
          <a:xfrm>
            <a:off x="0" y="3714752"/>
            <a:ext cx="1357290" cy="738664"/>
          </a:xfrm>
          <a:prstGeom prst="rect">
            <a:avLst/>
          </a:prstGeom>
          <a:noFill/>
          <a:ln w="9525">
            <a:noFill/>
            <a:miter lim="800000"/>
            <a:headEnd/>
            <a:tailEnd/>
          </a:ln>
          <a:effectLst/>
        </p:spPr>
        <p:txBody>
          <a:bodyPr wrap="square">
            <a:spAutoFit/>
          </a:bodyPr>
          <a:lstStyle/>
          <a:p>
            <a:pPr eaLnBrk="0" hangingPunct="0"/>
            <a:r>
              <a:rPr lang="en-US" sz="1400" b="1" dirty="0" smtClean="0"/>
              <a:t>Apparition des moines bouddhistes</a:t>
            </a:r>
            <a:endParaRPr lang="en-US" sz="1400" b="1" dirty="0"/>
          </a:p>
        </p:txBody>
      </p:sp>
      <p:sp>
        <p:nvSpPr>
          <p:cNvPr id="20" name="Line 12"/>
          <p:cNvSpPr>
            <a:spLocks noGrp="1" noChangeShapeType="1"/>
          </p:cNvSpPr>
          <p:nvPr>
            <p:ph idx="1"/>
          </p:nvPr>
        </p:nvSpPr>
        <p:spPr bwMode="auto">
          <a:xfrm flipV="1">
            <a:off x="6929454" y="3000372"/>
            <a:ext cx="1143008" cy="714380"/>
          </a:xfrm>
          <a:prstGeom prst="line">
            <a:avLst/>
          </a:prstGeom>
          <a:noFill/>
          <a:ln w="57150" cap="rnd">
            <a:solidFill>
              <a:srgbClr val="808080"/>
            </a:solidFill>
            <a:prstDash val="sysDot"/>
            <a:round/>
            <a:headEnd/>
            <a:tailEnd/>
          </a:ln>
          <a:effectLst/>
        </p:spPr>
        <p:txBody>
          <a:bodyPr wrap="none" anchor="ctr">
            <a:normAutofit fontScale="25000" lnSpcReduction="20000"/>
          </a:bodyPr>
          <a:lstStyle/>
          <a:p>
            <a:endParaRPr lang="fr-FR" dirty="0"/>
          </a:p>
        </p:txBody>
      </p:sp>
      <p:sp>
        <p:nvSpPr>
          <p:cNvPr id="21" name="Rectangle 20"/>
          <p:cNvSpPr>
            <a:spLocks noChangeArrowheads="1"/>
          </p:cNvSpPr>
          <p:nvPr/>
        </p:nvSpPr>
        <p:spPr bwMode="gray">
          <a:xfrm rot="3419336">
            <a:off x="8009694" y="2302151"/>
            <a:ext cx="923925" cy="10033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endParaRPr lang="fr-FR"/>
          </a:p>
        </p:txBody>
      </p:sp>
      <p:sp>
        <p:nvSpPr>
          <p:cNvPr id="22" name="Text Box 4"/>
          <p:cNvSpPr txBox="1">
            <a:spLocks noChangeArrowheads="1"/>
          </p:cNvSpPr>
          <p:nvPr/>
        </p:nvSpPr>
        <p:spPr bwMode="auto">
          <a:xfrm>
            <a:off x="7358082" y="3429000"/>
            <a:ext cx="1785919" cy="1857388"/>
          </a:xfrm>
          <a:prstGeom prst="rect">
            <a:avLst/>
          </a:prstGeom>
          <a:noFill/>
          <a:ln w="9525">
            <a:noFill/>
            <a:miter lim="800000"/>
            <a:headEnd/>
            <a:tailEnd/>
          </a:ln>
          <a:effectLst/>
        </p:spPr>
        <p:txBody>
          <a:bodyPr wrap="square">
            <a:spAutoFit/>
          </a:bodyPr>
          <a:lstStyle/>
          <a:p>
            <a:pPr algn="l" eaLnBrk="0" hangingPunct="0"/>
            <a:r>
              <a:rPr lang="en-US" sz="1400" b="1" dirty="0" smtClean="0"/>
              <a:t>-Bombardement de Hiroshima &amp; Nagasaki</a:t>
            </a:r>
          </a:p>
          <a:p>
            <a:pPr algn="l" eaLnBrk="0" hangingPunct="0"/>
            <a:r>
              <a:rPr lang="en-US" sz="1400" b="1" dirty="0" smtClean="0"/>
              <a:t>-Nouvelle constitution</a:t>
            </a:r>
          </a:p>
          <a:p>
            <a:pPr algn="l" eaLnBrk="0" hangingPunct="0"/>
            <a:r>
              <a:rPr lang="en-US" sz="1400" b="1" dirty="0" smtClean="0"/>
              <a:t>-Reconstruction des secteurs de l’économie</a:t>
            </a:r>
            <a:endParaRPr lang="en-US" sz="1400" b="1" dirty="0"/>
          </a:p>
        </p:txBody>
      </p:sp>
      <p:sp>
        <p:nvSpPr>
          <p:cNvPr id="23" name="Rectangle 22"/>
          <p:cNvSpPr/>
          <p:nvPr/>
        </p:nvSpPr>
        <p:spPr>
          <a:xfrm>
            <a:off x="285720" y="1857364"/>
            <a:ext cx="1357322" cy="428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710-794</a:t>
            </a:r>
            <a:endParaRPr lang="fr-FR" dirty="0"/>
          </a:p>
        </p:txBody>
      </p:sp>
      <p:sp>
        <p:nvSpPr>
          <p:cNvPr id="24" name="Rectangle 23"/>
          <p:cNvSpPr/>
          <p:nvPr/>
        </p:nvSpPr>
        <p:spPr>
          <a:xfrm>
            <a:off x="1714480" y="3786190"/>
            <a:ext cx="1357322" cy="428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794-1192</a:t>
            </a:r>
            <a:endParaRPr lang="fr-FR" dirty="0"/>
          </a:p>
        </p:txBody>
      </p:sp>
      <p:sp>
        <p:nvSpPr>
          <p:cNvPr id="25" name="Rectangle 24"/>
          <p:cNvSpPr/>
          <p:nvPr/>
        </p:nvSpPr>
        <p:spPr>
          <a:xfrm>
            <a:off x="4071934" y="3643314"/>
            <a:ext cx="1357322" cy="428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1600-1868</a:t>
            </a:r>
            <a:endParaRPr lang="fr-FR" dirty="0"/>
          </a:p>
        </p:txBody>
      </p:sp>
      <p:sp>
        <p:nvSpPr>
          <p:cNvPr id="26" name="Rectangle 25"/>
          <p:cNvSpPr/>
          <p:nvPr/>
        </p:nvSpPr>
        <p:spPr>
          <a:xfrm>
            <a:off x="5857884" y="2786058"/>
            <a:ext cx="1357322" cy="428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1868-1912</a:t>
            </a:r>
            <a:endParaRPr lang="fr-FR" dirty="0"/>
          </a:p>
        </p:txBody>
      </p:sp>
      <p:sp>
        <p:nvSpPr>
          <p:cNvPr id="27" name="Rectangle 26"/>
          <p:cNvSpPr/>
          <p:nvPr/>
        </p:nvSpPr>
        <p:spPr>
          <a:xfrm>
            <a:off x="7786678" y="1714488"/>
            <a:ext cx="1357322" cy="428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1945-2012</a:t>
            </a:r>
            <a:endParaRPr lang="fr-FR" dirty="0"/>
          </a:p>
        </p:txBody>
      </p:sp>
      <p:sp>
        <p:nvSpPr>
          <p:cNvPr id="4" name="Rectangle 3"/>
          <p:cNvSpPr>
            <a:spLocks noChangeArrowheads="1"/>
          </p:cNvSpPr>
          <p:nvPr/>
        </p:nvSpPr>
        <p:spPr bwMode="gray">
          <a:xfrm rot="3419336">
            <a:off x="5925390" y="3445160"/>
            <a:ext cx="923925" cy="100330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fr-FR">
              <a:solidFill>
                <a:schemeClr val="tx1"/>
              </a:solidFill>
            </a:endParaRPr>
          </a:p>
        </p:txBody>
      </p:sp>
      <p:sp>
        <p:nvSpPr>
          <p:cNvPr id="28" name="Text Box 6"/>
          <p:cNvSpPr txBox="1">
            <a:spLocks noChangeArrowheads="1"/>
          </p:cNvSpPr>
          <p:nvPr/>
        </p:nvSpPr>
        <p:spPr bwMode="gray">
          <a:xfrm>
            <a:off x="1643042" y="4500570"/>
            <a:ext cx="1114408" cy="646331"/>
          </a:xfrm>
          <a:prstGeom prst="rect">
            <a:avLst/>
          </a:prstGeom>
          <a:noFill/>
          <a:ln w="9525" algn="ctr">
            <a:noFill/>
            <a:miter lim="800000"/>
            <a:headEnd/>
            <a:tailEnd/>
          </a:ln>
          <a:effectLst/>
        </p:spPr>
        <p:txBody>
          <a:bodyPr wrap="none">
            <a:spAutoFit/>
          </a:bodyPr>
          <a:lstStyle/>
          <a:p>
            <a:pPr algn="ctr" eaLnBrk="0" hangingPunct="0"/>
            <a:r>
              <a:rPr lang="en-US" b="1" dirty="0" smtClean="0">
                <a:solidFill>
                  <a:srgbClr val="FFFFFF"/>
                </a:solidFill>
              </a:rPr>
              <a:t>L’époque </a:t>
            </a:r>
          </a:p>
          <a:p>
            <a:pPr algn="ctr" eaLnBrk="0" hangingPunct="0"/>
            <a:r>
              <a:rPr lang="en-US" b="1" dirty="0" smtClean="0">
                <a:solidFill>
                  <a:srgbClr val="FFFFFF"/>
                </a:solidFill>
              </a:rPr>
              <a:t>De Heian</a:t>
            </a:r>
            <a:endParaRPr lang="en-US" b="1" dirty="0">
              <a:solidFill>
                <a:srgbClr val="FFFFFF"/>
              </a:solidFill>
            </a:endParaRPr>
          </a:p>
        </p:txBody>
      </p:sp>
      <p:sp>
        <p:nvSpPr>
          <p:cNvPr id="29" name="Text Box 6"/>
          <p:cNvSpPr txBox="1">
            <a:spLocks noChangeArrowheads="1"/>
          </p:cNvSpPr>
          <p:nvPr/>
        </p:nvSpPr>
        <p:spPr bwMode="gray">
          <a:xfrm>
            <a:off x="4000496" y="4357694"/>
            <a:ext cx="1087221" cy="646331"/>
          </a:xfrm>
          <a:prstGeom prst="rect">
            <a:avLst/>
          </a:prstGeom>
          <a:noFill/>
          <a:ln w="9525" algn="ctr">
            <a:noFill/>
            <a:miter lim="800000"/>
            <a:headEnd/>
            <a:tailEnd/>
          </a:ln>
          <a:effectLst/>
        </p:spPr>
        <p:txBody>
          <a:bodyPr wrap="none">
            <a:spAutoFit/>
          </a:bodyPr>
          <a:lstStyle/>
          <a:p>
            <a:pPr algn="ctr" eaLnBrk="0" hangingPunct="0"/>
            <a:r>
              <a:rPr lang="en-US" b="1" dirty="0" smtClean="0">
                <a:solidFill>
                  <a:srgbClr val="FFFFFF"/>
                </a:solidFill>
              </a:rPr>
              <a:t>L’époque </a:t>
            </a:r>
          </a:p>
          <a:p>
            <a:pPr algn="ctr" eaLnBrk="0" hangingPunct="0"/>
            <a:r>
              <a:rPr lang="en-US" b="1" dirty="0" smtClean="0">
                <a:solidFill>
                  <a:srgbClr val="FFFFFF"/>
                </a:solidFill>
              </a:rPr>
              <a:t>De Edo</a:t>
            </a:r>
          </a:p>
        </p:txBody>
      </p:sp>
      <p:sp>
        <p:nvSpPr>
          <p:cNvPr id="30" name="Text Box 6"/>
          <p:cNvSpPr txBox="1">
            <a:spLocks noChangeArrowheads="1"/>
          </p:cNvSpPr>
          <p:nvPr/>
        </p:nvSpPr>
        <p:spPr bwMode="gray">
          <a:xfrm>
            <a:off x="6072198" y="3643314"/>
            <a:ext cx="785818" cy="646331"/>
          </a:xfrm>
          <a:prstGeom prst="rect">
            <a:avLst/>
          </a:prstGeom>
          <a:noFill/>
          <a:ln w="9525" algn="ctr">
            <a:noFill/>
            <a:miter lim="800000"/>
            <a:headEnd/>
            <a:tailEnd/>
          </a:ln>
          <a:effectLst/>
        </p:spPr>
        <p:txBody>
          <a:bodyPr wrap="square">
            <a:spAutoFit/>
          </a:bodyPr>
          <a:lstStyle/>
          <a:p>
            <a:pPr algn="ctr" eaLnBrk="0" hangingPunct="0"/>
            <a:r>
              <a:rPr lang="en-US" b="1" dirty="0" smtClean="0">
                <a:solidFill>
                  <a:srgbClr val="FFFFFF"/>
                </a:solidFill>
              </a:rPr>
              <a:t>L’ére </a:t>
            </a:r>
          </a:p>
          <a:p>
            <a:pPr algn="ctr" eaLnBrk="0" hangingPunct="0"/>
            <a:r>
              <a:rPr lang="en-US" b="1" dirty="0" smtClean="0">
                <a:solidFill>
                  <a:srgbClr val="FFFFFF"/>
                </a:solidFill>
              </a:rPr>
              <a:t>Meiji</a:t>
            </a:r>
          </a:p>
        </p:txBody>
      </p:sp>
      <p:sp>
        <p:nvSpPr>
          <p:cNvPr id="31" name="Text Box 6"/>
          <p:cNvSpPr txBox="1">
            <a:spLocks noChangeArrowheads="1"/>
          </p:cNvSpPr>
          <p:nvPr/>
        </p:nvSpPr>
        <p:spPr bwMode="gray">
          <a:xfrm>
            <a:off x="7917702" y="2571744"/>
            <a:ext cx="1226298" cy="584775"/>
          </a:xfrm>
          <a:prstGeom prst="rect">
            <a:avLst/>
          </a:prstGeom>
          <a:noFill/>
          <a:ln w="9525" algn="ctr">
            <a:noFill/>
            <a:miter lim="800000"/>
            <a:headEnd/>
            <a:tailEnd/>
          </a:ln>
          <a:effectLst/>
        </p:spPr>
        <p:txBody>
          <a:bodyPr wrap="none">
            <a:spAutoFit/>
          </a:bodyPr>
          <a:lstStyle/>
          <a:p>
            <a:pPr algn="ctr" eaLnBrk="0" hangingPunct="0"/>
            <a:r>
              <a:rPr lang="en-US" sz="1600" b="1" dirty="0" smtClean="0">
                <a:solidFill>
                  <a:srgbClr val="FFFFFF"/>
                </a:solidFill>
              </a:rPr>
              <a:t>Capitulation</a:t>
            </a:r>
          </a:p>
          <a:p>
            <a:pPr algn="ctr" eaLnBrk="0" hangingPunct="0"/>
            <a:r>
              <a:rPr lang="en-US" sz="1600" b="1" dirty="0" smtClean="0">
                <a:solidFill>
                  <a:srgbClr val="FFFFFF"/>
                </a:solidFill>
              </a:rPr>
              <a:t> du Japon</a:t>
            </a:r>
            <a:endParaRPr lang="en-US" sz="1600" b="1" dirty="0">
              <a:solidFill>
                <a:srgbClr val="FFFFFF"/>
              </a:solidFill>
            </a:endParaRPr>
          </a:p>
        </p:txBody>
      </p:sp>
    </p:spTree>
    <p:extLst>
      <p:ext uri="{BB962C8B-B14F-4D97-AF65-F5344CB8AC3E}">
        <p14:creationId xmlns:p14="http://schemas.microsoft.com/office/powerpoint/2010/main" xmlns="" val="396582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1000"/>
                                        <p:tgtEl>
                                          <p:spTgt spid="19"/>
                                        </p:tgtEl>
                                      </p:cBhvr>
                                    </p:animEffect>
                                    <p:anim calcmode="lin" valueType="num">
                                      <p:cBhvr>
                                        <p:cTn id="10" dur="1000" fill="hold"/>
                                        <p:tgtEl>
                                          <p:spTgt spid="19"/>
                                        </p:tgtEl>
                                        <p:attrNameLst>
                                          <p:attrName>ppt_x</p:attrName>
                                        </p:attrNameLst>
                                      </p:cBhvr>
                                      <p:tavLst>
                                        <p:tav tm="0">
                                          <p:val>
                                            <p:strVal val="#ppt_x"/>
                                          </p:val>
                                        </p:tav>
                                        <p:tav tm="100000">
                                          <p:val>
                                            <p:strVal val="#ppt_x"/>
                                          </p:val>
                                        </p:tav>
                                      </p:tavLst>
                                    </p:anim>
                                    <p:anim calcmode="lin" valueType="num">
                                      <p:cBhvr>
                                        <p:cTn id="1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42"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0"/>
                            </p:stCondLst>
                            <p:childTnLst>
                              <p:par>
                                <p:cTn id="26" presetID="42"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par>
                          <p:cTn id="35" fill="hold">
                            <p:stCondLst>
                              <p:cond delay="0"/>
                            </p:stCondLst>
                            <p:childTnLst>
                              <p:par>
                                <p:cTn id="36" presetID="22" presetClass="entr" presetSubtype="4"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par>
                          <p:cTn id="43" fill="hold">
                            <p:stCondLst>
                              <p:cond delay="0"/>
                            </p:stCondLst>
                            <p:childTnLst>
                              <p:par>
                                <p:cTn id="44" presetID="42" presetClass="entr" presetSubtype="0" fill="hold" grpId="0" nodeType="after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anim calcmode="lin" valueType="num">
                                      <p:cBhvr>
                                        <p:cTn id="47" dur="1000" fill="hold"/>
                                        <p:tgtEl>
                                          <p:spTgt spid="22"/>
                                        </p:tgtEl>
                                        <p:attrNameLst>
                                          <p:attrName>ppt_x</p:attrName>
                                        </p:attrNameLst>
                                      </p:cBhvr>
                                      <p:tavLst>
                                        <p:tav tm="0">
                                          <p:val>
                                            <p:strVal val="#ppt_x"/>
                                          </p:val>
                                        </p:tav>
                                        <p:tav tm="100000">
                                          <p:val>
                                            <p:strVal val="#ppt_x"/>
                                          </p:val>
                                        </p:tav>
                                      </p:tavLst>
                                    </p:anim>
                                    <p:anim calcmode="lin" valueType="num">
                                      <p:cBhvr>
                                        <p:cTn id="4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P spid="10" grpId="0" animBg="1"/>
      <p:bldP spid="17" grpId="0"/>
      <p:bldP spid="18" grpId="0"/>
      <p:bldP spid="19" grpId="0"/>
      <p:bldP spid="21" grpId="0" animBg="1"/>
      <p:bldP spid="22" grpId="0"/>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nvPr>
        </p:nvGraphicFramePr>
        <p:xfrm>
          <a:off x="395536" y="476672"/>
          <a:ext cx="8229600" cy="4176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Parenthèses 4"/>
          <p:cNvSpPr/>
          <p:nvPr/>
        </p:nvSpPr>
        <p:spPr>
          <a:xfrm>
            <a:off x="539552" y="4941168"/>
            <a:ext cx="7704856" cy="1328023"/>
          </a:xfrm>
          <a:prstGeom prst="bracketPair">
            <a:avLst/>
          </a:prstGeom>
        </p:spPr>
        <p:style>
          <a:lnRef idx="3">
            <a:schemeClr val="accent2"/>
          </a:lnRef>
          <a:fillRef idx="0">
            <a:schemeClr val="accent2"/>
          </a:fillRef>
          <a:effectRef idx="2">
            <a:schemeClr val="accent2"/>
          </a:effectRef>
          <a:fontRef idx="minor">
            <a:schemeClr val="tx1"/>
          </a:fontRef>
        </p:style>
        <p:txBody>
          <a:bodyPr wrap="square">
            <a:spAutoFit/>
          </a:bodyPr>
          <a:lstStyle/>
          <a:p>
            <a:r>
              <a:rPr lang="fr-FR" dirty="0" smtClean="0"/>
              <a:t>La hiérarchie est très respectée au Japon. Il est aussi à rappeler que l’avancement se fait à l’ancienneté. Par exemple, pour revendiquer un poste (Directeur Général Adjoint), il faut au minimum avoir travaillé 30 ans dans l’entreprise… </a:t>
            </a:r>
            <a:endParaRPr lang="fr-FR" dirty="0"/>
          </a:p>
        </p:txBody>
      </p:sp>
    </p:spTree>
    <p:extLst>
      <p:ext uri="{BB962C8B-B14F-4D97-AF65-F5344CB8AC3E}">
        <p14:creationId xmlns:p14="http://schemas.microsoft.com/office/powerpoint/2010/main" xmlns="" val="358235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smtClean="0">
                <a:solidFill>
                  <a:schemeClr val="accent1"/>
                </a:solidFill>
              </a:rPr>
              <a:t>D- Les </a:t>
            </a:r>
            <a:r>
              <a:rPr lang="fr-FR" b="1" dirty="0">
                <a:solidFill>
                  <a:schemeClr val="accent1"/>
                </a:solidFill>
              </a:rPr>
              <a:t>théories du management </a:t>
            </a:r>
          </a:p>
        </p:txBody>
      </p:sp>
      <p:sp>
        <p:nvSpPr>
          <p:cNvPr id="3" name="Espace réservé du contenu 2"/>
          <p:cNvSpPr>
            <a:spLocks noGrp="1"/>
          </p:cNvSpPr>
          <p:nvPr>
            <p:ph idx="1"/>
          </p:nvPr>
        </p:nvSpPr>
        <p:spPr/>
        <p:txBody>
          <a:bodyPr>
            <a:normAutofit lnSpcReduction="10000"/>
          </a:bodyPr>
          <a:lstStyle/>
          <a:p>
            <a:pPr>
              <a:buFont typeface="Wingdings" pitchFamily="2" charset="2"/>
              <a:buChar char=""/>
            </a:pPr>
            <a:r>
              <a:rPr lang="fr-CA" dirty="0" err="1" smtClean="0">
                <a:solidFill>
                  <a:schemeClr val="accent6">
                    <a:lumMod val="75000"/>
                  </a:schemeClr>
                </a:solidFill>
              </a:rPr>
              <a:t>Kaisen</a:t>
            </a:r>
            <a:endParaRPr lang="fr-CA" dirty="0" smtClean="0">
              <a:solidFill>
                <a:schemeClr val="accent6">
                  <a:lumMod val="75000"/>
                </a:schemeClr>
              </a:solidFill>
            </a:endParaRPr>
          </a:p>
          <a:p>
            <a:pPr lvl="1">
              <a:buNone/>
            </a:pPr>
            <a:r>
              <a:rPr lang="fr-CA" dirty="0" smtClean="0"/>
              <a:t>- Amélioration quotidienne de la productivité</a:t>
            </a:r>
          </a:p>
          <a:p>
            <a:pPr>
              <a:buFont typeface="Wingdings" pitchFamily="2" charset="2"/>
              <a:buChar char=""/>
            </a:pPr>
            <a:r>
              <a:rPr lang="fr-CA" dirty="0" err="1" smtClean="0">
                <a:solidFill>
                  <a:schemeClr val="accent6">
                    <a:lumMod val="75000"/>
                  </a:schemeClr>
                </a:solidFill>
              </a:rPr>
              <a:t>Muda</a:t>
            </a:r>
            <a:endParaRPr lang="fr-CA" dirty="0" smtClean="0">
              <a:solidFill>
                <a:schemeClr val="accent6">
                  <a:lumMod val="75000"/>
                </a:schemeClr>
              </a:solidFill>
            </a:endParaRPr>
          </a:p>
          <a:p>
            <a:pPr lvl="1">
              <a:buNone/>
            </a:pPr>
            <a:r>
              <a:rPr lang="fr-CA" dirty="0" smtClean="0"/>
              <a:t>- Méthode contre le gaspillage</a:t>
            </a:r>
          </a:p>
          <a:p>
            <a:pPr>
              <a:buFont typeface="Wingdings" pitchFamily="2" charset="2"/>
              <a:buChar char=""/>
            </a:pPr>
            <a:r>
              <a:rPr lang="fr-CA" dirty="0" err="1" smtClean="0">
                <a:solidFill>
                  <a:schemeClr val="accent6">
                    <a:lumMod val="75000"/>
                  </a:schemeClr>
                </a:solidFill>
              </a:rPr>
              <a:t>Poka</a:t>
            </a:r>
            <a:r>
              <a:rPr lang="fr-CA" dirty="0" smtClean="0">
                <a:solidFill>
                  <a:schemeClr val="accent6">
                    <a:lumMod val="75000"/>
                  </a:schemeClr>
                </a:solidFill>
              </a:rPr>
              <a:t>-</a:t>
            </a:r>
            <a:r>
              <a:rPr lang="fr-CA" dirty="0" err="1" smtClean="0">
                <a:solidFill>
                  <a:schemeClr val="accent6">
                    <a:lumMod val="75000"/>
                  </a:schemeClr>
                </a:solidFill>
              </a:rPr>
              <a:t>Yoke</a:t>
            </a:r>
            <a:endParaRPr lang="fr-CA" dirty="0" smtClean="0">
              <a:solidFill>
                <a:schemeClr val="accent6">
                  <a:lumMod val="75000"/>
                </a:schemeClr>
              </a:solidFill>
            </a:endParaRPr>
          </a:p>
          <a:p>
            <a:pPr lvl="1">
              <a:buNone/>
            </a:pPr>
            <a:r>
              <a:rPr lang="fr-CA" dirty="0" smtClean="0"/>
              <a:t>- Système anti-erreur</a:t>
            </a:r>
          </a:p>
          <a:p>
            <a:pPr>
              <a:buFont typeface="Wingdings" pitchFamily="2" charset="2"/>
              <a:buChar char=""/>
            </a:pPr>
            <a:r>
              <a:rPr lang="fr-CA" dirty="0" smtClean="0">
                <a:solidFill>
                  <a:schemeClr val="accent6">
                    <a:lumMod val="75000"/>
                  </a:schemeClr>
                </a:solidFill>
              </a:rPr>
              <a:t>Juste-à-temps</a:t>
            </a:r>
          </a:p>
          <a:p>
            <a:pPr lvl="1">
              <a:buNone/>
            </a:pPr>
            <a:r>
              <a:rPr lang="fr-CA" dirty="0" smtClean="0"/>
              <a:t>- Réduction des inventaires par une meilleure synchronisation des processus de production</a:t>
            </a:r>
          </a:p>
          <a:p>
            <a:endParaRPr lang="fr-FR" dirty="0"/>
          </a:p>
        </p:txBody>
      </p:sp>
    </p:spTree>
    <p:extLst>
      <p:ext uri="{BB962C8B-B14F-4D97-AF65-F5344CB8AC3E}">
        <p14:creationId xmlns:p14="http://schemas.microsoft.com/office/powerpoint/2010/main" xmlns="" val="46751598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u="sng" dirty="0" smtClean="0"/>
              <a:t>Modèle du 5 S</a:t>
            </a:r>
            <a:endParaRPr lang="fr-FR" dirty="0"/>
          </a:p>
        </p:txBody>
      </p:sp>
      <p:graphicFrame>
        <p:nvGraphicFramePr>
          <p:cNvPr id="4" name="Diagramme 3"/>
          <p:cNvGraphicFramePr/>
          <p:nvPr/>
        </p:nvGraphicFramePr>
        <p:xfrm>
          <a:off x="1115616" y="1628800"/>
          <a:ext cx="7272808" cy="3888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0921715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William </a:t>
            </a:r>
            <a:r>
              <a:rPr lang="fr-FR" dirty="0" err="1" smtClean="0"/>
              <a:t>Ouchi</a:t>
            </a:r>
            <a:r>
              <a:rPr lang="fr-FR" dirty="0" smtClean="0"/>
              <a:t> </a:t>
            </a:r>
            <a:endParaRPr lang="fr-FR" dirty="0"/>
          </a:p>
        </p:txBody>
      </p:sp>
      <p:sp>
        <p:nvSpPr>
          <p:cNvPr id="3" name="Espace réservé du contenu 2"/>
          <p:cNvSpPr>
            <a:spLocks noGrp="1"/>
          </p:cNvSpPr>
          <p:nvPr>
            <p:ph idx="1"/>
          </p:nvPr>
        </p:nvSpPr>
        <p:spPr>
          <a:xfrm>
            <a:off x="3563888" y="548680"/>
            <a:ext cx="5111750" cy="5853113"/>
          </a:xfrm>
          <a:prstGeom prst="rect">
            <a:avLst/>
          </a:prstGeom>
        </p:spPr>
        <p:style>
          <a:lnRef idx="1">
            <a:schemeClr val="accent2"/>
          </a:lnRef>
          <a:fillRef idx="2">
            <a:schemeClr val="accent2"/>
          </a:fillRef>
          <a:effectRef idx="1">
            <a:schemeClr val="accent2"/>
          </a:effectRef>
          <a:fontRef idx="minor">
            <a:schemeClr val="dk1"/>
          </a:fontRef>
        </p:style>
        <p:txBody>
          <a:bodyPr/>
          <a:lstStyle/>
          <a:p>
            <a:pPr>
              <a:buNone/>
            </a:pPr>
            <a:r>
              <a:rPr lang="fr-FR" sz="2400" b="1" u="sng" dirty="0" smtClean="0"/>
              <a:t> La théorie Z :</a:t>
            </a:r>
            <a:endParaRPr lang="fr-FR" sz="2400" dirty="0" smtClean="0"/>
          </a:p>
          <a:p>
            <a:pPr>
              <a:buNone/>
            </a:pPr>
            <a:r>
              <a:rPr lang="fr-FR" sz="2400" dirty="0" smtClean="0"/>
              <a:t>«   Le secret de la réussite japonaise, n'est pas la technologie, </a:t>
            </a:r>
            <a:r>
              <a:rPr lang="fr-FR" sz="2400" dirty="0" smtClean="0">
                <a:solidFill>
                  <a:srgbClr val="FF0000"/>
                </a:solidFill>
              </a:rPr>
              <a:t>MAIS </a:t>
            </a:r>
            <a:r>
              <a:rPr lang="fr-FR" sz="2400" b="1" dirty="0" smtClean="0">
                <a:solidFill>
                  <a:srgbClr val="FF0000"/>
                </a:solidFill>
              </a:rPr>
              <a:t>une manière spéciale de manager les individus.</a:t>
            </a:r>
            <a:r>
              <a:rPr lang="fr-FR" sz="2400" dirty="0" smtClean="0"/>
              <a:t> "Il s'agit d'un style de management qui met l'accent sur une philosophie d'entreprise forte, une culture d'entreprise distincte, un développement personnel à long terme, et une prise de décision par consensus» (William </a:t>
            </a:r>
            <a:r>
              <a:rPr lang="fr-FR" sz="2400" dirty="0" err="1" smtClean="0"/>
              <a:t>Ouchi</a:t>
            </a:r>
            <a:r>
              <a:rPr lang="fr-FR" sz="2400" dirty="0" smtClean="0"/>
              <a:t>, 1981).</a:t>
            </a:r>
          </a:p>
          <a:p>
            <a:pPr>
              <a:buFont typeface="Wingdings" pitchFamily="2" charset="2"/>
              <a:buChar char="§"/>
            </a:pPr>
            <a:r>
              <a:rPr lang="fr-FR" sz="2400" dirty="0" smtClean="0"/>
              <a:t>Cette théorie considère l’Homme comme l’élément déterminant de la réussite de l’entreprise japonaise </a:t>
            </a:r>
          </a:p>
        </p:txBody>
      </p:sp>
      <p:sp>
        <p:nvSpPr>
          <p:cNvPr id="4" name="Espace réservé du texte 3"/>
          <p:cNvSpPr>
            <a:spLocks noGrp="1"/>
          </p:cNvSpPr>
          <p:nvPr>
            <p:ph type="body" sz="half" idx="2"/>
          </p:nvPr>
        </p:nvSpPr>
        <p:spPr/>
        <p:txBody>
          <a:bodyPr/>
          <a:lstStyle/>
          <a:p>
            <a:endParaRPr lang="fr-FR" b="1" dirty="0" smtClean="0"/>
          </a:p>
          <a:p>
            <a:endParaRPr lang="fr-FR" b="1" dirty="0" smtClean="0"/>
          </a:p>
          <a:p>
            <a:endParaRPr lang="fr-FR" b="1" dirty="0" smtClean="0"/>
          </a:p>
          <a:p>
            <a:endParaRPr lang="fr-FR" b="1" dirty="0" smtClean="0"/>
          </a:p>
          <a:p>
            <a:endParaRPr lang="fr-FR" b="1" dirty="0" smtClean="0"/>
          </a:p>
          <a:p>
            <a:endParaRPr lang="fr-FR" b="1" dirty="0" smtClean="0"/>
          </a:p>
          <a:p>
            <a:endParaRPr lang="fr-FR" b="1" dirty="0" smtClean="0"/>
          </a:p>
          <a:p>
            <a:endParaRPr lang="fr-FR" b="1" dirty="0" smtClean="0"/>
          </a:p>
          <a:p>
            <a:endParaRPr lang="fr-FR" b="1" dirty="0" smtClean="0"/>
          </a:p>
          <a:p>
            <a:endParaRPr lang="fr-FR" b="1" dirty="0" smtClean="0"/>
          </a:p>
          <a:p>
            <a:r>
              <a:rPr lang="fr-FR" b="1" dirty="0" smtClean="0"/>
              <a:t>William </a:t>
            </a:r>
            <a:r>
              <a:rPr lang="fr-FR" b="1" dirty="0" err="1" smtClean="0"/>
              <a:t>Ouchi</a:t>
            </a:r>
            <a:r>
              <a:rPr lang="fr-FR" b="1" dirty="0" smtClean="0"/>
              <a:t>  né 1943 </a:t>
            </a:r>
            <a:r>
              <a:rPr lang="fr-FR" dirty="0" smtClean="0"/>
              <a:t>est un professeur  américain de management et d’organisation à l’UCLA, à los  Angeles. Vice-président de l’école de management de l’UCLA , il a conduit des recherches sur les structures des organisation </a:t>
            </a:r>
            <a:r>
              <a:rPr lang="fr-FR" sz="1200" dirty="0" smtClean="0"/>
              <a:t>.</a:t>
            </a:r>
          </a:p>
          <a:p>
            <a:r>
              <a:rPr lang="fr-FR" dirty="0" smtClean="0"/>
              <a:t>Sa théorie Z est un prolongement de la théorie XY de Mac Gregor.</a:t>
            </a:r>
          </a:p>
          <a:p>
            <a:endParaRPr lang="fr-FR" dirty="0"/>
          </a:p>
        </p:txBody>
      </p:sp>
      <p:pic>
        <p:nvPicPr>
          <p:cNvPr id="5" name="Espace réservé du contenu 4" descr="WilliamOuchi.jpg"/>
          <p:cNvPicPr>
            <a:picLocks noChangeAspect="1"/>
          </p:cNvPicPr>
          <p:nvPr/>
        </p:nvPicPr>
        <p:blipFill>
          <a:blip r:embed="rId3" cstate="print"/>
          <a:stretch>
            <a:fillRect/>
          </a:stretch>
        </p:blipFill>
        <p:spPr bwMode="auto">
          <a:xfrm>
            <a:off x="467544" y="1556792"/>
            <a:ext cx="2592288" cy="24193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0472638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cstate="print"/>
          <a:srcRect/>
          <a:stretch>
            <a:fillRect/>
          </a:stretch>
        </p:blipFill>
        <p:spPr bwMode="auto">
          <a:xfrm>
            <a:off x="3006191" y="188640"/>
            <a:ext cx="3131618" cy="787115"/>
          </a:xfrm>
          <a:prstGeom prst="rect">
            <a:avLst/>
          </a:prstGeom>
          <a:noFill/>
        </p:spPr>
      </p:pic>
      <p:pic>
        <p:nvPicPr>
          <p:cNvPr id="5" name="Image 4" descr="http://t0.gstatic.com/images?q=tbn:ANd9GcQCzILKgmhCL2MuXGbtAtbivYSXHPAmTSfx8Ov4vPjAoyVfV0nKXjXPnkzN"/>
          <p:cNvPicPr/>
          <p:nvPr/>
        </p:nvPicPr>
        <p:blipFill>
          <a:blip r:embed="rId3" cstate="print"/>
          <a:srcRect/>
          <a:stretch>
            <a:fillRect/>
          </a:stretch>
        </p:blipFill>
        <p:spPr bwMode="auto">
          <a:xfrm>
            <a:off x="2103755" y="1196752"/>
            <a:ext cx="2468245" cy="2096135"/>
          </a:xfrm>
          <a:prstGeom prst="rect">
            <a:avLst/>
          </a:prstGeom>
          <a:ln>
            <a:noFill/>
          </a:ln>
          <a:effectLst>
            <a:softEdge rad="112500"/>
          </a:effectLst>
        </p:spPr>
      </p:pic>
      <p:pic>
        <p:nvPicPr>
          <p:cNvPr id="6" name="Image 5" descr="http://www.primeperformers.co.uk/uploads/images/speakers/220x220/Dr-Fons-Trompenaars.jpg"/>
          <p:cNvPicPr/>
          <p:nvPr/>
        </p:nvPicPr>
        <p:blipFill>
          <a:blip r:embed="rId4" cstate="print"/>
          <a:srcRect/>
          <a:stretch>
            <a:fillRect/>
          </a:stretch>
        </p:blipFill>
        <p:spPr bwMode="auto">
          <a:xfrm>
            <a:off x="4499992" y="1196752"/>
            <a:ext cx="2096135" cy="2096135"/>
          </a:xfrm>
          <a:prstGeom prst="rect">
            <a:avLst/>
          </a:prstGeom>
          <a:ln>
            <a:noFill/>
          </a:ln>
          <a:effectLst>
            <a:softEdge rad="112500"/>
          </a:effectLst>
        </p:spPr>
      </p:pic>
      <p:pic>
        <p:nvPicPr>
          <p:cNvPr id="7" name="Image 6"/>
          <p:cNvPicPr/>
          <p:nvPr/>
        </p:nvPicPr>
        <p:blipFill>
          <a:blip r:embed="rId5" cstate="print"/>
          <a:srcRect/>
          <a:stretch>
            <a:fillRect/>
          </a:stretch>
        </p:blipFill>
        <p:spPr bwMode="auto">
          <a:xfrm>
            <a:off x="3635896" y="3257658"/>
            <a:ext cx="1918017" cy="2411730"/>
          </a:xfrm>
          <a:prstGeom prst="rect">
            <a:avLst/>
          </a:prstGeom>
          <a:ln>
            <a:noFill/>
          </a:ln>
          <a:effectLst>
            <a:softEdge rad="112500"/>
          </a:effectLst>
        </p:spPr>
      </p:pic>
      <p:pic>
        <p:nvPicPr>
          <p:cNvPr id="8" name="Image 7"/>
          <p:cNvPicPr/>
          <p:nvPr/>
        </p:nvPicPr>
        <p:blipFill>
          <a:blip r:embed="rId6" cstate="print"/>
          <a:srcRect/>
          <a:stretch>
            <a:fillRect/>
          </a:stretch>
        </p:blipFill>
        <p:spPr bwMode="auto">
          <a:xfrm>
            <a:off x="1043608" y="5589240"/>
            <a:ext cx="6990411" cy="660301"/>
          </a:xfrm>
          <a:prstGeom prst="rect">
            <a:avLst/>
          </a:prstGeom>
          <a:noFill/>
        </p:spPr>
      </p:pic>
      <p:pic>
        <p:nvPicPr>
          <p:cNvPr id="9" name="Image 8"/>
          <p:cNvPicPr/>
          <p:nvPr/>
        </p:nvPicPr>
        <p:blipFill>
          <a:blip r:embed="rId7" cstate="print"/>
          <a:srcRect/>
          <a:stretch>
            <a:fillRect/>
          </a:stretch>
        </p:blipFill>
        <p:spPr bwMode="auto">
          <a:xfrm>
            <a:off x="1893092" y="6078051"/>
            <a:ext cx="5559228" cy="623087"/>
          </a:xfrm>
          <a:prstGeom prst="rect">
            <a:avLst/>
          </a:prstGeom>
          <a:noFill/>
        </p:spPr>
      </p:pic>
    </p:spTree>
    <p:extLst>
      <p:ext uri="{BB962C8B-B14F-4D97-AF65-F5344CB8AC3E}">
        <p14:creationId xmlns:p14="http://schemas.microsoft.com/office/powerpoint/2010/main" xmlns="" val="302313151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nvSpPr>
        <p:spPr>
          <a:xfrm>
            <a:off x="452028" y="627682"/>
            <a:ext cx="8229600" cy="7060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1400" b="1" dirty="0" smtClean="0"/>
              <a:t/>
            </a:r>
            <a:br>
              <a:rPr lang="fr-FR" sz="1400" b="1" dirty="0" smtClean="0"/>
            </a:br>
            <a:r>
              <a:rPr lang="fr-FR" sz="3600" b="1" dirty="0">
                <a:solidFill>
                  <a:schemeClr val="accent1"/>
                </a:solidFill>
              </a:rPr>
              <a:t>A-  Les cinq dimensions de </a:t>
            </a:r>
            <a:r>
              <a:rPr lang="fr-FR" sz="3600" b="1" dirty="0" err="1">
                <a:solidFill>
                  <a:schemeClr val="accent1"/>
                </a:solidFill>
              </a:rPr>
              <a:t>Hofstede</a:t>
            </a:r>
            <a:r>
              <a:rPr lang="fr-FR" sz="3600" b="1" dirty="0">
                <a:solidFill>
                  <a:schemeClr val="accent1"/>
                </a:solidFill>
              </a:rPr>
              <a:t> </a:t>
            </a:r>
            <a:br>
              <a:rPr lang="fr-FR" sz="3600" b="1" dirty="0">
                <a:solidFill>
                  <a:schemeClr val="accent1"/>
                </a:solidFill>
              </a:rPr>
            </a:br>
            <a:endParaRPr lang="fr-FR" sz="3600" b="1" dirty="0">
              <a:solidFill>
                <a:schemeClr val="accent1"/>
              </a:solidFill>
            </a:endParaRPr>
          </a:p>
        </p:txBody>
      </p:sp>
      <p:graphicFrame>
        <p:nvGraphicFramePr>
          <p:cNvPr id="7" name="Espace réservé du contenu 3"/>
          <p:cNvGraphicFramePr>
            <a:graphicFrameLocks noGrp="1"/>
          </p:cNvGraphicFramePr>
          <p:nvPr>
            <p:extLst>
              <p:ext uri="{D42A27DB-BD31-4B8C-83A1-F6EECF244321}">
                <p14:modId xmlns:p14="http://schemas.microsoft.com/office/powerpoint/2010/main" xmlns="" val="2839097465"/>
              </p:ext>
            </p:extLst>
          </p:nvPr>
        </p:nvGraphicFramePr>
        <p:xfrm>
          <a:off x="462372" y="1765820"/>
          <a:ext cx="8229600" cy="446449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160905765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395536" y="404664"/>
            <a:ext cx="8229600" cy="706090"/>
          </a:xfrm>
        </p:spPr>
        <p:txBody>
          <a:bodyPr>
            <a:normAutofit/>
          </a:bodyPr>
          <a:lstStyle/>
          <a:p>
            <a:r>
              <a:rPr lang="fr-FR" sz="3600" b="1" dirty="0" smtClean="0">
                <a:solidFill>
                  <a:schemeClr val="accent1"/>
                </a:solidFill>
              </a:rPr>
              <a:t>   B- Les trois dimensions de Hall:</a:t>
            </a:r>
            <a:endParaRPr lang="fr-FR" sz="3600" b="1" dirty="0">
              <a:solidFill>
                <a:schemeClr val="accent1"/>
              </a:solidFill>
            </a:endParaRPr>
          </a:p>
        </p:txBody>
      </p:sp>
      <p:graphicFrame>
        <p:nvGraphicFramePr>
          <p:cNvPr id="5" name="Diagramme 4"/>
          <p:cNvGraphicFramePr/>
          <p:nvPr>
            <p:extLst>
              <p:ext uri="{D42A27DB-BD31-4B8C-83A1-F6EECF244321}">
                <p14:modId xmlns:p14="http://schemas.microsoft.com/office/powerpoint/2010/main" xmlns="" val="2612588086"/>
              </p:ext>
            </p:extLst>
          </p:nvPr>
        </p:nvGraphicFramePr>
        <p:xfrm>
          <a:off x="1043608" y="1124744"/>
          <a:ext cx="7296472" cy="5272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26845888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11560" y="620688"/>
            <a:ext cx="8028384" cy="3816424"/>
          </a:xfrm>
        </p:spPr>
        <p:txBody>
          <a:bodyPr>
            <a:normAutofit fontScale="92500" lnSpcReduction="10000"/>
          </a:bodyPr>
          <a:lstStyle/>
          <a:p>
            <a:pPr>
              <a:buNone/>
            </a:pPr>
            <a:r>
              <a:rPr lang="fr-FR" dirty="0" smtClean="0">
                <a:solidFill>
                  <a:srgbClr val="FF0000"/>
                </a:solidFill>
              </a:rPr>
              <a:t>1- </a:t>
            </a:r>
            <a:r>
              <a:rPr lang="fr-FR" sz="2800" dirty="0" smtClean="0">
                <a:solidFill>
                  <a:srgbClr val="FF0000"/>
                </a:solidFill>
              </a:rPr>
              <a:t>Rapport à l’espace</a:t>
            </a:r>
            <a:r>
              <a:rPr lang="fr-FR" sz="2800" b="1" dirty="0" smtClean="0">
                <a:solidFill>
                  <a:srgbClr val="FF0000"/>
                </a:solidFill>
              </a:rPr>
              <a:t> :  </a:t>
            </a:r>
            <a:endParaRPr lang="fr-FR" sz="2800" b="1" dirty="0">
              <a:solidFill>
                <a:srgbClr val="FF0000"/>
              </a:solidFill>
            </a:endParaRPr>
          </a:p>
          <a:p>
            <a:pPr>
              <a:buNone/>
            </a:pPr>
            <a:endParaRPr lang="fr-FR" sz="2600" dirty="0" smtClean="0">
              <a:solidFill>
                <a:srgbClr val="FF0000"/>
              </a:solidFill>
            </a:endParaRPr>
          </a:p>
          <a:p>
            <a:pPr>
              <a:buFont typeface="Wingdings" pitchFamily="2" charset="2"/>
              <a:buChar char="ü"/>
            </a:pPr>
            <a:r>
              <a:rPr lang="fr-FR" sz="2800" dirty="0" smtClean="0"/>
              <a:t>les distances entre les corps sont importantes et les contacts physiques sont plus rares. </a:t>
            </a:r>
          </a:p>
          <a:p>
            <a:pPr marL="0" indent="0">
              <a:buNone/>
            </a:pPr>
            <a:endParaRPr lang="fr-FR" sz="2800" dirty="0" smtClean="0"/>
          </a:p>
          <a:p>
            <a:pPr>
              <a:buFont typeface="Wingdings" pitchFamily="2" charset="2"/>
              <a:buChar char="ü"/>
            </a:pPr>
            <a:r>
              <a:rPr lang="fr-FR" sz="2800" dirty="0" smtClean="0"/>
              <a:t>la bulle individuelle japonaise est assez large mais s’efface face à celle du groupe qui prend le pas sur le reste.</a:t>
            </a:r>
          </a:p>
          <a:p>
            <a:pPr marL="914400" lvl="2" indent="0">
              <a:buNone/>
            </a:pPr>
            <a:r>
              <a:rPr lang="fr-FR" dirty="0" smtClean="0">
                <a:solidFill>
                  <a:srgbClr val="0070C0"/>
                </a:solidFill>
              </a:rPr>
              <a:t>	Ex: Entreprise et maison japonaise</a:t>
            </a:r>
          </a:p>
          <a:p>
            <a:endParaRPr lang="fr-FR" dirty="0"/>
          </a:p>
        </p:txBody>
      </p:sp>
      <p:pic>
        <p:nvPicPr>
          <p:cNvPr id="1026" name="Picture 2" descr="F:\proxémie.png"/>
          <p:cNvPicPr>
            <a:picLocks noChangeAspect="1" noChangeArrowheads="1"/>
          </p:cNvPicPr>
          <p:nvPr/>
        </p:nvPicPr>
        <p:blipFill>
          <a:blip r:embed="rId2" cstate="print"/>
          <a:srcRect/>
          <a:stretch>
            <a:fillRect/>
          </a:stretch>
        </p:blipFill>
        <p:spPr bwMode="auto">
          <a:xfrm>
            <a:off x="539552" y="4221088"/>
            <a:ext cx="2592288" cy="2363804"/>
          </a:xfrm>
          <a:prstGeom prst="rect">
            <a:avLst/>
          </a:prstGeom>
          <a:noFill/>
        </p:spPr>
      </p:pic>
    </p:spTree>
    <p:extLst>
      <p:ext uri="{BB962C8B-B14F-4D97-AF65-F5344CB8AC3E}">
        <p14:creationId xmlns:p14="http://schemas.microsoft.com/office/powerpoint/2010/main" xmlns="" val="3372565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1099655"/>
            <a:ext cx="6336704" cy="692696"/>
          </a:xfrm>
        </p:spPr>
        <p:txBody>
          <a:bodyPr>
            <a:noAutofit/>
          </a:bodyPr>
          <a:lstStyle/>
          <a:p>
            <a:r>
              <a:rPr lang="fr-FR" sz="3600" dirty="0" smtClean="0">
                <a:solidFill>
                  <a:srgbClr val="FF0000"/>
                </a:solidFill>
              </a:rPr>
              <a:t/>
            </a:r>
            <a:br>
              <a:rPr lang="fr-FR" sz="3600" dirty="0" smtClean="0">
                <a:solidFill>
                  <a:srgbClr val="FF0000"/>
                </a:solidFill>
              </a:rPr>
            </a:br>
            <a:r>
              <a:rPr lang="fr-FR" sz="3600" dirty="0" smtClean="0">
                <a:solidFill>
                  <a:srgbClr val="FF0000"/>
                </a:solidFill>
              </a:rPr>
              <a:t>2-Orientation temporelle</a:t>
            </a:r>
            <a:r>
              <a:rPr lang="fr-FR" sz="3600" b="1" dirty="0" smtClean="0">
                <a:solidFill>
                  <a:srgbClr val="FF0000"/>
                </a:solidFill>
              </a:rPr>
              <a:t> :  </a:t>
            </a:r>
            <a:r>
              <a:rPr lang="fr-FR" sz="3600" dirty="0" smtClean="0">
                <a:solidFill>
                  <a:srgbClr val="FF0000"/>
                </a:solidFill>
              </a:rPr>
              <a:t/>
            </a:r>
            <a:br>
              <a:rPr lang="fr-FR" sz="3600" dirty="0" smtClean="0">
                <a:solidFill>
                  <a:srgbClr val="FF0000"/>
                </a:solidFill>
              </a:rPr>
            </a:br>
            <a:endParaRPr lang="fr-FR" sz="3600" dirty="0"/>
          </a:p>
        </p:txBody>
      </p:sp>
      <p:sp>
        <p:nvSpPr>
          <p:cNvPr id="3" name="Espace réservé du contenu 2"/>
          <p:cNvSpPr>
            <a:spLocks noGrp="1"/>
          </p:cNvSpPr>
          <p:nvPr>
            <p:ph idx="1"/>
          </p:nvPr>
        </p:nvSpPr>
        <p:spPr>
          <a:xfrm>
            <a:off x="323528" y="2276872"/>
            <a:ext cx="7056784" cy="2982747"/>
          </a:xfrm>
        </p:spPr>
        <p:txBody>
          <a:bodyPr>
            <a:normAutofit fontScale="92500" lnSpcReduction="20000"/>
          </a:bodyPr>
          <a:lstStyle/>
          <a:p>
            <a:pPr>
              <a:buFont typeface="Wingdings" pitchFamily="2" charset="2"/>
              <a:buChar char="ü"/>
            </a:pPr>
            <a:r>
              <a:rPr lang="fr-FR" sz="2800" dirty="0" smtClean="0"/>
              <a:t>Les  japonais  sont très polychromiques,  très organisées et la ponctualité est une règle quasi absolue chez eux. </a:t>
            </a:r>
          </a:p>
          <a:p>
            <a:pPr marL="0" indent="0">
              <a:buNone/>
            </a:pPr>
            <a:endParaRPr lang="fr-FR" sz="2800" dirty="0" smtClean="0"/>
          </a:p>
          <a:p>
            <a:pPr>
              <a:buFont typeface="Wingdings" pitchFamily="2" charset="2"/>
              <a:buChar char="ü"/>
            </a:pPr>
            <a:r>
              <a:rPr lang="fr-FR" sz="2800" dirty="0" smtClean="0"/>
              <a:t>Ils peuvent très bien planifier des activités sur plusieurs années et s’y tenir. </a:t>
            </a:r>
          </a:p>
          <a:p>
            <a:pPr marL="0" indent="0">
              <a:buNone/>
            </a:pPr>
            <a:endParaRPr lang="fr-FR" sz="2800" dirty="0" smtClean="0"/>
          </a:p>
          <a:p>
            <a:pPr>
              <a:buFont typeface="Wingdings" pitchFamily="2" charset="2"/>
              <a:buChar char="ü"/>
            </a:pPr>
            <a:r>
              <a:rPr lang="fr-FR" sz="2800" dirty="0" smtClean="0"/>
              <a:t>La planification est globale.</a:t>
            </a:r>
            <a:endParaRPr lang="fr-FR" sz="2800" dirty="0"/>
          </a:p>
        </p:txBody>
      </p:sp>
      <p:pic>
        <p:nvPicPr>
          <p:cNvPr id="7170" name="Picture 2" descr="C:\Documents and Settings\HOUDA\Mes documents\Downloads\soukain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44208" y="4221088"/>
            <a:ext cx="2228850" cy="20574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4275693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620688"/>
            <a:ext cx="6480720" cy="1143000"/>
          </a:xfrm>
        </p:spPr>
        <p:txBody>
          <a:bodyPr>
            <a:normAutofit/>
          </a:bodyPr>
          <a:lstStyle/>
          <a:p>
            <a:r>
              <a:rPr lang="fr-FR" sz="3600" dirty="0" smtClean="0">
                <a:solidFill>
                  <a:srgbClr val="FF0000"/>
                </a:solidFill>
              </a:rPr>
              <a:t>3-Culture à fort contexte : </a:t>
            </a:r>
            <a:endParaRPr lang="fr-FR" sz="3600" dirty="0"/>
          </a:p>
        </p:txBody>
      </p:sp>
      <p:sp>
        <p:nvSpPr>
          <p:cNvPr id="3" name="Espace réservé du contenu 2"/>
          <p:cNvSpPr>
            <a:spLocks noGrp="1"/>
          </p:cNvSpPr>
          <p:nvPr>
            <p:ph idx="1"/>
          </p:nvPr>
        </p:nvSpPr>
        <p:spPr>
          <a:xfrm>
            <a:off x="467544" y="1988840"/>
            <a:ext cx="8229600" cy="3312368"/>
          </a:xfrm>
        </p:spPr>
        <p:txBody>
          <a:bodyPr>
            <a:normAutofit fontScale="92500" lnSpcReduction="20000"/>
          </a:bodyPr>
          <a:lstStyle/>
          <a:p>
            <a:pPr>
              <a:buFont typeface="Wingdings" pitchFamily="2" charset="2"/>
              <a:buChar char="ü"/>
            </a:pPr>
            <a:r>
              <a:rPr lang="fr-FR" sz="2800" dirty="0" smtClean="0"/>
              <a:t>Ils se sentent mal à l’aise face à des questions d’opinion ou d’avis. </a:t>
            </a:r>
          </a:p>
          <a:p>
            <a:pPr>
              <a:buFont typeface="Wingdings" pitchFamily="2" charset="2"/>
              <a:buChar char="ü"/>
            </a:pPr>
            <a:endParaRPr lang="fr-FR" sz="2800" dirty="0" smtClean="0"/>
          </a:p>
          <a:p>
            <a:pPr>
              <a:buFont typeface="Wingdings" pitchFamily="2" charset="2"/>
              <a:buChar char="ü"/>
            </a:pPr>
            <a:r>
              <a:rPr lang="fr-FR" sz="2800" dirty="0" smtClean="0"/>
              <a:t>les japonais  sont moins directs, le refus étant toujours indirect.</a:t>
            </a:r>
          </a:p>
          <a:p>
            <a:pPr marL="0" indent="0">
              <a:buNone/>
            </a:pPr>
            <a:endParaRPr lang="fr-FR" sz="2800" dirty="0" smtClean="0"/>
          </a:p>
          <a:p>
            <a:pPr>
              <a:buFont typeface="Wingdings" pitchFamily="2" charset="2"/>
              <a:buChar char="ü"/>
            </a:pPr>
            <a:r>
              <a:rPr lang="fr-FR" sz="2800" dirty="0" smtClean="0"/>
              <a:t>Dans leurs engagements avec des partenaires étrangers , les japonais pourront se sentir agressés par les demandes exhaustives d’informations.</a:t>
            </a:r>
          </a:p>
        </p:txBody>
      </p:sp>
    </p:spTree>
    <p:extLst>
      <p:ext uri="{BB962C8B-B14F-4D97-AF65-F5344CB8AC3E}">
        <p14:creationId xmlns:p14="http://schemas.microsoft.com/office/powerpoint/2010/main" xmlns="" val="531741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smtClean="0">
                <a:solidFill>
                  <a:schemeClr val="accent5"/>
                </a:solidFill>
              </a:rPr>
              <a:t>3- Les </a:t>
            </a:r>
            <a:r>
              <a:rPr lang="fr-FR" b="1" dirty="0">
                <a:solidFill>
                  <a:schemeClr val="accent5"/>
                </a:solidFill>
              </a:rPr>
              <a:t>religions </a:t>
            </a:r>
            <a:r>
              <a:rPr lang="fr-FR" b="1" dirty="0" smtClean="0">
                <a:solidFill>
                  <a:schemeClr val="accent5"/>
                </a:solidFill>
              </a:rPr>
              <a:t>:</a:t>
            </a:r>
            <a:endParaRPr lang="fr-FR" b="1" dirty="0">
              <a:solidFill>
                <a:schemeClr val="accent5"/>
              </a:solidFill>
            </a:endParaRPr>
          </a:p>
        </p:txBody>
      </p:sp>
      <p:sp>
        <p:nvSpPr>
          <p:cNvPr id="3" name="Espace réservé du contenu 2"/>
          <p:cNvSpPr>
            <a:spLocks noGrp="1"/>
          </p:cNvSpPr>
          <p:nvPr>
            <p:ph idx="1"/>
          </p:nvPr>
        </p:nvSpPr>
        <p:spPr>
          <a:xfrm>
            <a:off x="0" y="2332037"/>
            <a:ext cx="9286940" cy="4525963"/>
          </a:xfrm>
        </p:spPr>
        <p:txBody>
          <a:bodyPr/>
          <a:lstStyle/>
          <a:p>
            <a:pPr lvl="0"/>
            <a:r>
              <a:rPr lang="fr-FR" dirty="0"/>
              <a:t>107 millions de shintoïstes (84 % de la population) ;</a:t>
            </a:r>
          </a:p>
          <a:p>
            <a:pPr lvl="0"/>
            <a:r>
              <a:rPr lang="fr-FR" dirty="0"/>
              <a:t>91 millions de bouddhistes (71 % de la population) ;</a:t>
            </a:r>
          </a:p>
          <a:p>
            <a:pPr lvl="0"/>
            <a:r>
              <a:rPr lang="fr-FR" dirty="0"/>
              <a:t>près de 3 millions de chrétiens (2 % de </a:t>
            </a:r>
            <a:r>
              <a:rPr lang="fr-FR" dirty="0" smtClean="0"/>
              <a:t>la population</a:t>
            </a:r>
            <a:r>
              <a:rPr lang="fr-FR" dirty="0"/>
              <a:t>) ;</a:t>
            </a:r>
          </a:p>
          <a:p>
            <a:pPr lvl="0"/>
            <a:r>
              <a:rPr lang="fr-FR" dirty="0"/>
              <a:t>10 millions de Japonais pratiquant d'autres religions (8 % de la population).</a:t>
            </a:r>
          </a:p>
          <a:p>
            <a:endParaRPr lang="fr-FR" dirty="0"/>
          </a:p>
        </p:txBody>
      </p:sp>
      <p:pic>
        <p:nvPicPr>
          <p:cNvPr id="4" name="Image 3" descr="http://upload.wikimedia.org/wikipedia/commons/thumb/f/f9/%E7%A5%9E%E4%B8%BB.JPG/220px-%E7%A5%9E%E4%B8%BB.JPG"/>
          <p:cNvPicPr/>
          <p:nvPr/>
        </p:nvPicPr>
        <p:blipFill>
          <a:blip r:embed="rId2" cstate="print"/>
          <a:srcRect/>
          <a:stretch>
            <a:fillRect/>
          </a:stretch>
        </p:blipFill>
        <p:spPr bwMode="auto">
          <a:xfrm>
            <a:off x="7000892" y="0"/>
            <a:ext cx="2143108" cy="1574359"/>
          </a:xfrm>
          <a:prstGeom prst="rect">
            <a:avLst/>
          </a:prstGeom>
          <a:ln>
            <a:noFill/>
          </a:ln>
          <a:effectLst>
            <a:softEdge rad="112500"/>
          </a:effectLst>
        </p:spPr>
      </p:pic>
      <p:pic>
        <p:nvPicPr>
          <p:cNvPr id="5" name="Image 4" descr="Séjour Japon, Tokyo, Kamakura, Bouddha, temples, sanctuaires"/>
          <p:cNvPicPr/>
          <p:nvPr/>
        </p:nvPicPr>
        <p:blipFill>
          <a:blip r:embed="rId3" cstate="print"/>
          <a:srcRect/>
          <a:stretch>
            <a:fillRect/>
          </a:stretch>
        </p:blipFill>
        <p:spPr bwMode="auto">
          <a:xfrm>
            <a:off x="0" y="0"/>
            <a:ext cx="2024435" cy="1428736"/>
          </a:xfrm>
          <a:prstGeom prst="rect">
            <a:avLst/>
          </a:prstGeom>
          <a:ln>
            <a:noFill/>
          </a:ln>
          <a:effectLst>
            <a:softEdge rad="112500"/>
          </a:effectLst>
        </p:spPr>
      </p:pic>
      <p:pic>
        <p:nvPicPr>
          <p:cNvPr id="6" name="Image 5" descr="http://www.lightmediation.net/blog/images/pierre/2006-10/japon_04.jpg?phpMyAdmin=r4rXnFTBTvpJuzf7NerSuL4YbEe"/>
          <p:cNvPicPr/>
          <p:nvPr/>
        </p:nvPicPr>
        <p:blipFill>
          <a:blip r:embed="rId4" cstate="print"/>
          <a:srcRect/>
          <a:stretch>
            <a:fillRect/>
          </a:stretch>
        </p:blipFill>
        <p:spPr bwMode="auto">
          <a:xfrm>
            <a:off x="3357554" y="5553986"/>
            <a:ext cx="2327443" cy="1304014"/>
          </a:xfrm>
          <a:prstGeom prst="rect">
            <a:avLst/>
          </a:prstGeom>
          <a:ln>
            <a:noFill/>
          </a:ln>
          <a:effectLst>
            <a:softEdge rad="112500"/>
          </a:effectLst>
        </p:spPr>
      </p:pic>
    </p:spTree>
    <p:extLst>
      <p:ext uri="{BB962C8B-B14F-4D97-AF65-F5344CB8AC3E}">
        <p14:creationId xmlns:p14="http://schemas.microsoft.com/office/powerpoint/2010/main" xmlns="" val="44180598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457200" y="274638"/>
            <a:ext cx="8229600" cy="850106"/>
          </a:xfrm>
        </p:spPr>
        <p:txBody>
          <a:bodyPr>
            <a:normAutofit/>
          </a:bodyPr>
          <a:lstStyle/>
          <a:p>
            <a:r>
              <a:rPr lang="fr-FR" sz="3600" b="1" dirty="0" smtClean="0">
                <a:solidFill>
                  <a:schemeClr val="accent1"/>
                </a:solidFill>
              </a:rPr>
              <a:t>C- Les dimensions de Trompenaars :</a:t>
            </a:r>
            <a:endParaRPr lang="fr-FR" sz="3600" dirty="0">
              <a:solidFill>
                <a:schemeClr val="accent1"/>
              </a:solidFill>
            </a:endParaRPr>
          </a:p>
        </p:txBody>
      </p:sp>
      <p:graphicFrame>
        <p:nvGraphicFramePr>
          <p:cNvPr id="5" name="Diagramme 4"/>
          <p:cNvGraphicFramePr/>
          <p:nvPr>
            <p:extLst>
              <p:ext uri="{D42A27DB-BD31-4B8C-83A1-F6EECF244321}">
                <p14:modId xmlns:p14="http://schemas.microsoft.com/office/powerpoint/2010/main" xmlns="" val="1039901447"/>
              </p:ext>
            </p:extLst>
          </p:nvPr>
        </p:nvGraphicFramePr>
        <p:xfrm>
          <a:off x="467544" y="1268760"/>
          <a:ext cx="8424936"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41788723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ocuments and Settings\HOUDA\Mes documents\Downloads\les_japonais_ont-ils_besoin_une_education_a_la_difference_.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496" y="5273"/>
            <a:ext cx="3184946" cy="205557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Espace réservé du contenu 2"/>
          <p:cNvSpPr>
            <a:spLocks noGrp="1"/>
          </p:cNvSpPr>
          <p:nvPr>
            <p:ph idx="1"/>
          </p:nvPr>
        </p:nvSpPr>
        <p:spPr>
          <a:xfrm>
            <a:off x="1763688" y="1916832"/>
            <a:ext cx="7380312" cy="4680520"/>
          </a:xfrm>
        </p:spPr>
        <p:txBody>
          <a:bodyPr>
            <a:normAutofit lnSpcReduction="10000"/>
          </a:bodyPr>
          <a:lstStyle/>
          <a:p>
            <a:pPr marL="0" indent="0" algn="ctr">
              <a:buNone/>
            </a:pPr>
            <a:r>
              <a:rPr lang="fr-FR" dirty="0" smtClean="0">
                <a:solidFill>
                  <a:srgbClr val="FF0000"/>
                </a:solidFill>
              </a:rPr>
              <a:t>1-Universalisme /</a:t>
            </a:r>
            <a:r>
              <a:rPr lang="fr-FR" b="1" dirty="0" smtClean="0">
                <a:solidFill>
                  <a:srgbClr val="FF0000"/>
                </a:solidFill>
              </a:rPr>
              <a:t> </a:t>
            </a:r>
            <a:r>
              <a:rPr lang="fr-FR" b="1" dirty="0" smtClean="0">
                <a:solidFill>
                  <a:srgbClr val="FF0000"/>
                </a:solidFill>
                <a:effectLst>
                  <a:outerShdw blurRad="38100" dist="38100" dir="2700000" algn="tl">
                    <a:srgbClr val="000000">
                      <a:alpha val="43137"/>
                    </a:srgbClr>
                  </a:outerShdw>
                </a:effectLst>
              </a:rPr>
              <a:t>Particularisme</a:t>
            </a:r>
            <a:r>
              <a:rPr lang="fr-FR" dirty="0" smtClean="0">
                <a:solidFill>
                  <a:srgbClr val="FF0000"/>
                </a:solidFill>
              </a:rPr>
              <a:t> : </a:t>
            </a:r>
          </a:p>
          <a:p>
            <a:pPr marL="0" indent="0" algn="ctr">
              <a:buNone/>
            </a:pPr>
            <a:endParaRPr lang="fr-FR" sz="1600" dirty="0" smtClean="0">
              <a:solidFill>
                <a:srgbClr val="FF0000"/>
              </a:solidFill>
            </a:endParaRPr>
          </a:p>
          <a:p>
            <a:pPr>
              <a:buFont typeface="Wingdings" pitchFamily="2" charset="2"/>
              <a:buChar char="ü"/>
            </a:pPr>
            <a:r>
              <a:rPr lang="fr-FR" sz="2400" dirty="0" smtClean="0"/>
              <a:t>La société japonaise est une société particulariste.</a:t>
            </a:r>
          </a:p>
          <a:p>
            <a:pPr marL="0" indent="0">
              <a:buNone/>
            </a:pPr>
            <a:endParaRPr lang="fr-FR" sz="2000" dirty="0" smtClean="0"/>
          </a:p>
          <a:p>
            <a:pPr>
              <a:buFont typeface="Wingdings" pitchFamily="2" charset="2"/>
              <a:buChar char="ü"/>
            </a:pPr>
            <a:r>
              <a:rPr lang="fr-FR" sz="2400" dirty="0" smtClean="0"/>
              <a:t> Les situation vécues par les japonais sont intimes et incomparables et leur incite à l’innovation et le développement des produits sophistiqués, raffinés et sur mesure. </a:t>
            </a:r>
          </a:p>
          <a:p>
            <a:pPr marL="0" indent="0">
              <a:buNone/>
            </a:pPr>
            <a:endParaRPr lang="fr-FR" sz="2000" dirty="0" smtClean="0"/>
          </a:p>
          <a:p>
            <a:pPr>
              <a:buFont typeface="Wingdings" pitchFamily="2" charset="2"/>
              <a:buChar char="ü"/>
            </a:pPr>
            <a:r>
              <a:rPr lang="fr-FR" sz="2400" dirty="0" smtClean="0"/>
              <a:t>Toutefois le fort particularisme japonais leur conduit à devenir des xénophobes d’où le taux faible d’immigration qui s’élève à 1,5%.</a:t>
            </a:r>
          </a:p>
        </p:txBody>
      </p:sp>
    </p:spTree>
    <p:extLst>
      <p:ext uri="{BB962C8B-B14F-4D97-AF65-F5344CB8AC3E}">
        <p14:creationId xmlns:p14="http://schemas.microsoft.com/office/powerpoint/2010/main" xmlns="" val="232366398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692696"/>
            <a:ext cx="7653536" cy="562074"/>
          </a:xfrm>
        </p:spPr>
        <p:txBody>
          <a:bodyPr>
            <a:normAutofit fontScale="90000"/>
          </a:bodyPr>
          <a:lstStyle/>
          <a:p>
            <a:r>
              <a:rPr lang="fr-FR" dirty="0" smtClean="0">
                <a:solidFill>
                  <a:srgbClr val="FF0000"/>
                </a:solidFill>
              </a:rPr>
              <a:t>2- </a:t>
            </a:r>
            <a:r>
              <a:rPr lang="fr-FR" sz="4000" b="1" dirty="0" smtClean="0">
                <a:solidFill>
                  <a:srgbClr val="FF0000"/>
                </a:solidFill>
                <a:effectLst>
                  <a:outerShdw blurRad="38100" dist="38100" dir="2700000" algn="tl">
                    <a:srgbClr val="000000">
                      <a:alpha val="43137"/>
                    </a:srgbClr>
                  </a:outerShdw>
                </a:effectLst>
                <a:latin typeface="+mn-lt"/>
                <a:ea typeface="+mn-ea"/>
                <a:cs typeface="+mn-cs"/>
              </a:rPr>
              <a:t>Neutralité</a:t>
            </a:r>
            <a:r>
              <a:rPr lang="fr-FR" dirty="0" smtClean="0">
                <a:solidFill>
                  <a:srgbClr val="FF0000"/>
                </a:solidFill>
              </a:rPr>
              <a:t> / affectivité : </a:t>
            </a:r>
            <a:endParaRPr lang="fr-FR" dirty="0"/>
          </a:p>
        </p:txBody>
      </p:sp>
      <p:sp>
        <p:nvSpPr>
          <p:cNvPr id="3" name="Espace réservé du contenu 2"/>
          <p:cNvSpPr>
            <a:spLocks noGrp="1"/>
          </p:cNvSpPr>
          <p:nvPr>
            <p:ph idx="1"/>
          </p:nvPr>
        </p:nvSpPr>
        <p:spPr>
          <a:xfrm>
            <a:off x="467544" y="1484784"/>
            <a:ext cx="8229600" cy="3384376"/>
          </a:xfrm>
        </p:spPr>
        <p:txBody>
          <a:bodyPr>
            <a:normAutofit fontScale="92500" lnSpcReduction="10000"/>
          </a:bodyPr>
          <a:lstStyle/>
          <a:p>
            <a:pPr>
              <a:buFont typeface="Wingdings" pitchFamily="2" charset="2"/>
              <a:buChar char="ü"/>
            </a:pPr>
            <a:r>
              <a:rPr lang="fr-FR" sz="2800" dirty="0" smtClean="0"/>
              <a:t>Les japonais sont neutres.</a:t>
            </a:r>
          </a:p>
          <a:p>
            <a:pPr marL="0" indent="0">
              <a:buNone/>
            </a:pPr>
            <a:endParaRPr lang="fr-FR" sz="2800" dirty="0" smtClean="0"/>
          </a:p>
          <a:p>
            <a:pPr>
              <a:buFont typeface="Wingdings" pitchFamily="2" charset="2"/>
              <a:buChar char="ü"/>
            </a:pPr>
            <a:r>
              <a:rPr lang="fr-FR" sz="2800" dirty="0" smtClean="0"/>
              <a:t> Pour eux, l'attitude affective accuse un manque de maîtrise et d’objectivité. </a:t>
            </a:r>
          </a:p>
          <a:p>
            <a:pPr marL="0" indent="0">
              <a:buNone/>
            </a:pPr>
            <a:endParaRPr lang="fr-FR" sz="2800" dirty="0" smtClean="0"/>
          </a:p>
          <a:p>
            <a:pPr>
              <a:buFont typeface="Wingdings" pitchFamily="2" charset="2"/>
              <a:buChar char="ü"/>
            </a:pPr>
            <a:r>
              <a:rPr lang="fr-FR" sz="2800" dirty="0" smtClean="0"/>
              <a:t>Les sentiments chez les japonais sont contrôlés, cependant ils autorisent l’alcool pour dissiper les inhibitions. </a:t>
            </a:r>
          </a:p>
          <a:p>
            <a:pPr>
              <a:buNone/>
            </a:pPr>
            <a:endParaRPr lang="fr-FR" dirty="0"/>
          </a:p>
        </p:txBody>
      </p:sp>
    </p:spTree>
    <p:extLst>
      <p:ext uri="{BB962C8B-B14F-4D97-AF65-F5344CB8AC3E}">
        <p14:creationId xmlns:p14="http://schemas.microsoft.com/office/powerpoint/2010/main" xmlns="" val="113120131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Témoignage d’un couple japonais:</a:t>
            </a:r>
            <a:endParaRPr lang="fr-FR" dirty="0"/>
          </a:p>
        </p:txBody>
      </p:sp>
      <p:pic>
        <p:nvPicPr>
          <p:cNvPr id="4" name="NEUTRALITE SOUKA.avi">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cstate="print"/>
          <a:stretch>
            <a:fillRect/>
          </a:stretch>
        </p:blipFill>
        <p:spPr>
          <a:xfrm>
            <a:off x="1555750" y="1600200"/>
            <a:ext cx="6034088" cy="4525963"/>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xmlns="" val="35005476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33651" y="404664"/>
            <a:ext cx="6724449" cy="854968"/>
          </a:xfrm>
        </p:spPr>
        <p:txBody>
          <a:bodyPr>
            <a:noAutofit/>
          </a:bodyPr>
          <a:lstStyle/>
          <a:p>
            <a:r>
              <a:rPr lang="fr-FR" sz="3200" dirty="0" smtClean="0">
                <a:solidFill>
                  <a:srgbClr val="FF0000"/>
                </a:solidFill>
              </a:rPr>
              <a:t/>
            </a:r>
            <a:br>
              <a:rPr lang="fr-FR" sz="3200" dirty="0" smtClean="0">
                <a:solidFill>
                  <a:srgbClr val="FF0000"/>
                </a:solidFill>
              </a:rPr>
            </a:br>
            <a:r>
              <a:rPr lang="fr-FR" sz="3200" dirty="0" smtClean="0">
                <a:solidFill>
                  <a:srgbClr val="FF0000"/>
                </a:solidFill>
              </a:rPr>
              <a:t>3- Degré d’engagement limité / </a:t>
            </a:r>
            <a:r>
              <a:rPr lang="fr-FR" sz="3600" b="1" dirty="0" smtClean="0">
                <a:solidFill>
                  <a:srgbClr val="FF0000"/>
                </a:solidFill>
                <a:effectLst>
                  <a:outerShdw blurRad="38100" dist="38100" dir="2700000" algn="tl">
                    <a:srgbClr val="000000">
                      <a:alpha val="43137"/>
                    </a:srgbClr>
                  </a:outerShdw>
                </a:effectLst>
                <a:latin typeface="+mn-lt"/>
                <a:ea typeface="+mn-ea"/>
                <a:cs typeface="+mn-cs"/>
              </a:rPr>
              <a:t>diffus</a:t>
            </a:r>
            <a:r>
              <a:rPr lang="fr-FR" sz="3200" dirty="0" smtClean="0">
                <a:solidFill>
                  <a:srgbClr val="FF0000"/>
                </a:solidFill>
              </a:rPr>
              <a:t> : </a:t>
            </a:r>
            <a:br>
              <a:rPr lang="fr-FR" sz="3200" dirty="0" smtClean="0">
                <a:solidFill>
                  <a:srgbClr val="FF0000"/>
                </a:solidFill>
              </a:rPr>
            </a:br>
            <a:endParaRPr lang="fr-FR" sz="3200" dirty="0"/>
          </a:p>
        </p:txBody>
      </p:sp>
      <p:sp>
        <p:nvSpPr>
          <p:cNvPr id="3" name="Espace réservé du contenu 2"/>
          <p:cNvSpPr>
            <a:spLocks noGrp="1"/>
          </p:cNvSpPr>
          <p:nvPr>
            <p:ph idx="1"/>
          </p:nvPr>
        </p:nvSpPr>
        <p:spPr>
          <a:xfrm>
            <a:off x="251520" y="1268760"/>
            <a:ext cx="8229600" cy="4032448"/>
          </a:xfrm>
        </p:spPr>
        <p:txBody>
          <a:bodyPr>
            <a:normAutofit fontScale="70000" lnSpcReduction="20000"/>
          </a:bodyPr>
          <a:lstStyle/>
          <a:p>
            <a:pPr>
              <a:buNone/>
            </a:pPr>
            <a:r>
              <a:rPr lang="fr-FR" dirty="0" smtClean="0"/>
              <a:t> </a:t>
            </a:r>
          </a:p>
          <a:p>
            <a:pPr>
              <a:buFont typeface="Wingdings" pitchFamily="2" charset="2"/>
              <a:buChar char="ü"/>
            </a:pPr>
            <a:r>
              <a:rPr lang="fr-FR" dirty="0" smtClean="0"/>
              <a:t>Les japonais manifestent une grande curiosité en ce qui concerne la vie des autres, qui sont du même âge ou qui se trouvent dans la même position hiérarchique ou à un niveau inférieur.</a:t>
            </a:r>
          </a:p>
          <a:p>
            <a:pPr marL="0" indent="0">
              <a:buNone/>
            </a:pPr>
            <a:r>
              <a:rPr lang="fr-FR" dirty="0" smtClean="0"/>
              <a:t> </a:t>
            </a:r>
          </a:p>
          <a:p>
            <a:pPr>
              <a:buFont typeface="Wingdings" pitchFamily="2" charset="2"/>
              <a:buChar char="ü"/>
            </a:pPr>
            <a:r>
              <a:rPr lang="fr-FR" dirty="0" smtClean="0"/>
              <a:t>les frontières entre la vie publique et la vie privée sont beaucoup moins nettes.</a:t>
            </a:r>
          </a:p>
          <a:p>
            <a:pPr marL="0" indent="0">
              <a:buNone/>
            </a:pPr>
            <a:endParaRPr lang="fr-FR" dirty="0" smtClean="0"/>
          </a:p>
          <a:p>
            <a:pPr>
              <a:buFont typeface="Wingdings" pitchFamily="2" charset="2"/>
              <a:buChar char="ü"/>
            </a:pPr>
            <a:r>
              <a:rPr lang="fr-FR" dirty="0" smtClean="0"/>
              <a:t>Dans un contexte d’interaction avec un étranger, le japonais aura tendance à tourner autours de l’étranger pour le connaitre d’une façon diffuse, et ce n’est qu’après avoir noué des relations de confiance, que le japonais passe aux aspects spécifiques de l’affaire.</a:t>
            </a:r>
          </a:p>
        </p:txBody>
      </p:sp>
      <p:pic>
        <p:nvPicPr>
          <p:cNvPr id="4" name="Image 3"/>
          <p:cNvPicPr/>
          <p:nvPr/>
        </p:nvPicPr>
        <p:blipFill>
          <a:blip r:embed="rId2" cstate="print"/>
          <a:srcRect/>
          <a:stretch>
            <a:fillRect/>
          </a:stretch>
        </p:blipFill>
        <p:spPr bwMode="auto">
          <a:xfrm>
            <a:off x="6516216" y="4869160"/>
            <a:ext cx="2483768" cy="18967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407765742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764704"/>
            <a:ext cx="8229600" cy="850106"/>
          </a:xfrm>
        </p:spPr>
        <p:txBody>
          <a:bodyPr>
            <a:normAutofit/>
          </a:bodyPr>
          <a:lstStyle/>
          <a:p>
            <a:r>
              <a:rPr lang="fr-FR" sz="4000" dirty="0" smtClean="0">
                <a:solidFill>
                  <a:srgbClr val="FF0000"/>
                </a:solidFill>
              </a:rPr>
              <a:t>4- </a:t>
            </a:r>
            <a:r>
              <a:rPr lang="fr-FR" sz="3600" b="1" dirty="0">
                <a:solidFill>
                  <a:srgbClr val="FF0000"/>
                </a:solidFill>
                <a:effectLst>
                  <a:outerShdw blurRad="38100" dist="38100" dir="2700000" algn="tl">
                    <a:srgbClr val="000000">
                      <a:alpha val="43137"/>
                    </a:srgbClr>
                  </a:outerShdw>
                </a:effectLst>
              </a:rPr>
              <a:t>Statut attribué </a:t>
            </a:r>
            <a:r>
              <a:rPr lang="fr-FR" sz="4000" dirty="0" smtClean="0">
                <a:solidFill>
                  <a:srgbClr val="FF0000"/>
                </a:solidFill>
              </a:rPr>
              <a:t>/ statut acquis : </a:t>
            </a:r>
            <a:endParaRPr lang="fr-FR" sz="4000" dirty="0"/>
          </a:p>
        </p:txBody>
      </p:sp>
      <p:sp>
        <p:nvSpPr>
          <p:cNvPr id="3" name="Espace réservé du contenu 2"/>
          <p:cNvSpPr>
            <a:spLocks noGrp="1"/>
          </p:cNvSpPr>
          <p:nvPr>
            <p:ph idx="1"/>
          </p:nvPr>
        </p:nvSpPr>
        <p:spPr>
          <a:xfrm>
            <a:off x="457200" y="1340768"/>
            <a:ext cx="8229600" cy="5160066"/>
          </a:xfrm>
        </p:spPr>
        <p:txBody>
          <a:bodyPr>
            <a:normAutofit/>
          </a:bodyPr>
          <a:lstStyle/>
          <a:p>
            <a:pPr marL="0" indent="0">
              <a:buNone/>
            </a:pPr>
            <a:endParaRPr lang="fr-FR" sz="2400" dirty="0" smtClean="0"/>
          </a:p>
          <a:p>
            <a:pPr>
              <a:buFont typeface="Wingdings" pitchFamily="2" charset="2"/>
              <a:buChar char="ü"/>
            </a:pPr>
            <a:r>
              <a:rPr lang="fr-FR" sz="2400" dirty="0" smtClean="0"/>
              <a:t> Le statut au Japon est généralement attribué à partir des expériences et de la durée vécue dans l’entreprise. </a:t>
            </a:r>
          </a:p>
          <a:p>
            <a:pPr marL="0" indent="0">
              <a:buNone/>
            </a:pPr>
            <a:endParaRPr lang="fr-FR" sz="2400" dirty="0" smtClean="0"/>
          </a:p>
          <a:p>
            <a:pPr>
              <a:buFont typeface="Wingdings" pitchFamily="2" charset="2"/>
              <a:buChar char="ü"/>
            </a:pPr>
            <a:r>
              <a:rPr lang="fr-FR" sz="2400" dirty="0" smtClean="0"/>
              <a:t> Pour mériter ce statut l’entreprise consacre un important budget à la formation.</a:t>
            </a:r>
          </a:p>
          <a:p>
            <a:pPr marL="0" indent="0">
              <a:buNone/>
            </a:pPr>
            <a:endParaRPr lang="fr-FR" sz="2400" dirty="0" smtClean="0"/>
          </a:p>
          <a:p>
            <a:pPr>
              <a:buFont typeface="Wingdings" pitchFamily="2" charset="2"/>
              <a:buChar char="ü"/>
            </a:pPr>
            <a:r>
              <a:rPr lang="fr-FR" sz="2400" dirty="0" smtClean="0"/>
              <a:t>on ressent comme insulte tout ce qui empêche la réalisation de ses croyances et il apparait toujours insultant d’envoyer un jeune homme étranger négocier avec des personnes qui ont vingt de plus que lui. </a:t>
            </a:r>
            <a:endParaRPr lang="fr-FR" sz="2400" dirty="0"/>
          </a:p>
        </p:txBody>
      </p:sp>
    </p:spTree>
    <p:extLst>
      <p:ext uri="{BB962C8B-B14F-4D97-AF65-F5344CB8AC3E}">
        <p14:creationId xmlns:p14="http://schemas.microsoft.com/office/powerpoint/2010/main" xmlns="" val="221514415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692696"/>
            <a:ext cx="8229600" cy="706090"/>
          </a:xfrm>
        </p:spPr>
        <p:txBody>
          <a:bodyPr>
            <a:normAutofit/>
          </a:bodyPr>
          <a:lstStyle/>
          <a:p>
            <a:r>
              <a:rPr lang="fr-FR" sz="4000" dirty="0" smtClean="0">
                <a:solidFill>
                  <a:srgbClr val="FF0000"/>
                </a:solidFill>
              </a:rPr>
              <a:t>5- </a:t>
            </a:r>
            <a:r>
              <a:rPr lang="fr-FR" sz="3600" dirty="0" smtClean="0">
                <a:solidFill>
                  <a:srgbClr val="FF0000"/>
                </a:solidFill>
              </a:rPr>
              <a:t>Orientation interne ou </a:t>
            </a:r>
            <a:r>
              <a:rPr lang="fr-FR" sz="3600" b="1" dirty="0">
                <a:solidFill>
                  <a:srgbClr val="FF0000"/>
                </a:solidFill>
                <a:effectLst>
                  <a:outerShdw blurRad="38100" dist="38100" dir="2700000" algn="tl">
                    <a:srgbClr val="000000">
                      <a:alpha val="43137"/>
                    </a:srgbClr>
                  </a:outerShdw>
                </a:effectLst>
              </a:rPr>
              <a:t>externe</a:t>
            </a:r>
            <a:r>
              <a:rPr lang="fr-FR" sz="3600" dirty="0" smtClean="0">
                <a:solidFill>
                  <a:srgbClr val="FF0000"/>
                </a:solidFill>
              </a:rPr>
              <a:t> :</a:t>
            </a:r>
            <a:endParaRPr lang="fr-FR" sz="3600" dirty="0"/>
          </a:p>
        </p:txBody>
      </p:sp>
      <p:sp>
        <p:nvSpPr>
          <p:cNvPr id="3" name="Espace réservé du contenu 2"/>
          <p:cNvSpPr>
            <a:spLocks noGrp="1"/>
          </p:cNvSpPr>
          <p:nvPr>
            <p:ph idx="1"/>
          </p:nvPr>
        </p:nvSpPr>
        <p:spPr>
          <a:xfrm>
            <a:off x="683568" y="1772816"/>
            <a:ext cx="7704856" cy="3888432"/>
          </a:xfrm>
        </p:spPr>
        <p:txBody>
          <a:bodyPr>
            <a:normAutofit fontScale="92500" lnSpcReduction="20000"/>
          </a:bodyPr>
          <a:lstStyle/>
          <a:p>
            <a:pPr>
              <a:buFont typeface="Wingdings" pitchFamily="2" charset="2"/>
              <a:buChar char="ü"/>
            </a:pPr>
            <a:r>
              <a:rPr lang="fr-FR" dirty="0" smtClean="0"/>
              <a:t> 	Les japonais ont une culture ouverte sur l’influences externe, cette culture fait partie des cultures asiatiques qui respectent la nature et se laissent guider par ses lois. </a:t>
            </a:r>
          </a:p>
          <a:p>
            <a:pPr marL="0" indent="0">
              <a:buNone/>
            </a:pPr>
            <a:endParaRPr lang="fr-FR" dirty="0" smtClean="0"/>
          </a:p>
          <a:p>
            <a:pPr>
              <a:buFont typeface="Wingdings" pitchFamily="2" charset="2"/>
              <a:buChar char="ü"/>
            </a:pPr>
            <a:r>
              <a:rPr lang="fr-FR" dirty="0" smtClean="0"/>
              <a:t>Quand les Japonais copient les produits occidentaux, ils considèrent en fait qu'ils recueillent les fruits développés par leur environnement.</a:t>
            </a:r>
          </a:p>
          <a:p>
            <a:endParaRPr lang="fr-FR" dirty="0"/>
          </a:p>
        </p:txBody>
      </p:sp>
    </p:spTree>
    <p:extLst>
      <p:ext uri="{BB962C8B-B14F-4D97-AF65-F5344CB8AC3E}">
        <p14:creationId xmlns:p14="http://schemas.microsoft.com/office/powerpoint/2010/main" xmlns="" val="351601870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p:nvPr/>
        </p:nvPicPr>
        <p:blipFill>
          <a:blip r:embed="rId3" cstate="print"/>
          <a:srcRect/>
          <a:stretch>
            <a:fillRect/>
          </a:stretch>
        </p:blipFill>
        <p:spPr bwMode="auto">
          <a:xfrm>
            <a:off x="1598386" y="5597930"/>
            <a:ext cx="6862046" cy="1359462"/>
          </a:xfrm>
          <a:prstGeom prst="rect">
            <a:avLst/>
          </a:prstGeom>
          <a:noFill/>
        </p:spPr>
      </p:pic>
      <p:pic>
        <p:nvPicPr>
          <p:cNvPr id="7" name="Image 6"/>
          <p:cNvPicPr/>
          <p:nvPr/>
        </p:nvPicPr>
        <p:blipFill>
          <a:blip r:embed="rId4" cstate="print"/>
          <a:srcRect/>
          <a:stretch>
            <a:fillRect/>
          </a:stretch>
        </p:blipFill>
        <p:spPr bwMode="auto">
          <a:xfrm>
            <a:off x="1331640" y="5213725"/>
            <a:ext cx="7234280" cy="663547"/>
          </a:xfrm>
          <a:prstGeom prst="rect">
            <a:avLst/>
          </a:prstGeom>
          <a:noFill/>
        </p:spPr>
      </p:pic>
      <p:pic>
        <p:nvPicPr>
          <p:cNvPr id="1026" name="Picture 2" descr="H:\meeting.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190750" y="1412776"/>
            <a:ext cx="4762500" cy="3171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 name="Image 7"/>
          <p:cNvPicPr/>
          <p:nvPr/>
        </p:nvPicPr>
        <p:blipFill>
          <a:blip r:embed="rId6" cstate="print"/>
          <a:srcRect/>
          <a:stretch>
            <a:fillRect/>
          </a:stretch>
        </p:blipFill>
        <p:spPr bwMode="auto">
          <a:xfrm>
            <a:off x="2627784" y="188640"/>
            <a:ext cx="3639820" cy="890270"/>
          </a:xfrm>
          <a:prstGeom prst="rect">
            <a:avLst/>
          </a:prstGeom>
          <a:noFill/>
        </p:spPr>
      </p:pic>
    </p:spTree>
    <p:extLst>
      <p:ext uri="{BB962C8B-B14F-4D97-AF65-F5344CB8AC3E}">
        <p14:creationId xmlns:p14="http://schemas.microsoft.com/office/powerpoint/2010/main" xmlns="" val="86485253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dirty="0"/>
          </a:p>
        </p:txBody>
      </p:sp>
      <p:graphicFrame>
        <p:nvGraphicFramePr>
          <p:cNvPr id="4" name="Tableau 3"/>
          <p:cNvGraphicFramePr>
            <a:graphicFrameLocks noGrp="1"/>
          </p:cNvGraphicFramePr>
          <p:nvPr>
            <p:extLst>
              <p:ext uri="{D42A27DB-BD31-4B8C-83A1-F6EECF244321}">
                <p14:modId xmlns:p14="http://schemas.microsoft.com/office/powerpoint/2010/main" xmlns="" val="2259971888"/>
              </p:ext>
            </p:extLst>
          </p:nvPr>
        </p:nvGraphicFramePr>
        <p:xfrm>
          <a:off x="539552" y="1700808"/>
          <a:ext cx="8208912" cy="4937760"/>
        </p:xfrm>
        <a:graphic>
          <a:graphicData uri="http://schemas.openxmlformats.org/drawingml/2006/table">
            <a:tbl>
              <a:tblPr firstRow="1" bandRow="1">
                <a:tableStyleId>{5C22544A-7EE6-4342-B048-85BDC9FD1C3A}</a:tableStyleId>
              </a:tblPr>
              <a:tblGrid>
                <a:gridCol w="3673548"/>
                <a:gridCol w="4535364"/>
              </a:tblGrid>
              <a:tr h="154816">
                <a:tc>
                  <a:txBody>
                    <a:bodyPr/>
                    <a:lstStyle/>
                    <a:p>
                      <a:endParaRPr lang="en-US" dirty="0"/>
                    </a:p>
                  </a:txBody>
                  <a:tcPr>
                    <a:solidFill>
                      <a:schemeClr val="bg1"/>
                    </a:solidFill>
                  </a:tcPr>
                </a:tc>
                <a:tc>
                  <a:txBody>
                    <a:bodyPr/>
                    <a:lstStyle/>
                    <a:p>
                      <a:endParaRPr lang="en-US" dirty="0"/>
                    </a:p>
                  </a:txBody>
                  <a:tcPr>
                    <a:lnR w="12700" cmpd="sng">
                      <a:noFill/>
                    </a:lnR>
                    <a:solidFill>
                      <a:schemeClr val="bg1"/>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kern="1200" dirty="0" smtClean="0">
                          <a:solidFill>
                            <a:schemeClr val="dk1"/>
                          </a:solidFill>
                          <a:effectLst/>
                          <a:latin typeface="+mn-lt"/>
                          <a:ea typeface="+mn-ea"/>
                          <a:cs typeface="+mn-cs"/>
                        </a:rPr>
                        <a:t>La présentation et les cartes visite </a:t>
                      </a:r>
                      <a:endParaRPr lang="en-US" dirty="0"/>
                    </a:p>
                  </a:txBody>
                  <a:tcPr/>
                </a:tc>
                <a:tc>
                  <a:txBody>
                    <a:bodyPr/>
                    <a:lstStyle/>
                    <a:p>
                      <a:r>
                        <a:rPr lang="fr-FR" noProof="0" dirty="0" smtClean="0"/>
                        <a:t>Elle se</a:t>
                      </a:r>
                      <a:r>
                        <a:rPr lang="fr-FR" baseline="0" noProof="0" dirty="0" smtClean="0"/>
                        <a:t> remet à deux mains et elle se reçoit à deux mains </a:t>
                      </a:r>
                      <a:endParaRPr lang="fr-FR" noProof="0" dirty="0" smtClean="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noProof="0" dirty="0" smtClean="0"/>
                        <a:t>Les horaires de travail </a:t>
                      </a:r>
                      <a:endParaRPr lang="fr-FR" b="1" noProof="0" dirty="0"/>
                    </a:p>
                  </a:txBody>
                  <a:tcPr/>
                </a:tc>
                <a:tc>
                  <a:txBody>
                    <a:bodyPr/>
                    <a:lstStyle/>
                    <a:p>
                      <a:r>
                        <a:rPr lang="fr-FR" sz="1800" kern="1200" dirty="0" smtClean="0">
                          <a:solidFill>
                            <a:schemeClr val="dk1"/>
                          </a:solidFill>
                          <a:effectLst/>
                          <a:latin typeface="+mn-lt"/>
                          <a:ea typeface="+mn-ea"/>
                          <a:cs typeface="+mn-cs"/>
                        </a:rPr>
                        <a:t>Partir tard pour prouver son dévouement à l'entreprise</a:t>
                      </a:r>
                      <a:endParaRPr lang="fr-FR" noProof="0" dirty="0" smtClean="0"/>
                    </a:p>
                  </a:txBody>
                  <a:tcPr/>
                </a:tc>
              </a:tr>
              <a:tr h="370840">
                <a:tc>
                  <a:txBody>
                    <a:bodyPr/>
                    <a:lstStyle/>
                    <a:p>
                      <a:r>
                        <a:rPr lang="fr-FR" sz="1800" b="1" kern="1200" dirty="0" smtClean="0">
                          <a:solidFill>
                            <a:schemeClr val="dk1"/>
                          </a:solidFill>
                          <a:effectLst/>
                          <a:latin typeface="+mn-lt"/>
                          <a:ea typeface="+mn-ea"/>
                          <a:cs typeface="+mn-cs"/>
                        </a:rPr>
                        <a:t>La réunion </a:t>
                      </a:r>
                      <a:endParaRPr lang="fr-FR" sz="1800" kern="1200" dirty="0">
                        <a:solidFill>
                          <a:schemeClr val="dk1"/>
                        </a:solidFill>
                        <a:effectLst/>
                        <a:latin typeface="+mn-lt"/>
                        <a:ea typeface="+mn-ea"/>
                        <a:cs typeface="+mn-cs"/>
                      </a:endParaRPr>
                    </a:p>
                  </a:txBody>
                  <a:tcPr/>
                </a:tc>
                <a:tc>
                  <a:txBody>
                    <a:bodyPr/>
                    <a:lstStyle/>
                    <a:p>
                      <a:r>
                        <a:rPr lang="fr-FR" noProof="0" dirty="0" smtClean="0"/>
                        <a:t>Arriver</a:t>
                      </a:r>
                      <a:r>
                        <a:rPr lang="fr-FR" baseline="0" noProof="0" dirty="0" smtClean="0"/>
                        <a:t>  tôt ; Attendre la permission pour s’asseoir  et ne quitter la réunion qu’après le supérieur hiérarchique; </a:t>
                      </a:r>
                      <a:r>
                        <a:rPr lang="fr-FR" sz="1800" kern="1200" dirty="0" smtClean="0">
                          <a:solidFill>
                            <a:schemeClr val="dk1"/>
                          </a:solidFill>
                          <a:effectLst/>
                          <a:latin typeface="+mn-lt"/>
                          <a:ea typeface="+mn-ea"/>
                          <a:cs typeface="+mn-cs"/>
                        </a:rPr>
                        <a:t>Eviter de contredire ou de corriger les collègues;</a:t>
                      </a:r>
                      <a:r>
                        <a:rPr lang="fr-FR" baseline="0" noProof="0" dirty="0" smtClean="0"/>
                        <a:t> </a:t>
                      </a:r>
                    </a:p>
                    <a:p>
                      <a:r>
                        <a:rPr lang="fr-FR" baseline="0" noProof="0" dirty="0" smtClean="0"/>
                        <a:t> </a:t>
                      </a:r>
                      <a:endParaRPr lang="fr-FR" noProof="0" dirty="0" smtClean="0"/>
                    </a:p>
                  </a:txBody>
                  <a:tcPr/>
                </a:tc>
              </a:tr>
              <a:tr h="370840">
                <a:tc>
                  <a:txBody>
                    <a:bodyPr/>
                    <a:lstStyle/>
                    <a:p>
                      <a:r>
                        <a:rPr lang="fr-FR" sz="1800" b="1" kern="1200" dirty="0" smtClean="0">
                          <a:solidFill>
                            <a:schemeClr val="dk1"/>
                          </a:solidFill>
                          <a:effectLst/>
                          <a:latin typeface="+mn-lt"/>
                          <a:ea typeface="+mn-ea"/>
                          <a:cs typeface="+mn-cs"/>
                        </a:rPr>
                        <a:t>Les oui et les non </a:t>
                      </a:r>
                      <a:endParaRPr lang="fr-FR" sz="1800" b="1" kern="1200" dirty="0">
                        <a:solidFill>
                          <a:schemeClr val="dk1"/>
                        </a:solidFill>
                        <a:effectLst/>
                        <a:latin typeface="+mn-lt"/>
                        <a:ea typeface="+mn-ea"/>
                        <a:cs typeface="+mn-cs"/>
                      </a:endParaRPr>
                    </a:p>
                  </a:txBody>
                  <a:tcPr/>
                </a:tc>
                <a:tc>
                  <a:txBody>
                    <a:bodyPr/>
                    <a:lstStyle/>
                    <a:p>
                      <a:r>
                        <a:rPr lang="fr-FR" sz="1800" kern="1200" dirty="0" smtClean="0">
                          <a:solidFill>
                            <a:schemeClr val="dk1"/>
                          </a:solidFill>
                          <a:effectLst/>
                          <a:latin typeface="+mn-lt"/>
                          <a:ea typeface="+mn-ea"/>
                          <a:cs typeface="+mn-cs"/>
                        </a:rPr>
                        <a:t>Ne</a:t>
                      </a:r>
                      <a:r>
                        <a:rPr lang="fr-FR" sz="1800" kern="1200" baseline="0" dirty="0" smtClean="0">
                          <a:solidFill>
                            <a:schemeClr val="dk1"/>
                          </a:solidFill>
                          <a:effectLst/>
                          <a:latin typeface="+mn-lt"/>
                          <a:ea typeface="+mn-ea"/>
                          <a:cs typeface="+mn-cs"/>
                        </a:rPr>
                        <a:t> pas </a:t>
                      </a:r>
                      <a:r>
                        <a:rPr lang="fr-FR" sz="1800" kern="1200" dirty="0" smtClean="0">
                          <a:solidFill>
                            <a:schemeClr val="dk1"/>
                          </a:solidFill>
                          <a:effectLst/>
                          <a:latin typeface="+mn-lt"/>
                          <a:ea typeface="+mn-ea"/>
                          <a:cs typeface="+mn-cs"/>
                        </a:rPr>
                        <a:t>essayer</a:t>
                      </a:r>
                      <a:r>
                        <a:rPr lang="fr-FR" sz="1800" kern="1200" baseline="0" dirty="0" smtClean="0">
                          <a:solidFill>
                            <a:schemeClr val="dk1"/>
                          </a:solidFill>
                          <a:effectLst/>
                          <a:latin typeface="+mn-lt"/>
                          <a:ea typeface="+mn-ea"/>
                          <a:cs typeface="+mn-cs"/>
                        </a:rPr>
                        <a:t> </a:t>
                      </a:r>
                      <a:r>
                        <a:rPr lang="fr-FR" sz="1800" kern="1200" dirty="0" smtClean="0">
                          <a:solidFill>
                            <a:schemeClr val="dk1"/>
                          </a:solidFill>
                          <a:effectLst/>
                          <a:latin typeface="+mn-lt"/>
                          <a:ea typeface="+mn-ea"/>
                          <a:cs typeface="+mn-cs"/>
                        </a:rPr>
                        <a:t>de soutirer absolument une réponse claire</a:t>
                      </a:r>
                    </a:p>
                    <a:p>
                      <a:r>
                        <a:rPr lang="fr-FR" sz="1800" kern="1200" dirty="0" smtClean="0">
                          <a:solidFill>
                            <a:schemeClr val="dk1"/>
                          </a:solidFill>
                          <a:effectLst/>
                          <a:latin typeface="+mn-lt"/>
                          <a:ea typeface="+mn-ea"/>
                          <a:cs typeface="+mn-cs"/>
                        </a:rPr>
                        <a:t>Eviter d'exprimer un refus ou une remarque négative trop explicitement</a:t>
                      </a:r>
                      <a:endParaRPr lang="fr-FR" noProof="0" dirty="0" smtClean="0"/>
                    </a:p>
                  </a:txBody>
                  <a:tcPr/>
                </a:tc>
              </a:tr>
              <a:tr h="370840">
                <a:tc>
                  <a:txBody>
                    <a:bodyPr/>
                    <a:lstStyle/>
                    <a:p>
                      <a:r>
                        <a:rPr lang="fr-FR" sz="1800" b="1" kern="1200" dirty="0" smtClean="0">
                          <a:solidFill>
                            <a:schemeClr val="dk1"/>
                          </a:solidFill>
                          <a:effectLst/>
                          <a:latin typeface="+mn-lt"/>
                          <a:ea typeface="+mn-ea"/>
                          <a:cs typeface="+mn-cs"/>
                        </a:rPr>
                        <a:t>La</a:t>
                      </a:r>
                      <a:r>
                        <a:rPr lang="fr-FR" sz="1800" b="1" kern="1200" baseline="0" dirty="0" smtClean="0">
                          <a:solidFill>
                            <a:schemeClr val="dk1"/>
                          </a:solidFill>
                          <a:effectLst/>
                          <a:latin typeface="+mn-lt"/>
                          <a:ea typeface="+mn-ea"/>
                          <a:cs typeface="+mn-cs"/>
                        </a:rPr>
                        <a:t> t</a:t>
                      </a:r>
                      <a:r>
                        <a:rPr lang="fr-FR" sz="1800" b="1" kern="1200" dirty="0" smtClean="0">
                          <a:solidFill>
                            <a:schemeClr val="dk1"/>
                          </a:solidFill>
                          <a:effectLst/>
                          <a:latin typeface="+mn-lt"/>
                          <a:ea typeface="+mn-ea"/>
                          <a:cs typeface="+mn-cs"/>
                        </a:rPr>
                        <a:t>enue vestimentaire </a:t>
                      </a:r>
                      <a:endParaRPr lang="fr-FR" sz="1800" b="1" kern="1200" dirty="0">
                        <a:solidFill>
                          <a:schemeClr val="dk1"/>
                        </a:solidFill>
                        <a:effectLst/>
                        <a:latin typeface="+mn-lt"/>
                        <a:ea typeface="+mn-ea"/>
                        <a:cs typeface="+mn-cs"/>
                      </a:endParaRPr>
                    </a:p>
                  </a:txBody>
                  <a:tcPr/>
                </a:tc>
                <a:tc>
                  <a:txBody>
                    <a:bodyPr/>
                    <a:lstStyle/>
                    <a:p>
                      <a:r>
                        <a:rPr lang="fr-FR" sz="1800" kern="1200" dirty="0" smtClean="0">
                          <a:solidFill>
                            <a:schemeClr val="dk1"/>
                          </a:solidFill>
                          <a:effectLst/>
                          <a:latin typeface="+mn-lt"/>
                          <a:ea typeface="+mn-ea"/>
                          <a:cs typeface="+mn-cs"/>
                        </a:rPr>
                        <a:t>costume sombre, chemise blanche, et cravate sans fantaisie</a:t>
                      </a:r>
                      <a:endParaRPr lang="fr-FR" noProof="0" dirty="0" smtClean="0"/>
                    </a:p>
                  </a:txBody>
                  <a:tcPr/>
                </a:tc>
              </a:tr>
            </a:tbl>
          </a:graphicData>
        </a:graphic>
      </p:graphicFrame>
      <p:sp>
        <p:nvSpPr>
          <p:cNvPr id="3" name="Espace réservé du contenu 2"/>
          <p:cNvSpPr>
            <a:spLocks noGrp="1"/>
          </p:cNvSpPr>
          <p:nvPr>
            <p:ph idx="1"/>
          </p:nvPr>
        </p:nvSpPr>
        <p:spPr>
          <a:xfrm>
            <a:off x="467544" y="1484784"/>
            <a:ext cx="8229600" cy="4525963"/>
          </a:xfrm>
        </p:spPr>
        <p:txBody>
          <a:bodyPr/>
          <a:lstStyle/>
          <a:p>
            <a:pPr marL="0" indent="0">
              <a:buNone/>
            </a:pPr>
            <a:r>
              <a:rPr lang="fr-FR" sz="2800" b="1" dirty="0">
                <a:solidFill>
                  <a:schemeClr val="accent1"/>
                </a:solidFill>
              </a:rPr>
              <a:t>Conseils</a:t>
            </a:r>
            <a:r>
              <a:rPr lang="en-US" sz="2800" b="1" dirty="0">
                <a:solidFill>
                  <a:schemeClr val="accent1"/>
                </a:solidFill>
              </a:rPr>
              <a:t> pour </a:t>
            </a:r>
            <a:r>
              <a:rPr lang="fr-FR" sz="2800" b="1" dirty="0" smtClean="0">
                <a:solidFill>
                  <a:schemeClr val="accent1"/>
                </a:solidFill>
              </a:rPr>
              <a:t>s’intégrer </a:t>
            </a:r>
            <a:r>
              <a:rPr lang="fr-FR" sz="2800" b="1" dirty="0">
                <a:solidFill>
                  <a:schemeClr val="accent1"/>
                </a:solidFill>
              </a:rPr>
              <a:t>dans une entreprise Japonais</a:t>
            </a:r>
            <a:r>
              <a:rPr lang="fr-FR" b="1" dirty="0"/>
              <a:t> </a:t>
            </a:r>
            <a:endParaRPr lang="fr-FR" b="1" dirty="0" smtClean="0"/>
          </a:p>
          <a:p>
            <a:pPr marL="0" indent="0">
              <a:buNone/>
            </a:pPr>
            <a:endParaRPr lang="en-US" b="1" dirty="0"/>
          </a:p>
        </p:txBody>
      </p:sp>
      <p:pic>
        <p:nvPicPr>
          <p:cNvPr id="5" name="Picture 2" descr="http://i.telegraph.co.uk/multimedia/archive/02324/japan-businessmen_2324238b.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294" y="72008"/>
            <a:ext cx="8937202" cy="674136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Ellipse 5"/>
          <p:cNvSpPr/>
          <p:nvPr/>
        </p:nvSpPr>
        <p:spPr>
          <a:xfrm>
            <a:off x="3707904" y="1916832"/>
            <a:ext cx="1728192" cy="1152128"/>
          </a:xfrm>
          <a:prstGeom prst="ellipse">
            <a:avLst/>
          </a:prstGeom>
          <a:noFill/>
          <a:ln w="7620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 name="Picture 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8663" y="1909763"/>
            <a:ext cx="7686675" cy="3038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9294" y="28575"/>
            <a:ext cx="8937202" cy="2266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5642" y="1935484"/>
            <a:ext cx="1304528" cy="27896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3614" y="4591050"/>
            <a:ext cx="9420150" cy="2266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410774" y="1916832"/>
            <a:ext cx="1304528" cy="27896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0261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http://www.renault.com/fr/Groupe/l-alliance-renault-nissan/Images_Without_Moderation/alliance-new-large.jpg"/>
          <p:cNvPicPr/>
          <p:nvPr/>
        </p:nvPicPr>
        <p:blipFill>
          <a:blip r:embed="rId2" cstate="print"/>
          <a:srcRect/>
          <a:stretch>
            <a:fillRect/>
          </a:stretch>
        </p:blipFill>
        <p:spPr bwMode="auto">
          <a:xfrm rot="20380457">
            <a:off x="3831780" y="2686511"/>
            <a:ext cx="4188809" cy="1440382"/>
          </a:xfrm>
          <a:prstGeom prst="rect">
            <a:avLst/>
          </a:prstGeom>
          <a:noFill/>
          <a:ln w="9525">
            <a:noFill/>
            <a:miter lim="800000"/>
            <a:headEnd/>
            <a:tailEnd/>
          </a:ln>
        </p:spPr>
      </p:pic>
      <p:pic>
        <p:nvPicPr>
          <p:cNvPr id="5" name="Image 4" descr="Datei:Kanzan Spezialpapiere Logo.svg"/>
          <p:cNvPicPr/>
          <p:nvPr/>
        </p:nvPicPr>
        <p:blipFill>
          <a:blip r:embed="rId3" cstate="print"/>
          <a:srcRect/>
          <a:stretch>
            <a:fillRect/>
          </a:stretch>
        </p:blipFill>
        <p:spPr bwMode="auto">
          <a:xfrm>
            <a:off x="1619672" y="1988839"/>
            <a:ext cx="2986433" cy="1731695"/>
          </a:xfrm>
          <a:prstGeom prst="rect">
            <a:avLst/>
          </a:prstGeom>
          <a:noFill/>
          <a:ln w="9525">
            <a:noFill/>
            <a:miter lim="800000"/>
            <a:headEnd/>
            <a:tailEnd/>
          </a:ln>
        </p:spPr>
      </p:pic>
      <p:pic>
        <p:nvPicPr>
          <p:cNvPr id="8" name="Image 7"/>
          <p:cNvPicPr/>
          <p:nvPr/>
        </p:nvPicPr>
        <p:blipFill>
          <a:blip r:embed="rId4" cstate="print"/>
          <a:srcRect/>
          <a:stretch>
            <a:fillRect/>
          </a:stretch>
        </p:blipFill>
        <p:spPr bwMode="auto">
          <a:xfrm>
            <a:off x="2355773" y="5157192"/>
            <a:ext cx="4127500" cy="890270"/>
          </a:xfrm>
          <a:prstGeom prst="rect">
            <a:avLst/>
          </a:prstGeom>
          <a:noFill/>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514523" y="332656"/>
            <a:ext cx="3810000" cy="890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883059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age 4" descr="yoshihiko-noda.jpg"/>
          <p:cNvPicPr>
            <a:picLocks noChangeAspect="1"/>
          </p:cNvPicPr>
          <p:nvPr/>
        </p:nvPicPr>
        <p:blipFill>
          <a:blip r:embed="rId2" cstate="print"/>
          <a:srcRect/>
          <a:stretch>
            <a:fillRect/>
          </a:stretch>
        </p:blipFill>
        <p:spPr bwMode="auto">
          <a:xfrm>
            <a:off x="684213" y="4366666"/>
            <a:ext cx="2606675" cy="1798638"/>
          </a:xfrm>
          <a:prstGeom prst="rect">
            <a:avLst/>
          </a:prstGeom>
          <a:ln>
            <a:noFill/>
          </a:ln>
          <a:effectLst>
            <a:outerShdw blurRad="292100" dist="139700" dir="2700000" algn="tl" rotWithShape="0">
              <a:srgbClr val="333333">
                <a:alpha val="65000"/>
              </a:srgbClr>
            </a:outerShdw>
          </a:effectLst>
        </p:spPr>
      </p:pic>
      <p:graphicFrame>
        <p:nvGraphicFramePr>
          <p:cNvPr id="2" name="Diagramme 1"/>
          <p:cNvGraphicFramePr/>
          <p:nvPr/>
        </p:nvGraphicFramePr>
        <p:xfrm>
          <a:off x="3491880" y="1556792"/>
          <a:ext cx="5253906"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 5" descr="akihito.jpg"/>
          <p:cNvPicPr>
            <a:picLocks noChangeAspect="1"/>
          </p:cNvPicPr>
          <p:nvPr/>
        </p:nvPicPr>
        <p:blipFill>
          <a:blip r:embed="rId8" cstate="print"/>
          <a:stretch>
            <a:fillRect/>
          </a:stretch>
        </p:blipFill>
        <p:spPr>
          <a:xfrm>
            <a:off x="899592" y="1340768"/>
            <a:ext cx="2160240" cy="2448272"/>
          </a:xfrm>
          <a:prstGeom prst="rect">
            <a:avLst/>
          </a:prstGeom>
          <a:ln>
            <a:noFill/>
          </a:ln>
          <a:effectLst>
            <a:outerShdw blurRad="292100" dist="139700" dir="2700000" algn="tl" rotWithShape="0">
              <a:srgbClr val="333333">
                <a:alpha val="65000"/>
              </a:srgbClr>
            </a:outerShdw>
          </a:effectLst>
        </p:spPr>
      </p:pic>
      <p:sp>
        <p:nvSpPr>
          <p:cNvPr id="7" name="Titre 1"/>
          <p:cNvSpPr>
            <a:spLocks noGrp="1"/>
          </p:cNvSpPr>
          <p:nvPr>
            <p:ph type="title"/>
          </p:nvPr>
        </p:nvSpPr>
        <p:spPr>
          <a:xfrm>
            <a:off x="457200" y="44624"/>
            <a:ext cx="8229600" cy="1143000"/>
          </a:xfrm>
        </p:spPr>
        <p:txBody>
          <a:bodyPr>
            <a:normAutofit/>
          </a:bodyPr>
          <a:lstStyle/>
          <a:p>
            <a:pPr algn="ctr"/>
            <a:r>
              <a:rPr lang="fr-FR" sz="4400" dirty="0">
                <a:solidFill>
                  <a:schemeClr val="accent5"/>
                </a:solidFill>
              </a:rPr>
              <a:t>4- le système politique :</a:t>
            </a:r>
          </a:p>
        </p:txBody>
      </p:sp>
    </p:spTree>
    <p:extLst>
      <p:ext uri="{BB962C8B-B14F-4D97-AF65-F5344CB8AC3E}">
        <p14:creationId xmlns:p14="http://schemas.microsoft.com/office/powerpoint/2010/main" xmlns="" val="282718856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txBox="1">
            <a:spLocks noGrp="1"/>
          </p:cNvSpPr>
          <p:nvPr>
            <p:ph idx="1"/>
          </p:nvPr>
        </p:nvSpPr>
        <p:spPr>
          <a:xfrm>
            <a:off x="457200" y="636290"/>
            <a:ext cx="8229600" cy="523220"/>
          </a:xfrm>
          <a:prstGeom prst="rect">
            <a:avLst/>
          </a:prstGeom>
          <a:noFill/>
        </p:spPr>
        <p:txBody>
          <a:bodyPr wrap="square" rtlCol="0">
            <a:spAutoFit/>
          </a:bodyPr>
          <a:lstStyle/>
          <a:p>
            <a:pPr marL="0" indent="0">
              <a:buNone/>
            </a:pPr>
            <a:r>
              <a:rPr lang="fr-FR" sz="2800" b="1" dirty="0" smtClean="0">
                <a:solidFill>
                  <a:schemeClr val="accent1"/>
                </a:solidFill>
              </a:rPr>
              <a:t> Etude de cas 1 : la joint-venture                              :   </a:t>
            </a:r>
            <a:endParaRPr lang="fr-FR" sz="2800" b="1" dirty="0">
              <a:solidFill>
                <a:schemeClr val="accent1"/>
              </a:solidFill>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45038" y="476672"/>
            <a:ext cx="1898015" cy="10325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Renault Nissan.avi">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547664" y="1628856"/>
            <a:ext cx="5952586" cy="4464440"/>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xmlns="" val="41183891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600200"/>
            <a:ext cx="8229600" cy="4972072"/>
          </a:xfrm>
        </p:spPr>
        <p:txBody>
          <a:bodyPr>
            <a:normAutofit/>
          </a:bodyPr>
          <a:lstStyle/>
          <a:p>
            <a:r>
              <a:rPr lang="fr-FR" b="1" dirty="0" smtClean="0"/>
              <a:t>Obstacles rencontrées:</a:t>
            </a:r>
          </a:p>
          <a:p>
            <a:pPr>
              <a:buNone/>
            </a:pPr>
            <a:r>
              <a:rPr lang="fr-FR" dirty="0" smtClean="0"/>
              <a:t>-Implication Vs Autonomie:</a:t>
            </a:r>
          </a:p>
          <a:p>
            <a:pPr>
              <a:buNone/>
            </a:pPr>
            <a:r>
              <a:rPr lang="fr-FR" dirty="0" smtClean="0"/>
              <a:t>-Recherche de Consensus Vs Efficacité:</a:t>
            </a:r>
          </a:p>
          <a:p>
            <a:pPr>
              <a:buNone/>
            </a:pPr>
            <a:r>
              <a:rPr lang="fr-FR" dirty="0" smtClean="0"/>
              <a:t>-Rapport Vie privée/Vie professionnelle : </a:t>
            </a:r>
          </a:p>
          <a:p>
            <a:pPr>
              <a:buNone/>
            </a:pPr>
            <a:r>
              <a:rPr lang="fr-FR" dirty="0" smtClean="0"/>
              <a:t>-Des vacances d’été conflictuelles :  </a:t>
            </a:r>
          </a:p>
          <a:p>
            <a:pPr>
              <a:buNone/>
            </a:pPr>
            <a:r>
              <a:rPr lang="fr-FR" dirty="0" smtClean="0"/>
              <a:t>-Des difficultés liées à l’usage d’une langue de travail </a:t>
            </a:r>
          </a:p>
          <a:p>
            <a:pPr>
              <a:buNone/>
            </a:pPr>
            <a:r>
              <a:rPr lang="fr-FR" dirty="0" smtClean="0"/>
              <a:t>-le cloisonnement des fonctions : </a:t>
            </a:r>
          </a:p>
          <a:p>
            <a:pPr>
              <a:buNone/>
            </a:pPr>
            <a:endParaRPr lang="fr-FR" dirty="0"/>
          </a:p>
        </p:txBody>
      </p:sp>
      <p:sp>
        <p:nvSpPr>
          <p:cNvPr id="4" name="Espace réservé du contenu 5"/>
          <p:cNvSpPr txBox="1">
            <a:spLocks/>
          </p:cNvSpPr>
          <p:nvPr/>
        </p:nvSpPr>
        <p:spPr>
          <a:xfrm>
            <a:off x="179512" y="849319"/>
            <a:ext cx="6347048" cy="523220"/>
          </a:xfrm>
          <a:prstGeom prst="rect">
            <a:avLst/>
          </a:prstGeom>
          <a:noFill/>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2800" b="1" dirty="0" smtClean="0">
                <a:solidFill>
                  <a:schemeClr val="accent1"/>
                </a:solidFill>
              </a:rPr>
              <a:t> Etude de cas 1 : la joint-venture  KANZAN  </a:t>
            </a:r>
            <a:endParaRPr lang="fr-FR" sz="2800" b="1" dirty="0">
              <a:solidFill>
                <a:schemeClr val="accent1"/>
              </a:solidFill>
            </a:endParaRPr>
          </a:p>
        </p:txBody>
      </p:sp>
      <p:pic>
        <p:nvPicPr>
          <p:cNvPr id="6" name="Image 5" descr="Datei:Kanzan Spezialpapiere Logo.svg"/>
          <p:cNvPicPr/>
          <p:nvPr/>
        </p:nvPicPr>
        <p:blipFill>
          <a:blip r:embed="rId2" cstate="print"/>
          <a:srcRect/>
          <a:stretch>
            <a:fillRect/>
          </a:stretch>
        </p:blipFill>
        <p:spPr bwMode="auto">
          <a:xfrm>
            <a:off x="6526560" y="1110929"/>
            <a:ext cx="2552671" cy="1534835"/>
          </a:xfrm>
          <a:prstGeom prst="rect">
            <a:avLst/>
          </a:prstGeom>
          <a:noFill/>
          <a:ln w="9525">
            <a:noFill/>
            <a:miter lim="800000"/>
            <a:headEnd/>
            <a:tailEnd/>
          </a:ln>
        </p:spPr>
      </p:pic>
    </p:spTree>
    <p:extLst>
      <p:ext uri="{BB962C8B-B14F-4D97-AF65-F5344CB8AC3E}">
        <p14:creationId xmlns:p14="http://schemas.microsoft.com/office/powerpoint/2010/main" xmlns="" val="217585473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Solutions apportées par les 2 sociétés:</a:t>
            </a:r>
            <a:endParaRPr lang="fr-FR" b="1" dirty="0"/>
          </a:p>
        </p:txBody>
      </p:sp>
      <p:sp>
        <p:nvSpPr>
          <p:cNvPr id="3" name="Espace réservé du contenu 2"/>
          <p:cNvSpPr>
            <a:spLocks noGrp="1"/>
          </p:cNvSpPr>
          <p:nvPr>
            <p:ph idx="1"/>
          </p:nvPr>
        </p:nvSpPr>
        <p:spPr>
          <a:xfrm>
            <a:off x="457200" y="1600200"/>
            <a:ext cx="8229600" cy="5114948"/>
          </a:xfrm>
        </p:spPr>
        <p:txBody>
          <a:bodyPr>
            <a:normAutofit lnSpcReduction="10000"/>
          </a:bodyPr>
          <a:lstStyle/>
          <a:p>
            <a:r>
              <a:rPr lang="fr-FR" b="1" dirty="0" smtClean="0"/>
              <a:t>Problème des réunions: </a:t>
            </a:r>
            <a:r>
              <a:rPr lang="fr-FR" dirty="0" smtClean="0"/>
              <a:t>prévoir 2 réunions, une réunion préliminaire entre les codirecteurs, et une seconde par la Sté mère.</a:t>
            </a:r>
          </a:p>
          <a:p>
            <a:r>
              <a:rPr lang="fr-FR" b="1" dirty="0" smtClean="0"/>
              <a:t>Problème des vacances</a:t>
            </a:r>
            <a:r>
              <a:rPr lang="fr-FR" dirty="0" smtClean="0"/>
              <a:t>: prise de vacances abrégées compte tenue de la situation.</a:t>
            </a:r>
          </a:p>
          <a:p>
            <a:r>
              <a:rPr lang="fr-FR" b="1" dirty="0" smtClean="0"/>
              <a:t>Problème de langue: </a:t>
            </a:r>
            <a:r>
              <a:rPr lang="fr-FR" dirty="0" smtClean="0"/>
              <a:t>alternance entre la langue maternelle et l’anglais.</a:t>
            </a:r>
          </a:p>
          <a:p>
            <a:r>
              <a:rPr lang="fr-FR" b="1" dirty="0" smtClean="0"/>
              <a:t>Problème de cloisonnement des fonctions: </a:t>
            </a:r>
            <a:r>
              <a:rPr lang="fr-FR" dirty="0" smtClean="0"/>
              <a:t>prise de consience de la responsabilisation de tous par les allemands.</a:t>
            </a:r>
          </a:p>
        </p:txBody>
      </p:sp>
    </p:spTree>
    <p:extLst>
      <p:ext uri="{BB962C8B-B14F-4D97-AF65-F5344CB8AC3E}">
        <p14:creationId xmlns:p14="http://schemas.microsoft.com/office/powerpoint/2010/main" xmlns="" val="152064083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images.ados.fr/private/photo/hd/4367054436/private-category/arigato_web-2115283781.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44488" y="1340768"/>
            <a:ext cx="7620000" cy="36766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3003481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764704"/>
            <a:ext cx="8229600" cy="5949280"/>
          </a:xfrm>
        </p:spPr>
        <p:txBody>
          <a:bodyPr>
            <a:noAutofit/>
          </a:bodyPr>
          <a:lstStyle/>
          <a:p>
            <a:pPr marL="251460" marR="594360" indent="0">
              <a:lnSpc>
                <a:spcPct val="115000"/>
              </a:lnSpc>
              <a:spcBef>
                <a:spcPts val="1000"/>
              </a:spcBef>
              <a:spcAft>
                <a:spcPts val="1400"/>
              </a:spcAft>
              <a:buNone/>
            </a:pPr>
            <a:r>
              <a:rPr lang="fr-FR" sz="2000" b="1" i="1" dirty="0">
                <a:solidFill>
                  <a:srgbClr val="4F81BD"/>
                </a:solidFill>
                <a:ea typeface="Calibri"/>
                <a:cs typeface="Times New Roman"/>
              </a:rPr>
              <a:t>Bibliographie :</a:t>
            </a:r>
            <a:endParaRPr lang="fr-FR" sz="1050" b="1" i="1" dirty="0">
              <a:solidFill>
                <a:srgbClr val="4F81BD"/>
              </a:solidFill>
              <a:ea typeface="Calibri"/>
              <a:cs typeface="Times New Roman"/>
            </a:endParaRPr>
          </a:p>
          <a:p>
            <a:pPr marL="0" lvl="0" indent="0">
              <a:buNone/>
            </a:pPr>
            <a:r>
              <a:rPr lang="fr-FR" sz="1200" dirty="0">
                <a:ea typeface="Times New Roman"/>
                <a:cs typeface="Times New Roman"/>
              </a:rPr>
              <a:t>COMPRENDRE LE JAPON, Martin Beaulieu, édition Ulysse </a:t>
            </a:r>
            <a:endParaRPr lang="fr-FR" sz="1200" dirty="0">
              <a:latin typeface="Times New Roman"/>
              <a:ea typeface="Times New Roman"/>
            </a:endParaRPr>
          </a:p>
          <a:p>
            <a:pPr marL="0" lvl="0" indent="0">
              <a:buNone/>
            </a:pPr>
            <a:r>
              <a:rPr lang="fr-FR" sz="1200" dirty="0">
                <a:ea typeface="Times New Roman"/>
                <a:cs typeface="Times New Roman"/>
              </a:rPr>
              <a:t>L’organisation du système éducatif jap</a:t>
            </a:r>
            <a:r>
              <a:rPr lang="fr-FR" sz="1200" dirty="0">
                <a:latin typeface="Times New Roman"/>
                <a:ea typeface="Times New Roman"/>
              </a:rPr>
              <a:t>onais 2011, de Jun OBA, édition de</a:t>
            </a:r>
            <a:r>
              <a:rPr lang="fr-FR" sz="1200" dirty="0">
                <a:ea typeface="Times New Roman"/>
                <a:cs typeface="Times New Roman"/>
              </a:rPr>
              <a:t> janvier 2012,</a:t>
            </a:r>
            <a:r>
              <a:rPr lang="fr-FR" sz="1200" dirty="0">
                <a:latin typeface="Times New Roman"/>
                <a:ea typeface="Times New Roman"/>
              </a:rPr>
              <a:t> </a:t>
            </a:r>
            <a:r>
              <a:rPr lang="fr-FR" sz="1200" dirty="0">
                <a:ea typeface="Times New Roman"/>
                <a:cs typeface="Times New Roman"/>
              </a:rPr>
              <a:t>(université de Hiroshima).</a:t>
            </a:r>
            <a:endParaRPr lang="fr-FR" sz="1200" dirty="0">
              <a:latin typeface="Times New Roman"/>
              <a:ea typeface="Times New Roman"/>
            </a:endParaRPr>
          </a:p>
          <a:p>
            <a:pPr marL="0" lvl="0" indent="0">
              <a:buNone/>
            </a:pPr>
            <a:r>
              <a:rPr lang="fr-FR" sz="1200" dirty="0">
                <a:ea typeface="Times New Roman"/>
                <a:cs typeface="Times New Roman"/>
              </a:rPr>
              <a:t>Travailler avec les  japonais. Olivier DEMUSSAT, édition d’organisation 2006.</a:t>
            </a:r>
            <a:endParaRPr lang="fr-FR" sz="1200" dirty="0">
              <a:latin typeface="Times New Roman"/>
              <a:ea typeface="Times New Roman"/>
            </a:endParaRPr>
          </a:p>
          <a:p>
            <a:pPr marL="0" lvl="0" indent="0">
              <a:buNone/>
            </a:pPr>
            <a:r>
              <a:rPr lang="fr-FR" sz="1200" dirty="0">
                <a:ea typeface="Times New Roman"/>
                <a:cs typeface="Times New Roman"/>
              </a:rPr>
              <a:t>L’entreprise multiculturelle </a:t>
            </a:r>
            <a:r>
              <a:rPr lang="fr-FR" sz="1200" dirty="0" err="1">
                <a:ea typeface="Times New Roman"/>
                <a:cs typeface="Times New Roman"/>
              </a:rPr>
              <a:t>Trompenaars</a:t>
            </a:r>
            <a:r>
              <a:rPr lang="fr-FR" sz="1200" dirty="0">
                <a:ea typeface="Times New Roman"/>
                <a:cs typeface="Times New Roman"/>
              </a:rPr>
              <a:t>.</a:t>
            </a:r>
            <a:endParaRPr lang="fr-FR" sz="1200" dirty="0">
              <a:latin typeface="Times New Roman"/>
              <a:ea typeface="Times New Roman"/>
            </a:endParaRPr>
          </a:p>
          <a:p>
            <a:pPr marL="0" lvl="0" indent="0">
              <a:buNone/>
            </a:pPr>
            <a:r>
              <a:rPr lang="fr-FR" sz="1200" dirty="0">
                <a:ea typeface="Times New Roman"/>
                <a:cs typeface="Times New Roman"/>
              </a:rPr>
              <a:t>Petit traité interculturel de réussir à l’international édition AFNOR Laurent GOULVESTRE.</a:t>
            </a:r>
            <a:endParaRPr lang="fr-FR" sz="1200" dirty="0">
              <a:latin typeface="Times New Roman"/>
              <a:ea typeface="Times New Roman"/>
            </a:endParaRPr>
          </a:p>
          <a:p>
            <a:pPr marL="0" lvl="0" indent="0">
              <a:lnSpc>
                <a:spcPct val="115000"/>
              </a:lnSpc>
              <a:buNone/>
              <a:tabLst>
                <a:tab pos="1476375" algn="l"/>
              </a:tabLst>
            </a:pPr>
            <a:r>
              <a:rPr lang="fr-FR" sz="1200" dirty="0">
                <a:ea typeface="Times New Roman"/>
                <a:cs typeface="Times New Roman"/>
              </a:rPr>
              <a:t>« Le mode de gouvernement des entreprises japonaises : un modèle à suivre ? » de  Mehdi  NEKHILI</a:t>
            </a:r>
            <a:endParaRPr lang="fr-FR" sz="1200" dirty="0">
              <a:latin typeface="Times New Roman"/>
              <a:ea typeface="Times New Roman"/>
            </a:endParaRPr>
          </a:p>
          <a:p>
            <a:pPr marL="0" lvl="0" indent="0">
              <a:lnSpc>
                <a:spcPct val="115000"/>
              </a:lnSpc>
              <a:spcAft>
                <a:spcPts val="1000"/>
              </a:spcAft>
              <a:buNone/>
              <a:tabLst>
                <a:tab pos="1476375" algn="l"/>
              </a:tabLst>
            </a:pPr>
            <a:r>
              <a:rPr lang="fr-FR" sz="1200" dirty="0">
                <a:ea typeface="Times New Roman"/>
                <a:cs typeface="Times New Roman"/>
              </a:rPr>
              <a:t>« Les fondements de management international »   </a:t>
            </a:r>
            <a:r>
              <a:rPr lang="fr-FR" sz="1200" dirty="0">
                <a:latin typeface="Times New Roman"/>
                <a:ea typeface="Times New Roman"/>
              </a:rPr>
              <a:t>Enquête</a:t>
            </a:r>
            <a:r>
              <a:rPr lang="fr-FR" sz="1200" dirty="0">
                <a:ea typeface="Times New Roman"/>
                <a:cs typeface="Times New Roman"/>
              </a:rPr>
              <a:t> réalisée par Chiraz SAÏDANI </a:t>
            </a:r>
            <a:endParaRPr lang="fr-FR" sz="1200" dirty="0">
              <a:latin typeface="Times New Roman"/>
              <a:ea typeface="Times New Roman"/>
            </a:endParaRPr>
          </a:p>
          <a:p>
            <a:pPr marL="251460" marR="594360" indent="0">
              <a:lnSpc>
                <a:spcPct val="115000"/>
              </a:lnSpc>
              <a:spcBef>
                <a:spcPts val="1000"/>
              </a:spcBef>
              <a:spcAft>
                <a:spcPts val="500"/>
              </a:spcAft>
              <a:buNone/>
            </a:pPr>
            <a:r>
              <a:rPr lang="fr-FR" sz="1800" b="1" i="1" dirty="0">
                <a:solidFill>
                  <a:srgbClr val="4F81BD"/>
                </a:solidFill>
                <a:ea typeface="Calibri"/>
                <a:cs typeface="Times New Roman"/>
              </a:rPr>
              <a:t>La Webographie :</a:t>
            </a:r>
          </a:p>
          <a:p>
            <a:pPr marL="0" lvl="0" indent="0">
              <a:buSzPts val="1000"/>
              <a:buNone/>
            </a:pPr>
            <a:r>
              <a:rPr lang="fr-FR" sz="1000" dirty="0">
                <a:latin typeface="Times New Roman"/>
                <a:ea typeface="Times New Roman"/>
                <a:cs typeface="Times New Roman"/>
              </a:rPr>
              <a:t>http://</a:t>
            </a:r>
            <a:r>
              <a:rPr lang="fr-FR" sz="1000" dirty="0" smtClean="0">
                <a:latin typeface="Times New Roman"/>
                <a:ea typeface="Times New Roman"/>
                <a:cs typeface="Times New Roman"/>
              </a:rPr>
              <a:t>www.decodeurdunonverbal.fr/test-du-voyageur-les-gestes-a-connaitre-pour-votre-prochaine-destination/</a:t>
            </a:r>
          </a:p>
          <a:p>
            <a:pPr marL="0" lvl="0" indent="0">
              <a:buSzPts val="1000"/>
              <a:buNone/>
            </a:pPr>
            <a:r>
              <a:rPr lang="fr-FR" sz="1000" dirty="0" smtClean="0">
                <a:latin typeface="Times New Roman"/>
                <a:ea typeface="Times New Roman"/>
                <a:cs typeface="Times New Roman"/>
              </a:rPr>
              <a:t>http</a:t>
            </a:r>
            <a:r>
              <a:rPr lang="fr-FR" sz="1000" dirty="0">
                <a:latin typeface="Times New Roman"/>
                <a:ea typeface="Times New Roman"/>
                <a:cs typeface="Times New Roman"/>
              </a:rPr>
              <a:t>://www.nhk.or.jp/lesson/french/tips/8.html</a:t>
            </a:r>
          </a:p>
          <a:p>
            <a:pPr marL="0" indent="0">
              <a:lnSpc>
                <a:spcPct val="115000"/>
              </a:lnSpc>
              <a:spcAft>
                <a:spcPts val="0"/>
              </a:spcAft>
              <a:buNone/>
            </a:pPr>
            <a:r>
              <a:rPr lang="fr-FR" sz="1000" dirty="0">
                <a:latin typeface="Times New Roman"/>
                <a:ea typeface="Calibri"/>
                <a:cs typeface="Times New Roman"/>
              </a:rPr>
              <a:t> </a:t>
            </a:r>
            <a:r>
              <a:rPr lang="fr-FR" sz="1000" dirty="0" smtClean="0">
                <a:latin typeface="Times New Roman"/>
                <a:ea typeface="Times New Roman"/>
                <a:cs typeface="Times New Roman"/>
              </a:rPr>
              <a:t>http</a:t>
            </a:r>
            <a:r>
              <a:rPr lang="fr-FR" sz="1000" dirty="0">
                <a:latin typeface="Times New Roman"/>
                <a:ea typeface="Times New Roman"/>
                <a:cs typeface="Times New Roman"/>
              </a:rPr>
              <a:t>://</a:t>
            </a:r>
            <a:r>
              <a:rPr lang="fr-FR" sz="1000" dirty="0" smtClean="0">
                <a:latin typeface="Times New Roman"/>
                <a:ea typeface="Times New Roman"/>
                <a:cs typeface="Times New Roman"/>
              </a:rPr>
              <a:t>www2.ville.montreal.qc.ca/jardin/jeunes/naturaliste/ayame/maison2.htm</a:t>
            </a:r>
          </a:p>
          <a:p>
            <a:pPr marL="0" indent="0">
              <a:lnSpc>
                <a:spcPct val="115000"/>
              </a:lnSpc>
              <a:spcAft>
                <a:spcPts val="0"/>
              </a:spcAft>
              <a:buSzPts val="1000"/>
              <a:buNone/>
            </a:pPr>
            <a:r>
              <a:rPr lang="fr-FR" sz="1000" dirty="0" smtClean="0">
                <a:latin typeface="Times New Roman"/>
                <a:ea typeface="Times New Roman"/>
                <a:cs typeface="Times New Roman"/>
              </a:rPr>
              <a:t> http://japon.aujourdhuilemonde.com/les-petites-et-etranges-maisons-japonaises</a:t>
            </a:r>
          </a:p>
          <a:p>
            <a:pPr marL="0" indent="0">
              <a:lnSpc>
                <a:spcPct val="115000"/>
              </a:lnSpc>
              <a:spcAft>
                <a:spcPts val="0"/>
              </a:spcAft>
              <a:buSzPts val="1000"/>
              <a:buNone/>
            </a:pPr>
            <a:r>
              <a:rPr lang="fr-FR" sz="1000" dirty="0">
                <a:latin typeface="Times New Roman"/>
                <a:ea typeface="Times New Roman"/>
                <a:cs typeface="Times New Roman"/>
              </a:rPr>
              <a:t> </a:t>
            </a:r>
            <a:r>
              <a:rPr lang="fr-FR" sz="1000" dirty="0" smtClean="0">
                <a:latin typeface="Times New Roman"/>
                <a:ea typeface="Times New Roman"/>
                <a:cs typeface="Times New Roman"/>
              </a:rPr>
              <a:t>http</a:t>
            </a:r>
            <a:r>
              <a:rPr lang="fr-FR" sz="1000" dirty="0">
                <a:latin typeface="Times New Roman"/>
                <a:ea typeface="Times New Roman"/>
                <a:cs typeface="Times New Roman"/>
              </a:rPr>
              <a:t>://</a:t>
            </a:r>
            <a:r>
              <a:rPr lang="fr-FR" sz="1000" dirty="0" smtClean="0">
                <a:latin typeface="Times New Roman"/>
                <a:ea typeface="Times New Roman"/>
                <a:cs typeface="Times New Roman"/>
              </a:rPr>
              <a:t>communicationorganisation.revues.org/1719</a:t>
            </a:r>
          </a:p>
          <a:p>
            <a:pPr marL="0" indent="0">
              <a:lnSpc>
                <a:spcPct val="115000"/>
              </a:lnSpc>
              <a:spcAft>
                <a:spcPts val="0"/>
              </a:spcAft>
              <a:buSzPts val="1000"/>
              <a:buNone/>
            </a:pPr>
            <a:r>
              <a:rPr lang="fr-FR" sz="1000" dirty="0" smtClean="0">
                <a:latin typeface="Times New Roman"/>
                <a:ea typeface="Times New Roman"/>
                <a:cs typeface="Times New Roman"/>
              </a:rPr>
              <a:t> http://www.micky2be.com/3174/offrir-un-cadeau-omiyage</a:t>
            </a:r>
          </a:p>
          <a:p>
            <a:pPr marL="0" indent="0">
              <a:lnSpc>
                <a:spcPct val="115000"/>
              </a:lnSpc>
              <a:spcAft>
                <a:spcPts val="0"/>
              </a:spcAft>
              <a:buSzPts val="1000"/>
              <a:buNone/>
            </a:pPr>
            <a:r>
              <a:rPr lang="fr-FR" sz="1000" dirty="0">
                <a:latin typeface="Times New Roman"/>
                <a:ea typeface="Times New Roman"/>
                <a:cs typeface="Times New Roman"/>
              </a:rPr>
              <a:t> </a:t>
            </a:r>
            <a:r>
              <a:rPr lang="fr-FR" sz="1000" dirty="0" smtClean="0">
                <a:latin typeface="Times New Roman"/>
                <a:ea typeface="Times New Roman"/>
                <a:cs typeface="Times New Roman"/>
              </a:rPr>
              <a:t>http</a:t>
            </a:r>
            <a:r>
              <a:rPr lang="fr-FR" sz="1000" dirty="0">
                <a:latin typeface="Times New Roman"/>
                <a:ea typeface="Times New Roman"/>
                <a:cs typeface="Times New Roman"/>
              </a:rPr>
              <a:t>://www.nhk.or.jp/lesson/french/learn/list/4.html</a:t>
            </a:r>
          </a:p>
          <a:p>
            <a:pPr marL="0" lvl="0" indent="0">
              <a:lnSpc>
                <a:spcPct val="115000"/>
              </a:lnSpc>
              <a:buSzPts val="1000"/>
              <a:buNone/>
            </a:pPr>
            <a:r>
              <a:rPr lang="fr-FR" sz="1000" dirty="0" smtClean="0">
                <a:latin typeface="Times New Roman"/>
                <a:ea typeface="Times New Roman"/>
                <a:cs typeface="Times New Roman"/>
              </a:rPr>
              <a:t>http://</a:t>
            </a:r>
            <a:r>
              <a:rPr lang="fr-FR" sz="1000" dirty="0">
                <a:latin typeface="Times New Roman"/>
                <a:ea typeface="Times New Roman"/>
                <a:cs typeface="Times New Roman"/>
              </a:rPr>
              <a:t>www.algerie-dz.com/forums/archive/index.php/t-103094.html</a:t>
            </a:r>
          </a:p>
          <a:p>
            <a:pPr marL="0" lvl="0" indent="0">
              <a:lnSpc>
                <a:spcPct val="115000"/>
              </a:lnSpc>
              <a:buSzPts val="1000"/>
              <a:buNone/>
              <a:tabLst>
                <a:tab pos="1476375" algn="l"/>
              </a:tabLst>
            </a:pPr>
            <a:r>
              <a:rPr lang="fr-FR" sz="1000" dirty="0" smtClean="0">
                <a:latin typeface="Times New Roman"/>
                <a:ea typeface="Times New Roman"/>
                <a:cs typeface="Times New Roman"/>
              </a:rPr>
              <a:t>www.eridut.org : </a:t>
            </a:r>
            <a:r>
              <a:rPr lang="fr-FR" sz="1000" b="1" dirty="0" smtClean="0">
                <a:latin typeface="Times New Roman"/>
                <a:ea typeface="Times New Roman"/>
                <a:cs typeface="Times New Roman"/>
              </a:rPr>
              <a:t>article de WEI-Penn Chang, l’université Montréal</a:t>
            </a:r>
            <a:r>
              <a:rPr lang="fr-FR" sz="1000" dirty="0" smtClean="0">
                <a:latin typeface="Times New Roman"/>
                <a:ea typeface="Times New Roman"/>
                <a:cs typeface="Times New Roman"/>
              </a:rPr>
              <a:t>.</a:t>
            </a:r>
            <a:r>
              <a:rPr lang="fr-FR" sz="1000" dirty="0" smtClean="0">
                <a:latin typeface="Times New Roman"/>
                <a:ea typeface="Times New Roman"/>
              </a:rPr>
              <a:t> </a:t>
            </a:r>
          </a:p>
          <a:p>
            <a:pPr marL="0" indent="0">
              <a:spcAft>
                <a:spcPts val="0"/>
              </a:spcAft>
              <a:buNone/>
              <a:tabLst>
                <a:tab pos="1476375" algn="l"/>
              </a:tabLst>
            </a:pPr>
            <a:r>
              <a:rPr lang="fr-FR" sz="1000" dirty="0" smtClean="0">
                <a:latin typeface="Times New Roman"/>
                <a:ea typeface="Times New Roman"/>
                <a:cs typeface="Times New Roman"/>
              </a:rPr>
              <a:t>www.ubifrance.fr </a:t>
            </a:r>
            <a:r>
              <a:rPr lang="fr-FR" sz="1000" dirty="0">
                <a:latin typeface="Times New Roman"/>
                <a:ea typeface="Times New Roman"/>
                <a:cs typeface="Times New Roman"/>
              </a:rPr>
              <a:t>: </a:t>
            </a:r>
            <a:r>
              <a:rPr lang="fr-FR" sz="1000" b="1" dirty="0" err="1">
                <a:latin typeface="Times New Roman"/>
                <a:ea typeface="Times New Roman"/>
                <a:cs typeface="Times New Roman"/>
              </a:rPr>
              <a:t>Ubifrance</a:t>
            </a:r>
            <a:r>
              <a:rPr lang="fr-FR" sz="1000" b="1" dirty="0">
                <a:latin typeface="Times New Roman"/>
                <a:ea typeface="Times New Roman"/>
                <a:cs typeface="Times New Roman"/>
              </a:rPr>
              <a:t> et les missions économiques édition 2011</a:t>
            </a:r>
            <a:r>
              <a:rPr lang="fr-FR" sz="1000" dirty="0">
                <a:latin typeface="Times New Roman"/>
                <a:ea typeface="Times New Roman"/>
                <a:cs typeface="Times New Roman"/>
              </a:rPr>
              <a:t>.</a:t>
            </a:r>
          </a:p>
          <a:p>
            <a:pPr marL="251460" marR="594360" indent="0">
              <a:lnSpc>
                <a:spcPct val="115000"/>
              </a:lnSpc>
              <a:spcBef>
                <a:spcPts val="1000"/>
              </a:spcBef>
              <a:spcAft>
                <a:spcPts val="1400"/>
              </a:spcAft>
              <a:buNone/>
            </a:pPr>
            <a:r>
              <a:rPr lang="fr-FR" sz="800" b="1" i="1" dirty="0">
                <a:solidFill>
                  <a:srgbClr val="4F81BD"/>
                </a:solidFill>
                <a:ea typeface="Calibri"/>
                <a:cs typeface="Times New Roman"/>
              </a:rPr>
              <a:t> </a:t>
            </a:r>
            <a:r>
              <a:rPr lang="fr-FR" sz="1200" b="1" i="1" dirty="0">
                <a:solidFill>
                  <a:srgbClr val="4F81BD"/>
                </a:solidFill>
                <a:ea typeface="Calibri"/>
                <a:cs typeface="Times New Roman"/>
              </a:rPr>
              <a:t>Vidéos: </a:t>
            </a:r>
            <a:endParaRPr lang="fr-FR" sz="800" b="1" i="1" dirty="0">
              <a:solidFill>
                <a:srgbClr val="4F81BD"/>
              </a:solidFill>
              <a:ea typeface="Calibri"/>
              <a:cs typeface="Times New Roman"/>
            </a:endParaRPr>
          </a:p>
          <a:p>
            <a:pPr marL="0" indent="0">
              <a:lnSpc>
                <a:spcPct val="115000"/>
              </a:lnSpc>
              <a:buSzPts val="1000"/>
              <a:buNone/>
            </a:pPr>
            <a:r>
              <a:rPr lang="fr-FR" sz="1200" dirty="0">
                <a:ea typeface="Times New Roman"/>
                <a:cs typeface="Times New Roman"/>
              </a:rPr>
              <a:t>Le Conseil du Coach (décryptez la communication non verbale au japon) de Frédéric  ADIDA</a:t>
            </a:r>
          </a:p>
          <a:p>
            <a:pPr marL="0" indent="0">
              <a:lnSpc>
                <a:spcPct val="115000"/>
              </a:lnSpc>
              <a:buSzPts val="1000"/>
              <a:buNone/>
            </a:pPr>
            <a:r>
              <a:rPr lang="fr-FR" sz="1200" dirty="0">
                <a:ea typeface="Times New Roman"/>
                <a:cs typeface="Times New Roman"/>
              </a:rPr>
              <a:t>Emission de chaine </a:t>
            </a:r>
            <a:r>
              <a:rPr lang="fr-FR" sz="1200" dirty="0" err="1">
                <a:ea typeface="Times New Roman"/>
                <a:cs typeface="Times New Roman"/>
              </a:rPr>
              <a:t>Youtube</a:t>
            </a:r>
            <a:r>
              <a:rPr lang="fr-FR" sz="1200" dirty="0">
                <a:ea typeface="Times New Roman"/>
                <a:cs typeface="Times New Roman"/>
              </a:rPr>
              <a:t>  “</a:t>
            </a:r>
            <a:r>
              <a:rPr lang="fr-FR" sz="1200" dirty="0" err="1">
                <a:ea typeface="Times New Roman"/>
                <a:cs typeface="Times New Roman"/>
              </a:rPr>
              <a:t>khawater</a:t>
            </a:r>
            <a:r>
              <a:rPr lang="fr-FR" sz="1200" dirty="0">
                <a:ea typeface="Times New Roman"/>
                <a:cs typeface="Times New Roman"/>
              </a:rPr>
              <a:t> 5” de Ahmed </a:t>
            </a:r>
            <a:r>
              <a:rPr lang="fr-FR" sz="1200" dirty="0" err="1">
                <a:ea typeface="Times New Roman"/>
                <a:cs typeface="Times New Roman"/>
              </a:rPr>
              <a:t>Sheguiri</a:t>
            </a:r>
            <a:r>
              <a:rPr lang="fr-FR" sz="1200" dirty="0">
                <a:ea typeface="Times New Roman"/>
                <a:cs typeface="Times New Roman"/>
              </a:rPr>
              <a:t> </a:t>
            </a:r>
          </a:p>
          <a:p>
            <a:pPr marL="0" lvl="0" indent="0">
              <a:lnSpc>
                <a:spcPct val="115000"/>
              </a:lnSpc>
              <a:spcAft>
                <a:spcPts val="1000"/>
              </a:spcAft>
              <a:buSzPts val="1000"/>
              <a:buNone/>
            </a:pPr>
            <a:r>
              <a:rPr lang="es-ES" sz="1200" dirty="0">
                <a:ea typeface="Times New Roman"/>
                <a:cs typeface="Times New Roman"/>
              </a:rPr>
              <a:t>www.culturepub.fr</a:t>
            </a:r>
            <a:endParaRPr lang="fr-FR" sz="1200" dirty="0">
              <a:ea typeface="Times New Roman"/>
              <a:cs typeface="Times New Roman"/>
            </a:endParaRPr>
          </a:p>
        </p:txBody>
      </p:sp>
      <p:pic>
        <p:nvPicPr>
          <p:cNvPr id="4" name="Image 3"/>
          <p:cNvPicPr/>
          <p:nvPr/>
        </p:nvPicPr>
        <p:blipFill>
          <a:blip r:embed="rId2" cstate="print"/>
          <a:srcRect/>
          <a:stretch>
            <a:fillRect/>
          </a:stretch>
        </p:blipFill>
        <p:spPr bwMode="auto">
          <a:xfrm>
            <a:off x="2915816" y="-243408"/>
            <a:ext cx="3312368" cy="1152128"/>
          </a:xfrm>
          <a:prstGeom prst="rect">
            <a:avLst/>
          </a:prstGeom>
          <a:noFill/>
        </p:spPr>
      </p:pic>
    </p:spTree>
    <p:extLst>
      <p:ext uri="{BB962C8B-B14F-4D97-AF65-F5344CB8AC3E}">
        <p14:creationId xmlns:p14="http://schemas.microsoft.com/office/powerpoint/2010/main" xmlns="" val="4854010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1224012" y="0"/>
            <a:ext cx="6695975" cy="548680"/>
          </a:xfrm>
        </p:spPr>
        <p:txBody>
          <a:bodyPr>
            <a:noAutofit/>
          </a:bodyPr>
          <a:lstStyle/>
          <a:p>
            <a:r>
              <a:rPr lang="fr-FR" sz="4000" b="1" dirty="0">
                <a:solidFill>
                  <a:schemeClr val="accent5"/>
                </a:solidFill>
              </a:rPr>
              <a:t>5- La démographie </a:t>
            </a:r>
            <a:endParaRPr lang="en-US" sz="4000" b="1" dirty="0">
              <a:solidFill>
                <a:schemeClr val="accent5"/>
              </a:solidFill>
            </a:endParaRPr>
          </a:p>
        </p:txBody>
      </p:sp>
      <p:sp>
        <p:nvSpPr>
          <p:cNvPr id="3075" name="Espace réservé du contenu 2"/>
          <p:cNvSpPr>
            <a:spLocks noGrp="1"/>
          </p:cNvSpPr>
          <p:nvPr>
            <p:ph idx="1"/>
          </p:nvPr>
        </p:nvSpPr>
        <p:spPr/>
        <p:txBody>
          <a:bodyPr/>
          <a:lstStyle/>
          <a:p>
            <a:pPr>
              <a:buFont typeface="Arial" charset="0"/>
              <a:buNone/>
            </a:pPr>
            <a:r>
              <a:rPr lang="fr-FR" smtClean="0"/>
              <a:t/>
            </a:r>
            <a:br>
              <a:rPr lang="fr-FR" smtClean="0"/>
            </a:br>
            <a:endParaRPr lang="en-US" smtClean="0"/>
          </a:p>
        </p:txBody>
      </p:sp>
      <p:graphicFrame>
        <p:nvGraphicFramePr>
          <p:cNvPr id="5" name="Diagramme 4"/>
          <p:cNvGraphicFramePr/>
          <p:nvPr/>
        </p:nvGraphicFramePr>
        <p:xfrm>
          <a:off x="395536" y="548680"/>
          <a:ext cx="8568952" cy="5904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ZoneTexte 5"/>
          <p:cNvSpPr txBox="1"/>
          <p:nvPr/>
        </p:nvSpPr>
        <p:spPr>
          <a:xfrm>
            <a:off x="251520" y="6488669"/>
            <a:ext cx="8640960" cy="338554"/>
          </a:xfrm>
          <a:prstGeom prst="rect">
            <a:avLst/>
          </a:prstGeom>
          <a:noFill/>
        </p:spPr>
        <p:txBody>
          <a:bodyPr wrap="square" rtlCol="0">
            <a:spAutoFit/>
          </a:bodyPr>
          <a:lstStyle/>
          <a:p>
            <a:r>
              <a:rPr lang="fr-FR" sz="1400" dirty="0" smtClean="0"/>
              <a:t>Source: </a:t>
            </a:r>
            <a:r>
              <a:rPr lang="fr-FR" sz="1400" b="1" dirty="0" smtClean="0"/>
              <a:t>UBIFRANCE</a:t>
            </a:r>
            <a:r>
              <a:rPr lang="fr-FR" sz="1400" dirty="0" smtClean="0"/>
              <a:t> et les missions économique</a:t>
            </a:r>
            <a:r>
              <a:rPr lang="fr-FR" sz="1600" dirty="0" smtClean="0"/>
              <a:t>:</a:t>
            </a:r>
            <a:r>
              <a:rPr lang="fr-FR" sz="1600" b="1" dirty="0" smtClean="0"/>
              <a:t> </a:t>
            </a:r>
            <a:r>
              <a:rPr lang="fr-FR" sz="1400" b="1" dirty="0" smtClean="0"/>
              <a:t>l’Agence pour le développement international des entreprises</a:t>
            </a:r>
            <a:r>
              <a:rPr lang="fr-FR" sz="1400" dirty="0" smtClean="0"/>
              <a:t> </a:t>
            </a:r>
            <a:endParaRPr lang="fr-FR" sz="1400" dirty="0"/>
          </a:p>
        </p:txBody>
      </p:sp>
    </p:spTree>
    <p:extLst>
      <p:ext uri="{BB962C8B-B14F-4D97-AF65-F5344CB8AC3E}">
        <p14:creationId xmlns:p14="http://schemas.microsoft.com/office/powerpoint/2010/main" xmlns="" val="228717468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2546</TotalTime>
  <Words>3578</Words>
  <Application>Microsoft Office PowerPoint</Application>
  <PresentationFormat>Affichage à l'écran (4:3)</PresentationFormat>
  <Paragraphs>586</Paragraphs>
  <Slides>84</Slides>
  <Notes>19</Notes>
  <HiddenSlides>0</HiddenSlides>
  <MMClips>7</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84</vt:i4>
      </vt:variant>
    </vt:vector>
  </HeadingPairs>
  <TitlesOfParts>
    <vt:vector size="86" baseType="lpstr">
      <vt:lpstr>Thème Office</vt:lpstr>
      <vt:lpstr>Feuille Microsoft Office Excel 97-2003</vt:lpstr>
      <vt:lpstr>Diapositive 1</vt:lpstr>
      <vt:lpstr>                   Sommaire :</vt:lpstr>
      <vt:lpstr>Diapositive 3</vt:lpstr>
      <vt:lpstr>Diapositive 4</vt:lpstr>
      <vt:lpstr>1- Fiche Technique:</vt:lpstr>
      <vt:lpstr>2- L’histoire du Japon :</vt:lpstr>
      <vt:lpstr>3- Les religions :</vt:lpstr>
      <vt:lpstr>4- le système politique :</vt:lpstr>
      <vt:lpstr>5- La démographie </vt:lpstr>
      <vt:lpstr>Spécificité de la population </vt:lpstr>
      <vt:lpstr>6- La géographie: </vt:lpstr>
      <vt:lpstr>Difficultés du territoire japonais ET Mesure de sécurité </vt:lpstr>
      <vt:lpstr>7- L’économie :</vt:lpstr>
      <vt:lpstr>Diapositive 14</vt:lpstr>
      <vt:lpstr>Le Japon: pays des   traditions </vt:lpstr>
      <vt:lpstr>Diapositive 16</vt:lpstr>
      <vt:lpstr>Diapositive 17</vt:lpstr>
      <vt:lpstr>Diapositive 18</vt:lpstr>
      <vt:lpstr>Diapositive 19</vt:lpstr>
      <vt:lpstr>Le Japon moderne </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 III- Les Progrès  technologiques  </vt:lpstr>
      <vt:lpstr>Diapositive 34</vt:lpstr>
      <vt:lpstr>   I- Les stéréotypes sur les japonais  </vt:lpstr>
      <vt:lpstr>II- Les coutumes  </vt:lpstr>
      <vt:lpstr>II- Les coutumes</vt:lpstr>
      <vt:lpstr>II- Les coutumes</vt:lpstr>
      <vt:lpstr>III- Organisations sociales</vt:lpstr>
      <vt:lpstr>III- Organisations sociales</vt:lpstr>
      <vt:lpstr>Diapositive 41</vt:lpstr>
      <vt:lpstr>V- La communication à la japonaise </vt:lpstr>
      <vt:lpstr>Communication Non verbale </vt:lpstr>
      <vt:lpstr>VI- Gestion d’espace et respect de temps</vt:lpstr>
      <vt:lpstr>Exemple du parking au Japon</vt:lpstr>
      <vt:lpstr>Exemple: Les hôtels capsule   Des hôtels typiquement japonais qui ont la particularité d’optimiser au maximum l’espace d’occupation et dont les chambres se limitent donc à une simple cabine-lit.  Les capsules sont généralement équipées d'une télé, d'une radio, d'un réveil et d'air conditionné. L'intimité y est relativement préservée par un store ou un rideau. </vt:lpstr>
      <vt:lpstr>Diapositive 47</vt:lpstr>
      <vt:lpstr>Le respect du temps</vt:lpstr>
      <vt:lpstr>Particularité spécifique au Japon  </vt:lpstr>
      <vt:lpstr>Diapositive 50</vt:lpstr>
      <vt:lpstr>Diapositive 51</vt:lpstr>
      <vt:lpstr>A- Culture d’entreprise</vt:lpstr>
      <vt:lpstr>A- Culture d’entreprise</vt:lpstr>
      <vt:lpstr>A- Culture d’entreprise</vt:lpstr>
      <vt:lpstr>Diapositive 55</vt:lpstr>
      <vt:lpstr>A- Culture d’entreprise</vt:lpstr>
      <vt:lpstr>A- Culture d’entreprise</vt:lpstr>
      <vt:lpstr>Exemples:</vt:lpstr>
      <vt:lpstr>B- Gestion de ressources humaines </vt:lpstr>
      <vt:lpstr>Diapositive 60</vt:lpstr>
      <vt:lpstr>D- Les théories du management </vt:lpstr>
      <vt:lpstr>Modèle du 5 S</vt:lpstr>
      <vt:lpstr>William Ouchi </vt:lpstr>
      <vt:lpstr>Diapositive 64</vt:lpstr>
      <vt:lpstr>Diapositive 65</vt:lpstr>
      <vt:lpstr>   B- Les trois dimensions de Hall:</vt:lpstr>
      <vt:lpstr>Diapositive 67</vt:lpstr>
      <vt:lpstr> 2-Orientation temporelle :   </vt:lpstr>
      <vt:lpstr>3-Culture à fort contexte : </vt:lpstr>
      <vt:lpstr>C- Les dimensions de Trompenaars :</vt:lpstr>
      <vt:lpstr>Diapositive 71</vt:lpstr>
      <vt:lpstr>2- Neutralité / affectivité : </vt:lpstr>
      <vt:lpstr>Témoignage d’un couple japonais:</vt:lpstr>
      <vt:lpstr> 3- Degré d’engagement limité / diffus :  </vt:lpstr>
      <vt:lpstr>4- Statut attribué / statut acquis : </vt:lpstr>
      <vt:lpstr>5- Orientation interne ou externe :</vt:lpstr>
      <vt:lpstr>Diapositive 77</vt:lpstr>
      <vt:lpstr>Diapositive 78</vt:lpstr>
      <vt:lpstr>Diapositive 79</vt:lpstr>
      <vt:lpstr>Diapositive 80</vt:lpstr>
      <vt:lpstr>Diapositive 81</vt:lpstr>
      <vt:lpstr>Solutions apportées par les 2 sociétés:</vt:lpstr>
      <vt:lpstr>Diapositive 83</vt:lpstr>
      <vt:lpstr>Diapositive 84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user</dc:creator>
  <cp:lastModifiedBy>Your User Name</cp:lastModifiedBy>
  <cp:revision>133</cp:revision>
  <dcterms:created xsi:type="dcterms:W3CDTF">2012-11-22T19:13:06Z</dcterms:created>
  <dcterms:modified xsi:type="dcterms:W3CDTF">2013-01-20T10:46:41Z</dcterms:modified>
</cp:coreProperties>
</file>