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1" r:id="rId3"/>
    <p:sldId id="260" r:id="rId4"/>
    <p:sldId id="258" r:id="rId5"/>
    <p:sldId id="259" r:id="rId6"/>
    <p:sldId id="269" r:id="rId7"/>
    <p:sldId id="270" r:id="rId8"/>
    <p:sldId id="273" r:id="rId9"/>
    <p:sldId id="262" r:id="rId10"/>
    <p:sldId id="263" r:id="rId11"/>
    <p:sldId id="264" r:id="rId12"/>
    <p:sldId id="274" r:id="rId13"/>
    <p:sldId id="275" r:id="rId14"/>
    <p:sldId id="276" r:id="rId15"/>
    <p:sldId id="277" r:id="rId16"/>
    <p:sldId id="278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68" r:id="rId25"/>
    <p:sldId id="265" r:id="rId26"/>
    <p:sldId id="266" r:id="rId27"/>
    <p:sldId id="267" r:id="rId28"/>
    <p:sldId id="271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3300"/>
    <a:srgbClr val="FF6600"/>
    <a:srgbClr val="A0C052"/>
    <a:srgbClr val="8F1E35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87611-053A-41D3-A26D-92418E9D370C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CFA9A4E-51D0-4EBD-B080-22ADADAC6D08}">
      <dgm:prSet phldrT="[Texte]"/>
      <dgm:spPr/>
      <dgm:t>
        <a:bodyPr/>
        <a:lstStyle/>
        <a:p>
          <a:r>
            <a:rPr lang="fr-FR" dirty="0" smtClean="0"/>
            <a:t>Politique</a:t>
          </a:r>
          <a:endParaRPr lang="fr-FR" dirty="0"/>
        </a:p>
      </dgm:t>
    </dgm:pt>
    <dgm:pt modelId="{90CDC6CE-C722-47A8-B6B7-79E4860C772E}" type="parTrans" cxnId="{0751038E-6E8D-4205-B8FD-E92A2203E799}">
      <dgm:prSet/>
      <dgm:spPr/>
      <dgm:t>
        <a:bodyPr/>
        <a:lstStyle/>
        <a:p>
          <a:endParaRPr lang="fr-FR"/>
        </a:p>
      </dgm:t>
    </dgm:pt>
    <dgm:pt modelId="{500F5E1A-0C93-4F00-9F7A-493F9A270FE5}" type="sibTrans" cxnId="{0751038E-6E8D-4205-B8FD-E92A2203E799}">
      <dgm:prSet/>
      <dgm:spPr/>
      <dgm:t>
        <a:bodyPr/>
        <a:lstStyle/>
        <a:p>
          <a:endParaRPr lang="fr-FR"/>
        </a:p>
      </dgm:t>
    </dgm:pt>
    <dgm:pt modelId="{8AC2C2DF-C2DF-4C30-A856-036714F10F55}">
      <dgm:prSet phldrT="[Texte]"/>
      <dgm:spPr/>
      <dgm:t>
        <a:bodyPr/>
        <a:lstStyle/>
        <a:p>
          <a:r>
            <a:rPr lang="fr-FR" dirty="0" smtClean="0"/>
            <a:t>Economique</a:t>
          </a:r>
          <a:endParaRPr lang="fr-FR" dirty="0"/>
        </a:p>
      </dgm:t>
    </dgm:pt>
    <dgm:pt modelId="{940B4792-EB4A-4986-B14A-A1A1F695188B}" type="parTrans" cxnId="{BA650A0E-9223-4325-8BF7-005B0E2D8FD3}">
      <dgm:prSet/>
      <dgm:spPr/>
      <dgm:t>
        <a:bodyPr/>
        <a:lstStyle/>
        <a:p>
          <a:endParaRPr lang="fr-FR"/>
        </a:p>
      </dgm:t>
    </dgm:pt>
    <dgm:pt modelId="{948382C7-6D64-4AF4-A2BD-0E3E167B5846}" type="sibTrans" cxnId="{BA650A0E-9223-4325-8BF7-005B0E2D8FD3}">
      <dgm:prSet/>
      <dgm:spPr/>
      <dgm:t>
        <a:bodyPr/>
        <a:lstStyle/>
        <a:p>
          <a:endParaRPr lang="fr-FR"/>
        </a:p>
      </dgm:t>
    </dgm:pt>
    <dgm:pt modelId="{801580A9-4223-4EC0-9CD7-F08172A858C9}">
      <dgm:prSet phldrT="[Texte]"/>
      <dgm:spPr/>
      <dgm:t>
        <a:bodyPr/>
        <a:lstStyle/>
        <a:p>
          <a:r>
            <a:rPr lang="fr-FR" dirty="0" smtClean="0"/>
            <a:t>Social</a:t>
          </a:r>
          <a:endParaRPr lang="fr-FR" dirty="0"/>
        </a:p>
      </dgm:t>
    </dgm:pt>
    <dgm:pt modelId="{DA953796-1B2C-4717-8A4E-FA772B163DD2}" type="parTrans" cxnId="{CE327821-57B8-4D77-9470-CA7D4E580B5E}">
      <dgm:prSet/>
      <dgm:spPr/>
      <dgm:t>
        <a:bodyPr/>
        <a:lstStyle/>
        <a:p>
          <a:endParaRPr lang="fr-FR"/>
        </a:p>
      </dgm:t>
    </dgm:pt>
    <dgm:pt modelId="{D7A9AFB1-F24A-48EC-BFF7-2155F44AE046}" type="sibTrans" cxnId="{CE327821-57B8-4D77-9470-CA7D4E580B5E}">
      <dgm:prSet/>
      <dgm:spPr/>
      <dgm:t>
        <a:bodyPr/>
        <a:lstStyle/>
        <a:p>
          <a:endParaRPr lang="fr-FR"/>
        </a:p>
      </dgm:t>
    </dgm:pt>
    <dgm:pt modelId="{D72E17C7-080E-412F-95AC-693293C9D198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7282DBB-56E8-4D92-8A2B-AA19247C2F8D}" type="parTrans" cxnId="{5CFED4E4-D2B1-49B9-90B8-29A80202A522}">
      <dgm:prSet/>
      <dgm:spPr/>
      <dgm:t>
        <a:bodyPr/>
        <a:lstStyle/>
        <a:p>
          <a:endParaRPr lang="fr-FR"/>
        </a:p>
      </dgm:t>
    </dgm:pt>
    <dgm:pt modelId="{92855AF0-AB91-4D14-9AE5-5C0F57E23B71}" type="sibTrans" cxnId="{5CFED4E4-D2B1-49B9-90B8-29A80202A522}">
      <dgm:prSet/>
      <dgm:spPr/>
      <dgm:t>
        <a:bodyPr/>
        <a:lstStyle/>
        <a:p>
          <a:endParaRPr lang="fr-FR"/>
        </a:p>
      </dgm:t>
    </dgm:pt>
    <dgm:pt modelId="{9366ED3D-3109-4591-A26E-76628D2A1C02}">
      <dgm:prSet/>
      <dgm:spPr/>
      <dgm:t>
        <a:bodyPr/>
        <a:lstStyle/>
        <a:p>
          <a:r>
            <a:rPr lang="fr-FR" dirty="0" smtClean="0"/>
            <a:t>Technologique</a:t>
          </a:r>
          <a:endParaRPr lang="fr-FR" dirty="0"/>
        </a:p>
      </dgm:t>
    </dgm:pt>
    <dgm:pt modelId="{74CF6308-C0F5-443B-8C27-612DEF82D52E}" type="parTrans" cxnId="{16BC27CE-7C16-40B6-84D4-8C27A9663CB9}">
      <dgm:prSet/>
      <dgm:spPr/>
      <dgm:t>
        <a:bodyPr/>
        <a:lstStyle/>
        <a:p>
          <a:endParaRPr lang="fr-FR"/>
        </a:p>
      </dgm:t>
    </dgm:pt>
    <dgm:pt modelId="{A2FABEEF-9E16-438B-BB2C-20E3C9EAA068}" type="sibTrans" cxnId="{16BC27CE-7C16-40B6-84D4-8C27A9663CB9}">
      <dgm:prSet/>
      <dgm:spPr/>
      <dgm:t>
        <a:bodyPr/>
        <a:lstStyle/>
        <a:p>
          <a:endParaRPr lang="fr-FR"/>
        </a:p>
      </dgm:t>
    </dgm:pt>
    <dgm:pt modelId="{7635FACD-112D-441B-BA65-6513983930D9}">
      <dgm:prSet/>
      <dgm:spPr/>
      <dgm:t>
        <a:bodyPr/>
        <a:lstStyle/>
        <a:p>
          <a:r>
            <a:rPr lang="fr-FR" dirty="0" smtClean="0"/>
            <a:t>Ecologique</a:t>
          </a:r>
          <a:endParaRPr lang="fr-FR" dirty="0"/>
        </a:p>
      </dgm:t>
    </dgm:pt>
    <dgm:pt modelId="{09EE5553-8C43-4399-9CE9-44190FD45E9A}" type="parTrans" cxnId="{B6B26E49-6F36-4841-BF44-C0130BBE96BF}">
      <dgm:prSet/>
      <dgm:spPr/>
      <dgm:t>
        <a:bodyPr/>
        <a:lstStyle/>
        <a:p>
          <a:endParaRPr lang="fr-FR"/>
        </a:p>
      </dgm:t>
    </dgm:pt>
    <dgm:pt modelId="{46C72BDC-0083-44BD-BB24-6CAD02AB363D}" type="sibTrans" cxnId="{B6B26E49-6F36-4841-BF44-C0130BBE96BF}">
      <dgm:prSet/>
      <dgm:spPr/>
      <dgm:t>
        <a:bodyPr/>
        <a:lstStyle/>
        <a:p>
          <a:endParaRPr lang="fr-FR"/>
        </a:p>
      </dgm:t>
    </dgm:pt>
    <dgm:pt modelId="{610EC57A-4BA2-45A5-A8D8-0E5380C9D77D}">
      <dgm:prSet/>
      <dgm:spPr/>
      <dgm:t>
        <a:bodyPr/>
        <a:lstStyle/>
        <a:p>
          <a:r>
            <a:rPr lang="fr-FR" dirty="0" smtClean="0"/>
            <a:t>Légal</a:t>
          </a:r>
          <a:endParaRPr lang="fr-FR" dirty="0"/>
        </a:p>
      </dgm:t>
    </dgm:pt>
    <dgm:pt modelId="{E417201C-BA56-476B-9ACB-3A32CF31EF67}" type="parTrans" cxnId="{C4D293B9-F976-4895-A242-E99D12F88FAF}">
      <dgm:prSet/>
      <dgm:spPr/>
      <dgm:t>
        <a:bodyPr/>
        <a:lstStyle/>
        <a:p>
          <a:endParaRPr lang="fr-FR"/>
        </a:p>
      </dgm:t>
    </dgm:pt>
    <dgm:pt modelId="{7562AA3C-BDCA-420D-84E8-2617897F58EC}" type="sibTrans" cxnId="{C4D293B9-F976-4895-A242-E99D12F88FAF}">
      <dgm:prSet/>
      <dgm:spPr/>
      <dgm:t>
        <a:bodyPr/>
        <a:lstStyle/>
        <a:p>
          <a:endParaRPr lang="fr-FR"/>
        </a:p>
      </dgm:t>
    </dgm:pt>
    <dgm:pt modelId="{922A70C4-C7B1-489A-8E61-E8FAA3F1A8CC}" type="pres">
      <dgm:prSet presAssocID="{ED087611-053A-41D3-A26D-92418E9D37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E9228B0-14A6-401B-B53C-131DA63CE5BE}" type="pres">
      <dgm:prSet presAssocID="{DCFA9A4E-51D0-4EBD-B080-22ADADAC6D08}" presName="parentLin" presStyleCnt="0"/>
      <dgm:spPr/>
    </dgm:pt>
    <dgm:pt modelId="{298AF9B7-EE9B-4F5E-B473-73402198CE0A}" type="pres">
      <dgm:prSet presAssocID="{DCFA9A4E-51D0-4EBD-B080-22ADADAC6D08}" presName="parentLeftMargin" presStyleLbl="node1" presStyleIdx="0" presStyleCnt="6"/>
      <dgm:spPr/>
      <dgm:t>
        <a:bodyPr/>
        <a:lstStyle/>
        <a:p>
          <a:endParaRPr lang="fr-FR"/>
        </a:p>
      </dgm:t>
    </dgm:pt>
    <dgm:pt modelId="{4D564BA7-4CEC-4A6A-B9C8-A2363D63E39C}" type="pres">
      <dgm:prSet presAssocID="{DCFA9A4E-51D0-4EBD-B080-22ADADAC6D08}" presName="parentText" presStyleLbl="node1" presStyleIdx="0" presStyleCnt="6" custFlipHor="1" custScaleX="3735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A36193-293C-4781-B6F8-CAC74B2CF4E9}" type="pres">
      <dgm:prSet presAssocID="{DCFA9A4E-51D0-4EBD-B080-22ADADAC6D08}" presName="negativeSpace" presStyleCnt="0"/>
      <dgm:spPr/>
    </dgm:pt>
    <dgm:pt modelId="{0D09AF63-131B-4D8E-9C93-66F17790A77E}" type="pres">
      <dgm:prSet presAssocID="{DCFA9A4E-51D0-4EBD-B080-22ADADAC6D08}" presName="childText" presStyleLbl="conFgAcc1" presStyleIdx="0" presStyleCnt="6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8F8CA689-C5C1-4E4E-B70A-13A688796438}" type="pres">
      <dgm:prSet presAssocID="{500F5E1A-0C93-4F00-9F7A-493F9A270FE5}" presName="spaceBetweenRectangles" presStyleCnt="0"/>
      <dgm:spPr/>
    </dgm:pt>
    <dgm:pt modelId="{F1672FC1-5046-47ED-958C-FF399F4C2C5F}" type="pres">
      <dgm:prSet presAssocID="{8AC2C2DF-C2DF-4C30-A856-036714F10F55}" presName="parentLin" presStyleCnt="0"/>
      <dgm:spPr/>
    </dgm:pt>
    <dgm:pt modelId="{C8D84015-9237-4BC1-90F7-29D99FF5EAF7}" type="pres">
      <dgm:prSet presAssocID="{8AC2C2DF-C2DF-4C30-A856-036714F10F55}" presName="parentLeftMargin" presStyleLbl="node1" presStyleIdx="0" presStyleCnt="6"/>
      <dgm:spPr/>
      <dgm:t>
        <a:bodyPr/>
        <a:lstStyle/>
        <a:p>
          <a:endParaRPr lang="fr-FR"/>
        </a:p>
      </dgm:t>
    </dgm:pt>
    <dgm:pt modelId="{51942AF7-F746-40CC-B6DA-F260AB4B6674}" type="pres">
      <dgm:prSet presAssocID="{8AC2C2DF-C2DF-4C30-A856-036714F10F55}" presName="parentText" presStyleLbl="node1" presStyleIdx="1" presStyleCnt="6" custScaleX="38243" custLinFactX="3486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A06B6F-D53A-4820-A1C7-95A011BB55FD}" type="pres">
      <dgm:prSet presAssocID="{8AC2C2DF-C2DF-4C30-A856-036714F10F55}" presName="negativeSpace" presStyleCnt="0"/>
      <dgm:spPr/>
    </dgm:pt>
    <dgm:pt modelId="{5DED87FF-45B9-416F-9B83-DB27EBC4805D}" type="pres">
      <dgm:prSet presAssocID="{8AC2C2DF-C2DF-4C30-A856-036714F10F55}" presName="childText" presStyleLbl="conFgAcc1" presStyleIdx="1" presStyleCnt="6" custScaleX="88660" custLinFactNeighborX="6784">
        <dgm:presLayoutVars>
          <dgm:bulletEnabled val="1"/>
        </dgm:presLayoutVars>
      </dgm:prSet>
      <dgm:spPr>
        <a:noFill/>
        <a:ln>
          <a:noFill/>
        </a:ln>
      </dgm:spPr>
    </dgm:pt>
    <dgm:pt modelId="{A318B299-45D3-483A-BA3D-4F30E13EBF14}" type="pres">
      <dgm:prSet presAssocID="{948382C7-6D64-4AF4-A2BD-0E3E167B5846}" presName="spaceBetweenRectangles" presStyleCnt="0"/>
      <dgm:spPr/>
    </dgm:pt>
    <dgm:pt modelId="{7A1A1556-5060-4C71-B2AB-D40F61636A8F}" type="pres">
      <dgm:prSet presAssocID="{801580A9-4223-4EC0-9CD7-F08172A858C9}" presName="parentLin" presStyleCnt="0"/>
      <dgm:spPr/>
    </dgm:pt>
    <dgm:pt modelId="{73BF31F5-4A45-4175-A6FB-2041478E7719}" type="pres">
      <dgm:prSet presAssocID="{801580A9-4223-4EC0-9CD7-F08172A858C9}" presName="parentLeftMargin" presStyleLbl="node1" presStyleIdx="1" presStyleCnt="6"/>
      <dgm:spPr/>
      <dgm:t>
        <a:bodyPr/>
        <a:lstStyle/>
        <a:p>
          <a:endParaRPr lang="fr-FR"/>
        </a:p>
      </dgm:t>
    </dgm:pt>
    <dgm:pt modelId="{DBE42471-08BE-4EC0-A5DF-E383D8A6EDFB}" type="pres">
      <dgm:prSet presAssocID="{801580A9-4223-4EC0-9CD7-F08172A858C9}" presName="parentText" presStyleLbl="node1" presStyleIdx="2" presStyleCnt="6" custScaleX="38243" custLinFactX="15636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A91854-0A65-4E91-B89B-AF08C151AA27}" type="pres">
      <dgm:prSet presAssocID="{801580A9-4223-4EC0-9CD7-F08172A858C9}" presName="negativeSpace" presStyleCnt="0"/>
      <dgm:spPr/>
    </dgm:pt>
    <dgm:pt modelId="{395CA9C4-ADF0-4E90-ABD3-A0558650CEFF}" type="pres">
      <dgm:prSet presAssocID="{801580A9-4223-4EC0-9CD7-F08172A858C9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BA737D-3F6F-484F-8256-3ACA965F552C}" type="pres">
      <dgm:prSet presAssocID="{D7A9AFB1-F24A-48EC-BFF7-2155F44AE046}" presName="spaceBetweenRectangles" presStyleCnt="0"/>
      <dgm:spPr/>
    </dgm:pt>
    <dgm:pt modelId="{1E594AC7-773A-44D8-A5B2-EAD228D876DC}" type="pres">
      <dgm:prSet presAssocID="{9366ED3D-3109-4591-A26E-76628D2A1C02}" presName="parentLin" presStyleCnt="0"/>
      <dgm:spPr/>
    </dgm:pt>
    <dgm:pt modelId="{8CD4BCB3-0655-4AB7-A8BE-113D7BFF510E}" type="pres">
      <dgm:prSet presAssocID="{9366ED3D-3109-4591-A26E-76628D2A1C02}" presName="parentLeftMargin" presStyleLbl="node1" presStyleIdx="2" presStyleCnt="6"/>
      <dgm:spPr/>
      <dgm:t>
        <a:bodyPr/>
        <a:lstStyle/>
        <a:p>
          <a:endParaRPr lang="fr-FR"/>
        </a:p>
      </dgm:t>
    </dgm:pt>
    <dgm:pt modelId="{BCB2716C-B0C3-40EC-B27A-12031E79E13F}" type="pres">
      <dgm:prSet presAssocID="{9366ED3D-3109-4591-A26E-76628D2A1C02}" presName="parentText" presStyleLbl="node1" presStyleIdx="3" presStyleCnt="6" custScaleX="38243" custLinFactX="3227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F0D5A2-0355-402F-AED8-A790E4294E9F}" type="pres">
      <dgm:prSet presAssocID="{9366ED3D-3109-4591-A26E-76628D2A1C02}" presName="negativeSpace" presStyleCnt="0"/>
      <dgm:spPr/>
    </dgm:pt>
    <dgm:pt modelId="{D2CB768C-3533-47C3-AE20-A582AD38CE59}" type="pres">
      <dgm:prSet presAssocID="{9366ED3D-3109-4591-A26E-76628D2A1C02}" presName="childText" presStyleLbl="conFg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CB72F1C4-2A15-4662-9AD5-FBBBFFF387E8}" type="pres">
      <dgm:prSet presAssocID="{A2FABEEF-9E16-438B-BB2C-20E3C9EAA068}" presName="spaceBetweenRectangles" presStyleCnt="0"/>
      <dgm:spPr/>
    </dgm:pt>
    <dgm:pt modelId="{61B10736-F824-479C-A704-0A44A46C0FCE}" type="pres">
      <dgm:prSet presAssocID="{7635FACD-112D-441B-BA65-6513983930D9}" presName="parentLin" presStyleCnt="0"/>
      <dgm:spPr/>
    </dgm:pt>
    <dgm:pt modelId="{C17C0AA3-BC7B-419C-932F-3282334BB497}" type="pres">
      <dgm:prSet presAssocID="{7635FACD-112D-441B-BA65-6513983930D9}" presName="parentLeftMargin" presStyleLbl="node1" presStyleIdx="3" presStyleCnt="6"/>
      <dgm:spPr/>
      <dgm:t>
        <a:bodyPr/>
        <a:lstStyle/>
        <a:p>
          <a:endParaRPr lang="fr-FR"/>
        </a:p>
      </dgm:t>
    </dgm:pt>
    <dgm:pt modelId="{FA37F530-00BF-462C-9F67-CA656E5D154A}" type="pres">
      <dgm:prSet presAssocID="{7635FACD-112D-441B-BA65-6513983930D9}" presName="parentText" presStyleLbl="node1" presStyleIdx="4" presStyleCnt="6" custScaleX="38243" custLinFactX="50735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CFAF69-23A6-487F-AC57-A62EDC85548A}" type="pres">
      <dgm:prSet presAssocID="{7635FACD-112D-441B-BA65-6513983930D9}" presName="negativeSpace" presStyleCnt="0"/>
      <dgm:spPr/>
    </dgm:pt>
    <dgm:pt modelId="{AB7A1159-C5BF-49EC-800F-1A7E1DA11D33}" type="pres">
      <dgm:prSet presAssocID="{7635FACD-112D-441B-BA65-6513983930D9}" presName="childText" presStyleLbl="conFg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C64C74D5-2FF6-4D45-B47A-CF1F8456B46C}" type="pres">
      <dgm:prSet presAssocID="{46C72BDC-0083-44BD-BB24-6CAD02AB363D}" presName="spaceBetweenRectangles" presStyleCnt="0"/>
      <dgm:spPr/>
    </dgm:pt>
    <dgm:pt modelId="{87D95259-F18D-4238-BF1E-99F54809F16F}" type="pres">
      <dgm:prSet presAssocID="{610EC57A-4BA2-45A5-A8D8-0E5380C9D77D}" presName="parentLin" presStyleCnt="0"/>
      <dgm:spPr/>
    </dgm:pt>
    <dgm:pt modelId="{E18208A1-CFED-4283-9BAB-6F5023CBA5CC}" type="pres">
      <dgm:prSet presAssocID="{610EC57A-4BA2-45A5-A8D8-0E5380C9D77D}" presName="parentLeftMargin" presStyleLbl="node1" presStyleIdx="4" presStyleCnt="6"/>
      <dgm:spPr/>
      <dgm:t>
        <a:bodyPr/>
        <a:lstStyle/>
        <a:p>
          <a:endParaRPr lang="fr-FR"/>
        </a:p>
      </dgm:t>
    </dgm:pt>
    <dgm:pt modelId="{AC93E4E5-0C43-485B-A960-456B73538E7D}" type="pres">
      <dgm:prSet presAssocID="{610EC57A-4BA2-45A5-A8D8-0E5380C9D77D}" presName="parentText" presStyleLbl="node1" presStyleIdx="5" presStyleCnt="6" custScaleX="37901" custLinFactX="69977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A55444-EC59-45B4-8455-261710FF7CC6}" type="pres">
      <dgm:prSet presAssocID="{610EC57A-4BA2-45A5-A8D8-0E5380C9D77D}" presName="negativeSpace" presStyleCnt="0"/>
      <dgm:spPr/>
    </dgm:pt>
    <dgm:pt modelId="{48B8FE3E-887A-4163-967B-21C817B4879F}" type="pres">
      <dgm:prSet presAssocID="{610EC57A-4BA2-45A5-A8D8-0E5380C9D77D}" presName="childText" presStyleLbl="conFg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F85B972C-EC57-45AA-9265-188A38719296}" type="presOf" srcId="{8AC2C2DF-C2DF-4C30-A856-036714F10F55}" destId="{51942AF7-F746-40CC-B6DA-F260AB4B6674}" srcOrd="1" destOrd="0" presId="urn:microsoft.com/office/officeart/2005/8/layout/list1"/>
    <dgm:cxn modelId="{8A88FC6D-6CD1-43BD-876A-0FDE03D7895B}" type="presOf" srcId="{610EC57A-4BA2-45A5-A8D8-0E5380C9D77D}" destId="{AC93E4E5-0C43-485B-A960-456B73538E7D}" srcOrd="1" destOrd="0" presId="urn:microsoft.com/office/officeart/2005/8/layout/list1"/>
    <dgm:cxn modelId="{84D247F6-C329-44FC-8DE3-22ACC55656A6}" type="presOf" srcId="{610EC57A-4BA2-45A5-A8D8-0E5380C9D77D}" destId="{E18208A1-CFED-4283-9BAB-6F5023CBA5CC}" srcOrd="0" destOrd="0" presId="urn:microsoft.com/office/officeart/2005/8/layout/list1"/>
    <dgm:cxn modelId="{B6B26E49-6F36-4841-BF44-C0130BBE96BF}" srcId="{ED087611-053A-41D3-A26D-92418E9D370C}" destId="{7635FACD-112D-441B-BA65-6513983930D9}" srcOrd="4" destOrd="0" parTransId="{09EE5553-8C43-4399-9CE9-44190FD45E9A}" sibTransId="{46C72BDC-0083-44BD-BB24-6CAD02AB363D}"/>
    <dgm:cxn modelId="{8A9C395A-B30A-40BC-B8F9-537101F7AFB8}" type="presOf" srcId="{7635FACD-112D-441B-BA65-6513983930D9}" destId="{C17C0AA3-BC7B-419C-932F-3282334BB497}" srcOrd="0" destOrd="0" presId="urn:microsoft.com/office/officeart/2005/8/layout/list1"/>
    <dgm:cxn modelId="{4260F0B0-CB19-473B-AB09-547843C78A89}" type="presOf" srcId="{7635FACD-112D-441B-BA65-6513983930D9}" destId="{FA37F530-00BF-462C-9F67-CA656E5D154A}" srcOrd="1" destOrd="0" presId="urn:microsoft.com/office/officeart/2005/8/layout/list1"/>
    <dgm:cxn modelId="{5CFED4E4-D2B1-49B9-90B8-29A80202A522}" srcId="{801580A9-4223-4EC0-9CD7-F08172A858C9}" destId="{D72E17C7-080E-412F-95AC-693293C9D198}" srcOrd="0" destOrd="0" parTransId="{C7282DBB-56E8-4D92-8A2B-AA19247C2F8D}" sibTransId="{92855AF0-AB91-4D14-9AE5-5C0F57E23B71}"/>
    <dgm:cxn modelId="{16BC27CE-7C16-40B6-84D4-8C27A9663CB9}" srcId="{ED087611-053A-41D3-A26D-92418E9D370C}" destId="{9366ED3D-3109-4591-A26E-76628D2A1C02}" srcOrd="3" destOrd="0" parTransId="{74CF6308-C0F5-443B-8C27-612DEF82D52E}" sibTransId="{A2FABEEF-9E16-438B-BB2C-20E3C9EAA068}"/>
    <dgm:cxn modelId="{7BF522E4-B822-45F1-92A4-FEF66F917F71}" type="presOf" srcId="{DCFA9A4E-51D0-4EBD-B080-22ADADAC6D08}" destId="{298AF9B7-EE9B-4F5E-B473-73402198CE0A}" srcOrd="0" destOrd="0" presId="urn:microsoft.com/office/officeart/2005/8/layout/list1"/>
    <dgm:cxn modelId="{CE327821-57B8-4D77-9470-CA7D4E580B5E}" srcId="{ED087611-053A-41D3-A26D-92418E9D370C}" destId="{801580A9-4223-4EC0-9CD7-F08172A858C9}" srcOrd="2" destOrd="0" parTransId="{DA953796-1B2C-4717-8A4E-FA772B163DD2}" sibTransId="{D7A9AFB1-F24A-48EC-BFF7-2155F44AE046}"/>
    <dgm:cxn modelId="{96046F2D-0000-4ACD-A668-752ABA859BBB}" type="presOf" srcId="{801580A9-4223-4EC0-9CD7-F08172A858C9}" destId="{73BF31F5-4A45-4175-A6FB-2041478E7719}" srcOrd="0" destOrd="0" presId="urn:microsoft.com/office/officeart/2005/8/layout/list1"/>
    <dgm:cxn modelId="{0C315903-9E82-457C-BC5B-AA1ED10968BD}" type="presOf" srcId="{DCFA9A4E-51D0-4EBD-B080-22ADADAC6D08}" destId="{4D564BA7-4CEC-4A6A-B9C8-A2363D63E39C}" srcOrd="1" destOrd="0" presId="urn:microsoft.com/office/officeart/2005/8/layout/list1"/>
    <dgm:cxn modelId="{931BC9FE-56F4-46A8-AB82-4EF6EB9BC451}" type="presOf" srcId="{9366ED3D-3109-4591-A26E-76628D2A1C02}" destId="{BCB2716C-B0C3-40EC-B27A-12031E79E13F}" srcOrd="1" destOrd="0" presId="urn:microsoft.com/office/officeart/2005/8/layout/list1"/>
    <dgm:cxn modelId="{BA650A0E-9223-4325-8BF7-005B0E2D8FD3}" srcId="{ED087611-053A-41D3-A26D-92418E9D370C}" destId="{8AC2C2DF-C2DF-4C30-A856-036714F10F55}" srcOrd="1" destOrd="0" parTransId="{940B4792-EB4A-4986-B14A-A1A1F695188B}" sibTransId="{948382C7-6D64-4AF4-A2BD-0E3E167B5846}"/>
    <dgm:cxn modelId="{0751038E-6E8D-4205-B8FD-E92A2203E799}" srcId="{ED087611-053A-41D3-A26D-92418E9D370C}" destId="{DCFA9A4E-51D0-4EBD-B080-22ADADAC6D08}" srcOrd="0" destOrd="0" parTransId="{90CDC6CE-C722-47A8-B6B7-79E4860C772E}" sibTransId="{500F5E1A-0C93-4F00-9F7A-493F9A270FE5}"/>
    <dgm:cxn modelId="{E310373F-A106-4DC4-B92B-804C6A76BABC}" type="presOf" srcId="{8AC2C2DF-C2DF-4C30-A856-036714F10F55}" destId="{C8D84015-9237-4BC1-90F7-29D99FF5EAF7}" srcOrd="0" destOrd="0" presId="urn:microsoft.com/office/officeart/2005/8/layout/list1"/>
    <dgm:cxn modelId="{5888E962-3DC3-42B4-B413-C798C97AAD68}" type="presOf" srcId="{D72E17C7-080E-412F-95AC-693293C9D198}" destId="{395CA9C4-ADF0-4E90-ABD3-A0558650CEFF}" srcOrd="0" destOrd="0" presId="urn:microsoft.com/office/officeart/2005/8/layout/list1"/>
    <dgm:cxn modelId="{200E9F44-D80A-4736-A419-20B34914DF13}" type="presOf" srcId="{ED087611-053A-41D3-A26D-92418E9D370C}" destId="{922A70C4-C7B1-489A-8E61-E8FAA3F1A8CC}" srcOrd="0" destOrd="0" presId="urn:microsoft.com/office/officeart/2005/8/layout/list1"/>
    <dgm:cxn modelId="{7797D819-1DAE-4648-9732-D893E1085B2B}" type="presOf" srcId="{9366ED3D-3109-4591-A26E-76628D2A1C02}" destId="{8CD4BCB3-0655-4AB7-A8BE-113D7BFF510E}" srcOrd="0" destOrd="0" presId="urn:microsoft.com/office/officeart/2005/8/layout/list1"/>
    <dgm:cxn modelId="{C4D293B9-F976-4895-A242-E99D12F88FAF}" srcId="{ED087611-053A-41D3-A26D-92418E9D370C}" destId="{610EC57A-4BA2-45A5-A8D8-0E5380C9D77D}" srcOrd="5" destOrd="0" parTransId="{E417201C-BA56-476B-9ACB-3A32CF31EF67}" sibTransId="{7562AA3C-BDCA-420D-84E8-2617897F58EC}"/>
    <dgm:cxn modelId="{8E96EFDF-A586-4413-9BDC-1692232B3903}" type="presOf" srcId="{801580A9-4223-4EC0-9CD7-F08172A858C9}" destId="{DBE42471-08BE-4EC0-A5DF-E383D8A6EDFB}" srcOrd="1" destOrd="0" presId="urn:microsoft.com/office/officeart/2005/8/layout/list1"/>
    <dgm:cxn modelId="{48558FAB-96E7-4AB6-AB7F-0C91F8BE02FB}" type="presParOf" srcId="{922A70C4-C7B1-489A-8E61-E8FAA3F1A8CC}" destId="{7E9228B0-14A6-401B-B53C-131DA63CE5BE}" srcOrd="0" destOrd="0" presId="urn:microsoft.com/office/officeart/2005/8/layout/list1"/>
    <dgm:cxn modelId="{FA9E1C8A-5FD9-4CCC-A96E-167B49A2EE69}" type="presParOf" srcId="{7E9228B0-14A6-401B-B53C-131DA63CE5BE}" destId="{298AF9B7-EE9B-4F5E-B473-73402198CE0A}" srcOrd="0" destOrd="0" presId="urn:microsoft.com/office/officeart/2005/8/layout/list1"/>
    <dgm:cxn modelId="{BF1EAF33-57A4-4F28-992A-9A98B5B6C0E3}" type="presParOf" srcId="{7E9228B0-14A6-401B-B53C-131DA63CE5BE}" destId="{4D564BA7-4CEC-4A6A-B9C8-A2363D63E39C}" srcOrd="1" destOrd="0" presId="urn:microsoft.com/office/officeart/2005/8/layout/list1"/>
    <dgm:cxn modelId="{228B4017-8D20-46B6-B7A0-F8A680299304}" type="presParOf" srcId="{922A70C4-C7B1-489A-8E61-E8FAA3F1A8CC}" destId="{41A36193-293C-4781-B6F8-CAC74B2CF4E9}" srcOrd="1" destOrd="0" presId="urn:microsoft.com/office/officeart/2005/8/layout/list1"/>
    <dgm:cxn modelId="{CBF9109A-D7F0-429D-94E2-A64924D8C649}" type="presParOf" srcId="{922A70C4-C7B1-489A-8E61-E8FAA3F1A8CC}" destId="{0D09AF63-131B-4D8E-9C93-66F17790A77E}" srcOrd="2" destOrd="0" presId="urn:microsoft.com/office/officeart/2005/8/layout/list1"/>
    <dgm:cxn modelId="{0620A7BB-C400-4211-8B40-7B0771A4E821}" type="presParOf" srcId="{922A70C4-C7B1-489A-8E61-E8FAA3F1A8CC}" destId="{8F8CA689-C5C1-4E4E-B70A-13A688796438}" srcOrd="3" destOrd="0" presId="urn:microsoft.com/office/officeart/2005/8/layout/list1"/>
    <dgm:cxn modelId="{D072ADDD-B7C3-4E24-A012-F1DDAC8CC9AE}" type="presParOf" srcId="{922A70C4-C7B1-489A-8E61-E8FAA3F1A8CC}" destId="{F1672FC1-5046-47ED-958C-FF399F4C2C5F}" srcOrd="4" destOrd="0" presId="urn:microsoft.com/office/officeart/2005/8/layout/list1"/>
    <dgm:cxn modelId="{2D9F8D39-DFAF-4B19-B397-918AC5555A88}" type="presParOf" srcId="{F1672FC1-5046-47ED-958C-FF399F4C2C5F}" destId="{C8D84015-9237-4BC1-90F7-29D99FF5EAF7}" srcOrd="0" destOrd="0" presId="urn:microsoft.com/office/officeart/2005/8/layout/list1"/>
    <dgm:cxn modelId="{C6D2EB55-5BA0-4C26-9AF3-A8FF333AC258}" type="presParOf" srcId="{F1672FC1-5046-47ED-958C-FF399F4C2C5F}" destId="{51942AF7-F746-40CC-B6DA-F260AB4B6674}" srcOrd="1" destOrd="0" presId="urn:microsoft.com/office/officeart/2005/8/layout/list1"/>
    <dgm:cxn modelId="{60EF9AAE-1838-4DFE-A74A-50491E1C8601}" type="presParOf" srcId="{922A70C4-C7B1-489A-8E61-E8FAA3F1A8CC}" destId="{81A06B6F-D53A-4820-A1C7-95A011BB55FD}" srcOrd="5" destOrd="0" presId="urn:microsoft.com/office/officeart/2005/8/layout/list1"/>
    <dgm:cxn modelId="{B541A2BC-0C63-4327-8A5A-FC37D62F4D92}" type="presParOf" srcId="{922A70C4-C7B1-489A-8E61-E8FAA3F1A8CC}" destId="{5DED87FF-45B9-416F-9B83-DB27EBC4805D}" srcOrd="6" destOrd="0" presId="urn:microsoft.com/office/officeart/2005/8/layout/list1"/>
    <dgm:cxn modelId="{E1A4D80E-1398-449C-932B-5C1EE8F9F82F}" type="presParOf" srcId="{922A70C4-C7B1-489A-8E61-E8FAA3F1A8CC}" destId="{A318B299-45D3-483A-BA3D-4F30E13EBF14}" srcOrd="7" destOrd="0" presId="urn:microsoft.com/office/officeart/2005/8/layout/list1"/>
    <dgm:cxn modelId="{DC3BA984-B3E6-48CF-B1A6-46530B15FDBA}" type="presParOf" srcId="{922A70C4-C7B1-489A-8E61-E8FAA3F1A8CC}" destId="{7A1A1556-5060-4C71-B2AB-D40F61636A8F}" srcOrd="8" destOrd="0" presId="urn:microsoft.com/office/officeart/2005/8/layout/list1"/>
    <dgm:cxn modelId="{AD180C22-0DBF-4979-A5E4-E043E574802E}" type="presParOf" srcId="{7A1A1556-5060-4C71-B2AB-D40F61636A8F}" destId="{73BF31F5-4A45-4175-A6FB-2041478E7719}" srcOrd="0" destOrd="0" presId="urn:microsoft.com/office/officeart/2005/8/layout/list1"/>
    <dgm:cxn modelId="{C1D04BE8-EF13-44CD-AE3D-47E6DBD585FE}" type="presParOf" srcId="{7A1A1556-5060-4C71-B2AB-D40F61636A8F}" destId="{DBE42471-08BE-4EC0-A5DF-E383D8A6EDFB}" srcOrd="1" destOrd="0" presId="urn:microsoft.com/office/officeart/2005/8/layout/list1"/>
    <dgm:cxn modelId="{3D0A4B91-52C4-47D6-8EDC-38A8207F59A6}" type="presParOf" srcId="{922A70C4-C7B1-489A-8E61-E8FAA3F1A8CC}" destId="{27A91854-0A65-4E91-B89B-AF08C151AA27}" srcOrd="9" destOrd="0" presId="urn:microsoft.com/office/officeart/2005/8/layout/list1"/>
    <dgm:cxn modelId="{6781917E-72E8-4E72-A4C9-AE5EDE1A975E}" type="presParOf" srcId="{922A70C4-C7B1-489A-8E61-E8FAA3F1A8CC}" destId="{395CA9C4-ADF0-4E90-ABD3-A0558650CEFF}" srcOrd="10" destOrd="0" presId="urn:microsoft.com/office/officeart/2005/8/layout/list1"/>
    <dgm:cxn modelId="{522CC14E-EFB2-4EA6-A4F2-BA1014361FB1}" type="presParOf" srcId="{922A70C4-C7B1-489A-8E61-E8FAA3F1A8CC}" destId="{DABA737D-3F6F-484F-8256-3ACA965F552C}" srcOrd="11" destOrd="0" presId="urn:microsoft.com/office/officeart/2005/8/layout/list1"/>
    <dgm:cxn modelId="{72FEF553-DEFE-42A4-B66E-048670D1468E}" type="presParOf" srcId="{922A70C4-C7B1-489A-8E61-E8FAA3F1A8CC}" destId="{1E594AC7-773A-44D8-A5B2-EAD228D876DC}" srcOrd="12" destOrd="0" presId="urn:microsoft.com/office/officeart/2005/8/layout/list1"/>
    <dgm:cxn modelId="{42E79B73-A569-40C9-A99D-C517912AD486}" type="presParOf" srcId="{1E594AC7-773A-44D8-A5B2-EAD228D876DC}" destId="{8CD4BCB3-0655-4AB7-A8BE-113D7BFF510E}" srcOrd="0" destOrd="0" presId="urn:microsoft.com/office/officeart/2005/8/layout/list1"/>
    <dgm:cxn modelId="{C4A0538C-E09C-4AAC-ABA2-D18FD00C80A0}" type="presParOf" srcId="{1E594AC7-773A-44D8-A5B2-EAD228D876DC}" destId="{BCB2716C-B0C3-40EC-B27A-12031E79E13F}" srcOrd="1" destOrd="0" presId="urn:microsoft.com/office/officeart/2005/8/layout/list1"/>
    <dgm:cxn modelId="{CB723221-C121-433B-BC7F-786D97427314}" type="presParOf" srcId="{922A70C4-C7B1-489A-8E61-E8FAA3F1A8CC}" destId="{FDF0D5A2-0355-402F-AED8-A790E4294E9F}" srcOrd="13" destOrd="0" presId="urn:microsoft.com/office/officeart/2005/8/layout/list1"/>
    <dgm:cxn modelId="{C0486431-EA9D-43ED-918B-32A79DAC8DCE}" type="presParOf" srcId="{922A70C4-C7B1-489A-8E61-E8FAA3F1A8CC}" destId="{D2CB768C-3533-47C3-AE20-A582AD38CE59}" srcOrd="14" destOrd="0" presId="urn:microsoft.com/office/officeart/2005/8/layout/list1"/>
    <dgm:cxn modelId="{C302E89C-9C1E-4154-9759-AF0CA618A68D}" type="presParOf" srcId="{922A70C4-C7B1-489A-8E61-E8FAA3F1A8CC}" destId="{CB72F1C4-2A15-4662-9AD5-FBBBFFF387E8}" srcOrd="15" destOrd="0" presId="urn:microsoft.com/office/officeart/2005/8/layout/list1"/>
    <dgm:cxn modelId="{8C989086-8D42-41E5-9EE2-C5BA1D556313}" type="presParOf" srcId="{922A70C4-C7B1-489A-8E61-E8FAA3F1A8CC}" destId="{61B10736-F824-479C-A704-0A44A46C0FCE}" srcOrd="16" destOrd="0" presId="urn:microsoft.com/office/officeart/2005/8/layout/list1"/>
    <dgm:cxn modelId="{1850A106-17E4-4DB9-B9C2-F68B41D1E61A}" type="presParOf" srcId="{61B10736-F824-479C-A704-0A44A46C0FCE}" destId="{C17C0AA3-BC7B-419C-932F-3282334BB497}" srcOrd="0" destOrd="0" presId="urn:microsoft.com/office/officeart/2005/8/layout/list1"/>
    <dgm:cxn modelId="{E67AC48C-2F4A-47E1-B7F8-A5CD36AD0894}" type="presParOf" srcId="{61B10736-F824-479C-A704-0A44A46C0FCE}" destId="{FA37F530-00BF-462C-9F67-CA656E5D154A}" srcOrd="1" destOrd="0" presId="urn:microsoft.com/office/officeart/2005/8/layout/list1"/>
    <dgm:cxn modelId="{415A3F9C-F873-4B66-8F63-DB7BC2E24BE4}" type="presParOf" srcId="{922A70C4-C7B1-489A-8E61-E8FAA3F1A8CC}" destId="{4FCFAF69-23A6-487F-AC57-A62EDC85548A}" srcOrd="17" destOrd="0" presId="urn:microsoft.com/office/officeart/2005/8/layout/list1"/>
    <dgm:cxn modelId="{C77021AD-4429-499F-B7D6-47ECD3C7B0FD}" type="presParOf" srcId="{922A70C4-C7B1-489A-8E61-E8FAA3F1A8CC}" destId="{AB7A1159-C5BF-49EC-800F-1A7E1DA11D33}" srcOrd="18" destOrd="0" presId="urn:microsoft.com/office/officeart/2005/8/layout/list1"/>
    <dgm:cxn modelId="{C56A92A7-86A2-4CC7-9A6A-6C5D19621A0A}" type="presParOf" srcId="{922A70C4-C7B1-489A-8E61-E8FAA3F1A8CC}" destId="{C64C74D5-2FF6-4D45-B47A-CF1F8456B46C}" srcOrd="19" destOrd="0" presId="urn:microsoft.com/office/officeart/2005/8/layout/list1"/>
    <dgm:cxn modelId="{B4DFE4F6-B32F-4E1F-9BF6-A294A11B6BA0}" type="presParOf" srcId="{922A70C4-C7B1-489A-8E61-E8FAA3F1A8CC}" destId="{87D95259-F18D-4238-BF1E-99F54809F16F}" srcOrd="20" destOrd="0" presId="urn:microsoft.com/office/officeart/2005/8/layout/list1"/>
    <dgm:cxn modelId="{A0408D9A-922A-4D94-B7C2-80EFEAD41FE1}" type="presParOf" srcId="{87D95259-F18D-4238-BF1E-99F54809F16F}" destId="{E18208A1-CFED-4283-9BAB-6F5023CBA5CC}" srcOrd="0" destOrd="0" presId="urn:microsoft.com/office/officeart/2005/8/layout/list1"/>
    <dgm:cxn modelId="{B95EF7D7-4AE7-4164-9488-157D3EC97084}" type="presParOf" srcId="{87D95259-F18D-4238-BF1E-99F54809F16F}" destId="{AC93E4E5-0C43-485B-A960-456B73538E7D}" srcOrd="1" destOrd="0" presId="urn:microsoft.com/office/officeart/2005/8/layout/list1"/>
    <dgm:cxn modelId="{59A08F3D-F88A-41A0-A55A-AFEEC38E6AA2}" type="presParOf" srcId="{922A70C4-C7B1-489A-8E61-E8FAA3F1A8CC}" destId="{B1A55444-EC59-45B4-8455-261710FF7CC6}" srcOrd="21" destOrd="0" presId="urn:microsoft.com/office/officeart/2005/8/layout/list1"/>
    <dgm:cxn modelId="{4EFAA417-2029-443A-BCAE-85CA2EFCF4C1}" type="presParOf" srcId="{922A70C4-C7B1-489A-8E61-E8FAA3F1A8CC}" destId="{48B8FE3E-887A-4163-967B-21C817B4879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CA361-0869-4363-8074-6AEAF0925851}" type="doc">
      <dgm:prSet loTypeId="urn:microsoft.com/office/officeart/2005/8/layout/radial5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4B3229D-F1F6-4776-8896-6FBCE459BA1D}">
      <dgm:prSet phldrT="[Texte]" custT="1"/>
      <dgm:spPr>
        <a:solidFill>
          <a:srgbClr val="FF9933"/>
        </a:solidFill>
      </dgm:spPr>
      <dgm:t>
        <a:bodyPr/>
        <a:lstStyle/>
        <a:p>
          <a:r>
            <a:rPr lang="fr-FR" sz="2000" dirty="0"/>
            <a:t>Intensité concurrentielle</a:t>
          </a:r>
        </a:p>
      </dgm:t>
    </dgm:pt>
    <dgm:pt modelId="{2B02E20D-AC7E-4B96-AE0A-EEC8B453D96B}" type="parTrans" cxnId="{63D51034-59B8-440C-854A-47F17E1D0C21}">
      <dgm:prSet/>
      <dgm:spPr/>
      <dgm:t>
        <a:bodyPr/>
        <a:lstStyle/>
        <a:p>
          <a:endParaRPr lang="fr-FR"/>
        </a:p>
      </dgm:t>
    </dgm:pt>
    <dgm:pt modelId="{6471E1C0-A798-48E6-9104-DD4EEB883FB0}" type="sibTrans" cxnId="{63D51034-59B8-440C-854A-47F17E1D0C21}">
      <dgm:prSet/>
      <dgm:spPr/>
      <dgm:t>
        <a:bodyPr/>
        <a:lstStyle/>
        <a:p>
          <a:endParaRPr lang="fr-FR"/>
        </a:p>
      </dgm:t>
    </dgm:pt>
    <dgm:pt modelId="{384694E7-3407-487E-8161-80AC3A2B9002}">
      <dgm:prSet phldrT="[Texte]" custT="1"/>
      <dgm:spPr/>
      <dgm:t>
        <a:bodyPr/>
        <a:lstStyle/>
        <a:p>
          <a:r>
            <a:rPr lang="fr-FR" sz="2000" dirty="0" smtClean="0"/>
            <a:t>Nouveaux </a:t>
          </a:r>
          <a:r>
            <a:rPr lang="fr-FR" sz="2000" dirty="0"/>
            <a:t>entrants</a:t>
          </a:r>
        </a:p>
      </dgm:t>
    </dgm:pt>
    <dgm:pt modelId="{650FC262-FA21-4503-9A20-7E4CEF49476F}" type="parTrans" cxnId="{E24105FD-19B6-4D46-845C-1D9D1D3C51DD}">
      <dgm:prSet/>
      <dgm:spPr/>
      <dgm:t>
        <a:bodyPr/>
        <a:lstStyle/>
        <a:p>
          <a:endParaRPr lang="fr-FR"/>
        </a:p>
      </dgm:t>
    </dgm:pt>
    <dgm:pt modelId="{9B463D52-2C35-4639-9FDC-EB3A92169688}" type="sibTrans" cxnId="{E24105FD-19B6-4D46-845C-1D9D1D3C51DD}">
      <dgm:prSet/>
      <dgm:spPr/>
      <dgm:t>
        <a:bodyPr/>
        <a:lstStyle/>
        <a:p>
          <a:endParaRPr lang="fr-FR"/>
        </a:p>
      </dgm:t>
    </dgm:pt>
    <dgm:pt modelId="{09149188-EB82-4E2C-A0FE-322E78AC7EAA}">
      <dgm:prSet phldrT="[Texte]" custT="1"/>
      <dgm:spPr/>
      <dgm:t>
        <a:bodyPr/>
        <a:lstStyle/>
        <a:p>
          <a:r>
            <a:rPr lang="fr-FR" sz="2000" dirty="0" smtClean="0"/>
            <a:t>Clients</a:t>
          </a:r>
          <a:endParaRPr lang="fr-FR" sz="3200" dirty="0"/>
        </a:p>
      </dgm:t>
    </dgm:pt>
    <dgm:pt modelId="{E9B74E5F-5082-4F5F-8B6E-5F786B9010C6}" type="parTrans" cxnId="{EE3EAF82-09BF-4104-9755-6D9C34ED083E}">
      <dgm:prSet/>
      <dgm:spPr/>
      <dgm:t>
        <a:bodyPr/>
        <a:lstStyle/>
        <a:p>
          <a:endParaRPr lang="fr-FR"/>
        </a:p>
      </dgm:t>
    </dgm:pt>
    <dgm:pt modelId="{CF4DAD99-DEDF-4E3F-9DC2-EF9305FFF5B0}" type="sibTrans" cxnId="{EE3EAF82-09BF-4104-9755-6D9C34ED083E}">
      <dgm:prSet/>
      <dgm:spPr/>
      <dgm:t>
        <a:bodyPr/>
        <a:lstStyle/>
        <a:p>
          <a:endParaRPr lang="fr-FR"/>
        </a:p>
      </dgm:t>
    </dgm:pt>
    <dgm:pt modelId="{59E419F5-CE2C-49EF-9EF8-9866C2D477EE}">
      <dgm:prSet phldrT="[Texte]" custT="1"/>
      <dgm:spPr/>
      <dgm:t>
        <a:bodyPr/>
        <a:lstStyle/>
        <a:p>
          <a:r>
            <a:rPr lang="fr-FR" sz="2000" dirty="0" smtClean="0"/>
            <a:t>Produits </a:t>
          </a:r>
          <a:r>
            <a:rPr lang="fr-FR" sz="2000" dirty="0"/>
            <a:t>de </a:t>
          </a:r>
          <a:r>
            <a:rPr lang="fr-FR" sz="2000" dirty="0" smtClean="0"/>
            <a:t>substitution</a:t>
          </a:r>
          <a:endParaRPr lang="fr-FR" sz="2000" dirty="0"/>
        </a:p>
      </dgm:t>
    </dgm:pt>
    <dgm:pt modelId="{8D38F00C-C1E4-4194-BAD8-D4EC5F45EE52}" type="parTrans" cxnId="{E8E058EB-EA1E-4D69-A492-DD14781604F7}">
      <dgm:prSet/>
      <dgm:spPr/>
      <dgm:t>
        <a:bodyPr/>
        <a:lstStyle/>
        <a:p>
          <a:endParaRPr lang="fr-FR"/>
        </a:p>
      </dgm:t>
    </dgm:pt>
    <dgm:pt modelId="{58D6C4EA-A963-4B78-B47F-0B9F30EE64F1}" type="sibTrans" cxnId="{E8E058EB-EA1E-4D69-A492-DD14781604F7}">
      <dgm:prSet/>
      <dgm:spPr/>
      <dgm:t>
        <a:bodyPr/>
        <a:lstStyle/>
        <a:p>
          <a:endParaRPr lang="fr-FR"/>
        </a:p>
      </dgm:t>
    </dgm:pt>
    <dgm:pt modelId="{3989F3A7-6A10-41A8-A3EB-5A2C0E52F7E8}">
      <dgm:prSet phldrT="[Texte]" custT="1"/>
      <dgm:spPr/>
      <dgm:t>
        <a:bodyPr/>
        <a:lstStyle/>
        <a:p>
          <a:r>
            <a:rPr lang="fr-FR" sz="2000" dirty="0" smtClean="0"/>
            <a:t>Fournisseurs</a:t>
          </a:r>
          <a:endParaRPr lang="fr-FR" sz="1800" dirty="0"/>
        </a:p>
      </dgm:t>
    </dgm:pt>
    <dgm:pt modelId="{2B24AE16-1D46-447C-B6C1-7F05009723DA}" type="parTrans" cxnId="{828F0371-4902-4F97-BD7C-E69E977759DC}">
      <dgm:prSet/>
      <dgm:spPr/>
      <dgm:t>
        <a:bodyPr/>
        <a:lstStyle/>
        <a:p>
          <a:endParaRPr lang="fr-FR"/>
        </a:p>
      </dgm:t>
    </dgm:pt>
    <dgm:pt modelId="{1AAAFECF-6C6E-441C-AD50-131355E74A2E}" type="sibTrans" cxnId="{828F0371-4902-4F97-BD7C-E69E977759DC}">
      <dgm:prSet/>
      <dgm:spPr/>
      <dgm:t>
        <a:bodyPr/>
        <a:lstStyle/>
        <a:p>
          <a:endParaRPr lang="fr-FR"/>
        </a:p>
      </dgm:t>
    </dgm:pt>
    <dgm:pt modelId="{B535C681-D575-4C6E-B964-A21B61FA91F0}" type="pres">
      <dgm:prSet presAssocID="{E76CA361-0869-4363-8074-6AEAF092585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E2803C9-4F20-47D5-87B5-54FEFF8FB9FB}" type="pres">
      <dgm:prSet presAssocID="{54B3229D-F1F6-4776-8896-6FBCE459BA1D}" presName="centerShape" presStyleLbl="node0" presStyleIdx="0" presStyleCnt="1" custScaleX="175683" custScaleY="123559"/>
      <dgm:spPr/>
      <dgm:t>
        <a:bodyPr/>
        <a:lstStyle/>
        <a:p>
          <a:endParaRPr lang="fr-FR"/>
        </a:p>
      </dgm:t>
    </dgm:pt>
    <dgm:pt modelId="{A6BF8F9C-A93D-4A35-B1B6-6260481B8BDE}" type="pres">
      <dgm:prSet presAssocID="{650FC262-FA21-4503-9A20-7E4CEF49476F}" presName="parTrans" presStyleLbl="sibTrans2D1" presStyleIdx="0" presStyleCnt="4"/>
      <dgm:spPr>
        <a:prstGeom prst="leftArrow">
          <a:avLst/>
        </a:prstGeom>
      </dgm:spPr>
      <dgm:t>
        <a:bodyPr/>
        <a:lstStyle/>
        <a:p>
          <a:endParaRPr lang="fr-FR"/>
        </a:p>
      </dgm:t>
    </dgm:pt>
    <dgm:pt modelId="{06CD62D6-0A8D-46E9-A7B6-9F616B1F0695}" type="pres">
      <dgm:prSet presAssocID="{650FC262-FA21-4503-9A20-7E4CEF49476F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8913C98B-87FE-448E-81A0-96FC4A26A90E}" type="pres">
      <dgm:prSet presAssocID="{384694E7-3407-487E-8161-80AC3A2B9002}" presName="node" presStyleLbl="node1" presStyleIdx="0" presStyleCnt="4" custScaleX="132400" custScaleY="11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6165A2-5C57-4E3F-895D-490A8A3CDCAA}" type="pres">
      <dgm:prSet presAssocID="{E9B74E5F-5082-4F5F-8B6E-5F786B9010C6}" presName="parTrans" presStyleLbl="sibTrans2D1" presStyleIdx="1" presStyleCnt="4"/>
      <dgm:spPr>
        <a:prstGeom prst="leftArrow">
          <a:avLst/>
        </a:prstGeom>
      </dgm:spPr>
      <dgm:t>
        <a:bodyPr/>
        <a:lstStyle/>
        <a:p>
          <a:endParaRPr lang="fr-FR"/>
        </a:p>
      </dgm:t>
    </dgm:pt>
    <dgm:pt modelId="{960AEEA2-F9AB-4D1D-8D26-05F941CCA663}" type="pres">
      <dgm:prSet presAssocID="{E9B74E5F-5082-4F5F-8B6E-5F786B9010C6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A25B1204-5CF7-4E08-AF52-D96778BA4147}" type="pres">
      <dgm:prSet presAssocID="{09149188-EB82-4E2C-A0FE-322E78AC7EAA}" presName="node" presStyleLbl="node1" presStyleIdx="1" presStyleCnt="4" custScaleX="137259" custScaleY="110000" custRadScaleRad="1436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D1DE01-83D1-4113-85C1-9A22DEFEDE2E}" type="pres">
      <dgm:prSet presAssocID="{8D38F00C-C1E4-4194-BAD8-D4EC5F45EE52}" presName="parTrans" presStyleLbl="sibTrans2D1" presStyleIdx="2" presStyleCnt="4"/>
      <dgm:spPr>
        <a:prstGeom prst="leftArrow">
          <a:avLst/>
        </a:prstGeom>
      </dgm:spPr>
      <dgm:t>
        <a:bodyPr/>
        <a:lstStyle/>
        <a:p>
          <a:endParaRPr lang="fr-FR"/>
        </a:p>
      </dgm:t>
    </dgm:pt>
    <dgm:pt modelId="{937B4B84-0B8F-4561-A93A-AC9EC4F5B925}" type="pres">
      <dgm:prSet presAssocID="{8D38F00C-C1E4-4194-BAD8-D4EC5F45EE52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13BF497A-7F72-41F5-988D-BA47C628FFD5}" type="pres">
      <dgm:prSet presAssocID="{59E419F5-CE2C-49EF-9EF8-9866C2D477EE}" presName="node" presStyleLbl="node1" presStyleIdx="2" presStyleCnt="4" custScaleX="136144" custScaleY="11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33FAE6-EC2E-4DF4-A57D-F354BA942257}" type="pres">
      <dgm:prSet presAssocID="{2B24AE16-1D46-447C-B6C1-7F05009723DA}" presName="parTrans" presStyleLbl="sibTrans2D1" presStyleIdx="3" presStyleCnt="4"/>
      <dgm:spPr>
        <a:prstGeom prst="leftArrow">
          <a:avLst/>
        </a:prstGeom>
      </dgm:spPr>
      <dgm:t>
        <a:bodyPr/>
        <a:lstStyle/>
        <a:p>
          <a:endParaRPr lang="fr-FR"/>
        </a:p>
      </dgm:t>
    </dgm:pt>
    <dgm:pt modelId="{60127178-413D-47F1-A6FF-34C833A05611}" type="pres">
      <dgm:prSet presAssocID="{2B24AE16-1D46-447C-B6C1-7F05009723DA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05B4B587-5C03-40F2-AA87-92AE6BEAF285}" type="pres">
      <dgm:prSet presAssocID="{3989F3A7-6A10-41A8-A3EB-5A2C0E52F7E8}" presName="node" presStyleLbl="node1" presStyleIdx="3" presStyleCnt="4" custScaleX="135170" custScaleY="110000" custRadScaleRad="14015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</dgm:ptLst>
  <dgm:cxnLst>
    <dgm:cxn modelId="{828F0371-4902-4F97-BD7C-E69E977759DC}" srcId="{54B3229D-F1F6-4776-8896-6FBCE459BA1D}" destId="{3989F3A7-6A10-41A8-A3EB-5A2C0E52F7E8}" srcOrd="3" destOrd="0" parTransId="{2B24AE16-1D46-447C-B6C1-7F05009723DA}" sibTransId="{1AAAFECF-6C6E-441C-AD50-131355E74A2E}"/>
    <dgm:cxn modelId="{872DCBD1-D13C-4C91-A616-8A68B111432F}" type="presOf" srcId="{E9B74E5F-5082-4F5F-8B6E-5F786B9010C6}" destId="{960AEEA2-F9AB-4D1D-8D26-05F941CCA663}" srcOrd="1" destOrd="0" presId="urn:microsoft.com/office/officeart/2005/8/layout/radial5"/>
    <dgm:cxn modelId="{EC9D7E36-044B-4F10-92A2-988AE85E066B}" type="presOf" srcId="{09149188-EB82-4E2C-A0FE-322E78AC7EAA}" destId="{A25B1204-5CF7-4E08-AF52-D96778BA4147}" srcOrd="0" destOrd="0" presId="urn:microsoft.com/office/officeart/2005/8/layout/radial5"/>
    <dgm:cxn modelId="{E8E058EB-EA1E-4D69-A492-DD14781604F7}" srcId="{54B3229D-F1F6-4776-8896-6FBCE459BA1D}" destId="{59E419F5-CE2C-49EF-9EF8-9866C2D477EE}" srcOrd="2" destOrd="0" parTransId="{8D38F00C-C1E4-4194-BAD8-D4EC5F45EE52}" sibTransId="{58D6C4EA-A963-4B78-B47F-0B9F30EE64F1}"/>
    <dgm:cxn modelId="{E24105FD-19B6-4D46-845C-1D9D1D3C51DD}" srcId="{54B3229D-F1F6-4776-8896-6FBCE459BA1D}" destId="{384694E7-3407-487E-8161-80AC3A2B9002}" srcOrd="0" destOrd="0" parTransId="{650FC262-FA21-4503-9A20-7E4CEF49476F}" sibTransId="{9B463D52-2C35-4639-9FDC-EB3A92169688}"/>
    <dgm:cxn modelId="{894B9562-06BE-43D8-88AC-2F8303C49A46}" type="presOf" srcId="{650FC262-FA21-4503-9A20-7E4CEF49476F}" destId="{06CD62D6-0A8D-46E9-A7B6-9F616B1F0695}" srcOrd="1" destOrd="0" presId="urn:microsoft.com/office/officeart/2005/8/layout/radial5"/>
    <dgm:cxn modelId="{B9CF4493-EC2B-400C-B759-7D937629A04E}" type="presOf" srcId="{384694E7-3407-487E-8161-80AC3A2B9002}" destId="{8913C98B-87FE-448E-81A0-96FC4A26A90E}" srcOrd="0" destOrd="0" presId="urn:microsoft.com/office/officeart/2005/8/layout/radial5"/>
    <dgm:cxn modelId="{63D51034-59B8-440C-854A-47F17E1D0C21}" srcId="{E76CA361-0869-4363-8074-6AEAF0925851}" destId="{54B3229D-F1F6-4776-8896-6FBCE459BA1D}" srcOrd="0" destOrd="0" parTransId="{2B02E20D-AC7E-4B96-AE0A-EEC8B453D96B}" sibTransId="{6471E1C0-A798-48E6-9104-DD4EEB883FB0}"/>
    <dgm:cxn modelId="{4222D4CB-E750-4688-91E2-DB06A2FD6DC2}" type="presOf" srcId="{54B3229D-F1F6-4776-8896-6FBCE459BA1D}" destId="{7E2803C9-4F20-47D5-87B5-54FEFF8FB9FB}" srcOrd="0" destOrd="0" presId="urn:microsoft.com/office/officeart/2005/8/layout/radial5"/>
    <dgm:cxn modelId="{0D83EF16-C456-4E3A-8AF9-3B4838A1648C}" type="presOf" srcId="{59E419F5-CE2C-49EF-9EF8-9866C2D477EE}" destId="{13BF497A-7F72-41F5-988D-BA47C628FFD5}" srcOrd="0" destOrd="0" presId="urn:microsoft.com/office/officeart/2005/8/layout/radial5"/>
    <dgm:cxn modelId="{B1D37DAE-A187-4ACF-A96C-F29DC2CB546A}" type="presOf" srcId="{2B24AE16-1D46-447C-B6C1-7F05009723DA}" destId="{60127178-413D-47F1-A6FF-34C833A05611}" srcOrd="1" destOrd="0" presId="urn:microsoft.com/office/officeart/2005/8/layout/radial5"/>
    <dgm:cxn modelId="{D4C31D7F-89EB-4D8B-BBF6-68781743824F}" type="presOf" srcId="{3989F3A7-6A10-41A8-A3EB-5A2C0E52F7E8}" destId="{05B4B587-5C03-40F2-AA87-92AE6BEAF285}" srcOrd="0" destOrd="0" presId="urn:microsoft.com/office/officeart/2005/8/layout/radial5"/>
    <dgm:cxn modelId="{FBDAA997-2EB0-40E7-A778-D5CEF8159C63}" type="presOf" srcId="{650FC262-FA21-4503-9A20-7E4CEF49476F}" destId="{A6BF8F9C-A93D-4A35-B1B6-6260481B8BDE}" srcOrd="0" destOrd="0" presId="urn:microsoft.com/office/officeart/2005/8/layout/radial5"/>
    <dgm:cxn modelId="{43E36A55-5215-4CA8-B342-6C3C4E9084C5}" type="presOf" srcId="{E76CA361-0869-4363-8074-6AEAF0925851}" destId="{B535C681-D575-4C6E-B964-A21B61FA91F0}" srcOrd="0" destOrd="0" presId="urn:microsoft.com/office/officeart/2005/8/layout/radial5"/>
    <dgm:cxn modelId="{F69DD005-7914-4762-A04C-E0875B270560}" type="presOf" srcId="{8D38F00C-C1E4-4194-BAD8-D4EC5F45EE52}" destId="{20D1DE01-83D1-4113-85C1-9A22DEFEDE2E}" srcOrd="0" destOrd="0" presId="urn:microsoft.com/office/officeart/2005/8/layout/radial5"/>
    <dgm:cxn modelId="{7370ED7A-D6C3-4556-B454-DE548AAE2C56}" type="presOf" srcId="{8D38F00C-C1E4-4194-BAD8-D4EC5F45EE52}" destId="{937B4B84-0B8F-4561-A93A-AC9EC4F5B925}" srcOrd="1" destOrd="0" presId="urn:microsoft.com/office/officeart/2005/8/layout/radial5"/>
    <dgm:cxn modelId="{3C12F70B-2E41-4E3A-9897-8DBD582FA885}" type="presOf" srcId="{E9B74E5F-5082-4F5F-8B6E-5F786B9010C6}" destId="{906165A2-5C57-4E3F-895D-490A8A3CDCAA}" srcOrd="0" destOrd="0" presId="urn:microsoft.com/office/officeart/2005/8/layout/radial5"/>
    <dgm:cxn modelId="{322D39E9-7A5F-4EAE-9317-E9646AE113C1}" type="presOf" srcId="{2B24AE16-1D46-447C-B6C1-7F05009723DA}" destId="{0333FAE6-EC2E-4DF4-A57D-F354BA942257}" srcOrd="0" destOrd="0" presId="urn:microsoft.com/office/officeart/2005/8/layout/radial5"/>
    <dgm:cxn modelId="{EE3EAF82-09BF-4104-9755-6D9C34ED083E}" srcId="{54B3229D-F1F6-4776-8896-6FBCE459BA1D}" destId="{09149188-EB82-4E2C-A0FE-322E78AC7EAA}" srcOrd="1" destOrd="0" parTransId="{E9B74E5F-5082-4F5F-8B6E-5F786B9010C6}" sibTransId="{CF4DAD99-DEDF-4E3F-9DC2-EF9305FFF5B0}"/>
    <dgm:cxn modelId="{FE863BBE-D646-4098-85DC-77B33E78A805}" type="presParOf" srcId="{B535C681-D575-4C6E-B964-A21B61FA91F0}" destId="{7E2803C9-4F20-47D5-87B5-54FEFF8FB9FB}" srcOrd="0" destOrd="0" presId="urn:microsoft.com/office/officeart/2005/8/layout/radial5"/>
    <dgm:cxn modelId="{3BA6102F-7DA9-442F-BF3A-AFB219D80973}" type="presParOf" srcId="{B535C681-D575-4C6E-B964-A21B61FA91F0}" destId="{A6BF8F9C-A93D-4A35-B1B6-6260481B8BDE}" srcOrd="1" destOrd="0" presId="urn:microsoft.com/office/officeart/2005/8/layout/radial5"/>
    <dgm:cxn modelId="{3B1A5618-6D6D-44B7-9612-B2E87977D91B}" type="presParOf" srcId="{A6BF8F9C-A93D-4A35-B1B6-6260481B8BDE}" destId="{06CD62D6-0A8D-46E9-A7B6-9F616B1F0695}" srcOrd="0" destOrd="0" presId="urn:microsoft.com/office/officeart/2005/8/layout/radial5"/>
    <dgm:cxn modelId="{66C7B7CF-EBD0-47BD-B1E2-926A1F23E4D9}" type="presParOf" srcId="{B535C681-D575-4C6E-B964-A21B61FA91F0}" destId="{8913C98B-87FE-448E-81A0-96FC4A26A90E}" srcOrd="2" destOrd="0" presId="urn:microsoft.com/office/officeart/2005/8/layout/radial5"/>
    <dgm:cxn modelId="{14A8DBA0-7713-4500-B725-5579144AA226}" type="presParOf" srcId="{B535C681-D575-4C6E-B964-A21B61FA91F0}" destId="{906165A2-5C57-4E3F-895D-490A8A3CDCAA}" srcOrd="3" destOrd="0" presId="urn:microsoft.com/office/officeart/2005/8/layout/radial5"/>
    <dgm:cxn modelId="{B48B8397-5F1C-46E5-91BB-848242C58687}" type="presParOf" srcId="{906165A2-5C57-4E3F-895D-490A8A3CDCAA}" destId="{960AEEA2-F9AB-4D1D-8D26-05F941CCA663}" srcOrd="0" destOrd="0" presId="urn:microsoft.com/office/officeart/2005/8/layout/radial5"/>
    <dgm:cxn modelId="{69016687-B027-4C84-8DDF-288E413C1D32}" type="presParOf" srcId="{B535C681-D575-4C6E-B964-A21B61FA91F0}" destId="{A25B1204-5CF7-4E08-AF52-D96778BA4147}" srcOrd="4" destOrd="0" presId="urn:microsoft.com/office/officeart/2005/8/layout/radial5"/>
    <dgm:cxn modelId="{B017698E-9300-4705-A28E-2EA224129803}" type="presParOf" srcId="{B535C681-D575-4C6E-B964-A21B61FA91F0}" destId="{20D1DE01-83D1-4113-85C1-9A22DEFEDE2E}" srcOrd="5" destOrd="0" presId="urn:microsoft.com/office/officeart/2005/8/layout/radial5"/>
    <dgm:cxn modelId="{00B292C6-BC77-485A-8212-2FCBFE74DC9C}" type="presParOf" srcId="{20D1DE01-83D1-4113-85C1-9A22DEFEDE2E}" destId="{937B4B84-0B8F-4561-A93A-AC9EC4F5B925}" srcOrd="0" destOrd="0" presId="urn:microsoft.com/office/officeart/2005/8/layout/radial5"/>
    <dgm:cxn modelId="{E710D59B-4DFF-45C0-9352-518656AD0118}" type="presParOf" srcId="{B535C681-D575-4C6E-B964-A21B61FA91F0}" destId="{13BF497A-7F72-41F5-988D-BA47C628FFD5}" srcOrd="6" destOrd="0" presId="urn:microsoft.com/office/officeart/2005/8/layout/radial5"/>
    <dgm:cxn modelId="{CC8987E7-18D3-4BA2-B373-2DC98370ECD5}" type="presParOf" srcId="{B535C681-D575-4C6E-B964-A21B61FA91F0}" destId="{0333FAE6-EC2E-4DF4-A57D-F354BA942257}" srcOrd="7" destOrd="0" presId="urn:microsoft.com/office/officeart/2005/8/layout/radial5"/>
    <dgm:cxn modelId="{D351F14E-8F51-46F8-95D9-DB006C94F8E7}" type="presParOf" srcId="{0333FAE6-EC2E-4DF4-A57D-F354BA942257}" destId="{60127178-413D-47F1-A6FF-34C833A05611}" srcOrd="0" destOrd="0" presId="urn:microsoft.com/office/officeart/2005/8/layout/radial5"/>
    <dgm:cxn modelId="{0AFF7E13-A05C-4843-B5BB-E785A1AC7C61}" type="presParOf" srcId="{B535C681-D575-4C6E-B964-A21B61FA91F0}" destId="{05B4B587-5C03-40F2-AA87-92AE6BEAF28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989113-6492-47CD-9FD9-D5D5DAE34DFE}" type="doc">
      <dgm:prSet loTypeId="urn:microsoft.com/office/officeart/2005/8/layout/matrix3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B774CCA9-D151-44BC-A065-1F1E328A8D99}">
      <dgm:prSet phldrT="[Texte]" custT="1"/>
      <dgm:spPr/>
      <dgm:t>
        <a:bodyPr anchor="t"/>
        <a:lstStyle/>
        <a:p>
          <a:pPr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dirty="0" smtClean="0"/>
            <a:t>Opportunités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840"/>
            </a:spcAft>
            <a:buClrTx/>
            <a:buSzTx/>
            <a:buFontTx/>
            <a:buNone/>
            <a:tabLst/>
            <a:defRPr/>
          </a:pPr>
          <a:r>
            <a:rPr lang="fr-FR" sz="2000" dirty="0" smtClean="0"/>
            <a:t>Croissance du marché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840"/>
            </a:spcAft>
            <a:buClrTx/>
            <a:buSzTx/>
            <a:buFontTx/>
            <a:buNone/>
            <a:tabLst/>
            <a:defRPr/>
          </a:pPr>
          <a:r>
            <a:rPr lang="fr-FR" sz="2000" dirty="0" smtClean="0"/>
            <a:t>Innovation et originalité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840"/>
            </a:spcAft>
            <a:buClrTx/>
            <a:buSzTx/>
            <a:buFontTx/>
            <a:buNone/>
            <a:tabLst/>
            <a:defRPr/>
          </a:pPr>
          <a:r>
            <a:rPr lang="fr-FR" sz="2000" dirty="0" smtClean="0"/>
            <a:t>Cuisine du monde</a:t>
          </a:r>
        </a:p>
        <a:p>
          <a:pPr algn="l" defTabSz="1244600">
            <a:lnSpc>
              <a:spcPts val="90"/>
            </a:lnSpc>
            <a:spcBef>
              <a:spcPct val="0"/>
            </a:spcBef>
            <a:spcAft>
              <a:spcPts val="840"/>
            </a:spcAft>
          </a:pPr>
          <a:endParaRPr lang="fr-FR" sz="2000" dirty="0" smtClean="0"/>
        </a:p>
      </dgm:t>
    </dgm:pt>
    <dgm:pt modelId="{770FE201-DFC8-428B-9954-2B4816999E50}" type="parTrans" cxnId="{FB04F244-1BBF-483B-A2FE-B2E506AC32FE}">
      <dgm:prSet/>
      <dgm:spPr/>
      <dgm:t>
        <a:bodyPr/>
        <a:lstStyle/>
        <a:p>
          <a:endParaRPr lang="fr-FR"/>
        </a:p>
      </dgm:t>
    </dgm:pt>
    <dgm:pt modelId="{009B560B-66E9-42D7-8D7A-21839A5E3763}" type="sibTrans" cxnId="{FB04F244-1BBF-483B-A2FE-B2E506AC32FE}">
      <dgm:prSet/>
      <dgm:spPr/>
      <dgm:t>
        <a:bodyPr/>
        <a:lstStyle/>
        <a:p>
          <a:endParaRPr lang="fr-FR"/>
        </a:p>
      </dgm:t>
    </dgm:pt>
    <dgm:pt modelId="{B28453B6-1062-47A8-87DA-0A90862ED920}">
      <dgm:prSet phldrT="[Texte]" custT="1"/>
      <dgm:spPr/>
      <dgm:t>
        <a:bodyPr anchor="t"/>
        <a:lstStyle/>
        <a:p>
          <a:pPr algn="ctr">
            <a:lnSpc>
              <a:spcPct val="90000"/>
            </a:lnSpc>
          </a:pPr>
          <a:r>
            <a:rPr lang="fr-FR" sz="2800" b="1" dirty="0" smtClean="0"/>
            <a:t>Menaces</a:t>
          </a:r>
        </a:p>
        <a:p>
          <a:pPr algn="l">
            <a:lnSpc>
              <a:spcPct val="100000"/>
            </a:lnSpc>
          </a:pPr>
          <a:r>
            <a:rPr lang="fr-FR" sz="2000" dirty="0" smtClean="0"/>
            <a:t>Consommateur exigeant, changeant</a:t>
          </a:r>
        </a:p>
        <a:p>
          <a:pPr algn="l">
            <a:lnSpc>
              <a:spcPct val="100000"/>
            </a:lnSpc>
          </a:pPr>
          <a:r>
            <a:rPr lang="fr-FR" sz="2000" dirty="0" smtClean="0"/>
            <a:t>Aprioris</a:t>
          </a:r>
          <a:endParaRPr lang="fr-FR" sz="2000" dirty="0"/>
        </a:p>
      </dgm:t>
    </dgm:pt>
    <dgm:pt modelId="{E6C9AF3C-EB51-410C-BDE5-1D721EAED178}" type="parTrans" cxnId="{1D375565-A0C6-4616-98FD-6398A358F50D}">
      <dgm:prSet/>
      <dgm:spPr/>
      <dgm:t>
        <a:bodyPr/>
        <a:lstStyle/>
        <a:p>
          <a:endParaRPr lang="fr-FR"/>
        </a:p>
      </dgm:t>
    </dgm:pt>
    <dgm:pt modelId="{13DF1488-873D-4E2E-9CDE-D3984568DBEC}" type="sibTrans" cxnId="{1D375565-A0C6-4616-98FD-6398A358F50D}">
      <dgm:prSet/>
      <dgm:spPr/>
      <dgm:t>
        <a:bodyPr/>
        <a:lstStyle/>
        <a:p>
          <a:endParaRPr lang="fr-FR"/>
        </a:p>
      </dgm:t>
    </dgm:pt>
    <dgm:pt modelId="{D2ECA272-4531-4800-8D58-40750CBFADC6}">
      <dgm:prSet phldrT="[Texte]" custT="1"/>
      <dgm:spPr/>
      <dgm:t>
        <a:bodyPr/>
        <a:lstStyle/>
        <a:p>
          <a:pPr algn="ctr">
            <a:lnSpc>
              <a:spcPct val="90000"/>
            </a:lnSpc>
          </a:pPr>
          <a:r>
            <a:rPr lang="fr-FR" sz="2800" b="1" dirty="0" smtClean="0"/>
            <a:t>Forces</a:t>
          </a:r>
        </a:p>
        <a:p>
          <a:pPr algn="l">
            <a:lnSpc>
              <a:spcPct val="100000"/>
            </a:lnSpc>
          </a:pPr>
          <a:r>
            <a:rPr lang="fr-FR" sz="2000" dirty="0" smtClean="0"/>
            <a:t>Innovation </a:t>
          </a:r>
        </a:p>
        <a:p>
          <a:pPr algn="l">
            <a:lnSpc>
              <a:spcPct val="100000"/>
            </a:lnSpc>
          </a:pPr>
          <a:r>
            <a:rPr lang="fr-FR" sz="2000" dirty="0" smtClean="0"/>
            <a:t>Expérience</a:t>
          </a:r>
        </a:p>
        <a:p>
          <a:pPr algn="l">
            <a:lnSpc>
              <a:spcPct val="100000"/>
            </a:lnSpc>
          </a:pPr>
          <a:r>
            <a:rPr lang="fr-FR" sz="2000" dirty="0" smtClean="0"/>
            <a:t>Diversification de la gamme</a:t>
          </a:r>
          <a:endParaRPr lang="fr-FR" sz="2000" dirty="0"/>
        </a:p>
      </dgm:t>
    </dgm:pt>
    <dgm:pt modelId="{754A77A6-BD8F-428A-AEE9-C5D9B417C2BF}" type="parTrans" cxnId="{0093DA58-CEB8-4165-8794-22ED072B4FC6}">
      <dgm:prSet/>
      <dgm:spPr/>
      <dgm:t>
        <a:bodyPr/>
        <a:lstStyle/>
        <a:p>
          <a:endParaRPr lang="fr-FR"/>
        </a:p>
      </dgm:t>
    </dgm:pt>
    <dgm:pt modelId="{DC439696-8B2E-4CC8-B023-158F4E2FEFD6}" type="sibTrans" cxnId="{0093DA58-CEB8-4165-8794-22ED072B4FC6}">
      <dgm:prSet/>
      <dgm:spPr/>
      <dgm:t>
        <a:bodyPr/>
        <a:lstStyle/>
        <a:p>
          <a:endParaRPr lang="fr-FR"/>
        </a:p>
      </dgm:t>
    </dgm:pt>
    <dgm:pt modelId="{B6D460CF-7735-4DA7-B8DA-C6DDB8E54F8C}">
      <dgm:prSet phldrT="[Texte]" custT="1"/>
      <dgm:spPr/>
      <dgm:t>
        <a:bodyPr anchor="t"/>
        <a:lstStyle/>
        <a:p>
          <a:pPr algn="ctr"/>
          <a:r>
            <a:rPr lang="fr-FR" sz="2800" b="1" dirty="0" smtClean="0"/>
            <a:t>Faiblesses</a:t>
          </a:r>
        </a:p>
        <a:p>
          <a:pPr algn="l"/>
          <a:r>
            <a:rPr lang="fr-FR" sz="2000" dirty="0" smtClean="0"/>
            <a:t>Marque  inconnue</a:t>
          </a:r>
        </a:p>
        <a:p>
          <a:pPr algn="l"/>
          <a:r>
            <a:rPr lang="fr-FR" sz="2000" dirty="0" smtClean="0"/>
            <a:t>Nouveaux produits</a:t>
          </a:r>
          <a:endParaRPr lang="fr-FR" sz="2000" dirty="0"/>
        </a:p>
      </dgm:t>
    </dgm:pt>
    <dgm:pt modelId="{3C8CC889-A7F9-4DE9-92DC-676E47E7BA37}" type="parTrans" cxnId="{52791E7F-3997-48DE-99B7-DFEDE253D2B0}">
      <dgm:prSet/>
      <dgm:spPr/>
      <dgm:t>
        <a:bodyPr/>
        <a:lstStyle/>
        <a:p>
          <a:endParaRPr lang="fr-FR"/>
        </a:p>
      </dgm:t>
    </dgm:pt>
    <dgm:pt modelId="{F5CB4099-1F88-4121-8CCC-E96F5309E849}" type="sibTrans" cxnId="{52791E7F-3997-48DE-99B7-DFEDE253D2B0}">
      <dgm:prSet/>
      <dgm:spPr/>
      <dgm:t>
        <a:bodyPr/>
        <a:lstStyle/>
        <a:p>
          <a:endParaRPr lang="fr-FR"/>
        </a:p>
      </dgm:t>
    </dgm:pt>
    <dgm:pt modelId="{60BACB82-6745-4358-B699-7B28CB05D531}" type="pres">
      <dgm:prSet presAssocID="{04989113-6492-47CD-9FD9-D5D5DAE34DF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0981BD1-500E-4F7D-A169-83627D13C92F}" type="pres">
      <dgm:prSet presAssocID="{04989113-6492-47CD-9FD9-D5D5DAE34DFE}" presName="diamond" presStyleLbl="bgShp" presStyleIdx="0" presStyleCnt="1" custScaleX="118421"/>
      <dgm:spPr/>
    </dgm:pt>
    <dgm:pt modelId="{DB0B0FF5-0952-423D-A191-EBB7B5C3B026}" type="pres">
      <dgm:prSet presAssocID="{04989113-6492-47CD-9FD9-D5D5DAE34DFE}" presName="quad1" presStyleLbl="node1" presStyleIdx="0" presStyleCnt="4" custScaleX="141432" custScaleY="119430" custLinFactNeighborX="-21958" custLinFactNeighborY="-146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E03061-DB03-487F-9CDE-6B6018D6F96B}" type="pres">
      <dgm:prSet presAssocID="{04989113-6492-47CD-9FD9-D5D5DAE34DFE}" presName="quad2" presStyleLbl="node1" presStyleIdx="1" presStyleCnt="4" custScaleX="141794" custScaleY="117683" custLinFactNeighborX="25107" custLinFactNeighborY="-155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9C4272-56AD-478C-9C5B-CFE68811071D}" type="pres">
      <dgm:prSet presAssocID="{04989113-6492-47CD-9FD9-D5D5DAE34DFE}" presName="quad3" presStyleLbl="node1" presStyleIdx="2" presStyleCnt="4" custScaleX="141431" custScaleY="117002" custLinFactNeighborX="-20513" custLinFactNeighborY="13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77426F-222E-42C1-A274-77182627C4BE}" type="pres">
      <dgm:prSet presAssocID="{04989113-6492-47CD-9FD9-D5D5DAE34DFE}" presName="quad4" presStyleLbl="node1" presStyleIdx="3" presStyleCnt="4" custScaleX="141971" custScaleY="117000" custLinFactNeighborX="25019" custLinFactNeighborY="129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EC3E56C-BA11-4AED-850E-5826A8AD26EE}" type="presOf" srcId="{B6D460CF-7735-4DA7-B8DA-C6DDB8E54F8C}" destId="{B377426F-222E-42C1-A274-77182627C4BE}" srcOrd="0" destOrd="0" presId="urn:microsoft.com/office/officeart/2005/8/layout/matrix3"/>
    <dgm:cxn modelId="{1D375565-A0C6-4616-98FD-6398A358F50D}" srcId="{04989113-6492-47CD-9FD9-D5D5DAE34DFE}" destId="{B28453B6-1062-47A8-87DA-0A90862ED920}" srcOrd="1" destOrd="0" parTransId="{E6C9AF3C-EB51-410C-BDE5-1D721EAED178}" sibTransId="{13DF1488-873D-4E2E-9CDE-D3984568DBEC}"/>
    <dgm:cxn modelId="{52791E7F-3997-48DE-99B7-DFEDE253D2B0}" srcId="{04989113-6492-47CD-9FD9-D5D5DAE34DFE}" destId="{B6D460CF-7735-4DA7-B8DA-C6DDB8E54F8C}" srcOrd="3" destOrd="0" parTransId="{3C8CC889-A7F9-4DE9-92DC-676E47E7BA37}" sibTransId="{F5CB4099-1F88-4121-8CCC-E96F5309E849}"/>
    <dgm:cxn modelId="{FEE22CB7-171F-4C0B-A9D5-9BBA4EF62332}" type="presOf" srcId="{B28453B6-1062-47A8-87DA-0A90862ED920}" destId="{2BE03061-DB03-487F-9CDE-6B6018D6F96B}" srcOrd="0" destOrd="0" presId="urn:microsoft.com/office/officeart/2005/8/layout/matrix3"/>
    <dgm:cxn modelId="{AC79F9B3-78AA-4E0C-8EDF-FB344C563781}" type="presOf" srcId="{04989113-6492-47CD-9FD9-D5D5DAE34DFE}" destId="{60BACB82-6745-4358-B699-7B28CB05D531}" srcOrd="0" destOrd="0" presId="urn:microsoft.com/office/officeart/2005/8/layout/matrix3"/>
    <dgm:cxn modelId="{FB04F244-1BBF-483B-A2FE-B2E506AC32FE}" srcId="{04989113-6492-47CD-9FD9-D5D5DAE34DFE}" destId="{B774CCA9-D151-44BC-A065-1F1E328A8D99}" srcOrd="0" destOrd="0" parTransId="{770FE201-DFC8-428B-9954-2B4816999E50}" sibTransId="{009B560B-66E9-42D7-8D7A-21839A5E3763}"/>
    <dgm:cxn modelId="{0093DA58-CEB8-4165-8794-22ED072B4FC6}" srcId="{04989113-6492-47CD-9FD9-D5D5DAE34DFE}" destId="{D2ECA272-4531-4800-8D58-40750CBFADC6}" srcOrd="2" destOrd="0" parTransId="{754A77A6-BD8F-428A-AEE9-C5D9B417C2BF}" sibTransId="{DC439696-8B2E-4CC8-B023-158F4E2FEFD6}"/>
    <dgm:cxn modelId="{9C934CA7-8BDF-4883-BC51-295079804745}" type="presOf" srcId="{B774CCA9-D151-44BC-A065-1F1E328A8D99}" destId="{DB0B0FF5-0952-423D-A191-EBB7B5C3B026}" srcOrd="0" destOrd="0" presId="urn:microsoft.com/office/officeart/2005/8/layout/matrix3"/>
    <dgm:cxn modelId="{D23CDFB4-78AA-44D5-AB57-6C89D2A1C0D4}" type="presOf" srcId="{D2ECA272-4531-4800-8D58-40750CBFADC6}" destId="{FE9C4272-56AD-478C-9C5B-CFE68811071D}" srcOrd="0" destOrd="0" presId="urn:microsoft.com/office/officeart/2005/8/layout/matrix3"/>
    <dgm:cxn modelId="{15673F86-EE89-42C5-BEC2-87E37DD26C25}" type="presParOf" srcId="{60BACB82-6745-4358-B699-7B28CB05D531}" destId="{C0981BD1-500E-4F7D-A169-83627D13C92F}" srcOrd="0" destOrd="0" presId="urn:microsoft.com/office/officeart/2005/8/layout/matrix3"/>
    <dgm:cxn modelId="{0420E42F-2392-4B9B-80A1-DA5C42C3FB4F}" type="presParOf" srcId="{60BACB82-6745-4358-B699-7B28CB05D531}" destId="{DB0B0FF5-0952-423D-A191-EBB7B5C3B026}" srcOrd="1" destOrd="0" presId="urn:microsoft.com/office/officeart/2005/8/layout/matrix3"/>
    <dgm:cxn modelId="{0C9AA137-61FE-4F93-A13E-4367A891E8D4}" type="presParOf" srcId="{60BACB82-6745-4358-B699-7B28CB05D531}" destId="{2BE03061-DB03-487F-9CDE-6B6018D6F96B}" srcOrd="2" destOrd="0" presId="urn:microsoft.com/office/officeart/2005/8/layout/matrix3"/>
    <dgm:cxn modelId="{9482200D-ABC0-4A6F-A62F-6E3A54730A5D}" type="presParOf" srcId="{60BACB82-6745-4358-B699-7B28CB05D531}" destId="{FE9C4272-56AD-478C-9C5B-CFE68811071D}" srcOrd="3" destOrd="0" presId="urn:microsoft.com/office/officeart/2005/8/layout/matrix3"/>
    <dgm:cxn modelId="{4812C37B-7685-40AC-A1A0-727B5A815D3B}" type="presParOf" srcId="{60BACB82-6745-4358-B699-7B28CB05D531}" destId="{B377426F-222E-42C1-A274-77182627C4B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09AF63-131B-4D8E-9C93-66F17790A77E}">
      <dsp:nvSpPr>
        <dsp:cNvPr id="0" name=""/>
        <dsp:cNvSpPr/>
      </dsp:nvSpPr>
      <dsp:spPr>
        <a:xfrm>
          <a:off x="0" y="399907"/>
          <a:ext cx="7620000" cy="50400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564BA7-4CEC-4A6A-B9C8-A2363D63E39C}">
      <dsp:nvSpPr>
        <dsp:cNvPr id="0" name=""/>
        <dsp:cNvSpPr/>
      </dsp:nvSpPr>
      <dsp:spPr>
        <a:xfrm flipH="1">
          <a:off x="381000" y="104707"/>
          <a:ext cx="1992569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Politique</a:t>
          </a:r>
          <a:endParaRPr lang="fr-FR" sz="2000" kern="1200" dirty="0"/>
        </a:p>
      </dsp:txBody>
      <dsp:txXfrm flipH="1">
        <a:off x="381000" y="104707"/>
        <a:ext cx="1992569" cy="590400"/>
      </dsp:txXfrm>
    </dsp:sp>
    <dsp:sp modelId="{5DED87FF-45B9-416F-9B83-DB27EBC4805D}">
      <dsp:nvSpPr>
        <dsp:cNvPr id="0" name=""/>
        <dsp:cNvSpPr/>
      </dsp:nvSpPr>
      <dsp:spPr>
        <a:xfrm>
          <a:off x="516940" y="1307108"/>
          <a:ext cx="6755892" cy="50400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942AF7-F746-40CC-B6DA-F260AB4B6674}">
      <dsp:nvSpPr>
        <dsp:cNvPr id="0" name=""/>
        <dsp:cNvSpPr/>
      </dsp:nvSpPr>
      <dsp:spPr>
        <a:xfrm>
          <a:off x="947943" y="1011908"/>
          <a:ext cx="2039881" cy="590400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Economique</a:t>
          </a:r>
          <a:endParaRPr lang="fr-FR" sz="2000" kern="1200" dirty="0"/>
        </a:p>
      </dsp:txBody>
      <dsp:txXfrm>
        <a:off x="947943" y="1011908"/>
        <a:ext cx="2039881" cy="590400"/>
      </dsp:txXfrm>
    </dsp:sp>
    <dsp:sp modelId="{395CA9C4-ADF0-4E90-ABD3-A0558650CEFF}">
      <dsp:nvSpPr>
        <dsp:cNvPr id="0" name=""/>
        <dsp:cNvSpPr/>
      </dsp:nvSpPr>
      <dsp:spPr>
        <a:xfrm>
          <a:off x="0" y="2214308"/>
          <a:ext cx="7620000" cy="50400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1397" tIns="416560" rIns="59139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/>
        </a:p>
      </dsp:txBody>
      <dsp:txXfrm>
        <a:off x="0" y="2214308"/>
        <a:ext cx="7620000" cy="504000"/>
      </dsp:txXfrm>
    </dsp:sp>
    <dsp:sp modelId="{DBE42471-08BE-4EC0-A5DF-E383D8A6EDFB}">
      <dsp:nvSpPr>
        <dsp:cNvPr id="0" name=""/>
        <dsp:cNvSpPr/>
      </dsp:nvSpPr>
      <dsp:spPr>
        <a:xfrm>
          <a:off x="1596024" y="1919108"/>
          <a:ext cx="2039881" cy="590400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Social</a:t>
          </a:r>
          <a:endParaRPr lang="fr-FR" sz="2000" kern="1200" dirty="0"/>
        </a:p>
      </dsp:txBody>
      <dsp:txXfrm>
        <a:off x="1596024" y="1919108"/>
        <a:ext cx="2039881" cy="590400"/>
      </dsp:txXfrm>
    </dsp:sp>
    <dsp:sp modelId="{D2CB768C-3533-47C3-AE20-A582AD38CE59}">
      <dsp:nvSpPr>
        <dsp:cNvPr id="0" name=""/>
        <dsp:cNvSpPr/>
      </dsp:nvSpPr>
      <dsp:spPr>
        <a:xfrm>
          <a:off x="0" y="3121508"/>
          <a:ext cx="7620000" cy="50400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B2716C-B0C3-40EC-B27A-12031E79E13F}">
      <dsp:nvSpPr>
        <dsp:cNvPr id="0" name=""/>
        <dsp:cNvSpPr/>
      </dsp:nvSpPr>
      <dsp:spPr>
        <a:xfrm>
          <a:off x="2483761" y="2826308"/>
          <a:ext cx="2039881" cy="590400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Technologique</a:t>
          </a:r>
          <a:endParaRPr lang="fr-FR" sz="2000" kern="1200" dirty="0"/>
        </a:p>
      </dsp:txBody>
      <dsp:txXfrm>
        <a:off x="2483761" y="2826308"/>
        <a:ext cx="2039881" cy="590400"/>
      </dsp:txXfrm>
    </dsp:sp>
    <dsp:sp modelId="{AB7A1159-C5BF-49EC-800F-1A7E1DA11D33}">
      <dsp:nvSpPr>
        <dsp:cNvPr id="0" name=""/>
        <dsp:cNvSpPr/>
      </dsp:nvSpPr>
      <dsp:spPr>
        <a:xfrm>
          <a:off x="0" y="4028708"/>
          <a:ext cx="7620000" cy="50400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37F530-00BF-462C-9F67-CA656E5D154A}">
      <dsp:nvSpPr>
        <dsp:cNvPr id="0" name=""/>
        <dsp:cNvSpPr/>
      </dsp:nvSpPr>
      <dsp:spPr>
        <a:xfrm>
          <a:off x="3468204" y="3733508"/>
          <a:ext cx="2039881" cy="590400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Ecologique</a:t>
          </a:r>
          <a:endParaRPr lang="fr-FR" sz="2000" kern="1200" dirty="0"/>
        </a:p>
      </dsp:txBody>
      <dsp:txXfrm>
        <a:off x="3468204" y="3733508"/>
        <a:ext cx="2039881" cy="590400"/>
      </dsp:txXfrm>
    </dsp:sp>
    <dsp:sp modelId="{48B8FE3E-887A-4163-967B-21C817B4879F}">
      <dsp:nvSpPr>
        <dsp:cNvPr id="0" name=""/>
        <dsp:cNvSpPr/>
      </dsp:nvSpPr>
      <dsp:spPr>
        <a:xfrm>
          <a:off x="0" y="4935908"/>
          <a:ext cx="7620000" cy="50400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93E4E5-0C43-485B-A960-456B73538E7D}">
      <dsp:nvSpPr>
        <dsp:cNvPr id="0" name=""/>
        <dsp:cNvSpPr/>
      </dsp:nvSpPr>
      <dsp:spPr>
        <a:xfrm>
          <a:off x="4494573" y="4640708"/>
          <a:ext cx="2021639" cy="5904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Légal</a:t>
          </a:r>
          <a:endParaRPr lang="fr-FR" sz="2000" kern="1200" dirty="0"/>
        </a:p>
      </dsp:txBody>
      <dsp:txXfrm>
        <a:off x="4494573" y="4640708"/>
        <a:ext cx="2021639" cy="590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2803C9-4F20-47D5-87B5-54FEFF8FB9FB}">
      <dsp:nvSpPr>
        <dsp:cNvPr id="0" name=""/>
        <dsp:cNvSpPr/>
      </dsp:nvSpPr>
      <dsp:spPr>
        <a:xfrm>
          <a:off x="3213085" y="1872212"/>
          <a:ext cx="2559611" cy="1800191"/>
        </a:xfrm>
        <a:prstGeom prst="ellipse">
          <a:avLst/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Intensité concurrentielle</a:t>
          </a:r>
        </a:p>
      </dsp:txBody>
      <dsp:txXfrm>
        <a:off x="3213085" y="1872212"/>
        <a:ext cx="2559611" cy="1800191"/>
      </dsp:txXfrm>
    </dsp:sp>
    <dsp:sp modelId="{A6BF8F9C-A93D-4A35-B1B6-6260481B8BDE}">
      <dsp:nvSpPr>
        <dsp:cNvPr id="0" name=""/>
        <dsp:cNvSpPr/>
      </dsp:nvSpPr>
      <dsp:spPr>
        <a:xfrm rot="16200000">
          <a:off x="4402962" y="1459944"/>
          <a:ext cx="179857" cy="495362"/>
        </a:xfrm>
        <a:prstGeom prst="lef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 rot="16200000">
        <a:off x="4402962" y="1459944"/>
        <a:ext cx="179857" cy="495362"/>
      </dsp:txXfrm>
    </dsp:sp>
    <dsp:sp modelId="{8913C98B-87FE-448E-81A0-96FC4A26A90E}">
      <dsp:nvSpPr>
        <dsp:cNvPr id="0" name=""/>
        <dsp:cNvSpPr/>
      </dsp:nvSpPr>
      <dsp:spPr>
        <a:xfrm>
          <a:off x="3528390" y="-69785"/>
          <a:ext cx="1929000" cy="16026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Nouveaux </a:t>
          </a:r>
          <a:r>
            <a:rPr lang="fr-FR" sz="2000" kern="1200" dirty="0"/>
            <a:t>entrants</a:t>
          </a:r>
        </a:p>
      </dsp:txBody>
      <dsp:txXfrm>
        <a:off x="3528390" y="-69785"/>
        <a:ext cx="1929000" cy="1602643"/>
      </dsp:txXfrm>
    </dsp:sp>
    <dsp:sp modelId="{906165A2-5C57-4E3F-895D-490A8A3CDCAA}">
      <dsp:nvSpPr>
        <dsp:cNvPr id="0" name=""/>
        <dsp:cNvSpPr/>
      </dsp:nvSpPr>
      <dsp:spPr>
        <a:xfrm>
          <a:off x="5916233" y="2524626"/>
          <a:ext cx="345791" cy="495362"/>
        </a:xfrm>
        <a:prstGeom prst="leftArrow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>
        <a:off x="5916233" y="2524626"/>
        <a:ext cx="345791" cy="495362"/>
      </dsp:txXfrm>
    </dsp:sp>
    <dsp:sp modelId="{A25B1204-5CF7-4E08-AF52-D96778BA4147}">
      <dsp:nvSpPr>
        <dsp:cNvPr id="0" name=""/>
        <dsp:cNvSpPr/>
      </dsp:nvSpPr>
      <dsp:spPr>
        <a:xfrm>
          <a:off x="6425134" y="1970986"/>
          <a:ext cx="1999793" cy="1602643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Clients</a:t>
          </a:r>
          <a:endParaRPr lang="fr-FR" sz="3200" kern="1200" dirty="0"/>
        </a:p>
      </dsp:txBody>
      <dsp:txXfrm>
        <a:off x="6425134" y="1970986"/>
        <a:ext cx="1999793" cy="1602643"/>
      </dsp:txXfrm>
    </dsp:sp>
    <dsp:sp modelId="{20D1DE01-83D1-4113-85C1-9A22DEFEDE2E}">
      <dsp:nvSpPr>
        <dsp:cNvPr id="0" name=""/>
        <dsp:cNvSpPr/>
      </dsp:nvSpPr>
      <dsp:spPr>
        <a:xfrm rot="5400000">
          <a:off x="4402962" y="3589309"/>
          <a:ext cx="179857" cy="495362"/>
        </a:xfrm>
        <a:prstGeom prst="leftArrow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 rot="5400000">
        <a:off x="4402962" y="3589309"/>
        <a:ext cx="179857" cy="495362"/>
      </dsp:txXfrm>
    </dsp:sp>
    <dsp:sp modelId="{13BF497A-7F72-41F5-988D-BA47C628FFD5}">
      <dsp:nvSpPr>
        <dsp:cNvPr id="0" name=""/>
        <dsp:cNvSpPr/>
      </dsp:nvSpPr>
      <dsp:spPr>
        <a:xfrm>
          <a:off x="3501116" y="4011757"/>
          <a:ext cx="1983548" cy="1602643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Produits </a:t>
          </a:r>
          <a:r>
            <a:rPr lang="fr-FR" sz="2000" kern="1200" dirty="0"/>
            <a:t>de </a:t>
          </a:r>
          <a:r>
            <a:rPr lang="fr-FR" sz="2000" kern="1200" dirty="0" smtClean="0"/>
            <a:t>substitution</a:t>
          </a:r>
          <a:endParaRPr lang="fr-FR" sz="2000" kern="1200" dirty="0"/>
        </a:p>
      </dsp:txBody>
      <dsp:txXfrm>
        <a:off x="3501116" y="4011757"/>
        <a:ext cx="1983548" cy="1602643"/>
      </dsp:txXfrm>
    </dsp:sp>
    <dsp:sp modelId="{0333FAE6-EC2E-4DF4-A57D-F354BA942257}">
      <dsp:nvSpPr>
        <dsp:cNvPr id="0" name=""/>
        <dsp:cNvSpPr/>
      </dsp:nvSpPr>
      <dsp:spPr>
        <a:xfrm rot="10800000">
          <a:off x="2766342" y="2524626"/>
          <a:ext cx="315697" cy="495362"/>
        </a:xfrm>
        <a:prstGeom prst="leftArrow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 rot="10800000">
        <a:off x="2766342" y="2524626"/>
        <a:ext cx="315697" cy="495362"/>
      </dsp:txXfrm>
    </dsp:sp>
    <dsp:sp modelId="{05B4B587-5C03-40F2-AA87-92AE6BEAF285}">
      <dsp:nvSpPr>
        <dsp:cNvPr id="0" name=""/>
        <dsp:cNvSpPr/>
      </dsp:nvSpPr>
      <dsp:spPr>
        <a:xfrm>
          <a:off x="648070" y="1970986"/>
          <a:ext cx="1969357" cy="1602643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Fournisseurs</a:t>
          </a:r>
          <a:endParaRPr lang="fr-FR" sz="1800" kern="1200" dirty="0"/>
        </a:p>
      </dsp:txBody>
      <dsp:txXfrm>
        <a:off x="648070" y="1970986"/>
        <a:ext cx="1969357" cy="16026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981BD1-500E-4F7D-A169-83627D13C92F}">
      <dsp:nvSpPr>
        <dsp:cNvPr id="0" name=""/>
        <dsp:cNvSpPr/>
      </dsp:nvSpPr>
      <dsp:spPr>
        <a:xfrm>
          <a:off x="1289005" y="0"/>
          <a:ext cx="6565989" cy="554461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0B0FF5-0952-423D-A191-EBB7B5C3B026}">
      <dsp:nvSpPr>
        <dsp:cNvPr id="0" name=""/>
        <dsp:cNvSpPr/>
      </dsp:nvSpPr>
      <dsp:spPr>
        <a:xfrm>
          <a:off x="1403647" y="0"/>
          <a:ext cx="3058325" cy="25825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Opportunités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840"/>
            </a:spcAft>
            <a:buClrTx/>
            <a:buSzTx/>
            <a:buFontTx/>
            <a:buNone/>
            <a:tabLst/>
            <a:defRPr/>
          </a:pPr>
          <a:r>
            <a:rPr lang="fr-FR" sz="2000" kern="1200" dirty="0" smtClean="0"/>
            <a:t>Croissance du marché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840"/>
            </a:spcAft>
            <a:buClrTx/>
            <a:buSzTx/>
            <a:buFontTx/>
            <a:buNone/>
            <a:tabLst/>
            <a:defRPr/>
          </a:pPr>
          <a:r>
            <a:rPr lang="fr-FR" sz="2000" kern="1200" dirty="0" smtClean="0"/>
            <a:t>Innovation et originalité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840"/>
            </a:spcAft>
            <a:buClrTx/>
            <a:buSzTx/>
            <a:buFontTx/>
            <a:buNone/>
            <a:tabLst/>
            <a:defRPr/>
          </a:pPr>
          <a:r>
            <a:rPr lang="fr-FR" sz="2000" kern="1200" dirty="0" smtClean="0"/>
            <a:t>Cuisine du monde</a:t>
          </a:r>
        </a:p>
        <a:p>
          <a:pPr lvl="0" algn="l" defTabSz="1244600">
            <a:lnSpc>
              <a:spcPts val="90"/>
            </a:lnSpc>
            <a:spcBef>
              <a:spcPct val="0"/>
            </a:spcBef>
            <a:spcAft>
              <a:spcPts val="840"/>
            </a:spcAft>
          </a:pPr>
          <a:endParaRPr lang="fr-FR" sz="2000" kern="1200" dirty="0" smtClean="0"/>
        </a:p>
      </dsp:txBody>
      <dsp:txXfrm>
        <a:off x="1403647" y="0"/>
        <a:ext cx="3058325" cy="2582554"/>
      </dsp:txXfrm>
    </dsp:sp>
    <dsp:sp modelId="{2BE03061-DB03-487F-9CDE-6B6018D6F96B}">
      <dsp:nvSpPr>
        <dsp:cNvPr id="0" name=""/>
        <dsp:cNvSpPr/>
      </dsp:nvSpPr>
      <dsp:spPr>
        <a:xfrm>
          <a:off x="4746206" y="10"/>
          <a:ext cx="3066153" cy="2544777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Menaces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Consommateur exigeant, changeant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Aprioris</a:t>
          </a:r>
          <a:endParaRPr lang="fr-FR" sz="2000" kern="1200" dirty="0"/>
        </a:p>
      </dsp:txBody>
      <dsp:txXfrm>
        <a:off x="4746206" y="10"/>
        <a:ext cx="3066153" cy="2544777"/>
      </dsp:txXfrm>
    </dsp:sp>
    <dsp:sp modelId="{FE9C4272-56AD-478C-9C5B-CFE68811071D}">
      <dsp:nvSpPr>
        <dsp:cNvPr id="0" name=""/>
        <dsp:cNvSpPr/>
      </dsp:nvSpPr>
      <dsp:spPr>
        <a:xfrm>
          <a:off x="1434905" y="2953282"/>
          <a:ext cx="3058304" cy="2530051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Forces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Innovation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Expérience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Diversification de la gamme</a:t>
          </a:r>
          <a:endParaRPr lang="fr-FR" sz="2000" kern="1200" dirty="0"/>
        </a:p>
      </dsp:txBody>
      <dsp:txXfrm>
        <a:off x="1434905" y="2953282"/>
        <a:ext cx="3058304" cy="2530051"/>
      </dsp:txXfrm>
    </dsp:sp>
    <dsp:sp modelId="{B377426F-222E-42C1-A274-77182627C4BE}">
      <dsp:nvSpPr>
        <dsp:cNvPr id="0" name=""/>
        <dsp:cNvSpPr/>
      </dsp:nvSpPr>
      <dsp:spPr>
        <a:xfrm>
          <a:off x="4742389" y="2952331"/>
          <a:ext cx="3069981" cy="2530008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Faiblesses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Marque  inconnue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Nouveaux produits</a:t>
          </a:r>
          <a:endParaRPr lang="fr-FR" sz="2000" kern="1200" dirty="0"/>
        </a:p>
      </dsp:txBody>
      <dsp:txXfrm>
        <a:off x="4742389" y="2952331"/>
        <a:ext cx="3069981" cy="2530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2AC5-D046-44C9-BC7A-071B55B447BC}" type="datetimeFigureOut">
              <a:rPr lang="fr-FR" smtClean="0"/>
              <a:pPr/>
              <a:t>18/01/2013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15E-BBCE-4A1E-B8EB-281739BF35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2AC5-D046-44C9-BC7A-071B55B447BC}" type="datetimeFigureOut">
              <a:rPr lang="fr-FR" smtClean="0"/>
              <a:pPr/>
              <a:t>18/01/2013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15E-BBCE-4A1E-B8EB-281739BF35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2AC5-D046-44C9-BC7A-071B55B447BC}" type="datetimeFigureOut">
              <a:rPr lang="fr-FR" smtClean="0"/>
              <a:pPr/>
              <a:t>18/01/2013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15E-BBCE-4A1E-B8EB-281739BF35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2AC5-D046-44C9-BC7A-071B55B447BC}" type="datetimeFigureOut">
              <a:rPr lang="fr-FR" smtClean="0"/>
              <a:pPr/>
              <a:t>18/01/2013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15E-BBCE-4A1E-B8EB-281739BF35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2AC5-D046-44C9-BC7A-071B55B447BC}" type="datetimeFigureOut">
              <a:rPr lang="fr-FR" smtClean="0"/>
              <a:pPr/>
              <a:t>18/01/2013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15E-BBCE-4A1E-B8EB-281739BF35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2AC5-D046-44C9-BC7A-071B55B447BC}" type="datetimeFigureOut">
              <a:rPr lang="fr-FR" smtClean="0"/>
              <a:pPr/>
              <a:t>18/01/2013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15E-BBCE-4A1E-B8EB-281739BF35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2AC5-D046-44C9-BC7A-071B55B447BC}" type="datetimeFigureOut">
              <a:rPr lang="fr-FR" smtClean="0"/>
              <a:pPr/>
              <a:t>18/01/2013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15E-BBCE-4A1E-B8EB-281739BF35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2AC5-D046-44C9-BC7A-071B55B447BC}" type="datetimeFigureOut">
              <a:rPr lang="fr-FR" smtClean="0"/>
              <a:pPr/>
              <a:t>18/01/2013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15E-BBCE-4A1E-B8EB-281739BF35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2AC5-D046-44C9-BC7A-071B55B447BC}" type="datetimeFigureOut">
              <a:rPr lang="fr-FR" smtClean="0"/>
              <a:pPr/>
              <a:t>18/01/2013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15E-BBCE-4A1E-B8EB-281739BF35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2AC5-D046-44C9-BC7A-071B55B447BC}" type="datetimeFigureOut">
              <a:rPr lang="fr-FR" smtClean="0"/>
              <a:pPr/>
              <a:t>18/01/2013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15E-BBCE-4A1E-B8EB-281739BF35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F2AC5-D046-44C9-BC7A-071B55B447BC}" type="datetimeFigureOut">
              <a:rPr lang="fr-FR" smtClean="0"/>
              <a:pPr/>
              <a:t>18/01/2013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A15E-BBCE-4A1E-B8EB-281739BF35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goo.gl/mmwE8" TargetMode="External"/><Relationship Id="rId4" Type="http://schemas.openxmlformats.org/officeDocument/2006/relationships/hyperlink" Target="http://goo.gl/9iQM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24544" y="-171400"/>
            <a:ext cx="5472608" cy="70567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2492896"/>
            <a:ext cx="5148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 ÊTES-VOUS PRÊT À 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VOYAGER AVEC RABBIT?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093296"/>
            <a:ext cx="17716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LES CRITERES DE SEGMENTATION</a:t>
            </a: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9552" y="1412776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</a:p>
          <a:p>
            <a:pPr marL="285750" lvl="0" indent="-285750">
              <a:buFont typeface="Wingdings" charset="2"/>
              <a:buChar char="ü"/>
            </a:pPr>
            <a:r>
              <a:rPr lang="fr-FR" dirty="0"/>
              <a:t>Les caractéristiques intrinsèques </a:t>
            </a:r>
            <a:r>
              <a:rPr lang="fr-FR" dirty="0" smtClean="0"/>
              <a:t>du consommateur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	</a:t>
            </a:r>
            <a:r>
              <a:rPr lang="fr-FR" dirty="0" smtClean="0"/>
              <a:t>- segmentation </a:t>
            </a:r>
            <a:r>
              <a:rPr lang="fr-FR" dirty="0"/>
              <a:t>géographique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smtClean="0"/>
              <a:t>- segmentation </a:t>
            </a:r>
            <a:r>
              <a:rPr lang="fr-FR" dirty="0"/>
              <a:t>socio-démographique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smtClean="0"/>
              <a:t>- segmentation </a:t>
            </a:r>
            <a:r>
              <a:rPr lang="fr-FR" dirty="0"/>
              <a:t>par le genre	</a:t>
            </a:r>
            <a:br>
              <a:rPr lang="fr-FR" dirty="0"/>
            </a:br>
            <a:r>
              <a:rPr lang="fr-FR" dirty="0"/>
              <a:t> 	</a:t>
            </a:r>
            <a:r>
              <a:rPr lang="fr-FR" dirty="0" smtClean="0"/>
              <a:t>- segmentation </a:t>
            </a:r>
            <a:r>
              <a:rPr lang="fr-FR" dirty="0"/>
              <a:t>par les CSP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smtClean="0"/>
              <a:t>- segmentation </a:t>
            </a:r>
            <a:r>
              <a:rPr lang="fr-FR" dirty="0"/>
              <a:t>par génération (Z&amp;Y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  <a:p>
            <a:pPr marL="285750" lvl="0" indent="-285750">
              <a:buFont typeface="Wingdings" charset="2"/>
              <a:buChar char="ü"/>
            </a:pPr>
            <a:r>
              <a:rPr lang="fr-FR" dirty="0"/>
              <a:t>Les caractéristiques comportementales </a:t>
            </a:r>
            <a:br>
              <a:rPr lang="fr-FR" dirty="0"/>
            </a:br>
            <a:endParaRPr lang="fr-FR" dirty="0" smtClean="0"/>
          </a:p>
          <a:p>
            <a:pPr lvl="0"/>
            <a:r>
              <a:rPr lang="fr-FR" dirty="0"/>
              <a:t>	-</a:t>
            </a:r>
            <a:r>
              <a:rPr lang="fr-FR" dirty="0" smtClean="0"/>
              <a:t> </a:t>
            </a:r>
            <a:r>
              <a:rPr lang="fr-FR" dirty="0"/>
              <a:t>situation d’achat du consommateur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/>
              <a:t>situation d’utilisateur 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smtClean="0"/>
              <a:t>- rapport </a:t>
            </a:r>
            <a:r>
              <a:rPr lang="fr-FR" dirty="0"/>
              <a:t>aux produits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NOTRE CIBLAGE</a:t>
            </a: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79512" y="889843"/>
            <a:ext cx="8568952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pPr marL="285750" indent="-285750">
              <a:buFont typeface="Wingdings" charset="2"/>
              <a:buChar char="ü"/>
            </a:pPr>
            <a:r>
              <a:rPr lang="fr-FR" b="1" dirty="0" smtClean="0"/>
              <a:t>Le </a:t>
            </a:r>
            <a:r>
              <a:rPr lang="fr-FR" b="1" dirty="0"/>
              <a:t>profil </a:t>
            </a:r>
            <a:r>
              <a:rPr lang="fr-FR" b="1" dirty="0" smtClean="0"/>
              <a:t>type</a:t>
            </a:r>
          </a:p>
          <a:p>
            <a:pPr marL="285750" indent="-285750">
              <a:buFont typeface="Wingdings" charset="2"/>
              <a:buChar char="ü"/>
            </a:pPr>
            <a:endParaRPr lang="fr-FR" dirty="0"/>
          </a:p>
          <a:p>
            <a:pPr lvl="0"/>
            <a:r>
              <a:rPr lang="fr-FR" dirty="0" smtClean="0"/>
              <a:t>	- Femme </a:t>
            </a:r>
            <a:r>
              <a:rPr lang="fr-FR" dirty="0"/>
              <a:t>ou homme</a:t>
            </a:r>
          </a:p>
          <a:p>
            <a:pPr lvl="0"/>
            <a:r>
              <a:rPr lang="fr-FR" dirty="0" smtClean="0"/>
              <a:t>	- Agé </a:t>
            </a:r>
            <a:r>
              <a:rPr lang="fr-FR" dirty="0"/>
              <a:t>entre 18 et 35 ans</a:t>
            </a:r>
          </a:p>
          <a:p>
            <a:pPr lvl="0"/>
            <a:r>
              <a:rPr lang="fr-FR" dirty="0" smtClean="0"/>
              <a:t>	- Actif</a:t>
            </a:r>
            <a:endParaRPr lang="fr-FR" dirty="0"/>
          </a:p>
          <a:p>
            <a:pPr lvl="0"/>
            <a:r>
              <a:rPr lang="fr-FR" dirty="0"/>
              <a:t>	</a:t>
            </a:r>
            <a:r>
              <a:rPr lang="fr-FR" dirty="0" smtClean="0"/>
              <a:t>- CSP </a:t>
            </a:r>
            <a:r>
              <a:rPr lang="fr-FR" dirty="0"/>
              <a:t>+ et CSP moyenne</a:t>
            </a:r>
          </a:p>
          <a:p>
            <a:pPr lvl="0"/>
            <a:r>
              <a:rPr lang="fr-FR" dirty="0" smtClean="0"/>
              <a:t>	- Localisation</a:t>
            </a:r>
            <a:r>
              <a:rPr lang="fr-FR" dirty="0"/>
              <a:t> : Grande métropole &gt; 100 000 </a:t>
            </a:r>
            <a:r>
              <a:rPr lang="fr-FR" dirty="0" smtClean="0"/>
              <a:t>habitants.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marL="342900" indent="-342900">
              <a:buFont typeface="Wingdings" charset="2"/>
              <a:buChar char="ü"/>
            </a:pPr>
            <a:r>
              <a:rPr lang="fr-FR" b="1" dirty="0"/>
              <a:t>Nos Early </a:t>
            </a:r>
            <a:r>
              <a:rPr lang="fr-FR" b="1" dirty="0" smtClean="0"/>
              <a:t>adopters</a:t>
            </a:r>
          </a:p>
          <a:p>
            <a:pPr marL="342900" indent="-342900">
              <a:buFont typeface="Wingdings" charset="2"/>
              <a:buChar char="ü"/>
            </a:pPr>
            <a:endParaRPr lang="fr-FR" dirty="0"/>
          </a:p>
          <a:p>
            <a:pPr lvl="0"/>
            <a:r>
              <a:rPr lang="fr-FR" dirty="0" smtClean="0"/>
              <a:t>	- Friand </a:t>
            </a:r>
            <a:r>
              <a:rPr lang="fr-FR" dirty="0"/>
              <a:t>de nouveauté</a:t>
            </a:r>
          </a:p>
          <a:p>
            <a:pPr lvl="0"/>
            <a:r>
              <a:rPr lang="fr-FR" dirty="0" smtClean="0"/>
              <a:t>	- Amateur </a:t>
            </a:r>
            <a:r>
              <a:rPr lang="fr-FR" dirty="0"/>
              <a:t>de cuisine </a:t>
            </a:r>
            <a:r>
              <a:rPr lang="fr-FR" dirty="0" smtClean="0"/>
              <a:t>étrangère</a:t>
            </a:r>
            <a:endParaRPr lang="fr-FR" dirty="0"/>
          </a:p>
          <a:p>
            <a:pPr lvl="0"/>
            <a:r>
              <a:rPr lang="fr-FR" dirty="0" smtClean="0"/>
              <a:t>	- Connaisseur </a:t>
            </a:r>
            <a:r>
              <a:rPr lang="fr-FR" dirty="0"/>
              <a:t>de la culture japonaise et culture </a:t>
            </a:r>
            <a:r>
              <a:rPr lang="fr-FR" dirty="0" smtClean="0"/>
              <a:t>Manga.</a:t>
            </a:r>
            <a:endParaRPr lang="fr-FR" dirty="0"/>
          </a:p>
          <a:p>
            <a:endParaRPr lang="fr-FR" dirty="0"/>
          </a:p>
          <a:p>
            <a:r>
              <a:rPr lang="fr-FR" b="1" dirty="0" smtClean="0"/>
              <a:t>OBJECTIFS</a:t>
            </a:r>
            <a:r>
              <a:rPr lang="fr-FR" dirty="0"/>
              <a:t> : Leader d’opinion, vecteur exponentiel de l’effet de bouche à oreille.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STRATEGIE MARKETING – LE POSITIONNEMENT</a:t>
            </a: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1218812"/>
            <a:ext cx="8784976" cy="437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Choix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 de la marque : NOODO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fr-FR" sz="2000" i="0" u="none" strike="noStrike" cap="none" normalizeH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fr-FR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Marque forte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fr-FR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Faire voyager nos consommateurs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fr-FR" dirty="0" smtClean="0">
                <a:ea typeface="Times New Roman" pitchFamily="18" charset="0"/>
              </a:rPr>
              <a:t>Produits </a:t>
            </a:r>
            <a:r>
              <a:rPr lang="fr-FR" dirty="0">
                <a:ea typeface="Times New Roman" pitchFamily="18" charset="0"/>
              </a:rPr>
              <a:t>frais et </a:t>
            </a:r>
            <a:r>
              <a:rPr lang="fr-FR" dirty="0" smtClean="0">
                <a:ea typeface="Times New Roman" pitchFamily="18" charset="0"/>
              </a:rPr>
              <a:t>innovants</a:t>
            </a:r>
            <a:endParaRPr lang="fr-FR" dirty="0">
              <a:ea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fr-FR" dirty="0" smtClean="0">
              <a:ea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fr-FR" dirty="0" smtClean="0">
              <a:ea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fr-FR" dirty="0"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fr-FR" sz="2000" b="1" dirty="0">
                <a:ea typeface="Times New Roman" pitchFamily="18" charset="0"/>
              </a:rPr>
              <a:t> </a:t>
            </a:r>
            <a:r>
              <a:rPr lang="fr-FR" sz="2000" b="1" dirty="0" smtClean="0">
                <a:ea typeface="Times New Roman" pitchFamily="18" charset="0"/>
              </a:rPr>
              <a:t>Nos valeurs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2000" dirty="0" smtClean="0">
              <a:ea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fr-FR" dirty="0" smtClean="0">
                <a:ea typeface="Times New Roman" pitchFamily="18" charset="0"/>
              </a:rPr>
              <a:t>Communautaire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fr-FR" dirty="0" smtClean="0">
                <a:ea typeface="Times New Roman" pitchFamily="18" charset="0"/>
              </a:rPr>
              <a:t>Participative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fr-FR" dirty="0" smtClean="0">
                <a:ea typeface="Times New Roman" pitchFamily="18" charset="0"/>
              </a:rPr>
              <a:t>Faire dans l’excellence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fr-FR" dirty="0" smtClean="0">
                <a:ea typeface="Times New Roman" pitchFamily="18" charset="0"/>
              </a:rPr>
              <a:t>Culture et tradition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3998" y="2780928"/>
            <a:ext cx="2610290" cy="20882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/>
          </a:p>
          <a:p>
            <a:r>
              <a:rPr lang="fr-FR" sz="2800" dirty="0" smtClean="0"/>
              <a:t>STRATEGIE </a:t>
            </a:r>
            <a:r>
              <a:rPr lang="fr-FR" sz="2800" dirty="0" smtClean="0"/>
              <a:t>MARKETING – LE POSITIONNEMENT</a:t>
            </a:r>
          </a:p>
          <a:p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1268755"/>
            <a:ext cx="878497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Communiquer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 sur le positionnement choisi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fr-FR" sz="2000" i="0" u="none" strike="noStrike" cap="none" normalizeH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fr-FR" sz="2000" i="0" u="none" strike="noStrike" cap="none" normalizeH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lang="fr-FR" sz="2000" dirty="0" smtClean="0">
                <a:ea typeface="Times New Roman" pitchFamily="18" charset="0"/>
              </a:rPr>
              <a:t>Notre concept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endParaRPr kumimoji="0" lang="fr-FR" sz="2000" i="0" u="none" strike="noStrike" cap="none" normalizeH="0" dirty="0">
              <a:ln>
                <a:noFill/>
              </a:ln>
              <a:effectLst/>
              <a:ea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fr-FR" sz="200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Se distinguer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endParaRPr lang="fr-FR" sz="2000" dirty="0">
              <a:ea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fr-FR" sz="200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Marché ciblé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endParaRPr lang="fr-FR" sz="2000" dirty="0">
              <a:ea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fr-FR" sz="200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Besoins couverts </a:t>
            </a:r>
            <a:endParaRPr kumimoji="0" lang="fr-FR" sz="2000" i="0" u="none" strike="noStrike" cap="none" normalizeH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fr-FR" sz="2000" b="1" i="0" u="none" strike="noStrike" cap="none" normalizeH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636912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7840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/>
          </a:p>
          <a:p>
            <a:r>
              <a:rPr lang="fr-FR" sz="2800" dirty="0" smtClean="0"/>
              <a:t>STRATEGIE </a:t>
            </a:r>
            <a:r>
              <a:rPr lang="fr-FR" sz="2800" dirty="0" smtClean="0"/>
              <a:t>MARKETING – LE POSITIONNEMENT</a:t>
            </a:r>
          </a:p>
          <a:p>
            <a:pPr algn="ctr"/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4918967"/>
              </p:ext>
            </p:extLst>
          </p:nvPr>
        </p:nvGraphicFramePr>
        <p:xfrm>
          <a:off x="251520" y="1772816"/>
          <a:ext cx="8390739" cy="443967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796913"/>
                <a:gridCol w="2796913"/>
                <a:gridCol w="2796913"/>
              </a:tblGrid>
              <a:tr h="382640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PRODUIT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PERSONNEL</a:t>
                      </a:r>
                      <a:endParaRPr lang="fr-FR" dirty="0">
                        <a:solidFill>
                          <a:srgbClr val="8F1E3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IMAGE</a:t>
                      </a:r>
                      <a:endParaRPr lang="fr-FR" dirty="0">
                        <a:solidFill>
                          <a:srgbClr val="8F1E3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038">
                <a:tc>
                  <a:txBody>
                    <a:bodyPr/>
                    <a:lstStyle/>
                    <a:p>
                      <a:pPr lvl="0">
                        <a:buFontTx/>
                        <a:buChar char="-"/>
                      </a:pPr>
                      <a:r>
                        <a:rPr lang="fr-FR" sz="1800" kern="1200" baseline="0" dirty="0" smtClean="0"/>
                        <a:t> Ultra frais, gage de qualité</a:t>
                      </a:r>
                    </a:p>
                    <a:p>
                      <a:pPr lvl="0">
                        <a:buFontTx/>
                        <a:buChar char="-"/>
                      </a:pPr>
                      <a:endParaRPr lang="fr-FR" sz="1800" kern="1200" baseline="0" dirty="0" smtClean="0"/>
                    </a:p>
                    <a:p>
                      <a:pPr lvl="0">
                        <a:buFontTx/>
                        <a:buChar char="-"/>
                      </a:pPr>
                      <a:r>
                        <a:rPr lang="fr-FR" sz="1800" kern="1200" baseline="0" dirty="0" smtClean="0"/>
                        <a:t>Pâte de qualité supérieure</a:t>
                      </a:r>
                    </a:p>
                    <a:p>
                      <a:pPr lvl="0">
                        <a:buFontTx/>
                        <a:buChar char="-"/>
                      </a:pPr>
                      <a:endParaRPr lang="fr-FR" sz="1800" kern="1200" baseline="0" dirty="0" smtClean="0"/>
                    </a:p>
                    <a:p>
                      <a:pPr lvl="0">
                        <a:buFontTx/>
                        <a:buChar char="-"/>
                      </a:pPr>
                      <a:r>
                        <a:rPr lang="fr-FR" sz="1800" kern="1200" baseline="0" dirty="0" smtClean="0"/>
                        <a:t>Concept innovant</a:t>
                      </a:r>
                    </a:p>
                    <a:p>
                      <a:pPr lvl="0">
                        <a:buFontTx/>
                        <a:buChar char="-"/>
                      </a:pPr>
                      <a:endParaRPr lang="fr-FR" sz="1800" kern="1200" baseline="0" dirty="0" smtClean="0"/>
                    </a:p>
                    <a:p>
                      <a:pPr lvl="0">
                        <a:buFontTx/>
                        <a:buChar char="-"/>
                      </a:pPr>
                      <a:r>
                        <a:rPr lang="fr-FR" sz="1800" kern="1200" baseline="0" dirty="0" smtClean="0"/>
                        <a:t>Doit faire découvrir la cuisine traditionnelle</a:t>
                      </a:r>
                    </a:p>
                    <a:p>
                      <a:pPr lvl="0">
                        <a:buFontTx/>
                        <a:buChar char="-"/>
                      </a:pPr>
                      <a:endParaRPr lang="fr-FR" sz="1800" kern="1200" baseline="0" dirty="0" smtClean="0"/>
                    </a:p>
                    <a:p>
                      <a:pPr lvl="0">
                        <a:buFontTx/>
                        <a:buChar char="-"/>
                      </a:pPr>
                      <a:r>
                        <a:rPr lang="fr-FR" sz="1800" kern="1200" baseline="0" dirty="0" smtClean="0"/>
                        <a:t> Authenticité des recettes</a:t>
                      </a:r>
                    </a:p>
                    <a:p>
                      <a:pPr lvl="0">
                        <a:buFontTx/>
                        <a:buNone/>
                      </a:pPr>
                      <a:endParaRPr lang="fr-FR" sz="1800" kern="1200" baseline="0" dirty="0" smtClean="0"/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fr-FR" sz="1800" kern="1200" baseline="0" dirty="0" smtClean="0"/>
                        <a:t>- Doit faire voyager le consommateur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u="sng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Serviabilité :</a:t>
                      </a:r>
                    </a:p>
                    <a:p>
                      <a:endParaRPr lang="fr-FR" sz="1800" kern="1200" noProof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800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Être à </a:t>
                      </a:r>
                      <a:r>
                        <a:rPr lang="fr-FR" sz="1800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l’écoute des </a:t>
                      </a:r>
                      <a:r>
                        <a:rPr lang="fr-FR" sz="180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consommateurs</a:t>
                      </a:r>
                      <a:r>
                        <a:rPr lang="fr-FR" sz="1800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créer une démocratie en faisant participer les consommateurs</a:t>
                      </a:r>
                    </a:p>
                    <a:p>
                      <a:pPr lvl="0"/>
                      <a:endParaRPr lang="fr-FR" sz="1800" kern="1200" noProof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u="sng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 :</a:t>
                      </a:r>
                    </a:p>
                    <a:p>
                      <a:endParaRPr lang="fr-FR" sz="1800" kern="1200" noProof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Relation entre l’entreprise et les consommateurs</a:t>
                      </a:r>
                      <a:r>
                        <a:rPr lang="fr-FR" noProof="0" dirty="0" smtClean="0">
                          <a:effectLst/>
                        </a:rPr>
                        <a:t> </a:t>
                      </a:r>
                      <a:endParaRPr lang="fr-FR" sz="1800" noProof="0" dirty="0">
                        <a:solidFill>
                          <a:srgbClr val="8F1E3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u="sng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Symbole :</a:t>
                      </a:r>
                    </a:p>
                    <a:p>
                      <a:endParaRPr lang="fr-FR" sz="1800" kern="1200" noProof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fr-FR" sz="1600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600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Poupée japonaise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endParaRPr lang="fr-FR" sz="1600" kern="1200" noProof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fr-FR" sz="1600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600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Gamme de couleurs “flash” facilitant le merchandising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lang="fr-FR" sz="1800" kern="1200" noProof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u="sng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Média : 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lang="fr-FR" sz="1800" kern="1200" noProof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fr-FR" sz="1800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800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Peu/pas d’achat d’espace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lang="fr-FR" sz="1600" kern="1200" noProof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fr-FR" sz="1600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Relai de l’information fait par les médias eux-mêmes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lang="fr-FR" sz="1600" kern="1200" noProof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fr-FR" sz="1600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Events</a:t>
                      </a:r>
                      <a:endParaRPr lang="fr-FR" sz="1600" kern="1200" noProof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9512" y="1156682"/>
            <a:ext cx="8784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</a:rPr>
              <a:t>Accroître la différenciation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367934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800" b="1" dirty="0" smtClean="0">
              <a:solidFill>
                <a:schemeClr val="bg1"/>
              </a:solidFill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800" b="1" dirty="0" smtClean="0">
              <a:solidFill>
                <a:schemeClr val="bg1"/>
              </a:solidFill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STRATEGIE </a:t>
            </a:r>
            <a:r>
              <a:rPr lang="fr-FR" sz="2800" b="1" dirty="0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MARKETING – MIX Marketing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 </a:t>
            </a:r>
            <a:endParaRPr lang="fr-FR" sz="2800" dirty="0" smtClean="0">
              <a:solidFill>
                <a:schemeClr val="bg1"/>
              </a:solidFill>
              <a:ea typeface="Times New Roman" pitchFamily="18" charset="0"/>
            </a:endParaRPr>
          </a:p>
          <a:p>
            <a:pPr algn="ctr"/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3931389"/>
              </p:ext>
            </p:extLst>
          </p:nvPr>
        </p:nvGraphicFramePr>
        <p:xfrm>
          <a:off x="287524" y="1812777"/>
          <a:ext cx="8568952" cy="3704456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4284476"/>
                <a:gridCol w="428447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PRODUIT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PRIX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baseline="0" dirty="0" smtClean="0"/>
                        <a:t>Concept innovant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baseline="0" dirty="0" smtClean="0"/>
                        <a:t>Gamme </a:t>
                      </a:r>
                      <a:r>
                        <a:rPr lang="fr-FR" sz="1800" kern="1200" baseline="0" dirty="0" smtClean="0"/>
                        <a:t>diversifiée</a:t>
                      </a:r>
                      <a:endParaRPr lang="fr-FR" sz="1800" kern="1200" baseline="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baseline="0" dirty="0" smtClean="0"/>
                        <a:t>Goût authentique/recette traditionnelle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baseline="0" dirty="0" smtClean="0"/>
                        <a:t>Packaging avec code couleur associé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baseline="0" dirty="0" smtClean="0"/>
                        <a:t>Pratique et facile de mise en œuvre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Salades : de 2,9 à 3,5€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80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Ramen</a:t>
                      </a:r>
                      <a:r>
                        <a:rPr lang="fr-FR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: de 3,9 à 4,2€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80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Wok : 4,9 à 5,2€</a:t>
                      </a:r>
                      <a:endParaRPr lang="fr-FR" sz="1800" kern="1200" baseline="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800" dirty="0" smtClean="0">
                          <a:solidFill>
                            <a:srgbClr val="8F1E35"/>
                          </a:solidFill>
                        </a:rPr>
                        <a:t>Rajout de la saveur bœuf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800" dirty="0" smtClean="0">
                          <a:solidFill>
                            <a:srgbClr val="8F1E35"/>
                          </a:solidFill>
                        </a:rPr>
                        <a:t>Rajout de couverts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800" dirty="0" smtClean="0">
                          <a:solidFill>
                            <a:srgbClr val="8F1E35"/>
                          </a:solidFill>
                        </a:rPr>
                        <a:t>Utilisation du story-</a:t>
                      </a:r>
                      <a:r>
                        <a:rPr lang="fr-FR" sz="1800" dirty="0" err="1" smtClean="0">
                          <a:solidFill>
                            <a:srgbClr val="8F1E35"/>
                          </a:solidFill>
                        </a:rPr>
                        <a:t>telling</a:t>
                      </a:r>
                      <a:r>
                        <a:rPr lang="fr-FR" sz="1800" baseline="0" dirty="0" smtClean="0">
                          <a:solidFill>
                            <a:srgbClr val="8F1E35"/>
                          </a:solidFill>
                        </a:rPr>
                        <a:t> sur le packaging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800" dirty="0" smtClean="0">
                          <a:solidFill>
                            <a:srgbClr val="8F1E35"/>
                          </a:solidFill>
                        </a:rPr>
                        <a:t>Slogans/conseils sur le packaging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rgbClr val="8F1E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 Fixé : 3,10€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rgbClr val="8F1E3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rgbClr val="8F1E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 Fixé : 4,10€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rgbClr val="8F1E3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rgbClr val="8F1E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 Fixé : 4,90€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ccolade ouvrante 1"/>
          <p:cNvSpPr/>
          <p:nvPr/>
        </p:nvSpPr>
        <p:spPr>
          <a:xfrm rot="16200000">
            <a:off x="4391980" y="1520788"/>
            <a:ext cx="360040" cy="8496944"/>
          </a:xfrm>
          <a:prstGeom prst="leftBrace">
            <a:avLst/>
          </a:prstGeom>
          <a:ln>
            <a:solidFill>
              <a:srgbClr val="8F1E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8F1E35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71700" y="5949280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8F1E35"/>
                </a:solidFill>
              </a:rPr>
              <a:t>PRECONISATIONS</a:t>
            </a:r>
            <a:endParaRPr lang="fr-FR" b="1" dirty="0">
              <a:solidFill>
                <a:srgbClr val="8F1E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966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800" b="1" dirty="0" smtClean="0">
              <a:solidFill>
                <a:schemeClr val="bg1"/>
              </a:solidFill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800" b="1" dirty="0" smtClean="0">
              <a:solidFill>
                <a:schemeClr val="bg1"/>
              </a:solidFill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800" b="1" dirty="0" smtClean="0">
              <a:solidFill>
                <a:schemeClr val="bg1"/>
              </a:solidFill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STRATEGIE </a:t>
            </a:r>
            <a:r>
              <a:rPr lang="fr-FR" sz="2800" b="1" dirty="0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MARKETING – MIX Marketing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 </a:t>
            </a:r>
            <a:endParaRPr lang="fr-FR" sz="2800" dirty="0" smtClean="0">
              <a:solidFill>
                <a:schemeClr val="bg1"/>
              </a:solidFill>
              <a:ea typeface="Times New Roman" pitchFamily="18" charset="0"/>
            </a:endParaRPr>
          </a:p>
          <a:p>
            <a:pPr algn="ctr"/>
            <a:endParaRPr lang="fr-FR" sz="2800" dirty="0" smtClean="0"/>
          </a:p>
          <a:p>
            <a:pPr algn="ctr"/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0028829"/>
              </p:ext>
            </p:extLst>
          </p:nvPr>
        </p:nvGraphicFramePr>
        <p:xfrm>
          <a:off x="287524" y="1812777"/>
          <a:ext cx="8568952" cy="3430136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4284476"/>
                <a:gridCol w="428447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baseline="0" dirty="0" smtClean="0"/>
                        <a:t>Distribution en hyper/super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800" kern="1200" baseline="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baseline="0" dirty="0" smtClean="0"/>
                        <a:t>Placement en rayon frais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Animation</a:t>
                      </a:r>
                      <a:r>
                        <a:rPr lang="fr-FR" sz="180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GSA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800" kern="1200" baseline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vitrine</a:t>
                      </a:r>
                      <a:endParaRPr lang="fr-FR" sz="180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80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800" dirty="0" smtClean="0">
                          <a:solidFill>
                            <a:srgbClr val="8F1E35"/>
                          </a:solidFill>
                        </a:rPr>
                        <a:t>Privilégier</a:t>
                      </a:r>
                      <a:r>
                        <a:rPr lang="fr-FR" sz="1800" baseline="0" dirty="0" smtClean="0">
                          <a:solidFill>
                            <a:srgbClr val="8F1E35"/>
                          </a:solidFill>
                        </a:rPr>
                        <a:t> les surfaces de proximité (</a:t>
                      </a:r>
                      <a:r>
                        <a:rPr lang="fr-FR" sz="1800" baseline="0" dirty="0" err="1" smtClean="0">
                          <a:solidFill>
                            <a:srgbClr val="8F1E35"/>
                          </a:solidFill>
                        </a:rPr>
                        <a:t>Franprix</a:t>
                      </a:r>
                      <a:r>
                        <a:rPr lang="fr-FR" sz="1800" baseline="0" dirty="0" smtClean="0">
                          <a:solidFill>
                            <a:srgbClr val="8F1E35"/>
                          </a:solidFill>
                        </a:rPr>
                        <a:t>, Monoprix, Daily </a:t>
                      </a:r>
                      <a:r>
                        <a:rPr lang="fr-FR" sz="1800" baseline="0" dirty="0" err="1" smtClean="0">
                          <a:solidFill>
                            <a:srgbClr val="8F1E35"/>
                          </a:solidFill>
                        </a:rPr>
                        <a:t>Monop</a:t>
                      </a:r>
                      <a:r>
                        <a:rPr lang="fr-FR" sz="1800" baseline="0" dirty="0" smtClean="0">
                          <a:solidFill>
                            <a:srgbClr val="8F1E35"/>
                          </a:solidFill>
                        </a:rPr>
                        <a:t>’)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endParaRPr lang="fr-FR" sz="1800" baseline="0" dirty="0" smtClean="0">
                        <a:solidFill>
                          <a:srgbClr val="8F1E35"/>
                        </a:solidFill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800" baseline="0" dirty="0" smtClean="0">
                          <a:solidFill>
                            <a:srgbClr val="8F1E35"/>
                          </a:solidFill>
                        </a:rPr>
                        <a:t>Poursuite dans les </a:t>
                      </a:r>
                      <a:r>
                        <a:rPr lang="fr-FR" sz="1800" baseline="0" dirty="0" err="1" smtClean="0">
                          <a:solidFill>
                            <a:srgbClr val="8F1E35"/>
                          </a:solidFill>
                        </a:rPr>
                        <a:t>hypers</a:t>
                      </a:r>
                      <a:r>
                        <a:rPr lang="fr-FR" sz="1800" baseline="0" dirty="0" smtClean="0">
                          <a:solidFill>
                            <a:srgbClr val="8F1E35"/>
                          </a:solidFill>
                        </a:rPr>
                        <a:t>/supers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rgbClr val="8F1E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Street</a:t>
                      </a:r>
                      <a:r>
                        <a:rPr lang="fr-FR" sz="1800" kern="1200" baseline="0" dirty="0" smtClean="0">
                          <a:solidFill>
                            <a:srgbClr val="8F1E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marketing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rgbClr val="8F1E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Evènements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rgbClr val="8F1E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Refonte du site</a:t>
                      </a:r>
                      <a:r>
                        <a:rPr lang="fr-FR" sz="1800" kern="1200" baseline="0" dirty="0" smtClean="0">
                          <a:solidFill>
                            <a:srgbClr val="8F1E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vitrine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rgbClr val="8F1E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Communauté sociale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rgbClr val="8F1E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QR codes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rgbClr val="8F1E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Médias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ccolade ouvrante 1"/>
          <p:cNvSpPr/>
          <p:nvPr/>
        </p:nvSpPr>
        <p:spPr>
          <a:xfrm rot="16200000">
            <a:off x="4391980" y="1520788"/>
            <a:ext cx="360040" cy="8496944"/>
          </a:xfrm>
          <a:prstGeom prst="leftBrace">
            <a:avLst/>
          </a:prstGeom>
          <a:ln>
            <a:solidFill>
              <a:srgbClr val="8F1E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8F1E35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71700" y="5949280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8F1E35"/>
                </a:solidFill>
              </a:rPr>
              <a:t>PRECONISATIONS</a:t>
            </a:r>
            <a:endParaRPr lang="fr-FR" b="1" dirty="0">
              <a:solidFill>
                <a:srgbClr val="8F1E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763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800" b="1" dirty="0" smtClean="0">
              <a:solidFill>
                <a:schemeClr val="bg1"/>
              </a:solidFill>
              <a:ea typeface="Times New Roman" pitchFamily="18" charset="0"/>
              <a:cs typeface="Calibri" pitchFamily="34" charset="0"/>
            </a:endParaRPr>
          </a:p>
          <a:p>
            <a:pPr lvl="0"/>
            <a:r>
              <a:rPr lang="fr-FR" sz="2800" b="1" dirty="0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STRATEGIE </a:t>
            </a:r>
            <a:r>
              <a:rPr lang="fr-FR" sz="2800" b="1" dirty="0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DE COMMUNICATION </a:t>
            </a:r>
            <a:endParaRPr lang="fr-FR" sz="2800" dirty="0" smtClean="0">
              <a:solidFill>
                <a:schemeClr val="bg1"/>
              </a:solidFill>
              <a:ea typeface="Times New Roman" pitchFamily="18" charset="0"/>
            </a:endParaRPr>
          </a:p>
          <a:p>
            <a:pPr algn="ctr"/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2070138"/>
            <a:ext cx="8784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fr-FR" b="1" dirty="0" smtClean="0">
                <a:ea typeface="Times New Roman" pitchFamily="18" charset="0"/>
                <a:cs typeface="Calibri" pitchFamily="34" charset="0"/>
              </a:rPr>
              <a:t> P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roblème à résoudre par la communication:</a:t>
            </a:r>
            <a:r>
              <a:rPr kumimoji="0" lang="fr-FR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fr-FR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Comment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positionner un tel produit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, un concept innovant, de rupture avec l’offre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actuelle?</a:t>
            </a:r>
            <a:endParaRPr lang="fr-FR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Et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pouvoir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rencontrer son marché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alors que la concurrence globale est accrue et l’aspect ultra frais peut être un atout mais aussi un inconvénient? Et à terme comment créer une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Marque forte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avec un positionnement clair en parallèle à la MDD?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1340768"/>
            <a:ext cx="3744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Calibri" pitchFamily="34" charset="0"/>
              </a:rPr>
              <a:t>STRATEGIE DE COMMUNICATION </a:t>
            </a:r>
            <a:endParaRPr lang="fr-FR" sz="2000" dirty="0" smtClean="0">
              <a:solidFill>
                <a:schemeClr val="bg1"/>
              </a:solidFill>
              <a:latin typeface="+mj-lt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052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800" b="1" dirty="0" smtClean="0">
              <a:solidFill>
                <a:schemeClr val="bg1"/>
              </a:solidFill>
              <a:ea typeface="Times New Roman" pitchFamily="18" charset="0"/>
              <a:cs typeface="Calibri" pitchFamily="34" charset="0"/>
            </a:endParaRPr>
          </a:p>
          <a:p>
            <a:pPr lvl="0"/>
            <a:endParaRPr lang="fr-FR" sz="2800" b="1" dirty="0" smtClean="0">
              <a:solidFill>
                <a:schemeClr val="bg1"/>
              </a:solidFill>
              <a:ea typeface="Times New Roman" pitchFamily="18" charset="0"/>
              <a:cs typeface="Calibri" pitchFamily="34" charset="0"/>
            </a:endParaRPr>
          </a:p>
          <a:p>
            <a:pPr lvl="0"/>
            <a:r>
              <a:rPr lang="fr-FR" sz="2800" b="1" dirty="0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STRATEGIE </a:t>
            </a:r>
            <a:r>
              <a:rPr lang="fr-FR" sz="2800" b="1" dirty="0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DE COMMUNICATION </a:t>
            </a:r>
            <a:endParaRPr lang="fr-FR" sz="2800" dirty="0" smtClean="0">
              <a:solidFill>
                <a:schemeClr val="bg1"/>
              </a:solidFill>
              <a:ea typeface="Times New Roman" pitchFamily="18" charset="0"/>
            </a:endParaRPr>
          </a:p>
          <a:p>
            <a:pPr algn="ctr"/>
            <a:endParaRPr lang="fr-FR" sz="2800" dirty="0" smtClean="0"/>
          </a:p>
          <a:p>
            <a:pPr algn="ctr"/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3044137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Les produits </a:t>
            </a:r>
            <a:r>
              <a:rPr lang="fr-FR" sz="2400" b="1" dirty="0" err="1">
                <a:solidFill>
                  <a:srgbClr val="FF0000"/>
                </a:solidFill>
                <a:latin typeface="+mj-lt"/>
                <a:ea typeface="Times New Roman" pitchFamily="18" charset="0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abbit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, du frais, du bon pour une pause déjeuner fraîche et originale !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8F1E35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1285860"/>
            <a:ext cx="2369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ea typeface="Times New Roman" pitchFamily="18" charset="0"/>
                <a:cs typeface="Calibri" pitchFamily="34" charset="0"/>
              </a:rPr>
              <a:t>Positionnement: </a:t>
            </a:r>
            <a:endParaRPr lang="fr-FR" sz="3200" dirty="0" smtClean="0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695842"/>
            <a:ext cx="36671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STRATEGIE DE COMMUNICATION</a:t>
            </a:r>
            <a:endParaRPr lang="fr-FR" sz="2800" dirty="0">
              <a:solidFill>
                <a:schemeClr val="bg1"/>
              </a:solidFill>
              <a:ea typeface="Times New Roman" pitchFamily="18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1440594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8F1E35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433113"/>
            <a:ext cx="864399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Cibles: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Le cœur de cible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 : les personnes actives, résidant en grandes (ou proches)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agglomérations.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Travaillant au sein de ces agglomérations. Jeunes actifs désireux de manger pour leur consommation personnelle un plat facile et rapide tout en alliant go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û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t, originalité et fraîcheur.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Catégories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sociaux professionnelles : 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CSP + et 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moyennes</a:t>
            </a:r>
            <a:endParaRPr lang="fr-FR" dirty="0" smtClean="0"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La cible principale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: les personnes souhaitant manger un plat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frais,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préparé, rapide mais équilibré et savoureux. </a:t>
            </a:r>
            <a:endParaRPr lang="fr-FR" dirty="0" smtClean="0"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fr-FR" b="1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La cible secondaire et</a:t>
            </a:r>
            <a:r>
              <a:rPr kumimoji="0" lang="fr-FR" b="1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périphérique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: les professionnels de la santé (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diététiciens, nutritionnistes,…),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les associations de consommateurs, les distributeurs.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fr-FR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Cible relais :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journaliste presse, télé, …. 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099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PESTEL</a:t>
            </a: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me 10"/>
          <p:cNvGraphicFramePr/>
          <p:nvPr/>
        </p:nvGraphicFramePr>
        <p:xfrm>
          <a:off x="395536" y="1052736"/>
          <a:ext cx="7620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bg1"/>
              </a:solidFill>
              <a:ea typeface="Times New Roman" pitchFamily="18" charset="0"/>
              <a:cs typeface="Calibri" pitchFamily="34" charset="0"/>
            </a:endParaRPr>
          </a:p>
          <a:p>
            <a:r>
              <a:rPr lang="fr-FR" sz="2800" dirty="0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STRATEGIE </a:t>
            </a:r>
            <a:r>
              <a:rPr lang="fr-FR" sz="2800" dirty="0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DE COMMUNICATION</a:t>
            </a:r>
            <a:r>
              <a:rPr lang="fr-FR" sz="28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- OBJECTIFS</a:t>
            </a:r>
            <a:endParaRPr lang="fr-FR" sz="2800" dirty="0" smtClean="0">
              <a:solidFill>
                <a:schemeClr val="bg1"/>
              </a:solidFill>
              <a:ea typeface="Times New Roman" pitchFamily="18" charset="0"/>
            </a:endParaRPr>
          </a:p>
          <a:p>
            <a:pPr algn="ctr"/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4047925"/>
              </p:ext>
            </p:extLst>
          </p:nvPr>
        </p:nvGraphicFramePr>
        <p:xfrm>
          <a:off x="285718" y="1725626"/>
          <a:ext cx="8429688" cy="43027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107422"/>
                <a:gridCol w="2107422"/>
                <a:gridCol w="2107422"/>
                <a:gridCol w="21074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AFFECTIFS</a:t>
                      </a:r>
                      <a:endParaRPr lang="fr-FR" dirty="0">
                        <a:solidFill>
                          <a:srgbClr val="8F1E3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CONATIFS</a:t>
                      </a:r>
                      <a:endParaRPr lang="fr-FR" dirty="0">
                        <a:solidFill>
                          <a:srgbClr val="8F1E3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COGNITIFS</a:t>
                      </a:r>
                      <a:endParaRPr lang="fr-FR" dirty="0">
                        <a:solidFill>
                          <a:srgbClr val="8F1E3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ECONOMIQUE</a:t>
                      </a:r>
                      <a:endParaRPr lang="fr-FR" dirty="0">
                        <a:solidFill>
                          <a:srgbClr val="8F1E3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FontTx/>
                        <a:buChar char="-"/>
                      </a:pPr>
                      <a:r>
                        <a:rPr lang="fr-FR" sz="1800" kern="1200" dirty="0" smtClean="0"/>
                        <a:t>notoriété des produits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fr-FR" sz="1800" kern="1200" dirty="0" smtClean="0"/>
                        <a:t>image dynamique et originale 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fr-FR" sz="1800" kern="1200" dirty="0" smtClean="0"/>
                        <a:t>confiance dans</a:t>
                      </a:r>
                      <a:r>
                        <a:rPr lang="fr-FR" sz="1800" kern="1200" baseline="0" dirty="0" smtClean="0"/>
                        <a:t> les</a:t>
                      </a:r>
                      <a:r>
                        <a:rPr lang="fr-FR" sz="1800" kern="1200" dirty="0" smtClean="0"/>
                        <a:t> produits et à la marque (domaine alimentaire)</a:t>
                      </a:r>
                    </a:p>
                    <a:p>
                      <a:pPr lvl="0"/>
                      <a:r>
                        <a:rPr lang="fr-FR" sz="1800" kern="1200" dirty="0" smtClean="0"/>
                        <a:t>- </a:t>
                      </a:r>
                      <a:r>
                        <a:rPr lang="fr-FR" sz="1800" kern="1200" dirty="0" smtClean="0"/>
                        <a:t>valoriser </a:t>
                      </a:r>
                      <a:r>
                        <a:rPr lang="fr-FR" sz="1800" kern="1200" dirty="0" smtClean="0"/>
                        <a:t>et capitaliser l’aspect ultra frais des produits</a:t>
                      </a:r>
                    </a:p>
                    <a:p>
                      <a:r>
                        <a:rPr lang="fr-FR" sz="1800" kern="1200" dirty="0" smtClean="0"/>
                        <a:t>- personnalité distinctive</a:t>
                      </a:r>
                      <a:endParaRPr lang="fr-FR" sz="1800" dirty="0">
                        <a:solidFill>
                          <a:srgbClr val="8F1E3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800" kern="1200" dirty="0" smtClean="0"/>
                        <a:t>- Inciter à l’achat, à la consommation des produits </a:t>
                      </a:r>
                      <a:r>
                        <a:rPr lang="fr-FR" sz="1800" kern="1200" dirty="0" err="1" smtClean="0"/>
                        <a:t>Rabbit</a:t>
                      </a:r>
                      <a:endParaRPr lang="fr-FR" sz="1800" kern="1200" dirty="0" smtClean="0"/>
                    </a:p>
                    <a:p>
                      <a:pPr lvl="0"/>
                      <a:r>
                        <a:rPr lang="fr-FR" sz="1800" kern="1200" dirty="0" smtClean="0"/>
                        <a:t>- Accroître les occasions de consommer</a:t>
                      </a:r>
                    </a:p>
                    <a:p>
                      <a:pPr lvl="0"/>
                      <a:r>
                        <a:rPr lang="fr-FR" sz="1800" kern="1200" dirty="0" smtClean="0"/>
                        <a:t>- Inciter à se renseigner sur la marque, son entreprise, ses produits </a:t>
                      </a:r>
                    </a:p>
                    <a:p>
                      <a:pPr lvl="0"/>
                      <a:r>
                        <a:rPr lang="fr-FR" sz="1800" kern="1200" dirty="0" smtClean="0"/>
                        <a:t>- Fidéliser la clientèle</a:t>
                      </a:r>
                    </a:p>
                    <a:p>
                      <a:endParaRPr lang="fr-FR" sz="1800" dirty="0">
                        <a:solidFill>
                          <a:srgbClr val="8F1E3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800" kern="1200" dirty="0" smtClean="0"/>
                        <a:t>- Faire connaitre l’entreprise, la marque, ses points de ventes, ses produits,….</a:t>
                      </a:r>
                    </a:p>
                    <a:p>
                      <a:pPr lvl="0"/>
                      <a:r>
                        <a:rPr lang="fr-FR" sz="1800" kern="1200" dirty="0" smtClean="0"/>
                        <a:t>- Communiquer</a:t>
                      </a:r>
                      <a:r>
                        <a:rPr lang="fr-FR" sz="1800" kern="1200" baseline="0" dirty="0" smtClean="0"/>
                        <a:t> </a:t>
                      </a:r>
                      <a:r>
                        <a:rPr lang="fr-FR" sz="1800" kern="1200" dirty="0" smtClean="0"/>
                        <a:t>sur son </a:t>
                      </a:r>
                      <a:r>
                        <a:rPr lang="fr-FR" sz="1800" kern="1200" dirty="0" smtClean="0"/>
                        <a:t>savoir-faire</a:t>
                      </a:r>
                      <a:endParaRPr lang="fr-FR" sz="1800" kern="1200" dirty="0" smtClean="0"/>
                    </a:p>
                    <a:p>
                      <a:endParaRPr lang="fr-FR" sz="1800" dirty="0">
                        <a:solidFill>
                          <a:srgbClr val="8F1E3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FontTx/>
                        <a:buChar char="-"/>
                      </a:pPr>
                      <a:r>
                        <a:rPr lang="fr-FR" sz="1800" kern="1200" dirty="0" smtClean="0"/>
                        <a:t>Vendre les produits : PROFITS 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fr-FR" sz="1800" kern="1200" baseline="0" dirty="0" smtClean="0"/>
                        <a:t> R</a:t>
                      </a:r>
                      <a:r>
                        <a:rPr lang="fr-FR" sz="1800" kern="1200" dirty="0" smtClean="0"/>
                        <a:t>éférencement et </a:t>
                      </a:r>
                      <a:r>
                        <a:rPr lang="fr-FR" sz="1800" kern="1200" dirty="0" smtClean="0"/>
                        <a:t> </a:t>
                      </a:r>
                      <a:r>
                        <a:rPr lang="fr-FR" sz="1800" kern="1200" dirty="0" smtClean="0"/>
                        <a:t>visibilité </a:t>
                      </a:r>
                      <a:endParaRPr lang="fr-FR" sz="1800" b="1" dirty="0">
                        <a:solidFill>
                          <a:srgbClr val="8F1E3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2294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STRATEGIE DE COMMUNICATION</a:t>
            </a:r>
            <a:endParaRPr lang="fr-FR" sz="2800" dirty="0">
              <a:solidFill>
                <a:schemeClr val="bg1"/>
              </a:solidFill>
              <a:ea typeface="Times New Roman" pitchFamily="18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4598797"/>
              </p:ext>
            </p:extLst>
          </p:nvPr>
        </p:nvGraphicFramePr>
        <p:xfrm>
          <a:off x="385238" y="2103115"/>
          <a:ext cx="8187290" cy="243840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2728504"/>
                <a:gridCol w="2729393"/>
                <a:gridCol w="2729393"/>
              </a:tblGrid>
              <a:tr h="234634">
                <a:tc>
                  <a:txBody>
                    <a:bodyPr/>
                    <a:lstStyle/>
                    <a:p>
                      <a:endParaRPr lang="fr-FR" sz="15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5986" marR="959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MOTIVATIONS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986" marR="959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FREINS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986" marR="959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3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Economique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986" marR="959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Le prix </a:t>
                      </a:r>
                      <a:endParaRPr lang="fr-FR" sz="1800" dirty="0">
                        <a:solidFill>
                          <a:srgbClr val="8F1E35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986" marR="959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La quantité</a:t>
                      </a:r>
                      <a:endParaRPr lang="fr-FR" sz="1800" dirty="0">
                        <a:solidFill>
                          <a:srgbClr val="8F1E35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986" marR="959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Oblatif </a:t>
                      </a:r>
                      <a:r>
                        <a:rPr lang="fr-FR" sz="1800" b="0" i="1" dirty="0">
                          <a:solidFill>
                            <a:schemeClr val="tx1"/>
                          </a:solidFill>
                        </a:rPr>
                        <a:t>: volonté de faire plaisir à autrui</a:t>
                      </a:r>
                      <a:endParaRPr lang="fr-FR" sz="1800" b="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986" marR="959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Faire découvrir de nouvelles saveurs</a:t>
                      </a:r>
                      <a:endParaRPr lang="fr-FR" sz="1800" dirty="0">
                        <a:solidFill>
                          <a:srgbClr val="8F1E35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986" marR="959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Goût </a:t>
                      </a:r>
                      <a:r>
                        <a:rPr lang="fr-FR" sz="1800" dirty="0"/>
                        <a:t>personnel de la personne</a:t>
                      </a:r>
                      <a:endParaRPr lang="fr-FR" sz="1800" dirty="0">
                        <a:solidFill>
                          <a:srgbClr val="8F1E35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986" marR="959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Hédoniste </a:t>
                      </a:r>
                      <a:r>
                        <a:rPr lang="fr-FR" sz="1800" b="0" i="1" dirty="0">
                          <a:solidFill>
                            <a:schemeClr val="tx1"/>
                          </a:solidFill>
                        </a:rPr>
                        <a:t>: volonté de se faire plaisir.</a:t>
                      </a:r>
                      <a:endParaRPr lang="fr-FR" sz="1800" b="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986" marR="959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Manger un plat savoureux et ultra frais</a:t>
                      </a:r>
                      <a:endParaRPr lang="fr-FR" sz="1800" dirty="0">
                        <a:solidFill>
                          <a:srgbClr val="8F1E35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986" marR="959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La </a:t>
                      </a:r>
                      <a:r>
                        <a:rPr lang="fr-FR" sz="1800" dirty="0" smtClean="0"/>
                        <a:t>DLC </a:t>
                      </a:r>
                      <a:r>
                        <a:rPr lang="fr-FR" sz="1800" dirty="0"/>
                        <a:t>courte</a:t>
                      </a:r>
                      <a:endParaRPr lang="fr-FR" sz="1800" dirty="0">
                        <a:solidFill>
                          <a:srgbClr val="8F1E35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986" marR="959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Auto-expression : </a:t>
                      </a:r>
                      <a:r>
                        <a:rPr lang="fr-FR" sz="1800" b="0" i="1" dirty="0">
                          <a:solidFill>
                            <a:schemeClr val="tx1"/>
                          </a:solidFill>
                        </a:rPr>
                        <a:t>le besoin dans chacun de nous d’exprimer qui il est</a:t>
                      </a:r>
                      <a:endParaRPr lang="fr-FR" sz="1800" b="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986" marR="959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Consommer une cuisine de cultures différentes</a:t>
                      </a:r>
                      <a:endParaRPr lang="fr-FR" sz="1800" dirty="0">
                        <a:solidFill>
                          <a:srgbClr val="8F1E35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986" marR="959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Peur de l’inconnu, du </a:t>
                      </a:r>
                      <a:r>
                        <a:rPr lang="fr-FR" sz="1800" dirty="0" smtClean="0"/>
                        <a:t>goût</a:t>
                      </a:r>
                      <a:r>
                        <a:rPr lang="fr-FR" sz="1800" dirty="0"/>
                        <a:t>, du non habituel </a:t>
                      </a:r>
                      <a:endParaRPr lang="fr-FR" sz="1800" dirty="0">
                        <a:solidFill>
                          <a:srgbClr val="8F1E35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986" marR="959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800" dirty="0" smtClean="0">
              <a:solidFill>
                <a:schemeClr val="bg1"/>
              </a:solidFill>
              <a:latin typeface="+mj-lt"/>
              <a:ea typeface="Times New Roman" pitchFamily="18" charset="0"/>
            </a:endParaRPr>
          </a:p>
          <a:p>
            <a:pPr lvl="0"/>
            <a:r>
              <a:rPr lang="fr-FR" sz="2800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STRATEGIE </a:t>
            </a:r>
            <a:r>
              <a:rPr lang="fr-FR" sz="2800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CREATIVE</a:t>
            </a:r>
          </a:p>
          <a:p>
            <a:pPr algn="ctr"/>
            <a:endParaRPr lang="fr-FR" sz="2800" dirty="0">
              <a:latin typeface="+mj-lt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1263837"/>
            <a:ext cx="842968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1600" b="1" dirty="0" smtClean="0">
                <a:ea typeface="Times New Roman" pitchFamily="18" charset="0"/>
                <a:cs typeface="Arial" pitchFamily="34" charset="0"/>
              </a:rPr>
              <a:t> PROMESSE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8F1E35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Calibri" pitchFamily="34" charset="0"/>
              </a:rPr>
              <a:t>Noodo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Calibri" pitchFamily="34" charset="0"/>
              </a:rPr>
              <a:t>….et si vous partiez pour une fraiche découverte ?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8F1E35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8F1E35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JUSTIFICATION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Des produits de qualité avec des ingrédients de qualités sélectionnés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Des recettes venues du Japon et de la tradition culinaire japonaise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Des nouvelles saveurs et découvertes de nouveaux produits :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ramen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fr-FR" sz="1600" b="1" dirty="0" smtClean="0">
                <a:ea typeface="Times New Roman" pitchFamily="18" charset="0"/>
                <a:cs typeface="Arial" pitchFamily="34" charset="0"/>
              </a:rPr>
              <a:t> TON</a:t>
            </a:r>
            <a:endParaRPr kumimoji="0" lang="fr-FR" sz="16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Proximité et complicité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fr-FR" sz="1600" b="1" dirty="0" smtClean="0">
                <a:ea typeface="Times New Roman" pitchFamily="18" charset="0"/>
                <a:cs typeface="Arial" pitchFamily="34" charset="0"/>
              </a:rPr>
              <a:t> CONTRAINTES</a:t>
            </a:r>
            <a:endParaRPr kumimoji="0" lang="fr-FR" sz="16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budget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charte graphique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contraintes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temps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contraintes légales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PLAN D’ACTIONS</a:t>
            </a: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827584" y="1412776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/>
              <a:t>Plan d’action :</a:t>
            </a:r>
          </a:p>
          <a:p>
            <a:pPr algn="ctr"/>
            <a:endParaRPr lang="fr-FR" sz="2400" dirty="0" smtClean="0"/>
          </a:p>
          <a:p>
            <a:pPr algn="ctr"/>
            <a:endParaRPr lang="fr-FR" sz="2400" dirty="0"/>
          </a:p>
          <a:p>
            <a:pPr algn="ctr"/>
            <a:r>
              <a:rPr lang="fr-FR" sz="2800" b="1" i="1" dirty="0" smtClean="0"/>
              <a:t>DU MARKETING, DU BUZZ ET DU SAUVAGE …</a:t>
            </a:r>
            <a:endParaRPr lang="fr-FR" sz="2800" b="1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501008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214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PLAN D’ACTIONS</a:t>
            </a: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23528" y="1268760"/>
          <a:ext cx="8064896" cy="49447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706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JANVIER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F1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Calibri"/>
                          <a:ea typeface="Calibri"/>
                          <a:cs typeface="Times New Roman"/>
                        </a:rPr>
                        <a:t>FEVRIER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F1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Calibri"/>
                          <a:ea typeface="Calibri"/>
                          <a:cs typeface="Times New Roman"/>
                        </a:rPr>
                        <a:t>MARS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F1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AVRIL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F1E35"/>
                    </a:solidFill>
                  </a:tcPr>
                </a:tc>
              </a:tr>
              <a:tr h="12375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Distribution de </a:t>
                      </a:r>
                      <a:r>
                        <a:rPr lang="fr-FR" sz="1100" dirty="0" smtClean="0">
                          <a:latin typeface="Calibri"/>
                          <a:ea typeface="Calibri"/>
                          <a:cs typeface="Times New Roman"/>
                        </a:rPr>
                        <a:t>bons </a:t>
                      </a: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de réduction en amont du lancement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NAC : Mise en valeur merchandising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Fête de la poupée : animation en magasin, conception </a:t>
                      </a:r>
                      <a:r>
                        <a:rPr lang="fr-FR" sz="1100" dirty="0" err="1">
                          <a:latin typeface="Calibri"/>
                          <a:ea typeface="Calibri"/>
                          <a:cs typeface="Times New Roman"/>
                        </a:rPr>
                        <a:t>Ramen</a:t>
                      </a: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 par des poupées Li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 err="1">
                          <a:latin typeface="Calibri"/>
                          <a:ea typeface="Calibri"/>
                          <a:cs typeface="Times New Roman"/>
                        </a:rPr>
                        <a:t>Japan</a:t>
                      </a: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 Expo Sud à Marseille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 (1 au 3)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Street marketing pour le </a:t>
                      </a:r>
                      <a:r>
                        <a:rPr lang="fr-FR" sz="1100" dirty="0" err="1">
                          <a:latin typeface="Calibri"/>
                          <a:ea typeface="Calibri"/>
                          <a:cs typeface="Times New Roman"/>
                        </a:rPr>
                        <a:t>Wok</a:t>
                      </a: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 Nouilles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Times New Roman"/>
                        </a:rPr>
                        <a:t>Pochoirs </a:t>
                      </a: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flash code « NOODO change les codes »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06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MAI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F1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JUIN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F1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JUILLET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F1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AOUT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F1E35"/>
                    </a:solidFill>
                  </a:tcPr>
                </a:tc>
              </a:tr>
              <a:tr h="79357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Insertion produit pendant la semaine du Festival de Cannes du 15 au 26 Mai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Opération « Ballons » avec faux </a:t>
                      </a:r>
                      <a:r>
                        <a:rPr lang="fr-FR" sz="1100" dirty="0" smtClean="0">
                          <a:latin typeface="Calibri"/>
                          <a:ea typeface="Calibri"/>
                          <a:cs typeface="Times New Roman"/>
                        </a:rPr>
                        <a:t>billets </a:t>
                      </a: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d’avion pour le Japon et </a:t>
                      </a:r>
                      <a:r>
                        <a:rPr lang="fr-FR" sz="1100" dirty="0" smtClean="0">
                          <a:latin typeface="Calibri"/>
                          <a:ea typeface="Calibri"/>
                          <a:cs typeface="Times New Roman"/>
                        </a:rPr>
                        <a:t>sacs surprises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 err="1">
                          <a:latin typeface="Calibri"/>
                          <a:ea typeface="Calibri"/>
                          <a:cs typeface="Times New Roman"/>
                        </a:rPr>
                        <a:t>Japan</a:t>
                      </a: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 Expo à partir du 4 Juillet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NOODO Tour Plage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NOODO Tour Plage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06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SEPTEMBRE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F1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OCTOBRE</a:t>
                      </a:r>
                      <a:endParaRPr lang="fr-FR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F1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NOVEMBRE</a:t>
                      </a:r>
                      <a:endParaRPr lang="fr-FR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F1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DECEMBRE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F1E35"/>
                    </a:solidFill>
                  </a:tcPr>
                </a:tc>
              </a:tr>
              <a:tr h="79357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Street marketing sortie Metro avec distribution de </a:t>
                      </a:r>
                      <a:r>
                        <a:rPr lang="fr-FR" sz="1100" dirty="0" smtClean="0">
                          <a:latin typeface="Calibri"/>
                          <a:ea typeface="Calibri"/>
                          <a:cs typeface="Times New Roman"/>
                        </a:rPr>
                        <a:t>blocs </a:t>
                      </a: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notes aux couleurs de NOODO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Semaine du goût du 14 au 20 Octobre : ateliers dégustation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Street marketing pour le </a:t>
                      </a:r>
                      <a:r>
                        <a:rPr lang="fr-FR" sz="1100" dirty="0" err="1">
                          <a:latin typeface="Calibri"/>
                          <a:ea typeface="Calibri"/>
                          <a:cs typeface="Times New Roman"/>
                        </a:rPr>
                        <a:t>Ramen</a:t>
                      </a: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fr-FR" sz="1100" dirty="0" smtClean="0">
                          <a:latin typeface="Calibri"/>
                          <a:ea typeface="Calibri"/>
                          <a:cs typeface="Times New Roman"/>
                        </a:rPr>
                        <a:t>packaging)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Marketing </a:t>
                      </a:r>
                      <a:r>
                        <a:rPr lang="es-ES" sz="1100" dirty="0" err="1">
                          <a:latin typeface="Calibri"/>
                          <a:ea typeface="Calibri"/>
                          <a:cs typeface="Times New Roman"/>
                        </a:rPr>
                        <a:t>sauvage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 err="1">
                          <a:latin typeface="Calibri"/>
                          <a:ea typeface="Calibri"/>
                          <a:cs typeface="Times New Roman"/>
                        </a:rPr>
                        <a:t>Street</a:t>
                      </a: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 marketing </a:t>
                      </a: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(Autocollant mobilier urbain)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Imag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429000"/>
            <a:ext cx="381642" cy="48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429000"/>
            <a:ext cx="381642" cy="48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3429000"/>
            <a:ext cx="381642" cy="48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869160"/>
            <a:ext cx="422738" cy="50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869160"/>
            <a:ext cx="422738" cy="50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4869160"/>
            <a:ext cx="422738" cy="50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1412776"/>
            <a:ext cx="381642" cy="47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429000"/>
            <a:ext cx="381642" cy="47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941168"/>
            <a:ext cx="381642" cy="47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611560" y="638132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BUDGET en cours de réalisation (devis et chiffrages)</a:t>
            </a:r>
            <a:endParaRPr lang="fr-FR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STRATEGIE WEB – SITE VITRINE </a:t>
            </a: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179512" y="1124744"/>
            <a:ext cx="7488832" cy="51125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Plateforme de développement choisie 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Adobe Flash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000" noProof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Plateforme</a:t>
            </a:r>
            <a:r>
              <a:rPr kumimoji="0" lang="fr-FR" sz="2000" b="1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secondaire (alternatif) </a:t>
            </a:r>
            <a:r>
              <a:rPr kumimoji="0" lang="fr-FR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HTML5/CSS3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fr-FR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Plateforme secondaire pour </a:t>
            </a:r>
            <a:r>
              <a:rPr lang="fr-FR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Améliorer le référencement naturel 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Un site pour les navigateurs ne prenant pas en charge le flash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Un site moins lourd pour les 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basses 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connexions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 :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réer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développer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 site innovant pour présenter les différentes gammes de 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produits, 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concept </a:t>
            </a:r>
            <a:r>
              <a:rPr kumimoji="0" lang="fr-FR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Noodo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l’histoire de l’entreprise, et de nos personnages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Image 12" descr="Developpement_FLA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1340768"/>
            <a:ext cx="985199" cy="504056"/>
          </a:xfrm>
          <a:prstGeom prst="rect">
            <a:avLst/>
          </a:prstGeom>
        </p:spPr>
      </p:pic>
      <p:pic>
        <p:nvPicPr>
          <p:cNvPr id="4098" name="Picture 2" descr="http://www.w3.org/html/logo/downloads/HTML5_Logo_5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988840"/>
            <a:ext cx="1080120" cy="1080120"/>
          </a:xfrm>
          <a:prstGeom prst="rect">
            <a:avLst/>
          </a:prstGeom>
          <a:noFill/>
        </p:spPr>
      </p:pic>
      <p:pic>
        <p:nvPicPr>
          <p:cNvPr id="4100" name="Picture 4" descr="http://astuces-webmaster.ch/tutos/css/css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212976"/>
            <a:ext cx="792088" cy="1111094"/>
          </a:xfrm>
          <a:prstGeom prst="rect">
            <a:avLst/>
          </a:prstGeom>
          <a:noFill/>
        </p:spPr>
      </p:pic>
      <p:pic>
        <p:nvPicPr>
          <p:cNvPr id="14" name="Picture 4" descr="https://lh5.ggpht.com/pzVoPNaE2qjdmsGzXIMiEnXW37Tq993TPb28JZltq29JIGUlQXaWfgFX-wiqVHmXog=w7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4509120"/>
            <a:ext cx="1187624" cy="579493"/>
          </a:xfrm>
          <a:prstGeom prst="rect">
            <a:avLst/>
          </a:prstGeom>
          <a:noFill/>
        </p:spPr>
      </p:pic>
      <p:pic>
        <p:nvPicPr>
          <p:cNvPr id="4102" name="Picture 6" descr="http://fabien-lebeller.fr/wp-content/uploads/2011/05/adwords-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5301208"/>
            <a:ext cx="1170129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STRATEGIE SOCIAL  MEDIA</a:t>
            </a: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79512" y="1052736"/>
            <a:ext cx="7488832" cy="547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Pourquoi lancer une stratégie social Media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2/3 internautes utilisent les réseaux sociaux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3</a:t>
            </a:r>
            <a:r>
              <a:rPr kumimoji="0" lang="fr-F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pays le plus peuplé du globe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4 sites sur les 7 sites internet avec le plus de VU sont des réseaux sociaux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Toucher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échanger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partager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avec des internautes,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en faire des prescripteurs de la marque.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fontAlgn="base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000" dirty="0" smtClean="0"/>
              <a:t> Accroître la notoriété</a:t>
            </a:r>
          </a:p>
          <a:p>
            <a:pPr lvl="0" fontAlgn="base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000" dirty="0" smtClean="0"/>
              <a:t> Renforcer les relations avec les clients</a:t>
            </a:r>
          </a:p>
          <a:p>
            <a:pPr lvl="0" fontAlgn="base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000" dirty="0" smtClean="0"/>
              <a:t> Améliorer le service client</a:t>
            </a:r>
          </a:p>
          <a:p>
            <a:pPr lvl="0" fontAlgn="base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000" dirty="0" smtClean="0"/>
              <a:t> Identifier les nouvelles idées de produit</a:t>
            </a:r>
          </a:p>
          <a:p>
            <a:pPr lvl="0" fontAlgn="base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000" dirty="0" smtClean="0"/>
              <a:t> Augmenter le trafic du site web</a:t>
            </a:r>
          </a:p>
          <a:p>
            <a:pPr lvl="0" fontAlgn="base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000" dirty="0" smtClean="0"/>
              <a:t> Améliorer le référencement sur les moteurs de recherche</a:t>
            </a:r>
          </a:p>
          <a:p>
            <a:pPr lvl="0" fontAlgn="base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000" dirty="0" smtClean="0"/>
              <a:t> Générer du trafic vers nos évènements (salons, foires, soirées…)</a:t>
            </a:r>
          </a:p>
        </p:txBody>
      </p:sp>
      <p:pic>
        <p:nvPicPr>
          <p:cNvPr id="3076" name="Picture 4" descr="http://descary.com/wp-content/uploads/2009/2012/10/Linkedin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2108626"/>
            <a:ext cx="904696" cy="600293"/>
          </a:xfrm>
          <a:prstGeom prst="rect">
            <a:avLst/>
          </a:prstGeom>
          <a:noFill/>
        </p:spPr>
      </p:pic>
      <p:pic>
        <p:nvPicPr>
          <p:cNvPr id="3078" name="Picture 6" descr="http://rack.0.mshcdn.com/media/ZgkyMDEyLzEyLzA0LzEzL3lvdXR1YmV0aGVzLmJSai5qcGcKcAl0aHVtYgk5NTB4NTM0IwplCWpwZw/42783b3b/0f7/youtube-the-secret-ingredient-for-job-recruitment-infographic--501ecffed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2996952"/>
            <a:ext cx="864097" cy="485713"/>
          </a:xfrm>
          <a:prstGeom prst="rect">
            <a:avLst/>
          </a:prstGeom>
          <a:noFill/>
        </p:spPr>
      </p:pic>
      <p:pic>
        <p:nvPicPr>
          <p:cNvPr id="3080" name="Picture 8" descr="http://www.rmc.fr/images/article/7820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3645024"/>
            <a:ext cx="1008112" cy="658633"/>
          </a:xfrm>
          <a:prstGeom prst="rect">
            <a:avLst/>
          </a:prstGeom>
          <a:noFill/>
        </p:spPr>
      </p:pic>
      <p:pic>
        <p:nvPicPr>
          <p:cNvPr id="3082" name="Picture 10" descr="http://images.computerwoche.de/images/computerwoche/bdb/1863457/8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1412776"/>
            <a:ext cx="1008112" cy="5670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ACTIONS ET MISE EN OEUVRE</a:t>
            </a: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179512" y="1052736"/>
            <a:ext cx="7488832" cy="547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000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0" y="1196752"/>
            <a:ext cx="76683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buFont typeface="Wingdings" pitchFamily="2" charset="2"/>
              <a:buChar char="Ø"/>
            </a:pPr>
            <a:r>
              <a:rPr lang="fr-FR" b="1" dirty="0" smtClean="0"/>
              <a:t>Création d’un univers et de personnages attachants </a:t>
            </a:r>
          </a:p>
          <a:p>
            <a:pPr lvl="2" fontAlgn="base">
              <a:buFont typeface="Wingdings" pitchFamily="2" charset="2"/>
              <a:buChar char="ü"/>
            </a:pPr>
            <a:r>
              <a:rPr lang="fr-FR" dirty="0" smtClean="0"/>
              <a:t>  Story 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smtClean="0"/>
              <a:t>–-&gt; Famille </a:t>
            </a:r>
            <a:r>
              <a:rPr lang="fr-FR" dirty="0" err="1" smtClean="0"/>
              <a:t>Nouill</a:t>
            </a:r>
            <a:r>
              <a:rPr lang="fr-FR" dirty="0" smtClean="0"/>
              <a:t>’</a:t>
            </a:r>
          </a:p>
          <a:p>
            <a:pPr lvl="0" fontAlgn="base"/>
            <a:endParaRPr lang="fr-FR" dirty="0" smtClean="0"/>
          </a:p>
          <a:p>
            <a:pPr lvl="0" fontAlgn="base">
              <a:buFont typeface="Wingdings" pitchFamily="2" charset="2"/>
              <a:buChar char="Ø"/>
            </a:pPr>
            <a:r>
              <a:rPr lang="fr-FR" b="1" dirty="0" smtClean="0"/>
              <a:t>Un contenu frais et </a:t>
            </a:r>
            <a:r>
              <a:rPr lang="fr-FR" b="1" dirty="0" smtClean="0"/>
              <a:t>d’actualités</a:t>
            </a:r>
            <a:endParaRPr lang="fr-FR" b="1" dirty="0" smtClean="0"/>
          </a:p>
          <a:p>
            <a:pPr lvl="2" fontAlgn="base">
              <a:buFont typeface="Wingdings" pitchFamily="2" charset="2"/>
              <a:buChar char="ü"/>
            </a:pPr>
            <a:r>
              <a:rPr lang="fr-FR" dirty="0" smtClean="0"/>
              <a:t>  Contenu décalé</a:t>
            </a:r>
          </a:p>
          <a:p>
            <a:pPr lvl="2" fontAlgn="base">
              <a:buFont typeface="Wingdings" pitchFamily="2" charset="2"/>
              <a:buChar char="ü"/>
            </a:pPr>
            <a:r>
              <a:rPr lang="fr-FR" dirty="0" smtClean="0"/>
              <a:t>  Thèmes d’actualités, traités avec humour</a:t>
            </a:r>
          </a:p>
          <a:p>
            <a:pPr lvl="0" fontAlgn="base"/>
            <a:endParaRPr lang="fr-FR" dirty="0" smtClean="0"/>
          </a:p>
          <a:p>
            <a:pPr lvl="0" fontAlgn="base">
              <a:buFont typeface="Wingdings" pitchFamily="2" charset="2"/>
              <a:buChar char="Ø"/>
            </a:pPr>
            <a:r>
              <a:rPr lang="fr-FR" b="1" dirty="0" smtClean="0"/>
              <a:t>Des jeux et actions récurrentes pour souder la communauté</a:t>
            </a:r>
          </a:p>
          <a:p>
            <a:pPr lvl="2" fontAlgn="base">
              <a:buFont typeface="Wingdings" pitchFamily="2" charset="2"/>
              <a:buChar char="ü"/>
            </a:pPr>
            <a:r>
              <a:rPr lang="fr-FR" dirty="0" smtClean="0"/>
              <a:t> Créations des internautes</a:t>
            </a:r>
          </a:p>
          <a:p>
            <a:pPr lvl="2" fontAlgn="base">
              <a:buFont typeface="Wingdings" pitchFamily="2" charset="2"/>
              <a:buChar char="ü"/>
            </a:pPr>
            <a:r>
              <a:rPr lang="fr-FR" dirty="0" smtClean="0"/>
              <a:t> Histoires sur le famille </a:t>
            </a:r>
            <a:r>
              <a:rPr lang="fr-FR" dirty="0" err="1" smtClean="0"/>
              <a:t>Nouill</a:t>
            </a:r>
            <a:r>
              <a:rPr lang="fr-FR" dirty="0" smtClean="0"/>
              <a:t>’</a:t>
            </a:r>
          </a:p>
          <a:p>
            <a:pPr lvl="2" fontAlgn="base">
              <a:buFont typeface="Wingdings" pitchFamily="2" charset="2"/>
              <a:buChar char="ü"/>
            </a:pPr>
            <a:r>
              <a:rPr lang="fr-FR" dirty="0" smtClean="0"/>
              <a:t> Concours et </a:t>
            </a:r>
            <a:r>
              <a:rPr lang="fr-FR" dirty="0" smtClean="0"/>
              <a:t>jeux</a:t>
            </a:r>
            <a:endParaRPr lang="fr-FR" dirty="0" smtClean="0"/>
          </a:p>
          <a:p>
            <a:pPr lvl="0" fontAlgn="base"/>
            <a:endParaRPr lang="fr-FR" dirty="0" smtClean="0"/>
          </a:p>
          <a:p>
            <a:pPr lvl="0" fontAlgn="base">
              <a:buFont typeface="Wingdings" pitchFamily="2" charset="2"/>
              <a:buChar char="Ø"/>
            </a:pPr>
            <a:r>
              <a:rPr lang="fr-FR" b="1" dirty="0" smtClean="0"/>
              <a:t>Des offres et promotions  « social média »</a:t>
            </a:r>
          </a:p>
          <a:p>
            <a:pPr lvl="2" fontAlgn="base">
              <a:buFont typeface="Wingdings" pitchFamily="2" charset="2"/>
              <a:buChar char="ü"/>
            </a:pPr>
            <a:r>
              <a:rPr lang="fr-FR" dirty="0" smtClean="0"/>
              <a:t> Jeux en lien avec le packaging</a:t>
            </a:r>
          </a:p>
          <a:p>
            <a:pPr lvl="2" fontAlgn="base">
              <a:buFont typeface="Wingdings" pitchFamily="2" charset="2"/>
              <a:buChar char="ü"/>
            </a:pPr>
            <a:r>
              <a:rPr lang="fr-FR" dirty="0" smtClean="0"/>
              <a:t> Coupons spéciaux « réseaux sociaux »</a:t>
            </a:r>
          </a:p>
          <a:p>
            <a:pPr lvl="2" fontAlgn="base">
              <a:buFont typeface="Wingdings" pitchFamily="2" charset="2"/>
              <a:buChar char="ü"/>
            </a:pPr>
            <a:r>
              <a:rPr lang="fr-FR" b="1" dirty="0" smtClean="0"/>
              <a:t> </a:t>
            </a:r>
            <a:r>
              <a:rPr lang="fr-FR" dirty="0" smtClean="0"/>
              <a:t>Produits dérivés de la famille </a:t>
            </a:r>
            <a:r>
              <a:rPr lang="fr-FR" dirty="0" err="1" smtClean="0"/>
              <a:t>Nouill</a:t>
            </a:r>
            <a:r>
              <a:rPr lang="fr-FR" dirty="0" smtClean="0"/>
              <a:t>’</a:t>
            </a:r>
          </a:p>
          <a:p>
            <a:pPr lvl="0" fontAlgn="base"/>
            <a:endParaRPr lang="fr-FR" b="1" dirty="0" smtClean="0"/>
          </a:p>
          <a:p>
            <a:endParaRPr lang="fr-FR" dirty="0"/>
          </a:p>
        </p:txBody>
      </p:sp>
      <p:pic>
        <p:nvPicPr>
          <p:cNvPr id="8" name="Image 7" descr="famille nouille.jpg"/>
          <p:cNvPicPr>
            <a:picLocks noChangeAspect="1"/>
          </p:cNvPicPr>
          <p:nvPr/>
        </p:nvPicPr>
        <p:blipFill>
          <a:blip r:embed="rId4" cstate="print"/>
          <a:srcRect l="46502" t="15476" r="12200" b="8793"/>
          <a:stretch>
            <a:fillRect/>
          </a:stretch>
        </p:blipFill>
        <p:spPr>
          <a:xfrm>
            <a:off x="6040858" y="1628800"/>
            <a:ext cx="3103142" cy="40236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esentation_rabbit.jpg"/>
          <p:cNvPicPr>
            <a:picLocks noChangeAspect="1"/>
          </p:cNvPicPr>
          <p:nvPr/>
        </p:nvPicPr>
        <p:blipFill>
          <a:blip r:embed="rId2" cstate="print"/>
          <a:srcRect b="20600"/>
          <a:stretch>
            <a:fillRect/>
          </a:stretch>
        </p:blipFill>
        <p:spPr>
          <a:xfrm>
            <a:off x="-36512" y="-9868"/>
            <a:ext cx="9361040" cy="73273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594928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  <a:latin typeface="Britannic Bold" pitchFamily="34" charset="0"/>
                <a:cs typeface="Aharoni" pitchFamily="2" charset="-79"/>
              </a:rPr>
              <a:t>Partez à la découverte de la famille </a:t>
            </a:r>
            <a:r>
              <a:rPr lang="fr-FR" dirty="0" err="1" smtClean="0">
                <a:solidFill>
                  <a:srgbClr val="0070C0"/>
                </a:solidFill>
                <a:latin typeface="Britannic Bold" pitchFamily="34" charset="0"/>
                <a:cs typeface="Aharoni" pitchFamily="2" charset="-79"/>
              </a:rPr>
              <a:t>Nouill</a:t>
            </a:r>
            <a:r>
              <a:rPr lang="fr-FR" dirty="0" smtClean="0">
                <a:solidFill>
                  <a:srgbClr val="0070C0"/>
                </a:solidFill>
                <a:latin typeface="Britannic Bold" pitchFamily="34" charset="0"/>
                <a:cs typeface="Aharoni" pitchFamily="2" charset="-79"/>
              </a:rPr>
              <a:t>’ </a:t>
            </a:r>
            <a:r>
              <a:rPr lang="fr-FR" dirty="0" smtClean="0">
                <a:solidFill>
                  <a:srgbClr val="0070C0"/>
                </a:solidFill>
                <a:latin typeface="Britannic Bold" pitchFamily="34" charset="0"/>
                <a:cs typeface="Aharoni" pitchFamily="2" charset="-79"/>
              </a:rPr>
              <a:t>pour un voyage gustatif au Pays du Soleil Levant</a:t>
            </a:r>
          </a:p>
          <a:p>
            <a:pPr algn="ctr"/>
            <a:r>
              <a:rPr lang="ja-JP" altLang="fr-FR" dirty="0" smtClean="0">
                <a:solidFill>
                  <a:srgbClr val="0070C0"/>
                </a:solidFill>
                <a:latin typeface="Britannic Bold" pitchFamily="34" charset="0"/>
                <a:cs typeface="Aharoni" pitchFamily="2" charset="-79"/>
              </a:rPr>
              <a:t>昇る太陽の土地で </a:t>
            </a:r>
            <a:r>
              <a:rPr lang="fr-FR" altLang="ja-JP" dirty="0" smtClean="0">
                <a:solidFill>
                  <a:srgbClr val="0070C0"/>
                </a:solidFill>
                <a:latin typeface="Britannic Bold" pitchFamily="34" charset="0"/>
                <a:cs typeface="Aharoni" pitchFamily="2" charset="-79"/>
              </a:rPr>
              <a:t> </a:t>
            </a:r>
            <a:r>
              <a:rPr lang="ja-JP" altLang="fr-FR" dirty="0" smtClean="0">
                <a:solidFill>
                  <a:srgbClr val="0070C0"/>
                </a:solidFill>
                <a:latin typeface="Britannic Bold" pitchFamily="34" charset="0"/>
                <a:cs typeface="Aharoni" pitchFamily="2" charset="-79"/>
              </a:rPr>
              <a:t>旅行のために家族ヌードルを見定めるために立ち去ってください</a:t>
            </a:r>
            <a:endParaRPr lang="fr-FR" dirty="0">
              <a:solidFill>
                <a:srgbClr val="0070C0"/>
              </a:solidFill>
              <a:latin typeface="Britannic Bold" pitchFamily="34" charset="0"/>
              <a:cs typeface="Aharoni" pitchFamily="2" charset="-79"/>
            </a:endParaRPr>
          </a:p>
        </p:txBody>
      </p:sp>
      <p:pic>
        <p:nvPicPr>
          <p:cNvPr id="1025" name="Picture 1" descr="H:\Projet marketing\NOODO Aven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1999">
            <a:off x="712446" y="2089727"/>
            <a:ext cx="2714600" cy="2714600"/>
          </a:xfrm>
          <a:prstGeom prst="rect">
            <a:avLst/>
          </a:prstGeom>
          <a:noFill/>
        </p:spPr>
      </p:pic>
      <p:pic>
        <p:nvPicPr>
          <p:cNvPr id="6" name="Image 5" descr="famille nouille.jpg"/>
          <p:cNvPicPr>
            <a:picLocks noChangeAspect="1"/>
          </p:cNvPicPr>
          <p:nvPr/>
        </p:nvPicPr>
        <p:blipFill>
          <a:blip r:embed="rId4" cstate="print"/>
          <a:srcRect l="44488" t="15476" r="12200" b="8793"/>
          <a:stretch>
            <a:fillRect/>
          </a:stretch>
        </p:blipFill>
        <p:spPr>
          <a:xfrm>
            <a:off x="8100392" y="4365104"/>
            <a:ext cx="1213871" cy="15007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PORTER</a:t>
            </a: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me 9"/>
          <p:cNvGraphicFramePr/>
          <p:nvPr/>
        </p:nvGraphicFramePr>
        <p:xfrm>
          <a:off x="35496" y="1052736"/>
          <a:ext cx="9001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644008" y="42210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1/5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644008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4/5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68344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3/5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763688" y="40770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1/5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572000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r>
              <a:rPr lang="fr-FR" dirty="0" smtClean="0"/>
              <a:t>/5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SWOT</a:t>
            </a: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me 9"/>
          <p:cNvGraphicFramePr/>
          <p:nvPr/>
        </p:nvGraphicFramePr>
        <p:xfrm>
          <a:off x="0" y="1052736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PRECONISATIONS</a:t>
            </a: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827584" y="2348880"/>
            <a:ext cx="76328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chemeClr val="accent3"/>
              </a:buClr>
              <a:buFont typeface="Wingdings" pitchFamily="2" charset="2"/>
              <a:buChar char="ü"/>
            </a:pPr>
            <a:r>
              <a:rPr lang="fr-FR" sz="2000" dirty="0" smtClean="0">
                <a:latin typeface="+mj-lt"/>
                <a:cs typeface="Arial" pitchFamily="34" charset="0"/>
              </a:rPr>
              <a:t>Consolider un avantage concurrentiel autour du produit</a:t>
            </a:r>
          </a:p>
          <a:p>
            <a:pPr marL="269875" indent="-269875">
              <a:buClr>
                <a:schemeClr val="accent3"/>
              </a:buClr>
              <a:buFont typeface="Wingdings" pitchFamily="2" charset="2"/>
              <a:buChar char="ü"/>
            </a:pPr>
            <a:endParaRPr lang="fr-FR" sz="2000" dirty="0" smtClean="0">
              <a:latin typeface="+mj-lt"/>
              <a:cs typeface="Arial" pitchFamily="34" charset="0"/>
            </a:endParaRPr>
          </a:p>
          <a:p>
            <a:pPr marL="269875" indent="-269875">
              <a:buClr>
                <a:schemeClr val="accent3"/>
              </a:buClr>
              <a:buFont typeface="Wingdings" pitchFamily="2" charset="2"/>
              <a:buChar char="ü"/>
            </a:pPr>
            <a:r>
              <a:rPr lang="fr-FR" sz="2000" dirty="0" smtClean="0">
                <a:latin typeface="+mj-lt"/>
                <a:cs typeface="Arial" pitchFamily="34" charset="0"/>
              </a:rPr>
              <a:t>Création d’un univers propre à la marque</a:t>
            </a:r>
          </a:p>
          <a:p>
            <a:pPr marL="269875" indent="-269875">
              <a:buClr>
                <a:schemeClr val="accent3"/>
              </a:buClr>
              <a:buFont typeface="Wingdings" pitchFamily="2" charset="2"/>
              <a:buChar char="ü"/>
            </a:pPr>
            <a:endParaRPr lang="fr-FR" sz="2000" dirty="0" smtClean="0">
              <a:latin typeface="+mj-lt"/>
              <a:cs typeface="Arial" pitchFamily="34" charset="0"/>
            </a:endParaRPr>
          </a:p>
          <a:p>
            <a:pPr marL="269875" indent="-269875">
              <a:buClr>
                <a:schemeClr val="accent3"/>
              </a:buClr>
              <a:buFont typeface="Wingdings" pitchFamily="2" charset="2"/>
              <a:buChar char="ü"/>
            </a:pPr>
            <a:r>
              <a:rPr lang="fr-FR" sz="2000" dirty="0" smtClean="0">
                <a:latin typeface="+mj-lt"/>
                <a:cs typeface="Arial" pitchFamily="34" charset="0"/>
              </a:rPr>
              <a:t>Forte campagne de communication</a:t>
            </a:r>
          </a:p>
          <a:p>
            <a:pPr marL="269875" indent="-269875">
              <a:buClr>
                <a:schemeClr val="accent3"/>
              </a:buClr>
              <a:buFont typeface="Wingdings" pitchFamily="2" charset="2"/>
              <a:buChar char="ü"/>
            </a:pPr>
            <a:endParaRPr lang="fr-FR" sz="2000" dirty="0" smtClean="0">
              <a:latin typeface="+mj-lt"/>
              <a:cs typeface="Arial" pitchFamily="34" charset="0"/>
            </a:endParaRPr>
          </a:p>
          <a:p>
            <a:pPr marL="269875" indent="-269875">
              <a:buClr>
                <a:schemeClr val="accent3"/>
              </a:buClr>
              <a:buFont typeface="Wingdings" pitchFamily="2" charset="2"/>
              <a:buChar char="ü"/>
            </a:pPr>
            <a:r>
              <a:rPr lang="fr-FR" sz="2000" dirty="0" smtClean="0">
                <a:latin typeface="+mj-lt"/>
                <a:cs typeface="Arial" pitchFamily="34" charset="0"/>
              </a:rPr>
              <a:t>Accompagner le consommateur</a:t>
            </a:r>
          </a:p>
          <a:p>
            <a:endParaRPr lang="fr-FR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GRANDE DISTRIBUTION</a:t>
            </a: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51520" y="1628800"/>
          <a:ext cx="8352930" cy="22608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432048">
                <a:tc>
                  <a:txBody>
                    <a:bodyPr/>
                    <a:lstStyle/>
                    <a:p>
                      <a:r>
                        <a:rPr lang="fr-FR" dirty="0" smtClean="0"/>
                        <a:t>MONOPRIX</a:t>
                      </a:r>
                      <a:endParaRPr lang="fr-FR" dirty="0"/>
                    </a:p>
                  </a:txBody>
                  <a:tcPr marL="68580" marR="68580" marT="0" marB="0">
                    <a:solidFill>
                      <a:srgbClr val="8F1E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FRANPRIX</a:t>
                      </a:r>
                      <a:endParaRPr lang="fr-FR" dirty="0"/>
                    </a:p>
                  </a:txBody>
                  <a:tcPr marL="68580" marR="68580" marT="0" marB="0">
                    <a:solidFill>
                      <a:srgbClr val="8F1E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DAILY MONOP</a:t>
                      </a:r>
                      <a:endParaRPr lang="fr-FR" dirty="0"/>
                    </a:p>
                  </a:txBody>
                  <a:tcPr marL="68580" marR="68580" marT="0" marB="0">
                    <a:solidFill>
                      <a:srgbClr val="8F1E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AUCHAN</a:t>
                      </a:r>
                      <a:endParaRPr lang="fr-FR" dirty="0"/>
                    </a:p>
                  </a:txBody>
                  <a:tcPr marL="68580" marR="68580" marT="0" marB="0">
                    <a:solidFill>
                      <a:srgbClr val="8F1E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CARREFOUR</a:t>
                      </a:r>
                      <a:endParaRPr lang="fr-FR" dirty="0"/>
                    </a:p>
                  </a:txBody>
                  <a:tcPr marL="68580" marR="68580" marT="0" marB="0">
                    <a:solidFill>
                      <a:srgbClr val="8F1E35"/>
                    </a:solidFill>
                  </a:tcPr>
                </a:tc>
              </a:tr>
              <a:tr h="1244430">
                <a:tc>
                  <a:txBody>
                    <a:bodyPr/>
                    <a:lstStyle/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Proximité, cœur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villes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Complicité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Visibilité</a:t>
                      </a:r>
                    </a:p>
                    <a:p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Intéraction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Connaissance client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Montée de gamme (CSP+)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Forte présence région parisienne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Proximité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Relationnel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Modernité 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Prix discount</a:t>
                      </a:r>
                    </a:p>
                    <a:p>
                      <a:endParaRPr lang="fr-FR" dirty="0"/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Originalité et innovation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Magasin de petite taille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 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Away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Implantations centre de quartiers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Haut de gamme</a:t>
                      </a:r>
                    </a:p>
                    <a:p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Diversité de l'offre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Qualité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Prix discount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Consommation de</a:t>
                      </a:r>
                      <a:r>
                        <a:rPr lang="fr-FR" sz="1200" baseline="0" dirty="0" smtClean="0"/>
                        <a:t> masse</a:t>
                      </a:r>
                      <a:endParaRPr lang="fr-FR" sz="1200" dirty="0" smtClean="0"/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Fidélisation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client développé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Diversification</a:t>
                      </a:r>
                    </a:p>
                    <a:p>
                      <a:r>
                        <a:rPr lang="fr-FR" sz="1200" dirty="0" smtClean="0"/>
                        <a:t>Présence nationale</a:t>
                      </a:r>
                    </a:p>
                    <a:p>
                      <a:r>
                        <a:rPr lang="fr-FR" sz="1200" dirty="0" smtClean="0"/>
                        <a:t>Consommation de</a:t>
                      </a:r>
                      <a:r>
                        <a:rPr lang="fr-FR" sz="1200" baseline="0" dirty="0" smtClean="0"/>
                        <a:t> masse</a:t>
                      </a:r>
                    </a:p>
                    <a:p>
                      <a:r>
                        <a:rPr lang="fr-FR" sz="1200" baseline="0" dirty="0" smtClean="0"/>
                        <a:t>Image de qualité</a:t>
                      </a:r>
                      <a:endParaRPr lang="fr-FR" sz="1200" dirty="0"/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8" name="Picture 6" descr="http://www.ndf.fr/files/2012/11/aucha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301208"/>
            <a:ext cx="1944216" cy="425894"/>
          </a:xfrm>
          <a:prstGeom prst="rect">
            <a:avLst/>
          </a:prstGeom>
          <a:noFill/>
        </p:spPr>
      </p:pic>
      <p:pic>
        <p:nvPicPr>
          <p:cNvPr id="3080" name="Picture 8" descr="http://marseille.tv/wp-content/uploads/2009/08/carrefourMarseil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933056"/>
            <a:ext cx="1278310" cy="1278310"/>
          </a:xfrm>
          <a:prstGeom prst="rect">
            <a:avLst/>
          </a:prstGeom>
          <a:noFill/>
        </p:spPr>
      </p:pic>
      <p:pic>
        <p:nvPicPr>
          <p:cNvPr id="3082" name="Picture 10" descr="http://www.espacederlon.com/sites/espace-derlon/local/cache-vignettes/L650xH253/Logo_Monoprix_svg-b0f5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149080"/>
            <a:ext cx="1936234" cy="753642"/>
          </a:xfrm>
          <a:prstGeom prst="rect">
            <a:avLst/>
          </a:prstGeom>
          <a:noFill/>
        </p:spPr>
      </p:pic>
      <p:pic>
        <p:nvPicPr>
          <p:cNvPr id="3084" name="Picture 12" descr="http://cache.larvf.com/data/photo/mw660_c1/franprix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5085184"/>
            <a:ext cx="2087724" cy="759173"/>
          </a:xfrm>
          <a:prstGeom prst="rect">
            <a:avLst/>
          </a:prstGeom>
          <a:noFill/>
        </p:spPr>
      </p:pic>
      <p:pic>
        <p:nvPicPr>
          <p:cNvPr id="3086" name="Picture 14" descr="http://www.monoprix.fr/ContentFiles/Image/Logos/logo-daily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293096"/>
            <a:ext cx="1646526" cy="5006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PRODUITS COMMERCIALISES </a:t>
            </a: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H:\Projet marketing\Visuel Ramen\20130112_145222.jpg"/>
          <p:cNvPicPr>
            <a:picLocks noChangeAspect="1" noChangeArrowheads="1"/>
          </p:cNvPicPr>
          <p:nvPr/>
        </p:nvPicPr>
        <p:blipFill>
          <a:blip r:embed="rId4" cstate="print"/>
          <a:srcRect b="19550"/>
          <a:stretch>
            <a:fillRect/>
          </a:stretch>
        </p:blipFill>
        <p:spPr bwMode="auto">
          <a:xfrm>
            <a:off x="6876256" y="1268760"/>
            <a:ext cx="1790140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0" name="Picture 2" descr="H:\Projet marketing\Visuel Ramen\20130112_145210.jpg"/>
          <p:cNvPicPr>
            <a:picLocks noChangeAspect="1" noChangeArrowheads="1"/>
          </p:cNvPicPr>
          <p:nvPr/>
        </p:nvPicPr>
        <p:blipFill>
          <a:blip r:embed="rId5" cstate="print"/>
          <a:srcRect l="4326" r="9051" b="38450"/>
          <a:stretch>
            <a:fillRect/>
          </a:stretch>
        </p:blipFill>
        <p:spPr bwMode="auto">
          <a:xfrm>
            <a:off x="4932040" y="1340768"/>
            <a:ext cx="1656184" cy="8825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1" name="Picture 3" descr="H:\Projet marketing\Visuel Ramen\20130112_145204.jpg"/>
          <p:cNvPicPr>
            <a:picLocks noChangeAspect="1" noChangeArrowheads="1"/>
          </p:cNvPicPr>
          <p:nvPr/>
        </p:nvPicPr>
        <p:blipFill>
          <a:blip r:embed="rId6" cstate="print"/>
          <a:srcRect t="23750" b="21650"/>
          <a:stretch>
            <a:fillRect/>
          </a:stretch>
        </p:blipFill>
        <p:spPr bwMode="auto">
          <a:xfrm>
            <a:off x="2555776" y="1340768"/>
            <a:ext cx="2110153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2" name="Picture 4" descr="H:\Projet marketing\Visuel Ramen\20130112_153131.jpg"/>
          <p:cNvPicPr>
            <a:picLocks noChangeAspect="1" noChangeArrowheads="1"/>
          </p:cNvPicPr>
          <p:nvPr/>
        </p:nvPicPr>
        <p:blipFill>
          <a:blip r:embed="rId7" cstate="print"/>
          <a:srcRect b="32150"/>
          <a:stretch>
            <a:fillRect/>
          </a:stretch>
        </p:blipFill>
        <p:spPr bwMode="auto">
          <a:xfrm>
            <a:off x="5436096" y="4005064"/>
            <a:ext cx="1897320" cy="965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3" name="Picture 5" descr="H:\Projet marketing\Visuel Ramen\20130112_153113.jpg"/>
          <p:cNvPicPr>
            <a:picLocks noChangeAspect="1" noChangeArrowheads="1"/>
          </p:cNvPicPr>
          <p:nvPr/>
        </p:nvPicPr>
        <p:blipFill>
          <a:blip r:embed="rId8" cstate="print"/>
          <a:srcRect t="34250" r="-1517" b="25850"/>
          <a:stretch>
            <a:fillRect/>
          </a:stretch>
        </p:blipFill>
        <p:spPr bwMode="auto">
          <a:xfrm>
            <a:off x="2555776" y="4149080"/>
            <a:ext cx="2592288" cy="764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4" name="Picture 6" descr="H:\Projet marketing\Visuel Ramen\20130112_153038.jpg"/>
          <p:cNvPicPr>
            <a:picLocks noChangeAspect="1" noChangeArrowheads="1"/>
          </p:cNvPicPr>
          <p:nvPr/>
        </p:nvPicPr>
        <p:blipFill>
          <a:blip r:embed="rId9" cstate="print"/>
          <a:srcRect l="19200" t="6951" r="23401" b="36350"/>
          <a:stretch>
            <a:fillRect/>
          </a:stretch>
        </p:blipFill>
        <p:spPr bwMode="auto">
          <a:xfrm>
            <a:off x="2411760" y="5157192"/>
            <a:ext cx="1008112" cy="13277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5" name="Picture 7" descr="H:\Projet marketing\Visuel Ramen\20130112_144715.jpg"/>
          <p:cNvPicPr>
            <a:picLocks noChangeAspect="1" noChangeArrowheads="1"/>
          </p:cNvPicPr>
          <p:nvPr/>
        </p:nvPicPr>
        <p:blipFill>
          <a:blip r:embed="rId10" cstate="print"/>
          <a:srcRect t="14300"/>
          <a:stretch>
            <a:fillRect/>
          </a:stretch>
        </p:blipFill>
        <p:spPr bwMode="auto">
          <a:xfrm>
            <a:off x="2483768" y="2420888"/>
            <a:ext cx="1110357" cy="1268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3" name="ZoneTexte 12"/>
          <p:cNvSpPr txBox="1"/>
          <p:nvPr/>
        </p:nvSpPr>
        <p:spPr>
          <a:xfrm>
            <a:off x="251520" y="2924944"/>
            <a:ext cx="1944216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Produits surgelés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79512" y="1556792"/>
            <a:ext cx="216024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Produits déshydratés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4365104"/>
            <a:ext cx="1944216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Snacking</a:t>
            </a:r>
            <a:endParaRPr lang="fr-FR" dirty="0"/>
          </a:p>
        </p:txBody>
      </p:sp>
      <p:pic>
        <p:nvPicPr>
          <p:cNvPr id="2056" name="Picture 8" descr="H:\Projet marketing\Visuel Ramen\20130112_144516.jpg"/>
          <p:cNvPicPr>
            <a:picLocks noChangeAspect="1" noChangeArrowheads="1"/>
          </p:cNvPicPr>
          <p:nvPr/>
        </p:nvPicPr>
        <p:blipFill>
          <a:blip r:embed="rId11" cstate="print"/>
          <a:srcRect l="1963" t="19550" r="5901" b="3801"/>
          <a:stretch>
            <a:fillRect/>
          </a:stretch>
        </p:blipFill>
        <p:spPr bwMode="auto">
          <a:xfrm>
            <a:off x="7596336" y="4077072"/>
            <a:ext cx="1368152" cy="8536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7" name="ZoneTexte 16"/>
          <p:cNvSpPr txBox="1"/>
          <p:nvPr/>
        </p:nvSpPr>
        <p:spPr>
          <a:xfrm>
            <a:off x="251520" y="5733256"/>
            <a:ext cx="1944216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Plats préparés</a:t>
            </a:r>
            <a:endParaRPr lang="fr-FR" dirty="0"/>
          </a:p>
        </p:txBody>
      </p:sp>
      <p:pic>
        <p:nvPicPr>
          <p:cNvPr id="2057" name="Picture 9" descr="H:\Projet marketing\Visuel Ramen\20130112_14425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5229200"/>
            <a:ext cx="951570" cy="1268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9" name="ZoneTexte 18"/>
          <p:cNvSpPr txBox="1"/>
          <p:nvPr/>
        </p:nvSpPr>
        <p:spPr>
          <a:xfrm>
            <a:off x="4283968" y="2996952"/>
            <a:ext cx="1944216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Produits frais</a:t>
            </a:r>
            <a:endParaRPr lang="fr-FR" dirty="0"/>
          </a:p>
        </p:txBody>
      </p:sp>
      <p:pic>
        <p:nvPicPr>
          <p:cNvPr id="2061" name="Picture 13" descr="http://www.baspspizza.com/photos/sushidail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2636912"/>
            <a:ext cx="1536105" cy="1152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RESULTATS D’ENQUETE</a:t>
            </a: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1124744"/>
            <a:ext cx="864096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Questionnaire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 online :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400" b="1" u="sng" dirty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hlinkClick r:id="rId4"/>
              </a:rPr>
              <a:t>http://goo.gl/</a:t>
            </a:r>
            <a:r>
              <a:rPr lang="fr-FR" sz="2400" b="1" u="sng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hlinkClick r:id="rId4"/>
              </a:rPr>
              <a:t>9iQMb</a:t>
            </a:r>
            <a:endParaRPr lang="fr-FR" sz="2400" b="1" u="sng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2400" b="1" u="sng" dirty="0">
              <a:solidFill>
                <a:schemeClr val="accent2">
                  <a:lumMod val="50000"/>
                </a:schemeClr>
              </a:solidFill>
              <a:ea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800" b="1" dirty="0" smtClean="0">
                <a:ea typeface="Times New Roman" pitchFamily="18" charset="0"/>
              </a:rPr>
              <a:t>Résumé des réponses </a:t>
            </a:r>
            <a:r>
              <a:rPr lang="fr-FR" sz="2800" b="1" dirty="0">
                <a:ea typeface="Times New Roman" pitchFamily="18" charset="0"/>
              </a:rPr>
              <a:t>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2400" b="1" u="sng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400" b="1" u="sng" dirty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hlinkClick r:id="rId5"/>
              </a:rPr>
              <a:t>http://goo.gl/</a:t>
            </a:r>
            <a:r>
              <a:rPr lang="fr-FR" sz="2400" b="1" u="sng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hlinkClick r:id="rId5"/>
              </a:rPr>
              <a:t>mmwE8</a:t>
            </a:r>
            <a:endParaRPr lang="fr-FR" sz="2400" b="1" u="sng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2400" b="1" u="sng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fr-FR" sz="2000" b="1" i="0" u="sng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653136"/>
            <a:ext cx="2880320" cy="19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302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 2013-01-17 à 08.37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1034166" cy="1055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2656"/>
            <a:ext cx="7668344" cy="648072"/>
          </a:xfrm>
          <a:prstGeom prst="rect">
            <a:avLst/>
          </a:prstGeom>
          <a:solidFill>
            <a:srgbClr val="A0C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LE POSITIONNEMENT</a:t>
            </a: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468560" y="6669360"/>
            <a:ext cx="100811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6" y="6381328"/>
            <a:ext cx="1187624" cy="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922987"/>
            <a:ext cx="2009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683568" y="589875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Des codes couleurs établis: </a:t>
            </a:r>
            <a:endParaRPr lang="fr-FR" sz="1600" dirty="0"/>
          </a:p>
        </p:txBody>
      </p:sp>
      <p:sp>
        <p:nvSpPr>
          <p:cNvPr id="3" name="Rectangle 2"/>
          <p:cNvSpPr/>
          <p:nvPr/>
        </p:nvSpPr>
        <p:spPr>
          <a:xfrm>
            <a:off x="323528" y="1628800"/>
            <a:ext cx="3202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Notre segmentation Marché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71600" y="2420888"/>
            <a:ext cx="7056784" cy="2592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600" dirty="0">
                <a:effectLst/>
                <a:latin typeface="Calibri"/>
                <a:ea typeface="ＭＳ 明朝"/>
                <a:cs typeface="Times New Roman"/>
              </a:rPr>
              <a:t>     </a:t>
            </a:r>
            <a:r>
              <a:rPr lang="fr-FR" dirty="0">
                <a:effectLst/>
                <a:latin typeface="Calibri"/>
                <a:ea typeface="ＭＳ 明朝"/>
                <a:cs typeface="Times New Roman"/>
              </a:rPr>
              <a:t>MARCHE</a:t>
            </a:r>
            <a:endParaRPr lang="fr-FR" sz="1400" dirty="0">
              <a:effectLst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effectLst/>
                <a:latin typeface="Calibri"/>
                <a:ea typeface="ＭＳ 明朝"/>
                <a:cs typeface="Times New Roman"/>
              </a:rPr>
              <a:t>    PRODUITS </a:t>
            </a:r>
            <a:endParaRPr lang="fr-FR" sz="1400" dirty="0">
              <a:effectLst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effectLst/>
                <a:latin typeface="Calibri"/>
                <a:ea typeface="ＭＳ 明朝"/>
                <a:cs typeface="Times New Roman"/>
              </a:rPr>
              <a:t>  ULTRA FRAIS</a:t>
            </a:r>
            <a:r>
              <a:rPr lang="fr-FR" sz="1600" dirty="0">
                <a:effectLst/>
                <a:latin typeface="Calibri"/>
                <a:ea typeface="ＭＳ 明朝"/>
                <a:cs typeface="Times New Roman"/>
              </a:rPr>
              <a:t> 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Flèche vers la gauche 17"/>
          <p:cNvSpPr/>
          <p:nvPr/>
        </p:nvSpPr>
        <p:spPr>
          <a:xfrm>
            <a:off x="2483768" y="2924944"/>
            <a:ext cx="5184576" cy="16173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5" name="Imag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068960"/>
            <a:ext cx="1080120" cy="129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068960"/>
            <a:ext cx="1110952" cy="129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068960"/>
            <a:ext cx="1080120" cy="12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1035</Words>
  <Application>Microsoft Office PowerPoint</Application>
  <PresentationFormat>Affichage à l'écran (4:3)</PresentationFormat>
  <Paragraphs>407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Elodie</dc:creator>
  <cp:lastModifiedBy>Laura</cp:lastModifiedBy>
  <cp:revision>58</cp:revision>
  <dcterms:created xsi:type="dcterms:W3CDTF">2013-01-17T07:25:43Z</dcterms:created>
  <dcterms:modified xsi:type="dcterms:W3CDTF">2013-01-18T13:53:25Z</dcterms:modified>
</cp:coreProperties>
</file>