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0"/>
  </p:notesMasterIdLst>
  <p:sldIdLst>
    <p:sldId id="265" r:id="rId2"/>
    <p:sldId id="266" r:id="rId3"/>
    <p:sldId id="267" r:id="rId4"/>
    <p:sldId id="273" r:id="rId5"/>
    <p:sldId id="274" r:id="rId6"/>
    <p:sldId id="275" r:id="rId7"/>
    <p:sldId id="260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71" r:id="rId16"/>
    <p:sldId id="276" r:id="rId17"/>
    <p:sldId id="277" r:id="rId18"/>
    <p:sldId id="279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8413" autoAdjust="0"/>
  </p:normalViewPr>
  <p:slideViewPr>
    <p:cSldViewPr>
      <p:cViewPr>
        <p:scale>
          <a:sx n="90" d="100"/>
          <a:sy n="90" d="100"/>
        </p:scale>
        <p:origin x="-57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529AE-9D04-48BC-88C8-51AEE7096C7C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8BE58-F619-4688-A6AD-7A7881F12D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79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fr-F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1DA07E-8773-4DF5-A105-C15537E423D8}" type="datetimeFigureOut">
              <a:rPr lang="fr-FR" smtClean="0"/>
              <a:t>17/01/2013</a:t>
            </a:fld>
            <a:endParaRPr lang="fr-FR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A8C398-B723-489E-8E65-583660359F68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517232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solidFill>
                  <a:srgbClr val="FF0000"/>
                </a:solidFill>
              </a:rPr>
              <a:t>Aït Kaci Amine </a:t>
            </a:r>
            <a:endParaRPr lang="fr-FR" sz="32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1799" y="5578787"/>
            <a:ext cx="3096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solidFill>
                  <a:srgbClr val="00B050"/>
                </a:solidFill>
              </a:rPr>
              <a:t>Jean-Christophe </a:t>
            </a:r>
          </a:p>
          <a:p>
            <a:r>
              <a:rPr lang="fr-FR" sz="2800" b="1" u="sng" dirty="0" smtClean="0">
                <a:solidFill>
                  <a:srgbClr val="00B050"/>
                </a:solidFill>
              </a:rPr>
              <a:t>Manceau</a:t>
            </a:r>
            <a:endParaRPr lang="fr-FR" sz="2800" b="1" u="sng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8264" y="5578787"/>
            <a:ext cx="1843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>
                <a:solidFill>
                  <a:srgbClr val="00B0F0"/>
                </a:solidFill>
              </a:rPr>
              <a:t>Da – Silva</a:t>
            </a:r>
          </a:p>
          <a:p>
            <a:r>
              <a:rPr lang="fr-FR" sz="2800" b="1" u="sng" dirty="0" smtClean="0">
                <a:solidFill>
                  <a:srgbClr val="00B0F0"/>
                </a:solidFill>
              </a:rPr>
              <a:t>Remi</a:t>
            </a:r>
            <a:endParaRPr lang="fr-FR" sz="2800" b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Comment sont comparées 2 empreintes digitales?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16"/>
            <a:ext cx="500404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/>
              <a:t>On considère en France que 12 coïncidences minimales doivent être visibles afin de valider</a:t>
            </a:r>
          </a:p>
          <a:p>
            <a:pPr marL="0" indent="0">
              <a:buNone/>
            </a:pPr>
            <a:r>
              <a:rPr lang="fr-FR" dirty="0" smtClean="0"/>
              <a:t>    l'identification </a:t>
            </a:r>
            <a:r>
              <a:rPr lang="fr-FR" dirty="0"/>
              <a:t>d'une </a:t>
            </a:r>
            <a:r>
              <a:rPr lang="fr-FR" dirty="0" smtClean="0"/>
              <a:t>    	personne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487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610600" cy="882650"/>
          </a:xfrm>
        </p:spPr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EXEMPLE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Empreinte qui vient d’</a:t>
            </a:r>
            <a:r>
              <a:rPr lang="fr-FR" dirty="0"/>
              <a:t>ê</a:t>
            </a:r>
            <a:r>
              <a:rPr lang="fr-FR" dirty="0" smtClean="0"/>
              <a:t>tre relevée.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Empreinte comparé a l’aide d’un logiciel et d’une base de donnée.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3" y="1916832"/>
            <a:ext cx="3312368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384376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72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2)° La balistique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78151"/>
            <a:ext cx="4605536" cy="345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37905"/>
            <a:ext cx="4096843" cy="27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Comment est déclenché le </a:t>
            </a:r>
            <a:r>
              <a:rPr lang="fr-FR" b="1" u="sng" dirty="0" err="1" smtClean="0">
                <a:solidFill>
                  <a:srgbClr val="FF0000"/>
                </a:solidFill>
              </a:rPr>
              <a:t>mecanisme</a:t>
            </a:r>
            <a:r>
              <a:rPr lang="fr-FR" b="1" u="sng" dirty="0" smtClean="0">
                <a:solidFill>
                  <a:srgbClr val="FF0000"/>
                </a:solidFill>
              </a:rPr>
              <a:t> d’éjection d’une balle?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/>
              <a:t>Une balle est constituée d'une douille (2) éjectée par l'arme après avoir fait feu. Cette </a:t>
            </a:r>
            <a:r>
              <a:rPr lang="fr-FR" dirty="0" smtClean="0"/>
              <a:t>douille contient </a:t>
            </a:r>
            <a:r>
              <a:rPr lang="fr-FR" dirty="0"/>
              <a:t>initialement un mélange explosif (3) qui est mis à feu par l'arme. L'explosion expulse </a:t>
            </a:r>
            <a:r>
              <a:rPr lang="fr-FR" dirty="0" smtClean="0"/>
              <a:t>la balle </a:t>
            </a:r>
            <a:r>
              <a:rPr lang="fr-FR" dirty="0"/>
              <a:t>(1) à très grande vitesse.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2592288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2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Quels sont les trajectoires possibles d’un projectile?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Un projectile lancé dans l’air à vitesse initiale aura une trajectoire parabolique </a:t>
            </a:r>
            <a:r>
              <a:rPr lang="fr-FR" dirty="0" err="1" smtClean="0"/>
              <a:t>dûe</a:t>
            </a:r>
            <a:r>
              <a:rPr lang="fr-FR" dirty="0" smtClean="0"/>
              <a:t> à l’attraction terrestre qui attire les projectile vers le sol.</a:t>
            </a:r>
          </a:p>
          <a:p>
            <a:r>
              <a:rPr lang="fr-FR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la vitesse initiale est importante </a:t>
            </a:r>
          </a:p>
          <a:p>
            <a:pPr marL="0" indent="0">
              <a:buNone/>
            </a:pPr>
            <a:r>
              <a:rPr lang="fr-FR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la portée du </a:t>
            </a:r>
          </a:p>
          <a:p>
            <a:pPr marL="0" indent="0">
              <a:buNone/>
            </a:pPr>
            <a:r>
              <a:rPr lang="fr-FR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projectile est grande</a:t>
            </a:r>
            <a:r>
              <a:rPr lang="fr-FR" dirty="0"/>
              <a:t>.</a:t>
            </a: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162425"/>
            <a:ext cx="50958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38" y="2357438"/>
            <a:ext cx="959167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11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TROUVER LA POSITION DU TIREUR.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balle pénétrant dans les obstacles avec la même trajectoire que celle qu'elle possédait avant, </a:t>
            </a:r>
            <a:r>
              <a:rPr lang="fr-FR" dirty="0" smtClean="0"/>
              <a:t>le trou </a:t>
            </a:r>
            <a:r>
              <a:rPr lang="fr-FR" dirty="0"/>
              <a:t>formé donnera une indication sur le chemin parcourue par la balle. Afin de visualiser </a:t>
            </a:r>
            <a:r>
              <a:rPr lang="fr-FR" dirty="0" smtClean="0"/>
              <a:t>cette trajectoire </a:t>
            </a:r>
            <a:r>
              <a:rPr lang="fr-FR" dirty="0"/>
              <a:t>on peut utiliser des faisceaux lasers ou des fils parfaitement tendus.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9144000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6"/>
            <a:ext cx="9144000" cy="49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52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		</a:t>
            </a:r>
            <a:r>
              <a:rPr lang="fr-FR" b="1" u="sng" dirty="0" smtClean="0">
                <a:solidFill>
                  <a:srgbClr val="FF0000"/>
                </a:solidFill>
              </a:rPr>
              <a:t>Conclusion de l’</a:t>
            </a:r>
            <a:r>
              <a:rPr lang="fr-FR" b="1" u="sng" dirty="0" err="1" smtClean="0">
                <a:solidFill>
                  <a:srgbClr val="FF0000"/>
                </a:solidFill>
              </a:rPr>
              <a:t>enquete</a:t>
            </a:r>
            <a:r>
              <a:rPr lang="fr-FR" b="1" u="sng" dirty="0" smtClean="0">
                <a:solidFill>
                  <a:srgbClr val="FF0000"/>
                </a:solidFill>
              </a:rPr>
              <a:t>.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u="sng" dirty="0" smtClean="0">
                <a:solidFill>
                  <a:srgbClr val="00B050"/>
                </a:solidFill>
              </a:rPr>
              <a:t>Le meurtrier est donc l’individu possédant:</a:t>
            </a:r>
          </a:p>
          <a:p>
            <a:pPr marL="0" indent="0">
              <a:buNone/>
            </a:pPr>
            <a:r>
              <a:rPr lang="fr-FR" dirty="0" smtClean="0"/>
              <a:t>   -Les mêmes séquences d’ADN que celles 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étudier après la purification.</a:t>
            </a:r>
          </a:p>
          <a:p>
            <a:pPr marL="0" indent="0">
              <a:buNone/>
            </a:pPr>
            <a:r>
              <a:rPr lang="fr-FR" dirty="0" smtClean="0"/>
              <a:t>   -Les mêmes minuties évidentes ( au moins 12)</a:t>
            </a:r>
          </a:p>
          <a:p>
            <a:pPr marL="0" indent="0">
              <a:buNone/>
            </a:pPr>
            <a:r>
              <a:rPr lang="fr-FR" dirty="0" smtClean="0"/>
              <a:t>   entre les siennes et celles retrouvées sur la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</a:t>
            </a:r>
            <a:r>
              <a:rPr lang="fr-FR" dirty="0"/>
              <a:t>scène du crime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96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 dirty="0" smtClean="0">
                <a:solidFill>
                  <a:srgbClr val="FF0000"/>
                </a:solidFill>
              </a:rPr>
              <a:t>Fin de l’enquête.</a:t>
            </a:r>
            <a:endParaRPr lang="fr-FR" b="1" u="sng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700808"/>
            <a:ext cx="56197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587727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u="sng" dirty="0" err="1" smtClean="0">
                <a:solidFill>
                  <a:srgbClr val="0070C0"/>
                </a:solidFill>
              </a:rPr>
              <a:t>Debut</a:t>
            </a:r>
            <a:r>
              <a:rPr lang="fr-FR" sz="4000" b="1" u="sng" dirty="0" smtClean="0">
                <a:solidFill>
                  <a:srgbClr val="0070C0"/>
                </a:solidFill>
              </a:rPr>
              <a:t> de l’interrogatoire.</a:t>
            </a:r>
            <a:endParaRPr lang="fr-FR" sz="40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38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981200"/>
            <a:ext cx="54879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95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détails du crime.</a:t>
            </a:r>
            <a:endParaRPr lang="fr-F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704"/>
            <a:ext cx="9144000" cy="552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3245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FF0000"/>
                </a:solidFill>
              </a:rPr>
              <a:t>LES INDICES DISPONIBLES: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¤ Des traces de sang appartenant a l’assassin.</a:t>
            </a:r>
          </a:p>
          <a:p>
            <a:r>
              <a:rPr lang="fr-FR" dirty="0" smtClean="0"/>
              <a:t>¤ Des empreintes digitales.</a:t>
            </a:r>
          </a:p>
          <a:p>
            <a:endParaRPr lang="fr-FR" dirty="0"/>
          </a:p>
          <a:p>
            <a:r>
              <a:rPr lang="fr-FR" dirty="0" smtClean="0"/>
              <a:t>¤ Un impact de balle sur un arbre.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84572"/>
            <a:ext cx="2016224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3" y="4149080"/>
            <a:ext cx="2304256" cy="153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073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1)° l’analyse des traces de sang.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2000250"/>
            <a:ext cx="4381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6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699"/>
            <a:ext cx="8610600" cy="88265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	</a:t>
            </a:r>
            <a:r>
              <a:rPr lang="fr-FR" b="1" u="sng" dirty="0" smtClean="0">
                <a:solidFill>
                  <a:srgbClr val="FF0000"/>
                </a:solidFill>
              </a:rPr>
              <a:t>Comment sont prélever les traces 	</a:t>
            </a:r>
            <a:r>
              <a:rPr lang="fr-FR" b="1" dirty="0" smtClean="0">
                <a:solidFill>
                  <a:srgbClr val="FF0000"/>
                </a:solidFill>
              </a:rPr>
              <a:t>				</a:t>
            </a:r>
            <a:r>
              <a:rPr lang="fr-FR" b="1" u="sng" dirty="0" smtClean="0">
                <a:solidFill>
                  <a:srgbClr val="FF0000"/>
                </a:solidFill>
              </a:rPr>
              <a:t>de sang?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80728"/>
            <a:ext cx="4290556" cy="1440160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</a:rPr>
              <a:t>Le technicien extrait de </a:t>
            </a:r>
            <a:r>
              <a:rPr lang="fr-FR" sz="2000" b="1" dirty="0" err="1" smtClean="0">
                <a:solidFill>
                  <a:schemeClr val="tx2">
                    <a:lumMod val="50000"/>
                  </a:schemeClr>
                </a:solidFill>
              </a:rPr>
              <a:t>l’adn</a:t>
            </a:r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</a:rPr>
              <a:t> à partir des cellules retrouvées dans des échantillons de sang, salive, cheveux…</a:t>
            </a:r>
            <a:endParaRPr lang="fr-F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4008" y="980728"/>
            <a:ext cx="4292241" cy="1368152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</a:rPr>
              <a:t>On effectue la purification qui nous permet de séparer </a:t>
            </a:r>
            <a:r>
              <a:rPr lang="fr-FR" sz="2000" b="1" dirty="0" err="1" smtClean="0">
                <a:solidFill>
                  <a:schemeClr val="tx2">
                    <a:lumMod val="50000"/>
                  </a:schemeClr>
                </a:solidFill>
              </a:rPr>
              <a:t>l’adn</a:t>
            </a:r>
            <a:r>
              <a:rPr lang="fr-FR" sz="2000" b="1" dirty="0" smtClean="0">
                <a:solidFill>
                  <a:schemeClr val="tx2">
                    <a:lumMod val="50000"/>
                  </a:schemeClr>
                </a:solidFill>
              </a:rPr>
              <a:t>  des autres composants  de la cellule</a:t>
            </a:r>
            <a:endParaRPr lang="fr-F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8" y="2564904"/>
            <a:ext cx="4288536" cy="39417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7444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1"/>
            <a:ext cx="4104456" cy="255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" y="2200300"/>
            <a:ext cx="9144000" cy="46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55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  Comment comparer 2 échantillons </a:t>
            </a:r>
            <a:r>
              <a:rPr lang="fr-FR" b="1" u="sng" dirty="0" err="1" smtClean="0">
                <a:solidFill>
                  <a:srgbClr val="FF0000"/>
                </a:solidFill>
              </a:rPr>
              <a:t>d’adn</a:t>
            </a:r>
            <a:r>
              <a:rPr lang="fr-FR" b="1" u="sng" dirty="0" smtClean="0">
                <a:solidFill>
                  <a:srgbClr val="FF0000"/>
                </a:solidFill>
              </a:rPr>
              <a:t>?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Dans presque toutes les cellules du corps, il existe de l’ADN (chromosomes-chromatine) qui est constitué de nombreuses chaines de nucléotides.</a:t>
            </a:r>
          </a:p>
          <a:p>
            <a:pPr marL="0" indent="0">
              <a:buNone/>
            </a:pPr>
            <a:r>
              <a:rPr lang="fr-FR" dirty="0" smtClean="0"/>
              <a:t>   (G,C,A &amp; T)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01008"/>
            <a:ext cx="199072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50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>
                <a:solidFill>
                  <a:srgbClr val="FF0000"/>
                </a:solidFill>
              </a:rPr>
              <a:t>2</a:t>
            </a:r>
            <a:r>
              <a:rPr lang="fr-FR" b="1" u="sng" dirty="0" smtClean="0">
                <a:solidFill>
                  <a:srgbClr val="FF0000"/>
                </a:solidFill>
              </a:rPr>
              <a:t>)°les empreintes digitales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80" y="2217331"/>
            <a:ext cx="18478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07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 smtClean="0">
                <a:solidFill>
                  <a:srgbClr val="FF0000"/>
                </a:solidFill>
              </a:rPr>
              <a:t>qU’est ce que sont les empreintes digitales?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Le bout de nos doigts est incrusté de sillons et de crêtes minuscules qui forment un motif unique : les empreintes digitales. Des qu’un doigt touche un objet, il peut laisser à sa surface un dépôt souvent invisible à l'</a:t>
            </a:r>
            <a:r>
              <a:rPr lang="fr-FR" sz="2000" dirty="0" err="1"/>
              <a:t>oeil</a:t>
            </a:r>
            <a:r>
              <a:rPr lang="fr-FR" sz="2000" dirty="0"/>
              <a:t> nu constitué de sueur et de gras. Ces traces de doigts une fois révélées, suffisent amplement à identifier un individu avec une </a:t>
            </a:r>
            <a:r>
              <a:rPr lang="fr-FR" sz="2000" dirty="0" smtClean="0"/>
              <a:t>beaucoup de certitude.</a:t>
            </a:r>
          </a:p>
          <a:p>
            <a:endParaRPr lang="fr-FR" sz="2000" dirty="0"/>
          </a:p>
          <a:p>
            <a:endParaRPr lang="fr-FR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37112"/>
            <a:ext cx="633670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99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b="1" u="sng" dirty="0" smtClean="0">
                <a:solidFill>
                  <a:srgbClr val="FF0000"/>
                </a:solidFill>
              </a:rPr>
              <a:t>Comment sont découvertes et analysées</a:t>
            </a:r>
            <a:br>
              <a:rPr lang="fr-FR" sz="2800" b="1" u="sng" dirty="0" smtClean="0">
                <a:solidFill>
                  <a:srgbClr val="FF0000"/>
                </a:solidFill>
              </a:rPr>
            </a:br>
            <a:r>
              <a:rPr lang="fr-FR" sz="2800" b="1" u="sng" dirty="0" smtClean="0">
                <a:solidFill>
                  <a:srgbClr val="FF0000"/>
                </a:solidFill>
              </a:rPr>
              <a:t>les empreintes digitales ?</a:t>
            </a:r>
            <a:endParaRPr lang="fr-FR" sz="28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166" y="1318977"/>
            <a:ext cx="8686800" cy="4755158"/>
          </a:xfrm>
        </p:spPr>
        <p:txBody>
          <a:bodyPr>
            <a:normAutofit/>
          </a:bodyPr>
          <a:lstStyle/>
          <a:p>
            <a:r>
              <a:rPr lang="fr-FR" dirty="0" smtClean="0"/>
              <a:t>Les Empreintes digitales, une fois trouvé dans la </a:t>
            </a:r>
            <a:r>
              <a:rPr lang="fr-FR" dirty="0" err="1" smtClean="0"/>
              <a:t>scene</a:t>
            </a:r>
            <a:r>
              <a:rPr lang="fr-FR" dirty="0" smtClean="0"/>
              <a:t> de crime, seront rendu visibles grâce à une poudre choisie en fonction de la texture, de la nature, et de la couleur de fond.</a:t>
            </a:r>
          </a:p>
          <a:p>
            <a:r>
              <a:rPr lang="fr-FR" dirty="0" smtClean="0"/>
              <a:t>  L’empreinte est ensuite numérotée</a:t>
            </a:r>
          </a:p>
          <a:p>
            <a:pPr marL="114300" indent="0">
              <a:buNone/>
            </a:pPr>
            <a:r>
              <a:rPr lang="fr-FR" dirty="0" smtClean="0"/>
              <a:t> En tant qu’indice puis mesurée. </a:t>
            </a:r>
          </a:p>
          <a:p>
            <a:pPr marL="114300" indent="0">
              <a:buNone/>
            </a:pPr>
            <a:r>
              <a:rPr lang="fr-FR" dirty="0" smtClean="0"/>
              <a:t> Elle sera ensuite comparée avec d’autres dans une base de donnée. </a:t>
            </a:r>
          </a:p>
          <a:p>
            <a:endParaRPr lang="fr-FR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32798"/>
            <a:ext cx="30480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78798"/>
            <a:ext cx="28003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79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256</TotalTime>
  <Words>529</Words>
  <Application>Microsoft Office PowerPoint</Application>
  <PresentationFormat>On-screen Show (4:3)</PresentationFormat>
  <Paragraphs>59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Trek</vt:lpstr>
      <vt:lpstr>PowerPoint Presentation</vt:lpstr>
      <vt:lpstr>Les détails du crime.</vt:lpstr>
      <vt:lpstr>LES INDICES DISPONIBLES:</vt:lpstr>
      <vt:lpstr>1)° l’analyse des traces de sang.</vt:lpstr>
      <vt:lpstr> Comment sont prélever les traces      de sang?</vt:lpstr>
      <vt:lpstr>  Comment comparer 2 échantillons d’adn?</vt:lpstr>
      <vt:lpstr>2)°les empreintes digitales</vt:lpstr>
      <vt:lpstr>qU’est ce que sont les empreintes digitales?</vt:lpstr>
      <vt:lpstr>Comment sont découvertes et analysées les empreintes digitales ?</vt:lpstr>
      <vt:lpstr>Comment sont comparées 2 empreintes digitales?</vt:lpstr>
      <vt:lpstr>EXEMPLE</vt:lpstr>
      <vt:lpstr>2)° La balistique</vt:lpstr>
      <vt:lpstr>Comment est déclenché le mecanisme d’éjection d’une balle?</vt:lpstr>
      <vt:lpstr>Quels sont les trajectoires possibles d’un projectile?</vt:lpstr>
      <vt:lpstr>TROUVER LA POSITION DU TIREUR.</vt:lpstr>
      <vt:lpstr>  Conclusion de l’enquete.</vt:lpstr>
      <vt:lpstr>Fin de l’enquête.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TAREK</dc:creator>
  <cp:lastModifiedBy>TAREK</cp:lastModifiedBy>
  <cp:revision>22</cp:revision>
  <dcterms:created xsi:type="dcterms:W3CDTF">2013-01-16T19:53:16Z</dcterms:created>
  <dcterms:modified xsi:type="dcterms:W3CDTF">2013-01-17T20:35:53Z</dcterms:modified>
</cp:coreProperties>
</file>