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2" r:id="rId2"/>
    <p:sldId id="277" r:id="rId3"/>
    <p:sldId id="257" r:id="rId4"/>
    <p:sldId id="258" r:id="rId5"/>
    <p:sldId id="269" r:id="rId6"/>
    <p:sldId id="264" r:id="rId7"/>
    <p:sldId id="265" r:id="rId8"/>
    <p:sldId id="266" r:id="rId9"/>
    <p:sldId id="267" r:id="rId10"/>
    <p:sldId id="259" r:id="rId11"/>
    <p:sldId id="260" r:id="rId12"/>
    <p:sldId id="261" r:id="rId13"/>
    <p:sldId id="262" r:id="rId14"/>
    <p:sldId id="268" r:id="rId15"/>
    <p:sldId id="263" r:id="rId16"/>
    <p:sldId id="270" r:id="rId17"/>
    <p:sldId id="280" r:id="rId18"/>
    <p:sldId id="271" r:id="rId19"/>
    <p:sldId id="28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Modifiez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6" name="Espace réservé de la date 15"/>
          <p:cNvSpPr>
            <a:spLocks noGrp="1"/>
          </p:cNvSpPr>
          <p:nvPr>
            <p:ph type="dt" sz="half" idx="10"/>
          </p:nvPr>
        </p:nvSpPr>
        <p:spPr/>
        <p:txBody>
          <a:bodyPr/>
          <a:lstStyle/>
          <a:p>
            <a:fld id="{6103F07A-928C-4ED6-B681-9EE900C5C475}" type="datetimeFigureOut">
              <a:rPr lang="fr-FR" smtClean="0"/>
              <a:t>11/01/2013</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FDBD6BA4-60BC-4C49-9366-13E537C3292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03F07A-928C-4ED6-B681-9EE900C5C475}" type="datetimeFigureOut">
              <a:rPr lang="fr-FR" smtClean="0"/>
              <a:t>11/01/2013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03F07A-928C-4ED6-B681-9EE900C5C475}" type="datetimeFigureOut">
              <a:rPr lang="fr-FR" smtClean="0"/>
              <a:t>11/01/2013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103F07A-928C-4ED6-B681-9EE900C5C475}" type="datetimeFigureOut">
              <a:rPr lang="fr-FR" smtClean="0"/>
              <a:t>11/01/2013</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FDBD6BA4-60BC-4C49-9366-13E537C3292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9" name="Espace réservé de la date 18"/>
          <p:cNvSpPr>
            <a:spLocks noGrp="1"/>
          </p:cNvSpPr>
          <p:nvPr>
            <p:ph type="dt" sz="half" idx="10"/>
          </p:nvPr>
        </p:nvSpPr>
        <p:spPr/>
        <p:txBody>
          <a:bodyPr/>
          <a:lstStyle/>
          <a:p>
            <a:fld id="{6103F07A-928C-4ED6-B681-9EE900C5C475}" type="datetimeFigureOut">
              <a:rPr lang="fr-FR" smtClean="0"/>
              <a:t>11/01/2013</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FDBD6BA4-60BC-4C49-9366-13E537C3292E}" type="slidenum">
              <a:rPr lang="fr-FR" smtClean="0"/>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6103F07A-928C-4ED6-B681-9EE900C5C475}" type="datetimeFigureOut">
              <a:rPr lang="fr-FR" smtClean="0"/>
              <a:t>11/01/2013</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6103F07A-928C-4ED6-B681-9EE900C5C475}" type="datetimeFigureOut">
              <a:rPr lang="fr-FR" smtClean="0"/>
              <a:t>11/01/2013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FDBD6BA4-60BC-4C49-9366-13E537C3292E}" type="slidenum">
              <a:rPr lang="fr-FR" smtClean="0"/>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6103F07A-928C-4ED6-B681-9EE900C5C475}" type="datetimeFigureOut">
              <a:rPr lang="fr-FR" smtClean="0"/>
              <a:t>11/01/2013</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103F07A-928C-4ED6-B681-9EE900C5C475}" type="datetimeFigureOut">
              <a:rPr lang="fr-FR" smtClean="0"/>
              <a:t>11/01/2013</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103F07A-928C-4ED6-B681-9EE900C5C475}" type="datetimeFigureOut">
              <a:rPr lang="fr-FR" smtClean="0"/>
              <a:t>11/01/2013</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BD6BA4-60BC-4C49-9366-13E537C3292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6103F07A-928C-4ED6-B681-9EE900C5C475}" type="datetimeFigureOut">
              <a:rPr lang="fr-FR" smtClean="0"/>
              <a:t>11/01/2013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FDBD6BA4-60BC-4C49-9366-13E537C3292E}" type="slidenum">
              <a:rPr lang="fr-FR" smtClean="0"/>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0"/>
                <a:satMod val="455000"/>
              </a:schemeClr>
              <a:schemeClr val="bg2">
                <a:tint val="95000"/>
                <a:satMod val="120000"/>
              </a:schemeClr>
            </a:duotone>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103F07A-928C-4ED6-B681-9EE900C5C475}" type="datetimeFigureOut">
              <a:rPr lang="fr-FR" smtClean="0"/>
              <a:t>11/01/2013</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DBD6BA4-60BC-4C49-9366-13E537C3292E}" type="slidenum">
              <a:rPr lang="fr-FR" smtClean="0"/>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8.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3.jpeg"/><Relationship Id="rId7"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4.jpeg"/><Relationship Id="rId10" Type="http://schemas.openxmlformats.org/officeDocument/2006/relationships/image" Target="../media/image47.jpeg"/><Relationship Id="rId4" Type="http://schemas.microsoft.com/office/2007/relationships/hdphoto" Target="../media/hdphoto6.wdp"/><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904701" y="212346"/>
            <a:ext cx="6624638" cy="7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6600" dirty="0">
                <a:latin typeface="Kunstler Script" pitchFamily="66" charset="0"/>
              </a:rPr>
              <a:t>Les Côtes de Carthage</a:t>
            </a:r>
          </a:p>
          <a:p>
            <a:pPr marL="342900" indent="-342900" algn="ctr">
              <a:lnSpc>
                <a:spcPct val="80000"/>
              </a:lnSpc>
              <a:spcBef>
                <a:spcPct val="20000"/>
              </a:spcBef>
            </a:pPr>
            <a:endParaRPr lang="fr-FR" sz="3400" dirty="0">
              <a:solidFill>
                <a:srgbClr val="663300"/>
              </a:solidFill>
              <a:latin typeface="Maiandra GD" pitchFamily="34" charset="0"/>
            </a:endParaRPr>
          </a:p>
          <a:p>
            <a:pPr marL="342900" indent="-342900" algn="ctr">
              <a:spcBef>
                <a:spcPct val="20000"/>
              </a:spcBef>
            </a:pPr>
            <a:endParaRPr lang="fr-FR" sz="3400" dirty="0">
              <a:solidFill>
                <a:srgbClr val="663300"/>
              </a:solidFill>
              <a:latin typeface="Maiandra GD" pitchFamily="34" charset="0"/>
            </a:endParaRPr>
          </a:p>
        </p:txBody>
      </p:sp>
      <p:pic>
        <p:nvPicPr>
          <p:cNvPr id="4099" name="Picture 8" descr="\\SERVNAS1\Phototheque\Nouvelle Photothèque\Sahel\Hammamet\Sélection photos régions\Hre8 15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38363"/>
            <a:ext cx="31337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SERVNAS1\Phototheque\Nouvelle Photothèque\Côtes de Carthage\Tunis\sélection photos région\tun2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138363"/>
            <a:ext cx="29146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3" descr="\\SERVNAS1\Phototheque\Nouvelle Photothèque\Côtes de Carthage\Tunis\sélection photos région\Tur9 150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138363"/>
            <a:ext cx="3136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 3" descr="LOGO CJ ENTIER2 BL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
            <a:ext cx="20288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2"/>
          <p:cNvSpPr>
            <a:spLocks noChangeArrowheads="1"/>
          </p:cNvSpPr>
          <p:nvPr/>
        </p:nvSpPr>
        <p:spPr bwMode="auto">
          <a:xfrm>
            <a:off x="342900" y="5732463"/>
            <a:ext cx="4733156"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spcBef>
                <a:spcPct val="20000"/>
              </a:spcBef>
            </a:pPr>
            <a:r>
              <a:rPr lang="fr-FR" sz="2600" i="1" dirty="0" smtClean="0">
                <a:latin typeface="Maiandra GD" pitchFamily="34" charset="0"/>
              </a:rPr>
              <a:t>Les excursions Croisière Jaune au départ de Hammamet</a:t>
            </a:r>
            <a:endParaRPr lang="fr-FR" sz="2600" i="1" dirty="0">
              <a:latin typeface="Maiandra GD" pitchFamily="34" charset="0"/>
            </a:endParaRPr>
          </a:p>
        </p:txBody>
      </p:sp>
    </p:spTree>
    <p:extLst>
      <p:ext uri="{BB962C8B-B14F-4D97-AF65-F5344CB8AC3E}">
        <p14:creationId xmlns:p14="http://schemas.microsoft.com/office/powerpoint/2010/main" val="329073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500063" y="2133600"/>
            <a:ext cx="4792662" cy="3233738"/>
          </a:xfrm>
        </p:spPr>
        <p:txBody>
          <a:bodyPr>
            <a:normAutofit/>
          </a:bodyPr>
          <a:lstStyle/>
          <a:p>
            <a:pPr>
              <a:lnSpc>
                <a:spcPct val="80000"/>
              </a:lnSpc>
              <a:buFont typeface="Arial" charset="0"/>
              <a:buNone/>
            </a:pPr>
            <a:r>
              <a:rPr lang="fr-FR" sz="1400" dirty="0" smtClean="0">
                <a:solidFill>
                  <a:schemeClr val="accent6">
                    <a:lumMod val="50000"/>
                  </a:schemeClr>
                </a:solidFill>
                <a:latin typeface="Lucida Calligraphy" pitchFamily="66" charset="0"/>
              </a:rPr>
              <a:t>Départ de votre hôtel en mini bus vers le célèbre village de Sidi Bou Saïd.</a:t>
            </a:r>
          </a:p>
          <a:p>
            <a:pPr>
              <a:lnSpc>
                <a:spcPct val="80000"/>
              </a:lnSpc>
              <a:buFont typeface="Arial" charset="0"/>
              <a:buNone/>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Sidi Bou Saïd est le prototype pur du village dit maraboutique ou fondé par un saint. </a:t>
            </a:r>
          </a:p>
          <a:p>
            <a:pPr>
              <a:lnSpc>
                <a:spcPct val="80000"/>
              </a:lnSpc>
              <a:buFont typeface="Arial" charset="0"/>
              <a:buNone/>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Depuis le XVIIIème siècle, celui-ci est le </a:t>
            </a:r>
          </a:p>
          <a:p>
            <a:pPr>
              <a:lnSpc>
                <a:spcPct val="80000"/>
              </a:lnSpc>
              <a:buFont typeface="Arial" charset="0"/>
              <a:buNone/>
            </a:pPr>
            <a:r>
              <a:rPr lang="fr-FR" sz="1400" dirty="0" smtClean="0">
                <a:solidFill>
                  <a:schemeClr val="accent6">
                    <a:lumMod val="50000"/>
                  </a:schemeClr>
                </a:solidFill>
                <a:latin typeface="Lucida Calligraphy" pitchFamily="66" charset="0"/>
              </a:rPr>
              <a:t>rendez vous du Tout Tunis : notables, ministres </a:t>
            </a:r>
          </a:p>
          <a:p>
            <a:pPr>
              <a:lnSpc>
                <a:spcPct val="80000"/>
              </a:lnSpc>
              <a:buFont typeface="Arial" charset="0"/>
              <a:buNone/>
            </a:pPr>
            <a:r>
              <a:rPr lang="fr-FR" sz="1400" dirty="0" smtClean="0">
                <a:solidFill>
                  <a:schemeClr val="accent6">
                    <a:lumMod val="50000"/>
                  </a:schemeClr>
                </a:solidFill>
                <a:latin typeface="Lucida Calligraphy" pitchFamily="66" charset="0"/>
              </a:rPr>
              <a:t>et le bey y ont leur résidences. En 1912, le    </a:t>
            </a:r>
          </a:p>
          <a:p>
            <a:pPr>
              <a:lnSpc>
                <a:spcPct val="80000"/>
              </a:lnSpc>
              <a:buFont typeface="Arial" charset="0"/>
              <a:buNone/>
            </a:pPr>
            <a:r>
              <a:rPr lang="fr-FR" sz="1400" dirty="0" smtClean="0">
                <a:solidFill>
                  <a:schemeClr val="accent6">
                    <a:lumMod val="50000"/>
                  </a:schemeClr>
                </a:solidFill>
                <a:latin typeface="Lucida Calligraphy" pitchFamily="66" charset="0"/>
              </a:rPr>
              <a:t>Baron Rodolphe d'Erlanger tombe amoureux de   </a:t>
            </a:r>
          </a:p>
          <a:p>
            <a:pPr>
              <a:lnSpc>
                <a:spcPct val="80000"/>
              </a:lnSpc>
              <a:buFont typeface="Arial" charset="0"/>
              <a:buNone/>
            </a:pPr>
            <a:r>
              <a:rPr lang="fr-FR" sz="1400" dirty="0" smtClean="0">
                <a:solidFill>
                  <a:schemeClr val="accent6">
                    <a:lumMod val="50000"/>
                  </a:schemeClr>
                </a:solidFill>
                <a:latin typeface="Lucida Calligraphy" pitchFamily="66" charset="0"/>
              </a:rPr>
              <a:t>ce village et fit classer le site en 1915. Il s'y </a:t>
            </a:r>
          </a:p>
          <a:p>
            <a:pPr>
              <a:lnSpc>
                <a:spcPct val="80000"/>
              </a:lnSpc>
              <a:buFont typeface="Arial" charset="0"/>
              <a:buNone/>
            </a:pPr>
            <a:r>
              <a:rPr lang="fr-FR" sz="1400" dirty="0" smtClean="0">
                <a:solidFill>
                  <a:schemeClr val="accent6">
                    <a:lumMod val="50000"/>
                  </a:schemeClr>
                </a:solidFill>
                <a:latin typeface="Lucida Calligraphy" pitchFamily="66" charset="0"/>
              </a:rPr>
              <a:t>construisit un palais et restaura les demeures </a:t>
            </a:r>
          </a:p>
          <a:p>
            <a:pPr>
              <a:lnSpc>
                <a:spcPct val="80000"/>
              </a:lnSpc>
              <a:buFont typeface="Arial" charset="0"/>
              <a:buNone/>
            </a:pPr>
            <a:r>
              <a:rPr lang="fr-FR" sz="1400" dirty="0" smtClean="0">
                <a:solidFill>
                  <a:schemeClr val="accent6">
                    <a:lumMod val="50000"/>
                  </a:schemeClr>
                </a:solidFill>
                <a:latin typeface="Lucida Calligraphy" pitchFamily="66" charset="0"/>
              </a:rPr>
              <a:t>anciennes. Klee, Macke, Gide et Bernanos, entre </a:t>
            </a:r>
          </a:p>
          <a:p>
            <a:pPr>
              <a:lnSpc>
                <a:spcPct val="80000"/>
              </a:lnSpc>
              <a:buFont typeface="Arial" charset="0"/>
              <a:buNone/>
            </a:pPr>
            <a:r>
              <a:rPr lang="fr-FR" sz="1400" dirty="0" smtClean="0">
                <a:solidFill>
                  <a:schemeClr val="accent6">
                    <a:lumMod val="50000"/>
                  </a:schemeClr>
                </a:solidFill>
                <a:latin typeface="Lucida Calligraphy" pitchFamily="66" charset="0"/>
              </a:rPr>
              <a:t>autres, y séjourneront.</a:t>
            </a:r>
          </a:p>
          <a:p>
            <a:pPr>
              <a:lnSpc>
                <a:spcPct val="80000"/>
              </a:lnSpc>
            </a:pPr>
            <a:endParaRPr lang="fr-FR" sz="1400" dirty="0" smtClean="0">
              <a:solidFill>
                <a:srgbClr val="996633"/>
              </a:solidFill>
              <a:latin typeface="Lucida Calligraphy" pitchFamily="66" charset="0"/>
            </a:endParaRPr>
          </a:p>
        </p:txBody>
      </p:sp>
      <p:sp>
        <p:nvSpPr>
          <p:cNvPr id="4" name="Titre 1"/>
          <p:cNvSpPr txBox="1">
            <a:spLocks/>
          </p:cNvSpPr>
          <p:nvPr/>
        </p:nvSpPr>
        <p:spPr bwMode="auto">
          <a:xfrm>
            <a:off x="-36512" y="485800"/>
            <a:ext cx="7221488" cy="1143000"/>
          </a:xfrm>
          <a:prstGeom prst="rect">
            <a:avLst/>
          </a:prstGeom>
          <a:noFill/>
          <a:ln w="9525">
            <a:no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pédestre 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de </a:t>
            </a:r>
            <a:r>
              <a:rPr lang="fr-FR" sz="4000" dirty="0">
                <a:solidFill>
                  <a:schemeClr val="accent6">
                    <a:lumMod val="50000"/>
                  </a:schemeClr>
                </a:solidFill>
                <a:latin typeface="Brush Script MT" pitchFamily="66" charset="0"/>
              </a:rPr>
              <a:t>Sidi Bou </a:t>
            </a:r>
            <a:r>
              <a:rPr lang="fr-FR" sz="4000" dirty="0" err="1">
                <a:solidFill>
                  <a:schemeClr val="accent6">
                    <a:lumMod val="50000"/>
                  </a:schemeClr>
                </a:solidFill>
                <a:latin typeface="Brush Script MT" pitchFamily="66" charset="0"/>
              </a:rPr>
              <a:t>Said</a:t>
            </a:r>
            <a:endParaRPr lang="fr-FR" sz="4000" dirty="0">
              <a:solidFill>
                <a:schemeClr val="accent6">
                  <a:lumMod val="50000"/>
                </a:schemeClr>
              </a:solidFill>
              <a:latin typeface="Brush Script MT" pitchFamily="66" charset="0"/>
            </a:endParaRPr>
          </a:p>
        </p:txBody>
      </p:sp>
      <p:pic>
        <p:nvPicPr>
          <p:cNvPr id="11268" name="Picture 9" descr="\\192.168.1.5\cj\16 PHOTOTHEQUE\SIDI BOU SAID\Basse REZ\Sidi B1B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24744"/>
            <a:ext cx="265747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192.168.1.5\cj\16 PHOTOTHEQUE\SIDI BOU SAID\Basse REZ\Tur1 150dpiBR.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saturation sat="0"/>
                    </a14:imgEffect>
                    <a14:imgEffect>
                      <a14:brightnessContrast bright="29000" contrast="-64000"/>
                    </a14:imgEffect>
                  </a14:imgLayer>
                </a14:imgProps>
              </a:ext>
              <a:ext uri="{28A0092B-C50C-407E-A947-70E740481C1C}">
                <a14:useLocalDpi xmlns:a14="http://schemas.microsoft.com/office/drawing/2010/main" val="0"/>
              </a:ext>
            </a:extLst>
          </a:blip>
          <a:srcRect/>
          <a:stretch>
            <a:fillRect/>
          </a:stretch>
        </p:blipFill>
        <p:spPr bwMode="auto">
          <a:xfrm>
            <a:off x="5436096" y="3284984"/>
            <a:ext cx="3320355" cy="3358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171" y="6453336"/>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descr="\\192.168.1.5\cj\16 PHOTOTHEQUE\SIDI BOU SAID\Basse REZ\Tur1 150dpiB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83595"/>
            <a:ext cx="25955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76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idx="1"/>
          </p:nvPr>
        </p:nvSpPr>
        <p:spPr>
          <a:xfrm>
            <a:off x="500063" y="1798638"/>
            <a:ext cx="4857750" cy="4727575"/>
          </a:xfrm>
        </p:spPr>
        <p:txBody>
          <a:bodyPr>
            <a:normAutofit lnSpcReduction="10000"/>
          </a:bodyPr>
          <a:lstStyle/>
          <a:p>
            <a:pPr>
              <a:lnSpc>
                <a:spcPct val="80000"/>
              </a:lnSpc>
              <a:buFont typeface="Arial" charset="0"/>
              <a:buNone/>
            </a:pPr>
            <a:r>
              <a:rPr lang="fr-FR" sz="1400" dirty="0" smtClean="0">
                <a:solidFill>
                  <a:schemeClr val="accent6">
                    <a:lumMod val="50000"/>
                  </a:schemeClr>
                </a:solidFill>
                <a:latin typeface="Lucida Calligraphy" pitchFamily="66" charset="0"/>
              </a:rPr>
              <a:t>Les maisons et les palais, étagés sur les flancs du </a:t>
            </a:r>
          </a:p>
          <a:p>
            <a:pPr>
              <a:lnSpc>
                <a:spcPct val="80000"/>
              </a:lnSpc>
              <a:buFont typeface="Arial" charset="0"/>
              <a:buNone/>
            </a:pPr>
            <a:r>
              <a:rPr lang="fr-FR" sz="1400" dirty="0" smtClean="0">
                <a:solidFill>
                  <a:schemeClr val="accent6">
                    <a:lumMod val="50000"/>
                  </a:schemeClr>
                </a:solidFill>
                <a:latin typeface="Lucida Calligraphy" pitchFamily="66" charset="0"/>
              </a:rPr>
              <a:t>Djebel Manar, la " montagne du Phare ", un </a:t>
            </a:r>
          </a:p>
          <a:p>
            <a:pPr>
              <a:lnSpc>
                <a:spcPct val="80000"/>
              </a:lnSpc>
              <a:buFont typeface="Arial" charset="0"/>
              <a:buNone/>
            </a:pPr>
            <a:r>
              <a:rPr lang="fr-FR" sz="1400" dirty="0" smtClean="0">
                <a:solidFill>
                  <a:schemeClr val="accent6">
                    <a:lumMod val="50000"/>
                  </a:schemeClr>
                </a:solidFill>
                <a:latin typeface="Lucida Calligraphy" pitchFamily="66" charset="0"/>
              </a:rPr>
              <a:t>éperon qui domine la mer d'environ 130 m au cap </a:t>
            </a:r>
          </a:p>
          <a:p>
            <a:pPr>
              <a:lnSpc>
                <a:spcPct val="80000"/>
              </a:lnSpc>
              <a:buFont typeface="Arial" charset="0"/>
              <a:buNone/>
            </a:pPr>
            <a:r>
              <a:rPr lang="fr-FR" sz="1400" dirty="0" smtClean="0">
                <a:solidFill>
                  <a:schemeClr val="accent6">
                    <a:lumMod val="50000"/>
                  </a:schemeClr>
                </a:solidFill>
                <a:latin typeface="Lucida Calligraphy" pitchFamily="66" charset="0"/>
              </a:rPr>
              <a:t>Carthage, composent un tableau admirable.</a:t>
            </a:r>
          </a:p>
          <a:p>
            <a:pPr>
              <a:lnSpc>
                <a:spcPct val="80000"/>
              </a:lnSpc>
              <a:buFont typeface="Arial" charset="0"/>
              <a:buNone/>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Quel sortilège en ce lieu saint pour les musulmans, </a:t>
            </a:r>
          </a:p>
          <a:p>
            <a:pPr>
              <a:lnSpc>
                <a:spcPct val="80000"/>
              </a:lnSpc>
              <a:buFont typeface="Arial" charset="0"/>
              <a:buNone/>
            </a:pPr>
            <a:r>
              <a:rPr lang="fr-FR" sz="1400" dirty="0" smtClean="0">
                <a:solidFill>
                  <a:schemeClr val="accent6">
                    <a:lumMod val="50000"/>
                  </a:schemeClr>
                </a:solidFill>
                <a:latin typeface="Lucida Calligraphy" pitchFamily="66" charset="0"/>
              </a:rPr>
              <a:t>incite tout un chacun à n'y errer qu'à pas lents et </a:t>
            </a:r>
          </a:p>
          <a:p>
            <a:pPr>
              <a:lnSpc>
                <a:spcPct val="80000"/>
              </a:lnSpc>
              <a:buFont typeface="Arial" charset="0"/>
              <a:buNone/>
            </a:pPr>
            <a:r>
              <a:rPr lang="fr-FR" sz="1400" dirty="0" smtClean="0">
                <a:solidFill>
                  <a:schemeClr val="accent6">
                    <a:lumMod val="50000"/>
                  </a:schemeClr>
                </a:solidFill>
                <a:latin typeface="Lucida Calligraphy" pitchFamily="66" charset="0"/>
              </a:rPr>
              <a:t>feutrés, indifférents à l'agitation de ses rues au </a:t>
            </a:r>
          </a:p>
          <a:p>
            <a:pPr>
              <a:lnSpc>
                <a:spcPct val="80000"/>
              </a:lnSpc>
              <a:buFont typeface="Arial" charset="0"/>
              <a:buNone/>
            </a:pPr>
            <a:r>
              <a:rPr lang="fr-FR" sz="1400" dirty="0" smtClean="0">
                <a:solidFill>
                  <a:schemeClr val="accent6">
                    <a:lumMod val="50000"/>
                  </a:schemeClr>
                </a:solidFill>
                <a:latin typeface="Lucida Calligraphy" pitchFamily="66" charset="0"/>
              </a:rPr>
              <a:t>cœur de l'été ? C'est le charme tranquille de Sidi </a:t>
            </a:r>
          </a:p>
          <a:p>
            <a:pPr>
              <a:lnSpc>
                <a:spcPct val="80000"/>
              </a:lnSpc>
              <a:buFont typeface="Arial" charset="0"/>
              <a:buNone/>
            </a:pPr>
            <a:r>
              <a:rPr lang="fr-FR" sz="1400" dirty="0" smtClean="0">
                <a:solidFill>
                  <a:schemeClr val="accent6">
                    <a:lumMod val="50000"/>
                  </a:schemeClr>
                </a:solidFill>
                <a:latin typeface="Lucida Calligraphy" pitchFamily="66" charset="0"/>
              </a:rPr>
              <a:t>Bou Saïd, de ses ruelles pavées, de ses jardins </a:t>
            </a:r>
          </a:p>
          <a:p>
            <a:pPr>
              <a:lnSpc>
                <a:spcPct val="80000"/>
              </a:lnSpc>
              <a:buFont typeface="Arial" charset="0"/>
              <a:buNone/>
            </a:pPr>
            <a:r>
              <a:rPr lang="fr-FR" sz="1400" dirty="0" smtClean="0">
                <a:solidFill>
                  <a:schemeClr val="accent6">
                    <a:lumMod val="50000"/>
                  </a:schemeClr>
                </a:solidFill>
                <a:latin typeface="Lucida Calligraphy" pitchFamily="66" charset="0"/>
              </a:rPr>
              <a:t>secrets et patios ombragés invisibles de l'extérieur, </a:t>
            </a:r>
          </a:p>
          <a:p>
            <a:pPr>
              <a:lnSpc>
                <a:spcPct val="80000"/>
              </a:lnSpc>
              <a:buFont typeface="Arial" charset="0"/>
              <a:buNone/>
            </a:pPr>
            <a:r>
              <a:rPr lang="fr-FR" sz="1400" dirty="0" smtClean="0">
                <a:solidFill>
                  <a:schemeClr val="accent6">
                    <a:lumMod val="50000"/>
                  </a:schemeClr>
                </a:solidFill>
                <a:latin typeface="Lucida Calligraphy" pitchFamily="66" charset="0"/>
              </a:rPr>
              <a:t>de ses façades immaculées dont la blancheur </a:t>
            </a:r>
          </a:p>
          <a:p>
            <a:pPr>
              <a:lnSpc>
                <a:spcPct val="80000"/>
              </a:lnSpc>
              <a:buFont typeface="Arial" charset="0"/>
              <a:buNone/>
            </a:pPr>
            <a:r>
              <a:rPr lang="fr-FR" sz="1400" dirty="0" smtClean="0">
                <a:solidFill>
                  <a:schemeClr val="accent6">
                    <a:lumMod val="50000"/>
                  </a:schemeClr>
                </a:solidFill>
                <a:latin typeface="Lucida Calligraphy" pitchFamily="66" charset="0"/>
              </a:rPr>
              <a:t>s'enrichit de linteaux et jambages sculptés, de </a:t>
            </a:r>
          </a:p>
          <a:p>
            <a:pPr>
              <a:lnSpc>
                <a:spcPct val="80000"/>
              </a:lnSpc>
              <a:buFont typeface="Arial" charset="0"/>
              <a:buNone/>
            </a:pPr>
            <a:r>
              <a:rPr lang="fr-FR" sz="1400" dirty="0" smtClean="0">
                <a:solidFill>
                  <a:schemeClr val="accent6">
                    <a:lumMod val="50000"/>
                  </a:schemeClr>
                </a:solidFill>
                <a:latin typeface="Lucida Calligraphy" pitchFamily="66" charset="0"/>
              </a:rPr>
              <a:t>fenêtres à moucharabieh, de grilles renflées, de </a:t>
            </a:r>
          </a:p>
          <a:p>
            <a:pPr>
              <a:lnSpc>
                <a:spcPct val="80000"/>
              </a:lnSpc>
              <a:buFont typeface="Arial" charset="0"/>
              <a:buNone/>
            </a:pPr>
            <a:r>
              <a:rPr lang="fr-FR" sz="1400" dirty="0" smtClean="0">
                <a:solidFill>
                  <a:schemeClr val="accent6">
                    <a:lumMod val="50000"/>
                  </a:schemeClr>
                </a:solidFill>
                <a:latin typeface="Lucida Calligraphy" pitchFamily="66" charset="0"/>
              </a:rPr>
              <a:t>portes à clous noirs et de toits de tuiles vernies qui </a:t>
            </a:r>
          </a:p>
          <a:p>
            <a:pPr>
              <a:lnSpc>
                <a:spcPct val="80000"/>
              </a:lnSpc>
              <a:buFont typeface="Arial" charset="0"/>
              <a:buNone/>
            </a:pPr>
            <a:r>
              <a:rPr lang="fr-FR" sz="1400" dirty="0" smtClean="0">
                <a:solidFill>
                  <a:schemeClr val="accent6">
                    <a:lumMod val="50000"/>
                  </a:schemeClr>
                </a:solidFill>
                <a:latin typeface="Lucida Calligraphy" pitchFamily="66" charset="0"/>
              </a:rPr>
              <a:t>s'apaisent dans le bleu, l'incomparable " bleu Sidi </a:t>
            </a:r>
          </a:p>
          <a:p>
            <a:pPr>
              <a:lnSpc>
                <a:spcPct val="80000"/>
              </a:lnSpc>
              <a:buFont typeface="Arial" charset="0"/>
              <a:buNone/>
            </a:pPr>
            <a:r>
              <a:rPr lang="fr-FR" sz="1400" dirty="0" smtClean="0">
                <a:solidFill>
                  <a:schemeClr val="accent6">
                    <a:lumMod val="50000"/>
                  </a:schemeClr>
                </a:solidFill>
                <a:latin typeface="Lucida Calligraphy" pitchFamily="66" charset="0"/>
              </a:rPr>
              <a:t>Bou Saïd " et se renouvelle dans le jeu des </a:t>
            </a:r>
          </a:p>
          <a:p>
            <a:pPr>
              <a:lnSpc>
                <a:spcPct val="80000"/>
              </a:lnSpc>
              <a:buFont typeface="Arial" charset="0"/>
              <a:buNone/>
            </a:pPr>
            <a:r>
              <a:rPr lang="fr-FR" sz="1400" dirty="0" smtClean="0">
                <a:solidFill>
                  <a:schemeClr val="accent6">
                    <a:lumMod val="50000"/>
                  </a:schemeClr>
                </a:solidFill>
                <a:latin typeface="Lucida Calligraphy" pitchFamily="66" charset="0"/>
              </a:rPr>
              <a:t>volumes.</a:t>
            </a:r>
          </a:p>
        </p:txBody>
      </p:sp>
      <p:sp>
        <p:nvSpPr>
          <p:cNvPr id="4" name="Titre 1"/>
          <p:cNvSpPr txBox="1">
            <a:spLocks/>
          </p:cNvSpPr>
          <p:nvPr/>
        </p:nvSpPr>
        <p:spPr bwMode="auto">
          <a:xfrm>
            <a:off x="179512" y="485800"/>
            <a:ext cx="7725544" cy="1143000"/>
          </a:xfrm>
          <a:prstGeom prst="rect">
            <a:avLst/>
          </a:prstGeom>
          <a:noFill/>
          <a:ln w="9525">
            <a:solidFill>
              <a:schemeClr val="accent6">
                <a:lumMod val="50000"/>
              </a:schemeClr>
            </a:solid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pédestre 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de </a:t>
            </a:r>
            <a:r>
              <a:rPr lang="fr-FR" sz="4000" dirty="0">
                <a:solidFill>
                  <a:schemeClr val="accent6">
                    <a:lumMod val="50000"/>
                  </a:schemeClr>
                </a:solidFill>
                <a:latin typeface="Brush Script MT" pitchFamily="66" charset="0"/>
              </a:rPr>
              <a:t>Sidi Bou </a:t>
            </a:r>
            <a:r>
              <a:rPr lang="fr-FR" sz="4000" dirty="0" err="1">
                <a:solidFill>
                  <a:schemeClr val="accent6">
                    <a:lumMod val="50000"/>
                  </a:schemeClr>
                </a:solidFill>
                <a:latin typeface="Brush Script MT" pitchFamily="66" charset="0"/>
              </a:rPr>
              <a:t>Said</a:t>
            </a:r>
            <a:endParaRPr lang="fr-FR" sz="4000" dirty="0">
              <a:solidFill>
                <a:schemeClr val="accent6">
                  <a:lumMod val="50000"/>
                </a:schemeClr>
              </a:solidFill>
              <a:latin typeface="Brush Script MT" pitchFamily="66" charset="0"/>
            </a:endParaRPr>
          </a:p>
        </p:txBody>
      </p:sp>
      <p:pic>
        <p:nvPicPr>
          <p:cNvPr id="12293" name="Picture 2" descr="\\192.168.1.5\cj\16 PHOTOTHEQUE\SIDI BOU SAID\Basse REZ\DSC_8885B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1638300"/>
            <a:ext cx="323691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192.168.1.5\cj\16 PHOTOTHEQUE\SIDI BOU SAID\Basse REZ\Port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4000500"/>
            <a:ext cx="2189163"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452" y="6502893"/>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65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idx="1"/>
          </p:nvPr>
        </p:nvSpPr>
        <p:spPr>
          <a:xfrm>
            <a:off x="539551" y="1844823"/>
            <a:ext cx="8456811" cy="4611539"/>
          </a:xfrm>
        </p:spPr>
        <p:txBody>
          <a:bodyPr/>
          <a:lstStyle/>
          <a:p>
            <a:pPr>
              <a:lnSpc>
                <a:spcPct val="80000"/>
              </a:lnSpc>
              <a:buFont typeface="Arial" charset="0"/>
              <a:buNone/>
            </a:pPr>
            <a:r>
              <a:rPr lang="fr-FR" sz="1400" dirty="0" smtClean="0">
                <a:solidFill>
                  <a:schemeClr val="accent6">
                    <a:lumMod val="50000"/>
                  </a:schemeClr>
                </a:solidFill>
                <a:latin typeface="Lucida Calligraphy" pitchFamily="66" charset="0"/>
              </a:rPr>
              <a:t>Répartis en équipe, les participants devront à l'aide d'indices, d'énigmes et de rébus </a:t>
            </a:r>
          </a:p>
          <a:p>
            <a:pPr>
              <a:lnSpc>
                <a:spcPct val="80000"/>
              </a:lnSpc>
              <a:buFont typeface="Arial" charset="0"/>
              <a:buNone/>
            </a:pPr>
            <a:r>
              <a:rPr lang="fr-FR" sz="1400" dirty="0" smtClean="0">
                <a:solidFill>
                  <a:schemeClr val="accent6">
                    <a:lumMod val="50000"/>
                  </a:schemeClr>
                </a:solidFill>
                <a:latin typeface="Lucida Calligraphy" pitchFamily="66" charset="0"/>
              </a:rPr>
              <a:t>découvrir les trésors  de Sidi Bou Saïd :</a:t>
            </a:r>
          </a:p>
          <a:p>
            <a:pPr>
              <a:lnSpc>
                <a:spcPct val="80000"/>
              </a:lnSpc>
              <a:buFont typeface="Arial" charset="0"/>
              <a:buNone/>
            </a:pPr>
            <a:r>
              <a:rPr lang="fr-FR" sz="1400" dirty="0" smtClean="0">
                <a:solidFill>
                  <a:schemeClr val="accent6">
                    <a:lumMod val="50000"/>
                  </a:schemeClr>
                </a:solidFill>
                <a:latin typeface="Lucida Calligraphy" pitchFamily="66" charset="0"/>
              </a:rPr>
              <a:t>Ils devront persuader un habitant de procéder au troc d'un objet lui appartenant,</a:t>
            </a:r>
          </a:p>
          <a:p>
            <a:pPr>
              <a:lnSpc>
                <a:spcPct val="80000"/>
              </a:lnSpc>
              <a:buFont typeface="Arial" charset="0"/>
              <a:buNone/>
            </a:pPr>
            <a:r>
              <a:rPr lang="fr-FR" sz="1400" dirty="0" smtClean="0">
                <a:solidFill>
                  <a:schemeClr val="accent6">
                    <a:lumMod val="50000"/>
                  </a:schemeClr>
                </a:solidFill>
                <a:latin typeface="Lucida Calligraphy" pitchFamily="66" charset="0"/>
              </a:rPr>
              <a:t>trouver des essences et faire travailler leur odorat chez un parfumeur pour pouvoir continuer le rallye,</a:t>
            </a:r>
          </a:p>
          <a:p>
            <a:pPr>
              <a:lnSpc>
                <a:spcPct val="80000"/>
              </a:lnSpc>
              <a:buFont typeface="Arial" charset="0"/>
              <a:buNone/>
            </a:pPr>
            <a:r>
              <a:rPr lang="fr-FR" sz="1400" dirty="0" smtClean="0">
                <a:solidFill>
                  <a:schemeClr val="accent6">
                    <a:lumMod val="50000"/>
                  </a:schemeClr>
                </a:solidFill>
                <a:latin typeface="Lucida Calligraphy" pitchFamily="66" charset="0"/>
              </a:rPr>
              <a:t>etc.…</a:t>
            </a:r>
          </a:p>
          <a:p>
            <a:pPr>
              <a:lnSpc>
                <a:spcPct val="80000"/>
              </a:lnSpc>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Nous mettrons également en place des ateliers d'artistes où chaque équipe aura une épreuve par atelier à réaliser </a:t>
            </a:r>
          </a:p>
          <a:p>
            <a:pPr>
              <a:lnSpc>
                <a:spcPct val="80000"/>
              </a:lnSpc>
            </a:pPr>
            <a:r>
              <a:rPr lang="fr-FR" sz="1400" dirty="0" smtClean="0">
                <a:solidFill>
                  <a:schemeClr val="accent6">
                    <a:lumMod val="50000"/>
                  </a:schemeClr>
                </a:solidFill>
                <a:latin typeface="Lucida Calligraphy" pitchFamily="66" charset="0"/>
              </a:rPr>
              <a:t>- atelier de calligraphie </a:t>
            </a:r>
          </a:p>
          <a:p>
            <a:pPr>
              <a:lnSpc>
                <a:spcPct val="80000"/>
              </a:lnSpc>
            </a:pPr>
            <a:r>
              <a:rPr lang="fr-FR" sz="1400" dirty="0" smtClean="0">
                <a:solidFill>
                  <a:schemeClr val="accent6">
                    <a:lumMod val="50000"/>
                  </a:schemeClr>
                </a:solidFill>
                <a:latin typeface="Lucida Calligraphy" pitchFamily="66" charset="0"/>
              </a:rPr>
              <a:t>- atelier de cuisine </a:t>
            </a:r>
          </a:p>
          <a:p>
            <a:pPr>
              <a:lnSpc>
                <a:spcPct val="80000"/>
              </a:lnSpc>
            </a:pPr>
            <a:r>
              <a:rPr lang="fr-FR" sz="1400" dirty="0" smtClean="0">
                <a:solidFill>
                  <a:schemeClr val="accent6">
                    <a:lumMod val="50000"/>
                  </a:schemeClr>
                </a:solidFill>
                <a:latin typeface="Lucida Calligraphy" pitchFamily="66" charset="0"/>
              </a:rPr>
              <a:t>- atelier de peinture sur verre </a:t>
            </a:r>
          </a:p>
          <a:p>
            <a:pPr>
              <a:lnSpc>
                <a:spcPct val="80000"/>
              </a:lnSpc>
            </a:pPr>
            <a:r>
              <a:rPr lang="fr-FR" sz="1400" dirty="0" smtClean="0">
                <a:solidFill>
                  <a:schemeClr val="accent6">
                    <a:lumMod val="50000"/>
                  </a:schemeClr>
                </a:solidFill>
                <a:latin typeface="Lucida Calligraphy" pitchFamily="66" charset="0"/>
              </a:rPr>
              <a:t>- atelier sculpture</a:t>
            </a:r>
          </a:p>
          <a:p>
            <a:pPr>
              <a:lnSpc>
                <a:spcPct val="80000"/>
              </a:lnSpc>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Ils pourront ainsi préparer, par exemple, la finition d'une pâtisserie orientale ou écrire </a:t>
            </a:r>
          </a:p>
          <a:p>
            <a:pPr>
              <a:lnSpc>
                <a:spcPct val="80000"/>
              </a:lnSpc>
              <a:buFont typeface="Arial" charset="0"/>
              <a:buNone/>
            </a:pPr>
            <a:r>
              <a:rPr lang="fr-FR" sz="1400" dirty="0" smtClean="0">
                <a:solidFill>
                  <a:schemeClr val="accent6">
                    <a:lumMod val="50000"/>
                  </a:schemeClr>
                </a:solidFill>
                <a:latin typeface="Lucida Calligraphy" pitchFamily="66" charset="0"/>
              </a:rPr>
              <a:t>leur nom avec des lettres arabes… </a:t>
            </a:r>
          </a:p>
          <a:p>
            <a:pPr>
              <a:lnSpc>
                <a:spcPct val="80000"/>
              </a:lnSpc>
            </a:pPr>
            <a:endParaRPr lang="fr-FR" sz="1400" dirty="0" smtClean="0">
              <a:solidFill>
                <a:schemeClr val="accent6">
                  <a:lumMod val="50000"/>
                </a:schemeClr>
              </a:solidFill>
              <a:latin typeface="Lucida Calligraphy" pitchFamily="66" charset="0"/>
            </a:endParaRPr>
          </a:p>
          <a:p>
            <a:pPr>
              <a:lnSpc>
                <a:spcPct val="80000"/>
              </a:lnSpc>
              <a:buFont typeface="Arial" charset="0"/>
              <a:buNone/>
            </a:pPr>
            <a:r>
              <a:rPr lang="fr-FR" sz="1400" dirty="0" smtClean="0">
                <a:solidFill>
                  <a:schemeClr val="accent6">
                    <a:lumMod val="50000"/>
                  </a:schemeClr>
                </a:solidFill>
                <a:latin typeface="Lucida Calligraphy" pitchFamily="66" charset="0"/>
              </a:rPr>
              <a:t>Remise des prix à l'équipe la plus perspicace (en supplément) autour d'un thé aux</a:t>
            </a:r>
          </a:p>
          <a:p>
            <a:pPr>
              <a:lnSpc>
                <a:spcPct val="80000"/>
              </a:lnSpc>
              <a:buFont typeface="Arial" charset="0"/>
              <a:buNone/>
            </a:pPr>
            <a:r>
              <a:rPr lang="fr-FR" sz="1400" dirty="0" smtClean="0">
                <a:solidFill>
                  <a:schemeClr val="accent6">
                    <a:lumMod val="50000"/>
                  </a:schemeClr>
                </a:solidFill>
                <a:latin typeface="Lucida Calligraphy" pitchFamily="66" charset="0"/>
              </a:rPr>
              <a:t>pignons servi au célèbre Café Dar </a:t>
            </a:r>
            <a:r>
              <a:rPr lang="fr-FR" sz="1400" dirty="0" err="1" smtClean="0">
                <a:solidFill>
                  <a:schemeClr val="accent6">
                    <a:lumMod val="50000"/>
                  </a:schemeClr>
                </a:solidFill>
                <a:latin typeface="Lucida Calligraphy" pitchFamily="66" charset="0"/>
              </a:rPr>
              <a:t>Chabaane</a:t>
            </a:r>
            <a:r>
              <a:rPr lang="fr-FR" sz="1400" dirty="0" smtClean="0">
                <a:solidFill>
                  <a:schemeClr val="accent6">
                    <a:lumMod val="50000"/>
                  </a:schemeClr>
                </a:solidFill>
                <a:latin typeface="Lucida Calligraphy" pitchFamily="66" charset="0"/>
              </a:rPr>
              <a:t>.</a:t>
            </a:r>
          </a:p>
          <a:p>
            <a:pPr>
              <a:lnSpc>
                <a:spcPct val="80000"/>
              </a:lnSpc>
            </a:pPr>
            <a:endParaRPr lang="fr-FR" sz="1400" dirty="0" smtClean="0">
              <a:solidFill>
                <a:srgbClr val="996633"/>
              </a:solidFill>
              <a:latin typeface="Lucida Calligraphy" pitchFamily="66" charset="0"/>
            </a:endParaRPr>
          </a:p>
          <a:p>
            <a:pPr>
              <a:lnSpc>
                <a:spcPct val="80000"/>
              </a:lnSpc>
            </a:pPr>
            <a:endParaRPr lang="fr-FR" sz="1600" dirty="0" smtClean="0">
              <a:solidFill>
                <a:srgbClr val="996633"/>
              </a:solidFill>
              <a:latin typeface="Lucida Calligraphy"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bwMode="auto">
          <a:xfrm>
            <a:off x="-36512" y="485800"/>
            <a:ext cx="7221488" cy="1143000"/>
          </a:xfrm>
          <a:prstGeom prst="rect">
            <a:avLst/>
          </a:prstGeom>
          <a:noFill/>
          <a:ln w="9525">
            <a:no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pédestre 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de </a:t>
            </a:r>
            <a:r>
              <a:rPr lang="fr-FR" sz="4000" dirty="0">
                <a:solidFill>
                  <a:schemeClr val="accent6">
                    <a:lumMod val="50000"/>
                  </a:schemeClr>
                </a:solidFill>
                <a:latin typeface="Brush Script MT" pitchFamily="66" charset="0"/>
              </a:rPr>
              <a:t>Sidi Bou </a:t>
            </a:r>
            <a:r>
              <a:rPr lang="fr-FR" sz="4000" dirty="0" err="1">
                <a:solidFill>
                  <a:schemeClr val="accent6">
                    <a:lumMod val="50000"/>
                  </a:schemeClr>
                </a:solidFill>
                <a:latin typeface="Brush Script MT" pitchFamily="66" charset="0"/>
              </a:rPr>
              <a:t>Said</a:t>
            </a:r>
            <a:endParaRPr lang="fr-FR" sz="4000" dirty="0">
              <a:solidFill>
                <a:schemeClr val="accent6">
                  <a:lumMod val="50000"/>
                </a:schemeClr>
              </a:solidFill>
              <a:latin typeface="Brush Script MT" pitchFamily="66" charset="0"/>
            </a:endParaRPr>
          </a:p>
        </p:txBody>
      </p:sp>
    </p:spTree>
    <p:extLst>
      <p:ext uri="{BB962C8B-B14F-4D97-AF65-F5344CB8AC3E}">
        <p14:creationId xmlns:p14="http://schemas.microsoft.com/office/powerpoint/2010/main" val="77690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2" descr="\\192.168.1.5\cj\16 PHOTOTHEQUE\SIDI BOU SAID\Basse REZ\Sidi port 3BR.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Effect>
                      <a14:brightnessContrast bright="2000" contrast="-40000"/>
                    </a14:imgEffect>
                  </a14:imgLayer>
                </a14:imgProps>
              </a:ext>
              <a:ext uri="{28A0092B-C50C-407E-A947-70E740481C1C}">
                <a14:useLocalDpi xmlns:a14="http://schemas.microsoft.com/office/drawing/2010/main" val="0"/>
              </a:ext>
            </a:extLst>
          </a:blip>
          <a:srcRect/>
          <a:stretch>
            <a:fillRect/>
          </a:stretch>
        </p:blipFill>
        <p:spPr bwMode="auto">
          <a:xfrm>
            <a:off x="2088894" y="1702717"/>
            <a:ext cx="5112568" cy="383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192.168.1.5\cj\16 PHOTOTHEQUE\SIDI BOU SAID\Basse REZ\Sidi port 3B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89" y="1827885"/>
            <a:ext cx="4778978" cy="358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body" idx="4294967295"/>
          </p:nvPr>
        </p:nvSpPr>
        <p:spPr>
          <a:xfrm>
            <a:off x="647700" y="1785938"/>
            <a:ext cx="8496300" cy="4670425"/>
          </a:xfrm>
        </p:spPr>
        <p:txBody>
          <a:bodyPr/>
          <a:lstStyle/>
          <a:p>
            <a:pPr eaLnBrk="1" hangingPunct="1">
              <a:lnSpc>
                <a:spcPct val="80000"/>
              </a:lnSpc>
            </a:pPr>
            <a:endParaRPr lang="fr-FR" sz="1800" smtClean="0">
              <a:solidFill>
                <a:srgbClr val="996633"/>
              </a:solidFill>
              <a:latin typeface="Lucida Calligraphy" pitchFamily="66" charset="0"/>
            </a:endParaRPr>
          </a:p>
          <a:p>
            <a:pPr eaLnBrk="1" hangingPunct="1">
              <a:lnSpc>
                <a:spcPct val="80000"/>
              </a:lnSpc>
            </a:pPr>
            <a:endParaRPr lang="fr-FR" sz="1600" smtClean="0">
              <a:solidFill>
                <a:srgbClr val="996633"/>
              </a:solidFill>
              <a:latin typeface="Lucida Calligraphy" pitchFamily="66" charset="0"/>
            </a:endParaRPr>
          </a:p>
        </p:txBody>
      </p:sp>
      <p:sp>
        <p:nvSpPr>
          <p:cNvPr id="4" name="Titre 1"/>
          <p:cNvSpPr txBox="1">
            <a:spLocks/>
          </p:cNvSpPr>
          <p:nvPr/>
        </p:nvSpPr>
        <p:spPr bwMode="auto">
          <a:xfrm>
            <a:off x="-540568" y="404664"/>
            <a:ext cx="8229600" cy="1143000"/>
          </a:xfrm>
          <a:prstGeom prst="rect">
            <a:avLst/>
          </a:prstGeom>
          <a:noFill/>
          <a:ln w="9525">
            <a:solidFill>
              <a:schemeClr val="accent6">
                <a:lumMod val="50000"/>
              </a:schemeClr>
            </a:solid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a:t>
            </a:r>
            <a:r>
              <a:rPr lang="fr-FR" sz="4000" dirty="0" smtClean="0">
                <a:solidFill>
                  <a:schemeClr val="accent6">
                    <a:lumMod val="50000"/>
                  </a:schemeClr>
                </a:solidFill>
                <a:latin typeface="Brush Script MT" pitchFamily="66" charset="0"/>
              </a:rPr>
              <a:t>pédestre </a:t>
            </a:r>
            <a:r>
              <a:rPr lang="fr-FR" sz="4000" dirty="0">
                <a:solidFill>
                  <a:schemeClr val="accent6">
                    <a:lumMod val="50000"/>
                  </a:schemeClr>
                </a:solidFill>
                <a:latin typeface="Brush Script MT" pitchFamily="66" charset="0"/>
              </a:rPr>
              <a:t>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de </a:t>
            </a:r>
            <a:r>
              <a:rPr lang="fr-FR" sz="4000" dirty="0">
                <a:solidFill>
                  <a:schemeClr val="accent6">
                    <a:lumMod val="50000"/>
                  </a:schemeClr>
                </a:solidFill>
                <a:latin typeface="Brush Script MT" pitchFamily="66" charset="0"/>
              </a:rPr>
              <a:t>Sidi Bou </a:t>
            </a:r>
            <a:r>
              <a:rPr lang="fr-FR" sz="4000" dirty="0" err="1">
                <a:solidFill>
                  <a:schemeClr val="accent6">
                    <a:lumMod val="50000"/>
                  </a:schemeClr>
                </a:solidFill>
                <a:latin typeface="Brush Script MT" pitchFamily="66" charset="0"/>
              </a:rPr>
              <a:t>Said</a:t>
            </a:r>
            <a:endParaRPr lang="fr-FR" sz="4000" dirty="0">
              <a:solidFill>
                <a:schemeClr val="accent6">
                  <a:lumMod val="50000"/>
                </a:schemeClr>
              </a:solidFill>
              <a:latin typeface="Brush Script MT" pitchFamily="66" charset="0"/>
            </a:endParaRPr>
          </a:p>
        </p:txBody>
      </p:sp>
      <p:pic>
        <p:nvPicPr>
          <p:cNvPr id="38919" name="Picture 3" descr="\\192.168.1.5\cj\16 PHOTOTHEQUE\CJ Photothèque\Activités\Rally Boussole\IMG_06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993" y="3933056"/>
            <a:ext cx="292893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192.168.1.5\cj\16 PHOTOTHEQUE\CJ Photothèque\Activités\Calligraphie mosaique\IMG_07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4054621"/>
            <a:ext cx="367240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52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95536" y="400968"/>
            <a:ext cx="8229600" cy="939800"/>
          </a:xfrm>
          <a:prstGeom prst="rect">
            <a:avLst/>
          </a:prstGeom>
          <a:ln>
            <a:solidFill>
              <a:schemeClr val="accent6">
                <a:lumMod val="50000"/>
              </a:schemeClr>
            </a:solidFill>
            <a:prstDash val="sysDot"/>
          </a:ln>
        </p:spPr>
        <p:txBody>
          <a:bodyPr>
            <a:normAutofit/>
          </a:bodyPr>
          <a:lstStyle/>
          <a:p>
            <a:pPr algn="ctr" eaLnBrk="0" hangingPunct="0">
              <a:defRPr/>
            </a:pPr>
            <a:r>
              <a:rPr lang="fr-FR" sz="4400" kern="0" dirty="0">
                <a:solidFill>
                  <a:schemeClr val="accent6">
                    <a:lumMod val="50000"/>
                  </a:schemeClr>
                </a:solidFill>
                <a:latin typeface="Brush Script MT" pitchFamily="66" charset="0"/>
                <a:ea typeface="+mj-ea"/>
                <a:cs typeface="+mj-cs"/>
              </a:rPr>
              <a:t>Rallye pédestre avec Ateliers d’Artistes</a:t>
            </a:r>
            <a:endParaRPr lang="fr-FR" sz="3600" kern="0" dirty="0">
              <a:solidFill>
                <a:schemeClr val="accent6">
                  <a:lumMod val="50000"/>
                </a:schemeClr>
              </a:solidFill>
              <a:latin typeface="Brush Script MT" pitchFamily="66" charset="0"/>
              <a:ea typeface="+mj-ea"/>
              <a:cs typeface="+mj-cs"/>
            </a:endParaRPr>
          </a:p>
        </p:txBody>
      </p:sp>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pic>
        <p:nvPicPr>
          <p:cNvPr id="8199" name="Picture 11" descr="\\SERVNAS1\Phototheque\16 PHOTOTHEQUE\Mosaique\DSC_0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3291">
            <a:off x="330121" y="4857076"/>
            <a:ext cx="2102765" cy="140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SERVNAS1\Phototheque\16 PHOTOTHEQUE\EDUCTOUR CJ TUNIS - copie\IMG_2098.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brightnessContrast bright="-19000" contrast="-68000"/>
                    </a14:imgEffect>
                  </a14:imgLayer>
                </a14:imgProps>
              </a:ext>
              <a:ext uri="{28A0092B-C50C-407E-A947-70E740481C1C}">
                <a14:useLocalDpi xmlns:a14="http://schemas.microsoft.com/office/drawing/2010/main" val="0"/>
              </a:ext>
            </a:extLst>
          </a:blip>
          <a:srcRect/>
          <a:stretch>
            <a:fillRect/>
          </a:stretch>
        </p:blipFill>
        <p:spPr bwMode="auto">
          <a:xfrm>
            <a:off x="395536" y="1772816"/>
            <a:ext cx="3949213" cy="2634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3" descr="\\SERVNAS1\Phototheque\Nouvelle Photothèque\Côtes de Carthage\Tunis\souks\SOUK DE TUNIS.jpg"/>
          <p:cNvPicPr>
            <a:picLocks noChangeAspect="1" noChangeArrowheads="1"/>
          </p:cNvPicPr>
          <p:nvPr/>
        </p:nvPicPr>
        <p:blipFill>
          <a:blip r:embed="rId5">
            <a:extLst>
              <a:ext uri="{BEBA8EAE-BF5A-486C-A8C5-ECC9F3942E4B}">
                <a14:imgProps xmlns:a14="http://schemas.microsoft.com/office/drawing/2010/main">
                  <a14:imgLayer r:embed="rId6">
                    <a14:imgEffect>
                      <a14:artisticWatercolorSponge/>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127655" y="1556792"/>
            <a:ext cx="3463428" cy="3487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descr="\\SERVNAS1\Phototheque\16 PHOTOTHEQUE\EDUCTOUR CJ TUNIS - copie\IMG_209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988840"/>
            <a:ext cx="3303984" cy="22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SERVNAS1\Phototheque\16 PHOTOTHEQUE\CALLIGRAPH-MOSAIQ\Basse Rez\IMG_0720B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78124">
            <a:off x="2356128" y="4656144"/>
            <a:ext cx="2673287" cy="17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SERVNAS1\Phototheque\Nouvelle Photothèque\Côtes de Carthage\Tunis\souks\SOUK DE TUNI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9691" y="1772816"/>
            <a:ext cx="3019355" cy="30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32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539552" y="2204864"/>
            <a:ext cx="8496300" cy="3240360"/>
          </a:xfrm>
        </p:spPr>
        <p:txBody>
          <a:bodyPr>
            <a:noAutofit/>
          </a:bodyPr>
          <a:lstStyle/>
          <a:p>
            <a:pPr>
              <a:lnSpc>
                <a:spcPct val="80000"/>
              </a:lnSpc>
              <a:buFont typeface="Arial" charset="0"/>
              <a:buNone/>
            </a:pPr>
            <a:r>
              <a:rPr lang="fr-FR" sz="1600" dirty="0">
                <a:solidFill>
                  <a:srgbClr val="002060"/>
                </a:solidFill>
                <a:latin typeface="Arial" pitchFamily="34" charset="0"/>
                <a:cs typeface="Arial" pitchFamily="34" charset="0"/>
              </a:rPr>
              <a:t>Activité 1/2 journée : Rallye pédestre avec road book "Découverte des trésors </a:t>
            </a:r>
            <a:r>
              <a:rPr lang="fr-FR" sz="1600" dirty="0" smtClean="0">
                <a:solidFill>
                  <a:srgbClr val="002060"/>
                </a:solidFill>
                <a:latin typeface="Arial" pitchFamily="34" charset="0"/>
                <a:cs typeface="Arial" pitchFamily="34" charset="0"/>
              </a:rPr>
              <a:t>de</a:t>
            </a:r>
          </a:p>
          <a:p>
            <a:pPr>
              <a:lnSpc>
                <a:spcPct val="80000"/>
              </a:lnSpc>
              <a:buFont typeface="Arial" charset="0"/>
              <a:buNone/>
            </a:pPr>
            <a:r>
              <a:rPr lang="fr-FR" sz="1600" dirty="0" smtClean="0">
                <a:solidFill>
                  <a:srgbClr val="002060"/>
                </a:solidFill>
                <a:latin typeface="Arial" pitchFamily="34" charset="0"/>
                <a:cs typeface="Arial" pitchFamily="34" charset="0"/>
              </a:rPr>
              <a:t>Sidi </a:t>
            </a:r>
            <a:r>
              <a:rPr lang="fr-FR" sz="1600" dirty="0">
                <a:solidFill>
                  <a:srgbClr val="002060"/>
                </a:solidFill>
                <a:latin typeface="Arial" pitchFamily="34" charset="0"/>
                <a:cs typeface="Arial" pitchFamily="34" charset="0"/>
              </a:rPr>
              <a:t>Bou </a:t>
            </a:r>
            <a:r>
              <a:rPr lang="fr-FR" sz="1600" dirty="0" err="1" smtClean="0">
                <a:solidFill>
                  <a:srgbClr val="002060"/>
                </a:solidFill>
                <a:latin typeface="Arial" pitchFamily="34" charset="0"/>
                <a:cs typeface="Arial" pitchFamily="34" charset="0"/>
              </a:rPr>
              <a:t>Said</a:t>
            </a:r>
            <a:r>
              <a:rPr lang="fr-FR" sz="1600" dirty="0">
                <a:solidFill>
                  <a:srgbClr val="002060"/>
                </a:solidFill>
                <a:latin typeface="Arial" pitchFamily="34" charset="0"/>
                <a:cs typeface="Arial" pitchFamily="34" charset="0"/>
              </a:rPr>
              <a:t> "</a:t>
            </a:r>
          </a:p>
          <a:p>
            <a:pPr>
              <a:lnSpc>
                <a:spcPct val="80000"/>
              </a:lnSpc>
              <a:buFont typeface="Arial" charset="0"/>
              <a:buNone/>
            </a:pPr>
            <a:r>
              <a:rPr lang="fr-FR" sz="1600" dirty="0">
                <a:solidFill>
                  <a:srgbClr val="002060"/>
                </a:solidFill>
                <a:latin typeface="Arial" pitchFamily="34" charset="0"/>
                <a:cs typeface="Arial" pitchFamily="34" charset="0"/>
              </a:rPr>
              <a:t>Privatisation de maisons traditionnelles d'artistes pour </a:t>
            </a:r>
            <a:r>
              <a:rPr lang="fr-FR" sz="1600" dirty="0" smtClean="0">
                <a:solidFill>
                  <a:srgbClr val="002060"/>
                </a:solidFill>
                <a:latin typeface="Arial" pitchFamily="34" charset="0"/>
                <a:cs typeface="Arial" pitchFamily="34" charset="0"/>
              </a:rPr>
              <a:t>ateliers au choix</a:t>
            </a:r>
          </a:p>
          <a:p>
            <a:pPr>
              <a:lnSpc>
                <a:spcPct val="80000"/>
              </a:lnSpc>
              <a:buNone/>
            </a:pPr>
            <a:r>
              <a:rPr lang="fr-FR" sz="1600" dirty="0">
                <a:solidFill>
                  <a:srgbClr val="002060"/>
                </a:solidFill>
                <a:latin typeface="Arial" pitchFamily="34" charset="0"/>
                <a:cs typeface="Arial" pitchFamily="34" charset="0"/>
              </a:rPr>
              <a:t>Comprenant un road book, un accompagnateur Croisière Jaune et des artistes </a:t>
            </a:r>
            <a:r>
              <a:rPr lang="fr-FR" sz="1600" dirty="0" smtClean="0">
                <a:solidFill>
                  <a:srgbClr val="002060"/>
                </a:solidFill>
                <a:latin typeface="Arial" pitchFamily="34" charset="0"/>
                <a:cs typeface="Arial" pitchFamily="34" charset="0"/>
              </a:rPr>
              <a:t>–artisans</a:t>
            </a:r>
          </a:p>
          <a:p>
            <a:pPr>
              <a:lnSpc>
                <a:spcPct val="80000"/>
              </a:lnSpc>
              <a:buNone/>
            </a:pPr>
            <a:r>
              <a:rPr lang="fr-FR" sz="1600" dirty="0" smtClean="0">
                <a:solidFill>
                  <a:srgbClr val="002060"/>
                </a:solidFill>
                <a:latin typeface="Arial" pitchFamily="34" charset="0"/>
                <a:cs typeface="Arial" pitchFamily="34" charset="0"/>
              </a:rPr>
              <a:t>locaux.</a:t>
            </a:r>
            <a:endParaRPr lang="fr-FR" sz="1600" dirty="0">
              <a:solidFill>
                <a:srgbClr val="002060"/>
              </a:solidFill>
              <a:latin typeface="Arial" pitchFamily="34" charset="0"/>
              <a:cs typeface="Arial" pitchFamily="34" charset="0"/>
            </a:endParaRPr>
          </a:p>
          <a:p>
            <a:pPr>
              <a:lnSpc>
                <a:spcPct val="80000"/>
              </a:lnSpc>
              <a:buFont typeface="Arial" charset="0"/>
              <a:buNone/>
            </a:pPr>
            <a:endParaRPr lang="fr-FR" sz="1600" dirty="0" smtClean="0">
              <a:solidFill>
                <a:srgbClr val="002060"/>
              </a:solidFill>
              <a:latin typeface="Arial" pitchFamily="34" charset="0"/>
              <a:cs typeface="Arial" pitchFamily="34" charset="0"/>
            </a:endParaRPr>
          </a:p>
          <a:p>
            <a:pPr>
              <a:lnSpc>
                <a:spcPct val="80000"/>
              </a:lnSpc>
              <a:buFont typeface="Arial" charset="0"/>
              <a:buNone/>
            </a:pPr>
            <a:endParaRPr lang="fr-FR" sz="1600" dirty="0">
              <a:solidFill>
                <a:srgbClr val="002060"/>
              </a:solidFill>
              <a:latin typeface="Arial" pitchFamily="34" charset="0"/>
              <a:cs typeface="Arial" pitchFamily="34" charset="0"/>
            </a:endParaRPr>
          </a:p>
          <a:p>
            <a:pPr>
              <a:lnSpc>
                <a:spcPct val="80000"/>
              </a:lnSpc>
            </a:pPr>
            <a:r>
              <a:rPr lang="fr-FR" sz="1600" dirty="0">
                <a:solidFill>
                  <a:schemeClr val="accent6">
                    <a:lumMod val="50000"/>
                  </a:schemeClr>
                </a:solidFill>
                <a:latin typeface="Lucida Calligraphy" pitchFamily="66" charset="0"/>
              </a:rPr>
              <a:t>- atelier de calligraphie </a:t>
            </a:r>
          </a:p>
          <a:p>
            <a:pPr>
              <a:lnSpc>
                <a:spcPct val="80000"/>
              </a:lnSpc>
            </a:pPr>
            <a:r>
              <a:rPr lang="fr-FR" sz="1600" dirty="0">
                <a:solidFill>
                  <a:schemeClr val="accent6">
                    <a:lumMod val="50000"/>
                  </a:schemeClr>
                </a:solidFill>
                <a:latin typeface="Lucida Calligraphy" pitchFamily="66" charset="0"/>
              </a:rPr>
              <a:t>- atelier de cuisine </a:t>
            </a:r>
          </a:p>
          <a:p>
            <a:pPr>
              <a:lnSpc>
                <a:spcPct val="80000"/>
              </a:lnSpc>
            </a:pPr>
            <a:r>
              <a:rPr lang="fr-FR" sz="1600" dirty="0">
                <a:solidFill>
                  <a:schemeClr val="accent6">
                    <a:lumMod val="50000"/>
                  </a:schemeClr>
                </a:solidFill>
                <a:latin typeface="Lucida Calligraphy" pitchFamily="66" charset="0"/>
              </a:rPr>
              <a:t>- atelier de </a:t>
            </a:r>
            <a:r>
              <a:rPr lang="fr-FR" sz="1600" dirty="0" smtClean="0">
                <a:solidFill>
                  <a:schemeClr val="accent6">
                    <a:lumMod val="50000"/>
                  </a:schemeClr>
                </a:solidFill>
                <a:latin typeface="Lucida Calligraphy" pitchFamily="66" charset="0"/>
              </a:rPr>
              <a:t>mosaïque</a:t>
            </a:r>
            <a:endParaRPr lang="fr-FR" sz="1600" dirty="0">
              <a:solidFill>
                <a:schemeClr val="accent6">
                  <a:lumMod val="50000"/>
                </a:schemeClr>
              </a:solidFill>
              <a:latin typeface="Lucida Calligraphy" pitchFamily="66" charset="0"/>
            </a:endParaRPr>
          </a:p>
          <a:p>
            <a:pPr>
              <a:lnSpc>
                <a:spcPct val="80000"/>
              </a:lnSpc>
            </a:pPr>
            <a:r>
              <a:rPr lang="fr-FR" sz="1600" dirty="0">
                <a:solidFill>
                  <a:schemeClr val="accent6">
                    <a:lumMod val="50000"/>
                  </a:schemeClr>
                </a:solidFill>
                <a:latin typeface="Lucida Calligraphy" pitchFamily="66" charset="0"/>
              </a:rPr>
              <a:t>- atelier </a:t>
            </a:r>
            <a:r>
              <a:rPr lang="fr-FR" sz="1600" dirty="0" smtClean="0">
                <a:solidFill>
                  <a:schemeClr val="accent6">
                    <a:lumMod val="50000"/>
                  </a:schemeClr>
                </a:solidFill>
                <a:latin typeface="Lucida Calligraphy" pitchFamily="66" charset="0"/>
              </a:rPr>
              <a:t>poterie</a:t>
            </a:r>
          </a:p>
          <a:p>
            <a:pPr>
              <a:lnSpc>
                <a:spcPct val="80000"/>
              </a:lnSpc>
              <a:buFont typeface="Arial" charset="0"/>
              <a:buNone/>
            </a:pPr>
            <a:endParaRPr lang="fr-FR" sz="1600" dirty="0" smtClean="0">
              <a:solidFill>
                <a:srgbClr val="002060"/>
              </a:solidFill>
              <a:latin typeface="Arial" pitchFamily="34" charset="0"/>
              <a:cs typeface="Arial" pitchFamily="34" charset="0"/>
            </a:endParaRPr>
          </a:p>
          <a:p>
            <a:pPr>
              <a:lnSpc>
                <a:spcPct val="80000"/>
              </a:lnSpc>
              <a:buFont typeface="Arial" charset="0"/>
              <a:buNone/>
            </a:pPr>
            <a:endParaRPr lang="fr-FR" sz="1600" dirty="0" smtClean="0">
              <a:solidFill>
                <a:srgbClr val="996633"/>
              </a:solidFill>
              <a:latin typeface="Lucida Calligraphy" pitchFamily="66" charset="0"/>
            </a:endParaRPr>
          </a:p>
          <a:p>
            <a:pPr marL="0" indent="0">
              <a:lnSpc>
                <a:spcPct val="80000"/>
              </a:lnSpc>
              <a:buNone/>
            </a:pPr>
            <a:r>
              <a:rPr lang="fr-FR" sz="1600" dirty="0" smtClean="0">
                <a:solidFill>
                  <a:srgbClr val="002060"/>
                </a:solidFill>
                <a:latin typeface="Arial" pitchFamily="34" charset="0"/>
                <a:cs typeface="Arial" pitchFamily="34" charset="0"/>
              </a:rPr>
              <a:t>Prix par personne: 46€ 50 en minibus </a:t>
            </a:r>
          </a:p>
          <a:p>
            <a:pPr marL="0" indent="0">
              <a:lnSpc>
                <a:spcPct val="80000"/>
              </a:lnSpc>
              <a:buNone/>
            </a:pPr>
            <a:r>
              <a:rPr lang="fr-FR" sz="1600" dirty="0" smtClean="0">
                <a:solidFill>
                  <a:srgbClr val="002060"/>
                </a:solidFill>
                <a:latin typeface="Arial" pitchFamily="34" charset="0"/>
                <a:cs typeface="Arial" pitchFamily="34" charset="0"/>
              </a:rPr>
              <a:t>Base minimum 20 personnes</a:t>
            </a:r>
            <a:endParaRPr lang="fr-FR" sz="1600" dirty="0" smtClean="0">
              <a:solidFill>
                <a:srgbClr val="002060"/>
              </a:solidFill>
              <a:latin typeface="Arial" pitchFamily="34" charset="0"/>
              <a:cs typeface="Arial" pitchFamily="34" charset="0"/>
            </a:endParaRPr>
          </a:p>
        </p:txBody>
      </p:sp>
      <p:sp>
        <p:nvSpPr>
          <p:cNvPr id="4" name="Titre 1"/>
          <p:cNvSpPr txBox="1">
            <a:spLocks/>
          </p:cNvSpPr>
          <p:nvPr/>
        </p:nvSpPr>
        <p:spPr bwMode="auto">
          <a:xfrm>
            <a:off x="323528" y="476672"/>
            <a:ext cx="6408712" cy="1143000"/>
          </a:xfrm>
          <a:prstGeom prst="rect">
            <a:avLst/>
          </a:prstGeom>
          <a:noFill/>
          <a:ln w="9525">
            <a:solidFill>
              <a:schemeClr val="accent6">
                <a:lumMod val="50000"/>
              </a:schemeClr>
            </a:solid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Pédestre 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de </a:t>
            </a:r>
            <a:r>
              <a:rPr lang="fr-FR" sz="4000" dirty="0">
                <a:solidFill>
                  <a:schemeClr val="accent6">
                    <a:lumMod val="50000"/>
                  </a:schemeClr>
                </a:solidFill>
                <a:latin typeface="Brush Script MT" pitchFamily="66" charset="0"/>
              </a:rPr>
              <a:t>Sidi Bou </a:t>
            </a:r>
            <a:r>
              <a:rPr lang="fr-FR" sz="4000" dirty="0" err="1">
                <a:solidFill>
                  <a:schemeClr val="accent6">
                    <a:lumMod val="50000"/>
                  </a:schemeClr>
                </a:solidFill>
                <a:latin typeface="Brush Script MT" pitchFamily="66" charset="0"/>
              </a:rPr>
              <a:t>Said</a:t>
            </a:r>
            <a:endParaRPr lang="fr-FR" sz="4000" dirty="0">
              <a:solidFill>
                <a:schemeClr val="accent6">
                  <a:lumMod val="50000"/>
                </a:schemeClr>
              </a:solidFill>
              <a:latin typeface="Brush Script MT"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2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60" name="Rectangle 16"/>
          <p:cNvSpPr>
            <a:spLocks noChangeArrowheads="1"/>
          </p:cNvSpPr>
          <p:nvPr/>
        </p:nvSpPr>
        <p:spPr bwMode="auto">
          <a:xfrm rot="382030">
            <a:off x="6948488" y="3716338"/>
            <a:ext cx="2087562" cy="1800225"/>
          </a:xfrm>
          <a:prstGeom prst="rect">
            <a:avLst/>
          </a:prstGeom>
          <a:solidFill>
            <a:schemeClr val="accent2">
              <a:alpha val="2899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6559" name="Rectangle 15"/>
          <p:cNvSpPr>
            <a:spLocks noChangeArrowheads="1"/>
          </p:cNvSpPr>
          <p:nvPr/>
        </p:nvSpPr>
        <p:spPr bwMode="auto">
          <a:xfrm rot="-635753">
            <a:off x="4924425" y="2673350"/>
            <a:ext cx="2239963" cy="2843213"/>
          </a:xfrm>
          <a:prstGeom prst="rect">
            <a:avLst/>
          </a:prstGeom>
          <a:solidFill>
            <a:schemeClr val="accent2">
              <a:alpha val="2899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6558" name="Rectangle 14"/>
          <p:cNvSpPr>
            <a:spLocks noChangeArrowheads="1"/>
          </p:cNvSpPr>
          <p:nvPr/>
        </p:nvSpPr>
        <p:spPr bwMode="auto">
          <a:xfrm rot="595643">
            <a:off x="5291138" y="693738"/>
            <a:ext cx="3455987" cy="2303462"/>
          </a:xfrm>
          <a:prstGeom prst="rect">
            <a:avLst/>
          </a:prstGeom>
          <a:solidFill>
            <a:schemeClr val="accent2">
              <a:alpha val="2899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6547" name="Rectangle 3"/>
          <p:cNvSpPr>
            <a:spLocks noChangeArrowheads="1"/>
          </p:cNvSpPr>
          <p:nvPr/>
        </p:nvSpPr>
        <p:spPr bwMode="auto">
          <a:xfrm>
            <a:off x="107950" y="1196753"/>
            <a:ext cx="4535488" cy="5473922"/>
          </a:xfrm>
          <a:prstGeom prst="rect">
            <a:avLst/>
          </a:prstGeom>
          <a:solidFill>
            <a:schemeClr val="accent2">
              <a:alpha val="2899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6553" name="Rectangle 9"/>
          <p:cNvSpPr>
            <a:spLocks noChangeArrowheads="1"/>
          </p:cNvSpPr>
          <p:nvPr/>
        </p:nvSpPr>
        <p:spPr bwMode="auto">
          <a:xfrm>
            <a:off x="250825" y="44450"/>
            <a:ext cx="4176713" cy="863600"/>
          </a:xfrm>
          <a:prstGeom prst="rect">
            <a:avLst/>
          </a:prstGeom>
          <a:solidFill>
            <a:srgbClr val="3366FF">
              <a:alpha val="8000"/>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fr-FR" sz="3600" dirty="0">
                <a:solidFill>
                  <a:srgbClr val="000066"/>
                </a:solidFill>
                <a:latin typeface="Brush Script MT" pitchFamily="66" charset="0"/>
              </a:rPr>
              <a:t>Rallye pédestre dans </a:t>
            </a:r>
          </a:p>
          <a:p>
            <a:pPr algn="ctr" eaLnBrk="1" hangingPunct="1"/>
            <a:r>
              <a:rPr lang="fr-FR" sz="3600" dirty="0">
                <a:solidFill>
                  <a:srgbClr val="000066"/>
                </a:solidFill>
                <a:latin typeface="Brush Script MT" pitchFamily="66" charset="0"/>
              </a:rPr>
              <a:t>la Médina d’Hammamet</a:t>
            </a:r>
            <a:endParaRPr lang="fr-FR" sz="3600" u="sng" dirty="0">
              <a:solidFill>
                <a:srgbClr val="000066"/>
              </a:solidFill>
              <a:latin typeface="Brush Script MT" pitchFamily="66" charset="0"/>
            </a:endParaRPr>
          </a:p>
        </p:txBody>
      </p:sp>
      <p:pic>
        <p:nvPicPr>
          <p:cNvPr id="2365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6833">
            <a:off x="5003800" y="2781300"/>
            <a:ext cx="2000250" cy="2663825"/>
          </a:xfrm>
          <a:prstGeom prst="rect">
            <a:avLst/>
          </a:prstGeom>
          <a:noFill/>
          <a:extLst>
            <a:ext uri="{909E8E84-426E-40DD-AFC4-6F175D3DCCD1}">
              <a14:hiddenFill xmlns:a14="http://schemas.microsoft.com/office/drawing/2010/main">
                <a:solidFill>
                  <a:srgbClr val="FFFFFF"/>
                </a:solidFill>
              </a14:hiddenFill>
            </a:ext>
          </a:extLst>
        </p:spPr>
      </p:pic>
      <p:pic>
        <p:nvPicPr>
          <p:cNvPr id="2365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1289">
            <a:off x="7019925" y="3789363"/>
            <a:ext cx="1944688"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365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3507">
            <a:off x="5435600" y="765175"/>
            <a:ext cx="3167063" cy="2092325"/>
          </a:xfrm>
          <a:prstGeom prst="rect">
            <a:avLst/>
          </a:prstGeom>
          <a:noFill/>
          <a:extLst>
            <a:ext uri="{909E8E84-426E-40DD-AFC4-6F175D3DCCD1}">
              <a14:hiddenFill xmlns:a14="http://schemas.microsoft.com/office/drawing/2010/main">
                <a:solidFill>
                  <a:srgbClr val="FFFFFF"/>
                </a:solidFill>
              </a14:hiddenFill>
            </a:ext>
          </a:extLst>
        </p:spPr>
      </p:pic>
      <p:sp>
        <p:nvSpPr>
          <p:cNvPr id="236557" name="Rectangle 13"/>
          <p:cNvSpPr>
            <a:spLocks noChangeArrowheads="1"/>
          </p:cNvSpPr>
          <p:nvPr/>
        </p:nvSpPr>
        <p:spPr bwMode="auto">
          <a:xfrm>
            <a:off x="107950" y="1482327"/>
            <a:ext cx="4535488" cy="41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r>
              <a:rPr lang="fr-FR" sz="1400" dirty="0">
                <a:solidFill>
                  <a:srgbClr val="000066"/>
                </a:solidFill>
                <a:latin typeface="Arial" pitchFamily="34" charset="0"/>
                <a:cs typeface="Arial" pitchFamily="34" charset="0"/>
              </a:rPr>
              <a:t>La médina de Hammamet est une des plus belles de Tunisie. Parfaitement conservée, elle renferme à l'intérieur de ses remparts une kasbah qui protège la cité, une mosquée et une forteresse.</a:t>
            </a:r>
          </a:p>
          <a:p>
            <a:r>
              <a:rPr lang="fr-FR" sz="1400" dirty="0">
                <a:solidFill>
                  <a:srgbClr val="000066"/>
                </a:solidFill>
                <a:latin typeface="Arial" pitchFamily="34" charset="0"/>
                <a:cs typeface="Arial" pitchFamily="34" charset="0"/>
              </a:rPr>
              <a:t>Au long des rues pentues entrecoupées d'escaliers, les souks débordent d'étales de tissus vifs, d'éponges, de poteries, d'épices, de bijoux.</a:t>
            </a:r>
          </a:p>
          <a:p>
            <a:r>
              <a:rPr lang="fr-FR" sz="1400" dirty="0">
                <a:solidFill>
                  <a:srgbClr val="000066"/>
                </a:solidFill>
                <a:latin typeface="Arial" pitchFamily="34" charset="0"/>
                <a:cs typeface="Arial" pitchFamily="34" charset="0"/>
              </a:rPr>
              <a:t>A l'aide des road book et des boussoles les différentes équipes devrons se prendre au jeu et s'aventurer dans le dédale des ruelles.</a:t>
            </a:r>
          </a:p>
          <a:p>
            <a:r>
              <a:rPr lang="fr-FR" sz="1400" dirty="0">
                <a:solidFill>
                  <a:srgbClr val="000066"/>
                </a:solidFill>
                <a:latin typeface="Arial" pitchFamily="34" charset="0"/>
                <a:cs typeface="Arial" pitchFamily="34" charset="0"/>
              </a:rPr>
              <a:t>Ils visiteront le souk ERBAA, le souk des Parfumeurs, et le souk EL RAHBA.</a:t>
            </a:r>
          </a:p>
          <a:p>
            <a:r>
              <a:rPr lang="fr-FR" sz="1400" dirty="0">
                <a:solidFill>
                  <a:srgbClr val="000066"/>
                </a:solidFill>
                <a:latin typeface="Arial" pitchFamily="34" charset="0"/>
                <a:cs typeface="Arial" pitchFamily="34" charset="0"/>
              </a:rPr>
              <a:t>Les participants découvriront leur itinéraire, répondront aux questions sur les lieux visités et trouveront l'énigme à l'aide des indices éparpillés au préalable par les équipes Croisière Jaune Tunisie.</a:t>
            </a:r>
          </a:p>
          <a:p>
            <a:r>
              <a:rPr lang="fr-FR" sz="1400" dirty="0">
                <a:solidFill>
                  <a:srgbClr val="000066"/>
                </a:solidFill>
                <a:latin typeface="Arial" pitchFamily="34" charset="0"/>
                <a:cs typeface="Arial" pitchFamily="34" charset="0"/>
              </a:rPr>
              <a:t>Ce rallye pédestre relève un côté entreprenant et aventurier qui stimulera les participants</a:t>
            </a:r>
            <a:r>
              <a:rPr lang="fr-FR" sz="1400" dirty="0" smtClean="0">
                <a:solidFill>
                  <a:srgbClr val="000066"/>
                </a:solidFill>
                <a:latin typeface="Arial" pitchFamily="34" charset="0"/>
                <a:cs typeface="Arial" pitchFamily="34" charset="0"/>
              </a:rPr>
              <a:t>.</a:t>
            </a:r>
          </a:p>
          <a:p>
            <a:endParaRPr lang="fr-FR" sz="1400" dirty="0">
              <a:solidFill>
                <a:srgbClr val="000066"/>
              </a:solidFill>
              <a:latin typeface="Arial" pitchFamily="34" charset="0"/>
              <a:cs typeface="Arial"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804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179512" y="2204864"/>
            <a:ext cx="8856340" cy="3240360"/>
          </a:xfrm>
        </p:spPr>
        <p:txBody>
          <a:bodyPr>
            <a:normAutofit/>
          </a:bodyPr>
          <a:lstStyle/>
          <a:p>
            <a:pPr>
              <a:lnSpc>
                <a:spcPct val="80000"/>
              </a:lnSpc>
              <a:buFont typeface="Arial" charset="0"/>
              <a:buNone/>
            </a:pPr>
            <a:r>
              <a:rPr lang="fr-FR" sz="1600" dirty="0">
                <a:solidFill>
                  <a:srgbClr val="002060"/>
                </a:solidFill>
                <a:latin typeface="Arial" pitchFamily="34" charset="0"/>
                <a:cs typeface="Arial" pitchFamily="34" charset="0"/>
              </a:rPr>
              <a:t>Activité 1/2 journée : Rallye pédestre avec road book </a:t>
            </a:r>
            <a:endParaRPr lang="fr-FR" sz="1600" dirty="0" smtClean="0">
              <a:solidFill>
                <a:srgbClr val="002060"/>
              </a:solidFill>
              <a:latin typeface="Arial" pitchFamily="34" charset="0"/>
              <a:cs typeface="Arial" pitchFamily="34" charset="0"/>
            </a:endParaRPr>
          </a:p>
          <a:p>
            <a:pPr>
              <a:lnSpc>
                <a:spcPct val="80000"/>
              </a:lnSpc>
              <a:buFont typeface="Arial" charset="0"/>
              <a:buNone/>
            </a:pPr>
            <a:r>
              <a:rPr lang="fr-FR" sz="1600" dirty="0" smtClean="0">
                <a:solidFill>
                  <a:srgbClr val="002060"/>
                </a:solidFill>
                <a:latin typeface="Arial" pitchFamily="34" charset="0"/>
                <a:cs typeface="Arial" pitchFamily="34" charset="0"/>
              </a:rPr>
              <a:t>Privatisation </a:t>
            </a:r>
            <a:r>
              <a:rPr lang="fr-FR" sz="1600" dirty="0">
                <a:solidFill>
                  <a:srgbClr val="002060"/>
                </a:solidFill>
                <a:latin typeface="Arial" pitchFamily="34" charset="0"/>
                <a:cs typeface="Arial" pitchFamily="34" charset="0"/>
              </a:rPr>
              <a:t>de maisons traditionnelles d'artistes pour </a:t>
            </a:r>
            <a:r>
              <a:rPr lang="fr-FR" sz="1600" dirty="0" smtClean="0">
                <a:solidFill>
                  <a:srgbClr val="002060"/>
                </a:solidFill>
                <a:latin typeface="Arial" pitchFamily="34" charset="0"/>
                <a:cs typeface="Arial" pitchFamily="34" charset="0"/>
              </a:rPr>
              <a:t>ateliers au choix</a:t>
            </a:r>
          </a:p>
          <a:p>
            <a:pPr>
              <a:lnSpc>
                <a:spcPct val="80000"/>
              </a:lnSpc>
              <a:buFont typeface="Arial" charset="0"/>
              <a:buNone/>
            </a:pPr>
            <a:r>
              <a:rPr lang="fr-FR" sz="1600" dirty="0" smtClean="0">
                <a:solidFill>
                  <a:srgbClr val="002060"/>
                </a:solidFill>
                <a:latin typeface="Arial" pitchFamily="34" charset="0"/>
                <a:cs typeface="Arial" pitchFamily="34" charset="0"/>
              </a:rPr>
              <a:t>Comprenant un road book, un accompagnateur Croisière Jaune et des artistes -artisans locaux</a:t>
            </a:r>
          </a:p>
          <a:p>
            <a:pPr>
              <a:lnSpc>
                <a:spcPct val="80000"/>
              </a:lnSpc>
              <a:buFont typeface="Arial" charset="0"/>
              <a:buNone/>
            </a:pPr>
            <a:endParaRPr lang="fr-FR" sz="1600" dirty="0">
              <a:solidFill>
                <a:srgbClr val="002060"/>
              </a:solidFill>
              <a:latin typeface="Arial" pitchFamily="34" charset="0"/>
              <a:cs typeface="Arial" pitchFamily="34" charset="0"/>
            </a:endParaRPr>
          </a:p>
          <a:p>
            <a:pPr>
              <a:lnSpc>
                <a:spcPct val="80000"/>
              </a:lnSpc>
            </a:pPr>
            <a:r>
              <a:rPr lang="fr-FR" sz="1600" dirty="0" smtClean="0">
                <a:solidFill>
                  <a:schemeClr val="accent6">
                    <a:lumMod val="50000"/>
                  </a:schemeClr>
                </a:solidFill>
                <a:latin typeface="Lucida Calligraphy" pitchFamily="66" charset="0"/>
              </a:rPr>
              <a:t>atelier </a:t>
            </a:r>
            <a:r>
              <a:rPr lang="fr-FR" sz="1600" dirty="0">
                <a:solidFill>
                  <a:schemeClr val="accent6">
                    <a:lumMod val="50000"/>
                  </a:schemeClr>
                </a:solidFill>
                <a:latin typeface="Lucida Calligraphy" pitchFamily="66" charset="0"/>
              </a:rPr>
              <a:t>de calligraphie </a:t>
            </a:r>
          </a:p>
          <a:p>
            <a:pPr>
              <a:lnSpc>
                <a:spcPct val="80000"/>
              </a:lnSpc>
            </a:pPr>
            <a:r>
              <a:rPr lang="fr-FR" sz="1600" dirty="0" smtClean="0">
                <a:solidFill>
                  <a:schemeClr val="accent6">
                    <a:lumMod val="50000"/>
                  </a:schemeClr>
                </a:solidFill>
                <a:latin typeface="Lucida Calligraphy" pitchFamily="66" charset="0"/>
              </a:rPr>
              <a:t>atelier </a:t>
            </a:r>
            <a:r>
              <a:rPr lang="fr-FR" sz="1600" dirty="0">
                <a:solidFill>
                  <a:schemeClr val="accent6">
                    <a:lumMod val="50000"/>
                  </a:schemeClr>
                </a:solidFill>
                <a:latin typeface="Lucida Calligraphy" pitchFamily="66" charset="0"/>
              </a:rPr>
              <a:t>de </a:t>
            </a:r>
            <a:r>
              <a:rPr lang="fr-FR" sz="1600" dirty="0" smtClean="0">
                <a:solidFill>
                  <a:schemeClr val="accent6">
                    <a:lumMod val="50000"/>
                  </a:schemeClr>
                </a:solidFill>
                <a:latin typeface="Lucida Calligraphy" pitchFamily="66" charset="0"/>
              </a:rPr>
              <a:t>mosaïque</a:t>
            </a:r>
            <a:endParaRPr lang="fr-FR" sz="1600" dirty="0">
              <a:solidFill>
                <a:schemeClr val="accent6">
                  <a:lumMod val="50000"/>
                </a:schemeClr>
              </a:solidFill>
              <a:latin typeface="Lucida Calligraphy" pitchFamily="66" charset="0"/>
            </a:endParaRPr>
          </a:p>
          <a:p>
            <a:pPr marL="0" indent="0">
              <a:lnSpc>
                <a:spcPct val="80000"/>
              </a:lnSpc>
              <a:buNone/>
            </a:pPr>
            <a:endParaRPr lang="fr-FR" sz="1600" dirty="0" smtClean="0">
              <a:solidFill>
                <a:srgbClr val="002060"/>
              </a:solidFill>
              <a:latin typeface="Arial" pitchFamily="34" charset="0"/>
              <a:cs typeface="Arial" pitchFamily="34" charset="0"/>
            </a:endParaRPr>
          </a:p>
          <a:p>
            <a:pPr>
              <a:lnSpc>
                <a:spcPct val="80000"/>
              </a:lnSpc>
              <a:buFont typeface="Arial" charset="0"/>
              <a:buNone/>
            </a:pPr>
            <a:endParaRPr lang="fr-FR" sz="1600" dirty="0" smtClean="0">
              <a:solidFill>
                <a:srgbClr val="996633"/>
              </a:solidFill>
              <a:latin typeface="Lucida Calligraphy" pitchFamily="66" charset="0"/>
            </a:endParaRPr>
          </a:p>
          <a:p>
            <a:pPr marL="0" indent="0">
              <a:lnSpc>
                <a:spcPct val="80000"/>
              </a:lnSpc>
              <a:buNone/>
            </a:pPr>
            <a:r>
              <a:rPr lang="fr-FR" sz="1600" dirty="0" smtClean="0">
                <a:solidFill>
                  <a:srgbClr val="002060"/>
                </a:solidFill>
                <a:latin typeface="Arial" pitchFamily="34" charset="0"/>
                <a:cs typeface="Arial" pitchFamily="34" charset="0"/>
              </a:rPr>
              <a:t>Prix par personne: 36€ 50 en minibus </a:t>
            </a:r>
          </a:p>
          <a:p>
            <a:pPr marL="0" indent="0">
              <a:lnSpc>
                <a:spcPct val="80000"/>
              </a:lnSpc>
              <a:buNone/>
            </a:pPr>
            <a:r>
              <a:rPr lang="fr-FR" sz="1600" dirty="0" smtClean="0">
                <a:solidFill>
                  <a:srgbClr val="002060"/>
                </a:solidFill>
                <a:latin typeface="Arial" pitchFamily="34" charset="0"/>
                <a:cs typeface="Arial" pitchFamily="34" charset="0"/>
              </a:rPr>
              <a:t>Base minimum 20 personnes</a:t>
            </a:r>
            <a:endParaRPr lang="fr-FR" sz="1600" dirty="0" smtClean="0">
              <a:solidFill>
                <a:srgbClr val="002060"/>
              </a:solidFill>
              <a:latin typeface="Arial" pitchFamily="34" charset="0"/>
              <a:cs typeface="Arial" pitchFamily="34" charset="0"/>
            </a:endParaRPr>
          </a:p>
        </p:txBody>
      </p:sp>
      <p:sp>
        <p:nvSpPr>
          <p:cNvPr id="4" name="Titre 1"/>
          <p:cNvSpPr txBox="1">
            <a:spLocks/>
          </p:cNvSpPr>
          <p:nvPr/>
        </p:nvSpPr>
        <p:spPr bwMode="auto">
          <a:xfrm>
            <a:off x="323528" y="476672"/>
            <a:ext cx="6408712" cy="1143000"/>
          </a:xfrm>
          <a:prstGeom prst="rect">
            <a:avLst/>
          </a:prstGeom>
          <a:noFill/>
          <a:ln w="9525">
            <a:solidFill>
              <a:schemeClr val="accent6">
                <a:lumMod val="50000"/>
              </a:schemeClr>
            </a:solidFill>
            <a:prstDash val="sysDot"/>
            <a:miter lim="800000"/>
            <a:headEnd/>
            <a:tailEnd/>
          </a:ln>
          <a:effectLst/>
        </p:spPr>
        <p:txBody>
          <a:bodyPr anchor="ctr"/>
          <a:lstStyle/>
          <a:p>
            <a:pPr algn="ctr" defTabSz="914400">
              <a:defRPr/>
            </a:pPr>
            <a:r>
              <a:rPr lang="fr-FR" sz="4000" dirty="0">
                <a:solidFill>
                  <a:schemeClr val="accent6">
                    <a:lumMod val="50000"/>
                  </a:schemeClr>
                </a:solidFill>
                <a:latin typeface="Brush Script MT" pitchFamily="66" charset="0"/>
              </a:rPr>
              <a:t>Rallye Pédestre dans les ruelles </a:t>
            </a:r>
            <a:endParaRPr lang="fr-FR" sz="4000" dirty="0" smtClean="0">
              <a:solidFill>
                <a:schemeClr val="accent6">
                  <a:lumMod val="50000"/>
                </a:schemeClr>
              </a:solidFill>
              <a:latin typeface="Brush Script MT" pitchFamily="66" charset="0"/>
            </a:endParaRPr>
          </a:p>
          <a:p>
            <a:pPr algn="ctr" defTabSz="914400">
              <a:defRPr/>
            </a:pPr>
            <a:r>
              <a:rPr lang="fr-FR" sz="4000" dirty="0" smtClean="0">
                <a:solidFill>
                  <a:schemeClr val="accent6">
                    <a:lumMod val="50000"/>
                  </a:schemeClr>
                </a:solidFill>
                <a:latin typeface="Brush Script MT" pitchFamily="66" charset="0"/>
              </a:rPr>
              <a:t>Hammamet</a:t>
            </a:r>
            <a:endParaRPr lang="fr-FR" sz="4000" dirty="0">
              <a:solidFill>
                <a:schemeClr val="accent6">
                  <a:lumMod val="50000"/>
                </a:schemeClr>
              </a:solidFill>
              <a:latin typeface="Brush Script MT"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24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292725" y="1052513"/>
            <a:ext cx="3743325" cy="5616575"/>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1" name="Rectangle 4"/>
          <p:cNvSpPr>
            <a:spLocks noChangeArrowheads="1"/>
          </p:cNvSpPr>
          <p:nvPr/>
        </p:nvSpPr>
        <p:spPr bwMode="auto">
          <a:xfrm>
            <a:off x="1001216" y="1159537"/>
            <a:ext cx="3887986" cy="3003251"/>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7172" name="Picture 13" descr="Tunisie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89845"/>
            <a:ext cx="3659187" cy="274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6" descr="1468741855_7601c1e7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1144588"/>
            <a:ext cx="3571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hammamet-hotel-aziza-sortie-quad-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824288"/>
            <a:ext cx="3600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5"/>
          <p:cNvSpPr txBox="1">
            <a:spLocks noChangeArrowheads="1"/>
          </p:cNvSpPr>
          <p:nvPr/>
        </p:nvSpPr>
        <p:spPr bwMode="auto">
          <a:xfrm>
            <a:off x="-180528" y="44624"/>
            <a:ext cx="60486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3200" dirty="0">
                <a:solidFill>
                  <a:srgbClr val="000066"/>
                </a:solidFill>
                <a:latin typeface="Brush Script MT" pitchFamily="66" charset="0"/>
              </a:rPr>
              <a:t>Rallye GPS Road Book en </a:t>
            </a:r>
            <a:r>
              <a:rPr lang="fr-FR" sz="3200" dirty="0" smtClean="0">
                <a:solidFill>
                  <a:srgbClr val="000066"/>
                </a:solidFill>
                <a:latin typeface="Brush Script MT" pitchFamily="66" charset="0"/>
              </a:rPr>
              <a:t>Quad</a:t>
            </a:r>
          </a:p>
          <a:p>
            <a:pPr algn="ctr"/>
            <a:r>
              <a:rPr lang="fr-FR" sz="3200" dirty="0" smtClean="0">
                <a:solidFill>
                  <a:srgbClr val="000066"/>
                </a:solidFill>
                <a:latin typeface="Brush Script MT" pitchFamily="66" charset="0"/>
              </a:rPr>
              <a:t>dans </a:t>
            </a:r>
            <a:r>
              <a:rPr lang="fr-FR" sz="3200" dirty="0">
                <a:solidFill>
                  <a:srgbClr val="000066"/>
                </a:solidFill>
                <a:latin typeface="Brush Script MT" pitchFamily="66" charset="0"/>
              </a:rPr>
              <a:t>les montagnes d’Hammamet </a:t>
            </a:r>
            <a:endParaRPr lang="fr-FR" sz="2800" dirty="0">
              <a:solidFill>
                <a:srgbClr val="000066"/>
              </a:solidFill>
              <a:latin typeface="Brush Script MT" pitchFamily="66" charset="0"/>
            </a:endParaRPr>
          </a:p>
        </p:txBody>
      </p:sp>
      <p:sp>
        <p:nvSpPr>
          <p:cNvPr id="9" name="Rectangle 11"/>
          <p:cNvSpPr>
            <a:spLocks noChangeArrowheads="1"/>
          </p:cNvSpPr>
          <p:nvPr/>
        </p:nvSpPr>
        <p:spPr bwMode="auto">
          <a:xfrm>
            <a:off x="179512" y="4365104"/>
            <a:ext cx="4968106" cy="2303984"/>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ZoneTexte 9"/>
          <p:cNvSpPr txBox="1"/>
          <p:nvPr/>
        </p:nvSpPr>
        <p:spPr>
          <a:xfrm>
            <a:off x="323528" y="4435891"/>
            <a:ext cx="4680520" cy="2462213"/>
          </a:xfrm>
          <a:prstGeom prst="rect">
            <a:avLst/>
          </a:prstGeom>
          <a:noFill/>
        </p:spPr>
        <p:txBody>
          <a:bodyPr wrap="square" rtlCol="0">
            <a:spAutoFit/>
          </a:bodyPr>
          <a:lstStyle/>
          <a:p>
            <a:r>
              <a:rPr lang="fr-FR" sz="1400" dirty="0" smtClean="0">
                <a:solidFill>
                  <a:srgbClr val="002060"/>
                </a:solidFill>
                <a:latin typeface="Arial" pitchFamily="34" charset="0"/>
                <a:cs typeface="Arial" pitchFamily="34" charset="0"/>
              </a:rPr>
              <a:t>Activité </a:t>
            </a:r>
            <a:r>
              <a:rPr lang="fr-FR" sz="1400" dirty="0">
                <a:solidFill>
                  <a:srgbClr val="002060"/>
                </a:solidFill>
                <a:latin typeface="Arial" pitchFamily="34" charset="0"/>
                <a:cs typeface="Arial" pitchFamily="34" charset="0"/>
              </a:rPr>
              <a:t>1/2 journée </a:t>
            </a:r>
            <a:r>
              <a:rPr lang="fr-FR" sz="1400" dirty="0" smtClean="0">
                <a:solidFill>
                  <a:srgbClr val="002060"/>
                </a:solidFill>
                <a:latin typeface="Arial" pitchFamily="34" charset="0"/>
                <a:cs typeface="Arial" pitchFamily="34" charset="0"/>
              </a:rPr>
              <a:t>: " </a:t>
            </a:r>
            <a:r>
              <a:rPr lang="fr-FR" sz="1400" dirty="0">
                <a:solidFill>
                  <a:srgbClr val="002060"/>
                </a:solidFill>
                <a:latin typeface="Arial" pitchFamily="34" charset="0"/>
                <a:cs typeface="Arial" pitchFamily="34" charset="0"/>
              </a:rPr>
              <a:t>Mise à disposition de Quad " ( 1 par personne )  Sur la région de Tunis - comprenant le transport aller/retour jusqu'à Tunis, location de camion, logement et </a:t>
            </a:r>
            <a:r>
              <a:rPr lang="fr-FR" sz="1400" dirty="0" smtClean="0">
                <a:solidFill>
                  <a:srgbClr val="002060"/>
                </a:solidFill>
                <a:latin typeface="Arial" pitchFamily="34" charset="0"/>
                <a:cs typeface="Arial" pitchFamily="34" charset="0"/>
              </a:rPr>
              <a:t>nourriture </a:t>
            </a:r>
            <a:r>
              <a:rPr lang="fr-FR" sz="1400" dirty="0">
                <a:solidFill>
                  <a:srgbClr val="002060"/>
                </a:solidFill>
                <a:latin typeface="Arial" pitchFamily="34" charset="0"/>
                <a:cs typeface="Arial" pitchFamily="34" charset="0"/>
              </a:rPr>
              <a:t>de l'encadrement, itinéraire repéré pour l'occasion en exclusivité Croisière Jaune, casque inclus, la location des Quads, l'assurance; (petites casses : clignotant, </a:t>
            </a:r>
            <a:r>
              <a:rPr lang="fr-FR" sz="1400" dirty="0" smtClean="0">
                <a:solidFill>
                  <a:srgbClr val="002060"/>
                </a:solidFill>
                <a:latin typeface="Arial" pitchFamily="34" charset="0"/>
                <a:cs typeface="Arial" pitchFamily="34" charset="0"/>
              </a:rPr>
              <a:t>parechoc, </a:t>
            </a:r>
            <a:r>
              <a:rPr lang="fr-FR" sz="1400" dirty="0">
                <a:solidFill>
                  <a:srgbClr val="002060"/>
                </a:solidFill>
                <a:latin typeface="Arial" pitchFamily="34" charset="0"/>
                <a:cs typeface="Arial" pitchFamily="34" charset="0"/>
              </a:rPr>
              <a:t>garde bout 150 EUR de franchise, assurance spécial compris</a:t>
            </a:r>
            <a:r>
              <a:rPr lang="fr-FR" sz="1400" dirty="0" smtClean="0">
                <a:solidFill>
                  <a:srgbClr val="002060"/>
                </a:solidFill>
                <a:latin typeface="Arial" pitchFamily="34" charset="0"/>
                <a:cs typeface="Arial" pitchFamily="34" charset="0"/>
              </a:rPr>
              <a:t>)</a:t>
            </a:r>
          </a:p>
          <a:p>
            <a:endParaRPr lang="fr-FR" sz="1400" dirty="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Prix par quad: 85 € à la demi journée</a:t>
            </a:r>
          </a:p>
          <a:p>
            <a:endParaRPr lang="fr-FR" sz="1400" dirty="0">
              <a:solidFill>
                <a:srgbClr val="002060"/>
              </a:solidFill>
            </a:endParaRPr>
          </a:p>
        </p:txBody>
      </p:sp>
    </p:spTree>
    <p:extLst>
      <p:ext uri="{BB962C8B-B14F-4D97-AF65-F5344CB8AC3E}">
        <p14:creationId xmlns:p14="http://schemas.microsoft.com/office/powerpoint/2010/main" val="3230497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476375" y="212864"/>
            <a:ext cx="640873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fr-FR" sz="3400" i="1">
              <a:solidFill>
                <a:srgbClr val="663300"/>
              </a:solidFill>
              <a:latin typeface="Maiandra GD" pitchFamily="34" charset="0"/>
            </a:endParaRPr>
          </a:p>
        </p:txBody>
      </p:sp>
      <p:sp>
        <p:nvSpPr>
          <p:cNvPr id="18436" name="Text Box 6"/>
          <p:cNvSpPr txBox="1">
            <a:spLocks noChangeArrowheads="1"/>
          </p:cNvSpPr>
          <p:nvPr/>
        </p:nvSpPr>
        <p:spPr bwMode="auto">
          <a:xfrm>
            <a:off x="576263" y="4250531"/>
            <a:ext cx="79914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sz="2000" b="1" dirty="0" smtClean="0">
                <a:latin typeface="Maiandra GD" pitchFamily="34" charset="0"/>
              </a:rPr>
              <a:t>Laura DREAN</a:t>
            </a:r>
            <a:endParaRPr lang="fr-FR" sz="2000" b="1" dirty="0">
              <a:latin typeface="Maiandra GD" pitchFamily="34" charset="0"/>
            </a:endParaRPr>
          </a:p>
          <a:p>
            <a:pPr algn="ctr" eaLnBrk="1" hangingPunct="1">
              <a:spcBef>
                <a:spcPct val="50000"/>
              </a:spcBef>
            </a:pPr>
            <a:r>
              <a:rPr lang="fr-FR" sz="2000" dirty="0">
                <a:latin typeface="Maiandra GD" pitchFamily="34" charset="0"/>
              </a:rPr>
              <a:t>01 49 </a:t>
            </a:r>
            <a:r>
              <a:rPr lang="fr-FR" sz="2000" dirty="0" smtClean="0">
                <a:latin typeface="Maiandra GD" pitchFamily="34" charset="0"/>
              </a:rPr>
              <a:t>650 650</a:t>
            </a:r>
            <a:endParaRPr lang="fr-FR" sz="2000" dirty="0">
              <a:latin typeface="Maiandra GD" pitchFamily="34" charset="0"/>
            </a:endParaRPr>
          </a:p>
          <a:p>
            <a:pPr algn="ctr" eaLnBrk="1" hangingPunct="1">
              <a:spcBef>
                <a:spcPct val="50000"/>
              </a:spcBef>
            </a:pPr>
            <a:r>
              <a:rPr lang="fr-FR" sz="2000" dirty="0" smtClean="0">
                <a:latin typeface="Maiandra GD" pitchFamily="34" charset="0"/>
              </a:rPr>
              <a:t>laura</a:t>
            </a:r>
            <a:r>
              <a:rPr lang="fr-FR" sz="2000" dirty="0" smtClean="0">
                <a:latin typeface="Maiandra GD" pitchFamily="34" charset="0"/>
              </a:rPr>
              <a:t>@croisierejaune.com</a:t>
            </a:r>
            <a:endParaRPr lang="fr-FR" sz="2000" dirty="0">
              <a:latin typeface="Maiandra GD" pitchFamily="34" charset="0"/>
            </a:endParaRPr>
          </a:p>
          <a:p>
            <a:pPr eaLnBrk="1" hangingPunct="1">
              <a:spcBef>
                <a:spcPct val="50000"/>
              </a:spcBef>
            </a:pPr>
            <a:endParaRPr lang="fr-FR" sz="2000" dirty="0">
              <a:latin typeface="Maiandra GD" pitchFamily="34" charset="0"/>
            </a:endParaRPr>
          </a:p>
          <a:p>
            <a:pPr algn="ctr" eaLnBrk="1" hangingPunct="1">
              <a:spcBef>
                <a:spcPct val="50000"/>
              </a:spcBef>
            </a:pPr>
            <a:r>
              <a:rPr lang="fr-FR" sz="2000" dirty="0">
                <a:latin typeface="Maiandra GD" pitchFamily="34" charset="0"/>
              </a:rPr>
              <a:t>www.croisierejaune.com</a:t>
            </a:r>
          </a:p>
        </p:txBody>
      </p:sp>
      <p:sp>
        <p:nvSpPr>
          <p:cNvPr id="18437" name="Rectangle 7"/>
          <p:cNvSpPr>
            <a:spLocks noChangeArrowheads="1"/>
          </p:cNvSpPr>
          <p:nvPr/>
        </p:nvSpPr>
        <p:spPr bwMode="auto">
          <a:xfrm>
            <a:off x="0" y="7756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fr-FR" sz="2800" dirty="0">
                <a:latin typeface="Maiandra GD" pitchFamily="34" charset="0"/>
              </a:rPr>
              <a:t>Contact</a:t>
            </a:r>
          </a:p>
        </p:txBody>
      </p:sp>
      <p:pic>
        <p:nvPicPr>
          <p:cNvPr id="6" name="Picture 7" descr="C:\Documents and Settings\remi\Bureau\DOSSIERS COMMERCIAUX\meedex\photos\CAP BON\CAMPEMENT VIP EL MENGAH (2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9791" y="1196752"/>
            <a:ext cx="3313113" cy="271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00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ChangeArrowheads="1"/>
          </p:cNvSpPr>
          <p:nvPr/>
        </p:nvSpPr>
        <p:spPr bwMode="auto">
          <a:xfrm>
            <a:off x="395536" y="1988841"/>
            <a:ext cx="8640762" cy="2376264"/>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26" name="Rectangle 10"/>
          <p:cNvSpPr>
            <a:spLocks noChangeArrowheads="1"/>
          </p:cNvSpPr>
          <p:nvPr/>
        </p:nvSpPr>
        <p:spPr bwMode="auto">
          <a:xfrm>
            <a:off x="2131302" y="-17156"/>
            <a:ext cx="4137537" cy="11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5" rIns="91431" bIns="45715">
            <a:spAutoFit/>
          </a:bodyPr>
          <a:lstStyle/>
          <a:p>
            <a:pPr algn="ctr"/>
            <a:r>
              <a:rPr lang="fr-FR" sz="4800" dirty="0" smtClean="0">
                <a:solidFill>
                  <a:schemeClr val="accent6">
                    <a:lumMod val="50000"/>
                  </a:schemeClr>
                </a:solidFill>
                <a:latin typeface="Brush Script MT" pitchFamily="66" charset="0"/>
              </a:rPr>
              <a:t>Transport</a:t>
            </a:r>
            <a:endParaRPr lang="fr-FR" sz="3600" dirty="0">
              <a:solidFill>
                <a:schemeClr val="accent6">
                  <a:lumMod val="50000"/>
                </a:schemeClr>
              </a:solidFill>
              <a:latin typeface="Brush Script MT" pitchFamily="66" charset="0"/>
            </a:endParaRPr>
          </a:p>
          <a:p>
            <a:endParaRPr lang="fr-FR" sz="2000" dirty="0">
              <a:solidFill>
                <a:schemeClr val="accent6">
                  <a:lumMod val="50000"/>
                </a:schemeClr>
              </a:solidFill>
              <a:latin typeface="Book Antiqua" pitchFamily="18"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201" y="6501852"/>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07616" y="2492896"/>
            <a:ext cx="8136904" cy="923330"/>
          </a:xfrm>
          <a:prstGeom prst="rect">
            <a:avLst/>
          </a:prstGeom>
          <a:noFill/>
        </p:spPr>
        <p:txBody>
          <a:bodyPr wrap="square" rtlCol="0">
            <a:spAutoFit/>
          </a:bodyPr>
          <a:lstStyle/>
          <a:p>
            <a:r>
              <a:rPr lang="fr-FR" dirty="0" smtClean="0"/>
              <a:t>Location de Minibus à la demi journée: 	196, 33 € / (24 pax par véhicule)</a:t>
            </a:r>
          </a:p>
          <a:p>
            <a:r>
              <a:rPr lang="fr-FR" dirty="0" smtClean="0"/>
              <a:t>Location de Minibus à la journée:		303,33 € / (24 pax par véhicule)</a:t>
            </a:r>
          </a:p>
          <a:p>
            <a:r>
              <a:rPr lang="fr-FR" dirty="0" smtClean="0"/>
              <a:t>Location de 4x4 à la journée: 		192,33 € / véhicule (6 pax max)</a:t>
            </a:r>
          </a:p>
        </p:txBody>
      </p:sp>
    </p:spTree>
    <p:extLst>
      <p:ext uri="{BB962C8B-B14F-4D97-AF65-F5344CB8AC3E}">
        <p14:creationId xmlns:p14="http://schemas.microsoft.com/office/powerpoint/2010/main" val="357432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34925" y="3933825"/>
            <a:ext cx="9109075" cy="2702471"/>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9" name="Rectangle 11"/>
          <p:cNvSpPr>
            <a:spLocks noChangeArrowheads="1"/>
          </p:cNvSpPr>
          <p:nvPr/>
        </p:nvSpPr>
        <p:spPr bwMode="auto">
          <a:xfrm>
            <a:off x="179388" y="836613"/>
            <a:ext cx="8640762" cy="3024187"/>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2420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981075"/>
            <a:ext cx="37814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05064"/>
            <a:ext cx="3430588"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981075"/>
            <a:ext cx="20891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420938"/>
            <a:ext cx="23764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ChangeArrowheads="1"/>
          </p:cNvSpPr>
          <p:nvPr/>
        </p:nvSpPr>
        <p:spPr bwMode="auto">
          <a:xfrm>
            <a:off x="250825" y="57447"/>
            <a:ext cx="8569325" cy="9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5" rIns="91431" bIns="45715">
            <a:spAutoFit/>
          </a:bodyPr>
          <a:lstStyle/>
          <a:p>
            <a:pPr algn="ctr" eaLnBrk="0" hangingPunct="0">
              <a:defRPr/>
            </a:pPr>
            <a:r>
              <a:rPr lang="fr-FR" sz="3600" kern="0" dirty="0">
                <a:solidFill>
                  <a:schemeClr val="accent6">
                    <a:lumMod val="50000"/>
                  </a:schemeClr>
                </a:solidFill>
                <a:latin typeface="Brush Script MT" pitchFamily="66" charset="0"/>
              </a:rPr>
              <a:t>Découverte des ruines de Carthage et musée du Bardo</a:t>
            </a:r>
          </a:p>
          <a:p>
            <a:endParaRPr lang="fr-FR" sz="2000" dirty="0">
              <a:solidFill>
                <a:schemeClr val="accent6">
                  <a:lumMod val="50000"/>
                </a:schemeClr>
              </a:solidFill>
              <a:latin typeface="Book Antiqua" pitchFamily="18" charset="0"/>
            </a:endParaRPr>
          </a:p>
        </p:txBody>
      </p:sp>
      <p:sp>
        <p:nvSpPr>
          <p:cNvPr id="9227" name="Text Box 13"/>
          <p:cNvSpPr txBox="1">
            <a:spLocks noChangeArrowheads="1"/>
          </p:cNvSpPr>
          <p:nvPr/>
        </p:nvSpPr>
        <p:spPr bwMode="auto">
          <a:xfrm>
            <a:off x="3492500" y="3789363"/>
            <a:ext cx="5580063" cy="28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sz="1400" dirty="0">
              <a:latin typeface="Book Antiqua" pitchFamily="18" charset="0"/>
            </a:endParaRPr>
          </a:p>
          <a:p>
            <a:r>
              <a:rPr lang="fr-FR" sz="1200" dirty="0">
                <a:latin typeface="Lucida Calligraphy" pitchFamily="66" charset="0"/>
              </a:rPr>
              <a:t>Siège du gouvernement </a:t>
            </a:r>
            <a:r>
              <a:rPr lang="fr-FR" sz="1200" dirty="0" err="1">
                <a:latin typeface="Lucida Calligraphy" pitchFamily="66" charset="0"/>
              </a:rPr>
              <a:t>husaïnide</a:t>
            </a:r>
            <a:r>
              <a:rPr lang="fr-FR" sz="1200" dirty="0">
                <a:latin typeface="Lucida Calligraphy" pitchFamily="66" charset="0"/>
              </a:rPr>
              <a:t> jusqu'au Protectorat, puis réservé aux réceptions officielles, le palais abrite aujourd'hui l'Assemblée nationale sur laquelle veillent, sabre au clair, au pied d'un escalier flanqué de lions de marbre, deux gardes en uniforme beylical. Le musée lui-même occupe un édifice du milieu du </a:t>
            </a:r>
            <a:r>
              <a:rPr lang="fr-FR" sz="1200" dirty="0" err="1">
                <a:latin typeface="Lucida Calligraphy" pitchFamily="66" charset="0"/>
              </a:rPr>
              <a:t>XIXè</a:t>
            </a:r>
            <a:r>
              <a:rPr lang="fr-FR" sz="1200" dirty="0">
                <a:latin typeface="Lucida Calligraphy" pitchFamily="66" charset="0"/>
              </a:rPr>
              <a:t> s.</a:t>
            </a:r>
          </a:p>
          <a:p>
            <a:endParaRPr lang="fr-FR" sz="1200" dirty="0">
              <a:latin typeface="Lucida Calligraphy" pitchFamily="66" charset="0"/>
            </a:endParaRPr>
          </a:p>
          <a:p>
            <a:r>
              <a:rPr lang="fr-FR" sz="1200" dirty="0">
                <a:latin typeface="Lucida Calligraphy" pitchFamily="66" charset="0"/>
              </a:rPr>
              <a:t>Créé en 1882 et inauguré en 1888 sous le nom de musée Alaoui, il prit, en 1956, le titre de musée national du Bardo. Ses collections se sont rapidement accrues grâce à l'inépuisable richesse archéologique de la Tunisie et aux fouilles du service des Antiquités, devenu en 1957 Institut national d'archéologie et d'arts.</a:t>
            </a:r>
          </a:p>
          <a:p>
            <a:pPr>
              <a:spcBef>
                <a:spcPct val="50000"/>
              </a:spcBef>
            </a:pPr>
            <a:endParaRPr lang="fr-FR" sz="1400" dirty="0">
              <a:latin typeface="Book Antiqua" pitchFamily="18" charset="0"/>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4201" y="6501852"/>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57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SC_90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3257550"/>
            <a:ext cx="5419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Brumes sur Cart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768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IMG_06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0"/>
            <a:ext cx="4267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8"/>
          <p:cNvSpPr txBox="1">
            <a:spLocks noChangeArrowheads="1"/>
          </p:cNvSpPr>
          <p:nvPr/>
        </p:nvSpPr>
        <p:spPr bwMode="auto">
          <a:xfrm>
            <a:off x="34925" y="3933825"/>
            <a:ext cx="367188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sz="1600" dirty="0">
                <a:latin typeface="Lucida Calligraphy" pitchFamily="66" charset="0"/>
              </a:rPr>
              <a:t>Découverte du site antique de Carthage, inscrit au patrimoine mondial de l'humanité depuis 1993. " Celui qui viendrait visiter Carthage chaque jour, trouverait à chaque fois une nouvelle merveille qu'il n'aurait pas remarquée </a:t>
            </a:r>
            <a:r>
              <a:rPr lang="fr-FR" sz="1600" dirty="0" smtClean="0">
                <a:latin typeface="Lucida Calligraphy" pitchFamily="66" charset="0"/>
              </a:rPr>
              <a:t>auparavant</a:t>
            </a:r>
          </a:p>
          <a:p>
            <a:pPr algn="ctr">
              <a:spcBef>
                <a:spcPct val="50000"/>
              </a:spcBef>
            </a:pPr>
            <a:r>
              <a:rPr lang="fr-FR" sz="1600" dirty="0" smtClean="0">
                <a:latin typeface="Lucida Calligraphy" pitchFamily="66" charset="0"/>
              </a:rPr>
              <a:t> </a:t>
            </a:r>
            <a:r>
              <a:rPr lang="fr-FR" sz="1600" dirty="0">
                <a:latin typeface="Lucida Calligraphy" pitchFamily="66" charset="0"/>
              </a:rPr>
              <a:t>" El </a:t>
            </a:r>
            <a:r>
              <a:rPr lang="fr-FR" sz="1600" dirty="0" err="1">
                <a:latin typeface="Lucida Calligraphy" pitchFamily="66" charset="0"/>
              </a:rPr>
              <a:t>Bekri</a:t>
            </a:r>
            <a:r>
              <a:rPr lang="fr-FR" sz="1600" dirty="0">
                <a:latin typeface="Lucida Calligraphy" pitchFamily="66" charset="0"/>
              </a:rPr>
              <a:t> </a:t>
            </a:r>
            <a:r>
              <a:rPr lang="fr-FR" sz="1600" dirty="0">
                <a:latin typeface="Book Antiqua" pitchFamily="18" charset="0"/>
              </a:rPr>
              <a:t>"</a:t>
            </a:r>
          </a:p>
        </p:txBody>
      </p:sp>
      <p:sp>
        <p:nvSpPr>
          <p:cNvPr id="10246" name="Rectangle 9"/>
          <p:cNvSpPr>
            <a:spLocks noChangeArrowheads="1"/>
          </p:cNvSpPr>
          <p:nvPr/>
        </p:nvSpPr>
        <p:spPr bwMode="auto">
          <a:xfrm>
            <a:off x="107504" y="3717032"/>
            <a:ext cx="3565926" cy="2737073"/>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84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39750" y="400968"/>
            <a:ext cx="8229600" cy="939800"/>
          </a:xfrm>
          <a:prstGeom prst="rect">
            <a:avLst/>
          </a:prstGeom>
          <a:ln>
            <a:noFill/>
            <a:prstDash val="sysDot"/>
          </a:ln>
        </p:spPr>
        <p:txBody>
          <a:bodyPr>
            <a:normAutofit/>
          </a:bodyPr>
          <a:lstStyle/>
          <a:p>
            <a:pPr algn="ctr" eaLnBrk="0" hangingPunct="0">
              <a:defRPr/>
            </a:pPr>
            <a:r>
              <a:rPr lang="fr-FR" sz="3600" kern="0" dirty="0">
                <a:solidFill>
                  <a:schemeClr val="accent6">
                    <a:lumMod val="50000"/>
                  </a:schemeClr>
                </a:solidFill>
                <a:latin typeface="Brush Script MT" pitchFamily="66" charset="0"/>
                <a:ea typeface="+mj-ea"/>
                <a:cs typeface="+mj-cs"/>
              </a:rPr>
              <a:t>Découverte </a:t>
            </a:r>
            <a:r>
              <a:rPr lang="fr-FR" sz="3600" kern="0" dirty="0" smtClean="0">
                <a:solidFill>
                  <a:schemeClr val="accent6">
                    <a:lumMod val="50000"/>
                  </a:schemeClr>
                </a:solidFill>
                <a:latin typeface="Brush Script MT" pitchFamily="66" charset="0"/>
                <a:ea typeface="+mj-ea"/>
                <a:cs typeface="+mj-cs"/>
              </a:rPr>
              <a:t>des ruines de </a:t>
            </a:r>
            <a:r>
              <a:rPr lang="fr-FR" sz="3600" kern="0" dirty="0">
                <a:solidFill>
                  <a:schemeClr val="accent6">
                    <a:lumMod val="50000"/>
                  </a:schemeClr>
                </a:solidFill>
                <a:latin typeface="Brush Script MT" pitchFamily="66" charset="0"/>
                <a:ea typeface="+mj-ea"/>
                <a:cs typeface="+mj-cs"/>
              </a:rPr>
              <a:t>Carthage </a:t>
            </a:r>
            <a:r>
              <a:rPr lang="fr-FR" sz="3600" kern="0" dirty="0" smtClean="0">
                <a:solidFill>
                  <a:schemeClr val="accent6">
                    <a:lumMod val="50000"/>
                  </a:schemeClr>
                </a:solidFill>
                <a:latin typeface="Brush Script MT" pitchFamily="66" charset="0"/>
                <a:ea typeface="+mj-ea"/>
                <a:cs typeface="+mj-cs"/>
              </a:rPr>
              <a:t>et musée du Bardo</a:t>
            </a:r>
            <a:endParaRPr lang="fr-FR" sz="2800" kern="0" dirty="0">
              <a:solidFill>
                <a:schemeClr val="accent6">
                  <a:lumMod val="50000"/>
                </a:schemeClr>
              </a:solidFill>
              <a:latin typeface="Brush Script MT" pitchFamily="66" charset="0"/>
              <a:ea typeface="+mj-ea"/>
              <a:cs typeface="+mj-cs"/>
            </a:endParaRPr>
          </a:p>
        </p:txBody>
      </p:sp>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pic>
        <p:nvPicPr>
          <p:cNvPr id="9221" name="Picture 11" descr="\\SERVNAS1\Phototheque\16 PHOTOTHEQUE\CARTHAGE\basse rez\BAIE DE CARTHAGE B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4"/>
            <a:ext cx="2664544" cy="266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SERVNAS1\Phototheque\16 PHOTOTHEQUE\CARTHAGE\basse rez\Brumes sur Carthage B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96752"/>
            <a:ext cx="3743404" cy="248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SERVNAS1\Phototheque\16 PHOTOTHEQUE\CARTHAGE\basse rez\IMG_0632B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48" y="4180302"/>
            <a:ext cx="4001136" cy="252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4573885" y="3789040"/>
            <a:ext cx="4464496" cy="2915863"/>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 name="ZoneTexte 4"/>
          <p:cNvSpPr txBox="1"/>
          <p:nvPr/>
        </p:nvSpPr>
        <p:spPr>
          <a:xfrm>
            <a:off x="4644703" y="3933056"/>
            <a:ext cx="4248472" cy="2585323"/>
          </a:xfrm>
          <a:prstGeom prst="rect">
            <a:avLst/>
          </a:prstGeom>
          <a:noFill/>
        </p:spPr>
        <p:txBody>
          <a:bodyPr wrap="square" rtlCol="0">
            <a:spAutoFit/>
          </a:bodyPr>
          <a:lstStyle/>
          <a:p>
            <a:r>
              <a:rPr lang="fr-FR" dirty="0" smtClean="0"/>
              <a:t>Activité ½ journée : Découverte </a:t>
            </a:r>
            <a:r>
              <a:rPr lang="fr-FR" dirty="0"/>
              <a:t>de Carthage comprenant la visite des ruines et la visite du musée du Bardo avec commentaires d'un professeur d'archéologie - comprenant un encadrant Croisière Jaune, l'entrée du musée, un guide spécialiste du </a:t>
            </a:r>
            <a:r>
              <a:rPr lang="fr-FR" dirty="0" smtClean="0"/>
              <a:t>musée</a:t>
            </a:r>
          </a:p>
          <a:p>
            <a:endParaRPr lang="fr-FR" dirty="0"/>
          </a:p>
          <a:p>
            <a:r>
              <a:rPr lang="fr-FR" dirty="0" smtClean="0"/>
              <a:t>Prix par personne: 18,56 €</a:t>
            </a:r>
            <a:endParaRPr lang="fr-FR" dirty="0"/>
          </a:p>
        </p:txBody>
      </p:sp>
    </p:spTree>
    <p:extLst>
      <p:ext uri="{BB962C8B-B14F-4D97-AF65-F5344CB8AC3E}">
        <p14:creationId xmlns:p14="http://schemas.microsoft.com/office/powerpoint/2010/main" val="1381577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247553" y="1052736"/>
            <a:ext cx="41052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latin typeface="Brush Script MT" pitchFamily="66" charset="0"/>
              </a:rPr>
              <a:t>Rallye en 4x4</a:t>
            </a:r>
            <a:r>
              <a:rPr lang="fr-FR" sz="3200" dirty="0">
                <a:latin typeface="Brush Script MT" pitchFamily="66" charset="0"/>
              </a:rPr>
              <a:t> </a:t>
            </a:r>
            <a:r>
              <a:rPr lang="fr-FR" sz="3200" i="1" dirty="0">
                <a:latin typeface="Brush Script MT" pitchFamily="66" charset="0"/>
              </a:rPr>
              <a:t>avec road book et GPS dans la région du Cap Bon</a:t>
            </a:r>
          </a:p>
        </p:txBody>
      </p:sp>
      <p:pic>
        <p:nvPicPr>
          <p:cNvPr id="5123" name="Picture 6" descr="4x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35013"/>
            <a:ext cx="36718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IMG_2960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492375"/>
            <a:ext cx="47498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6616M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933825"/>
            <a:ext cx="35988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626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38125" y="15875"/>
            <a:ext cx="69151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600" i="1" dirty="0">
                <a:latin typeface="Brush Script MT" pitchFamily="66" charset="0"/>
              </a:rPr>
              <a:t>Rallye en 4x4</a:t>
            </a:r>
            <a:r>
              <a:rPr lang="fr-FR" sz="3600" dirty="0">
                <a:latin typeface="Brush Script MT" pitchFamily="66" charset="0"/>
              </a:rPr>
              <a:t> </a:t>
            </a:r>
            <a:r>
              <a:rPr lang="fr-FR" sz="3600" i="1" dirty="0">
                <a:latin typeface="Brush Script MT" pitchFamily="66" charset="0"/>
              </a:rPr>
              <a:t>avec road book et GPS dans la région du Cap Bon</a:t>
            </a:r>
            <a:endParaRPr lang="fr-FR" sz="3600" i="1" dirty="0">
              <a:latin typeface="Brush Script MT" pitchFamily="66" charset="0"/>
            </a:endParaRPr>
          </a:p>
        </p:txBody>
      </p:sp>
      <p:pic>
        <p:nvPicPr>
          <p:cNvPr id="6147" name="il_fi" descr="http://upload.wikimedia.org/wikipedia/commons/thumb/6/64/Soliman_Tunisia.jpg/300px-Soliman_Tuni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93096"/>
            <a:ext cx="3397771" cy="25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l_fi" descr="http://album-photo.geo.fr/pict_geofr/thumb/11612/510x510/thumb_514f54c85261eabde5f60cf8396e7f26.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50"/>
                    </a14:imgEffect>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265945" y="1052736"/>
            <a:ext cx="24669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l_fi" descr="http://destination-tunis.fr/wp-content/uploads/P9190186-1024x7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379116"/>
            <a:ext cx="3240360" cy="24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noChangeArrowheads="1"/>
          </p:cNvSpPr>
          <p:nvPr/>
        </p:nvSpPr>
        <p:spPr bwMode="auto">
          <a:xfrm>
            <a:off x="2664709" y="3921369"/>
            <a:ext cx="1495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800" i="1" dirty="0">
                <a:latin typeface="Brush Script MT" pitchFamily="66" charset="0"/>
              </a:rPr>
              <a:t>Soliman</a:t>
            </a:r>
          </a:p>
        </p:txBody>
      </p:sp>
      <p:sp>
        <p:nvSpPr>
          <p:cNvPr id="6151" name="Rectangle 4"/>
          <p:cNvSpPr>
            <a:spLocks noChangeArrowheads="1"/>
          </p:cNvSpPr>
          <p:nvPr/>
        </p:nvSpPr>
        <p:spPr bwMode="auto">
          <a:xfrm>
            <a:off x="6754432" y="4413152"/>
            <a:ext cx="2047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800" i="1" dirty="0">
                <a:latin typeface="Brush Script MT" pitchFamily="66" charset="0"/>
              </a:rPr>
              <a:t>Ras el </a:t>
            </a:r>
            <a:r>
              <a:rPr lang="fr-FR" sz="2800" i="1" dirty="0" err="1">
                <a:latin typeface="Brush Script MT" pitchFamily="66" charset="0"/>
              </a:rPr>
              <a:t>Fartass</a:t>
            </a:r>
            <a:endParaRPr lang="fr-FR" sz="2800" i="1" dirty="0">
              <a:latin typeface="Brush Script MT" pitchFamily="66" charset="0"/>
            </a:endParaRPr>
          </a:p>
        </p:txBody>
      </p:sp>
      <p:pic>
        <p:nvPicPr>
          <p:cNvPr id="6152" name="il_fi" descr="http://destination-tunis.fr/wp-content/uploads/P90501501-1024x768.jpg"/>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Effect>
                      <a14:brightnessContrast bright="28000" contrast="-69000"/>
                    </a14:imgEffect>
                  </a14:imgLayer>
                </a14:imgProps>
              </a:ext>
              <a:ext uri="{28A0092B-C50C-407E-A947-70E740481C1C}">
                <a14:useLocalDpi xmlns:a14="http://schemas.microsoft.com/office/drawing/2010/main" val="0"/>
              </a:ext>
            </a:extLst>
          </a:blip>
          <a:srcRect/>
          <a:stretch>
            <a:fillRect/>
          </a:stretch>
        </p:blipFill>
        <p:spPr bwMode="auto">
          <a:xfrm>
            <a:off x="4427984" y="1052736"/>
            <a:ext cx="4433006" cy="3323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l_fi" descr="http://destination-tunis.fr/wp-content/uploads/P90501501-1024x76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9928" y="1372981"/>
            <a:ext cx="3702512" cy="27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9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78320" y="200025"/>
            <a:ext cx="633789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600" i="1" dirty="0">
                <a:latin typeface="Brush Script MT" pitchFamily="66" charset="0"/>
              </a:rPr>
              <a:t>Rallye en 4x4</a:t>
            </a:r>
            <a:r>
              <a:rPr lang="fr-FR" sz="3600" dirty="0">
                <a:latin typeface="Brush Script MT" pitchFamily="66" charset="0"/>
              </a:rPr>
              <a:t> </a:t>
            </a:r>
            <a:r>
              <a:rPr lang="fr-FR" sz="3600" i="1" dirty="0">
                <a:latin typeface="Brush Script MT" pitchFamily="66" charset="0"/>
              </a:rPr>
              <a:t>avec road book et GPS dans la région du Cap Bon</a:t>
            </a:r>
            <a:endParaRPr lang="fr-FR" sz="3600" i="1" dirty="0">
              <a:latin typeface="Brush Script MT" pitchFamily="66" charset="0"/>
            </a:endParaRPr>
          </a:p>
        </p:txBody>
      </p:sp>
      <p:pic>
        <p:nvPicPr>
          <p:cNvPr id="7171" name="il_fi" descr="http://www.tunisiadailyphoto.com/wp-content/uploads/2008/03/24-02-0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65325"/>
            <a:ext cx="292735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l_fi" descr="http://lh5.ggpht.com/-0x4RIHODBws/S4VjB5aNaNE/AAAAAAAAOsQ/uaNRvZBTWeI/VoyageTunisie2009CapBon1Korb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124744"/>
            <a:ext cx="2914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l_fi" descr="loisirs_korbous_cap_bon_tunis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3514725"/>
            <a:ext cx="28860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1343025" y="1497013"/>
            <a:ext cx="20288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000" i="1" dirty="0" err="1">
                <a:latin typeface="Maiandra GD" pitchFamily="34" charset="0"/>
              </a:rPr>
              <a:t>Korbous</a:t>
            </a:r>
            <a:endParaRPr lang="fr-FR" sz="2000" i="1" dirty="0">
              <a:latin typeface="Maiandra GD" pitchFamily="34"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6335658"/>
            <a:ext cx="2524309" cy="3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27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419225" y="260350"/>
            <a:ext cx="6572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fr-FR" sz="3600" dirty="0" smtClean="0">
                <a:latin typeface="Brush Script MT" pitchFamily="66" charset="0"/>
              </a:rPr>
              <a:t>La région du </a:t>
            </a:r>
            <a:r>
              <a:rPr lang="fr-FR" sz="3600" dirty="0">
                <a:latin typeface="Brush Script MT" pitchFamily="66" charset="0"/>
              </a:rPr>
              <a:t>Cap Bon </a:t>
            </a:r>
          </a:p>
        </p:txBody>
      </p:sp>
      <p:pic>
        <p:nvPicPr>
          <p:cNvPr id="8195" name="Picture 6" descr="C:\Documents and Settings\remi\Bureau\DOSSIERS COMMERCIAUX\meedex\photos\CAP BON\P1040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16" y="1196753"/>
            <a:ext cx="432968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Documents and Settings\remi\Bureau\DOSSIERS COMMERCIAUX\meedex\photos\CAP BON\CAMPEMENT VIP EL MENGAH (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753"/>
            <a:ext cx="430765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238897" y="4941168"/>
            <a:ext cx="8640762" cy="1849008"/>
          </a:xfrm>
          <a:prstGeom prst="rect">
            <a:avLst/>
          </a:prstGeom>
          <a:solidFill>
            <a:schemeClr val="accent2">
              <a:alpha val="29019"/>
            </a:scheme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 name="ZoneTexte 1"/>
          <p:cNvSpPr txBox="1"/>
          <p:nvPr/>
        </p:nvSpPr>
        <p:spPr>
          <a:xfrm>
            <a:off x="454822" y="5025159"/>
            <a:ext cx="8208912" cy="1754326"/>
          </a:xfrm>
          <a:prstGeom prst="rect">
            <a:avLst/>
          </a:prstGeom>
          <a:noFill/>
        </p:spPr>
        <p:txBody>
          <a:bodyPr wrap="square" rtlCol="0">
            <a:spAutoFit/>
          </a:bodyPr>
          <a:lstStyle/>
          <a:p>
            <a:r>
              <a:rPr lang="fr-FR" dirty="0"/>
              <a:t>Activité 4X4 à la </a:t>
            </a:r>
            <a:r>
              <a:rPr lang="fr-FR" dirty="0" smtClean="0"/>
              <a:t>journée </a:t>
            </a:r>
            <a:r>
              <a:rPr lang="fr-FR" dirty="0"/>
              <a:t>: Rallye GPS  Cap Bon - Produit exclusif Croisière Jaune comprenant repérage, road book actualisé, une boussole, un compteur de KM et/ou un GPS selon option prise et un accompagnateur Croisière Jaune </a:t>
            </a:r>
            <a:r>
              <a:rPr lang="fr-FR" dirty="0" smtClean="0"/>
              <a:t>compris</a:t>
            </a:r>
          </a:p>
          <a:p>
            <a:endParaRPr lang="fr-FR" dirty="0" smtClean="0"/>
          </a:p>
          <a:p>
            <a:r>
              <a:rPr lang="fr-FR" dirty="0" smtClean="0"/>
              <a:t>Prix par personne 48 €94 (6 personnes par 4x4 )</a:t>
            </a:r>
          </a:p>
          <a:p>
            <a:r>
              <a:rPr lang="fr-FR" dirty="0" smtClean="0"/>
              <a:t>minimum 18 pax</a:t>
            </a:r>
            <a:endParaRPr lang="fr-FR" dirty="0"/>
          </a:p>
        </p:txBody>
      </p:sp>
    </p:spTree>
    <p:extLst>
      <p:ext uri="{BB962C8B-B14F-4D97-AF65-F5344CB8AC3E}">
        <p14:creationId xmlns:p14="http://schemas.microsoft.com/office/powerpoint/2010/main" val="4026444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186</TotalTime>
  <Words>1179</Words>
  <Application>Microsoft Office PowerPoint</Application>
  <PresentationFormat>Affichage à l'écran (4:3)</PresentationFormat>
  <Paragraphs>132</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Promenade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TARNAWA</dc:creator>
  <cp:lastModifiedBy>Laura DREAN</cp:lastModifiedBy>
  <cp:revision>16</cp:revision>
  <dcterms:created xsi:type="dcterms:W3CDTF">2013-01-11T10:54:28Z</dcterms:created>
  <dcterms:modified xsi:type="dcterms:W3CDTF">2013-01-11T17:06:38Z</dcterms:modified>
</cp:coreProperties>
</file>