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4"/>
  </p:notesMasterIdLst>
  <p:sldIdLst>
    <p:sldId id="256" r:id="rId2"/>
    <p:sldId id="257" r:id="rId3"/>
    <p:sldId id="258" r:id="rId4"/>
    <p:sldId id="259" r:id="rId5"/>
    <p:sldId id="260" r:id="rId6"/>
    <p:sldId id="274" r:id="rId7"/>
    <p:sldId id="281" r:id="rId8"/>
    <p:sldId id="261" r:id="rId9"/>
    <p:sldId id="263" r:id="rId10"/>
    <p:sldId id="264" r:id="rId11"/>
    <p:sldId id="265" r:id="rId12"/>
    <p:sldId id="266" r:id="rId13"/>
    <p:sldId id="268" r:id="rId14"/>
    <p:sldId id="269" r:id="rId15"/>
    <p:sldId id="273" r:id="rId16"/>
    <p:sldId id="275" r:id="rId17"/>
    <p:sldId id="276" r:id="rId18"/>
    <p:sldId id="277" r:id="rId19"/>
    <p:sldId id="278" r:id="rId20"/>
    <p:sldId id="279" r:id="rId21"/>
    <p:sldId id="280" r:id="rId22"/>
    <p:sldId id="282"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129"/>
    <a:srgbClr val="030131"/>
    <a:srgbClr val="FF5757"/>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8" autoAdjust="0"/>
    <p:restoredTop sz="86475" autoAdjust="0"/>
  </p:normalViewPr>
  <p:slideViewPr>
    <p:cSldViewPr>
      <p:cViewPr>
        <p:scale>
          <a:sx n="100" d="100"/>
          <a:sy n="100" d="100"/>
        </p:scale>
        <p:origin x="-186" y="642"/>
      </p:cViewPr>
      <p:guideLst>
        <p:guide orient="horz" pos="2160"/>
        <p:guide pos="2880"/>
      </p:guideLst>
    </p:cSldViewPr>
  </p:slideViewPr>
  <p:outlineViewPr>
    <p:cViewPr>
      <p:scale>
        <a:sx n="33" d="100"/>
        <a:sy n="33" d="100"/>
      </p:scale>
      <p:origin x="0" y="15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7916B6-A0D0-4395-8FA5-07E0217D6EAA}" type="datetimeFigureOut">
              <a:rPr lang="fr-FR" smtClean="0"/>
              <a:t>03/01/2013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5336E8-39EF-47F7-BBFA-80E34830C290}" type="slidenum">
              <a:rPr lang="fr-FR" smtClean="0"/>
              <a:t>‹N°›</a:t>
            </a:fld>
            <a:endParaRPr lang="fr-FR"/>
          </a:p>
        </p:txBody>
      </p:sp>
    </p:spTree>
    <p:extLst>
      <p:ext uri="{BB962C8B-B14F-4D97-AF65-F5344CB8AC3E}">
        <p14:creationId xmlns:p14="http://schemas.microsoft.com/office/powerpoint/2010/main" val="298483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5336E8-39EF-47F7-BBFA-80E34830C290}" type="slidenum">
              <a:rPr lang="fr-FR" smtClean="0"/>
              <a:t>5</a:t>
            </a:fld>
            <a:endParaRPr lang="fr-FR"/>
          </a:p>
        </p:txBody>
      </p:sp>
    </p:spTree>
    <p:extLst>
      <p:ext uri="{BB962C8B-B14F-4D97-AF65-F5344CB8AC3E}">
        <p14:creationId xmlns:p14="http://schemas.microsoft.com/office/powerpoint/2010/main" val="222971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5336E8-39EF-47F7-BBFA-80E34830C290}" type="slidenum">
              <a:rPr lang="fr-FR" smtClean="0"/>
              <a:t>13</a:t>
            </a:fld>
            <a:endParaRPr lang="fr-FR"/>
          </a:p>
        </p:txBody>
      </p:sp>
    </p:spTree>
    <p:extLst>
      <p:ext uri="{BB962C8B-B14F-4D97-AF65-F5344CB8AC3E}">
        <p14:creationId xmlns:p14="http://schemas.microsoft.com/office/powerpoint/2010/main" val="998421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fr-FR" smtClean="0"/>
              <a:t>Modifiez le style du titre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bwMode="white"/>
        <p:txBody>
          <a:bodyPr/>
          <a:lstStyle/>
          <a:p>
            <a:fld id="{AA309A6D-C09C-4548-B29A-6CF363A7E532}" type="datetimeFigureOut">
              <a:rPr lang="fr-FR" smtClean="0"/>
              <a:t>03/01/2013</a:t>
            </a:fld>
            <a:endParaRPr lang="fr-BE"/>
          </a:p>
        </p:txBody>
      </p:sp>
      <p:sp>
        <p:nvSpPr>
          <p:cNvPr id="5" name="Footer Placeholder 4"/>
          <p:cNvSpPr>
            <a:spLocks noGrp="1"/>
          </p:cNvSpPr>
          <p:nvPr>
            <p:ph type="ftr" sz="quarter" idx="11"/>
          </p:nvPr>
        </p:nvSpPr>
        <p:spPr bwMode="white"/>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t>03/01/2013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03/01/2013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03/01/2013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A309A6D-C09C-4548-B29A-6CF363A7E532}" type="datetimeFigureOut">
              <a:rPr lang="fr-FR" smtClean="0"/>
              <a:t>03/01/2013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fr-FR" smtClean="0"/>
              <a:t>Modifiez le style du titre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2" name="Title 1"/>
          <p:cNvSpPr>
            <a:spLocks noGrp="1"/>
          </p:cNvSpPr>
          <p:nvPr>
            <p:ph type="title"/>
          </p:nvPr>
        </p:nvSpPr>
        <p:spPr/>
        <p:txBody>
          <a:bodyPr/>
          <a:lstStyle/>
          <a:p>
            <a:r>
              <a:rPr lang="fr-FR" smtClean="0"/>
              <a:t>Modifiez le style du titre</a:t>
            </a:r>
            <a:endParaRPr lang="en-US"/>
          </a:p>
        </p:txBody>
      </p:sp>
      <p:sp>
        <p:nvSpPr>
          <p:cNvPr id="5" name="Date Placeholder 4"/>
          <p:cNvSpPr>
            <a:spLocks noGrp="1"/>
          </p:cNvSpPr>
          <p:nvPr>
            <p:ph type="dt" sz="half" idx="10"/>
          </p:nvPr>
        </p:nvSpPr>
        <p:spPr/>
        <p:txBody>
          <a:bodyPr/>
          <a:lstStyle/>
          <a:p>
            <a:fld id="{AA309A6D-C09C-4548-B29A-6CF363A7E532}" type="datetimeFigureOut">
              <a:rPr lang="fr-FR" smtClean="0"/>
              <a:t>03/01/2013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
        <p:nvSpPr>
          <p:cNvPr id="12" name="Content Placeholder 11"/>
          <p:cNvSpPr>
            <a:spLocks noGrp="1"/>
          </p:cNvSpPr>
          <p:nvPr>
            <p:ph sz="quarter" idx="14"/>
          </p:nvPr>
        </p:nvSpPr>
        <p:spPr>
          <a:xfrm>
            <a:off x="4648200" y="2438400"/>
            <a:ext cx="3124200" cy="3124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fld id="{AA309A6D-C09C-4548-B29A-6CF363A7E532}" type="datetimeFigureOut">
              <a:rPr lang="fr-FR" smtClean="0"/>
              <a:t>03/01/2013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AA309A6D-C09C-4548-B29A-6CF363A7E532}" type="datetimeFigureOut">
              <a:rPr lang="fr-FR" smtClean="0"/>
              <a:t>03/01/2013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A309A6D-C09C-4548-B29A-6CF363A7E532}" type="datetimeFigureOut">
              <a:rPr lang="fr-FR" smtClean="0"/>
              <a:t>03/01/2013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fr-FR" smtClean="0"/>
              <a:t>Modifiez le style du titre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03/01/2013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1371600" y="1676400"/>
            <a:ext cx="3276600" cy="3505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fr-FR" smtClean="0"/>
              <a:t>Modifiez le style du titre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03/01/2013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fr-FR" smtClean="0"/>
              <a:t>Modifiez le style du titre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AA309A6D-C09C-4548-B29A-6CF363A7E532}" type="datetimeFigureOut">
              <a:rPr lang="fr-FR" smtClean="0"/>
              <a:t>03/01/2013</a:t>
            </a:fld>
            <a:endParaRPr lang="fr-BE"/>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fr-BE"/>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1628800"/>
            <a:ext cx="6840760" cy="3888432"/>
          </a:xfrm>
          <a:solidFill>
            <a:schemeClr val="tx1">
              <a:lumMod val="95000"/>
              <a:lumOff val="5000"/>
            </a:schemeClr>
          </a:solidFill>
          <a:ln w="28575">
            <a:noFill/>
          </a:ln>
          <a:effectLst>
            <a:softEdge rad="63500"/>
          </a:effectLst>
          <a:scene3d>
            <a:camera prst="orthographicFront">
              <a:rot lat="0" lon="0" rev="0"/>
            </a:camera>
            <a:lightRig rig="twoPt" dir="tl"/>
          </a:scene3d>
          <a:sp3d prstMaterial="flat"/>
        </p:spPr>
        <p:style>
          <a:lnRef idx="0">
            <a:schemeClr val="accent6"/>
          </a:lnRef>
          <a:fillRef idx="1002">
            <a:schemeClr val="dk2"/>
          </a:fillRef>
          <a:effectRef idx="3">
            <a:schemeClr val="accent6"/>
          </a:effectRef>
          <a:fontRef idx="minor">
            <a:schemeClr val="lt1"/>
          </a:fontRef>
        </p:style>
        <p:txBody>
          <a:bodyPr>
            <a:normAutofit fontScale="90000"/>
          </a:bodyPr>
          <a:lstStyle/>
          <a:p>
            <a:r>
              <a:rPr lang="fr-FR" sz="54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t/>
            </a:r>
            <a:br>
              <a:rPr lang="fr-FR" sz="54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br>
            <a:r>
              <a:rPr lang="fr-FR" sz="54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t/>
            </a:r>
            <a:br>
              <a:rPr lang="fr-FR" sz="54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br>
            <a:r>
              <a:rPr lang="fr-FR" sz="5400" b="1" cap="none" spc="0" dirty="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t/>
            </a:r>
            <a:br>
              <a:rPr lang="fr-FR" sz="5400" b="1" cap="none" spc="0" dirty="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br>
            <a:r>
              <a:rPr lang="fr-FR" sz="60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t>LA SÉGRÉGATION AUX </a:t>
            </a:r>
            <a:br>
              <a:rPr lang="fr-FR" sz="60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br>
            <a:r>
              <a:rPr lang="fr-FR" sz="60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t>ÉTATS – UNIS</a:t>
            </a:r>
            <a:r>
              <a:rPr lang="fr-FR" sz="54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t/>
            </a:r>
            <a:br>
              <a:rPr lang="fr-FR" sz="5400" b="1" cap="none" spc="0" dirty="0" smtClean="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rPr>
            </a:br>
            <a:endParaRPr lang="fr-FR" sz="5400" b="1" cap="none" spc="0" dirty="0">
              <a:ln w="18000">
                <a:solidFill>
                  <a:schemeClr val="accent2">
                    <a:satMod val="140000"/>
                  </a:schemeClr>
                </a:solidFill>
                <a:prstDash val="solid"/>
                <a:miter lim="800000"/>
              </a:ln>
              <a:solidFill>
                <a:schemeClr val="accent2">
                  <a:lumMod val="20000"/>
                  <a:lumOff val="80000"/>
                </a:schemeClr>
              </a:solidFill>
              <a:effectLst>
                <a:outerShdw blurRad="25500" dist="23000" dir="7020000" algn="tl">
                  <a:srgbClr val="000000">
                    <a:alpha val="50000"/>
                  </a:srgbClr>
                </a:outerShdw>
              </a:effectLst>
              <a:latin typeface="Book Antiqua" pitchFamily="18" charset="0"/>
            </a:endParaRPr>
          </a:p>
        </p:txBody>
      </p:sp>
    </p:spTree>
    <p:extLst>
      <p:ext uri="{BB962C8B-B14F-4D97-AF65-F5344CB8AC3E}">
        <p14:creationId xmlns:p14="http://schemas.microsoft.com/office/powerpoint/2010/main" val="1735511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99592" y="2708921"/>
            <a:ext cx="7200800" cy="3048001"/>
          </a:xfrm>
        </p:spPr>
        <p:txBody>
          <a:bodyPr>
            <a:normAutofit/>
          </a:bodyPr>
          <a:lstStyle/>
          <a:p>
            <a:pPr indent="0" algn="r">
              <a:lnSpc>
                <a:spcPct val="110000"/>
              </a:lnSpc>
              <a:buNone/>
            </a:pPr>
            <a:r>
              <a:rPr lang="fr-FR" dirty="0"/>
              <a:t>Le </a:t>
            </a:r>
            <a:r>
              <a:rPr lang="fr-FR" b="1" dirty="0">
                <a:effectLst>
                  <a:outerShdw blurRad="38100" dist="38100" dir="2700000" algn="tl">
                    <a:srgbClr val="000000">
                      <a:alpha val="43137"/>
                    </a:srgbClr>
                  </a:outerShdw>
                </a:effectLst>
              </a:rPr>
              <a:t>Jazz</a:t>
            </a:r>
            <a:r>
              <a:rPr lang="fr-FR" dirty="0"/>
              <a:t>, </a:t>
            </a:r>
            <a:r>
              <a:rPr lang="fr-FR" dirty="0" smtClean="0"/>
              <a:t>quant </a:t>
            </a:r>
            <a:r>
              <a:rPr lang="fr-FR" dirty="0"/>
              <a:t>à lui, est issu du </a:t>
            </a:r>
            <a:r>
              <a:rPr lang="fr-FR" dirty="0" smtClean="0"/>
              <a:t>Blues </a:t>
            </a:r>
            <a:r>
              <a:rPr lang="fr-FR" dirty="0"/>
              <a:t>et du </a:t>
            </a:r>
            <a:r>
              <a:rPr lang="fr-FR" dirty="0" smtClean="0"/>
              <a:t>Ragtime. </a:t>
            </a:r>
            <a:r>
              <a:rPr lang="fr-FR" dirty="0" smtClean="0"/>
              <a:t>Il</a:t>
            </a:r>
            <a:r>
              <a:rPr lang="fr-FR" dirty="0" smtClean="0"/>
              <a:t> </a:t>
            </a:r>
            <a:r>
              <a:rPr lang="fr-FR" dirty="0"/>
              <a:t>connaît une forte popularité entre 1910 et 1950. Au </a:t>
            </a:r>
            <a:r>
              <a:rPr lang="fr-FR" dirty="0" smtClean="0"/>
              <a:t>départ </a:t>
            </a:r>
            <a:r>
              <a:rPr lang="fr-FR" dirty="0"/>
              <a:t>ce style de musique, originaire de la Nouvelle-Orléans, est le résultat d’un travail collectif de plusieurs chanteurs et d’un orchestre. </a:t>
            </a:r>
            <a:r>
              <a:rPr lang="fr-FR" dirty="0" smtClean="0"/>
              <a:t>Dans </a:t>
            </a:r>
            <a:r>
              <a:rPr lang="fr-FR" dirty="0"/>
              <a:t>les années 1930, le </a:t>
            </a:r>
            <a:r>
              <a:rPr lang="fr-FR" i="1" dirty="0"/>
              <a:t>S</a:t>
            </a:r>
            <a:r>
              <a:rPr lang="fr-FR" i="1" dirty="0" smtClean="0"/>
              <a:t>wing</a:t>
            </a:r>
            <a:r>
              <a:rPr lang="fr-FR" dirty="0" smtClean="0"/>
              <a:t> </a:t>
            </a:r>
            <a:r>
              <a:rPr lang="fr-FR" dirty="0"/>
              <a:t>apparaît et est considéré comme l’âge d’or du jazz. Moins revendicatif, le </a:t>
            </a:r>
            <a:r>
              <a:rPr lang="fr-FR" dirty="0" smtClean="0"/>
              <a:t>Jazz </a:t>
            </a:r>
            <a:r>
              <a:rPr lang="fr-FR" dirty="0"/>
              <a:t>fait entrevoir un idéal de vie, de paix et d’égalité. Il délivre un message d’espoir et de confiance, comme l’illustre la chanson de Louis Armstrong, « </a:t>
            </a:r>
            <a:r>
              <a:rPr lang="fr-FR" i="1" dirty="0" err="1">
                <a:effectLst>
                  <a:outerShdw blurRad="38100" dist="38100" dir="2700000" algn="tl">
                    <a:srgbClr val="000000">
                      <a:alpha val="43137"/>
                    </a:srgbClr>
                  </a:outerShdw>
                </a:effectLst>
              </a:rPr>
              <a:t>Summer</a:t>
            </a:r>
            <a:r>
              <a:rPr lang="fr-FR" b="1" i="1" dirty="0">
                <a:effectLst>
                  <a:outerShdw blurRad="38100" dist="38100" dir="2700000" algn="tl">
                    <a:srgbClr val="000000">
                      <a:alpha val="43137"/>
                    </a:srgbClr>
                  </a:outerShdw>
                </a:effectLst>
              </a:rPr>
              <a:t> </a:t>
            </a:r>
            <a:r>
              <a:rPr lang="fr-FR" i="1" dirty="0">
                <a:effectLst>
                  <a:outerShdw blurRad="38100" dist="38100" dir="2700000" algn="tl">
                    <a:srgbClr val="000000">
                      <a:alpha val="43137"/>
                    </a:srgbClr>
                  </a:outerShdw>
                </a:effectLst>
              </a:rPr>
              <a:t>Time</a:t>
            </a:r>
            <a:r>
              <a:rPr lang="fr-FR" dirty="0">
                <a:effectLst>
                  <a:outerShdw blurRad="38100" dist="38100" dir="2700000" algn="tl">
                    <a:srgbClr val="000000">
                      <a:alpha val="43137"/>
                    </a:srgbClr>
                  </a:outerShdw>
                </a:effectLst>
              </a:rPr>
              <a:t> </a:t>
            </a:r>
            <a:r>
              <a:rPr lang="fr-FR" dirty="0"/>
              <a:t>», chantée </a:t>
            </a:r>
            <a:r>
              <a:rPr lang="fr-FR" dirty="0" smtClean="0"/>
              <a:t>avec Ella Fitzgerald.</a:t>
            </a:r>
            <a:endParaRPr lang="fr-FR" dirty="0"/>
          </a:p>
          <a:p>
            <a:pPr indent="0">
              <a:buNone/>
            </a:pPr>
            <a:endParaRPr lang="fr-FR" dirty="0"/>
          </a:p>
        </p:txBody>
      </p:sp>
    </p:spTree>
    <p:extLst>
      <p:ext uri="{BB962C8B-B14F-4D97-AF65-F5344CB8AC3E}">
        <p14:creationId xmlns:p14="http://schemas.microsoft.com/office/powerpoint/2010/main" val="230500063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SummerTime</a:t>
            </a:r>
            <a:endParaRPr lang="fr-FR"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endParaRPr>
          </a:p>
        </p:txBody>
      </p:sp>
      <p:pic>
        <p:nvPicPr>
          <p:cNvPr id="4" name="Louis Armstrong, Ella Fitzgerald - Summertim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2138" y="2438400"/>
            <a:ext cx="5418137" cy="3048000"/>
          </a:xfrm>
          <a:prstGeom prst="rect">
            <a:avLst/>
          </a:prstGeom>
          <a:ln>
            <a:noFill/>
          </a:ln>
          <a:effectLst>
            <a:softEdge rad="112500"/>
          </a:effectLst>
        </p:spPr>
      </p:pic>
    </p:spTree>
    <p:extLst>
      <p:ext uri="{BB962C8B-B14F-4D97-AF65-F5344CB8AC3E}">
        <p14:creationId xmlns:p14="http://schemas.microsoft.com/office/powerpoint/2010/main" val="3879884862"/>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2420889"/>
            <a:ext cx="3456384" cy="3115627"/>
          </a:xfrm>
        </p:spPr>
        <p:txBody>
          <a:bodyPr>
            <a:normAutofit/>
          </a:bodyPr>
          <a:lstStyle/>
          <a:p>
            <a:pPr indent="0" algn="ctr">
              <a:lnSpc>
                <a:spcPct val="100000"/>
              </a:lnSpc>
              <a:buNone/>
            </a:pPr>
            <a:r>
              <a:rPr lang="fr-FR" sz="1400" b="1" u="sng" dirty="0" smtClean="0">
                <a:solidFill>
                  <a:schemeClr val="accent2">
                    <a:lumMod val="50000"/>
                  </a:schemeClr>
                </a:solidFill>
                <a:effectLst>
                  <a:outerShdw blurRad="38100" dist="38100" dir="2700000" algn="tl">
                    <a:srgbClr val="000000">
                      <a:alpha val="43137"/>
                    </a:srgbClr>
                  </a:outerShdw>
                </a:effectLst>
              </a:rPr>
              <a:t>REFRAIN :</a:t>
            </a:r>
          </a:p>
          <a:p>
            <a:pPr indent="0" algn="ctr">
              <a:lnSpc>
                <a:spcPct val="100000"/>
              </a:lnSpc>
              <a:buNone/>
            </a:pPr>
            <a:endParaRPr lang="fr-FR" sz="1400" b="1" dirty="0" smtClean="0">
              <a:solidFill>
                <a:schemeClr val="accent2">
                  <a:lumMod val="50000"/>
                </a:schemeClr>
              </a:solidFill>
            </a:endParaRPr>
          </a:p>
          <a:p>
            <a:pPr indent="0" algn="ctr">
              <a:lnSpc>
                <a:spcPct val="100000"/>
              </a:lnSpc>
              <a:buNone/>
            </a:pPr>
            <a:r>
              <a:rPr lang="fr-FR" sz="1300" b="1" dirty="0" err="1" smtClean="0">
                <a:solidFill>
                  <a:schemeClr val="accent2">
                    <a:lumMod val="50000"/>
                  </a:schemeClr>
                </a:solidFill>
              </a:rPr>
              <a:t>Summertime</a:t>
            </a:r>
            <a:r>
              <a:rPr lang="fr-FR" sz="1300" b="1" dirty="0" smtClean="0">
                <a:solidFill>
                  <a:schemeClr val="accent2">
                    <a:lumMod val="50000"/>
                  </a:schemeClr>
                </a:solidFill>
              </a:rPr>
              <a:t> and the </a:t>
            </a:r>
            <a:r>
              <a:rPr lang="fr-FR" sz="1300" b="1" dirty="0" err="1" smtClean="0">
                <a:solidFill>
                  <a:schemeClr val="accent2">
                    <a:lumMod val="50000"/>
                  </a:schemeClr>
                </a:solidFill>
              </a:rPr>
              <a:t>livin</a:t>
            </a:r>
            <a:r>
              <a:rPr lang="fr-FR" sz="1300" b="1" dirty="0" smtClean="0">
                <a:solidFill>
                  <a:schemeClr val="accent2">
                    <a:lumMod val="50000"/>
                  </a:schemeClr>
                </a:solidFill>
              </a:rPr>
              <a:t>' </a:t>
            </a:r>
            <a:r>
              <a:rPr lang="fr-FR" sz="1300" b="1" dirty="0" err="1" smtClean="0">
                <a:solidFill>
                  <a:schemeClr val="accent2">
                    <a:lumMod val="50000"/>
                  </a:schemeClr>
                </a:solidFill>
              </a:rPr>
              <a:t>is</a:t>
            </a:r>
            <a:r>
              <a:rPr lang="fr-FR" sz="1300" b="1" dirty="0" smtClean="0">
                <a:solidFill>
                  <a:schemeClr val="accent2">
                    <a:lumMod val="50000"/>
                  </a:schemeClr>
                </a:solidFill>
              </a:rPr>
              <a:t> </a:t>
            </a:r>
            <a:r>
              <a:rPr lang="fr-FR" sz="1300" b="1" dirty="0" err="1" smtClean="0">
                <a:solidFill>
                  <a:schemeClr val="accent2">
                    <a:lumMod val="50000"/>
                  </a:schemeClr>
                </a:solidFill>
              </a:rPr>
              <a:t>easy</a:t>
            </a:r>
            <a:endParaRPr lang="fr-FR" sz="1300" b="1" dirty="0" smtClean="0">
              <a:solidFill>
                <a:schemeClr val="accent2">
                  <a:lumMod val="50000"/>
                </a:schemeClr>
              </a:solidFill>
            </a:endParaRPr>
          </a:p>
          <a:p>
            <a:pPr indent="0" algn="ctr">
              <a:lnSpc>
                <a:spcPct val="100000"/>
              </a:lnSpc>
              <a:buNone/>
            </a:pPr>
            <a:r>
              <a:rPr lang="fr-FR" sz="1300" dirty="0" smtClean="0">
                <a:solidFill>
                  <a:schemeClr val="accent2">
                    <a:lumMod val="50000"/>
                  </a:schemeClr>
                </a:solidFill>
              </a:rPr>
              <a:t>C'est l'été et la vie est facile</a:t>
            </a:r>
          </a:p>
          <a:p>
            <a:pPr indent="0" algn="ctr">
              <a:lnSpc>
                <a:spcPct val="100000"/>
              </a:lnSpc>
              <a:buNone/>
            </a:pPr>
            <a:r>
              <a:rPr lang="fr-FR" sz="1300" b="1" dirty="0" smtClean="0">
                <a:solidFill>
                  <a:schemeClr val="accent2">
                    <a:lumMod val="50000"/>
                  </a:schemeClr>
                </a:solidFill>
              </a:rPr>
              <a:t>Fish are </a:t>
            </a:r>
            <a:r>
              <a:rPr lang="fr-FR" sz="1300" b="1" dirty="0" err="1" smtClean="0">
                <a:solidFill>
                  <a:schemeClr val="accent2">
                    <a:lumMod val="50000"/>
                  </a:schemeClr>
                </a:solidFill>
              </a:rPr>
              <a:t>jumpin</a:t>
            </a:r>
            <a:r>
              <a:rPr lang="fr-FR" sz="1300" b="1" dirty="0" smtClean="0">
                <a:solidFill>
                  <a:schemeClr val="accent2">
                    <a:lumMod val="50000"/>
                  </a:schemeClr>
                </a:solidFill>
              </a:rPr>
              <a:t>' and the </a:t>
            </a:r>
            <a:r>
              <a:rPr lang="fr-FR" sz="1300" b="1" dirty="0" err="1" smtClean="0">
                <a:solidFill>
                  <a:schemeClr val="accent2">
                    <a:lumMod val="50000"/>
                  </a:schemeClr>
                </a:solidFill>
              </a:rPr>
              <a:t>cotton</a:t>
            </a:r>
            <a:r>
              <a:rPr lang="fr-FR" sz="1300" b="1" dirty="0" smtClean="0">
                <a:solidFill>
                  <a:schemeClr val="accent2">
                    <a:lumMod val="50000"/>
                  </a:schemeClr>
                </a:solidFill>
              </a:rPr>
              <a:t> </a:t>
            </a:r>
            <a:r>
              <a:rPr lang="fr-FR" sz="1300" b="1" dirty="0" err="1" smtClean="0">
                <a:solidFill>
                  <a:schemeClr val="accent2">
                    <a:lumMod val="50000"/>
                  </a:schemeClr>
                </a:solidFill>
              </a:rPr>
              <a:t>is</a:t>
            </a:r>
            <a:r>
              <a:rPr lang="fr-FR" sz="1300" b="1" dirty="0" smtClean="0">
                <a:solidFill>
                  <a:schemeClr val="accent2">
                    <a:lumMod val="50000"/>
                  </a:schemeClr>
                </a:solidFill>
              </a:rPr>
              <a:t> high</a:t>
            </a:r>
          </a:p>
          <a:p>
            <a:pPr indent="0" algn="ctr">
              <a:lnSpc>
                <a:spcPct val="100000"/>
              </a:lnSpc>
              <a:buNone/>
            </a:pPr>
            <a:r>
              <a:rPr lang="fr-FR" sz="1300" dirty="0" smtClean="0">
                <a:solidFill>
                  <a:schemeClr val="accent2">
                    <a:lumMod val="50000"/>
                  </a:schemeClr>
                </a:solidFill>
              </a:rPr>
              <a:t>Les poissons bondissent et le coton est haut</a:t>
            </a:r>
          </a:p>
          <a:p>
            <a:pPr indent="0" algn="ctr">
              <a:lnSpc>
                <a:spcPct val="100000"/>
              </a:lnSpc>
              <a:buNone/>
            </a:pPr>
            <a:r>
              <a:rPr lang="fr-FR" sz="1300" b="1" dirty="0" smtClean="0">
                <a:solidFill>
                  <a:schemeClr val="accent2">
                    <a:lumMod val="50000"/>
                  </a:schemeClr>
                </a:solidFill>
              </a:rPr>
              <a:t>Oh </a:t>
            </a:r>
            <a:r>
              <a:rPr lang="fr-FR" sz="1300" b="1" dirty="0" err="1" smtClean="0">
                <a:solidFill>
                  <a:schemeClr val="accent2">
                    <a:lumMod val="50000"/>
                  </a:schemeClr>
                </a:solidFill>
              </a:rPr>
              <a:t>your</a:t>
            </a:r>
            <a:r>
              <a:rPr lang="fr-FR" sz="1300" b="1" dirty="0" smtClean="0">
                <a:solidFill>
                  <a:schemeClr val="accent2">
                    <a:lumMod val="50000"/>
                  </a:schemeClr>
                </a:solidFill>
              </a:rPr>
              <a:t> </a:t>
            </a:r>
            <a:r>
              <a:rPr lang="fr-FR" sz="1300" b="1" dirty="0" err="1" smtClean="0">
                <a:solidFill>
                  <a:schemeClr val="accent2">
                    <a:lumMod val="50000"/>
                  </a:schemeClr>
                </a:solidFill>
              </a:rPr>
              <a:t>daddy's</a:t>
            </a:r>
            <a:r>
              <a:rPr lang="fr-FR" sz="1300" b="1" dirty="0" smtClean="0">
                <a:solidFill>
                  <a:schemeClr val="accent2">
                    <a:lumMod val="50000"/>
                  </a:schemeClr>
                </a:solidFill>
              </a:rPr>
              <a:t> </a:t>
            </a:r>
            <a:r>
              <a:rPr lang="fr-FR" sz="1300" b="1" dirty="0" err="1" smtClean="0">
                <a:solidFill>
                  <a:schemeClr val="accent2">
                    <a:lumMod val="50000"/>
                  </a:schemeClr>
                </a:solidFill>
              </a:rPr>
              <a:t>rich</a:t>
            </a:r>
            <a:r>
              <a:rPr lang="fr-FR" sz="1300" b="1" dirty="0" smtClean="0">
                <a:solidFill>
                  <a:schemeClr val="accent2">
                    <a:lumMod val="50000"/>
                  </a:schemeClr>
                </a:solidFill>
              </a:rPr>
              <a:t> and </a:t>
            </a:r>
            <a:r>
              <a:rPr lang="fr-FR" sz="1300" b="1" dirty="0" err="1" smtClean="0">
                <a:solidFill>
                  <a:schemeClr val="accent2">
                    <a:lumMod val="50000"/>
                  </a:schemeClr>
                </a:solidFill>
              </a:rPr>
              <a:t>your</a:t>
            </a:r>
            <a:r>
              <a:rPr lang="fr-FR" sz="1300" b="1" dirty="0" smtClean="0">
                <a:solidFill>
                  <a:schemeClr val="accent2">
                    <a:lumMod val="50000"/>
                  </a:schemeClr>
                </a:solidFill>
              </a:rPr>
              <a:t> ma </a:t>
            </a:r>
            <a:r>
              <a:rPr lang="fr-FR" sz="1300" b="1" dirty="0" err="1" smtClean="0">
                <a:solidFill>
                  <a:schemeClr val="accent2">
                    <a:lumMod val="50000"/>
                  </a:schemeClr>
                </a:solidFill>
              </a:rPr>
              <a:t>is</a:t>
            </a:r>
            <a:r>
              <a:rPr lang="fr-FR" sz="1300" b="1" dirty="0" smtClean="0">
                <a:solidFill>
                  <a:schemeClr val="accent2">
                    <a:lumMod val="50000"/>
                  </a:schemeClr>
                </a:solidFill>
              </a:rPr>
              <a:t> good </a:t>
            </a:r>
            <a:r>
              <a:rPr lang="fr-FR" sz="1300" b="1" dirty="0" err="1" smtClean="0">
                <a:solidFill>
                  <a:schemeClr val="accent2">
                    <a:lumMod val="50000"/>
                  </a:schemeClr>
                </a:solidFill>
              </a:rPr>
              <a:t>lookin</a:t>
            </a:r>
            <a:r>
              <a:rPr lang="fr-FR" sz="1300" b="1" dirty="0" smtClean="0">
                <a:solidFill>
                  <a:schemeClr val="accent2">
                    <a:lumMod val="50000"/>
                  </a:schemeClr>
                </a:solidFill>
              </a:rPr>
              <a:t>'</a:t>
            </a:r>
          </a:p>
          <a:p>
            <a:pPr indent="0" algn="ctr">
              <a:lnSpc>
                <a:spcPct val="100000"/>
              </a:lnSpc>
              <a:buNone/>
            </a:pPr>
            <a:r>
              <a:rPr lang="fr-FR" sz="1300" dirty="0" smtClean="0">
                <a:solidFill>
                  <a:schemeClr val="accent2">
                    <a:lumMod val="50000"/>
                  </a:schemeClr>
                </a:solidFill>
              </a:rPr>
              <a:t>Oh ton papa est riche et ta maman est belle</a:t>
            </a:r>
          </a:p>
          <a:p>
            <a:pPr indent="0" algn="ctr">
              <a:lnSpc>
                <a:spcPct val="100000"/>
              </a:lnSpc>
              <a:buNone/>
            </a:pPr>
            <a:r>
              <a:rPr lang="fr-FR" sz="1300" b="1" dirty="0" smtClean="0">
                <a:solidFill>
                  <a:schemeClr val="accent2">
                    <a:lumMod val="50000"/>
                  </a:schemeClr>
                </a:solidFill>
              </a:rPr>
              <a:t>So </a:t>
            </a:r>
            <a:r>
              <a:rPr lang="fr-FR" sz="1300" b="1" dirty="0" err="1" smtClean="0">
                <a:solidFill>
                  <a:schemeClr val="accent2">
                    <a:lumMod val="50000"/>
                  </a:schemeClr>
                </a:solidFill>
              </a:rPr>
              <a:t>hush</a:t>
            </a:r>
            <a:r>
              <a:rPr lang="fr-FR" sz="1300" b="1" dirty="0" smtClean="0">
                <a:solidFill>
                  <a:schemeClr val="accent2">
                    <a:lumMod val="50000"/>
                  </a:schemeClr>
                </a:solidFill>
              </a:rPr>
              <a:t> </a:t>
            </a:r>
            <a:r>
              <a:rPr lang="fr-FR" sz="1300" b="1" dirty="0" err="1" smtClean="0">
                <a:solidFill>
                  <a:schemeClr val="accent2">
                    <a:lumMod val="50000"/>
                  </a:schemeClr>
                </a:solidFill>
              </a:rPr>
              <a:t>little</a:t>
            </a:r>
            <a:r>
              <a:rPr lang="fr-FR" sz="1300" b="1" dirty="0" smtClean="0">
                <a:solidFill>
                  <a:schemeClr val="accent2">
                    <a:lumMod val="50000"/>
                  </a:schemeClr>
                </a:solidFill>
              </a:rPr>
              <a:t> baby, </a:t>
            </a:r>
            <a:r>
              <a:rPr lang="fr-FR" sz="1300" b="1" dirty="0" err="1" smtClean="0">
                <a:solidFill>
                  <a:schemeClr val="accent2">
                    <a:lumMod val="50000"/>
                  </a:schemeClr>
                </a:solidFill>
              </a:rPr>
              <a:t>don't</a:t>
            </a:r>
            <a:r>
              <a:rPr lang="fr-FR" sz="1300" b="1" dirty="0" smtClean="0">
                <a:solidFill>
                  <a:schemeClr val="accent2">
                    <a:lumMod val="50000"/>
                  </a:schemeClr>
                </a:solidFill>
              </a:rPr>
              <a:t> </a:t>
            </a:r>
            <a:r>
              <a:rPr lang="fr-FR" sz="1300" b="1" dirty="0" err="1" smtClean="0">
                <a:solidFill>
                  <a:schemeClr val="accent2">
                    <a:lumMod val="50000"/>
                  </a:schemeClr>
                </a:solidFill>
              </a:rPr>
              <a:t>you</a:t>
            </a:r>
            <a:r>
              <a:rPr lang="fr-FR" sz="1300" b="1" dirty="0" smtClean="0">
                <a:solidFill>
                  <a:schemeClr val="accent2">
                    <a:lumMod val="50000"/>
                  </a:schemeClr>
                </a:solidFill>
              </a:rPr>
              <a:t> </a:t>
            </a:r>
            <a:r>
              <a:rPr lang="fr-FR" sz="1300" b="1" dirty="0" err="1" smtClean="0">
                <a:solidFill>
                  <a:schemeClr val="accent2">
                    <a:lumMod val="50000"/>
                  </a:schemeClr>
                </a:solidFill>
              </a:rPr>
              <a:t>cry</a:t>
            </a:r>
            <a:endParaRPr lang="fr-FR" sz="1300" b="1" dirty="0" smtClean="0">
              <a:solidFill>
                <a:schemeClr val="accent2">
                  <a:lumMod val="50000"/>
                </a:schemeClr>
              </a:solidFill>
            </a:endParaRPr>
          </a:p>
          <a:p>
            <a:pPr indent="0" algn="ctr">
              <a:lnSpc>
                <a:spcPct val="100000"/>
              </a:lnSpc>
              <a:buNone/>
            </a:pPr>
            <a:r>
              <a:rPr lang="fr-FR" sz="1300" dirty="0" smtClean="0">
                <a:solidFill>
                  <a:schemeClr val="accent2">
                    <a:lumMod val="50000"/>
                  </a:schemeClr>
                </a:solidFill>
              </a:rPr>
              <a:t>Alors chut, petit bébé, ne pleure pas</a:t>
            </a:r>
          </a:p>
          <a:p>
            <a:pPr indent="0">
              <a:buNone/>
            </a:pPr>
            <a:endParaRPr lang="fr-FR" dirty="0"/>
          </a:p>
        </p:txBody>
      </p:sp>
      <p:sp>
        <p:nvSpPr>
          <p:cNvPr id="4" name="ZoneTexte 3"/>
          <p:cNvSpPr txBox="1"/>
          <p:nvPr/>
        </p:nvSpPr>
        <p:spPr>
          <a:xfrm>
            <a:off x="3995936" y="2394789"/>
            <a:ext cx="4464496" cy="3077766"/>
          </a:xfrm>
          <a:prstGeom prst="rect">
            <a:avLst/>
          </a:prstGeom>
          <a:noFill/>
        </p:spPr>
        <p:txBody>
          <a:bodyPr wrap="square" rtlCol="0">
            <a:spAutoFit/>
          </a:bodyPr>
          <a:lstStyle/>
          <a:p>
            <a:pPr algn="ctr"/>
            <a:r>
              <a:rPr lang="fr-FR" sz="1300" b="1" u="sng" dirty="0" smtClean="0">
                <a:solidFill>
                  <a:schemeClr val="accent2">
                    <a:lumMod val="50000"/>
                  </a:schemeClr>
                </a:solidFill>
                <a:effectLst>
                  <a:outerShdw blurRad="38100" dist="38100" dir="2700000" algn="tl">
                    <a:srgbClr val="000000">
                      <a:alpha val="43137"/>
                    </a:srgbClr>
                  </a:outerShdw>
                </a:effectLst>
              </a:rPr>
              <a:t>REFRAIN</a:t>
            </a:r>
          </a:p>
          <a:p>
            <a:endParaRPr lang="fr-FR" sz="1300" dirty="0"/>
          </a:p>
          <a:p>
            <a:pPr algn="ctr"/>
            <a:r>
              <a:rPr lang="fr-FR" sz="1400" b="1" dirty="0" smtClean="0"/>
              <a:t>One of </a:t>
            </a:r>
            <a:r>
              <a:rPr lang="fr-FR" sz="1400" b="1" dirty="0" err="1" smtClean="0"/>
              <a:t>these</a:t>
            </a:r>
            <a:r>
              <a:rPr lang="fr-FR" sz="1400" b="1" dirty="0" smtClean="0"/>
              <a:t> </a:t>
            </a:r>
            <a:r>
              <a:rPr lang="fr-FR" sz="1400" b="1" dirty="0" err="1" smtClean="0"/>
              <a:t>mornings</a:t>
            </a:r>
            <a:r>
              <a:rPr lang="fr-FR" sz="1400" b="1" dirty="0" smtClean="0"/>
              <a:t>, </a:t>
            </a:r>
            <a:r>
              <a:rPr lang="fr-FR" sz="1400" b="1" dirty="0" err="1" smtClean="0"/>
              <a:t>you're</a:t>
            </a:r>
            <a:r>
              <a:rPr lang="fr-FR" sz="1400" b="1" dirty="0" smtClean="0"/>
              <a:t> </a:t>
            </a:r>
            <a:r>
              <a:rPr lang="fr-FR" sz="1400" b="1" dirty="0" err="1" smtClean="0"/>
              <a:t>goin</a:t>
            </a:r>
            <a:r>
              <a:rPr lang="fr-FR" sz="1400" b="1" dirty="0" smtClean="0"/>
              <a:t>' to </a:t>
            </a:r>
            <a:r>
              <a:rPr lang="fr-FR" sz="1400" b="1" dirty="0" err="1" smtClean="0"/>
              <a:t>rise</a:t>
            </a:r>
            <a:r>
              <a:rPr lang="fr-FR" sz="1400" b="1" dirty="0" smtClean="0"/>
              <a:t> up </a:t>
            </a:r>
            <a:r>
              <a:rPr lang="fr-FR" sz="1400" b="1" dirty="0" err="1" smtClean="0"/>
              <a:t>singing</a:t>
            </a:r>
            <a:endParaRPr lang="fr-FR" sz="1400" b="1" dirty="0" smtClean="0"/>
          </a:p>
          <a:p>
            <a:pPr algn="ctr"/>
            <a:r>
              <a:rPr lang="fr-FR" sz="1400" dirty="0" smtClean="0"/>
              <a:t>Un de ces jours, tu te lèveras en chantant</a:t>
            </a:r>
          </a:p>
          <a:p>
            <a:pPr algn="ctr"/>
            <a:r>
              <a:rPr lang="fr-FR" sz="1400" b="1" dirty="0" err="1" smtClean="0"/>
              <a:t>Then</a:t>
            </a:r>
            <a:r>
              <a:rPr lang="fr-FR" sz="1400" b="1" dirty="0" smtClean="0"/>
              <a:t> </a:t>
            </a:r>
            <a:r>
              <a:rPr lang="fr-FR" sz="1400" b="1" dirty="0" err="1" smtClean="0"/>
              <a:t>you'll</a:t>
            </a:r>
            <a:r>
              <a:rPr lang="fr-FR" sz="1400" b="1" dirty="0" smtClean="0"/>
              <a:t> </a:t>
            </a:r>
            <a:r>
              <a:rPr lang="fr-FR" sz="1400" b="1" dirty="0" err="1" smtClean="0"/>
              <a:t>spread</a:t>
            </a:r>
            <a:r>
              <a:rPr lang="fr-FR" sz="1400" b="1" dirty="0" smtClean="0"/>
              <a:t> </a:t>
            </a:r>
            <a:r>
              <a:rPr lang="fr-FR" sz="1400" b="1" dirty="0" err="1" smtClean="0"/>
              <a:t>your</a:t>
            </a:r>
            <a:r>
              <a:rPr lang="fr-FR" sz="1400" b="1" dirty="0" smtClean="0"/>
              <a:t> </a:t>
            </a:r>
            <a:r>
              <a:rPr lang="fr-FR" sz="1400" b="1" dirty="0" err="1" smtClean="0"/>
              <a:t>wings</a:t>
            </a:r>
            <a:endParaRPr lang="fr-FR" sz="1400" b="1" dirty="0" smtClean="0"/>
          </a:p>
          <a:p>
            <a:pPr algn="ctr"/>
            <a:r>
              <a:rPr lang="fr-FR" sz="1400" dirty="0" smtClean="0"/>
              <a:t>Puis tu déploieras tes ailes</a:t>
            </a:r>
          </a:p>
          <a:p>
            <a:pPr algn="ctr"/>
            <a:r>
              <a:rPr lang="fr-FR" sz="1400" b="1" dirty="0" smtClean="0"/>
              <a:t>And </a:t>
            </a:r>
            <a:r>
              <a:rPr lang="fr-FR" sz="1400" b="1" dirty="0" err="1" smtClean="0"/>
              <a:t>you'll</a:t>
            </a:r>
            <a:r>
              <a:rPr lang="fr-FR" sz="1400" b="1" dirty="0" smtClean="0"/>
              <a:t> </a:t>
            </a:r>
            <a:r>
              <a:rPr lang="fr-FR" sz="1400" b="1" dirty="0" err="1" smtClean="0"/>
              <a:t>take</a:t>
            </a:r>
            <a:r>
              <a:rPr lang="fr-FR" sz="1400" b="1" dirty="0" smtClean="0"/>
              <a:t> to the </a:t>
            </a:r>
            <a:r>
              <a:rPr lang="fr-FR" sz="1400" b="1" dirty="0" err="1" smtClean="0"/>
              <a:t>sky</a:t>
            </a:r>
            <a:endParaRPr lang="fr-FR" sz="1400" b="1" dirty="0" smtClean="0"/>
          </a:p>
          <a:p>
            <a:pPr algn="ctr"/>
            <a:r>
              <a:rPr lang="fr-FR" sz="1400" dirty="0" smtClean="0"/>
              <a:t>Et tu te réfugieras dans le ciel</a:t>
            </a:r>
          </a:p>
          <a:p>
            <a:pPr algn="ctr"/>
            <a:r>
              <a:rPr lang="fr-FR" sz="1400" b="1" dirty="0" smtClean="0"/>
              <a:t>But till </a:t>
            </a:r>
            <a:r>
              <a:rPr lang="fr-FR" sz="1400" b="1" dirty="0" err="1" smtClean="0"/>
              <a:t>that</a:t>
            </a:r>
            <a:r>
              <a:rPr lang="fr-FR" sz="1400" b="1" dirty="0" smtClean="0"/>
              <a:t> </a:t>
            </a:r>
            <a:r>
              <a:rPr lang="fr-FR" sz="1400" b="1" dirty="0" err="1" smtClean="0"/>
              <a:t>morning</a:t>
            </a:r>
            <a:r>
              <a:rPr lang="fr-FR" sz="1400" b="1" dirty="0" smtClean="0"/>
              <a:t>, </a:t>
            </a:r>
            <a:r>
              <a:rPr lang="fr-FR" sz="1400" b="1" dirty="0" err="1" smtClean="0"/>
              <a:t>there's</a:t>
            </a:r>
            <a:r>
              <a:rPr lang="fr-FR" sz="1400" b="1" dirty="0" smtClean="0"/>
              <a:t> a </a:t>
            </a:r>
            <a:r>
              <a:rPr lang="fr-FR" sz="1400" b="1" dirty="0" err="1" smtClean="0"/>
              <a:t>nothin'can</a:t>
            </a:r>
            <a:r>
              <a:rPr lang="fr-FR" sz="1400" b="1" dirty="0" smtClean="0"/>
              <a:t> </a:t>
            </a:r>
            <a:r>
              <a:rPr lang="fr-FR" sz="1400" b="1" dirty="0" err="1" smtClean="0"/>
              <a:t>harm</a:t>
            </a:r>
            <a:r>
              <a:rPr lang="fr-FR" sz="1400" b="1" dirty="0" smtClean="0"/>
              <a:t> </a:t>
            </a:r>
            <a:r>
              <a:rPr lang="fr-FR" sz="1400" b="1" dirty="0" err="1" smtClean="0"/>
              <a:t>you</a:t>
            </a:r>
            <a:endParaRPr lang="fr-FR" sz="1400" b="1" dirty="0" smtClean="0"/>
          </a:p>
          <a:p>
            <a:pPr algn="ctr"/>
            <a:r>
              <a:rPr lang="fr-FR" sz="1400" dirty="0" smtClean="0"/>
              <a:t>Mais d'ici là, il n'est rien qui puisse te faire du mal</a:t>
            </a:r>
          </a:p>
          <a:p>
            <a:pPr algn="ctr"/>
            <a:r>
              <a:rPr lang="fr-FR" sz="1400" b="1" dirty="0" err="1" smtClean="0"/>
              <a:t>With</a:t>
            </a:r>
            <a:r>
              <a:rPr lang="fr-FR" sz="1400" b="1" dirty="0" smtClean="0"/>
              <a:t> </a:t>
            </a:r>
            <a:r>
              <a:rPr lang="fr-FR" sz="1400" b="1" dirty="0" err="1" smtClean="0"/>
              <a:t>daddy</a:t>
            </a:r>
            <a:r>
              <a:rPr lang="fr-FR" sz="1400" b="1" dirty="0" smtClean="0"/>
              <a:t> and mammy </a:t>
            </a:r>
            <a:r>
              <a:rPr lang="fr-FR" sz="1400" b="1" dirty="0" err="1" smtClean="0"/>
              <a:t>standin</a:t>
            </a:r>
            <a:r>
              <a:rPr lang="fr-FR" sz="1400" b="1" dirty="0" smtClean="0"/>
              <a:t>' by</a:t>
            </a:r>
          </a:p>
          <a:p>
            <a:pPr algn="ctr"/>
            <a:r>
              <a:rPr lang="fr-FR" sz="1400" dirty="0" smtClean="0"/>
              <a:t>Avec papa et maman à tes côtés</a:t>
            </a:r>
          </a:p>
          <a:p>
            <a:endParaRPr lang="fr-FR" sz="1400" dirty="0"/>
          </a:p>
          <a:p>
            <a:pPr algn="ctr"/>
            <a:r>
              <a:rPr lang="fr-FR" sz="1400" b="1" u="sng" dirty="0" smtClean="0">
                <a:solidFill>
                  <a:schemeClr val="accent2">
                    <a:lumMod val="50000"/>
                  </a:schemeClr>
                </a:solidFill>
                <a:effectLst>
                  <a:outerShdw blurRad="38100" dist="38100" dir="2700000" algn="tl">
                    <a:srgbClr val="000000">
                      <a:alpha val="43137"/>
                    </a:srgbClr>
                  </a:outerShdw>
                </a:effectLst>
              </a:rPr>
              <a:t>REFRAIN</a:t>
            </a:r>
            <a:endParaRPr lang="fr-FR" sz="1400" b="1" u="sng" dirty="0">
              <a:solidFill>
                <a:schemeClr val="accent2">
                  <a:lumMod val="50000"/>
                </a:schemeClr>
              </a:solidFill>
              <a:effectLst>
                <a:outerShdw blurRad="38100" dist="38100" dir="2700000" algn="tl">
                  <a:srgbClr val="000000">
                    <a:alpha val="43137"/>
                  </a:srgbClr>
                </a:outerShdw>
              </a:effectLst>
            </a:endParaRPr>
          </a:p>
        </p:txBody>
      </p:sp>
      <p:sp>
        <p:nvSpPr>
          <p:cNvPr id="5" name="Arrondir un rectangle avec un coin diagonal 4"/>
          <p:cNvSpPr/>
          <p:nvPr/>
        </p:nvSpPr>
        <p:spPr>
          <a:xfrm>
            <a:off x="899592" y="2348879"/>
            <a:ext cx="3168352" cy="3096345"/>
          </a:xfrm>
          <a:prstGeom prst="round2DiagRect">
            <a:avLst/>
          </a:prstGeom>
          <a:noFill/>
          <a:ln w="19050">
            <a:solidFill>
              <a:schemeClr val="accent2">
                <a:lumMod val="75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6" name="ZoneTexte 5"/>
          <p:cNvSpPr txBox="1"/>
          <p:nvPr/>
        </p:nvSpPr>
        <p:spPr>
          <a:xfrm>
            <a:off x="1907704" y="1196752"/>
            <a:ext cx="6120680" cy="646331"/>
          </a:xfrm>
          <a:prstGeom prst="rect">
            <a:avLst/>
          </a:prstGeom>
          <a:noFill/>
        </p:spPr>
        <p:txBody>
          <a:bodyPr wrap="square" rtlCol="0">
            <a:spAutoFit/>
          </a:bodyPr>
          <a:lstStyle/>
          <a:p>
            <a:r>
              <a:rPr lang="fr-FR" sz="3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ea typeface="+mj-ea"/>
                <a:cs typeface="+mj-cs"/>
              </a:rPr>
              <a:t>SummerTime </a:t>
            </a:r>
            <a:r>
              <a:rPr lang="fr-FR" sz="2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ea typeface="+mj-ea"/>
                <a:cs typeface="+mj-cs"/>
              </a:rPr>
              <a:t>- Paroles</a:t>
            </a:r>
            <a:endParaRPr lang="fr-FR" sz="1400" dirty="0"/>
          </a:p>
        </p:txBody>
      </p:sp>
    </p:spTree>
    <p:extLst>
      <p:ext uri="{BB962C8B-B14F-4D97-AF65-F5344CB8AC3E}">
        <p14:creationId xmlns:p14="http://schemas.microsoft.com/office/powerpoint/2010/main" val="132492167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539552" y="2204864"/>
            <a:ext cx="7920880" cy="1008112"/>
          </a:xfrm>
        </p:spPr>
        <p:txBody>
          <a:bodyPr>
            <a:noAutofit/>
          </a:bodyPr>
          <a:lstStyle/>
          <a:p>
            <a:pPr indent="0" algn="ctr">
              <a:lnSpc>
                <a:spcPct val="100000"/>
              </a:lnSpc>
              <a:buNone/>
            </a:pPr>
            <a:r>
              <a:rPr lang="fr-FR" sz="1600" b="1" dirty="0">
                <a:latin typeface="Andalus" pitchFamily="18" charset="-78"/>
                <a:cs typeface="Andalus" pitchFamily="18" charset="-78"/>
              </a:rPr>
              <a:t>Le lynchage de </a:t>
            </a:r>
            <a:r>
              <a:rPr lang="fr-FR" sz="1600" b="1" i="1" dirty="0">
                <a:latin typeface="Andalus" pitchFamily="18" charset="-78"/>
                <a:cs typeface="Andalus" pitchFamily="18" charset="-78"/>
              </a:rPr>
              <a:t>Thomas </a:t>
            </a:r>
            <a:r>
              <a:rPr lang="fr-FR" sz="1600" b="1" i="1" dirty="0" err="1">
                <a:latin typeface="Andalus" pitchFamily="18" charset="-78"/>
                <a:cs typeface="Andalus" pitchFamily="18" charset="-78"/>
              </a:rPr>
              <a:t>Shipp</a:t>
            </a:r>
            <a:r>
              <a:rPr lang="fr-FR" sz="1600" b="1" i="1" dirty="0">
                <a:latin typeface="Andalus" pitchFamily="18" charset="-78"/>
                <a:cs typeface="Andalus" pitchFamily="18" charset="-78"/>
              </a:rPr>
              <a:t> </a:t>
            </a:r>
            <a:r>
              <a:rPr lang="fr-FR" sz="1600" b="1" dirty="0">
                <a:latin typeface="Andalus" pitchFamily="18" charset="-78"/>
                <a:cs typeface="Andalus" pitchFamily="18" charset="-78"/>
              </a:rPr>
              <a:t>et </a:t>
            </a:r>
            <a:r>
              <a:rPr lang="fr-FR" sz="1600" b="1" i="1" dirty="0">
                <a:latin typeface="Andalus" pitchFamily="18" charset="-78"/>
                <a:cs typeface="Andalus" pitchFamily="18" charset="-78"/>
              </a:rPr>
              <a:t>d’Abram Smith</a:t>
            </a:r>
            <a:r>
              <a:rPr lang="fr-FR" sz="1600" b="1" dirty="0">
                <a:latin typeface="Andalus" pitchFamily="18" charset="-78"/>
                <a:cs typeface="Andalus" pitchFamily="18" charset="-78"/>
              </a:rPr>
              <a:t>, en 1930 dans </a:t>
            </a:r>
            <a:r>
              <a:rPr lang="fr-FR" sz="1600" b="1" dirty="0" smtClean="0">
                <a:latin typeface="Andalus" pitchFamily="18" charset="-78"/>
                <a:cs typeface="Andalus" pitchFamily="18" charset="-78"/>
              </a:rPr>
              <a:t>l'Indiana, inspira à Abel  </a:t>
            </a:r>
            <a:r>
              <a:rPr lang="fr-FR" sz="1600" b="1" dirty="0" err="1" smtClean="0">
                <a:latin typeface="Andalus" pitchFamily="18" charset="-78"/>
                <a:cs typeface="Andalus" pitchFamily="18" charset="-78"/>
              </a:rPr>
              <a:t>Meeropol</a:t>
            </a:r>
            <a:r>
              <a:rPr lang="fr-FR" sz="1600" b="1" dirty="0" smtClean="0">
                <a:latin typeface="Andalus" pitchFamily="18" charset="-78"/>
                <a:cs typeface="Andalus" pitchFamily="18" charset="-78"/>
              </a:rPr>
              <a:t> la chanson «</a:t>
            </a:r>
            <a:r>
              <a:rPr lang="fr-FR" sz="1600" b="1" i="1" dirty="0" smtClean="0">
                <a:effectLst>
                  <a:outerShdw blurRad="38100" dist="38100" dir="2700000" algn="tl">
                    <a:srgbClr val="000000">
                      <a:alpha val="43137"/>
                    </a:srgbClr>
                  </a:outerShdw>
                </a:effectLst>
                <a:latin typeface="Andalus" pitchFamily="18" charset="-78"/>
                <a:cs typeface="Andalus" pitchFamily="18" charset="-78"/>
              </a:rPr>
              <a:t>Strange </a:t>
            </a:r>
            <a:r>
              <a:rPr lang="fr-FR" sz="1600" b="1" i="1" dirty="0">
                <a:effectLst>
                  <a:outerShdw blurRad="38100" dist="38100" dir="2700000" algn="tl">
                    <a:srgbClr val="000000">
                      <a:alpha val="43137"/>
                    </a:srgbClr>
                  </a:outerShdw>
                </a:effectLst>
                <a:latin typeface="Andalus" pitchFamily="18" charset="-78"/>
                <a:cs typeface="Andalus" pitchFamily="18" charset="-78"/>
              </a:rPr>
              <a:t>Fruit </a:t>
            </a:r>
            <a:r>
              <a:rPr lang="fr-FR" sz="1600" b="1" dirty="0" smtClean="0">
                <a:latin typeface="Andalus" pitchFamily="18" charset="-78"/>
                <a:cs typeface="Andalus" pitchFamily="18" charset="-78"/>
              </a:rPr>
              <a:t>» qui </a:t>
            </a:r>
            <a:r>
              <a:rPr lang="fr-FR" sz="1600" b="1" dirty="0" smtClean="0">
                <a:latin typeface="Andalus" pitchFamily="18" charset="-78"/>
                <a:cs typeface="Andalus" pitchFamily="18" charset="-78"/>
              </a:rPr>
              <a:t>sera reprise par l'Afro-américaine </a:t>
            </a:r>
            <a:r>
              <a:rPr lang="fr-FR" sz="1600" b="1" dirty="0">
                <a:latin typeface="Andalus" pitchFamily="18" charset="-78"/>
                <a:cs typeface="Andalus" pitchFamily="18" charset="-78"/>
              </a:rPr>
              <a:t>Billie </a:t>
            </a:r>
            <a:r>
              <a:rPr lang="fr-FR" sz="1600" b="1" dirty="0" smtClean="0">
                <a:latin typeface="Andalus" pitchFamily="18" charset="-78"/>
                <a:cs typeface="Andalus" pitchFamily="18" charset="-78"/>
              </a:rPr>
              <a:t>Holiday.</a:t>
            </a:r>
            <a:endParaRPr lang="fr-FR" sz="1600" b="1" dirty="0">
              <a:latin typeface="Andalus" pitchFamily="18" charset="-78"/>
              <a:cs typeface="Andalus" pitchFamily="18" charset="-78"/>
            </a:endParaRPr>
          </a:p>
        </p:txBody>
      </p:sp>
      <p:sp>
        <p:nvSpPr>
          <p:cNvPr id="3" name="Titre 2"/>
          <p:cNvSpPr>
            <a:spLocks noGrp="1"/>
          </p:cNvSpPr>
          <p:nvPr>
            <p:ph type="title"/>
          </p:nvPr>
        </p:nvSpPr>
        <p:spPr/>
        <p:txBody>
          <a:bodyPr/>
          <a:lstStyle/>
          <a:p>
            <a:r>
              <a:rPr lang="fr-F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Strange Fruit</a:t>
            </a:r>
            <a:endParaRPr lang="fr-FR" dirty="0"/>
          </a:p>
        </p:txBody>
      </p:sp>
      <p:pic>
        <p:nvPicPr>
          <p:cNvPr id="5" name="Billie Holiday - Strange fruit.mp4">
            <a:hlinkClick r:id="" action="ppaction://media"/>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5">
            <a:duotone>
              <a:prstClr val="black"/>
              <a:schemeClr val="accent2">
                <a:tint val="45000"/>
                <a:satMod val="400000"/>
              </a:schemeClr>
            </a:duotone>
          </a:blip>
          <a:stretch>
            <a:fillRect/>
          </a:stretch>
        </p:blipFill>
        <p:spPr>
          <a:xfrm>
            <a:off x="4648200" y="2828925"/>
            <a:ext cx="3124200" cy="2343150"/>
          </a:xfrm>
          <a:prstGeom prst="rect">
            <a:avLst/>
          </a:prstGeom>
          <a:ln>
            <a:noFill/>
          </a:ln>
          <a:effectLst>
            <a:softEdge rad="112500"/>
          </a:effectLst>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2852936"/>
            <a:ext cx="3384376" cy="2736304"/>
          </a:xfrm>
          <a:prstGeom prst="rect">
            <a:avLst/>
          </a:prstGeom>
          <a:ln>
            <a:noFill/>
          </a:ln>
          <a:effectLst>
            <a:softEdge rad="112500"/>
          </a:effectLst>
        </p:spPr>
      </p:pic>
    </p:spTree>
    <p:extLst>
      <p:ext uri="{BB962C8B-B14F-4D97-AF65-F5344CB8AC3E}">
        <p14:creationId xmlns:p14="http://schemas.microsoft.com/office/powerpoint/2010/main" val="3904956006"/>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03648" y="1340768"/>
            <a:ext cx="6480720" cy="646331"/>
          </a:xfrm>
          <a:prstGeom prst="rect">
            <a:avLst/>
          </a:prstGeom>
          <a:noFill/>
        </p:spPr>
        <p:txBody>
          <a:bodyPr wrap="square" rtlCol="0">
            <a:spAutoFit/>
          </a:bodyPr>
          <a:lstStyle/>
          <a:p>
            <a:r>
              <a:rPr lang="fr-FR" sz="3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Strange Fruit </a:t>
            </a:r>
            <a:r>
              <a:rPr lang="fr-FR" sz="2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Paroles</a:t>
            </a:r>
            <a:endParaRPr lang="fr-FR" sz="1400" dirty="0">
              <a:solidFill>
                <a:srgbClr val="292934"/>
              </a:solidFill>
            </a:endParaRPr>
          </a:p>
        </p:txBody>
      </p:sp>
      <p:sp>
        <p:nvSpPr>
          <p:cNvPr id="2" name="ZoneTexte 1"/>
          <p:cNvSpPr txBox="1"/>
          <p:nvPr/>
        </p:nvSpPr>
        <p:spPr>
          <a:xfrm>
            <a:off x="971598" y="2141796"/>
            <a:ext cx="3508557" cy="1791260"/>
          </a:xfrm>
          <a:prstGeom prst="rect">
            <a:avLst/>
          </a:prstGeom>
          <a:noFill/>
        </p:spPr>
        <p:txBody>
          <a:bodyPr wrap="square" rtlCol="0">
            <a:spAutoFit/>
          </a:bodyPr>
          <a:lstStyle/>
          <a:p>
            <a:pPr algn="ctr">
              <a:lnSpc>
                <a:spcPct val="115000"/>
              </a:lnSpc>
              <a:spcAft>
                <a:spcPts val="1000"/>
              </a:spcAft>
            </a:pPr>
            <a:r>
              <a:rPr lang="fr-FR" sz="1200" b="1" dirty="0" smtClean="0">
                <a:latin typeface="Calibri"/>
                <a:ea typeface="Calibri"/>
                <a:cs typeface="Times New Roman"/>
              </a:rPr>
              <a:t>I -  </a:t>
            </a:r>
            <a:r>
              <a:rPr lang="fr-FR" sz="1200" b="1" dirty="0" err="1" smtClean="0">
                <a:latin typeface="Calibri"/>
                <a:ea typeface="Calibri"/>
                <a:cs typeface="Times New Roman"/>
              </a:rPr>
              <a:t>Southern</a:t>
            </a:r>
            <a:r>
              <a:rPr lang="fr-FR" sz="1200" b="1" dirty="0" smtClean="0">
                <a:latin typeface="Calibri"/>
                <a:ea typeface="Calibri"/>
                <a:cs typeface="Times New Roman"/>
              </a:rPr>
              <a:t> </a:t>
            </a:r>
            <a:r>
              <a:rPr lang="fr-FR" sz="1200" b="1" dirty="0" err="1">
                <a:latin typeface="Calibri"/>
                <a:ea typeface="Calibri"/>
                <a:cs typeface="Times New Roman"/>
              </a:rPr>
              <a:t>trees</a:t>
            </a:r>
            <a:r>
              <a:rPr lang="fr-FR" sz="1200" b="1" dirty="0">
                <a:latin typeface="Calibri"/>
                <a:ea typeface="Calibri"/>
                <a:cs typeface="Times New Roman"/>
              </a:rPr>
              <a:t> </a:t>
            </a:r>
            <a:r>
              <a:rPr lang="fr-FR" sz="1200" b="1" dirty="0" err="1">
                <a:latin typeface="Calibri"/>
                <a:ea typeface="Calibri"/>
                <a:cs typeface="Times New Roman"/>
              </a:rPr>
              <a:t>bear</a:t>
            </a:r>
            <a:r>
              <a:rPr lang="fr-FR" sz="1200" b="1" dirty="0">
                <a:latin typeface="Calibri"/>
                <a:ea typeface="Calibri"/>
                <a:cs typeface="Times New Roman"/>
              </a:rPr>
              <a:t> </a:t>
            </a:r>
            <a:r>
              <a:rPr lang="fr-FR" sz="1200" b="1" dirty="0" err="1">
                <a:latin typeface="Calibri"/>
                <a:ea typeface="Calibri"/>
                <a:cs typeface="Times New Roman"/>
              </a:rPr>
              <a:t>strange</a:t>
            </a:r>
            <a:r>
              <a:rPr lang="fr-FR" sz="1200" b="1" dirty="0">
                <a:latin typeface="Calibri"/>
                <a:ea typeface="Calibri"/>
                <a:cs typeface="Times New Roman"/>
              </a:rPr>
              <a:t> fruit</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Les arbres du Sud portent un fruit étrange</a:t>
            </a:r>
            <a:r>
              <a:rPr lang="fr-FR" sz="1200" dirty="0">
                <a:latin typeface="Calibri"/>
                <a:ea typeface="Calibri"/>
                <a:cs typeface="Times New Roman"/>
              </a:rPr>
              <a:t/>
            </a:r>
            <a:br>
              <a:rPr lang="fr-FR" sz="1200" dirty="0">
                <a:latin typeface="Calibri"/>
                <a:ea typeface="Calibri"/>
                <a:cs typeface="Times New Roman"/>
              </a:rPr>
            </a:br>
            <a:r>
              <a:rPr lang="fr-FR" sz="1200" b="1" dirty="0">
                <a:latin typeface="Calibri"/>
                <a:ea typeface="Calibri"/>
                <a:cs typeface="Times New Roman"/>
              </a:rPr>
              <a:t>Blood on the </a:t>
            </a:r>
            <a:r>
              <a:rPr lang="fr-FR" sz="1200" b="1" dirty="0" err="1">
                <a:latin typeface="Calibri"/>
                <a:ea typeface="Calibri"/>
                <a:cs typeface="Times New Roman"/>
              </a:rPr>
              <a:t>leaves</a:t>
            </a:r>
            <a:r>
              <a:rPr lang="fr-FR" sz="1200" b="1" dirty="0">
                <a:latin typeface="Calibri"/>
                <a:ea typeface="Calibri"/>
                <a:cs typeface="Times New Roman"/>
              </a:rPr>
              <a:t> and </a:t>
            </a:r>
            <a:r>
              <a:rPr lang="fr-FR" sz="1200" b="1" dirty="0" err="1">
                <a:latin typeface="Calibri"/>
                <a:ea typeface="Calibri"/>
                <a:cs typeface="Times New Roman"/>
              </a:rPr>
              <a:t>blood</a:t>
            </a:r>
            <a:r>
              <a:rPr lang="fr-FR" sz="1200" b="1" dirty="0">
                <a:latin typeface="Calibri"/>
                <a:ea typeface="Calibri"/>
                <a:cs typeface="Times New Roman"/>
              </a:rPr>
              <a:t> on the </a:t>
            </a:r>
            <a:r>
              <a:rPr lang="fr-FR" sz="1200" b="1" dirty="0" err="1">
                <a:latin typeface="Calibri"/>
                <a:ea typeface="Calibri"/>
                <a:cs typeface="Times New Roman"/>
              </a:rPr>
              <a:t>root</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Du sang sur leurs feuilles et du sang sur leurs racines</a:t>
            </a:r>
            <a:r>
              <a:rPr lang="fr-FR" sz="1200" dirty="0">
                <a:latin typeface="Calibri"/>
                <a:ea typeface="Calibri"/>
                <a:cs typeface="Times New Roman"/>
              </a:rPr>
              <a:t/>
            </a:r>
            <a:br>
              <a:rPr lang="fr-FR" sz="1200" dirty="0">
                <a:latin typeface="Calibri"/>
                <a:ea typeface="Calibri"/>
                <a:cs typeface="Times New Roman"/>
              </a:rPr>
            </a:br>
            <a:r>
              <a:rPr lang="fr-FR" sz="1200" b="1" dirty="0">
                <a:latin typeface="Calibri"/>
                <a:ea typeface="Calibri"/>
                <a:cs typeface="Times New Roman"/>
              </a:rPr>
              <a:t>Black bodies </a:t>
            </a:r>
            <a:r>
              <a:rPr lang="fr-FR" sz="1200" b="1" dirty="0" err="1">
                <a:latin typeface="Calibri"/>
                <a:ea typeface="Calibri"/>
                <a:cs typeface="Times New Roman"/>
              </a:rPr>
              <a:t>swinging</a:t>
            </a:r>
            <a:r>
              <a:rPr lang="fr-FR" sz="1200" b="1" dirty="0">
                <a:latin typeface="Calibri"/>
                <a:ea typeface="Calibri"/>
                <a:cs typeface="Times New Roman"/>
              </a:rPr>
              <a:t> in the </a:t>
            </a:r>
            <a:r>
              <a:rPr lang="fr-FR" sz="1200" b="1" dirty="0" err="1">
                <a:latin typeface="Calibri"/>
                <a:ea typeface="Calibri"/>
                <a:cs typeface="Times New Roman"/>
              </a:rPr>
              <a:t>southern</a:t>
            </a:r>
            <a:r>
              <a:rPr lang="fr-FR" sz="1200" b="1" dirty="0">
                <a:latin typeface="Calibri"/>
                <a:ea typeface="Calibri"/>
                <a:cs typeface="Times New Roman"/>
              </a:rPr>
              <a:t> </a:t>
            </a:r>
            <a:r>
              <a:rPr lang="fr-FR" sz="1200" b="1" dirty="0" err="1">
                <a:latin typeface="Calibri"/>
                <a:ea typeface="Calibri"/>
                <a:cs typeface="Times New Roman"/>
              </a:rPr>
              <a:t>breeze</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Des corps noirs qui se balancent dans la brise du Sud</a:t>
            </a:r>
            <a:r>
              <a:rPr lang="fr-FR" sz="1200" dirty="0">
                <a:latin typeface="Calibri"/>
                <a:ea typeface="Calibri"/>
                <a:cs typeface="Times New Roman"/>
              </a:rPr>
              <a:t/>
            </a:r>
            <a:br>
              <a:rPr lang="fr-FR" sz="1200" dirty="0">
                <a:latin typeface="Calibri"/>
                <a:ea typeface="Calibri"/>
                <a:cs typeface="Times New Roman"/>
              </a:rPr>
            </a:br>
            <a:r>
              <a:rPr lang="fr-FR" sz="1200" b="1" dirty="0">
                <a:latin typeface="Calibri"/>
                <a:ea typeface="Calibri"/>
                <a:cs typeface="Times New Roman"/>
              </a:rPr>
              <a:t>Strange fruit </a:t>
            </a:r>
            <a:r>
              <a:rPr lang="fr-FR" sz="1200" b="1" dirty="0" err="1">
                <a:latin typeface="Calibri"/>
                <a:ea typeface="Calibri"/>
                <a:cs typeface="Times New Roman"/>
              </a:rPr>
              <a:t>hanging</a:t>
            </a:r>
            <a:r>
              <a:rPr lang="fr-FR" sz="1200" b="1" dirty="0">
                <a:latin typeface="Calibri"/>
                <a:ea typeface="Calibri"/>
                <a:cs typeface="Times New Roman"/>
              </a:rPr>
              <a:t> </a:t>
            </a:r>
            <a:r>
              <a:rPr lang="fr-FR" sz="1200" b="1" dirty="0" err="1">
                <a:latin typeface="Calibri"/>
                <a:ea typeface="Calibri"/>
                <a:cs typeface="Times New Roman"/>
              </a:rPr>
              <a:t>from</a:t>
            </a:r>
            <a:r>
              <a:rPr lang="fr-FR" sz="1200" b="1" dirty="0">
                <a:latin typeface="Calibri"/>
                <a:ea typeface="Calibri"/>
                <a:cs typeface="Times New Roman"/>
              </a:rPr>
              <a:t> </a:t>
            </a:r>
            <a:r>
              <a:rPr lang="fr-FR" sz="1200" b="1" dirty="0" err="1">
                <a:latin typeface="Calibri"/>
                <a:ea typeface="Calibri"/>
                <a:cs typeface="Times New Roman"/>
              </a:rPr>
              <a:t>poplar</a:t>
            </a:r>
            <a:r>
              <a:rPr lang="fr-FR" sz="1200" b="1" dirty="0">
                <a:latin typeface="Calibri"/>
                <a:ea typeface="Calibri"/>
                <a:cs typeface="Times New Roman"/>
              </a:rPr>
              <a:t> </a:t>
            </a:r>
            <a:r>
              <a:rPr lang="fr-FR" sz="1200" b="1" dirty="0" err="1">
                <a:latin typeface="Calibri"/>
                <a:ea typeface="Calibri"/>
                <a:cs typeface="Times New Roman"/>
              </a:rPr>
              <a:t>trees</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Un fruit étrange suspendu aux </a:t>
            </a:r>
            <a:r>
              <a:rPr lang="fr-FR" sz="1200" i="1" dirty="0" smtClean="0">
                <a:latin typeface="Calibri"/>
                <a:ea typeface="Calibri"/>
                <a:cs typeface="Times New Roman"/>
              </a:rPr>
              <a:t>peupliers</a:t>
            </a:r>
            <a:endParaRPr lang="fr-FR" sz="1600" dirty="0">
              <a:effectLst/>
              <a:latin typeface="Calibri"/>
              <a:ea typeface="Calibri"/>
              <a:cs typeface="Times New Roman"/>
            </a:endParaRPr>
          </a:p>
        </p:txBody>
      </p:sp>
      <p:sp>
        <p:nvSpPr>
          <p:cNvPr id="7" name="ZoneTexte 6"/>
          <p:cNvSpPr txBox="1"/>
          <p:nvPr/>
        </p:nvSpPr>
        <p:spPr>
          <a:xfrm>
            <a:off x="4912205" y="2138522"/>
            <a:ext cx="3116179" cy="1791260"/>
          </a:xfrm>
          <a:prstGeom prst="rect">
            <a:avLst/>
          </a:prstGeom>
          <a:noFill/>
        </p:spPr>
        <p:txBody>
          <a:bodyPr wrap="square" rtlCol="0">
            <a:spAutoFit/>
          </a:bodyPr>
          <a:lstStyle/>
          <a:p>
            <a:pPr algn="ctr">
              <a:lnSpc>
                <a:spcPct val="115000"/>
              </a:lnSpc>
              <a:spcAft>
                <a:spcPts val="1000"/>
              </a:spcAft>
            </a:pPr>
            <a:r>
              <a:rPr lang="fr-FR" sz="1200" b="1" dirty="0" smtClean="0">
                <a:latin typeface="Calibri"/>
                <a:ea typeface="Calibri"/>
                <a:cs typeface="Times New Roman"/>
              </a:rPr>
              <a:t>II -   Pastoral </a:t>
            </a:r>
            <a:r>
              <a:rPr lang="fr-FR" sz="1200" b="1" dirty="0" err="1">
                <a:latin typeface="Calibri"/>
                <a:ea typeface="Calibri"/>
                <a:cs typeface="Times New Roman"/>
              </a:rPr>
              <a:t>scene</a:t>
            </a:r>
            <a:r>
              <a:rPr lang="fr-FR" sz="1200" b="1" dirty="0">
                <a:latin typeface="Calibri"/>
                <a:ea typeface="Calibri"/>
                <a:cs typeface="Times New Roman"/>
              </a:rPr>
              <a:t> of the </a:t>
            </a:r>
            <a:r>
              <a:rPr lang="fr-FR" sz="1200" b="1" dirty="0" err="1">
                <a:latin typeface="Calibri"/>
                <a:ea typeface="Calibri"/>
                <a:cs typeface="Times New Roman"/>
              </a:rPr>
              <a:t>gallant</a:t>
            </a:r>
            <a:r>
              <a:rPr lang="fr-FR" sz="1200" b="1" dirty="0">
                <a:latin typeface="Calibri"/>
                <a:ea typeface="Calibri"/>
                <a:cs typeface="Times New Roman"/>
              </a:rPr>
              <a:t> South</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Scène pastorale du vaillant Sud</a:t>
            </a:r>
            <a:r>
              <a:rPr lang="fr-FR" sz="1200" dirty="0">
                <a:latin typeface="Calibri"/>
                <a:ea typeface="Calibri"/>
                <a:cs typeface="Times New Roman"/>
              </a:rPr>
              <a:t/>
            </a:r>
            <a:br>
              <a:rPr lang="fr-FR" sz="1200" dirty="0">
                <a:latin typeface="Calibri"/>
                <a:ea typeface="Calibri"/>
                <a:cs typeface="Times New Roman"/>
              </a:rPr>
            </a:br>
            <a:r>
              <a:rPr lang="fr-FR" sz="1200" b="1" dirty="0">
                <a:latin typeface="Calibri"/>
                <a:ea typeface="Calibri"/>
                <a:cs typeface="Times New Roman"/>
              </a:rPr>
              <a:t>The </a:t>
            </a:r>
            <a:r>
              <a:rPr lang="fr-FR" sz="1200" b="1" dirty="0" err="1">
                <a:latin typeface="Calibri"/>
                <a:ea typeface="Calibri"/>
                <a:cs typeface="Times New Roman"/>
              </a:rPr>
              <a:t>bulging</a:t>
            </a:r>
            <a:r>
              <a:rPr lang="fr-FR" sz="1200" b="1" dirty="0">
                <a:latin typeface="Calibri"/>
                <a:ea typeface="Calibri"/>
                <a:cs typeface="Times New Roman"/>
              </a:rPr>
              <a:t> </a:t>
            </a:r>
            <a:r>
              <a:rPr lang="fr-FR" sz="1200" b="1" dirty="0" err="1">
                <a:latin typeface="Calibri"/>
                <a:ea typeface="Calibri"/>
                <a:cs typeface="Times New Roman"/>
              </a:rPr>
              <a:t>eyes</a:t>
            </a:r>
            <a:r>
              <a:rPr lang="fr-FR" sz="1200" b="1" dirty="0">
                <a:latin typeface="Calibri"/>
                <a:ea typeface="Calibri"/>
                <a:cs typeface="Times New Roman"/>
              </a:rPr>
              <a:t> and the </a:t>
            </a:r>
            <a:r>
              <a:rPr lang="fr-FR" sz="1200" b="1" dirty="0" err="1">
                <a:latin typeface="Calibri"/>
                <a:ea typeface="Calibri"/>
                <a:cs typeface="Times New Roman"/>
              </a:rPr>
              <a:t>twisted</a:t>
            </a:r>
            <a:r>
              <a:rPr lang="fr-FR" sz="1200" b="1" dirty="0">
                <a:latin typeface="Calibri"/>
                <a:ea typeface="Calibri"/>
                <a:cs typeface="Times New Roman"/>
              </a:rPr>
              <a:t> </a:t>
            </a:r>
            <a:r>
              <a:rPr lang="fr-FR" sz="1200" b="1" dirty="0" err="1">
                <a:latin typeface="Calibri"/>
                <a:ea typeface="Calibri"/>
                <a:cs typeface="Times New Roman"/>
              </a:rPr>
              <a:t>mouth</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Les yeux révulsés et la bouche déformée</a:t>
            </a:r>
            <a:r>
              <a:rPr lang="fr-FR" sz="1200" dirty="0">
                <a:latin typeface="Calibri"/>
                <a:ea typeface="Calibri"/>
                <a:cs typeface="Times New Roman"/>
              </a:rPr>
              <a:t/>
            </a:r>
            <a:br>
              <a:rPr lang="fr-FR" sz="1200" dirty="0">
                <a:latin typeface="Calibri"/>
                <a:ea typeface="Calibri"/>
                <a:cs typeface="Times New Roman"/>
              </a:rPr>
            </a:br>
            <a:r>
              <a:rPr lang="fr-FR" sz="1200" b="1" dirty="0" err="1">
                <a:latin typeface="Calibri"/>
                <a:ea typeface="Calibri"/>
                <a:cs typeface="Times New Roman"/>
              </a:rPr>
              <a:t>Scent</a:t>
            </a:r>
            <a:r>
              <a:rPr lang="fr-FR" sz="1200" b="1" dirty="0">
                <a:latin typeface="Calibri"/>
                <a:ea typeface="Calibri"/>
                <a:cs typeface="Times New Roman"/>
              </a:rPr>
              <a:t> of magnolia </a:t>
            </a:r>
            <a:r>
              <a:rPr lang="fr-FR" sz="1200" b="1" dirty="0" err="1">
                <a:latin typeface="Calibri"/>
                <a:ea typeface="Calibri"/>
                <a:cs typeface="Times New Roman"/>
              </a:rPr>
              <a:t>sweet</a:t>
            </a:r>
            <a:r>
              <a:rPr lang="fr-FR" sz="1200" b="1" dirty="0">
                <a:latin typeface="Calibri"/>
                <a:ea typeface="Calibri"/>
                <a:cs typeface="Times New Roman"/>
              </a:rPr>
              <a:t> and </a:t>
            </a:r>
            <a:r>
              <a:rPr lang="fr-FR" sz="1200" b="1" dirty="0" err="1">
                <a:latin typeface="Calibri"/>
                <a:ea typeface="Calibri"/>
                <a:cs typeface="Times New Roman"/>
              </a:rPr>
              <a:t>fresh</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Le parfum des magnolias doux et </a:t>
            </a:r>
            <a:r>
              <a:rPr lang="fr-FR" sz="1200" i="1" dirty="0" err="1">
                <a:latin typeface="Calibri"/>
                <a:ea typeface="Calibri"/>
                <a:cs typeface="Times New Roman"/>
              </a:rPr>
              <a:t>printannier</a:t>
            </a:r>
            <a:r>
              <a:rPr lang="fr-FR" sz="1200" dirty="0">
                <a:latin typeface="Calibri"/>
                <a:ea typeface="Calibri"/>
                <a:cs typeface="Times New Roman"/>
              </a:rPr>
              <a:t/>
            </a:r>
            <a:br>
              <a:rPr lang="fr-FR" sz="1200" dirty="0">
                <a:latin typeface="Calibri"/>
                <a:ea typeface="Calibri"/>
                <a:cs typeface="Times New Roman"/>
              </a:rPr>
            </a:br>
            <a:r>
              <a:rPr lang="fr-FR" sz="1200" b="1" dirty="0" err="1">
                <a:latin typeface="Calibri"/>
                <a:ea typeface="Calibri"/>
                <a:cs typeface="Times New Roman"/>
              </a:rPr>
              <a:t>Then</a:t>
            </a:r>
            <a:r>
              <a:rPr lang="fr-FR" sz="1200" b="1" dirty="0">
                <a:latin typeface="Calibri"/>
                <a:ea typeface="Calibri"/>
                <a:cs typeface="Times New Roman"/>
              </a:rPr>
              <a:t> the </a:t>
            </a:r>
            <a:r>
              <a:rPr lang="fr-FR" sz="1200" b="1" dirty="0" err="1">
                <a:latin typeface="Calibri"/>
                <a:ea typeface="Calibri"/>
                <a:cs typeface="Times New Roman"/>
              </a:rPr>
              <a:t>sudden</a:t>
            </a:r>
            <a:r>
              <a:rPr lang="fr-FR" sz="1200" b="1" dirty="0">
                <a:latin typeface="Calibri"/>
                <a:ea typeface="Calibri"/>
                <a:cs typeface="Times New Roman"/>
              </a:rPr>
              <a:t> </a:t>
            </a:r>
            <a:r>
              <a:rPr lang="fr-FR" sz="1200" b="1" dirty="0" err="1">
                <a:latin typeface="Calibri"/>
                <a:ea typeface="Calibri"/>
                <a:cs typeface="Times New Roman"/>
              </a:rPr>
              <a:t>smell</a:t>
            </a:r>
            <a:r>
              <a:rPr lang="fr-FR" sz="1200" b="1" dirty="0">
                <a:latin typeface="Calibri"/>
                <a:ea typeface="Calibri"/>
                <a:cs typeface="Times New Roman"/>
              </a:rPr>
              <a:t> of </a:t>
            </a:r>
            <a:r>
              <a:rPr lang="fr-FR" sz="1200" b="1" dirty="0" err="1">
                <a:latin typeface="Calibri"/>
                <a:ea typeface="Calibri"/>
                <a:cs typeface="Times New Roman"/>
              </a:rPr>
              <a:t>burning</a:t>
            </a:r>
            <a:r>
              <a:rPr lang="fr-FR" sz="1200" b="1" dirty="0">
                <a:latin typeface="Calibri"/>
                <a:ea typeface="Calibri"/>
                <a:cs typeface="Times New Roman"/>
              </a:rPr>
              <a:t> </a:t>
            </a:r>
            <a:r>
              <a:rPr lang="fr-FR" sz="1200" b="1" dirty="0" err="1">
                <a:latin typeface="Calibri"/>
                <a:ea typeface="Calibri"/>
                <a:cs typeface="Times New Roman"/>
              </a:rPr>
              <a:t>flesh</a:t>
            </a:r>
            <a:r>
              <a:rPr lang="fr-FR" sz="1600" dirty="0">
                <a:latin typeface="Calibri"/>
                <a:ea typeface="Calibri"/>
                <a:cs typeface="Times New Roman"/>
              </a:rPr>
              <a:t/>
            </a:r>
            <a:br>
              <a:rPr lang="fr-FR" sz="1600" dirty="0">
                <a:latin typeface="Calibri"/>
                <a:ea typeface="Calibri"/>
                <a:cs typeface="Times New Roman"/>
              </a:rPr>
            </a:br>
            <a:r>
              <a:rPr lang="fr-FR" sz="1200" i="1" dirty="0">
                <a:latin typeface="Calibri"/>
                <a:ea typeface="Calibri"/>
                <a:cs typeface="Times New Roman"/>
              </a:rPr>
              <a:t>Puis l'odeur soudaine de la chair qui </a:t>
            </a:r>
            <a:r>
              <a:rPr lang="fr-FR" sz="1200" i="1" dirty="0" smtClean="0">
                <a:latin typeface="Calibri"/>
                <a:ea typeface="Calibri"/>
                <a:cs typeface="Times New Roman"/>
              </a:rPr>
              <a:t>brûle</a:t>
            </a:r>
            <a:endParaRPr lang="fr-FR" sz="1600" dirty="0">
              <a:effectLst/>
              <a:latin typeface="Calibri"/>
              <a:ea typeface="Calibri"/>
              <a:cs typeface="Times New Roman"/>
            </a:endParaRPr>
          </a:p>
        </p:txBody>
      </p:sp>
      <p:sp>
        <p:nvSpPr>
          <p:cNvPr id="8" name="ZoneTexte 7"/>
          <p:cNvSpPr txBox="1"/>
          <p:nvPr/>
        </p:nvSpPr>
        <p:spPr>
          <a:xfrm>
            <a:off x="3131840" y="3933056"/>
            <a:ext cx="3024336" cy="1778820"/>
          </a:xfrm>
          <a:prstGeom prst="rect">
            <a:avLst/>
          </a:prstGeom>
          <a:noFill/>
        </p:spPr>
        <p:txBody>
          <a:bodyPr wrap="square" rtlCol="0">
            <a:spAutoFit/>
          </a:bodyPr>
          <a:lstStyle/>
          <a:p>
            <a:pPr lvl="0" algn="ctr">
              <a:lnSpc>
                <a:spcPct val="115000"/>
              </a:lnSpc>
              <a:spcAft>
                <a:spcPts val="1000"/>
              </a:spcAft>
            </a:pPr>
            <a:r>
              <a:rPr lang="fr-FR" sz="1200" b="1" dirty="0" smtClean="0">
                <a:latin typeface="Calibri"/>
                <a:ea typeface="Calibri"/>
                <a:cs typeface="Times New Roman"/>
              </a:rPr>
              <a:t>III -   </a:t>
            </a:r>
            <a:r>
              <a:rPr lang="fr-FR" sz="1200" b="1" dirty="0" err="1" smtClean="0">
                <a:latin typeface="Calibri"/>
                <a:ea typeface="Calibri"/>
                <a:cs typeface="Times New Roman"/>
              </a:rPr>
              <a:t>Here</a:t>
            </a:r>
            <a:r>
              <a:rPr lang="fr-FR" sz="1200" b="1" dirty="0" smtClean="0">
                <a:latin typeface="Calibri"/>
                <a:ea typeface="Calibri"/>
                <a:cs typeface="Times New Roman"/>
              </a:rPr>
              <a:t> </a:t>
            </a:r>
            <a:r>
              <a:rPr lang="fr-FR" sz="1200" b="1" dirty="0" err="1">
                <a:latin typeface="Calibri"/>
                <a:ea typeface="Calibri"/>
                <a:cs typeface="Times New Roman"/>
              </a:rPr>
              <a:t>is</a:t>
            </a:r>
            <a:r>
              <a:rPr lang="fr-FR" sz="1200" b="1" dirty="0">
                <a:latin typeface="Calibri"/>
                <a:ea typeface="Calibri"/>
                <a:cs typeface="Times New Roman"/>
              </a:rPr>
              <a:t> a fruit for the crows to </a:t>
            </a:r>
            <a:r>
              <a:rPr lang="fr-FR" sz="1200" b="1" dirty="0" err="1">
                <a:latin typeface="Calibri"/>
                <a:ea typeface="Calibri"/>
                <a:cs typeface="Times New Roman"/>
              </a:rPr>
              <a:t>pluck</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Voici un fruit que les corbeaux picorent</a:t>
            </a:r>
            <a:r>
              <a:rPr lang="fr-FR" sz="1200" dirty="0">
                <a:latin typeface="Calibri"/>
                <a:ea typeface="Calibri"/>
                <a:cs typeface="Times New Roman"/>
              </a:rPr>
              <a:t/>
            </a:r>
            <a:br>
              <a:rPr lang="fr-FR" sz="1200" dirty="0">
                <a:latin typeface="Calibri"/>
                <a:ea typeface="Calibri"/>
                <a:cs typeface="Times New Roman"/>
              </a:rPr>
            </a:br>
            <a:r>
              <a:rPr lang="fr-FR" sz="1200" b="1" dirty="0">
                <a:latin typeface="Calibri"/>
                <a:ea typeface="Calibri"/>
                <a:cs typeface="Times New Roman"/>
              </a:rPr>
              <a:t>For the </a:t>
            </a:r>
            <a:r>
              <a:rPr lang="fr-FR" sz="1200" b="1" dirty="0" err="1">
                <a:latin typeface="Calibri"/>
                <a:ea typeface="Calibri"/>
                <a:cs typeface="Times New Roman"/>
              </a:rPr>
              <a:t>rain</a:t>
            </a:r>
            <a:r>
              <a:rPr lang="fr-FR" sz="1200" b="1" dirty="0">
                <a:latin typeface="Calibri"/>
                <a:ea typeface="Calibri"/>
                <a:cs typeface="Times New Roman"/>
              </a:rPr>
              <a:t> to </a:t>
            </a:r>
            <a:r>
              <a:rPr lang="fr-FR" sz="1200" b="1" dirty="0" err="1">
                <a:latin typeface="Calibri"/>
                <a:ea typeface="Calibri"/>
                <a:cs typeface="Times New Roman"/>
              </a:rPr>
              <a:t>gather</a:t>
            </a:r>
            <a:r>
              <a:rPr lang="fr-FR" sz="1200" b="1" dirty="0">
                <a:latin typeface="Calibri"/>
                <a:ea typeface="Calibri"/>
                <a:cs typeface="Times New Roman"/>
              </a:rPr>
              <a:t>, for the </a:t>
            </a:r>
            <a:r>
              <a:rPr lang="fr-FR" sz="1200" b="1" dirty="0" err="1">
                <a:latin typeface="Calibri"/>
                <a:ea typeface="Calibri"/>
                <a:cs typeface="Times New Roman"/>
              </a:rPr>
              <a:t>wind</a:t>
            </a:r>
            <a:r>
              <a:rPr lang="fr-FR" sz="1200" b="1" dirty="0">
                <a:latin typeface="Calibri"/>
                <a:ea typeface="Calibri"/>
                <a:cs typeface="Times New Roman"/>
              </a:rPr>
              <a:t> to </a:t>
            </a:r>
            <a:r>
              <a:rPr lang="fr-FR" sz="1200" b="1" dirty="0" err="1">
                <a:latin typeface="Calibri"/>
                <a:ea typeface="Calibri"/>
                <a:cs typeface="Times New Roman"/>
              </a:rPr>
              <a:t>suck</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Que la pluie fait pousser, que le vent assèche</a:t>
            </a:r>
            <a:r>
              <a:rPr lang="fr-FR" sz="1200" dirty="0">
                <a:latin typeface="Calibri"/>
                <a:ea typeface="Calibri"/>
                <a:cs typeface="Times New Roman"/>
              </a:rPr>
              <a:t/>
            </a:r>
            <a:br>
              <a:rPr lang="fr-FR" sz="1200" dirty="0">
                <a:latin typeface="Calibri"/>
                <a:ea typeface="Calibri"/>
                <a:cs typeface="Times New Roman"/>
              </a:rPr>
            </a:br>
            <a:r>
              <a:rPr lang="fr-FR" sz="1200" b="1" dirty="0">
                <a:latin typeface="Calibri"/>
                <a:ea typeface="Calibri"/>
                <a:cs typeface="Times New Roman"/>
              </a:rPr>
              <a:t>For the </a:t>
            </a:r>
            <a:r>
              <a:rPr lang="fr-FR" sz="1200" b="1" dirty="0" err="1">
                <a:latin typeface="Calibri"/>
                <a:ea typeface="Calibri"/>
                <a:cs typeface="Times New Roman"/>
              </a:rPr>
              <a:t>sun</a:t>
            </a:r>
            <a:r>
              <a:rPr lang="fr-FR" sz="1200" b="1" dirty="0">
                <a:latin typeface="Calibri"/>
                <a:ea typeface="Calibri"/>
                <a:cs typeface="Times New Roman"/>
              </a:rPr>
              <a:t> to ripe, to the </a:t>
            </a:r>
            <a:r>
              <a:rPr lang="fr-FR" sz="1200" b="1" dirty="0" err="1">
                <a:latin typeface="Calibri"/>
                <a:ea typeface="Calibri"/>
                <a:cs typeface="Times New Roman"/>
              </a:rPr>
              <a:t>tree</a:t>
            </a:r>
            <a:r>
              <a:rPr lang="fr-FR" sz="1200" b="1" dirty="0">
                <a:latin typeface="Calibri"/>
                <a:ea typeface="Calibri"/>
                <a:cs typeface="Times New Roman"/>
              </a:rPr>
              <a:t> to drop</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Que le soleil fait mûrir, que l'arbre fait tomber</a:t>
            </a:r>
            <a:r>
              <a:rPr lang="fr-FR" sz="1200" dirty="0">
                <a:latin typeface="Calibri"/>
                <a:ea typeface="Calibri"/>
                <a:cs typeface="Times New Roman"/>
              </a:rPr>
              <a:t/>
            </a:r>
            <a:br>
              <a:rPr lang="fr-FR" sz="1200" dirty="0">
                <a:latin typeface="Calibri"/>
                <a:ea typeface="Calibri"/>
                <a:cs typeface="Times New Roman"/>
              </a:rPr>
            </a:br>
            <a:r>
              <a:rPr lang="fr-FR" sz="1200" b="1" dirty="0" err="1">
                <a:latin typeface="Calibri"/>
                <a:ea typeface="Calibri"/>
                <a:cs typeface="Times New Roman"/>
              </a:rPr>
              <a:t>Here</a:t>
            </a:r>
            <a:r>
              <a:rPr lang="fr-FR" sz="1200" b="1" dirty="0">
                <a:latin typeface="Calibri"/>
                <a:ea typeface="Calibri"/>
                <a:cs typeface="Times New Roman"/>
              </a:rPr>
              <a:t> </a:t>
            </a:r>
            <a:r>
              <a:rPr lang="fr-FR" sz="1200" b="1" dirty="0" err="1">
                <a:latin typeface="Calibri"/>
                <a:ea typeface="Calibri"/>
                <a:cs typeface="Times New Roman"/>
              </a:rPr>
              <a:t>is</a:t>
            </a:r>
            <a:r>
              <a:rPr lang="fr-FR" sz="1200" b="1" dirty="0">
                <a:latin typeface="Calibri"/>
                <a:ea typeface="Calibri"/>
                <a:cs typeface="Times New Roman"/>
              </a:rPr>
              <a:t> a </a:t>
            </a:r>
            <a:r>
              <a:rPr lang="fr-FR" sz="1200" b="1" dirty="0" err="1">
                <a:latin typeface="Calibri"/>
                <a:ea typeface="Calibri"/>
                <a:cs typeface="Times New Roman"/>
              </a:rPr>
              <a:t>strange</a:t>
            </a:r>
            <a:r>
              <a:rPr lang="fr-FR" sz="1200" b="1" dirty="0">
                <a:latin typeface="Calibri"/>
                <a:ea typeface="Calibri"/>
                <a:cs typeface="Times New Roman"/>
              </a:rPr>
              <a:t> and bitter </a:t>
            </a:r>
            <a:r>
              <a:rPr lang="fr-FR" sz="1200" b="1" dirty="0" err="1">
                <a:latin typeface="Calibri"/>
                <a:ea typeface="Calibri"/>
                <a:cs typeface="Times New Roman"/>
              </a:rPr>
              <a:t>crop</a:t>
            </a:r>
            <a:r>
              <a:rPr lang="fr-FR" sz="1200" b="1" dirty="0">
                <a:latin typeface="Calibri"/>
                <a:ea typeface="Calibri"/>
                <a:cs typeface="Times New Roman"/>
              </a:rPr>
              <a:t> !</a:t>
            </a:r>
            <a:r>
              <a:rPr lang="fr-FR" sz="1200" dirty="0">
                <a:latin typeface="Calibri"/>
                <a:ea typeface="Calibri"/>
                <a:cs typeface="Times New Roman"/>
              </a:rPr>
              <a:t/>
            </a:r>
            <a:br>
              <a:rPr lang="fr-FR" sz="1200" dirty="0">
                <a:latin typeface="Calibri"/>
                <a:ea typeface="Calibri"/>
                <a:cs typeface="Times New Roman"/>
              </a:rPr>
            </a:br>
            <a:r>
              <a:rPr lang="fr-FR" sz="1200" i="1" dirty="0">
                <a:latin typeface="Calibri"/>
                <a:ea typeface="Calibri"/>
                <a:cs typeface="Times New Roman"/>
              </a:rPr>
              <a:t>Voici une bien étrange et amère récolte !</a:t>
            </a:r>
            <a:endParaRPr lang="fr-FR" sz="1600" dirty="0">
              <a:latin typeface="Calibri"/>
              <a:ea typeface="Calibri"/>
              <a:cs typeface="Times New Roman"/>
            </a:endParaRPr>
          </a:p>
        </p:txBody>
      </p:sp>
    </p:spTree>
    <p:extLst>
      <p:ext uri="{BB962C8B-B14F-4D97-AF65-F5344CB8AC3E}">
        <p14:creationId xmlns:p14="http://schemas.microsoft.com/office/powerpoint/2010/main" val="290370377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47864" y="1484784"/>
            <a:ext cx="4968552" cy="3970318"/>
          </a:xfrm>
          <a:prstGeom prst="rect">
            <a:avLst/>
          </a:prstGeom>
          <a:noFill/>
        </p:spPr>
        <p:txBody>
          <a:bodyPr wrap="square" rtlCol="0">
            <a:spAutoFit/>
          </a:bodyPr>
          <a:lstStyle/>
          <a:p>
            <a:pPr indent="0" algn="ctr">
              <a:buNone/>
            </a:pPr>
            <a:r>
              <a:rPr lang="fr-FR" b="1" dirty="0" smtClean="0"/>
              <a:t>   </a:t>
            </a:r>
            <a:r>
              <a:rPr lang="fr-FR" b="1" dirty="0" smtClean="0">
                <a:effectLst>
                  <a:outerShdw blurRad="38100" dist="38100" dir="2700000" algn="tl">
                    <a:srgbClr val="000000">
                      <a:alpha val="43137"/>
                    </a:srgbClr>
                  </a:outerShdw>
                </a:effectLst>
              </a:rPr>
              <a:t>Samuel </a:t>
            </a:r>
            <a:r>
              <a:rPr lang="fr-FR" b="1" dirty="0">
                <a:effectLst>
                  <a:outerShdw blurRad="38100" dist="38100" dir="2700000" algn="tl">
                    <a:srgbClr val="000000">
                      <a:alpha val="43137"/>
                    </a:srgbClr>
                  </a:outerShdw>
                </a:effectLst>
              </a:rPr>
              <a:t>Cook </a:t>
            </a:r>
            <a:r>
              <a:rPr lang="fr-FR" b="1" dirty="0"/>
              <a:t>commence à composer et à chanter en 1956. Un an après</a:t>
            </a:r>
            <a:r>
              <a:rPr lang="fr-FR" b="1" dirty="0" smtClean="0"/>
              <a:t>, sa  chanson «</a:t>
            </a:r>
            <a:r>
              <a:rPr lang="fr-FR" b="1" i="1" dirty="0" smtClean="0">
                <a:effectLst>
                  <a:outerShdw blurRad="38100" dist="38100" dir="2700000" algn="tl">
                    <a:srgbClr val="000000">
                      <a:alpha val="43137"/>
                    </a:srgbClr>
                  </a:outerShdw>
                </a:effectLst>
              </a:rPr>
              <a:t>You </a:t>
            </a:r>
            <a:r>
              <a:rPr lang="fr-FR" b="1" i="1" dirty="0">
                <a:effectLst>
                  <a:outerShdw blurRad="38100" dist="38100" dir="2700000" algn="tl">
                    <a:srgbClr val="000000">
                      <a:alpha val="43137"/>
                    </a:srgbClr>
                  </a:outerShdw>
                </a:effectLst>
              </a:rPr>
              <a:t>Send</a:t>
            </a:r>
            <a:r>
              <a:rPr lang="fr-FR" b="1" dirty="0">
                <a:effectLst>
                  <a:outerShdw blurRad="38100" dist="38100" dir="2700000" algn="tl">
                    <a:srgbClr val="000000">
                      <a:alpha val="43137"/>
                    </a:srgbClr>
                  </a:outerShdw>
                </a:effectLst>
              </a:rPr>
              <a:t> </a:t>
            </a:r>
            <a:r>
              <a:rPr lang="fr-FR" b="1" i="1" dirty="0">
                <a:effectLst>
                  <a:outerShdw blurRad="38100" dist="38100" dir="2700000" algn="tl">
                    <a:srgbClr val="000000">
                      <a:alpha val="43137"/>
                    </a:srgbClr>
                  </a:outerShdw>
                </a:effectLst>
              </a:rPr>
              <a:t>Me</a:t>
            </a:r>
            <a:r>
              <a:rPr lang="fr-FR" b="1" dirty="0"/>
              <a:t> » atteint la première place du hit-parade, lui faisant rapidement connaître la célébrité et </a:t>
            </a:r>
            <a:r>
              <a:rPr lang="fr-FR" b="1" dirty="0" smtClean="0"/>
              <a:t>enchaîner </a:t>
            </a:r>
            <a:r>
              <a:rPr lang="fr-FR" b="1" dirty="0"/>
              <a:t>les albums à succès. </a:t>
            </a:r>
            <a:endParaRPr lang="fr-FR" b="1" dirty="0" smtClean="0"/>
          </a:p>
          <a:p>
            <a:pPr indent="0" algn="ctr">
              <a:buNone/>
            </a:pPr>
            <a:r>
              <a:rPr lang="fr-FR" b="1" dirty="0" smtClean="0"/>
              <a:t>Cependant</a:t>
            </a:r>
            <a:r>
              <a:rPr lang="fr-FR" b="1" dirty="0"/>
              <a:t>, en tant qu’Afro-Américain vivant sous la législation de la ségrégation raciale, sa notoriété rend sa vie de plus en plus dangereuse. </a:t>
            </a:r>
            <a:endParaRPr lang="fr-FR" b="1" dirty="0" smtClean="0"/>
          </a:p>
          <a:p>
            <a:pPr indent="0" algn="ctr">
              <a:buNone/>
            </a:pPr>
            <a:r>
              <a:rPr lang="fr-FR" b="1" dirty="0" smtClean="0"/>
              <a:t>Marqué </a:t>
            </a:r>
            <a:r>
              <a:rPr lang="fr-FR" b="1" dirty="0"/>
              <a:t>par le décès accidentel de son </a:t>
            </a:r>
            <a:r>
              <a:rPr lang="fr-FR" b="1" dirty="0" smtClean="0"/>
              <a:t>fils de </a:t>
            </a:r>
            <a:r>
              <a:rPr lang="fr-FR" b="1" dirty="0"/>
              <a:t>18 mois en </a:t>
            </a:r>
            <a:r>
              <a:rPr lang="fr-FR" b="1" dirty="0" smtClean="0"/>
              <a:t>juin </a:t>
            </a:r>
            <a:r>
              <a:rPr lang="fr-FR" b="1" dirty="0"/>
              <a:t>Sam écrit </a:t>
            </a:r>
            <a:r>
              <a:rPr lang="fr-FR" b="1" dirty="0" smtClean="0"/>
              <a:t>«</a:t>
            </a:r>
            <a:r>
              <a:rPr lang="fr-FR" b="1" i="1" dirty="0" smtClean="0">
                <a:effectLst>
                  <a:outerShdw blurRad="38100" dist="38100" dir="2700000" algn="tl">
                    <a:srgbClr val="000000">
                      <a:alpha val="43137"/>
                    </a:srgbClr>
                  </a:outerShdw>
                </a:effectLst>
              </a:rPr>
              <a:t>A </a:t>
            </a:r>
            <a:r>
              <a:rPr lang="fr-FR" b="1" i="1" dirty="0">
                <a:effectLst>
                  <a:outerShdw blurRad="38100" dist="38100" dir="2700000" algn="tl">
                    <a:srgbClr val="000000">
                      <a:alpha val="43137"/>
                    </a:srgbClr>
                  </a:outerShdw>
                </a:effectLst>
              </a:rPr>
              <a:t>Change Is </a:t>
            </a:r>
            <a:r>
              <a:rPr lang="fr-FR" b="1" i="1" dirty="0" err="1">
                <a:effectLst>
                  <a:outerShdw blurRad="38100" dist="38100" dir="2700000" algn="tl">
                    <a:srgbClr val="000000">
                      <a:alpha val="43137"/>
                    </a:srgbClr>
                  </a:outerShdw>
                </a:effectLst>
              </a:rPr>
              <a:t>Gonna</a:t>
            </a:r>
            <a:r>
              <a:rPr lang="fr-FR" b="1" i="1" dirty="0">
                <a:effectLst>
                  <a:outerShdw blurRad="38100" dist="38100" dir="2700000" algn="tl">
                    <a:srgbClr val="000000">
                      <a:alpha val="43137"/>
                    </a:srgbClr>
                  </a:outerShdw>
                </a:effectLst>
              </a:rPr>
              <a:t> Come</a:t>
            </a:r>
            <a:r>
              <a:rPr lang="fr-FR" b="1" dirty="0"/>
              <a:t> », inspiré par la chanson </a:t>
            </a:r>
            <a:r>
              <a:rPr lang="fr-FR" b="1" dirty="0" smtClean="0"/>
              <a:t>«</a:t>
            </a:r>
            <a:r>
              <a:rPr lang="fr-FR" b="1" i="1" dirty="0" err="1" smtClean="0">
                <a:effectLst>
                  <a:outerShdw blurRad="38100" dist="38100" dir="2700000" algn="tl">
                    <a:srgbClr val="000000">
                      <a:alpha val="43137"/>
                    </a:srgbClr>
                  </a:outerShdw>
                </a:effectLst>
              </a:rPr>
              <a:t>Blowin</a:t>
            </a:r>
            <a:r>
              <a:rPr lang="fr-FR" b="1" i="1" dirty="0">
                <a:effectLst>
                  <a:outerShdw blurRad="38100" dist="38100" dir="2700000" algn="tl">
                    <a:srgbClr val="000000">
                      <a:alpha val="43137"/>
                    </a:srgbClr>
                  </a:outerShdw>
                </a:effectLst>
              </a:rPr>
              <a:t>’ In The Wind</a:t>
            </a:r>
            <a:r>
              <a:rPr lang="fr-FR" b="1" dirty="0"/>
              <a:t> » </a:t>
            </a:r>
            <a:r>
              <a:rPr lang="fr-FR" b="1" dirty="0" smtClean="0"/>
              <a:t> de </a:t>
            </a:r>
            <a:r>
              <a:rPr lang="fr-FR" b="1" dirty="0"/>
              <a:t>Bob Dylan, évoquant les changements positifs en gestation pour la communauté </a:t>
            </a:r>
            <a:r>
              <a:rPr lang="fr-FR" b="1" dirty="0" smtClean="0"/>
              <a:t>Afro-américaine.</a:t>
            </a:r>
            <a:endParaRPr lang="fr-FR" b="1"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364" y="2065005"/>
            <a:ext cx="2095500" cy="2809875"/>
          </a:xfrm>
          <a:prstGeom prst="rect">
            <a:avLst/>
          </a:prstGeom>
          <a:ln>
            <a:noFill/>
          </a:ln>
          <a:effectLst>
            <a:softEdge rad="112500"/>
          </a:effectLst>
        </p:spPr>
      </p:pic>
    </p:spTree>
    <p:extLst>
      <p:ext uri="{BB962C8B-B14F-4D97-AF65-F5344CB8AC3E}">
        <p14:creationId xmlns:p14="http://schemas.microsoft.com/office/powerpoint/2010/main" val="193258845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1295400"/>
            <a:ext cx="6984776" cy="685800"/>
          </a:xfrm>
        </p:spPr>
        <p:txBody>
          <a:bodyPr>
            <a:normAutofit/>
          </a:bodyPr>
          <a:lstStyle/>
          <a:p>
            <a: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A change </a:t>
            </a:r>
            <a:r>
              <a:rPr lang="fr-FR" sz="32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is</a:t>
            </a:r>
            <a: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32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gonna</a:t>
            </a:r>
            <a: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come</a:t>
            </a:r>
            <a:endParaRPr lang="fr-FR" sz="3200" spc="0" dirty="0"/>
          </a:p>
        </p:txBody>
      </p:sp>
      <p:pic>
        <p:nvPicPr>
          <p:cNvPr id="4" name="A Change Is Gonna Come, Sam Cooke, 196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0640" y="2348880"/>
            <a:ext cx="4183360" cy="3137520"/>
          </a:xfrm>
          <a:prstGeom prst="rect">
            <a:avLst/>
          </a:prstGeom>
          <a:ln>
            <a:noFill/>
          </a:ln>
          <a:effectLst>
            <a:softEdge rad="112500"/>
          </a:effectLst>
        </p:spPr>
      </p:pic>
    </p:spTree>
    <p:extLst>
      <p:ext uri="{BB962C8B-B14F-4D97-AF65-F5344CB8AC3E}">
        <p14:creationId xmlns:p14="http://schemas.microsoft.com/office/powerpoint/2010/main" val="5479695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941912" y="2924944"/>
            <a:ext cx="3012668" cy="2592288"/>
          </a:xfrm>
        </p:spPr>
        <p:txBody>
          <a:bodyPr>
            <a:normAutofit fontScale="77500" lnSpcReduction="20000"/>
          </a:bodyPr>
          <a:lstStyle/>
          <a:p>
            <a:pPr indent="0" algn="ctr">
              <a:lnSpc>
                <a:spcPct val="115000"/>
              </a:lnSpc>
              <a:spcAft>
                <a:spcPts val="1000"/>
              </a:spcAft>
              <a:buNone/>
            </a:pPr>
            <a:r>
              <a:rPr lang="fr-FR" b="1" u="sng" dirty="0">
                <a:solidFill>
                  <a:schemeClr val="tx2">
                    <a:lumMod val="90000"/>
                    <a:lumOff val="10000"/>
                  </a:schemeClr>
                </a:solidFill>
                <a:effectLst>
                  <a:outerShdw blurRad="38100" dist="38100" dir="2700000" algn="tl">
                    <a:srgbClr val="000000">
                      <a:alpha val="43137"/>
                    </a:srgbClr>
                  </a:outerShdw>
                </a:effectLst>
                <a:latin typeface="Times New Roman" pitchFamily="18" charset="0"/>
                <a:ea typeface="Calibri"/>
                <a:cs typeface="Times New Roman" pitchFamily="18" charset="0"/>
              </a:rPr>
              <a:t>Refrain :</a:t>
            </a:r>
            <a:endParaRPr lang="fr-FR" sz="2400" u="sng" dirty="0">
              <a:solidFill>
                <a:schemeClr val="tx2">
                  <a:lumMod val="90000"/>
                  <a:lumOff val="10000"/>
                </a:schemeClr>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indent="0" algn="ctr">
              <a:lnSpc>
                <a:spcPct val="115000"/>
              </a:lnSpc>
              <a:spcAft>
                <a:spcPts val="1000"/>
              </a:spcAft>
              <a:buNone/>
            </a:pPr>
            <a:r>
              <a:rPr lang="fr-FR" b="1" dirty="0" err="1">
                <a:solidFill>
                  <a:schemeClr val="tx2">
                    <a:lumMod val="90000"/>
                    <a:lumOff val="10000"/>
                  </a:schemeClr>
                </a:solidFill>
                <a:latin typeface="Times New Roman" pitchFamily="18" charset="0"/>
                <a:ea typeface="Calibri"/>
                <a:cs typeface="Times New Roman" pitchFamily="18" charset="0"/>
              </a:rPr>
              <a:t>It's</a:t>
            </a:r>
            <a:r>
              <a:rPr lang="fr-FR" b="1" dirty="0">
                <a:solidFill>
                  <a:schemeClr val="tx2">
                    <a:lumMod val="90000"/>
                    <a:lumOff val="10000"/>
                  </a:schemeClr>
                </a:solidFill>
                <a:latin typeface="Times New Roman" pitchFamily="18" charset="0"/>
                <a:ea typeface="Calibri"/>
                <a:cs typeface="Times New Roman" pitchFamily="18" charset="0"/>
              </a:rPr>
              <a:t> been a long, long time </a:t>
            </a:r>
            <a:r>
              <a:rPr lang="fr-FR" b="1" dirty="0" err="1">
                <a:solidFill>
                  <a:schemeClr val="tx2">
                    <a:lumMod val="90000"/>
                    <a:lumOff val="10000"/>
                  </a:schemeClr>
                </a:solidFill>
                <a:latin typeface="Times New Roman" pitchFamily="18" charset="0"/>
                <a:ea typeface="Calibri"/>
                <a:cs typeface="Times New Roman" pitchFamily="18" charset="0"/>
              </a:rPr>
              <a:t>coming</a:t>
            </a:r>
            <a:r>
              <a:rPr lang="fr-FR" dirty="0">
                <a:solidFill>
                  <a:schemeClr val="tx2">
                    <a:lumMod val="90000"/>
                    <a:lumOff val="10000"/>
                  </a:schemeClr>
                </a:solidFill>
                <a:latin typeface="Times New Roman" pitchFamily="18" charset="0"/>
                <a:ea typeface="Calibri"/>
                <a:cs typeface="Times New Roman" pitchFamily="18" charset="0"/>
              </a:rPr>
              <a:t/>
            </a:r>
            <a:br>
              <a:rPr lang="fr-FR" dirty="0">
                <a:solidFill>
                  <a:schemeClr val="tx2">
                    <a:lumMod val="90000"/>
                    <a:lumOff val="10000"/>
                  </a:schemeClr>
                </a:solidFill>
                <a:latin typeface="Times New Roman" pitchFamily="18" charset="0"/>
                <a:ea typeface="Calibri"/>
                <a:cs typeface="Times New Roman" pitchFamily="18" charset="0"/>
              </a:rPr>
            </a:br>
            <a:r>
              <a:rPr lang="fr-FR" dirty="0" smtClean="0">
                <a:solidFill>
                  <a:schemeClr val="tx2">
                    <a:lumMod val="90000"/>
                    <a:lumOff val="10000"/>
                  </a:schemeClr>
                </a:solidFill>
                <a:latin typeface="Times New Roman" pitchFamily="18" charset="0"/>
                <a:ea typeface="Calibri"/>
                <a:cs typeface="Times New Roman" pitchFamily="18" charset="0"/>
              </a:rPr>
              <a:t>Ça </a:t>
            </a:r>
            <a:r>
              <a:rPr lang="fr-FR" dirty="0">
                <a:solidFill>
                  <a:schemeClr val="tx2">
                    <a:lumMod val="90000"/>
                    <a:lumOff val="10000"/>
                  </a:schemeClr>
                </a:solidFill>
                <a:latin typeface="Times New Roman" pitchFamily="18" charset="0"/>
                <a:ea typeface="Calibri"/>
                <a:cs typeface="Times New Roman" pitchFamily="18" charset="0"/>
              </a:rPr>
              <a:t>fait un long, long moment que </a:t>
            </a:r>
            <a:r>
              <a:rPr lang="fr-FR" dirty="0" smtClean="0">
                <a:solidFill>
                  <a:schemeClr val="tx2">
                    <a:lumMod val="90000"/>
                    <a:lumOff val="10000"/>
                  </a:schemeClr>
                </a:solidFill>
                <a:latin typeface="Times New Roman" pitchFamily="18" charset="0"/>
                <a:ea typeface="Calibri"/>
                <a:cs typeface="Times New Roman" pitchFamily="18" charset="0"/>
              </a:rPr>
              <a:t>j'attends</a:t>
            </a:r>
            <a:r>
              <a:rPr lang="fr-FR" dirty="0">
                <a:solidFill>
                  <a:schemeClr val="tx2">
                    <a:lumMod val="90000"/>
                    <a:lumOff val="10000"/>
                  </a:schemeClr>
                </a:solidFill>
                <a:latin typeface="Times New Roman" pitchFamily="18" charset="0"/>
                <a:ea typeface="Calibri"/>
                <a:cs typeface="Times New Roman" pitchFamily="18" charset="0"/>
              </a:rPr>
              <a:t/>
            </a:r>
            <a:br>
              <a:rPr lang="fr-FR" dirty="0">
                <a:solidFill>
                  <a:schemeClr val="tx2">
                    <a:lumMod val="90000"/>
                    <a:lumOff val="10000"/>
                  </a:schemeClr>
                </a:solidFill>
                <a:latin typeface="Times New Roman" pitchFamily="18" charset="0"/>
                <a:ea typeface="Calibri"/>
                <a:cs typeface="Times New Roman" pitchFamily="18" charset="0"/>
              </a:rPr>
            </a:br>
            <a:r>
              <a:rPr lang="fr-FR" b="1" dirty="0">
                <a:solidFill>
                  <a:schemeClr val="tx2">
                    <a:lumMod val="90000"/>
                    <a:lumOff val="10000"/>
                  </a:schemeClr>
                </a:solidFill>
                <a:latin typeface="Times New Roman" pitchFamily="18" charset="0"/>
                <a:ea typeface="Calibri"/>
                <a:cs typeface="Times New Roman" pitchFamily="18" charset="0"/>
              </a:rPr>
              <a:t>But I know a change </a:t>
            </a:r>
            <a:r>
              <a:rPr lang="fr-FR" b="1" dirty="0" err="1">
                <a:solidFill>
                  <a:schemeClr val="tx2">
                    <a:lumMod val="90000"/>
                    <a:lumOff val="10000"/>
                  </a:schemeClr>
                </a:solidFill>
                <a:latin typeface="Times New Roman" pitchFamily="18" charset="0"/>
                <a:ea typeface="Calibri"/>
                <a:cs typeface="Times New Roman" pitchFamily="18" charset="0"/>
              </a:rPr>
              <a:t>gonna</a:t>
            </a:r>
            <a:r>
              <a:rPr lang="fr-FR" b="1" dirty="0">
                <a:solidFill>
                  <a:schemeClr val="tx2">
                    <a:lumMod val="90000"/>
                    <a:lumOff val="10000"/>
                  </a:schemeClr>
                </a:solidFill>
                <a:latin typeface="Times New Roman" pitchFamily="18" charset="0"/>
                <a:ea typeface="Calibri"/>
                <a:cs typeface="Times New Roman" pitchFamily="18" charset="0"/>
              </a:rPr>
              <a:t> come</a:t>
            </a:r>
            <a:r>
              <a:rPr lang="fr-FR" dirty="0">
                <a:solidFill>
                  <a:schemeClr val="tx2">
                    <a:lumMod val="90000"/>
                    <a:lumOff val="10000"/>
                  </a:schemeClr>
                </a:solidFill>
                <a:latin typeface="Times New Roman" pitchFamily="18" charset="0"/>
                <a:ea typeface="Calibri"/>
                <a:cs typeface="Times New Roman" pitchFamily="18" charset="0"/>
              </a:rPr>
              <a:t/>
            </a:r>
            <a:br>
              <a:rPr lang="fr-FR" dirty="0">
                <a:solidFill>
                  <a:schemeClr val="tx2">
                    <a:lumMod val="90000"/>
                    <a:lumOff val="10000"/>
                  </a:schemeClr>
                </a:solidFill>
                <a:latin typeface="Times New Roman" pitchFamily="18" charset="0"/>
                <a:ea typeface="Calibri"/>
                <a:cs typeface="Times New Roman" pitchFamily="18" charset="0"/>
              </a:rPr>
            </a:br>
            <a:r>
              <a:rPr lang="fr-FR" dirty="0" smtClean="0">
                <a:solidFill>
                  <a:schemeClr val="tx2">
                    <a:lumMod val="90000"/>
                    <a:lumOff val="10000"/>
                  </a:schemeClr>
                </a:solidFill>
                <a:latin typeface="Times New Roman" pitchFamily="18" charset="0"/>
                <a:ea typeface="Calibri"/>
                <a:cs typeface="Times New Roman" pitchFamily="18" charset="0"/>
              </a:rPr>
              <a:t>Mais je </a:t>
            </a:r>
            <a:r>
              <a:rPr lang="fr-FR" dirty="0">
                <a:solidFill>
                  <a:schemeClr val="tx2">
                    <a:lumMod val="90000"/>
                    <a:lumOff val="10000"/>
                  </a:schemeClr>
                </a:solidFill>
                <a:latin typeface="Times New Roman" pitchFamily="18" charset="0"/>
                <a:ea typeface="Calibri"/>
                <a:cs typeface="Times New Roman" pitchFamily="18" charset="0"/>
              </a:rPr>
              <a:t>le </a:t>
            </a:r>
            <a:r>
              <a:rPr lang="fr-FR" dirty="0" smtClean="0">
                <a:solidFill>
                  <a:schemeClr val="tx2">
                    <a:lumMod val="90000"/>
                    <a:lumOff val="10000"/>
                  </a:schemeClr>
                </a:solidFill>
                <a:latin typeface="Times New Roman" pitchFamily="18" charset="0"/>
                <a:ea typeface="Calibri"/>
                <a:cs typeface="Times New Roman" pitchFamily="18" charset="0"/>
              </a:rPr>
              <a:t>sais, un </a:t>
            </a:r>
            <a:r>
              <a:rPr lang="fr-FR" dirty="0">
                <a:solidFill>
                  <a:schemeClr val="tx2">
                    <a:lumMod val="90000"/>
                    <a:lumOff val="10000"/>
                  </a:schemeClr>
                </a:solidFill>
                <a:latin typeface="Times New Roman" pitchFamily="18" charset="0"/>
                <a:ea typeface="Calibri"/>
                <a:cs typeface="Times New Roman" pitchFamily="18" charset="0"/>
              </a:rPr>
              <a:t>changement va arriver</a:t>
            </a:r>
            <a:br>
              <a:rPr lang="fr-FR" dirty="0">
                <a:solidFill>
                  <a:schemeClr val="tx2">
                    <a:lumMod val="90000"/>
                    <a:lumOff val="10000"/>
                  </a:schemeClr>
                </a:solidFill>
                <a:latin typeface="Times New Roman" pitchFamily="18" charset="0"/>
                <a:ea typeface="Calibri"/>
                <a:cs typeface="Times New Roman" pitchFamily="18" charset="0"/>
              </a:rPr>
            </a:br>
            <a:r>
              <a:rPr lang="fr-FR" b="1" dirty="0">
                <a:solidFill>
                  <a:schemeClr val="tx2">
                    <a:lumMod val="90000"/>
                    <a:lumOff val="10000"/>
                  </a:schemeClr>
                </a:solidFill>
                <a:latin typeface="Times New Roman" pitchFamily="18" charset="0"/>
                <a:ea typeface="Calibri"/>
                <a:cs typeface="Times New Roman" pitchFamily="18" charset="0"/>
              </a:rPr>
              <a:t>Oh, </a:t>
            </a:r>
            <a:r>
              <a:rPr lang="fr-FR" b="1" dirty="0" err="1">
                <a:solidFill>
                  <a:schemeClr val="tx2">
                    <a:lumMod val="90000"/>
                    <a:lumOff val="10000"/>
                  </a:schemeClr>
                </a:solidFill>
                <a:latin typeface="Times New Roman" pitchFamily="18" charset="0"/>
                <a:ea typeface="Calibri"/>
                <a:cs typeface="Times New Roman" pitchFamily="18" charset="0"/>
              </a:rPr>
              <a:t>yes</a:t>
            </a:r>
            <a:r>
              <a:rPr lang="fr-FR" b="1" dirty="0">
                <a:solidFill>
                  <a:schemeClr val="tx2">
                    <a:lumMod val="90000"/>
                    <a:lumOff val="10000"/>
                  </a:schemeClr>
                </a:solidFill>
                <a:latin typeface="Times New Roman" pitchFamily="18" charset="0"/>
                <a:ea typeface="Calibri"/>
                <a:cs typeface="Times New Roman" pitchFamily="18" charset="0"/>
              </a:rPr>
              <a:t> </a:t>
            </a:r>
            <a:r>
              <a:rPr lang="fr-FR" b="1" dirty="0" err="1">
                <a:solidFill>
                  <a:schemeClr val="tx2">
                    <a:lumMod val="90000"/>
                    <a:lumOff val="10000"/>
                  </a:schemeClr>
                </a:solidFill>
                <a:latin typeface="Times New Roman" pitchFamily="18" charset="0"/>
                <a:ea typeface="Calibri"/>
                <a:cs typeface="Times New Roman" pitchFamily="18" charset="0"/>
              </a:rPr>
              <a:t>it</a:t>
            </a:r>
            <a:r>
              <a:rPr lang="fr-FR" b="1" dirty="0">
                <a:solidFill>
                  <a:schemeClr val="tx2">
                    <a:lumMod val="90000"/>
                    <a:lumOff val="10000"/>
                  </a:schemeClr>
                </a:solidFill>
                <a:latin typeface="Times New Roman" pitchFamily="18" charset="0"/>
                <a:ea typeface="Calibri"/>
                <a:cs typeface="Times New Roman" pitchFamily="18" charset="0"/>
              </a:rPr>
              <a:t> </a:t>
            </a:r>
            <a:r>
              <a:rPr lang="fr-FR" b="1" dirty="0" err="1">
                <a:solidFill>
                  <a:schemeClr val="tx2">
                    <a:lumMod val="90000"/>
                    <a:lumOff val="10000"/>
                  </a:schemeClr>
                </a:solidFill>
                <a:latin typeface="Times New Roman" pitchFamily="18" charset="0"/>
                <a:ea typeface="Calibri"/>
                <a:cs typeface="Times New Roman" pitchFamily="18" charset="0"/>
              </a:rPr>
              <a:t>is</a:t>
            </a:r>
            <a:r>
              <a:rPr lang="fr-FR" dirty="0">
                <a:solidFill>
                  <a:schemeClr val="tx2">
                    <a:lumMod val="90000"/>
                    <a:lumOff val="10000"/>
                  </a:schemeClr>
                </a:solidFill>
                <a:latin typeface="Times New Roman" pitchFamily="18" charset="0"/>
                <a:ea typeface="Calibri"/>
                <a:cs typeface="Times New Roman" pitchFamily="18" charset="0"/>
              </a:rPr>
              <a:t/>
            </a:r>
            <a:br>
              <a:rPr lang="fr-FR" dirty="0">
                <a:solidFill>
                  <a:schemeClr val="tx2">
                    <a:lumMod val="90000"/>
                    <a:lumOff val="10000"/>
                  </a:schemeClr>
                </a:solidFill>
                <a:latin typeface="Times New Roman" pitchFamily="18" charset="0"/>
                <a:ea typeface="Calibri"/>
                <a:cs typeface="Times New Roman" pitchFamily="18" charset="0"/>
              </a:rPr>
            </a:br>
            <a:r>
              <a:rPr lang="fr-FR" dirty="0">
                <a:solidFill>
                  <a:schemeClr val="tx2">
                    <a:lumMod val="90000"/>
                    <a:lumOff val="10000"/>
                  </a:schemeClr>
                </a:solidFill>
                <a:latin typeface="Times New Roman" pitchFamily="18" charset="0"/>
                <a:ea typeface="Calibri"/>
                <a:cs typeface="Times New Roman" pitchFamily="18" charset="0"/>
              </a:rPr>
              <a:t>Oh, oui c'est vrai</a:t>
            </a:r>
            <a:r>
              <a:rPr lang="fr-FR" i="1" dirty="0">
                <a:latin typeface="Calibri"/>
                <a:ea typeface="Calibri"/>
                <a:cs typeface="Times New Roman"/>
              </a:rPr>
              <a:t/>
            </a:r>
            <a:br>
              <a:rPr lang="fr-FR" i="1" dirty="0">
                <a:latin typeface="Calibri"/>
                <a:ea typeface="Calibri"/>
                <a:cs typeface="Times New Roman"/>
              </a:rPr>
            </a:br>
            <a:endParaRPr lang="fr-FR" sz="2400" dirty="0">
              <a:latin typeface="Calibri"/>
              <a:ea typeface="Calibri"/>
              <a:cs typeface="Times New Roman"/>
            </a:endParaRPr>
          </a:p>
          <a:p>
            <a:pPr indent="0">
              <a:buNone/>
            </a:pPr>
            <a:endParaRPr lang="fr-FR" dirty="0"/>
          </a:p>
        </p:txBody>
      </p:sp>
      <p:sp>
        <p:nvSpPr>
          <p:cNvPr id="3" name="Titre 2"/>
          <p:cNvSpPr>
            <a:spLocks noGrp="1"/>
          </p:cNvSpPr>
          <p:nvPr>
            <p:ph type="title"/>
          </p:nvPr>
        </p:nvSpPr>
        <p:spPr>
          <a:xfrm>
            <a:off x="827584" y="1052736"/>
            <a:ext cx="7560840" cy="1008112"/>
          </a:xfrm>
        </p:spPr>
        <p:txBody>
          <a:bodyPr>
            <a:normAutofit/>
          </a:bodyPr>
          <a:lstStyle/>
          <a:p>
            <a:r>
              <a:rPr lang="fr-FR" sz="32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A change </a:t>
            </a:r>
            <a:r>
              <a:rPr lang="fr-FR" sz="3200" b="1"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is</a:t>
            </a:r>
            <a:r>
              <a:rPr lang="fr-FR" sz="32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3200" b="1"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gonna</a:t>
            </a:r>
            <a:r>
              <a:rPr lang="fr-FR" sz="32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come</a:t>
            </a:r>
            <a:b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br>
            <a:r>
              <a:rPr lang="fr-FR" sz="24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Paroles</a:t>
            </a:r>
            <a:endParaRPr lang="fr-F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888651"/>
            <a:ext cx="2808312" cy="243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923928" y="2276872"/>
            <a:ext cx="3024336" cy="3518527"/>
          </a:xfrm>
          <a:prstGeom prst="rect">
            <a:avLst/>
          </a:prstGeom>
          <a:noFill/>
        </p:spPr>
        <p:txBody>
          <a:bodyPr wrap="square" rtlCol="0">
            <a:spAutoFit/>
          </a:bodyPr>
          <a:lstStyle/>
          <a:p>
            <a:pPr>
              <a:lnSpc>
                <a:spcPct val="115000"/>
              </a:lnSpc>
              <a:spcAft>
                <a:spcPts val="1000"/>
              </a:spcAft>
            </a:pPr>
            <a:r>
              <a:rPr lang="fr-FR" sz="1100" b="1" dirty="0">
                <a:latin typeface="Calibri"/>
                <a:ea typeface="Calibri"/>
                <a:cs typeface="Times New Roman"/>
              </a:rPr>
              <a:t>I </a:t>
            </a:r>
            <a:r>
              <a:rPr lang="fr-FR" sz="1100" b="1" dirty="0" err="1">
                <a:latin typeface="Calibri"/>
                <a:ea typeface="Calibri"/>
                <a:cs typeface="Times New Roman"/>
              </a:rPr>
              <a:t>was</a:t>
            </a:r>
            <a:r>
              <a:rPr lang="fr-FR" sz="1100" b="1" dirty="0">
                <a:latin typeface="Calibri"/>
                <a:ea typeface="Calibri"/>
                <a:cs typeface="Times New Roman"/>
              </a:rPr>
              <a:t> </a:t>
            </a:r>
            <a:r>
              <a:rPr lang="fr-FR" sz="1100" b="1" dirty="0" err="1">
                <a:latin typeface="Calibri"/>
                <a:ea typeface="Calibri"/>
                <a:cs typeface="Times New Roman"/>
              </a:rPr>
              <a:t>born</a:t>
            </a:r>
            <a:r>
              <a:rPr lang="fr-FR" sz="1100" b="1" dirty="0">
                <a:latin typeface="Calibri"/>
                <a:ea typeface="Calibri"/>
                <a:cs typeface="Times New Roman"/>
              </a:rPr>
              <a:t> by the river</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Je suis né au bord de la rivière</a:t>
            </a:r>
            <a:r>
              <a:rPr lang="fr-FR" sz="1100" dirty="0">
                <a:latin typeface="Calibri"/>
                <a:ea typeface="Calibri"/>
                <a:cs typeface="Times New Roman"/>
              </a:rPr>
              <a:t/>
            </a:r>
            <a:br>
              <a:rPr lang="fr-FR" sz="1100" dirty="0">
                <a:latin typeface="Calibri"/>
                <a:ea typeface="Calibri"/>
                <a:cs typeface="Times New Roman"/>
              </a:rPr>
            </a:br>
            <a:r>
              <a:rPr lang="fr-FR" sz="1100" b="1" dirty="0">
                <a:latin typeface="Calibri"/>
                <a:ea typeface="Calibri"/>
                <a:cs typeface="Times New Roman"/>
              </a:rPr>
              <a:t>In a </a:t>
            </a:r>
            <a:r>
              <a:rPr lang="fr-FR" sz="1100" b="1" dirty="0" err="1">
                <a:latin typeface="Calibri"/>
                <a:ea typeface="Calibri"/>
                <a:cs typeface="Times New Roman"/>
              </a:rPr>
              <a:t>little</a:t>
            </a:r>
            <a:r>
              <a:rPr lang="fr-FR" sz="1100" b="1" dirty="0">
                <a:latin typeface="Calibri"/>
                <a:ea typeface="Calibri"/>
                <a:cs typeface="Times New Roman"/>
              </a:rPr>
              <a:t> </a:t>
            </a:r>
            <a:r>
              <a:rPr lang="fr-FR" sz="1100" b="1" dirty="0" err="1">
                <a:latin typeface="Calibri"/>
                <a:ea typeface="Calibri"/>
                <a:cs typeface="Times New Roman"/>
              </a:rPr>
              <a:t>tent</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Dans une petite tente</a:t>
            </a:r>
            <a:r>
              <a:rPr lang="fr-FR" sz="1100" dirty="0">
                <a:latin typeface="Calibri"/>
                <a:ea typeface="Calibri"/>
                <a:cs typeface="Times New Roman"/>
              </a:rPr>
              <a:t/>
            </a:r>
            <a:br>
              <a:rPr lang="fr-FR" sz="1100" dirty="0">
                <a:latin typeface="Calibri"/>
                <a:ea typeface="Calibri"/>
                <a:cs typeface="Times New Roman"/>
              </a:rPr>
            </a:br>
            <a:r>
              <a:rPr lang="fr-FR" sz="1100" b="1" dirty="0">
                <a:latin typeface="Calibri"/>
                <a:ea typeface="Calibri"/>
                <a:cs typeface="Times New Roman"/>
              </a:rPr>
              <a:t>And </a:t>
            </a:r>
            <a:r>
              <a:rPr lang="fr-FR" sz="1100" b="1" dirty="0" err="1">
                <a:latin typeface="Calibri"/>
                <a:ea typeface="Calibri"/>
                <a:cs typeface="Times New Roman"/>
              </a:rPr>
              <a:t>just</a:t>
            </a:r>
            <a:r>
              <a:rPr lang="fr-FR" sz="1100" b="1" dirty="0">
                <a:latin typeface="Calibri"/>
                <a:ea typeface="Calibri"/>
                <a:cs typeface="Times New Roman"/>
              </a:rPr>
              <a:t> </a:t>
            </a:r>
            <a:r>
              <a:rPr lang="fr-FR" sz="1100" b="1" dirty="0" err="1">
                <a:latin typeface="Calibri"/>
                <a:ea typeface="Calibri"/>
                <a:cs typeface="Times New Roman"/>
              </a:rPr>
              <a:t>like</a:t>
            </a:r>
            <a:r>
              <a:rPr lang="fr-FR" sz="1100" b="1" dirty="0">
                <a:latin typeface="Calibri"/>
                <a:ea typeface="Calibri"/>
                <a:cs typeface="Times New Roman"/>
              </a:rPr>
              <a:t> the river</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Et comme la rivière</a:t>
            </a:r>
            <a:r>
              <a:rPr lang="fr-FR" sz="1100" dirty="0">
                <a:latin typeface="Calibri"/>
                <a:ea typeface="Calibri"/>
                <a:cs typeface="Times New Roman"/>
              </a:rPr>
              <a:t/>
            </a:r>
            <a:br>
              <a:rPr lang="fr-FR" sz="1100" dirty="0">
                <a:latin typeface="Calibri"/>
                <a:ea typeface="Calibri"/>
                <a:cs typeface="Times New Roman"/>
              </a:rPr>
            </a:br>
            <a:r>
              <a:rPr lang="fr-FR" sz="1100" b="1" dirty="0" err="1">
                <a:latin typeface="Calibri"/>
                <a:ea typeface="Calibri"/>
                <a:cs typeface="Times New Roman"/>
              </a:rPr>
              <a:t>I've</a:t>
            </a:r>
            <a:r>
              <a:rPr lang="fr-FR" sz="1100" b="1" dirty="0">
                <a:latin typeface="Calibri"/>
                <a:ea typeface="Calibri"/>
                <a:cs typeface="Times New Roman"/>
              </a:rPr>
              <a:t> been running </a:t>
            </a:r>
            <a:r>
              <a:rPr lang="fr-FR" sz="1100" b="1" dirty="0" err="1">
                <a:latin typeface="Calibri"/>
                <a:ea typeface="Calibri"/>
                <a:cs typeface="Times New Roman"/>
              </a:rPr>
              <a:t>ever</a:t>
            </a:r>
            <a:r>
              <a:rPr lang="fr-FR" sz="1100" b="1" dirty="0">
                <a:latin typeface="Calibri"/>
                <a:ea typeface="Calibri"/>
                <a:cs typeface="Times New Roman"/>
              </a:rPr>
              <a:t> </a:t>
            </a:r>
            <a:r>
              <a:rPr lang="fr-FR" sz="1100" b="1" dirty="0" err="1">
                <a:latin typeface="Calibri"/>
                <a:ea typeface="Calibri"/>
                <a:cs typeface="Times New Roman"/>
              </a:rPr>
              <a:t>since</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Je n'ai jamais cessé de courir depuis</a:t>
            </a:r>
            <a:r>
              <a:rPr lang="fr-FR" sz="1100" dirty="0">
                <a:latin typeface="Calibri"/>
                <a:ea typeface="Calibri"/>
                <a:cs typeface="Times New Roman"/>
              </a:rPr>
              <a:t/>
            </a:r>
            <a:br>
              <a:rPr lang="fr-FR" sz="1100" dirty="0">
                <a:latin typeface="Calibri"/>
                <a:ea typeface="Calibri"/>
                <a:cs typeface="Times New Roman"/>
              </a:rPr>
            </a:br>
            <a:endParaRPr lang="fr-FR" sz="1100" dirty="0" smtClean="0">
              <a:latin typeface="Calibri"/>
              <a:ea typeface="Calibri"/>
              <a:cs typeface="Times New Roman"/>
            </a:endParaRPr>
          </a:p>
          <a:p>
            <a:pPr>
              <a:lnSpc>
                <a:spcPct val="115000"/>
              </a:lnSpc>
              <a:spcAft>
                <a:spcPts val="1000"/>
              </a:spcAft>
            </a:pPr>
            <a:r>
              <a:rPr lang="fr-FR" sz="1100" b="1" dirty="0" smtClean="0">
                <a:latin typeface="Calibri"/>
                <a:ea typeface="Calibri"/>
                <a:cs typeface="Times New Roman"/>
              </a:rPr>
              <a:t>I </a:t>
            </a:r>
            <a:r>
              <a:rPr lang="fr-FR" sz="1100" b="1" dirty="0">
                <a:latin typeface="Calibri"/>
                <a:ea typeface="Calibri"/>
                <a:cs typeface="Times New Roman"/>
              </a:rPr>
              <a:t>go to the </a:t>
            </a:r>
            <a:r>
              <a:rPr lang="fr-FR" sz="1100" b="1" dirty="0" err="1">
                <a:latin typeface="Calibri"/>
                <a:ea typeface="Calibri"/>
                <a:cs typeface="Times New Roman"/>
              </a:rPr>
              <a:t>movie</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Je vais au cinéma</a:t>
            </a:r>
            <a:r>
              <a:rPr lang="fr-FR" sz="1100" dirty="0">
                <a:latin typeface="Calibri"/>
                <a:ea typeface="Calibri"/>
                <a:cs typeface="Times New Roman"/>
              </a:rPr>
              <a:t/>
            </a:r>
            <a:br>
              <a:rPr lang="fr-FR" sz="1100" dirty="0">
                <a:latin typeface="Calibri"/>
                <a:ea typeface="Calibri"/>
                <a:cs typeface="Times New Roman"/>
              </a:rPr>
            </a:br>
            <a:r>
              <a:rPr lang="fr-FR" sz="1100" b="1" dirty="0">
                <a:latin typeface="Calibri"/>
                <a:ea typeface="Calibri"/>
                <a:cs typeface="Times New Roman"/>
              </a:rPr>
              <a:t>And I go </a:t>
            </a:r>
            <a:r>
              <a:rPr lang="fr-FR" sz="1100" b="1" dirty="0" err="1">
                <a:latin typeface="Calibri"/>
                <a:ea typeface="Calibri"/>
                <a:cs typeface="Times New Roman"/>
              </a:rPr>
              <a:t>downtown</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Et je vais en ville</a:t>
            </a:r>
            <a:r>
              <a:rPr lang="fr-FR" sz="1100" dirty="0">
                <a:latin typeface="Calibri"/>
                <a:ea typeface="Calibri"/>
                <a:cs typeface="Times New Roman"/>
              </a:rPr>
              <a:t/>
            </a:r>
            <a:br>
              <a:rPr lang="fr-FR" sz="1100" dirty="0">
                <a:latin typeface="Calibri"/>
                <a:ea typeface="Calibri"/>
                <a:cs typeface="Times New Roman"/>
              </a:rPr>
            </a:br>
            <a:r>
              <a:rPr lang="fr-FR" sz="1100" b="1" dirty="0" err="1">
                <a:latin typeface="Calibri"/>
                <a:ea typeface="Calibri"/>
                <a:cs typeface="Times New Roman"/>
              </a:rPr>
              <a:t>Somebody</a:t>
            </a:r>
            <a:r>
              <a:rPr lang="fr-FR" sz="1100" b="1" dirty="0">
                <a:latin typeface="Calibri"/>
                <a:ea typeface="Calibri"/>
                <a:cs typeface="Times New Roman"/>
              </a:rPr>
              <a:t> </a:t>
            </a:r>
            <a:r>
              <a:rPr lang="fr-FR" sz="1100" b="1" dirty="0" err="1">
                <a:latin typeface="Calibri"/>
                <a:ea typeface="Calibri"/>
                <a:cs typeface="Times New Roman"/>
              </a:rPr>
              <a:t>keep</a:t>
            </a:r>
            <a:r>
              <a:rPr lang="fr-FR" sz="1100" b="1" dirty="0">
                <a:latin typeface="Calibri"/>
                <a:ea typeface="Calibri"/>
                <a:cs typeface="Times New Roman"/>
              </a:rPr>
              <a:t> </a:t>
            </a:r>
            <a:r>
              <a:rPr lang="fr-FR" sz="1100" b="1" dirty="0" err="1">
                <a:latin typeface="Calibri"/>
                <a:ea typeface="Calibri"/>
                <a:cs typeface="Times New Roman"/>
              </a:rPr>
              <a:t>tellin</a:t>
            </a:r>
            <a:r>
              <a:rPr lang="fr-FR" sz="1100" b="1" dirty="0">
                <a:latin typeface="Calibri"/>
                <a:ea typeface="Calibri"/>
                <a:cs typeface="Times New Roman"/>
              </a:rPr>
              <a:t> me</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Quelqu'un continue à me dire</a:t>
            </a:r>
            <a:r>
              <a:rPr lang="fr-FR" sz="1100" dirty="0">
                <a:latin typeface="Calibri"/>
                <a:ea typeface="Calibri"/>
                <a:cs typeface="Times New Roman"/>
              </a:rPr>
              <a:t/>
            </a:r>
            <a:br>
              <a:rPr lang="fr-FR" sz="1100" dirty="0">
                <a:latin typeface="Calibri"/>
                <a:ea typeface="Calibri"/>
                <a:cs typeface="Times New Roman"/>
              </a:rPr>
            </a:br>
            <a:r>
              <a:rPr lang="fr-FR" sz="1100" b="1" dirty="0" err="1">
                <a:latin typeface="Calibri"/>
                <a:ea typeface="Calibri"/>
                <a:cs typeface="Times New Roman"/>
              </a:rPr>
              <a:t>Don't</a:t>
            </a:r>
            <a:r>
              <a:rPr lang="fr-FR" sz="1100" b="1" dirty="0">
                <a:latin typeface="Calibri"/>
                <a:ea typeface="Calibri"/>
                <a:cs typeface="Times New Roman"/>
              </a:rPr>
              <a:t> </a:t>
            </a:r>
            <a:r>
              <a:rPr lang="fr-FR" sz="1100" b="1" dirty="0" err="1">
                <a:latin typeface="Calibri"/>
                <a:ea typeface="Calibri"/>
                <a:cs typeface="Times New Roman"/>
              </a:rPr>
              <a:t>hang</a:t>
            </a:r>
            <a:r>
              <a:rPr lang="fr-FR" sz="1100" b="1" dirty="0">
                <a:latin typeface="Calibri"/>
                <a:ea typeface="Calibri"/>
                <a:cs typeface="Times New Roman"/>
              </a:rPr>
              <a:t> </a:t>
            </a:r>
            <a:r>
              <a:rPr lang="fr-FR" sz="1100" b="1" dirty="0" err="1">
                <a:latin typeface="Calibri"/>
                <a:ea typeface="Calibri"/>
                <a:cs typeface="Times New Roman"/>
              </a:rPr>
              <a:t>around</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Ne traîne pas </a:t>
            </a:r>
            <a:r>
              <a:rPr lang="fr-FR" sz="1100" i="1" dirty="0" smtClean="0">
                <a:latin typeface="Calibri"/>
                <a:ea typeface="Calibri"/>
                <a:cs typeface="Times New Roman"/>
              </a:rPr>
              <a:t>là</a:t>
            </a:r>
            <a:endParaRPr lang="fr-FR" sz="1100" dirty="0">
              <a:latin typeface="Calibri"/>
              <a:ea typeface="Calibri"/>
              <a:cs typeface="Times New Roman"/>
            </a:endParaRPr>
          </a:p>
        </p:txBody>
      </p:sp>
      <p:sp>
        <p:nvSpPr>
          <p:cNvPr id="8" name="ZoneTexte 7"/>
          <p:cNvSpPr txBox="1"/>
          <p:nvPr/>
        </p:nvSpPr>
        <p:spPr>
          <a:xfrm>
            <a:off x="6084168" y="2194797"/>
            <a:ext cx="2304256" cy="3826689"/>
          </a:xfrm>
          <a:prstGeom prst="rect">
            <a:avLst/>
          </a:prstGeom>
          <a:noFill/>
        </p:spPr>
        <p:txBody>
          <a:bodyPr wrap="square" rtlCol="0">
            <a:spAutoFit/>
          </a:bodyPr>
          <a:lstStyle/>
          <a:p>
            <a:pPr lvl="0" algn="ctr">
              <a:lnSpc>
                <a:spcPct val="115000"/>
              </a:lnSpc>
              <a:spcAft>
                <a:spcPts val="1000"/>
              </a:spcAft>
            </a:pPr>
            <a:r>
              <a:rPr lang="fr-FR" sz="1050" b="1" u="sng" dirty="0">
                <a:solidFill>
                  <a:prstClr val="black"/>
                </a:solidFill>
                <a:effectLst>
                  <a:outerShdw blurRad="38100" dist="38100" dir="2700000" algn="tl">
                    <a:srgbClr val="000000">
                      <a:alpha val="43137"/>
                    </a:srgbClr>
                  </a:outerShdw>
                </a:effectLst>
                <a:latin typeface="Calibri"/>
                <a:ea typeface="Calibri"/>
                <a:cs typeface="Times New Roman"/>
              </a:rPr>
              <a:t>Refrain</a:t>
            </a:r>
            <a:endParaRPr lang="fr-FR" sz="1050" u="sng" dirty="0">
              <a:solidFill>
                <a:prstClr val="black"/>
              </a:solidFill>
              <a:effectLst>
                <a:outerShdw blurRad="38100" dist="38100" dir="2700000" algn="tl">
                  <a:srgbClr val="000000">
                    <a:alpha val="43137"/>
                  </a:srgbClr>
                </a:outerShdw>
              </a:effectLst>
              <a:latin typeface="Calibri"/>
              <a:ea typeface="Calibri"/>
              <a:cs typeface="Times New Roman"/>
            </a:endParaRPr>
          </a:p>
          <a:p>
            <a:pPr lvl="0"/>
            <a:r>
              <a:rPr lang="fr-FR" sz="1100" b="1" dirty="0" err="1">
                <a:solidFill>
                  <a:prstClr val="black"/>
                </a:solidFill>
                <a:latin typeface="Calibri"/>
                <a:ea typeface="Calibri"/>
                <a:cs typeface="Times New Roman"/>
              </a:rPr>
              <a:t>It's</a:t>
            </a:r>
            <a:r>
              <a:rPr lang="fr-FR" sz="1100" b="1" dirty="0">
                <a:solidFill>
                  <a:prstClr val="black"/>
                </a:solidFill>
                <a:latin typeface="Calibri"/>
                <a:ea typeface="Calibri"/>
                <a:cs typeface="Times New Roman"/>
              </a:rPr>
              <a:t> been </a:t>
            </a:r>
            <a:r>
              <a:rPr lang="fr-FR" sz="1100" b="1" dirty="0" err="1">
                <a:solidFill>
                  <a:prstClr val="black"/>
                </a:solidFill>
                <a:latin typeface="Calibri"/>
                <a:ea typeface="Calibri"/>
                <a:cs typeface="Times New Roman"/>
              </a:rPr>
              <a:t>too</a:t>
            </a:r>
            <a:r>
              <a:rPr lang="fr-FR" sz="1100" b="1" dirty="0">
                <a:solidFill>
                  <a:prstClr val="black"/>
                </a:solidFill>
                <a:latin typeface="Calibri"/>
                <a:ea typeface="Calibri"/>
                <a:cs typeface="Times New Roman"/>
              </a:rPr>
              <a:t> hard living</a:t>
            </a:r>
            <a:r>
              <a:rPr lang="fr-FR" sz="1100" dirty="0">
                <a:solidFill>
                  <a:prstClr val="black"/>
                </a:solidFill>
                <a:latin typeface="Calibri"/>
                <a:ea typeface="Calibri"/>
                <a:cs typeface="Times New Roman"/>
              </a:rPr>
              <a:t/>
            </a:r>
            <a:br>
              <a:rPr lang="fr-FR" sz="1100" dirty="0">
                <a:solidFill>
                  <a:prstClr val="black"/>
                </a:solidFill>
                <a:latin typeface="Calibri"/>
                <a:ea typeface="Calibri"/>
                <a:cs typeface="Times New Roman"/>
              </a:rPr>
            </a:br>
            <a:r>
              <a:rPr lang="fr-FR" sz="1100" i="1" dirty="0">
                <a:solidFill>
                  <a:prstClr val="black"/>
                </a:solidFill>
                <a:latin typeface="Calibri"/>
                <a:ea typeface="Calibri"/>
                <a:cs typeface="Times New Roman"/>
              </a:rPr>
              <a:t>C'est trop dur de vivre</a:t>
            </a:r>
            <a:r>
              <a:rPr lang="fr-FR" sz="1100" dirty="0">
                <a:solidFill>
                  <a:prstClr val="black"/>
                </a:solidFill>
                <a:latin typeface="Calibri"/>
                <a:ea typeface="Calibri"/>
                <a:cs typeface="Times New Roman"/>
              </a:rPr>
              <a:t/>
            </a:r>
            <a:br>
              <a:rPr lang="fr-FR" sz="1100" dirty="0">
                <a:solidFill>
                  <a:prstClr val="black"/>
                </a:solidFill>
                <a:latin typeface="Calibri"/>
                <a:ea typeface="Calibri"/>
                <a:cs typeface="Times New Roman"/>
              </a:rPr>
            </a:br>
            <a:r>
              <a:rPr lang="fr-FR" sz="1100" b="1" dirty="0">
                <a:solidFill>
                  <a:prstClr val="black"/>
                </a:solidFill>
                <a:latin typeface="Calibri"/>
                <a:ea typeface="Calibri"/>
                <a:cs typeface="Times New Roman"/>
              </a:rPr>
              <a:t>But </a:t>
            </a:r>
            <a:r>
              <a:rPr lang="fr-FR" sz="1100" b="1" dirty="0" err="1">
                <a:solidFill>
                  <a:prstClr val="black"/>
                </a:solidFill>
                <a:latin typeface="Calibri"/>
                <a:ea typeface="Calibri"/>
                <a:cs typeface="Times New Roman"/>
              </a:rPr>
              <a:t>I'm</a:t>
            </a:r>
            <a:r>
              <a:rPr lang="fr-FR" sz="1100" b="1" dirty="0">
                <a:solidFill>
                  <a:prstClr val="black"/>
                </a:solidFill>
                <a:latin typeface="Calibri"/>
                <a:ea typeface="Calibri"/>
                <a:cs typeface="Times New Roman"/>
              </a:rPr>
              <a:t> </a:t>
            </a:r>
            <a:r>
              <a:rPr lang="fr-FR" sz="1100" b="1" dirty="0" err="1">
                <a:solidFill>
                  <a:prstClr val="black"/>
                </a:solidFill>
                <a:latin typeface="Calibri"/>
                <a:ea typeface="Calibri"/>
                <a:cs typeface="Times New Roman"/>
              </a:rPr>
              <a:t>afraid</a:t>
            </a:r>
            <a:r>
              <a:rPr lang="fr-FR" sz="1100" b="1" dirty="0">
                <a:solidFill>
                  <a:prstClr val="black"/>
                </a:solidFill>
                <a:latin typeface="Calibri"/>
                <a:ea typeface="Calibri"/>
                <a:cs typeface="Times New Roman"/>
              </a:rPr>
              <a:t> to die</a:t>
            </a:r>
            <a:r>
              <a:rPr lang="fr-FR" sz="1100" dirty="0">
                <a:solidFill>
                  <a:prstClr val="black"/>
                </a:solidFill>
                <a:latin typeface="Calibri"/>
                <a:ea typeface="Calibri"/>
                <a:cs typeface="Times New Roman"/>
              </a:rPr>
              <a:t/>
            </a:r>
            <a:br>
              <a:rPr lang="fr-FR" sz="1100" dirty="0">
                <a:solidFill>
                  <a:prstClr val="black"/>
                </a:solidFill>
                <a:latin typeface="Calibri"/>
                <a:ea typeface="Calibri"/>
                <a:cs typeface="Times New Roman"/>
              </a:rPr>
            </a:br>
            <a:r>
              <a:rPr lang="fr-FR" sz="1100" i="1" dirty="0">
                <a:solidFill>
                  <a:prstClr val="black"/>
                </a:solidFill>
                <a:latin typeface="Calibri"/>
                <a:ea typeface="Calibri"/>
                <a:cs typeface="Times New Roman"/>
              </a:rPr>
              <a:t>Mais la mort me fait peur</a:t>
            </a:r>
            <a:r>
              <a:rPr lang="fr-FR" sz="1100" dirty="0">
                <a:solidFill>
                  <a:prstClr val="black"/>
                </a:solidFill>
                <a:latin typeface="Calibri"/>
                <a:ea typeface="Calibri"/>
                <a:cs typeface="Times New Roman"/>
              </a:rPr>
              <a:t/>
            </a:r>
            <a:br>
              <a:rPr lang="fr-FR" sz="1100" dirty="0">
                <a:solidFill>
                  <a:prstClr val="black"/>
                </a:solidFill>
                <a:latin typeface="Calibri"/>
                <a:ea typeface="Calibri"/>
                <a:cs typeface="Times New Roman"/>
              </a:rPr>
            </a:br>
            <a:r>
              <a:rPr lang="fr-FR" sz="1100" b="1" dirty="0">
                <a:solidFill>
                  <a:prstClr val="black"/>
                </a:solidFill>
                <a:latin typeface="Calibri"/>
                <a:ea typeface="Calibri"/>
                <a:cs typeface="Times New Roman"/>
              </a:rPr>
              <a:t>I </a:t>
            </a:r>
            <a:r>
              <a:rPr lang="fr-FR" sz="1100" b="1" dirty="0" err="1">
                <a:solidFill>
                  <a:prstClr val="black"/>
                </a:solidFill>
                <a:latin typeface="Calibri"/>
                <a:ea typeface="Calibri"/>
                <a:cs typeface="Times New Roman"/>
              </a:rPr>
              <a:t>don't</a:t>
            </a:r>
            <a:r>
              <a:rPr lang="fr-FR" sz="1100" b="1" dirty="0">
                <a:solidFill>
                  <a:prstClr val="black"/>
                </a:solidFill>
                <a:latin typeface="Calibri"/>
                <a:ea typeface="Calibri"/>
                <a:cs typeface="Times New Roman"/>
              </a:rPr>
              <a:t> know </a:t>
            </a:r>
            <a:r>
              <a:rPr lang="fr-FR" sz="1100" b="1" dirty="0" err="1">
                <a:solidFill>
                  <a:prstClr val="black"/>
                </a:solidFill>
                <a:latin typeface="Calibri"/>
                <a:ea typeface="Calibri"/>
                <a:cs typeface="Times New Roman"/>
              </a:rPr>
              <a:t>what's</a:t>
            </a:r>
            <a:r>
              <a:rPr lang="fr-FR" sz="1100" b="1" dirty="0">
                <a:solidFill>
                  <a:prstClr val="black"/>
                </a:solidFill>
                <a:latin typeface="Calibri"/>
                <a:ea typeface="Calibri"/>
                <a:cs typeface="Times New Roman"/>
              </a:rPr>
              <a:t> up </a:t>
            </a:r>
            <a:r>
              <a:rPr lang="fr-FR" sz="1100" b="1" dirty="0" err="1">
                <a:solidFill>
                  <a:prstClr val="black"/>
                </a:solidFill>
                <a:latin typeface="Calibri"/>
                <a:ea typeface="Calibri"/>
                <a:cs typeface="Times New Roman"/>
              </a:rPr>
              <a:t>there</a:t>
            </a:r>
            <a:r>
              <a:rPr lang="fr-FR" sz="1100" b="1" dirty="0">
                <a:solidFill>
                  <a:prstClr val="black"/>
                </a:solidFill>
                <a:latin typeface="Calibri"/>
                <a:ea typeface="Calibri"/>
                <a:cs typeface="Times New Roman"/>
              </a:rPr>
              <a:t> </a:t>
            </a:r>
            <a:r>
              <a:rPr lang="fr-FR" sz="1100" b="1" dirty="0" err="1">
                <a:solidFill>
                  <a:prstClr val="black"/>
                </a:solidFill>
                <a:latin typeface="Calibri"/>
                <a:ea typeface="Calibri"/>
                <a:cs typeface="Times New Roman"/>
              </a:rPr>
              <a:t>beyond</a:t>
            </a:r>
            <a:r>
              <a:rPr lang="fr-FR" sz="1100" b="1" dirty="0">
                <a:solidFill>
                  <a:prstClr val="black"/>
                </a:solidFill>
                <a:latin typeface="Calibri"/>
                <a:ea typeface="Calibri"/>
                <a:cs typeface="Times New Roman"/>
              </a:rPr>
              <a:t> the </a:t>
            </a:r>
            <a:r>
              <a:rPr lang="fr-FR" sz="1100" b="1" dirty="0" err="1">
                <a:solidFill>
                  <a:prstClr val="black"/>
                </a:solidFill>
                <a:latin typeface="Calibri"/>
                <a:ea typeface="Calibri"/>
                <a:cs typeface="Times New Roman"/>
              </a:rPr>
              <a:t>sky</a:t>
            </a:r>
            <a:r>
              <a:rPr lang="fr-FR" sz="1100" dirty="0">
                <a:solidFill>
                  <a:prstClr val="black"/>
                </a:solidFill>
                <a:latin typeface="Calibri"/>
                <a:ea typeface="Calibri"/>
                <a:cs typeface="Times New Roman"/>
              </a:rPr>
              <a:t/>
            </a:r>
            <a:br>
              <a:rPr lang="fr-FR" sz="1100" dirty="0">
                <a:solidFill>
                  <a:prstClr val="black"/>
                </a:solidFill>
                <a:latin typeface="Calibri"/>
                <a:ea typeface="Calibri"/>
                <a:cs typeface="Times New Roman"/>
              </a:rPr>
            </a:br>
            <a:r>
              <a:rPr lang="fr-FR" sz="1100" i="1" dirty="0">
                <a:solidFill>
                  <a:prstClr val="black"/>
                </a:solidFill>
                <a:latin typeface="Calibri"/>
                <a:ea typeface="Calibri"/>
                <a:cs typeface="Times New Roman"/>
              </a:rPr>
              <a:t>Je ne sais pas ce qu'il y a là-haut au delà du </a:t>
            </a:r>
            <a:r>
              <a:rPr lang="fr-FR" sz="1100" i="1" dirty="0" smtClean="0">
                <a:solidFill>
                  <a:prstClr val="black"/>
                </a:solidFill>
                <a:latin typeface="Calibri"/>
                <a:ea typeface="Calibri"/>
                <a:cs typeface="Times New Roman"/>
              </a:rPr>
              <a:t>ciel</a:t>
            </a:r>
          </a:p>
          <a:p>
            <a:pPr algn="ctr">
              <a:lnSpc>
                <a:spcPct val="115000"/>
              </a:lnSpc>
              <a:spcAft>
                <a:spcPts val="1000"/>
              </a:spcAft>
            </a:pPr>
            <a:r>
              <a:rPr lang="fr-FR" sz="1050" b="1" u="sng" dirty="0" smtClean="0">
                <a:effectLst>
                  <a:outerShdw blurRad="38100" dist="38100" dir="2700000" algn="tl">
                    <a:srgbClr val="000000">
                      <a:alpha val="43137"/>
                    </a:srgbClr>
                  </a:outerShdw>
                </a:effectLst>
                <a:latin typeface="Calibri"/>
                <a:ea typeface="Calibri"/>
                <a:cs typeface="Times New Roman"/>
              </a:rPr>
              <a:t>Refrain</a:t>
            </a:r>
            <a:endParaRPr lang="fr-FR" sz="1050" u="sng" dirty="0">
              <a:effectLst>
                <a:outerShdw blurRad="38100" dist="38100" dir="2700000" algn="tl">
                  <a:srgbClr val="000000">
                    <a:alpha val="43137"/>
                  </a:srgbClr>
                </a:outerShdw>
              </a:effectLst>
              <a:latin typeface="Calibri"/>
              <a:ea typeface="Calibri"/>
              <a:cs typeface="Times New Roman"/>
            </a:endParaRPr>
          </a:p>
          <a:p>
            <a:pPr>
              <a:lnSpc>
                <a:spcPct val="115000"/>
              </a:lnSpc>
              <a:spcAft>
                <a:spcPts val="1000"/>
              </a:spcAft>
            </a:pPr>
            <a:r>
              <a:rPr lang="fr-FR" sz="1100" b="1" dirty="0" err="1" smtClean="0">
                <a:latin typeface="Calibri"/>
                <a:ea typeface="Calibri"/>
                <a:cs typeface="Times New Roman"/>
              </a:rPr>
              <a:t>There's</a:t>
            </a:r>
            <a:r>
              <a:rPr lang="fr-FR" sz="1100" b="1" dirty="0" smtClean="0">
                <a:latin typeface="Calibri"/>
                <a:ea typeface="Calibri"/>
                <a:cs typeface="Times New Roman"/>
              </a:rPr>
              <a:t> </a:t>
            </a:r>
            <a:r>
              <a:rPr lang="fr-FR" sz="1100" b="1" dirty="0">
                <a:latin typeface="Calibri"/>
                <a:ea typeface="Calibri"/>
                <a:cs typeface="Times New Roman"/>
              </a:rPr>
              <a:t>been times </a:t>
            </a:r>
            <a:r>
              <a:rPr lang="fr-FR" sz="1100" b="1" dirty="0" err="1">
                <a:latin typeface="Calibri"/>
                <a:ea typeface="Calibri"/>
                <a:cs typeface="Times New Roman"/>
              </a:rPr>
              <a:t>that</a:t>
            </a:r>
            <a:r>
              <a:rPr lang="fr-FR" sz="1100" b="1" dirty="0">
                <a:latin typeface="Calibri"/>
                <a:ea typeface="Calibri"/>
                <a:cs typeface="Times New Roman"/>
              </a:rPr>
              <a:t> I </a:t>
            </a:r>
            <a:r>
              <a:rPr lang="fr-FR" sz="1100" b="1" dirty="0" err="1">
                <a:latin typeface="Calibri"/>
                <a:ea typeface="Calibri"/>
                <a:cs typeface="Times New Roman"/>
              </a:rPr>
              <a:t>thought</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Il y a eu des moments où j'ai pensé</a:t>
            </a:r>
            <a:r>
              <a:rPr lang="fr-FR" sz="1100" dirty="0">
                <a:latin typeface="Calibri"/>
                <a:ea typeface="Calibri"/>
                <a:cs typeface="Times New Roman"/>
              </a:rPr>
              <a:t/>
            </a:r>
            <a:br>
              <a:rPr lang="fr-FR" sz="1100" dirty="0">
                <a:latin typeface="Calibri"/>
                <a:ea typeface="Calibri"/>
                <a:cs typeface="Times New Roman"/>
              </a:rPr>
            </a:br>
            <a:r>
              <a:rPr lang="fr-FR" sz="1100" b="1" dirty="0">
                <a:latin typeface="Calibri"/>
                <a:ea typeface="Calibri"/>
                <a:cs typeface="Times New Roman"/>
              </a:rPr>
              <a:t>I </a:t>
            </a:r>
            <a:r>
              <a:rPr lang="fr-FR" sz="1100" b="1" dirty="0" err="1">
                <a:latin typeface="Calibri"/>
                <a:ea typeface="Calibri"/>
                <a:cs typeface="Times New Roman"/>
              </a:rPr>
              <a:t>wouldn't</a:t>
            </a:r>
            <a:r>
              <a:rPr lang="fr-FR" sz="1100" b="1" dirty="0">
                <a:latin typeface="Calibri"/>
                <a:ea typeface="Calibri"/>
                <a:cs typeface="Times New Roman"/>
              </a:rPr>
              <a:t> last for long</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Que je ne </a:t>
            </a:r>
            <a:r>
              <a:rPr lang="fr-FR" sz="1100" i="1" dirty="0" smtClean="0">
                <a:latin typeface="Calibri"/>
                <a:ea typeface="Calibri"/>
                <a:cs typeface="Times New Roman"/>
              </a:rPr>
              <a:t>resterai </a:t>
            </a:r>
            <a:r>
              <a:rPr lang="fr-FR" sz="1100" i="1" dirty="0">
                <a:latin typeface="Calibri"/>
                <a:ea typeface="Calibri"/>
                <a:cs typeface="Times New Roman"/>
              </a:rPr>
              <a:t>pas pour longtemps</a:t>
            </a:r>
            <a:r>
              <a:rPr lang="fr-FR" sz="1100" dirty="0">
                <a:latin typeface="Calibri"/>
                <a:ea typeface="Calibri"/>
                <a:cs typeface="Times New Roman"/>
              </a:rPr>
              <a:t/>
            </a:r>
            <a:br>
              <a:rPr lang="fr-FR" sz="1100" dirty="0">
                <a:latin typeface="Calibri"/>
                <a:ea typeface="Calibri"/>
                <a:cs typeface="Times New Roman"/>
              </a:rPr>
            </a:br>
            <a:r>
              <a:rPr lang="fr-FR" sz="1100" b="1" dirty="0">
                <a:latin typeface="Calibri"/>
                <a:ea typeface="Calibri"/>
                <a:cs typeface="Times New Roman"/>
              </a:rPr>
              <a:t>But </a:t>
            </a:r>
            <a:r>
              <a:rPr lang="fr-FR" sz="1100" b="1" dirty="0" err="1">
                <a:latin typeface="Calibri"/>
                <a:ea typeface="Calibri"/>
                <a:cs typeface="Times New Roman"/>
              </a:rPr>
              <a:t>now</a:t>
            </a:r>
            <a:r>
              <a:rPr lang="fr-FR" sz="1100" b="1" dirty="0">
                <a:latin typeface="Calibri"/>
                <a:ea typeface="Calibri"/>
                <a:cs typeface="Times New Roman"/>
              </a:rPr>
              <a:t> I </a:t>
            </a:r>
            <a:r>
              <a:rPr lang="fr-FR" sz="1100" b="1" dirty="0" err="1">
                <a:latin typeface="Calibri"/>
                <a:ea typeface="Calibri"/>
                <a:cs typeface="Times New Roman"/>
              </a:rPr>
              <a:t>think</a:t>
            </a:r>
            <a:r>
              <a:rPr lang="fr-FR" sz="1100" b="1" dirty="0">
                <a:latin typeface="Calibri"/>
                <a:ea typeface="Calibri"/>
                <a:cs typeface="Times New Roman"/>
              </a:rPr>
              <a:t> </a:t>
            </a:r>
            <a:r>
              <a:rPr lang="fr-FR" sz="1100" b="1" dirty="0" err="1">
                <a:latin typeface="Calibri"/>
                <a:ea typeface="Calibri"/>
                <a:cs typeface="Times New Roman"/>
              </a:rPr>
              <a:t>I'm</a:t>
            </a:r>
            <a:r>
              <a:rPr lang="fr-FR" sz="1100" b="1" dirty="0">
                <a:latin typeface="Calibri"/>
                <a:ea typeface="Calibri"/>
                <a:cs typeface="Times New Roman"/>
              </a:rPr>
              <a:t> able to carry on</a:t>
            </a:r>
            <a:r>
              <a:rPr lang="fr-FR" sz="1100" dirty="0">
                <a:latin typeface="Calibri"/>
                <a:ea typeface="Calibri"/>
                <a:cs typeface="Times New Roman"/>
              </a:rPr>
              <a:t/>
            </a:r>
            <a:br>
              <a:rPr lang="fr-FR" sz="1100" dirty="0">
                <a:latin typeface="Calibri"/>
                <a:ea typeface="Calibri"/>
                <a:cs typeface="Times New Roman"/>
              </a:rPr>
            </a:br>
            <a:r>
              <a:rPr lang="fr-FR" sz="1100" i="1" dirty="0">
                <a:latin typeface="Calibri"/>
                <a:ea typeface="Calibri"/>
                <a:cs typeface="Times New Roman"/>
              </a:rPr>
              <a:t>Mais maintenant je pense que je suis capable de continuer à vivre</a:t>
            </a:r>
            <a:r>
              <a:rPr lang="fr-FR" sz="1100" dirty="0">
                <a:latin typeface="Calibri"/>
                <a:ea typeface="Calibri"/>
                <a:cs typeface="Times New Roman"/>
              </a:rPr>
              <a:t/>
            </a:r>
            <a:br>
              <a:rPr lang="fr-FR" sz="1100" dirty="0">
                <a:latin typeface="Calibri"/>
                <a:ea typeface="Calibri"/>
                <a:cs typeface="Times New Roman"/>
              </a:rPr>
            </a:br>
            <a:endParaRPr lang="fr-FR" sz="1100" dirty="0">
              <a:solidFill>
                <a:prstClr val="black"/>
              </a:solidFill>
            </a:endParaRPr>
          </a:p>
        </p:txBody>
      </p:sp>
      <p:cxnSp>
        <p:nvCxnSpPr>
          <p:cNvPr id="10" name="Connecteur droit 9"/>
          <p:cNvCxnSpPr/>
          <p:nvPr/>
        </p:nvCxnSpPr>
        <p:spPr>
          <a:xfrm>
            <a:off x="6084168" y="2348879"/>
            <a:ext cx="0" cy="31683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6289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b="1"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B</a:t>
            </a:r>
            <a:r>
              <a:rPr lang="fr-FR" sz="32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lowin</a:t>
            </a:r>
            <a: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in the </a:t>
            </a:r>
            <a:r>
              <a:rPr lang="fr-FR" sz="32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wind</a:t>
            </a:r>
            <a:endParaRPr lang="fr-FR" dirty="0"/>
          </a:p>
        </p:txBody>
      </p:sp>
      <p:pic>
        <p:nvPicPr>
          <p:cNvPr id="5" name="Blowing In The Wind (Live On TV, March 1963).mp4">
            <a:hlinkClick r:id="" action="ppaction://media"/>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4"/>
          <a:stretch>
            <a:fillRect/>
          </a:stretch>
        </p:blipFill>
        <p:spPr>
          <a:xfrm>
            <a:off x="2123728" y="2348880"/>
            <a:ext cx="4929187" cy="3124200"/>
          </a:xfrm>
          <a:prstGeom prst="rect">
            <a:avLst/>
          </a:prstGeom>
          <a:ln>
            <a:noFill/>
          </a:ln>
          <a:effectLst>
            <a:softEdge rad="112500"/>
          </a:effectLst>
        </p:spPr>
      </p:pic>
    </p:spTree>
    <p:extLst>
      <p:ext uri="{BB962C8B-B14F-4D97-AF65-F5344CB8AC3E}">
        <p14:creationId xmlns:p14="http://schemas.microsoft.com/office/powerpoint/2010/main" val="6971429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827584" y="2132856"/>
            <a:ext cx="3888432" cy="2376263"/>
          </a:xfrm>
        </p:spPr>
        <p:txBody>
          <a:bodyPr>
            <a:noAutofit/>
          </a:bodyPr>
          <a:lstStyle/>
          <a:p>
            <a:pPr lvl="0" indent="0">
              <a:lnSpc>
                <a:spcPct val="115000"/>
              </a:lnSpc>
              <a:spcAft>
                <a:spcPts val="1000"/>
              </a:spcAft>
              <a:buNone/>
            </a:pPr>
            <a:r>
              <a:rPr lang="fr-FR" sz="900" b="1" dirty="0">
                <a:latin typeface="Calibri"/>
                <a:ea typeface="Calibri"/>
                <a:cs typeface="Times New Roman"/>
              </a:rPr>
              <a:t>How </a:t>
            </a:r>
            <a:r>
              <a:rPr lang="fr-FR" sz="900" b="1" dirty="0" err="1">
                <a:latin typeface="Calibri"/>
                <a:ea typeface="Calibri"/>
                <a:cs typeface="Times New Roman"/>
              </a:rPr>
              <a:t>many</a:t>
            </a:r>
            <a:r>
              <a:rPr lang="fr-FR" sz="900" b="1" dirty="0">
                <a:latin typeface="Calibri"/>
                <a:ea typeface="Calibri"/>
                <a:cs typeface="Times New Roman"/>
              </a:rPr>
              <a:t> </a:t>
            </a:r>
            <a:r>
              <a:rPr lang="fr-FR" sz="900" b="1" dirty="0" err="1">
                <a:latin typeface="Calibri"/>
                <a:ea typeface="Calibri"/>
                <a:cs typeface="Times New Roman"/>
              </a:rPr>
              <a:t>roads</a:t>
            </a:r>
            <a:r>
              <a:rPr lang="fr-FR" sz="900" b="1" dirty="0">
                <a:latin typeface="Calibri"/>
                <a:ea typeface="Calibri"/>
                <a:cs typeface="Times New Roman"/>
              </a:rPr>
              <a:t> must a man </a:t>
            </a:r>
            <a:r>
              <a:rPr lang="fr-FR" sz="900" b="1" dirty="0" err="1">
                <a:latin typeface="Calibri"/>
                <a:ea typeface="Calibri"/>
                <a:cs typeface="Times New Roman"/>
              </a:rPr>
              <a:t>walk</a:t>
            </a:r>
            <a:r>
              <a:rPr lang="fr-FR" sz="900" b="1" dirty="0">
                <a:latin typeface="Calibri"/>
                <a:ea typeface="Calibri"/>
                <a:cs typeface="Times New Roman"/>
              </a:rPr>
              <a:t> </a:t>
            </a:r>
            <a:r>
              <a:rPr lang="fr-FR" sz="900" b="1" dirty="0" smtClean="0">
                <a:latin typeface="Calibri"/>
                <a:ea typeface="Calibri"/>
                <a:cs typeface="Times New Roman"/>
              </a:rPr>
              <a:t>down </a:t>
            </a:r>
            <a:r>
              <a:rPr lang="fr-FR" sz="900" b="1" dirty="0" err="1" smtClean="0">
                <a:latin typeface="Calibri"/>
                <a:ea typeface="Calibri"/>
                <a:cs typeface="Times New Roman"/>
              </a:rPr>
              <a:t>before</a:t>
            </a:r>
            <a:r>
              <a:rPr lang="fr-FR" sz="900" b="1" dirty="0" smtClean="0">
                <a:latin typeface="Calibri"/>
                <a:ea typeface="Calibri"/>
                <a:cs typeface="Times New Roman"/>
              </a:rPr>
              <a:t> </a:t>
            </a:r>
            <a:r>
              <a:rPr lang="fr-FR" sz="900" b="1" dirty="0" err="1">
                <a:latin typeface="Calibri"/>
                <a:ea typeface="Calibri"/>
                <a:cs typeface="Times New Roman"/>
              </a:rPr>
              <a:t>you</a:t>
            </a:r>
            <a:r>
              <a:rPr lang="fr-FR" sz="900" b="1" dirty="0">
                <a:latin typeface="Calibri"/>
                <a:ea typeface="Calibri"/>
                <a:cs typeface="Times New Roman"/>
              </a:rPr>
              <a:t> call </a:t>
            </a:r>
            <a:r>
              <a:rPr lang="fr-FR" sz="900" b="1" dirty="0" err="1">
                <a:latin typeface="Calibri"/>
                <a:ea typeface="Calibri"/>
                <a:cs typeface="Times New Roman"/>
              </a:rPr>
              <a:t>him</a:t>
            </a:r>
            <a:r>
              <a:rPr lang="fr-FR" sz="900" b="1" dirty="0">
                <a:latin typeface="Calibri"/>
                <a:ea typeface="Calibri"/>
                <a:cs typeface="Times New Roman"/>
              </a:rPr>
              <a:t> a man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Combien de routes un homme doit-il </a:t>
            </a:r>
            <a:r>
              <a:rPr lang="fr-FR" sz="900" i="1" dirty="0" smtClean="0">
                <a:latin typeface="Calibri"/>
                <a:ea typeface="Calibri"/>
                <a:cs typeface="Times New Roman"/>
              </a:rPr>
              <a:t>parcourir avant </a:t>
            </a:r>
            <a:r>
              <a:rPr lang="fr-FR" sz="900" i="1" dirty="0">
                <a:latin typeface="Calibri"/>
                <a:ea typeface="Calibri"/>
                <a:cs typeface="Times New Roman"/>
              </a:rPr>
              <a:t>que vous ne </a:t>
            </a:r>
            <a:r>
              <a:rPr lang="fr-FR" sz="900" i="1" dirty="0" smtClean="0">
                <a:latin typeface="Calibri"/>
                <a:ea typeface="Calibri"/>
                <a:cs typeface="Times New Roman"/>
              </a:rPr>
              <a:t>l'appeliez </a:t>
            </a:r>
            <a:r>
              <a:rPr lang="fr-FR" sz="900" i="1" dirty="0">
                <a:latin typeface="Calibri"/>
                <a:ea typeface="Calibri"/>
                <a:cs typeface="Times New Roman"/>
              </a:rPr>
              <a:t>un homme ?</a:t>
            </a:r>
            <a:r>
              <a:rPr lang="fr-FR" sz="900" dirty="0">
                <a:latin typeface="Calibri"/>
                <a:ea typeface="Calibri"/>
                <a:cs typeface="Times New Roman"/>
              </a:rPr>
              <a:t/>
            </a:r>
            <a:br>
              <a:rPr lang="fr-FR" sz="900" dirty="0">
                <a:latin typeface="Calibri"/>
                <a:ea typeface="Calibri"/>
                <a:cs typeface="Times New Roman"/>
              </a:rPr>
            </a:br>
            <a:r>
              <a:rPr lang="fr-FR" sz="900" b="1" dirty="0" err="1" smtClean="0">
                <a:latin typeface="Calibri"/>
                <a:ea typeface="Calibri"/>
                <a:cs typeface="Times New Roman"/>
              </a:rPr>
              <a:t>Yes</a:t>
            </a:r>
            <a:r>
              <a:rPr lang="fr-FR" sz="900" b="1" dirty="0">
                <a:latin typeface="Calibri"/>
                <a:ea typeface="Calibri"/>
                <a:cs typeface="Times New Roman"/>
              </a:rPr>
              <a:t>, 'n' how </a:t>
            </a:r>
            <a:r>
              <a:rPr lang="fr-FR" sz="900" b="1" dirty="0" err="1">
                <a:latin typeface="Calibri"/>
                <a:ea typeface="Calibri"/>
                <a:cs typeface="Times New Roman"/>
              </a:rPr>
              <a:t>many</a:t>
            </a:r>
            <a:r>
              <a:rPr lang="fr-FR" sz="900" b="1" dirty="0">
                <a:latin typeface="Calibri"/>
                <a:ea typeface="Calibri"/>
                <a:cs typeface="Times New Roman"/>
              </a:rPr>
              <a:t> </a:t>
            </a:r>
            <a:r>
              <a:rPr lang="fr-FR" sz="900" b="1" dirty="0" err="1">
                <a:latin typeface="Calibri"/>
                <a:ea typeface="Calibri"/>
                <a:cs typeface="Times New Roman"/>
              </a:rPr>
              <a:t>seas</a:t>
            </a:r>
            <a:r>
              <a:rPr lang="fr-FR" sz="900" b="1" dirty="0">
                <a:latin typeface="Calibri"/>
                <a:ea typeface="Calibri"/>
                <a:cs typeface="Times New Roman"/>
              </a:rPr>
              <a:t> must a white </a:t>
            </a:r>
            <a:r>
              <a:rPr lang="fr-FR" sz="900" b="1" dirty="0" err="1">
                <a:latin typeface="Calibri"/>
                <a:ea typeface="Calibri"/>
                <a:cs typeface="Times New Roman"/>
              </a:rPr>
              <a:t>dove</a:t>
            </a:r>
            <a:r>
              <a:rPr lang="fr-FR" sz="900" b="1" dirty="0">
                <a:latin typeface="Calibri"/>
                <a:ea typeface="Calibri"/>
                <a:cs typeface="Times New Roman"/>
              </a:rPr>
              <a:t> </a:t>
            </a:r>
            <a:r>
              <a:rPr lang="fr-FR" sz="900" b="1" dirty="0" err="1">
                <a:latin typeface="Calibri"/>
                <a:ea typeface="Calibri"/>
                <a:cs typeface="Times New Roman"/>
              </a:rPr>
              <a:t>sail</a:t>
            </a:r>
            <a:r>
              <a:rPr lang="fr-FR" sz="900" dirty="0">
                <a:latin typeface="Calibri"/>
                <a:ea typeface="Calibri"/>
                <a:cs typeface="Times New Roman"/>
              </a:rPr>
              <a:t/>
            </a:r>
            <a:br>
              <a:rPr lang="fr-FR" sz="900" dirty="0">
                <a:latin typeface="Calibri"/>
                <a:ea typeface="Calibri"/>
                <a:cs typeface="Times New Roman"/>
              </a:rPr>
            </a:br>
            <a:r>
              <a:rPr lang="fr-FR" sz="900" i="1" dirty="0" smtClean="0">
                <a:latin typeface="Calibri"/>
                <a:ea typeface="Calibri"/>
                <a:cs typeface="Times New Roman"/>
              </a:rPr>
              <a:t>Oui </a:t>
            </a:r>
            <a:r>
              <a:rPr lang="fr-FR" sz="900" i="1" dirty="0">
                <a:latin typeface="Calibri"/>
                <a:ea typeface="Calibri"/>
                <a:cs typeface="Times New Roman"/>
              </a:rPr>
              <a:t>et combien de mers la colombe doit-elle traverser</a:t>
            </a:r>
            <a:r>
              <a:rPr lang="fr-FR" sz="900" dirty="0">
                <a:latin typeface="Calibri"/>
                <a:ea typeface="Calibri"/>
                <a:cs typeface="Times New Roman"/>
              </a:rPr>
              <a:t/>
            </a:r>
            <a:br>
              <a:rPr lang="fr-FR" sz="900" dirty="0">
                <a:latin typeface="Calibri"/>
                <a:ea typeface="Calibri"/>
                <a:cs typeface="Times New Roman"/>
              </a:rPr>
            </a:br>
            <a:r>
              <a:rPr lang="fr-FR" sz="900" b="1" dirty="0" err="1">
                <a:latin typeface="Calibri"/>
                <a:ea typeface="Calibri"/>
                <a:cs typeface="Times New Roman"/>
              </a:rPr>
              <a:t>Before</a:t>
            </a:r>
            <a:r>
              <a:rPr lang="fr-FR" sz="900" b="1" dirty="0">
                <a:latin typeface="Calibri"/>
                <a:ea typeface="Calibri"/>
                <a:cs typeface="Times New Roman"/>
              </a:rPr>
              <a:t> </a:t>
            </a:r>
            <a:r>
              <a:rPr lang="fr-FR" sz="900" b="1" dirty="0" err="1">
                <a:latin typeface="Calibri"/>
                <a:ea typeface="Calibri"/>
                <a:cs typeface="Times New Roman"/>
              </a:rPr>
              <a:t>she</a:t>
            </a:r>
            <a:r>
              <a:rPr lang="fr-FR" sz="900" b="1" dirty="0">
                <a:latin typeface="Calibri"/>
                <a:ea typeface="Calibri"/>
                <a:cs typeface="Times New Roman"/>
              </a:rPr>
              <a:t> </a:t>
            </a:r>
            <a:r>
              <a:rPr lang="fr-FR" sz="900" b="1" dirty="0" err="1">
                <a:latin typeface="Calibri"/>
                <a:ea typeface="Calibri"/>
                <a:cs typeface="Times New Roman"/>
              </a:rPr>
              <a:t>sleeps</a:t>
            </a:r>
            <a:r>
              <a:rPr lang="fr-FR" sz="900" b="1" dirty="0">
                <a:latin typeface="Calibri"/>
                <a:ea typeface="Calibri"/>
                <a:cs typeface="Times New Roman"/>
              </a:rPr>
              <a:t> in the </a:t>
            </a:r>
            <a:r>
              <a:rPr lang="fr-FR" sz="900" b="1" dirty="0" err="1">
                <a:latin typeface="Calibri"/>
                <a:ea typeface="Calibri"/>
                <a:cs typeface="Times New Roman"/>
              </a:rPr>
              <a:t>sand</a:t>
            </a:r>
            <a:r>
              <a:rPr lang="fr-FR" sz="900" b="1" dirty="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Avant de s'endormir sur le sable ?</a:t>
            </a:r>
            <a:r>
              <a:rPr lang="fr-FR" sz="900" dirty="0">
                <a:latin typeface="Calibri"/>
                <a:ea typeface="Calibri"/>
                <a:cs typeface="Times New Roman"/>
              </a:rPr>
              <a:t/>
            </a:r>
            <a:br>
              <a:rPr lang="fr-FR" sz="900" dirty="0">
                <a:latin typeface="Calibri"/>
                <a:ea typeface="Calibri"/>
                <a:cs typeface="Times New Roman"/>
              </a:rPr>
            </a:br>
            <a:r>
              <a:rPr lang="fr-FR" sz="900" b="1" dirty="0" err="1">
                <a:latin typeface="Calibri"/>
                <a:ea typeface="Calibri"/>
                <a:cs typeface="Times New Roman"/>
              </a:rPr>
              <a:t>Yes</a:t>
            </a:r>
            <a:r>
              <a:rPr lang="fr-FR" sz="900" b="1" dirty="0">
                <a:latin typeface="Calibri"/>
                <a:ea typeface="Calibri"/>
                <a:cs typeface="Times New Roman"/>
              </a:rPr>
              <a:t>, 'n' how </a:t>
            </a:r>
            <a:r>
              <a:rPr lang="fr-FR" sz="900" b="1" dirty="0" err="1">
                <a:latin typeface="Calibri"/>
                <a:ea typeface="Calibri"/>
                <a:cs typeface="Times New Roman"/>
              </a:rPr>
              <a:t>many</a:t>
            </a:r>
            <a:r>
              <a:rPr lang="fr-FR" sz="900" b="1" dirty="0">
                <a:latin typeface="Calibri"/>
                <a:ea typeface="Calibri"/>
                <a:cs typeface="Times New Roman"/>
              </a:rPr>
              <a:t> times must the </a:t>
            </a:r>
            <a:r>
              <a:rPr lang="fr-FR" sz="900" b="1" dirty="0" err="1">
                <a:latin typeface="Calibri"/>
                <a:ea typeface="Calibri"/>
                <a:cs typeface="Times New Roman"/>
              </a:rPr>
              <a:t>cannon</a:t>
            </a:r>
            <a:r>
              <a:rPr lang="fr-FR" sz="900" b="1" dirty="0">
                <a:latin typeface="Calibri"/>
                <a:ea typeface="Calibri"/>
                <a:cs typeface="Times New Roman"/>
              </a:rPr>
              <a:t> </a:t>
            </a:r>
            <a:r>
              <a:rPr lang="fr-FR" sz="900" b="1" dirty="0" err="1">
                <a:latin typeface="Calibri"/>
                <a:ea typeface="Calibri"/>
                <a:cs typeface="Times New Roman"/>
              </a:rPr>
              <a:t>balls</a:t>
            </a:r>
            <a:r>
              <a:rPr lang="fr-FR" sz="900" b="1" dirty="0">
                <a:latin typeface="Calibri"/>
                <a:ea typeface="Calibri"/>
                <a:cs typeface="Times New Roman"/>
              </a:rPr>
              <a:t> </a:t>
            </a:r>
            <a:r>
              <a:rPr lang="fr-FR" sz="900" b="1" dirty="0" err="1" smtClean="0">
                <a:latin typeface="Calibri"/>
                <a:ea typeface="Calibri"/>
                <a:cs typeface="Times New Roman"/>
              </a:rPr>
              <a:t>fly</a:t>
            </a:r>
            <a:r>
              <a:rPr lang="fr-FR" sz="900" b="1" dirty="0" smtClean="0">
                <a:latin typeface="Calibri"/>
                <a:ea typeface="Calibri"/>
                <a:cs typeface="Times New Roman"/>
              </a:rPr>
              <a:t> </a:t>
            </a:r>
            <a:r>
              <a:rPr lang="fr-FR" sz="900" b="1" dirty="0" err="1" smtClean="0">
                <a:latin typeface="Calibri"/>
                <a:ea typeface="Calibri"/>
                <a:cs typeface="Times New Roman"/>
              </a:rPr>
              <a:t>before</a:t>
            </a:r>
            <a:r>
              <a:rPr lang="fr-FR" sz="900" b="1" dirty="0" smtClean="0">
                <a:latin typeface="Calibri"/>
                <a:ea typeface="Calibri"/>
                <a:cs typeface="Times New Roman"/>
              </a:rPr>
              <a:t> </a:t>
            </a:r>
            <a:r>
              <a:rPr lang="fr-FR" sz="900" b="1" dirty="0" err="1">
                <a:latin typeface="Calibri"/>
                <a:ea typeface="Calibri"/>
                <a:cs typeface="Times New Roman"/>
              </a:rPr>
              <a:t>they're</a:t>
            </a:r>
            <a:r>
              <a:rPr lang="fr-FR" sz="900" b="1" dirty="0">
                <a:latin typeface="Calibri"/>
                <a:ea typeface="Calibri"/>
                <a:cs typeface="Times New Roman"/>
              </a:rPr>
              <a:t> </a:t>
            </a:r>
            <a:r>
              <a:rPr lang="fr-FR" sz="900" b="1" dirty="0" err="1">
                <a:latin typeface="Calibri"/>
                <a:ea typeface="Calibri"/>
                <a:cs typeface="Times New Roman"/>
              </a:rPr>
              <a:t>forever</a:t>
            </a:r>
            <a:r>
              <a:rPr lang="fr-FR" sz="900" b="1" dirty="0">
                <a:latin typeface="Calibri"/>
                <a:ea typeface="Calibri"/>
                <a:cs typeface="Times New Roman"/>
              </a:rPr>
              <a:t> </a:t>
            </a:r>
            <a:r>
              <a:rPr lang="fr-FR" sz="900" b="1" dirty="0" err="1">
                <a:latin typeface="Calibri"/>
                <a:ea typeface="Calibri"/>
                <a:cs typeface="Times New Roman"/>
              </a:rPr>
              <a:t>banned</a:t>
            </a:r>
            <a:r>
              <a:rPr lang="fr-FR" sz="900" b="1" dirty="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Oui, et combien de fois doivent tonner les </a:t>
            </a:r>
            <a:r>
              <a:rPr lang="fr-FR" sz="900" i="1" dirty="0" smtClean="0">
                <a:latin typeface="Calibri"/>
                <a:ea typeface="Calibri"/>
                <a:cs typeface="Times New Roman"/>
              </a:rPr>
              <a:t>canons avant </a:t>
            </a:r>
            <a:r>
              <a:rPr lang="fr-FR" sz="900" i="1" dirty="0">
                <a:latin typeface="Calibri"/>
                <a:ea typeface="Calibri"/>
                <a:cs typeface="Times New Roman"/>
              </a:rPr>
              <a:t>d'être interdits pour toujours ?</a:t>
            </a:r>
            <a:r>
              <a:rPr lang="fr-FR" sz="900" dirty="0">
                <a:latin typeface="Calibri"/>
                <a:ea typeface="Calibri"/>
                <a:cs typeface="Times New Roman"/>
              </a:rPr>
              <a:t/>
            </a:r>
            <a:br>
              <a:rPr lang="fr-FR" sz="900" dirty="0">
                <a:latin typeface="Calibri"/>
                <a:ea typeface="Calibri"/>
                <a:cs typeface="Times New Roman"/>
              </a:rPr>
            </a:br>
            <a:r>
              <a:rPr lang="fr-FR" sz="900" b="1" dirty="0" smtClean="0">
                <a:latin typeface="Calibri"/>
                <a:ea typeface="Calibri"/>
                <a:cs typeface="Times New Roman"/>
              </a:rPr>
              <a:t>The </a:t>
            </a:r>
            <a:r>
              <a:rPr lang="fr-FR" sz="900" b="1" dirty="0" err="1">
                <a:latin typeface="Calibri"/>
                <a:ea typeface="Calibri"/>
                <a:cs typeface="Times New Roman"/>
              </a:rPr>
              <a:t>answer</a:t>
            </a:r>
            <a:r>
              <a:rPr lang="fr-FR" sz="900" b="1" dirty="0">
                <a:latin typeface="Calibri"/>
                <a:ea typeface="Calibri"/>
                <a:cs typeface="Times New Roman"/>
              </a:rPr>
              <a:t>, </a:t>
            </a:r>
            <a:r>
              <a:rPr lang="fr-FR" sz="900" b="1" dirty="0" err="1">
                <a:latin typeface="Calibri"/>
                <a:ea typeface="Calibri"/>
                <a:cs typeface="Times New Roman"/>
              </a:rPr>
              <a:t>my</a:t>
            </a:r>
            <a:r>
              <a:rPr lang="fr-FR" sz="900" b="1" dirty="0">
                <a:latin typeface="Calibri"/>
                <a:ea typeface="Calibri"/>
                <a:cs typeface="Times New Roman"/>
              </a:rPr>
              <a:t> </a:t>
            </a:r>
            <a:r>
              <a:rPr lang="fr-FR" sz="900" b="1" dirty="0" err="1">
                <a:latin typeface="Calibri"/>
                <a:ea typeface="Calibri"/>
                <a:cs typeface="Times New Roman"/>
              </a:rPr>
              <a:t>friend</a:t>
            </a:r>
            <a:r>
              <a:rPr lang="fr-FR" sz="900" b="1" dirty="0">
                <a:latin typeface="Calibri"/>
                <a:ea typeface="Calibri"/>
                <a:cs typeface="Times New Roman"/>
              </a:rPr>
              <a:t>, </a:t>
            </a:r>
            <a:r>
              <a:rPr lang="fr-FR" sz="900" b="1" dirty="0" err="1">
                <a:latin typeface="Calibri"/>
                <a:ea typeface="Calibri"/>
                <a:cs typeface="Times New Roman"/>
              </a:rPr>
              <a:t>is</a:t>
            </a:r>
            <a:r>
              <a:rPr lang="fr-FR" sz="900" b="1" dirty="0">
                <a:latin typeface="Calibri"/>
                <a:ea typeface="Calibri"/>
                <a:cs typeface="Times New Roman"/>
              </a:rPr>
              <a:t> </a:t>
            </a:r>
            <a:r>
              <a:rPr lang="fr-FR" sz="900" b="1" dirty="0" err="1">
                <a:latin typeface="Calibri"/>
                <a:ea typeface="Calibri"/>
                <a:cs typeface="Times New Roman"/>
              </a:rPr>
              <a:t>blowin</a:t>
            </a:r>
            <a:r>
              <a:rPr lang="fr-FR" sz="900" b="1" dirty="0">
                <a:latin typeface="Calibri"/>
                <a:ea typeface="Calibri"/>
                <a:cs typeface="Times New Roman"/>
              </a:rPr>
              <a:t>' in the </a:t>
            </a:r>
            <a:r>
              <a:rPr lang="fr-FR" sz="900" b="1" dirty="0" err="1">
                <a:latin typeface="Calibri"/>
                <a:ea typeface="Calibri"/>
                <a:cs typeface="Times New Roman"/>
              </a:rPr>
              <a:t>wind</a:t>
            </a:r>
            <a:r>
              <a:rPr lang="fr-FR" sz="900" b="1" dirty="0" smtClean="0">
                <a:latin typeface="Calibri"/>
                <a:ea typeface="Calibri"/>
                <a:cs typeface="Times New Roman"/>
              </a:rPr>
              <a:t>,</a:t>
            </a:r>
            <a:r>
              <a:rPr lang="fr-FR" sz="900" b="1" dirty="0">
                <a:solidFill>
                  <a:prstClr val="black"/>
                </a:solidFill>
                <a:latin typeface="Calibri"/>
                <a:ea typeface="Calibri"/>
                <a:cs typeface="Times New Roman"/>
              </a:rPr>
              <a:t> </a:t>
            </a:r>
            <a:r>
              <a:rPr lang="fr-FR" sz="900" b="1" dirty="0" err="1">
                <a:solidFill>
                  <a:prstClr val="black"/>
                </a:solidFill>
                <a:latin typeface="Calibri"/>
                <a:ea typeface="Calibri"/>
                <a:cs typeface="Times New Roman"/>
              </a:rPr>
              <a:t>blowin</a:t>
            </a:r>
            <a:r>
              <a:rPr lang="fr-FR" sz="900" b="1" dirty="0">
                <a:solidFill>
                  <a:prstClr val="black"/>
                </a:solidFill>
                <a:latin typeface="Calibri"/>
                <a:ea typeface="Calibri"/>
                <a:cs typeface="Times New Roman"/>
              </a:rPr>
              <a:t>' in the </a:t>
            </a:r>
            <a:r>
              <a:rPr lang="fr-FR" sz="900" b="1" dirty="0" err="1" smtClean="0">
                <a:solidFill>
                  <a:prstClr val="black"/>
                </a:solidFill>
                <a:latin typeface="Calibri"/>
                <a:ea typeface="Calibri"/>
                <a:cs typeface="Times New Roman"/>
              </a:rPr>
              <a:t>wind</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La réponse, mon ami, est soufflée dans le vent</a:t>
            </a:r>
            <a:r>
              <a:rPr lang="fr-FR" sz="900" i="1" dirty="0" smtClean="0">
                <a:latin typeface="Calibri"/>
                <a:ea typeface="Calibri"/>
                <a:cs typeface="Times New Roman"/>
              </a:rPr>
              <a:t>,</a:t>
            </a:r>
            <a:r>
              <a:rPr lang="fr-FR" sz="900" i="1" dirty="0">
                <a:solidFill>
                  <a:prstClr val="black"/>
                </a:solidFill>
                <a:latin typeface="Calibri"/>
                <a:ea typeface="Calibri"/>
                <a:cs typeface="Times New Roman"/>
              </a:rPr>
              <a:t> soufflée dans le </a:t>
            </a:r>
            <a:r>
              <a:rPr lang="fr-FR" sz="900" i="1" dirty="0" smtClean="0">
                <a:solidFill>
                  <a:prstClr val="black"/>
                </a:solidFill>
                <a:latin typeface="Calibri"/>
                <a:ea typeface="Calibri"/>
                <a:cs typeface="Times New Roman"/>
              </a:rPr>
              <a:t>vent</a:t>
            </a:r>
            <a:endParaRPr lang="fr-FR" sz="1600" dirty="0">
              <a:solidFill>
                <a:prstClr val="black"/>
              </a:solidFill>
            </a:endParaRPr>
          </a:p>
          <a:p>
            <a:pPr indent="0">
              <a:lnSpc>
                <a:spcPct val="115000"/>
              </a:lnSpc>
              <a:spcAft>
                <a:spcPts val="1000"/>
              </a:spcAft>
              <a:buNone/>
            </a:pPr>
            <a:endParaRPr lang="fr-FR" sz="1600" dirty="0"/>
          </a:p>
        </p:txBody>
      </p:sp>
      <p:sp>
        <p:nvSpPr>
          <p:cNvPr id="3" name="Titre 2"/>
          <p:cNvSpPr>
            <a:spLocks noGrp="1"/>
          </p:cNvSpPr>
          <p:nvPr>
            <p:ph type="title"/>
          </p:nvPr>
        </p:nvSpPr>
        <p:spPr>
          <a:xfrm>
            <a:off x="1371600" y="1295400"/>
            <a:ext cx="6728792" cy="685800"/>
          </a:xfrm>
        </p:spPr>
        <p:txBody>
          <a:bodyPr>
            <a:normAutofit fontScale="90000"/>
          </a:bodyPr>
          <a:lstStyle/>
          <a:p>
            <a:r>
              <a:rPr lang="fr-FR" sz="3200" b="1"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Blowin</a:t>
            </a:r>
            <a:r>
              <a:rPr lang="fr-FR" sz="32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in the </a:t>
            </a:r>
            <a:r>
              <a:rPr lang="fr-FR" sz="32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wind</a:t>
            </a:r>
            <a:r>
              <a:rPr lang="fr-FR" sz="32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27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Paroles</a:t>
            </a:r>
            <a:endParaRPr lang="fr-FR" sz="2000" dirty="0"/>
          </a:p>
        </p:txBody>
      </p:sp>
      <p:sp>
        <p:nvSpPr>
          <p:cNvPr id="4" name="Espace réservé du contenu 3"/>
          <p:cNvSpPr>
            <a:spLocks noGrp="1"/>
          </p:cNvSpPr>
          <p:nvPr>
            <p:ph sz="quarter" idx="14"/>
          </p:nvPr>
        </p:nvSpPr>
        <p:spPr>
          <a:xfrm>
            <a:off x="4590256" y="2132856"/>
            <a:ext cx="3960440" cy="2232248"/>
          </a:xfrm>
        </p:spPr>
        <p:txBody>
          <a:bodyPr>
            <a:noAutofit/>
          </a:bodyPr>
          <a:lstStyle/>
          <a:p>
            <a:pPr lvl="0" indent="0">
              <a:lnSpc>
                <a:spcPct val="115000"/>
              </a:lnSpc>
              <a:spcAft>
                <a:spcPts val="1000"/>
              </a:spcAft>
              <a:buNone/>
            </a:pPr>
            <a:r>
              <a:rPr lang="fr-FR" sz="900" b="1" dirty="0">
                <a:latin typeface="Calibri"/>
                <a:ea typeface="Calibri"/>
                <a:cs typeface="Times New Roman"/>
              </a:rPr>
              <a:t>How </a:t>
            </a:r>
            <a:r>
              <a:rPr lang="fr-FR" sz="900" b="1" dirty="0" err="1">
                <a:latin typeface="Calibri"/>
                <a:ea typeface="Calibri"/>
                <a:cs typeface="Times New Roman"/>
              </a:rPr>
              <a:t>many</a:t>
            </a:r>
            <a:r>
              <a:rPr lang="fr-FR" sz="900" b="1" dirty="0">
                <a:latin typeface="Calibri"/>
                <a:ea typeface="Calibri"/>
                <a:cs typeface="Times New Roman"/>
              </a:rPr>
              <a:t> </a:t>
            </a:r>
            <a:r>
              <a:rPr lang="fr-FR" sz="900" b="1" dirty="0" err="1">
                <a:latin typeface="Calibri"/>
                <a:ea typeface="Calibri"/>
                <a:cs typeface="Times New Roman"/>
              </a:rPr>
              <a:t>years</a:t>
            </a:r>
            <a:r>
              <a:rPr lang="fr-FR" sz="900" b="1" dirty="0">
                <a:latin typeface="Calibri"/>
                <a:ea typeface="Calibri"/>
                <a:cs typeface="Times New Roman"/>
              </a:rPr>
              <a:t> </a:t>
            </a:r>
            <a:r>
              <a:rPr lang="fr-FR" sz="900" b="1" dirty="0" err="1">
                <a:latin typeface="Calibri"/>
                <a:ea typeface="Calibri"/>
                <a:cs typeface="Times New Roman"/>
              </a:rPr>
              <a:t>can</a:t>
            </a:r>
            <a:r>
              <a:rPr lang="fr-FR" sz="900" b="1" dirty="0">
                <a:latin typeface="Calibri"/>
                <a:ea typeface="Calibri"/>
                <a:cs typeface="Times New Roman"/>
              </a:rPr>
              <a:t> a </a:t>
            </a:r>
            <a:r>
              <a:rPr lang="fr-FR" sz="900" b="1" dirty="0" err="1">
                <a:latin typeface="Calibri"/>
                <a:ea typeface="Calibri"/>
                <a:cs typeface="Times New Roman"/>
              </a:rPr>
              <a:t>mountain</a:t>
            </a:r>
            <a:r>
              <a:rPr lang="fr-FR" sz="900" b="1" dirty="0">
                <a:latin typeface="Calibri"/>
                <a:ea typeface="Calibri"/>
                <a:cs typeface="Times New Roman"/>
              </a:rPr>
              <a:t> </a:t>
            </a:r>
            <a:r>
              <a:rPr lang="fr-FR" sz="900" b="1" dirty="0" err="1" smtClean="0">
                <a:latin typeface="Calibri"/>
                <a:ea typeface="Calibri"/>
                <a:cs typeface="Times New Roman"/>
              </a:rPr>
              <a:t>exist</a:t>
            </a:r>
            <a:r>
              <a:rPr lang="fr-FR" sz="900" b="1" dirty="0" smtClean="0">
                <a:latin typeface="Calibri"/>
                <a:ea typeface="Calibri"/>
                <a:cs typeface="Times New Roman"/>
              </a:rPr>
              <a:t> </a:t>
            </a:r>
            <a:r>
              <a:rPr lang="fr-FR" sz="900" b="1" dirty="0" err="1" smtClean="0">
                <a:latin typeface="Calibri"/>
                <a:ea typeface="Calibri"/>
                <a:cs typeface="Times New Roman"/>
              </a:rPr>
              <a:t>before</a:t>
            </a:r>
            <a:r>
              <a:rPr lang="fr-FR" sz="900" b="1" dirty="0" smtClean="0">
                <a:latin typeface="Calibri"/>
                <a:ea typeface="Calibri"/>
                <a:cs typeface="Times New Roman"/>
              </a:rPr>
              <a:t> </a:t>
            </a:r>
            <a:r>
              <a:rPr lang="fr-FR" sz="900" b="1" dirty="0" err="1">
                <a:latin typeface="Calibri"/>
                <a:ea typeface="Calibri"/>
                <a:cs typeface="Times New Roman"/>
              </a:rPr>
              <a:t>it's</a:t>
            </a:r>
            <a:r>
              <a:rPr lang="fr-FR" sz="900" b="1" dirty="0">
                <a:latin typeface="Calibri"/>
                <a:ea typeface="Calibri"/>
                <a:cs typeface="Times New Roman"/>
              </a:rPr>
              <a:t> </a:t>
            </a:r>
            <a:r>
              <a:rPr lang="fr-FR" sz="900" b="1" dirty="0" err="1">
                <a:latin typeface="Calibri"/>
                <a:ea typeface="Calibri"/>
                <a:cs typeface="Times New Roman"/>
              </a:rPr>
              <a:t>washed</a:t>
            </a:r>
            <a:r>
              <a:rPr lang="fr-FR" sz="900" b="1" dirty="0">
                <a:latin typeface="Calibri"/>
                <a:ea typeface="Calibri"/>
                <a:cs typeface="Times New Roman"/>
              </a:rPr>
              <a:t> to the </a:t>
            </a:r>
            <a:r>
              <a:rPr lang="fr-FR" sz="900" b="1" dirty="0" err="1">
                <a:latin typeface="Calibri"/>
                <a:ea typeface="Calibri"/>
                <a:cs typeface="Times New Roman"/>
              </a:rPr>
              <a:t>sea</a:t>
            </a:r>
            <a:r>
              <a:rPr lang="fr-FR" sz="900" b="1" dirty="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Combien d'années une montagne peut-elle </a:t>
            </a:r>
            <a:r>
              <a:rPr lang="fr-FR" sz="900" i="1" dirty="0" smtClean="0">
                <a:latin typeface="Calibri"/>
                <a:ea typeface="Calibri"/>
                <a:cs typeface="Times New Roman"/>
              </a:rPr>
              <a:t>exister avant </a:t>
            </a:r>
            <a:r>
              <a:rPr lang="fr-FR" sz="900" i="1" dirty="0">
                <a:latin typeface="Calibri"/>
                <a:ea typeface="Calibri"/>
                <a:cs typeface="Times New Roman"/>
              </a:rPr>
              <a:t>d'être engloutie par la mer ?</a:t>
            </a:r>
            <a:r>
              <a:rPr lang="fr-FR" sz="900" dirty="0">
                <a:latin typeface="Calibri"/>
                <a:ea typeface="Calibri"/>
                <a:cs typeface="Times New Roman"/>
              </a:rPr>
              <a:t/>
            </a:r>
            <a:br>
              <a:rPr lang="fr-FR" sz="900" dirty="0">
                <a:latin typeface="Calibri"/>
                <a:ea typeface="Calibri"/>
                <a:cs typeface="Times New Roman"/>
              </a:rPr>
            </a:br>
            <a:r>
              <a:rPr lang="fr-FR" sz="900" b="1" dirty="0" err="1" smtClean="0">
                <a:latin typeface="Calibri"/>
                <a:ea typeface="Calibri"/>
                <a:cs typeface="Times New Roman"/>
              </a:rPr>
              <a:t>Yes</a:t>
            </a:r>
            <a:r>
              <a:rPr lang="fr-FR" sz="900" b="1" dirty="0">
                <a:latin typeface="Calibri"/>
                <a:ea typeface="Calibri"/>
                <a:cs typeface="Times New Roman"/>
              </a:rPr>
              <a:t>, 'n' how </a:t>
            </a:r>
            <a:r>
              <a:rPr lang="fr-FR" sz="900" b="1" dirty="0" err="1">
                <a:latin typeface="Calibri"/>
                <a:ea typeface="Calibri"/>
                <a:cs typeface="Times New Roman"/>
              </a:rPr>
              <a:t>many</a:t>
            </a:r>
            <a:r>
              <a:rPr lang="fr-FR" sz="900" b="1" dirty="0">
                <a:latin typeface="Calibri"/>
                <a:ea typeface="Calibri"/>
                <a:cs typeface="Times New Roman"/>
              </a:rPr>
              <a:t> </a:t>
            </a:r>
            <a:r>
              <a:rPr lang="fr-FR" sz="900" b="1" dirty="0" err="1">
                <a:latin typeface="Calibri"/>
                <a:ea typeface="Calibri"/>
                <a:cs typeface="Times New Roman"/>
              </a:rPr>
              <a:t>years</a:t>
            </a:r>
            <a:r>
              <a:rPr lang="fr-FR" sz="900" b="1" dirty="0">
                <a:latin typeface="Calibri"/>
                <a:ea typeface="Calibri"/>
                <a:cs typeface="Times New Roman"/>
              </a:rPr>
              <a:t> </a:t>
            </a:r>
            <a:r>
              <a:rPr lang="fr-FR" sz="900" b="1" dirty="0" err="1">
                <a:latin typeface="Calibri"/>
                <a:ea typeface="Calibri"/>
                <a:cs typeface="Times New Roman"/>
              </a:rPr>
              <a:t>can</a:t>
            </a:r>
            <a:r>
              <a:rPr lang="fr-FR" sz="900" b="1" dirty="0">
                <a:latin typeface="Calibri"/>
                <a:ea typeface="Calibri"/>
                <a:cs typeface="Times New Roman"/>
              </a:rPr>
              <a:t> </a:t>
            </a:r>
            <a:r>
              <a:rPr lang="fr-FR" sz="900" b="1" dirty="0" err="1">
                <a:latin typeface="Calibri"/>
                <a:ea typeface="Calibri"/>
                <a:cs typeface="Times New Roman"/>
              </a:rPr>
              <a:t>some</a:t>
            </a:r>
            <a:r>
              <a:rPr lang="fr-FR" sz="900" b="1" dirty="0">
                <a:latin typeface="Calibri"/>
                <a:ea typeface="Calibri"/>
                <a:cs typeface="Times New Roman"/>
              </a:rPr>
              <a:t> people </a:t>
            </a:r>
            <a:r>
              <a:rPr lang="fr-FR" sz="900" b="1" dirty="0" err="1" smtClean="0">
                <a:latin typeface="Calibri"/>
                <a:ea typeface="Calibri"/>
                <a:cs typeface="Times New Roman"/>
              </a:rPr>
              <a:t>exist</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Oui, et combien d'années doivent exister certains </a:t>
            </a:r>
            <a:r>
              <a:rPr lang="fr-FR" sz="900" i="1" dirty="0" smtClean="0">
                <a:latin typeface="Calibri"/>
                <a:ea typeface="Calibri"/>
                <a:cs typeface="Times New Roman"/>
              </a:rPr>
              <a:t>peuples</a:t>
            </a:r>
            <a:r>
              <a:rPr lang="fr-FR" sz="900" dirty="0">
                <a:latin typeface="Calibri"/>
                <a:ea typeface="Calibri"/>
                <a:cs typeface="Times New Roman"/>
              </a:rPr>
              <a:t/>
            </a:r>
            <a:br>
              <a:rPr lang="fr-FR" sz="900" dirty="0">
                <a:latin typeface="Calibri"/>
                <a:ea typeface="Calibri"/>
                <a:cs typeface="Times New Roman"/>
              </a:rPr>
            </a:br>
            <a:r>
              <a:rPr lang="fr-FR" sz="900" b="1" dirty="0" err="1" smtClean="0">
                <a:latin typeface="Calibri"/>
                <a:ea typeface="Calibri"/>
                <a:cs typeface="Times New Roman"/>
              </a:rPr>
              <a:t>Before</a:t>
            </a:r>
            <a:r>
              <a:rPr lang="fr-FR" sz="900" b="1" dirty="0" smtClean="0">
                <a:latin typeface="Calibri"/>
                <a:ea typeface="Calibri"/>
                <a:cs typeface="Times New Roman"/>
              </a:rPr>
              <a:t> </a:t>
            </a:r>
            <a:r>
              <a:rPr lang="fr-FR" sz="900" b="1" dirty="0" err="1" smtClean="0">
                <a:latin typeface="Calibri"/>
                <a:ea typeface="Calibri"/>
                <a:cs typeface="Times New Roman"/>
              </a:rPr>
              <a:t>they're</a:t>
            </a:r>
            <a:r>
              <a:rPr lang="fr-FR" sz="900" b="1" dirty="0" smtClean="0">
                <a:latin typeface="Calibri"/>
                <a:ea typeface="Calibri"/>
                <a:cs typeface="Times New Roman"/>
              </a:rPr>
              <a:t> </a:t>
            </a:r>
            <a:r>
              <a:rPr lang="fr-FR" sz="900" b="1" dirty="0" err="1" smtClean="0">
                <a:latin typeface="Calibri"/>
                <a:ea typeface="Calibri"/>
                <a:cs typeface="Times New Roman"/>
              </a:rPr>
              <a:t>allowed</a:t>
            </a:r>
            <a:r>
              <a:rPr lang="fr-FR" sz="900" b="1" dirty="0" smtClean="0">
                <a:latin typeface="Calibri"/>
                <a:ea typeface="Calibri"/>
                <a:cs typeface="Times New Roman"/>
              </a:rPr>
              <a:t> to </a:t>
            </a:r>
            <a:r>
              <a:rPr lang="fr-FR" sz="900" b="1" dirty="0" err="1" smtClean="0">
                <a:latin typeface="Calibri"/>
                <a:ea typeface="Calibri"/>
                <a:cs typeface="Times New Roman"/>
              </a:rPr>
              <a:t>be</a:t>
            </a:r>
            <a:r>
              <a:rPr lang="fr-FR" sz="900" b="1" dirty="0" smtClean="0">
                <a:latin typeface="Calibri"/>
                <a:ea typeface="Calibri"/>
                <a:cs typeface="Times New Roman"/>
              </a:rPr>
              <a:t> free ?</a:t>
            </a:r>
            <a:r>
              <a:rPr lang="fr-FR" sz="900" dirty="0" smtClean="0">
                <a:latin typeface="Calibri"/>
                <a:ea typeface="Calibri"/>
                <a:cs typeface="Times New Roman"/>
              </a:rPr>
              <a:t/>
            </a:r>
            <a:br>
              <a:rPr lang="fr-FR" sz="900" dirty="0" smtClean="0">
                <a:latin typeface="Calibri"/>
                <a:ea typeface="Calibri"/>
                <a:cs typeface="Times New Roman"/>
              </a:rPr>
            </a:br>
            <a:r>
              <a:rPr lang="fr-FR" sz="900" i="1" dirty="0" smtClean="0">
                <a:latin typeface="Calibri"/>
                <a:ea typeface="Calibri"/>
                <a:cs typeface="Times New Roman"/>
              </a:rPr>
              <a:t>Avant qu'il leur soit permis d'être libres ?</a:t>
            </a:r>
            <a:r>
              <a:rPr lang="fr-FR" sz="900" dirty="0" smtClean="0">
                <a:latin typeface="Calibri"/>
                <a:ea typeface="Calibri"/>
                <a:cs typeface="Times New Roman"/>
              </a:rPr>
              <a:t/>
            </a:r>
            <a:br>
              <a:rPr lang="fr-FR" sz="900" dirty="0" smtClean="0">
                <a:latin typeface="Calibri"/>
                <a:ea typeface="Calibri"/>
                <a:cs typeface="Times New Roman"/>
              </a:rPr>
            </a:br>
            <a:r>
              <a:rPr lang="fr-FR" sz="900" b="1" dirty="0" err="1" smtClean="0">
                <a:latin typeface="Calibri"/>
                <a:ea typeface="Calibri"/>
                <a:cs typeface="Times New Roman"/>
              </a:rPr>
              <a:t>Yes</a:t>
            </a:r>
            <a:r>
              <a:rPr lang="fr-FR" sz="900" b="1" dirty="0">
                <a:latin typeface="Calibri"/>
                <a:ea typeface="Calibri"/>
                <a:cs typeface="Times New Roman"/>
              </a:rPr>
              <a:t>, 'n' how </a:t>
            </a:r>
            <a:r>
              <a:rPr lang="fr-FR" sz="900" b="1" dirty="0" err="1">
                <a:latin typeface="Calibri"/>
                <a:ea typeface="Calibri"/>
                <a:cs typeface="Times New Roman"/>
              </a:rPr>
              <a:t>many</a:t>
            </a:r>
            <a:r>
              <a:rPr lang="fr-FR" sz="900" b="1" dirty="0">
                <a:latin typeface="Calibri"/>
                <a:ea typeface="Calibri"/>
                <a:cs typeface="Times New Roman"/>
              </a:rPr>
              <a:t> times </a:t>
            </a:r>
            <a:r>
              <a:rPr lang="fr-FR" sz="900" b="1" dirty="0" err="1">
                <a:latin typeface="Calibri"/>
                <a:ea typeface="Calibri"/>
                <a:cs typeface="Times New Roman"/>
              </a:rPr>
              <a:t>can</a:t>
            </a:r>
            <a:r>
              <a:rPr lang="fr-FR" sz="900" b="1" dirty="0">
                <a:latin typeface="Calibri"/>
                <a:ea typeface="Calibri"/>
                <a:cs typeface="Times New Roman"/>
              </a:rPr>
              <a:t> a man </a:t>
            </a:r>
            <a:r>
              <a:rPr lang="fr-FR" sz="900" b="1" dirty="0" err="1">
                <a:latin typeface="Calibri"/>
                <a:ea typeface="Calibri"/>
                <a:cs typeface="Times New Roman"/>
              </a:rPr>
              <a:t>turn</a:t>
            </a:r>
            <a:r>
              <a:rPr lang="fr-FR" sz="900" b="1" dirty="0">
                <a:latin typeface="Calibri"/>
                <a:ea typeface="Calibri"/>
                <a:cs typeface="Times New Roman"/>
              </a:rPr>
              <a:t> </a:t>
            </a:r>
            <a:r>
              <a:rPr lang="fr-FR" sz="900" b="1" dirty="0" err="1">
                <a:latin typeface="Calibri"/>
                <a:ea typeface="Calibri"/>
                <a:cs typeface="Times New Roman"/>
              </a:rPr>
              <a:t>his</a:t>
            </a:r>
            <a:r>
              <a:rPr lang="fr-FR" sz="900" b="1" dirty="0">
                <a:latin typeface="Calibri"/>
                <a:ea typeface="Calibri"/>
                <a:cs typeface="Times New Roman"/>
              </a:rPr>
              <a:t> </a:t>
            </a:r>
            <a:r>
              <a:rPr lang="fr-FR" sz="900" b="1" dirty="0" err="1">
                <a:latin typeface="Calibri"/>
                <a:ea typeface="Calibri"/>
                <a:cs typeface="Times New Roman"/>
              </a:rPr>
              <a:t>head</a:t>
            </a:r>
            <a:r>
              <a:rPr lang="fr-FR" sz="900" b="1" dirty="0" smtClean="0">
                <a:latin typeface="Calibri"/>
                <a:ea typeface="Calibri"/>
                <a:cs typeface="Times New Roman"/>
              </a:rPr>
              <a:t>,</a:t>
            </a:r>
            <a:r>
              <a:rPr lang="fr-FR" sz="900" b="1" dirty="0">
                <a:latin typeface="Calibri"/>
                <a:ea typeface="Calibri"/>
                <a:cs typeface="Times New Roman"/>
              </a:rPr>
              <a:t> </a:t>
            </a:r>
            <a:r>
              <a:rPr lang="fr-FR" sz="900" b="1" dirty="0" err="1" smtClean="0">
                <a:latin typeface="Calibri"/>
                <a:ea typeface="Calibri"/>
                <a:cs typeface="Times New Roman"/>
              </a:rPr>
              <a:t>pretending</a:t>
            </a:r>
            <a:r>
              <a:rPr lang="fr-FR" sz="900" b="1" dirty="0" smtClean="0">
                <a:latin typeface="Calibri"/>
                <a:ea typeface="Calibri"/>
                <a:cs typeface="Times New Roman"/>
              </a:rPr>
              <a:t> </a:t>
            </a:r>
            <a:r>
              <a:rPr lang="fr-FR" sz="900" b="1" dirty="0" err="1">
                <a:latin typeface="Calibri"/>
                <a:ea typeface="Calibri"/>
                <a:cs typeface="Times New Roman"/>
              </a:rPr>
              <a:t>he</a:t>
            </a:r>
            <a:r>
              <a:rPr lang="fr-FR" sz="900" b="1" dirty="0">
                <a:latin typeface="Calibri"/>
                <a:ea typeface="Calibri"/>
                <a:cs typeface="Times New Roman"/>
              </a:rPr>
              <a:t> </a:t>
            </a:r>
            <a:r>
              <a:rPr lang="fr-FR" sz="900" b="1" dirty="0" err="1">
                <a:latin typeface="Calibri"/>
                <a:ea typeface="Calibri"/>
                <a:cs typeface="Times New Roman"/>
              </a:rPr>
              <a:t>just</a:t>
            </a:r>
            <a:r>
              <a:rPr lang="fr-FR" sz="900" b="1" dirty="0">
                <a:latin typeface="Calibri"/>
                <a:ea typeface="Calibri"/>
                <a:cs typeface="Times New Roman"/>
              </a:rPr>
              <a:t> </a:t>
            </a:r>
            <a:r>
              <a:rPr lang="fr-FR" sz="900" b="1" dirty="0" err="1">
                <a:latin typeface="Calibri"/>
                <a:ea typeface="Calibri"/>
                <a:cs typeface="Times New Roman"/>
              </a:rPr>
              <a:t>doesn't</a:t>
            </a:r>
            <a:r>
              <a:rPr lang="fr-FR" sz="900" b="1" dirty="0">
                <a:latin typeface="Calibri"/>
                <a:ea typeface="Calibri"/>
                <a:cs typeface="Times New Roman"/>
              </a:rPr>
              <a:t> </a:t>
            </a:r>
            <a:r>
              <a:rPr lang="fr-FR" sz="900" b="1" dirty="0" err="1">
                <a:latin typeface="Calibri"/>
                <a:ea typeface="Calibri"/>
                <a:cs typeface="Times New Roman"/>
              </a:rPr>
              <a:t>see</a:t>
            </a:r>
            <a:r>
              <a:rPr lang="fr-FR" sz="900" b="1" dirty="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Oui, et combien de fois un homme peut-il tourner la </a:t>
            </a:r>
            <a:r>
              <a:rPr lang="fr-FR" sz="900" i="1" dirty="0" smtClean="0">
                <a:latin typeface="Calibri"/>
                <a:ea typeface="Calibri"/>
                <a:cs typeface="Times New Roman"/>
              </a:rPr>
              <a:t>tête en </a:t>
            </a:r>
            <a:r>
              <a:rPr lang="fr-FR" sz="900" i="1" dirty="0">
                <a:latin typeface="Calibri"/>
                <a:ea typeface="Calibri"/>
                <a:cs typeface="Times New Roman"/>
              </a:rPr>
              <a:t>prétendant qu'il ne voit rien ?</a:t>
            </a:r>
            <a:r>
              <a:rPr lang="fr-FR" sz="900" dirty="0">
                <a:latin typeface="Calibri"/>
                <a:ea typeface="Calibri"/>
                <a:cs typeface="Times New Roman"/>
              </a:rPr>
              <a:t/>
            </a:r>
            <a:br>
              <a:rPr lang="fr-FR" sz="900" dirty="0">
                <a:latin typeface="Calibri"/>
                <a:ea typeface="Calibri"/>
                <a:cs typeface="Times New Roman"/>
              </a:rPr>
            </a:br>
            <a:r>
              <a:rPr lang="fr-FR" sz="900" b="1" dirty="0" smtClean="0">
                <a:latin typeface="Calibri"/>
                <a:ea typeface="Calibri"/>
                <a:cs typeface="Times New Roman"/>
              </a:rPr>
              <a:t>The </a:t>
            </a:r>
            <a:r>
              <a:rPr lang="fr-FR" sz="900" b="1" dirty="0" err="1">
                <a:latin typeface="Calibri"/>
                <a:ea typeface="Calibri"/>
                <a:cs typeface="Times New Roman"/>
              </a:rPr>
              <a:t>answer</a:t>
            </a:r>
            <a:r>
              <a:rPr lang="fr-FR" sz="900" b="1" dirty="0">
                <a:latin typeface="Calibri"/>
                <a:ea typeface="Calibri"/>
                <a:cs typeface="Times New Roman"/>
              </a:rPr>
              <a:t>, </a:t>
            </a:r>
            <a:r>
              <a:rPr lang="fr-FR" sz="900" b="1" dirty="0" err="1">
                <a:latin typeface="Calibri"/>
                <a:ea typeface="Calibri"/>
                <a:cs typeface="Times New Roman"/>
              </a:rPr>
              <a:t>my</a:t>
            </a:r>
            <a:r>
              <a:rPr lang="fr-FR" sz="900" b="1" dirty="0">
                <a:latin typeface="Calibri"/>
                <a:ea typeface="Calibri"/>
                <a:cs typeface="Times New Roman"/>
              </a:rPr>
              <a:t> </a:t>
            </a:r>
            <a:r>
              <a:rPr lang="fr-FR" sz="900" b="1" dirty="0" err="1">
                <a:latin typeface="Calibri"/>
                <a:ea typeface="Calibri"/>
                <a:cs typeface="Times New Roman"/>
              </a:rPr>
              <a:t>friend</a:t>
            </a:r>
            <a:r>
              <a:rPr lang="fr-FR" sz="900" b="1" dirty="0">
                <a:latin typeface="Calibri"/>
                <a:ea typeface="Calibri"/>
                <a:cs typeface="Times New Roman"/>
              </a:rPr>
              <a:t>, </a:t>
            </a:r>
            <a:r>
              <a:rPr lang="fr-FR" sz="900" b="1" dirty="0" err="1">
                <a:latin typeface="Calibri"/>
                <a:ea typeface="Calibri"/>
                <a:cs typeface="Times New Roman"/>
              </a:rPr>
              <a:t>is</a:t>
            </a:r>
            <a:r>
              <a:rPr lang="fr-FR" sz="900" b="1" dirty="0">
                <a:latin typeface="Calibri"/>
                <a:ea typeface="Calibri"/>
                <a:cs typeface="Times New Roman"/>
              </a:rPr>
              <a:t> </a:t>
            </a:r>
            <a:r>
              <a:rPr lang="fr-FR" sz="900" b="1" dirty="0" err="1">
                <a:latin typeface="Calibri"/>
                <a:ea typeface="Calibri"/>
                <a:cs typeface="Times New Roman"/>
              </a:rPr>
              <a:t>blowin</a:t>
            </a:r>
            <a:r>
              <a:rPr lang="fr-FR" sz="900" b="1" dirty="0">
                <a:latin typeface="Calibri"/>
                <a:ea typeface="Calibri"/>
                <a:cs typeface="Times New Roman"/>
              </a:rPr>
              <a:t>' in the </a:t>
            </a:r>
            <a:r>
              <a:rPr lang="fr-FR" sz="900" b="1" dirty="0" err="1">
                <a:latin typeface="Calibri"/>
                <a:ea typeface="Calibri"/>
                <a:cs typeface="Times New Roman"/>
              </a:rPr>
              <a:t>wind</a:t>
            </a:r>
            <a:r>
              <a:rPr lang="fr-FR" sz="900" b="1" dirty="0" smtClean="0">
                <a:latin typeface="Calibri"/>
                <a:ea typeface="Calibri"/>
                <a:cs typeface="Times New Roman"/>
              </a:rPr>
              <a:t>,</a:t>
            </a:r>
            <a:r>
              <a:rPr lang="fr-FR" sz="900" b="1" dirty="0">
                <a:solidFill>
                  <a:prstClr val="black"/>
                </a:solidFill>
                <a:latin typeface="Calibri"/>
                <a:ea typeface="Calibri"/>
                <a:cs typeface="Times New Roman"/>
              </a:rPr>
              <a:t> </a:t>
            </a:r>
            <a:r>
              <a:rPr lang="fr-FR" sz="900" b="1" dirty="0" err="1">
                <a:solidFill>
                  <a:prstClr val="black"/>
                </a:solidFill>
                <a:latin typeface="Calibri"/>
                <a:ea typeface="Calibri"/>
                <a:cs typeface="Times New Roman"/>
              </a:rPr>
              <a:t>blowin</a:t>
            </a:r>
            <a:r>
              <a:rPr lang="fr-FR" sz="900" b="1" dirty="0">
                <a:solidFill>
                  <a:prstClr val="black"/>
                </a:solidFill>
                <a:latin typeface="Calibri"/>
                <a:ea typeface="Calibri"/>
                <a:cs typeface="Times New Roman"/>
              </a:rPr>
              <a:t>' in the </a:t>
            </a:r>
            <a:r>
              <a:rPr lang="fr-FR" sz="900" b="1" dirty="0" err="1" smtClean="0">
                <a:solidFill>
                  <a:prstClr val="black"/>
                </a:solidFill>
                <a:latin typeface="Calibri"/>
                <a:ea typeface="Calibri"/>
                <a:cs typeface="Times New Roman"/>
              </a:rPr>
              <a:t>wind</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La réponse, mon ami, est soufflée dans le </a:t>
            </a:r>
            <a:r>
              <a:rPr lang="fr-FR" sz="900" i="1" dirty="0" smtClean="0">
                <a:latin typeface="Calibri"/>
                <a:ea typeface="Calibri"/>
                <a:cs typeface="Times New Roman"/>
              </a:rPr>
              <a:t>vent</a:t>
            </a:r>
            <a:r>
              <a:rPr lang="fr-FR" sz="900" i="1" dirty="0" smtClean="0">
                <a:latin typeface="Calibri"/>
                <a:ea typeface="Calibri"/>
                <a:cs typeface="Times New Roman"/>
              </a:rPr>
              <a:t>,</a:t>
            </a:r>
            <a:r>
              <a:rPr lang="fr-FR" sz="900" i="1" dirty="0">
                <a:solidFill>
                  <a:prstClr val="black"/>
                </a:solidFill>
                <a:latin typeface="Calibri"/>
                <a:ea typeface="Calibri"/>
                <a:cs typeface="Times New Roman"/>
              </a:rPr>
              <a:t> soufflée dans le </a:t>
            </a:r>
            <a:r>
              <a:rPr lang="fr-FR" sz="900" i="1" dirty="0" smtClean="0">
                <a:solidFill>
                  <a:prstClr val="black"/>
                </a:solidFill>
                <a:latin typeface="Calibri"/>
                <a:ea typeface="Calibri"/>
                <a:cs typeface="Times New Roman"/>
              </a:rPr>
              <a:t>vent</a:t>
            </a:r>
            <a:endParaRPr lang="fr-FR" sz="1600" dirty="0">
              <a:solidFill>
                <a:prstClr val="black"/>
              </a:solidFill>
            </a:endParaRPr>
          </a:p>
          <a:p>
            <a:pPr indent="0">
              <a:lnSpc>
                <a:spcPct val="115000"/>
              </a:lnSpc>
              <a:spcAft>
                <a:spcPts val="1000"/>
              </a:spcAft>
              <a:buNone/>
            </a:pPr>
            <a:endParaRPr lang="fr-FR" sz="1200" dirty="0"/>
          </a:p>
        </p:txBody>
      </p:sp>
      <p:sp>
        <p:nvSpPr>
          <p:cNvPr id="5" name="ZoneTexte 4"/>
          <p:cNvSpPr txBox="1"/>
          <p:nvPr/>
        </p:nvSpPr>
        <p:spPr>
          <a:xfrm>
            <a:off x="1907704" y="4293096"/>
            <a:ext cx="5365104" cy="1680588"/>
          </a:xfrm>
          <a:prstGeom prst="rect">
            <a:avLst/>
          </a:prstGeom>
          <a:noFill/>
        </p:spPr>
        <p:txBody>
          <a:bodyPr wrap="square" rtlCol="0">
            <a:spAutoFit/>
          </a:bodyPr>
          <a:lstStyle/>
          <a:p>
            <a:pPr lvl="0" algn="ctr">
              <a:lnSpc>
                <a:spcPct val="115000"/>
              </a:lnSpc>
              <a:spcBef>
                <a:spcPct val="20000"/>
              </a:spcBef>
              <a:spcAft>
                <a:spcPts val="1000"/>
              </a:spcAft>
            </a:pPr>
            <a:r>
              <a:rPr lang="fr-FR" sz="900" b="1" dirty="0">
                <a:latin typeface="Calibri"/>
                <a:ea typeface="Calibri"/>
                <a:cs typeface="Times New Roman"/>
              </a:rPr>
              <a:t>How </a:t>
            </a:r>
            <a:r>
              <a:rPr lang="fr-FR" sz="900" b="1" dirty="0" err="1">
                <a:latin typeface="Calibri"/>
                <a:ea typeface="Calibri"/>
                <a:cs typeface="Times New Roman"/>
              </a:rPr>
              <a:t>many</a:t>
            </a:r>
            <a:r>
              <a:rPr lang="fr-FR" sz="900" b="1" dirty="0">
                <a:latin typeface="Calibri"/>
                <a:ea typeface="Calibri"/>
                <a:cs typeface="Times New Roman"/>
              </a:rPr>
              <a:t> times must a man look </a:t>
            </a:r>
            <a:r>
              <a:rPr lang="fr-FR" sz="900" b="1" dirty="0" smtClean="0">
                <a:latin typeface="Calibri"/>
                <a:ea typeface="Calibri"/>
                <a:cs typeface="Times New Roman"/>
              </a:rPr>
              <a:t>up </a:t>
            </a:r>
            <a:r>
              <a:rPr lang="fr-FR" sz="900" b="1" dirty="0" err="1" smtClean="0">
                <a:latin typeface="Calibri"/>
                <a:ea typeface="Calibri"/>
                <a:cs typeface="Times New Roman"/>
              </a:rPr>
              <a:t>before</a:t>
            </a:r>
            <a:r>
              <a:rPr lang="fr-FR" sz="900" b="1" dirty="0" smtClean="0">
                <a:latin typeface="Calibri"/>
                <a:ea typeface="Calibri"/>
                <a:cs typeface="Times New Roman"/>
              </a:rPr>
              <a:t> </a:t>
            </a:r>
            <a:r>
              <a:rPr lang="fr-FR" sz="900" b="1" dirty="0" err="1" smtClean="0">
                <a:latin typeface="Calibri"/>
                <a:ea typeface="Calibri"/>
                <a:cs typeface="Times New Roman"/>
              </a:rPr>
              <a:t>he</a:t>
            </a:r>
            <a:r>
              <a:rPr lang="fr-FR" sz="900" b="1" dirty="0" smtClean="0">
                <a:latin typeface="Calibri"/>
                <a:ea typeface="Calibri"/>
                <a:cs typeface="Times New Roman"/>
              </a:rPr>
              <a:t> </a:t>
            </a:r>
            <a:r>
              <a:rPr lang="fr-FR" sz="900" b="1" dirty="0" err="1" smtClean="0">
                <a:latin typeface="Calibri"/>
                <a:ea typeface="Calibri"/>
                <a:cs typeface="Times New Roman"/>
              </a:rPr>
              <a:t>can</a:t>
            </a:r>
            <a:r>
              <a:rPr lang="fr-FR" sz="900" b="1" dirty="0" smtClean="0">
                <a:latin typeface="Calibri"/>
                <a:ea typeface="Calibri"/>
                <a:cs typeface="Times New Roman"/>
              </a:rPr>
              <a:t> </a:t>
            </a:r>
            <a:r>
              <a:rPr lang="fr-FR" sz="900" b="1" dirty="0" err="1" smtClean="0">
                <a:latin typeface="Calibri"/>
                <a:ea typeface="Calibri"/>
                <a:cs typeface="Times New Roman"/>
              </a:rPr>
              <a:t>see</a:t>
            </a:r>
            <a:r>
              <a:rPr lang="fr-FR" sz="900" b="1" dirty="0" smtClean="0">
                <a:latin typeface="Calibri"/>
                <a:ea typeface="Calibri"/>
                <a:cs typeface="Times New Roman"/>
              </a:rPr>
              <a:t> the </a:t>
            </a:r>
            <a:r>
              <a:rPr lang="fr-FR" sz="900" b="1" dirty="0" err="1" smtClean="0">
                <a:latin typeface="Calibri"/>
                <a:ea typeface="Calibri"/>
                <a:cs typeface="Times New Roman"/>
              </a:rPr>
              <a:t>sky</a:t>
            </a:r>
            <a:r>
              <a:rPr lang="fr-FR" sz="900" b="1" dirty="0" smtClean="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Combien de fois un homme doit-il regarder en </a:t>
            </a:r>
            <a:r>
              <a:rPr lang="fr-FR" sz="900" i="1" dirty="0" smtClean="0">
                <a:latin typeface="Calibri"/>
                <a:ea typeface="Calibri"/>
                <a:cs typeface="Times New Roman"/>
              </a:rPr>
              <a:t>l'air</a:t>
            </a:r>
            <a:r>
              <a:rPr lang="fr-FR" sz="900" dirty="0" smtClean="0">
                <a:latin typeface="Calibri"/>
                <a:ea typeface="Calibri"/>
                <a:cs typeface="Times New Roman"/>
              </a:rPr>
              <a:t> a</a:t>
            </a:r>
            <a:r>
              <a:rPr lang="fr-FR" sz="900" i="1" dirty="0" smtClean="0">
                <a:latin typeface="Calibri"/>
                <a:ea typeface="Calibri"/>
                <a:cs typeface="Times New Roman"/>
              </a:rPr>
              <a:t>vant </a:t>
            </a:r>
            <a:r>
              <a:rPr lang="fr-FR" sz="900" i="1" dirty="0">
                <a:latin typeface="Calibri"/>
                <a:ea typeface="Calibri"/>
                <a:cs typeface="Times New Roman"/>
              </a:rPr>
              <a:t>de voir le ciel ?</a:t>
            </a:r>
            <a:r>
              <a:rPr lang="fr-FR" sz="900" dirty="0">
                <a:latin typeface="Calibri"/>
                <a:ea typeface="Calibri"/>
                <a:cs typeface="Times New Roman"/>
              </a:rPr>
              <a:t/>
            </a:r>
            <a:br>
              <a:rPr lang="fr-FR" sz="900" dirty="0">
                <a:latin typeface="Calibri"/>
                <a:ea typeface="Calibri"/>
                <a:cs typeface="Times New Roman"/>
              </a:rPr>
            </a:br>
            <a:r>
              <a:rPr lang="fr-FR" sz="900" b="1" dirty="0" err="1">
                <a:latin typeface="Calibri"/>
                <a:ea typeface="Calibri"/>
                <a:cs typeface="Times New Roman"/>
              </a:rPr>
              <a:t>Yes</a:t>
            </a:r>
            <a:r>
              <a:rPr lang="fr-FR" sz="900" b="1" dirty="0">
                <a:latin typeface="Calibri"/>
                <a:ea typeface="Calibri"/>
                <a:cs typeface="Times New Roman"/>
              </a:rPr>
              <a:t>, 'n' how </a:t>
            </a:r>
            <a:r>
              <a:rPr lang="fr-FR" sz="900" b="1" dirty="0" err="1">
                <a:latin typeface="Calibri"/>
                <a:ea typeface="Calibri"/>
                <a:cs typeface="Times New Roman"/>
              </a:rPr>
              <a:t>many</a:t>
            </a:r>
            <a:r>
              <a:rPr lang="fr-FR" sz="900" b="1" dirty="0">
                <a:latin typeface="Calibri"/>
                <a:ea typeface="Calibri"/>
                <a:cs typeface="Times New Roman"/>
              </a:rPr>
              <a:t> </a:t>
            </a:r>
            <a:r>
              <a:rPr lang="fr-FR" sz="900" b="1" dirty="0" err="1">
                <a:latin typeface="Calibri"/>
                <a:ea typeface="Calibri"/>
                <a:cs typeface="Times New Roman"/>
              </a:rPr>
              <a:t>ears</a:t>
            </a:r>
            <a:r>
              <a:rPr lang="fr-FR" sz="900" b="1" dirty="0">
                <a:latin typeface="Calibri"/>
                <a:ea typeface="Calibri"/>
                <a:cs typeface="Times New Roman"/>
              </a:rPr>
              <a:t> must one man </a:t>
            </a:r>
            <a:r>
              <a:rPr lang="fr-FR" sz="900" b="1" dirty="0" smtClean="0">
                <a:latin typeface="Calibri"/>
                <a:ea typeface="Calibri"/>
                <a:cs typeface="Times New Roman"/>
              </a:rPr>
              <a:t>have </a:t>
            </a:r>
            <a:r>
              <a:rPr lang="fr-FR" sz="900" b="1" dirty="0" err="1" smtClean="0">
                <a:latin typeface="Calibri"/>
                <a:ea typeface="Calibri"/>
                <a:cs typeface="Times New Roman"/>
              </a:rPr>
              <a:t>before</a:t>
            </a:r>
            <a:r>
              <a:rPr lang="fr-FR" sz="900" b="1" dirty="0" smtClean="0">
                <a:latin typeface="Calibri"/>
                <a:ea typeface="Calibri"/>
                <a:cs typeface="Times New Roman"/>
              </a:rPr>
              <a:t> </a:t>
            </a:r>
            <a:r>
              <a:rPr lang="fr-FR" sz="900" b="1" dirty="0" err="1">
                <a:latin typeface="Calibri"/>
                <a:ea typeface="Calibri"/>
                <a:cs typeface="Times New Roman"/>
              </a:rPr>
              <a:t>he</a:t>
            </a:r>
            <a:r>
              <a:rPr lang="fr-FR" sz="900" b="1" dirty="0">
                <a:latin typeface="Calibri"/>
                <a:ea typeface="Calibri"/>
                <a:cs typeface="Times New Roman"/>
              </a:rPr>
              <a:t> </a:t>
            </a:r>
            <a:r>
              <a:rPr lang="fr-FR" sz="900" b="1" dirty="0" err="1">
                <a:latin typeface="Calibri"/>
                <a:ea typeface="Calibri"/>
                <a:cs typeface="Times New Roman"/>
              </a:rPr>
              <a:t>can</a:t>
            </a:r>
            <a:r>
              <a:rPr lang="fr-FR" sz="900" b="1" dirty="0">
                <a:latin typeface="Calibri"/>
                <a:ea typeface="Calibri"/>
                <a:cs typeface="Times New Roman"/>
              </a:rPr>
              <a:t> </a:t>
            </a:r>
            <a:r>
              <a:rPr lang="fr-FR" sz="900" b="1" dirty="0" err="1">
                <a:latin typeface="Calibri"/>
                <a:ea typeface="Calibri"/>
                <a:cs typeface="Times New Roman"/>
              </a:rPr>
              <a:t>hear</a:t>
            </a:r>
            <a:r>
              <a:rPr lang="fr-FR" sz="900" b="1" dirty="0">
                <a:latin typeface="Calibri"/>
                <a:ea typeface="Calibri"/>
                <a:cs typeface="Times New Roman"/>
              </a:rPr>
              <a:t> people </a:t>
            </a:r>
            <a:r>
              <a:rPr lang="fr-FR" sz="900" b="1" dirty="0" err="1">
                <a:latin typeface="Calibri"/>
                <a:ea typeface="Calibri"/>
                <a:cs typeface="Times New Roman"/>
              </a:rPr>
              <a:t>cry</a:t>
            </a:r>
            <a:r>
              <a:rPr lang="fr-FR" sz="900" b="1" dirty="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smtClean="0">
                <a:latin typeface="Calibri"/>
                <a:ea typeface="Calibri"/>
                <a:cs typeface="Times New Roman"/>
              </a:rPr>
              <a:t>Oui</a:t>
            </a:r>
            <a:r>
              <a:rPr lang="fr-FR" sz="900" i="1" dirty="0">
                <a:latin typeface="Calibri"/>
                <a:ea typeface="Calibri"/>
                <a:cs typeface="Times New Roman"/>
              </a:rPr>
              <a:t>, et combien d'oreilles doit avoir un seul </a:t>
            </a:r>
            <a:r>
              <a:rPr lang="fr-FR" sz="900" i="1" dirty="0" smtClean="0">
                <a:latin typeface="Calibri"/>
                <a:ea typeface="Calibri"/>
                <a:cs typeface="Times New Roman"/>
              </a:rPr>
              <a:t>homme avant </a:t>
            </a:r>
            <a:r>
              <a:rPr lang="fr-FR" sz="900" i="1" dirty="0">
                <a:latin typeface="Calibri"/>
                <a:ea typeface="Calibri"/>
                <a:cs typeface="Times New Roman"/>
              </a:rPr>
              <a:t>de pouvoir entendre pleurer les gens ?</a:t>
            </a:r>
            <a:r>
              <a:rPr lang="fr-FR" sz="900" dirty="0">
                <a:latin typeface="Calibri"/>
                <a:ea typeface="Calibri"/>
                <a:cs typeface="Times New Roman"/>
              </a:rPr>
              <a:t/>
            </a:r>
            <a:br>
              <a:rPr lang="fr-FR" sz="900" dirty="0">
                <a:latin typeface="Calibri"/>
                <a:ea typeface="Calibri"/>
                <a:cs typeface="Times New Roman"/>
              </a:rPr>
            </a:br>
            <a:r>
              <a:rPr lang="fr-FR" sz="900" b="1" dirty="0" err="1" smtClean="0">
                <a:latin typeface="Calibri"/>
                <a:ea typeface="Calibri"/>
                <a:cs typeface="Times New Roman"/>
              </a:rPr>
              <a:t>Yes</a:t>
            </a:r>
            <a:r>
              <a:rPr lang="fr-FR" sz="900" b="1" dirty="0">
                <a:latin typeface="Calibri"/>
                <a:ea typeface="Calibri"/>
                <a:cs typeface="Times New Roman"/>
              </a:rPr>
              <a:t>, 'n' how </a:t>
            </a:r>
            <a:r>
              <a:rPr lang="fr-FR" sz="900" b="1" dirty="0" err="1">
                <a:latin typeface="Calibri"/>
                <a:ea typeface="Calibri"/>
                <a:cs typeface="Times New Roman"/>
              </a:rPr>
              <a:t>many</a:t>
            </a:r>
            <a:r>
              <a:rPr lang="fr-FR" sz="900" b="1" dirty="0">
                <a:latin typeface="Calibri"/>
                <a:ea typeface="Calibri"/>
                <a:cs typeface="Times New Roman"/>
              </a:rPr>
              <a:t> </a:t>
            </a:r>
            <a:r>
              <a:rPr lang="fr-FR" sz="900" b="1" dirty="0" err="1">
                <a:latin typeface="Calibri"/>
                <a:ea typeface="Calibri"/>
                <a:cs typeface="Times New Roman"/>
              </a:rPr>
              <a:t>deaths</a:t>
            </a:r>
            <a:r>
              <a:rPr lang="fr-FR" sz="900" b="1" dirty="0">
                <a:latin typeface="Calibri"/>
                <a:ea typeface="Calibri"/>
                <a:cs typeface="Times New Roman"/>
              </a:rPr>
              <a:t> </a:t>
            </a:r>
            <a:r>
              <a:rPr lang="fr-FR" sz="900" b="1" dirty="0" err="1">
                <a:latin typeface="Calibri"/>
                <a:ea typeface="Calibri"/>
                <a:cs typeface="Times New Roman"/>
              </a:rPr>
              <a:t>will</a:t>
            </a:r>
            <a:r>
              <a:rPr lang="fr-FR" sz="900" b="1" dirty="0">
                <a:latin typeface="Calibri"/>
                <a:ea typeface="Calibri"/>
                <a:cs typeface="Times New Roman"/>
              </a:rPr>
              <a:t> </a:t>
            </a:r>
            <a:r>
              <a:rPr lang="fr-FR" sz="900" b="1" dirty="0" err="1">
                <a:latin typeface="Calibri"/>
                <a:ea typeface="Calibri"/>
                <a:cs typeface="Times New Roman"/>
              </a:rPr>
              <a:t>it</a:t>
            </a:r>
            <a:r>
              <a:rPr lang="fr-FR" sz="900" b="1" dirty="0">
                <a:latin typeface="Calibri"/>
                <a:ea typeface="Calibri"/>
                <a:cs typeface="Times New Roman"/>
              </a:rPr>
              <a:t> </a:t>
            </a:r>
            <a:r>
              <a:rPr lang="fr-FR" sz="900" b="1" dirty="0" err="1">
                <a:latin typeface="Calibri"/>
                <a:ea typeface="Calibri"/>
                <a:cs typeface="Times New Roman"/>
              </a:rPr>
              <a:t>take</a:t>
            </a:r>
            <a:r>
              <a:rPr lang="fr-FR" sz="900" b="1" dirty="0">
                <a:latin typeface="Calibri"/>
                <a:ea typeface="Calibri"/>
                <a:cs typeface="Times New Roman"/>
              </a:rPr>
              <a:t> till </a:t>
            </a:r>
            <a:r>
              <a:rPr lang="fr-FR" sz="900" b="1" dirty="0" err="1">
                <a:latin typeface="Calibri"/>
                <a:ea typeface="Calibri"/>
                <a:cs typeface="Times New Roman"/>
              </a:rPr>
              <a:t>he</a:t>
            </a:r>
            <a:r>
              <a:rPr lang="fr-FR" sz="900" b="1" dirty="0">
                <a:latin typeface="Calibri"/>
                <a:ea typeface="Calibri"/>
                <a:cs typeface="Times New Roman"/>
              </a:rPr>
              <a:t> </a:t>
            </a:r>
            <a:r>
              <a:rPr lang="fr-FR" sz="900" b="1" dirty="0" err="1" smtClean="0">
                <a:latin typeface="Calibri"/>
                <a:ea typeface="Calibri"/>
                <a:cs typeface="Times New Roman"/>
              </a:rPr>
              <a:t>knows</a:t>
            </a:r>
            <a:r>
              <a:rPr lang="fr-FR" sz="900" b="1" dirty="0" smtClean="0">
                <a:latin typeface="Calibri"/>
                <a:ea typeface="Calibri"/>
                <a:cs typeface="Times New Roman"/>
              </a:rPr>
              <a:t> </a:t>
            </a:r>
            <a:r>
              <a:rPr lang="fr-FR" sz="900" b="1" dirty="0" err="1" smtClean="0">
                <a:latin typeface="Calibri"/>
                <a:ea typeface="Calibri"/>
                <a:cs typeface="Times New Roman"/>
              </a:rPr>
              <a:t>that</a:t>
            </a:r>
            <a:r>
              <a:rPr lang="fr-FR" sz="900" b="1" dirty="0" smtClean="0">
                <a:latin typeface="Calibri"/>
                <a:ea typeface="Calibri"/>
                <a:cs typeface="Times New Roman"/>
              </a:rPr>
              <a:t> </a:t>
            </a:r>
            <a:r>
              <a:rPr lang="fr-FR" sz="900" b="1" dirty="0" err="1">
                <a:latin typeface="Calibri"/>
                <a:ea typeface="Calibri"/>
                <a:cs typeface="Times New Roman"/>
              </a:rPr>
              <a:t>too</a:t>
            </a:r>
            <a:r>
              <a:rPr lang="fr-FR" sz="900" b="1" dirty="0">
                <a:latin typeface="Calibri"/>
                <a:ea typeface="Calibri"/>
                <a:cs typeface="Times New Roman"/>
              </a:rPr>
              <a:t> </a:t>
            </a:r>
            <a:r>
              <a:rPr lang="fr-FR" sz="900" b="1" dirty="0" err="1">
                <a:latin typeface="Calibri"/>
                <a:ea typeface="Calibri"/>
                <a:cs typeface="Times New Roman"/>
              </a:rPr>
              <a:t>many</a:t>
            </a:r>
            <a:r>
              <a:rPr lang="fr-FR" sz="900" b="1" dirty="0">
                <a:latin typeface="Calibri"/>
                <a:ea typeface="Calibri"/>
                <a:cs typeface="Times New Roman"/>
              </a:rPr>
              <a:t> people have </a:t>
            </a:r>
            <a:r>
              <a:rPr lang="fr-FR" sz="900" b="1" dirty="0" err="1">
                <a:latin typeface="Calibri"/>
                <a:ea typeface="Calibri"/>
                <a:cs typeface="Times New Roman"/>
              </a:rPr>
              <a:t>died</a:t>
            </a:r>
            <a:r>
              <a:rPr lang="fr-FR" sz="900" b="1" dirty="0">
                <a:latin typeface="Calibri"/>
                <a:ea typeface="Calibri"/>
                <a:cs typeface="Times New Roman"/>
              </a:rPr>
              <a:t> ?</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Oui, et combien faut-il de morts pour qu'il </a:t>
            </a:r>
            <a:r>
              <a:rPr lang="fr-FR" sz="900" i="1" dirty="0" smtClean="0">
                <a:latin typeface="Calibri"/>
                <a:ea typeface="Calibri"/>
                <a:cs typeface="Times New Roman"/>
              </a:rPr>
              <a:t>comprenne que </a:t>
            </a:r>
            <a:r>
              <a:rPr lang="fr-FR" sz="900" i="1" dirty="0">
                <a:latin typeface="Calibri"/>
                <a:ea typeface="Calibri"/>
                <a:cs typeface="Times New Roman"/>
              </a:rPr>
              <a:t>beaucoup trop de gens sont morts ?</a:t>
            </a:r>
            <a:r>
              <a:rPr lang="fr-FR" sz="900" dirty="0">
                <a:latin typeface="Calibri"/>
                <a:ea typeface="Calibri"/>
                <a:cs typeface="Times New Roman"/>
              </a:rPr>
              <a:t/>
            </a:r>
            <a:br>
              <a:rPr lang="fr-FR" sz="900" dirty="0">
                <a:latin typeface="Calibri"/>
                <a:ea typeface="Calibri"/>
                <a:cs typeface="Times New Roman"/>
              </a:rPr>
            </a:br>
            <a:r>
              <a:rPr lang="fr-FR" sz="900" b="1" dirty="0" smtClean="0">
                <a:latin typeface="Calibri"/>
                <a:ea typeface="Calibri"/>
                <a:cs typeface="Times New Roman"/>
              </a:rPr>
              <a:t>The </a:t>
            </a:r>
            <a:r>
              <a:rPr lang="fr-FR" sz="900" b="1" dirty="0" err="1">
                <a:latin typeface="Calibri"/>
                <a:ea typeface="Calibri"/>
                <a:cs typeface="Times New Roman"/>
              </a:rPr>
              <a:t>answer</a:t>
            </a:r>
            <a:r>
              <a:rPr lang="fr-FR" sz="900" b="1" dirty="0">
                <a:latin typeface="Calibri"/>
                <a:ea typeface="Calibri"/>
                <a:cs typeface="Times New Roman"/>
              </a:rPr>
              <a:t>, </a:t>
            </a:r>
            <a:r>
              <a:rPr lang="fr-FR" sz="900" b="1" dirty="0" err="1">
                <a:latin typeface="Calibri"/>
                <a:ea typeface="Calibri"/>
                <a:cs typeface="Times New Roman"/>
              </a:rPr>
              <a:t>my</a:t>
            </a:r>
            <a:r>
              <a:rPr lang="fr-FR" sz="900" b="1" dirty="0">
                <a:latin typeface="Calibri"/>
                <a:ea typeface="Calibri"/>
                <a:cs typeface="Times New Roman"/>
              </a:rPr>
              <a:t> </a:t>
            </a:r>
            <a:r>
              <a:rPr lang="fr-FR" sz="900" b="1" dirty="0" err="1">
                <a:latin typeface="Calibri"/>
                <a:ea typeface="Calibri"/>
                <a:cs typeface="Times New Roman"/>
              </a:rPr>
              <a:t>friend</a:t>
            </a:r>
            <a:r>
              <a:rPr lang="fr-FR" sz="900" b="1" dirty="0">
                <a:latin typeface="Calibri"/>
                <a:ea typeface="Calibri"/>
                <a:cs typeface="Times New Roman"/>
              </a:rPr>
              <a:t>, </a:t>
            </a:r>
            <a:r>
              <a:rPr lang="fr-FR" sz="900" b="1" dirty="0" err="1">
                <a:latin typeface="Calibri"/>
                <a:ea typeface="Calibri"/>
                <a:cs typeface="Times New Roman"/>
              </a:rPr>
              <a:t>is</a:t>
            </a:r>
            <a:r>
              <a:rPr lang="fr-FR" sz="900" b="1" dirty="0">
                <a:latin typeface="Calibri"/>
                <a:ea typeface="Calibri"/>
                <a:cs typeface="Times New Roman"/>
              </a:rPr>
              <a:t> </a:t>
            </a:r>
            <a:r>
              <a:rPr lang="fr-FR" sz="900" b="1" dirty="0" err="1">
                <a:latin typeface="Calibri"/>
                <a:ea typeface="Calibri"/>
                <a:cs typeface="Times New Roman"/>
              </a:rPr>
              <a:t>blowin</a:t>
            </a:r>
            <a:r>
              <a:rPr lang="fr-FR" sz="900" b="1" dirty="0">
                <a:latin typeface="Calibri"/>
                <a:ea typeface="Calibri"/>
                <a:cs typeface="Times New Roman"/>
              </a:rPr>
              <a:t>' in the </a:t>
            </a:r>
            <a:r>
              <a:rPr lang="fr-FR" sz="900" b="1" dirty="0" err="1">
                <a:latin typeface="Calibri"/>
                <a:ea typeface="Calibri"/>
                <a:cs typeface="Times New Roman"/>
              </a:rPr>
              <a:t>wind</a:t>
            </a:r>
            <a:r>
              <a:rPr lang="fr-FR" sz="900" b="1" dirty="0" smtClean="0">
                <a:latin typeface="Calibri"/>
                <a:ea typeface="Calibri"/>
                <a:cs typeface="Times New Roman"/>
              </a:rPr>
              <a:t>, </a:t>
            </a:r>
            <a:r>
              <a:rPr lang="fr-FR" sz="900" b="1" dirty="0" err="1" smtClean="0">
                <a:latin typeface="Calibri"/>
                <a:ea typeface="Calibri"/>
                <a:cs typeface="Times New Roman"/>
              </a:rPr>
              <a:t>blowin</a:t>
            </a:r>
            <a:r>
              <a:rPr lang="fr-FR" sz="900" b="1" dirty="0" smtClean="0">
                <a:latin typeface="Calibri"/>
                <a:ea typeface="Calibri"/>
                <a:cs typeface="Times New Roman"/>
              </a:rPr>
              <a:t>’ in the </a:t>
            </a:r>
            <a:r>
              <a:rPr lang="fr-FR" sz="900" b="1" dirty="0" err="1" smtClean="0">
                <a:latin typeface="Calibri"/>
                <a:ea typeface="Calibri"/>
                <a:cs typeface="Times New Roman"/>
              </a:rPr>
              <a:t>wind</a:t>
            </a:r>
            <a:r>
              <a:rPr lang="fr-FR" sz="900" dirty="0">
                <a:latin typeface="Calibri"/>
                <a:ea typeface="Calibri"/>
                <a:cs typeface="Times New Roman"/>
              </a:rPr>
              <a:t/>
            </a:r>
            <a:br>
              <a:rPr lang="fr-FR" sz="900" dirty="0">
                <a:latin typeface="Calibri"/>
                <a:ea typeface="Calibri"/>
                <a:cs typeface="Times New Roman"/>
              </a:rPr>
            </a:br>
            <a:r>
              <a:rPr lang="fr-FR" sz="900" i="1" dirty="0">
                <a:latin typeface="Calibri"/>
                <a:ea typeface="Calibri"/>
                <a:cs typeface="Times New Roman"/>
              </a:rPr>
              <a:t>La réponse, mon ami, est soufflée dans le </a:t>
            </a:r>
            <a:r>
              <a:rPr lang="fr-FR" sz="900" i="1" dirty="0" smtClean="0">
                <a:latin typeface="Calibri"/>
                <a:ea typeface="Calibri"/>
                <a:cs typeface="Times New Roman"/>
              </a:rPr>
              <a:t>vent, </a:t>
            </a:r>
            <a:r>
              <a:rPr lang="fr-FR" sz="900" i="1" dirty="0">
                <a:solidFill>
                  <a:prstClr val="black"/>
                </a:solidFill>
                <a:latin typeface="Calibri"/>
                <a:ea typeface="Calibri"/>
                <a:cs typeface="Times New Roman"/>
              </a:rPr>
              <a:t>soufflée dans le vent,</a:t>
            </a:r>
            <a:endParaRPr lang="fr-FR" sz="1600" dirty="0">
              <a:solidFill>
                <a:prstClr val="black"/>
              </a:solidFill>
            </a:endParaRPr>
          </a:p>
          <a:p>
            <a:pPr algn="ctr">
              <a:lnSpc>
                <a:spcPct val="115000"/>
              </a:lnSpc>
              <a:spcAft>
                <a:spcPts val="1000"/>
              </a:spcAft>
            </a:pPr>
            <a:endParaRPr lang="fr-FR" sz="1050" dirty="0">
              <a:effectLst/>
              <a:latin typeface="Calibri"/>
              <a:ea typeface="Calibri"/>
              <a:cs typeface="Times New Roman"/>
            </a:endParaRPr>
          </a:p>
        </p:txBody>
      </p:sp>
      <p:cxnSp>
        <p:nvCxnSpPr>
          <p:cNvPr id="7" name="Connecteur droit 6"/>
          <p:cNvCxnSpPr/>
          <p:nvPr/>
        </p:nvCxnSpPr>
        <p:spPr>
          <a:xfrm>
            <a:off x="4590256" y="2276872"/>
            <a:ext cx="0" cy="20162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87444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836712"/>
            <a:ext cx="8229600" cy="1143000"/>
          </a:xfrm>
        </p:spPr>
        <p:txBody>
          <a:bodyPr>
            <a:normAutofit/>
          </a:bodyPr>
          <a:lstStyle/>
          <a:p>
            <a:r>
              <a:rPr lang="fr-FR" sz="4400" b="1" cap="none" spc="0" dirty="0" smtClean="0">
                <a:ln w="12700">
                  <a:solidFill>
                    <a:schemeClr val="tx1"/>
                  </a:solidFill>
                  <a:prstDash val="solid"/>
                </a:ln>
                <a:solidFill>
                  <a:schemeClr val="accent5">
                    <a:lumMod val="75000"/>
                  </a:schemeClr>
                </a:solidFill>
                <a:effectLst>
                  <a:outerShdw blurRad="41275" dist="20320" dir="1800000" algn="tl" rotWithShape="0">
                    <a:srgbClr val="000000">
                      <a:alpha val="40000"/>
                    </a:srgbClr>
                  </a:outerShdw>
                </a:effectLst>
                <a:latin typeface="Century Schoolbook" pitchFamily="18" charset="0"/>
              </a:rPr>
              <a:t>I – Contexte Historique</a:t>
            </a:r>
            <a:endParaRPr lang="fr-FR" sz="4400" b="1" cap="none" spc="0" dirty="0">
              <a:ln w="12700">
                <a:solidFill>
                  <a:schemeClr val="tx1"/>
                </a:solidFill>
                <a:prstDash val="solid"/>
              </a:ln>
              <a:solidFill>
                <a:schemeClr val="accent5">
                  <a:lumMod val="75000"/>
                </a:schemeClr>
              </a:solidFill>
              <a:effectLst>
                <a:outerShdw blurRad="41275" dist="20320" dir="1800000" algn="tl" rotWithShape="0">
                  <a:srgbClr val="000000">
                    <a:alpha val="40000"/>
                  </a:srgbClr>
                </a:outerShdw>
              </a:effectLst>
              <a:latin typeface="Century Schoolbook" pitchFamily="18" charset="0"/>
            </a:endParaRP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0917" y="2538213"/>
            <a:ext cx="4582165" cy="2848373"/>
          </a:xfrm>
          <a:prstGeom prst="rect">
            <a:avLst/>
          </a:prstGeom>
          <a:ln>
            <a:noFill/>
          </a:ln>
          <a:effectLst>
            <a:softEdge rad="112500"/>
          </a:effectLst>
        </p:spPr>
      </p:pic>
    </p:spTree>
    <p:extLst>
      <p:ext uri="{BB962C8B-B14F-4D97-AF65-F5344CB8AC3E}">
        <p14:creationId xmlns:p14="http://schemas.microsoft.com/office/powerpoint/2010/main" val="12720306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755576" y="2204864"/>
            <a:ext cx="7488832" cy="1296144"/>
          </a:xfrm>
        </p:spPr>
        <p:txBody>
          <a:bodyPr>
            <a:normAutofit fontScale="77500" lnSpcReduction="20000"/>
          </a:bodyPr>
          <a:lstStyle/>
          <a:p>
            <a:pPr indent="0" algn="ctr">
              <a:buNone/>
            </a:pPr>
            <a:r>
              <a:rPr lang="fr-FR" sz="1600" b="1" dirty="0" smtClean="0"/>
              <a:t>Dans </a:t>
            </a:r>
            <a:r>
              <a:rPr lang="fr-FR" sz="1600" b="1" dirty="0"/>
              <a:t>les années </a:t>
            </a:r>
            <a:r>
              <a:rPr lang="fr-FR" sz="1600" b="1" dirty="0" smtClean="0"/>
              <a:t>cinquante, alors </a:t>
            </a:r>
            <a:r>
              <a:rPr lang="fr-FR" sz="1600" b="1" dirty="0" smtClean="0"/>
              <a:t>qu’un concert de  </a:t>
            </a:r>
            <a:r>
              <a:rPr lang="fr-FR" sz="1600" b="1" dirty="0"/>
              <a:t>Ray Charles </a:t>
            </a:r>
            <a:r>
              <a:rPr lang="fr-FR" sz="1600" b="1" dirty="0" smtClean="0"/>
              <a:t>était programmé  </a:t>
            </a:r>
            <a:r>
              <a:rPr lang="fr-FR" sz="1600" b="1" dirty="0"/>
              <a:t>dans une salle de </a:t>
            </a:r>
            <a:r>
              <a:rPr lang="fr-FR" sz="1600" b="1" dirty="0" smtClean="0"/>
              <a:t>Géorgie, il refuse d’y entrer à </a:t>
            </a:r>
            <a:r>
              <a:rPr lang="fr-FR" sz="1600" b="1" dirty="0"/>
              <a:t>cause de la loi de ségrégation </a:t>
            </a:r>
            <a:r>
              <a:rPr lang="fr-FR" sz="1600" b="1" dirty="0" smtClean="0"/>
              <a:t>au </a:t>
            </a:r>
            <a:r>
              <a:rPr lang="fr-FR" sz="1600" b="1" dirty="0"/>
              <a:t>sud des États-Unis </a:t>
            </a:r>
            <a:r>
              <a:rPr lang="fr-FR" sz="1600" b="1" dirty="0" smtClean="0"/>
              <a:t>qui réservait </a:t>
            </a:r>
            <a:r>
              <a:rPr lang="fr-FR" sz="1600" b="1" dirty="0"/>
              <a:t>les salles de concert </a:t>
            </a:r>
            <a:r>
              <a:rPr lang="fr-FR" sz="1600" b="1" dirty="0"/>
              <a:t>à</a:t>
            </a:r>
            <a:r>
              <a:rPr lang="fr-FR" sz="1600" b="1" dirty="0" smtClean="0"/>
              <a:t> </a:t>
            </a:r>
            <a:r>
              <a:rPr lang="fr-FR" sz="1600" b="1" dirty="0"/>
              <a:t>un public </a:t>
            </a:r>
            <a:r>
              <a:rPr lang="fr-FR" sz="1600" b="1" dirty="0" smtClean="0"/>
              <a:t>blanc. Il entend respecter </a:t>
            </a:r>
            <a:r>
              <a:rPr lang="fr-FR" sz="1600" b="1" dirty="0"/>
              <a:t>ainsi tous les noirs </a:t>
            </a:r>
            <a:r>
              <a:rPr lang="fr-FR" sz="1600" b="1" dirty="0" smtClean="0"/>
              <a:t>américains en  </a:t>
            </a:r>
            <a:r>
              <a:rPr lang="fr-FR" sz="1600" b="1" dirty="0"/>
              <a:t>se rebellant contre l'autorité. </a:t>
            </a:r>
            <a:r>
              <a:rPr lang="fr-FR" sz="1600" b="1" dirty="0" smtClean="0"/>
              <a:t>Ray Charles </a:t>
            </a:r>
            <a:r>
              <a:rPr lang="fr-FR" sz="1600" b="1" dirty="0"/>
              <a:t>est </a:t>
            </a:r>
            <a:r>
              <a:rPr lang="fr-FR" sz="1600" b="1" dirty="0" smtClean="0"/>
              <a:t>alors interdit de jouer </a:t>
            </a:r>
            <a:r>
              <a:rPr lang="fr-FR" sz="1600" b="1" dirty="0"/>
              <a:t>en Géorgie. </a:t>
            </a:r>
            <a:r>
              <a:rPr lang="fr-FR" sz="1600" b="1" dirty="0" smtClean="0"/>
              <a:t>Par la suite, il va interpréter </a:t>
            </a:r>
            <a:r>
              <a:rPr lang="fr-FR" sz="1600" b="1" dirty="0"/>
              <a:t>la chanson </a:t>
            </a:r>
            <a:r>
              <a:rPr lang="fr-FR" sz="1600" b="1" i="1" dirty="0">
                <a:effectLst>
                  <a:outerShdw blurRad="38100" dist="38100" dir="2700000" algn="tl">
                    <a:srgbClr val="000000">
                      <a:alpha val="43137"/>
                    </a:srgbClr>
                  </a:outerShdw>
                </a:effectLst>
              </a:rPr>
              <a:t>Georgia on </a:t>
            </a:r>
            <a:r>
              <a:rPr lang="fr-FR" sz="1600" b="1" i="1" dirty="0" err="1">
                <a:effectLst>
                  <a:outerShdw blurRad="38100" dist="38100" dir="2700000" algn="tl">
                    <a:srgbClr val="000000">
                      <a:alpha val="43137"/>
                    </a:srgbClr>
                  </a:outerShdw>
                </a:effectLst>
              </a:rPr>
              <a:t>My</a:t>
            </a:r>
            <a:r>
              <a:rPr lang="fr-FR" sz="1600" b="1" i="1" dirty="0">
                <a:effectLst>
                  <a:outerShdw blurRad="38100" dist="38100" dir="2700000" algn="tl">
                    <a:srgbClr val="000000">
                      <a:alpha val="43137"/>
                    </a:srgbClr>
                  </a:outerShdw>
                </a:effectLst>
              </a:rPr>
              <a:t> </a:t>
            </a:r>
            <a:r>
              <a:rPr lang="fr-FR" sz="1600" b="1" i="1" dirty="0" err="1">
                <a:effectLst>
                  <a:outerShdw blurRad="38100" dist="38100" dir="2700000" algn="tl">
                    <a:srgbClr val="000000">
                      <a:alpha val="43137"/>
                    </a:srgbClr>
                  </a:outerShdw>
                </a:effectLst>
              </a:rPr>
              <a:t>Mind</a:t>
            </a:r>
            <a:r>
              <a:rPr lang="fr-FR" sz="1600" b="1" i="1" dirty="0">
                <a:effectLst>
                  <a:outerShdw blurRad="38100" dist="38100" dir="2700000" algn="tl">
                    <a:srgbClr val="000000">
                      <a:alpha val="43137"/>
                    </a:srgbClr>
                  </a:outerShdw>
                </a:effectLst>
              </a:rPr>
              <a:t>. </a:t>
            </a:r>
          </a:p>
        </p:txBody>
      </p:sp>
      <p:sp>
        <p:nvSpPr>
          <p:cNvPr id="3" name="Titre 2"/>
          <p:cNvSpPr>
            <a:spLocks noGrp="1"/>
          </p:cNvSpPr>
          <p:nvPr>
            <p:ph type="title"/>
          </p:nvPr>
        </p:nvSpPr>
        <p:spPr/>
        <p:txBody>
          <a:bodyPr/>
          <a:lstStyle/>
          <a:p>
            <a:r>
              <a:rPr lang="fr-FR" sz="29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Georgia on </a:t>
            </a:r>
            <a:r>
              <a:rPr lang="fr-FR" sz="29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My</a:t>
            </a:r>
            <a:r>
              <a:rPr lang="fr-FR" sz="29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29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Mind</a:t>
            </a:r>
            <a:endParaRPr lang="fr-FR" dirty="0"/>
          </a:p>
        </p:txBody>
      </p:sp>
      <p:pic>
        <p:nvPicPr>
          <p:cNvPr id="5" name="Ray Charles - Georgia On My Mind - JazzAndBluesExperience.mp4">
            <a:hlinkClick r:id="" action="ppaction://media"/>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4"/>
          <a:stretch>
            <a:fillRect/>
          </a:stretch>
        </p:blipFill>
        <p:spPr>
          <a:xfrm>
            <a:off x="2561851" y="3284984"/>
            <a:ext cx="4020299" cy="2261419"/>
          </a:xfrm>
          <a:prstGeom prst="rect">
            <a:avLst/>
          </a:prstGeom>
          <a:ln>
            <a:noFill/>
          </a:ln>
          <a:effectLst>
            <a:softEdge rad="112500"/>
          </a:effectLst>
        </p:spPr>
      </p:pic>
    </p:spTree>
    <p:extLst>
      <p:ext uri="{BB962C8B-B14F-4D97-AF65-F5344CB8AC3E}">
        <p14:creationId xmlns:p14="http://schemas.microsoft.com/office/powerpoint/2010/main" val="6151391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899592" y="2132856"/>
            <a:ext cx="3888432" cy="3240360"/>
          </a:xfrm>
        </p:spPr>
        <p:txBody>
          <a:bodyPr>
            <a:noAutofit/>
          </a:bodyPr>
          <a:lstStyle/>
          <a:p>
            <a:pPr indent="0">
              <a:buNone/>
            </a:pPr>
            <a:r>
              <a:rPr lang="fr-FR" sz="1050" b="1" dirty="0"/>
              <a:t>Georgia, Georgia, the </a:t>
            </a:r>
            <a:r>
              <a:rPr lang="fr-FR" sz="1050" b="1" dirty="0" err="1"/>
              <a:t>whole</a:t>
            </a:r>
            <a:r>
              <a:rPr lang="fr-FR" sz="1050" b="1" dirty="0"/>
              <a:t> </a:t>
            </a:r>
            <a:r>
              <a:rPr lang="fr-FR" sz="1050" b="1" dirty="0" err="1"/>
              <a:t>day</a:t>
            </a:r>
            <a:r>
              <a:rPr lang="fr-FR" sz="1050" b="1" dirty="0"/>
              <a:t> </a:t>
            </a:r>
            <a:r>
              <a:rPr lang="fr-FR" sz="1050" b="1" dirty="0" err="1"/>
              <a:t>through</a:t>
            </a:r>
            <a:r>
              <a:rPr lang="fr-FR" sz="1050" b="1" dirty="0"/>
              <a:t>.</a:t>
            </a:r>
            <a:r>
              <a:rPr lang="fr-FR" sz="1050" dirty="0"/>
              <a:t/>
            </a:r>
            <a:br>
              <a:rPr lang="fr-FR" sz="1050" dirty="0"/>
            </a:br>
            <a:r>
              <a:rPr lang="fr-FR" sz="1050" i="1" dirty="0" err="1"/>
              <a:t>Georgie</a:t>
            </a:r>
            <a:r>
              <a:rPr lang="fr-FR" sz="1050" i="1" dirty="0"/>
              <a:t>, </a:t>
            </a:r>
            <a:r>
              <a:rPr lang="fr-FR" sz="1050" i="1" dirty="0" err="1"/>
              <a:t>Georgie</a:t>
            </a:r>
            <a:r>
              <a:rPr lang="fr-FR" sz="1050" i="1" dirty="0"/>
              <a:t>, toute la journée</a:t>
            </a:r>
            <a:r>
              <a:rPr lang="fr-FR" sz="1050" dirty="0"/>
              <a:t/>
            </a:r>
            <a:br>
              <a:rPr lang="fr-FR" sz="1050" dirty="0"/>
            </a:br>
            <a:r>
              <a:rPr lang="fr-FR" sz="1050" b="1" dirty="0"/>
              <a:t>An' </a:t>
            </a:r>
            <a:r>
              <a:rPr lang="fr-FR" sz="1050" b="1" dirty="0" err="1"/>
              <a:t>just</a:t>
            </a:r>
            <a:r>
              <a:rPr lang="fr-FR" sz="1050" b="1" dirty="0"/>
              <a:t> an </a:t>
            </a:r>
            <a:r>
              <a:rPr lang="fr-FR" sz="1050" b="1" dirty="0" err="1"/>
              <a:t>old</a:t>
            </a:r>
            <a:r>
              <a:rPr lang="fr-FR" sz="1050" b="1" dirty="0"/>
              <a:t> </a:t>
            </a:r>
            <a:r>
              <a:rPr lang="fr-FR" sz="1050" b="1" dirty="0" err="1"/>
              <a:t>sweet</a:t>
            </a:r>
            <a:r>
              <a:rPr lang="fr-FR" sz="1050" b="1" dirty="0"/>
              <a:t> </a:t>
            </a:r>
            <a:r>
              <a:rPr lang="fr-FR" sz="1050" b="1" dirty="0" err="1"/>
              <a:t>song</a:t>
            </a:r>
            <a:r>
              <a:rPr lang="fr-FR" sz="1050" b="1" dirty="0"/>
              <a:t> </a:t>
            </a:r>
            <a:r>
              <a:rPr lang="fr-FR" sz="1050" b="1" dirty="0" err="1"/>
              <a:t>keeps</a:t>
            </a:r>
            <a:r>
              <a:rPr lang="fr-FR" sz="1050" b="1" dirty="0"/>
              <a:t> Georgia on </a:t>
            </a:r>
            <a:r>
              <a:rPr lang="fr-FR" sz="1050" b="1" dirty="0" err="1"/>
              <a:t>my</a:t>
            </a:r>
            <a:r>
              <a:rPr lang="fr-FR" sz="1050" b="1" dirty="0"/>
              <a:t> </a:t>
            </a:r>
            <a:r>
              <a:rPr lang="fr-FR" sz="1050" b="1" dirty="0" err="1"/>
              <a:t>mind</a:t>
            </a:r>
            <a:r>
              <a:rPr lang="fr-FR" sz="1050" b="1" dirty="0"/>
              <a:t>.</a:t>
            </a:r>
            <a:r>
              <a:rPr lang="fr-FR" sz="1050" dirty="0"/>
              <a:t/>
            </a:r>
            <a:br>
              <a:rPr lang="fr-FR" sz="1050" dirty="0"/>
            </a:br>
            <a:r>
              <a:rPr lang="fr-FR" sz="1050" i="1" dirty="0"/>
              <a:t>Et j'ai juste une douce et vieille chanson qui ancre la </a:t>
            </a:r>
            <a:r>
              <a:rPr lang="fr-FR" sz="1050" i="1" dirty="0" err="1"/>
              <a:t>Georgie</a:t>
            </a:r>
            <a:r>
              <a:rPr lang="fr-FR" sz="1050" i="1" dirty="0"/>
              <a:t> dans mon esprit</a:t>
            </a:r>
            <a:r>
              <a:rPr lang="fr-FR" sz="1050" dirty="0"/>
              <a:t/>
            </a:r>
            <a:br>
              <a:rPr lang="fr-FR" sz="1050" dirty="0"/>
            </a:br>
            <a:r>
              <a:rPr lang="fr-FR" sz="1050" b="1" dirty="0" smtClean="0"/>
              <a:t>Georgia</a:t>
            </a:r>
            <a:r>
              <a:rPr lang="fr-FR" sz="1050" b="1" dirty="0"/>
              <a:t>, Georgia, a </a:t>
            </a:r>
            <a:r>
              <a:rPr lang="fr-FR" sz="1050" b="1" dirty="0" err="1"/>
              <a:t>song</a:t>
            </a:r>
            <a:r>
              <a:rPr lang="fr-FR" sz="1050" b="1" dirty="0"/>
              <a:t> of </a:t>
            </a:r>
            <a:r>
              <a:rPr lang="fr-FR" sz="1050" b="1" dirty="0" err="1"/>
              <a:t>you</a:t>
            </a:r>
            <a:r>
              <a:rPr lang="fr-FR" sz="1050" b="1" dirty="0"/>
              <a:t>,</a:t>
            </a:r>
            <a:r>
              <a:rPr lang="fr-FR" sz="1050" dirty="0"/>
              <a:t/>
            </a:r>
            <a:br>
              <a:rPr lang="fr-FR" sz="1050" dirty="0"/>
            </a:br>
            <a:r>
              <a:rPr lang="fr-FR" sz="1050" i="1" dirty="0" err="1"/>
              <a:t>Georgie</a:t>
            </a:r>
            <a:r>
              <a:rPr lang="fr-FR" sz="1050" i="1" dirty="0"/>
              <a:t>, </a:t>
            </a:r>
            <a:r>
              <a:rPr lang="fr-FR" sz="1050" i="1" dirty="0" err="1"/>
              <a:t>Georgie</a:t>
            </a:r>
            <a:r>
              <a:rPr lang="fr-FR" sz="1050" i="1" dirty="0"/>
              <a:t>, une chanson de toi</a:t>
            </a:r>
            <a:r>
              <a:rPr lang="fr-FR" sz="1050" dirty="0"/>
              <a:t/>
            </a:r>
            <a:br>
              <a:rPr lang="fr-FR" sz="1050" dirty="0"/>
            </a:br>
            <a:r>
              <a:rPr lang="fr-FR" sz="1050" b="1" dirty="0" err="1"/>
              <a:t>Comes</a:t>
            </a:r>
            <a:r>
              <a:rPr lang="fr-FR" sz="1050" b="1" dirty="0"/>
              <a:t> as </a:t>
            </a:r>
            <a:r>
              <a:rPr lang="fr-FR" sz="1050" b="1" dirty="0" err="1"/>
              <a:t>sweet</a:t>
            </a:r>
            <a:r>
              <a:rPr lang="fr-FR" sz="1050" b="1" dirty="0"/>
              <a:t> and </a:t>
            </a:r>
            <a:r>
              <a:rPr lang="fr-FR" sz="1050" b="1" dirty="0" err="1"/>
              <a:t>clear</a:t>
            </a:r>
            <a:r>
              <a:rPr lang="fr-FR" sz="1050" b="1" dirty="0"/>
              <a:t> as </a:t>
            </a:r>
            <a:r>
              <a:rPr lang="fr-FR" sz="1050" b="1" dirty="0" err="1"/>
              <a:t>moonlight</a:t>
            </a:r>
            <a:r>
              <a:rPr lang="fr-FR" sz="1050" b="1" dirty="0"/>
              <a:t> </a:t>
            </a:r>
            <a:r>
              <a:rPr lang="fr-FR" sz="1050" b="1" dirty="0" err="1"/>
              <a:t>through</a:t>
            </a:r>
            <a:r>
              <a:rPr lang="fr-FR" sz="1050" b="1" dirty="0"/>
              <a:t> the pines.</a:t>
            </a:r>
            <a:r>
              <a:rPr lang="fr-FR" sz="1050" dirty="0"/>
              <a:t/>
            </a:r>
            <a:br>
              <a:rPr lang="fr-FR" sz="1050" dirty="0"/>
            </a:br>
            <a:r>
              <a:rPr lang="fr-FR" sz="1050" i="1" dirty="0"/>
              <a:t>Qui apparaît aussi clairement </a:t>
            </a:r>
            <a:r>
              <a:rPr lang="fr-FR" sz="1050" i="1" dirty="0" smtClean="0"/>
              <a:t>qu'un </a:t>
            </a:r>
            <a:r>
              <a:rPr lang="fr-FR" sz="1050" i="1" dirty="0"/>
              <a:t>rayon de lune à travers les sapins</a:t>
            </a:r>
            <a:r>
              <a:rPr lang="fr-FR" sz="1050" dirty="0"/>
              <a:t/>
            </a:r>
            <a:br>
              <a:rPr lang="fr-FR" sz="1050" dirty="0"/>
            </a:br>
            <a:r>
              <a:rPr lang="fr-FR" sz="1050" b="1" dirty="0" err="1" smtClean="0"/>
              <a:t>Other</a:t>
            </a:r>
            <a:r>
              <a:rPr lang="fr-FR" sz="1050" b="1" dirty="0" smtClean="0"/>
              <a:t> </a:t>
            </a:r>
            <a:r>
              <a:rPr lang="fr-FR" sz="1050" b="1" dirty="0" err="1"/>
              <a:t>arms</a:t>
            </a:r>
            <a:r>
              <a:rPr lang="fr-FR" sz="1050" b="1" dirty="0"/>
              <a:t> </a:t>
            </a:r>
            <a:r>
              <a:rPr lang="fr-FR" sz="1050" b="1" dirty="0" err="1"/>
              <a:t>reach</a:t>
            </a:r>
            <a:r>
              <a:rPr lang="fr-FR" sz="1050" b="1" dirty="0"/>
              <a:t> out to me </a:t>
            </a:r>
            <a:r>
              <a:rPr lang="fr-FR" sz="1050" b="1" dirty="0" smtClean="0"/>
              <a:t>;</a:t>
            </a:r>
            <a:r>
              <a:rPr lang="fr-FR" sz="1050" b="1" dirty="0"/>
              <a:t> </a:t>
            </a:r>
            <a:r>
              <a:rPr lang="fr-FR" sz="1050" b="1" dirty="0" err="1"/>
              <a:t>Other</a:t>
            </a:r>
            <a:r>
              <a:rPr lang="fr-FR" sz="1050" b="1" dirty="0"/>
              <a:t> </a:t>
            </a:r>
            <a:r>
              <a:rPr lang="fr-FR" sz="1050" b="1" dirty="0" err="1"/>
              <a:t>eyes</a:t>
            </a:r>
            <a:r>
              <a:rPr lang="fr-FR" sz="1050" b="1" dirty="0"/>
              <a:t> </a:t>
            </a:r>
            <a:r>
              <a:rPr lang="fr-FR" sz="1050" b="1" dirty="0" err="1"/>
              <a:t>smile</a:t>
            </a:r>
            <a:r>
              <a:rPr lang="fr-FR" sz="1050" b="1" dirty="0"/>
              <a:t> </a:t>
            </a:r>
            <a:r>
              <a:rPr lang="fr-FR" sz="1050" b="1" dirty="0" err="1"/>
              <a:t>tenderly</a:t>
            </a:r>
            <a:r>
              <a:rPr lang="fr-FR" sz="1050" b="1" dirty="0"/>
              <a:t>.</a:t>
            </a:r>
            <a:r>
              <a:rPr lang="fr-FR" sz="1050" dirty="0"/>
              <a:t/>
            </a:r>
            <a:br>
              <a:rPr lang="fr-FR" sz="1050" dirty="0"/>
            </a:br>
            <a:r>
              <a:rPr lang="fr-FR" sz="1050" i="1" dirty="0"/>
              <a:t>D'autres bras se sont tendus vers </a:t>
            </a:r>
            <a:r>
              <a:rPr lang="fr-FR" sz="1050" i="1" dirty="0" smtClean="0"/>
              <a:t>moi d’autres </a:t>
            </a:r>
            <a:r>
              <a:rPr lang="fr-FR" sz="1050" i="1" dirty="0"/>
              <a:t>regards m'ont souris tendrement</a:t>
            </a:r>
            <a:r>
              <a:rPr lang="fr-FR" sz="1050" dirty="0"/>
              <a:t/>
            </a:r>
            <a:br>
              <a:rPr lang="fr-FR" sz="1050" dirty="0"/>
            </a:br>
            <a:r>
              <a:rPr lang="fr-FR" sz="1050" b="1" dirty="0" err="1" smtClean="0"/>
              <a:t>Still</a:t>
            </a:r>
            <a:r>
              <a:rPr lang="fr-FR" sz="1050" b="1" dirty="0" smtClean="0"/>
              <a:t> </a:t>
            </a:r>
            <a:r>
              <a:rPr lang="fr-FR" sz="1050" b="1" dirty="0"/>
              <a:t>in </a:t>
            </a:r>
            <a:r>
              <a:rPr lang="fr-FR" sz="1050" b="1" dirty="0" err="1"/>
              <a:t>peaceful</a:t>
            </a:r>
            <a:r>
              <a:rPr lang="fr-FR" sz="1050" b="1" dirty="0"/>
              <a:t> </a:t>
            </a:r>
            <a:r>
              <a:rPr lang="fr-FR" sz="1050" b="1" dirty="0" err="1"/>
              <a:t>dreams</a:t>
            </a:r>
            <a:r>
              <a:rPr lang="fr-FR" sz="1050" b="1" dirty="0"/>
              <a:t> I </a:t>
            </a:r>
            <a:r>
              <a:rPr lang="fr-FR" sz="1050" b="1" dirty="0" err="1"/>
              <a:t>see</a:t>
            </a:r>
            <a:r>
              <a:rPr lang="fr-FR" sz="1050" b="1" dirty="0" smtClean="0"/>
              <a:t>,</a:t>
            </a:r>
            <a:r>
              <a:rPr lang="fr-FR" sz="1050" b="1" dirty="0"/>
              <a:t> </a:t>
            </a:r>
            <a:r>
              <a:rPr lang="fr-FR" sz="1050" b="1" dirty="0" smtClean="0"/>
              <a:t>the </a:t>
            </a:r>
            <a:r>
              <a:rPr lang="fr-FR" sz="1050" b="1" dirty="0"/>
              <a:t>road leads back to </a:t>
            </a:r>
            <a:r>
              <a:rPr lang="fr-FR" sz="1050" b="1" dirty="0" err="1"/>
              <a:t>you</a:t>
            </a:r>
            <a:r>
              <a:rPr lang="fr-FR" sz="1050" b="1" dirty="0"/>
              <a:t>.</a:t>
            </a:r>
            <a:r>
              <a:rPr lang="fr-FR" sz="1050" dirty="0"/>
              <a:t/>
            </a:r>
            <a:br>
              <a:rPr lang="fr-FR" sz="1050" dirty="0"/>
            </a:br>
            <a:r>
              <a:rPr lang="fr-FR" sz="1050" i="1" dirty="0"/>
              <a:t>Toujours dans de paisibles rêves je vois</a:t>
            </a:r>
            <a:r>
              <a:rPr lang="fr-FR" sz="1050" i="1" dirty="0" smtClean="0"/>
              <a:t>,</a:t>
            </a:r>
            <a:r>
              <a:rPr lang="fr-FR" sz="1050" i="1" dirty="0"/>
              <a:t> </a:t>
            </a:r>
            <a:r>
              <a:rPr lang="fr-FR" sz="1050" i="1" dirty="0" smtClean="0"/>
              <a:t>la </a:t>
            </a:r>
            <a:r>
              <a:rPr lang="fr-FR" sz="1050" i="1" dirty="0"/>
              <a:t>route qui me ramène vers toi.</a:t>
            </a:r>
            <a:r>
              <a:rPr lang="fr-FR" sz="1050" dirty="0"/>
              <a:t/>
            </a:r>
            <a:br>
              <a:rPr lang="fr-FR" sz="1050" dirty="0"/>
            </a:br>
            <a:endParaRPr lang="fr-FR" sz="1050" dirty="0"/>
          </a:p>
        </p:txBody>
      </p:sp>
      <p:sp>
        <p:nvSpPr>
          <p:cNvPr id="3" name="Titre 2"/>
          <p:cNvSpPr>
            <a:spLocks noGrp="1"/>
          </p:cNvSpPr>
          <p:nvPr>
            <p:ph type="title"/>
          </p:nvPr>
        </p:nvSpPr>
        <p:spPr/>
        <p:txBody>
          <a:bodyPr>
            <a:normAutofit fontScale="90000"/>
          </a:bodyPr>
          <a:lstStyle/>
          <a:p>
            <a:r>
              <a:rPr lang="fr-FR" sz="29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Georgia on </a:t>
            </a:r>
            <a:r>
              <a:rPr lang="fr-FR" sz="2900" b="1"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My</a:t>
            </a:r>
            <a:r>
              <a:rPr lang="fr-FR" sz="29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2900" b="1"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Mind</a:t>
            </a:r>
            <a:r>
              <a:rPr lang="fr-FR" sz="29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a:t>
            </a:r>
            <a:r>
              <a:rPr lang="fr-FR" sz="2700"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stellar" pitchFamily="18" charset="0"/>
              </a:rPr>
              <a:t>- Paroles</a:t>
            </a:r>
            <a:endParaRPr lang="fr-FR" sz="3100" dirty="0"/>
          </a:p>
        </p:txBody>
      </p:sp>
      <p:sp>
        <p:nvSpPr>
          <p:cNvPr id="4" name="Espace réservé du contenu 3"/>
          <p:cNvSpPr>
            <a:spLocks noGrp="1"/>
          </p:cNvSpPr>
          <p:nvPr>
            <p:ph sz="quarter" idx="14"/>
          </p:nvPr>
        </p:nvSpPr>
        <p:spPr>
          <a:xfrm>
            <a:off x="4716016" y="2348880"/>
            <a:ext cx="3672408" cy="3285728"/>
          </a:xfrm>
        </p:spPr>
        <p:txBody>
          <a:bodyPr>
            <a:noAutofit/>
          </a:bodyPr>
          <a:lstStyle/>
          <a:p>
            <a:pPr indent="0">
              <a:buNone/>
            </a:pPr>
            <a:r>
              <a:rPr lang="fr-FR" sz="1050" b="1" dirty="0">
                <a:solidFill>
                  <a:prstClr val="black"/>
                </a:solidFill>
              </a:rPr>
              <a:t>Georgia, Georgia, no </a:t>
            </a:r>
            <a:r>
              <a:rPr lang="fr-FR" sz="1050" b="1" dirty="0" err="1">
                <a:solidFill>
                  <a:prstClr val="black"/>
                </a:solidFill>
              </a:rPr>
              <a:t>peace</a:t>
            </a:r>
            <a:r>
              <a:rPr lang="fr-FR" sz="1050" b="1" dirty="0">
                <a:solidFill>
                  <a:prstClr val="black"/>
                </a:solidFill>
              </a:rPr>
              <a:t> I </a:t>
            </a:r>
            <a:r>
              <a:rPr lang="fr-FR" sz="1050" b="1" dirty="0" err="1">
                <a:solidFill>
                  <a:prstClr val="black"/>
                </a:solidFill>
              </a:rPr>
              <a:t>find</a:t>
            </a:r>
            <a:r>
              <a:rPr lang="fr-FR" sz="1050" b="1" dirty="0">
                <a:solidFill>
                  <a:prstClr val="black"/>
                </a:solidFill>
              </a:rPr>
              <a:t>.</a:t>
            </a:r>
            <a:r>
              <a:rPr lang="fr-FR" sz="1050" dirty="0">
                <a:solidFill>
                  <a:prstClr val="black"/>
                </a:solidFill>
              </a:rPr>
              <a:t/>
            </a:r>
            <a:br>
              <a:rPr lang="fr-FR" sz="1050" dirty="0">
                <a:solidFill>
                  <a:prstClr val="black"/>
                </a:solidFill>
              </a:rPr>
            </a:br>
            <a:r>
              <a:rPr lang="fr-FR" sz="1050" i="1" dirty="0" err="1">
                <a:solidFill>
                  <a:prstClr val="black"/>
                </a:solidFill>
              </a:rPr>
              <a:t>Georgie</a:t>
            </a:r>
            <a:r>
              <a:rPr lang="fr-FR" sz="1050" i="1" dirty="0">
                <a:solidFill>
                  <a:prstClr val="black"/>
                </a:solidFill>
              </a:rPr>
              <a:t>, douce </a:t>
            </a:r>
            <a:r>
              <a:rPr lang="fr-FR" sz="1050" i="1" dirty="0" err="1">
                <a:solidFill>
                  <a:prstClr val="black"/>
                </a:solidFill>
              </a:rPr>
              <a:t>Georgie</a:t>
            </a:r>
            <a:r>
              <a:rPr lang="fr-FR" sz="1050" i="1" dirty="0">
                <a:solidFill>
                  <a:prstClr val="black"/>
                </a:solidFill>
              </a:rPr>
              <a:t>, je n'ai pas trouvé la paix</a:t>
            </a:r>
            <a:r>
              <a:rPr lang="fr-FR" sz="1050" dirty="0">
                <a:solidFill>
                  <a:prstClr val="black"/>
                </a:solidFill>
              </a:rPr>
              <a:t/>
            </a:r>
            <a:br>
              <a:rPr lang="fr-FR" sz="1050" dirty="0">
                <a:solidFill>
                  <a:prstClr val="black"/>
                </a:solidFill>
              </a:rPr>
            </a:br>
            <a:r>
              <a:rPr lang="fr-FR" sz="1050" b="1" dirty="0">
                <a:solidFill>
                  <a:prstClr val="black"/>
                </a:solidFill>
              </a:rPr>
              <a:t>Just an </a:t>
            </a:r>
            <a:r>
              <a:rPr lang="fr-FR" sz="1050" b="1" dirty="0" err="1">
                <a:solidFill>
                  <a:prstClr val="black"/>
                </a:solidFill>
              </a:rPr>
              <a:t>old</a:t>
            </a:r>
            <a:r>
              <a:rPr lang="fr-FR" sz="1050" b="1" dirty="0">
                <a:solidFill>
                  <a:prstClr val="black"/>
                </a:solidFill>
              </a:rPr>
              <a:t> </a:t>
            </a:r>
            <a:r>
              <a:rPr lang="fr-FR" sz="1050" b="1" dirty="0" err="1">
                <a:solidFill>
                  <a:prstClr val="black"/>
                </a:solidFill>
              </a:rPr>
              <a:t>sweet</a:t>
            </a:r>
            <a:r>
              <a:rPr lang="fr-FR" sz="1050" b="1" dirty="0">
                <a:solidFill>
                  <a:prstClr val="black"/>
                </a:solidFill>
              </a:rPr>
              <a:t> </a:t>
            </a:r>
            <a:r>
              <a:rPr lang="fr-FR" sz="1050" b="1" dirty="0" err="1">
                <a:solidFill>
                  <a:prstClr val="black"/>
                </a:solidFill>
              </a:rPr>
              <a:t>song</a:t>
            </a:r>
            <a:r>
              <a:rPr lang="fr-FR" sz="1050" b="1" dirty="0">
                <a:solidFill>
                  <a:prstClr val="black"/>
                </a:solidFill>
              </a:rPr>
              <a:t> </a:t>
            </a:r>
            <a:r>
              <a:rPr lang="fr-FR" sz="1050" b="1" dirty="0" err="1">
                <a:solidFill>
                  <a:prstClr val="black"/>
                </a:solidFill>
              </a:rPr>
              <a:t>keeps</a:t>
            </a:r>
            <a:r>
              <a:rPr lang="fr-FR" sz="1050" b="1" dirty="0">
                <a:solidFill>
                  <a:prstClr val="black"/>
                </a:solidFill>
              </a:rPr>
              <a:t> Georgia on </a:t>
            </a:r>
            <a:r>
              <a:rPr lang="fr-FR" sz="1050" b="1" dirty="0" err="1">
                <a:solidFill>
                  <a:prstClr val="black"/>
                </a:solidFill>
              </a:rPr>
              <a:t>my</a:t>
            </a:r>
            <a:r>
              <a:rPr lang="fr-FR" sz="1050" b="1" dirty="0">
                <a:solidFill>
                  <a:prstClr val="black"/>
                </a:solidFill>
              </a:rPr>
              <a:t> </a:t>
            </a:r>
            <a:r>
              <a:rPr lang="fr-FR" sz="1050" b="1" dirty="0" err="1">
                <a:solidFill>
                  <a:prstClr val="black"/>
                </a:solidFill>
              </a:rPr>
              <a:t>mind</a:t>
            </a:r>
            <a:r>
              <a:rPr lang="fr-FR" sz="1050" b="1" dirty="0">
                <a:solidFill>
                  <a:prstClr val="black"/>
                </a:solidFill>
              </a:rPr>
              <a:t>.</a:t>
            </a:r>
            <a:r>
              <a:rPr lang="fr-FR" sz="1050" dirty="0">
                <a:solidFill>
                  <a:prstClr val="black"/>
                </a:solidFill>
              </a:rPr>
              <a:t/>
            </a:r>
            <a:br>
              <a:rPr lang="fr-FR" sz="1050" dirty="0">
                <a:solidFill>
                  <a:prstClr val="black"/>
                </a:solidFill>
              </a:rPr>
            </a:br>
            <a:r>
              <a:rPr lang="fr-FR" sz="1050" i="1" dirty="0">
                <a:solidFill>
                  <a:prstClr val="black"/>
                </a:solidFill>
              </a:rPr>
              <a:t>Et j'ai juste une douce et vieille chanson qui ancre la </a:t>
            </a:r>
            <a:r>
              <a:rPr lang="fr-FR" sz="1050" i="1" dirty="0" err="1">
                <a:solidFill>
                  <a:prstClr val="black"/>
                </a:solidFill>
              </a:rPr>
              <a:t>Georgie</a:t>
            </a:r>
            <a:r>
              <a:rPr lang="fr-FR" sz="1050" i="1" dirty="0">
                <a:solidFill>
                  <a:prstClr val="black"/>
                </a:solidFill>
              </a:rPr>
              <a:t> dans mon esprit</a:t>
            </a:r>
            <a:r>
              <a:rPr lang="fr-FR" sz="1050" dirty="0">
                <a:solidFill>
                  <a:prstClr val="black"/>
                </a:solidFill>
              </a:rPr>
              <a:t/>
            </a:r>
            <a:br>
              <a:rPr lang="fr-FR" sz="1050" dirty="0">
                <a:solidFill>
                  <a:prstClr val="black"/>
                </a:solidFill>
              </a:rPr>
            </a:br>
            <a:r>
              <a:rPr lang="fr-FR" sz="1050" b="1" dirty="0">
                <a:solidFill>
                  <a:prstClr val="black"/>
                </a:solidFill>
              </a:rPr>
              <a:t>Georgia, Georgia, no </a:t>
            </a:r>
            <a:r>
              <a:rPr lang="fr-FR" sz="1050" b="1" dirty="0" err="1">
                <a:solidFill>
                  <a:prstClr val="black"/>
                </a:solidFill>
              </a:rPr>
              <a:t>peace</a:t>
            </a:r>
            <a:r>
              <a:rPr lang="fr-FR" sz="1050" b="1" dirty="0">
                <a:solidFill>
                  <a:prstClr val="black"/>
                </a:solidFill>
              </a:rPr>
              <a:t> I </a:t>
            </a:r>
            <a:r>
              <a:rPr lang="fr-FR" sz="1050" b="1" dirty="0" err="1">
                <a:solidFill>
                  <a:prstClr val="black"/>
                </a:solidFill>
              </a:rPr>
              <a:t>find</a:t>
            </a:r>
            <a:r>
              <a:rPr lang="fr-FR" sz="1050" b="1" dirty="0">
                <a:solidFill>
                  <a:prstClr val="black"/>
                </a:solidFill>
              </a:rPr>
              <a:t>.</a:t>
            </a:r>
            <a:r>
              <a:rPr lang="fr-FR" sz="1050" dirty="0">
                <a:solidFill>
                  <a:prstClr val="black"/>
                </a:solidFill>
              </a:rPr>
              <a:t/>
            </a:r>
            <a:br>
              <a:rPr lang="fr-FR" sz="1050" dirty="0">
                <a:solidFill>
                  <a:prstClr val="black"/>
                </a:solidFill>
              </a:rPr>
            </a:br>
            <a:r>
              <a:rPr lang="fr-FR" sz="1050" i="1" dirty="0" err="1">
                <a:solidFill>
                  <a:prstClr val="black"/>
                </a:solidFill>
              </a:rPr>
              <a:t>Georgie</a:t>
            </a:r>
            <a:r>
              <a:rPr lang="fr-FR" sz="1050" i="1" dirty="0">
                <a:solidFill>
                  <a:prstClr val="black"/>
                </a:solidFill>
              </a:rPr>
              <a:t>, douce </a:t>
            </a:r>
            <a:r>
              <a:rPr lang="fr-FR" sz="1050" i="1" dirty="0" err="1">
                <a:solidFill>
                  <a:prstClr val="black"/>
                </a:solidFill>
              </a:rPr>
              <a:t>Georgie</a:t>
            </a:r>
            <a:r>
              <a:rPr lang="fr-FR" sz="1050" i="1" dirty="0">
                <a:solidFill>
                  <a:prstClr val="black"/>
                </a:solidFill>
              </a:rPr>
              <a:t>, je n'ai pas trouvé la paix</a:t>
            </a:r>
            <a:r>
              <a:rPr lang="fr-FR" sz="1050" dirty="0">
                <a:solidFill>
                  <a:prstClr val="black"/>
                </a:solidFill>
              </a:rPr>
              <a:t/>
            </a:r>
            <a:br>
              <a:rPr lang="fr-FR" sz="1050" dirty="0">
                <a:solidFill>
                  <a:prstClr val="black"/>
                </a:solidFill>
              </a:rPr>
            </a:br>
            <a:r>
              <a:rPr lang="fr-FR" sz="1050" b="1" dirty="0">
                <a:solidFill>
                  <a:prstClr val="black"/>
                </a:solidFill>
              </a:rPr>
              <a:t>Just an </a:t>
            </a:r>
            <a:r>
              <a:rPr lang="fr-FR" sz="1050" b="1" dirty="0" err="1">
                <a:solidFill>
                  <a:prstClr val="black"/>
                </a:solidFill>
              </a:rPr>
              <a:t>old</a:t>
            </a:r>
            <a:r>
              <a:rPr lang="fr-FR" sz="1050" b="1" dirty="0">
                <a:solidFill>
                  <a:prstClr val="black"/>
                </a:solidFill>
              </a:rPr>
              <a:t> </a:t>
            </a:r>
            <a:r>
              <a:rPr lang="fr-FR" sz="1050" b="1" dirty="0" err="1">
                <a:solidFill>
                  <a:prstClr val="black"/>
                </a:solidFill>
              </a:rPr>
              <a:t>sweet</a:t>
            </a:r>
            <a:r>
              <a:rPr lang="fr-FR" sz="1050" b="1" dirty="0">
                <a:solidFill>
                  <a:prstClr val="black"/>
                </a:solidFill>
              </a:rPr>
              <a:t> </a:t>
            </a:r>
            <a:r>
              <a:rPr lang="fr-FR" sz="1050" b="1" dirty="0" err="1">
                <a:solidFill>
                  <a:prstClr val="black"/>
                </a:solidFill>
              </a:rPr>
              <a:t>song</a:t>
            </a:r>
            <a:r>
              <a:rPr lang="fr-FR" sz="1050" b="1" dirty="0">
                <a:solidFill>
                  <a:prstClr val="black"/>
                </a:solidFill>
              </a:rPr>
              <a:t> </a:t>
            </a:r>
            <a:r>
              <a:rPr lang="fr-FR" sz="1050" b="1" dirty="0" err="1">
                <a:solidFill>
                  <a:prstClr val="black"/>
                </a:solidFill>
              </a:rPr>
              <a:t>keeps</a:t>
            </a:r>
            <a:r>
              <a:rPr lang="fr-FR" sz="1050" b="1" dirty="0">
                <a:solidFill>
                  <a:prstClr val="black"/>
                </a:solidFill>
              </a:rPr>
              <a:t> Georgia on </a:t>
            </a:r>
            <a:r>
              <a:rPr lang="fr-FR" sz="1050" b="1" dirty="0" err="1">
                <a:solidFill>
                  <a:prstClr val="black"/>
                </a:solidFill>
              </a:rPr>
              <a:t>my</a:t>
            </a:r>
            <a:r>
              <a:rPr lang="fr-FR" sz="1050" b="1" dirty="0">
                <a:solidFill>
                  <a:prstClr val="black"/>
                </a:solidFill>
              </a:rPr>
              <a:t> </a:t>
            </a:r>
            <a:r>
              <a:rPr lang="fr-FR" sz="1050" b="1" dirty="0" err="1">
                <a:solidFill>
                  <a:prstClr val="black"/>
                </a:solidFill>
              </a:rPr>
              <a:t>mind</a:t>
            </a:r>
            <a:r>
              <a:rPr lang="fr-FR" sz="1050" b="1" dirty="0">
                <a:solidFill>
                  <a:prstClr val="black"/>
                </a:solidFill>
              </a:rPr>
              <a:t>.</a:t>
            </a:r>
            <a:r>
              <a:rPr lang="fr-FR" sz="1050" dirty="0">
                <a:solidFill>
                  <a:prstClr val="black"/>
                </a:solidFill>
              </a:rPr>
              <a:t/>
            </a:r>
            <a:br>
              <a:rPr lang="fr-FR" sz="1050" dirty="0">
                <a:solidFill>
                  <a:prstClr val="black"/>
                </a:solidFill>
              </a:rPr>
            </a:br>
            <a:r>
              <a:rPr lang="fr-FR" sz="1050" i="1" dirty="0">
                <a:solidFill>
                  <a:prstClr val="black"/>
                </a:solidFill>
              </a:rPr>
              <a:t>Et j'ai juste une douce et vieille chanson qui ancre la </a:t>
            </a:r>
            <a:r>
              <a:rPr lang="fr-FR" sz="1050" i="1" dirty="0" err="1">
                <a:solidFill>
                  <a:prstClr val="black"/>
                </a:solidFill>
              </a:rPr>
              <a:t>Georgie</a:t>
            </a:r>
            <a:r>
              <a:rPr lang="fr-FR" sz="1050" i="1" dirty="0">
                <a:solidFill>
                  <a:prstClr val="black"/>
                </a:solidFill>
              </a:rPr>
              <a:t> dans mon esprit</a:t>
            </a:r>
            <a:r>
              <a:rPr lang="fr-FR" sz="1050" dirty="0">
                <a:solidFill>
                  <a:prstClr val="black"/>
                </a:solidFill>
              </a:rPr>
              <a:t/>
            </a:r>
            <a:br>
              <a:rPr lang="fr-FR" sz="1050" dirty="0">
                <a:solidFill>
                  <a:prstClr val="black"/>
                </a:solidFill>
              </a:rPr>
            </a:br>
            <a:r>
              <a:rPr lang="fr-FR" sz="1050" b="1" dirty="0">
                <a:solidFill>
                  <a:prstClr val="black"/>
                </a:solidFill>
              </a:rPr>
              <a:t>Just an </a:t>
            </a:r>
            <a:r>
              <a:rPr lang="fr-FR" sz="1050" b="1" dirty="0" err="1">
                <a:solidFill>
                  <a:prstClr val="black"/>
                </a:solidFill>
              </a:rPr>
              <a:t>old</a:t>
            </a:r>
            <a:r>
              <a:rPr lang="fr-FR" sz="1050" b="1" dirty="0">
                <a:solidFill>
                  <a:prstClr val="black"/>
                </a:solidFill>
              </a:rPr>
              <a:t> </a:t>
            </a:r>
            <a:r>
              <a:rPr lang="fr-FR" sz="1050" b="1" dirty="0" err="1">
                <a:solidFill>
                  <a:prstClr val="black"/>
                </a:solidFill>
              </a:rPr>
              <a:t>sweet</a:t>
            </a:r>
            <a:r>
              <a:rPr lang="fr-FR" sz="1050" b="1" dirty="0">
                <a:solidFill>
                  <a:prstClr val="black"/>
                </a:solidFill>
              </a:rPr>
              <a:t> </a:t>
            </a:r>
            <a:r>
              <a:rPr lang="fr-FR" sz="1050" b="1" dirty="0" err="1">
                <a:solidFill>
                  <a:prstClr val="black"/>
                </a:solidFill>
              </a:rPr>
              <a:t>song</a:t>
            </a:r>
            <a:r>
              <a:rPr lang="fr-FR" sz="1050" b="1" dirty="0">
                <a:solidFill>
                  <a:prstClr val="black"/>
                </a:solidFill>
              </a:rPr>
              <a:t> </a:t>
            </a:r>
            <a:r>
              <a:rPr lang="fr-FR" sz="1050" b="1" dirty="0" err="1">
                <a:solidFill>
                  <a:prstClr val="black"/>
                </a:solidFill>
              </a:rPr>
              <a:t>keeps</a:t>
            </a:r>
            <a:r>
              <a:rPr lang="fr-FR" sz="1050" b="1" dirty="0">
                <a:solidFill>
                  <a:prstClr val="black"/>
                </a:solidFill>
              </a:rPr>
              <a:t> Georgia on </a:t>
            </a:r>
            <a:r>
              <a:rPr lang="fr-FR" sz="1050" b="1" dirty="0" err="1">
                <a:solidFill>
                  <a:prstClr val="black"/>
                </a:solidFill>
              </a:rPr>
              <a:t>my</a:t>
            </a:r>
            <a:r>
              <a:rPr lang="fr-FR" sz="1050" b="1" dirty="0">
                <a:solidFill>
                  <a:prstClr val="black"/>
                </a:solidFill>
              </a:rPr>
              <a:t> </a:t>
            </a:r>
            <a:r>
              <a:rPr lang="fr-FR" sz="1050" b="1" dirty="0" err="1">
                <a:solidFill>
                  <a:prstClr val="black"/>
                </a:solidFill>
              </a:rPr>
              <a:t>mind</a:t>
            </a:r>
            <a:r>
              <a:rPr lang="fr-FR" sz="1050" b="1" dirty="0">
                <a:solidFill>
                  <a:prstClr val="black"/>
                </a:solidFill>
              </a:rPr>
              <a:t>.</a:t>
            </a:r>
            <a:r>
              <a:rPr lang="fr-FR" sz="1050" dirty="0">
                <a:solidFill>
                  <a:prstClr val="black"/>
                </a:solidFill>
              </a:rPr>
              <a:t/>
            </a:r>
            <a:br>
              <a:rPr lang="fr-FR" sz="1050" dirty="0">
                <a:solidFill>
                  <a:prstClr val="black"/>
                </a:solidFill>
              </a:rPr>
            </a:br>
            <a:r>
              <a:rPr lang="fr-FR" sz="1050" i="1" dirty="0">
                <a:solidFill>
                  <a:prstClr val="black"/>
                </a:solidFill>
              </a:rPr>
              <a:t>Et j'ai juste une douce et vieille chanson qui ancre la </a:t>
            </a:r>
            <a:r>
              <a:rPr lang="fr-FR" sz="1050" i="1" dirty="0" err="1">
                <a:solidFill>
                  <a:prstClr val="black"/>
                </a:solidFill>
              </a:rPr>
              <a:t>Georgie</a:t>
            </a:r>
            <a:r>
              <a:rPr lang="fr-FR" sz="1050" i="1" dirty="0">
                <a:solidFill>
                  <a:prstClr val="black"/>
                </a:solidFill>
              </a:rPr>
              <a:t> dans mon esprit</a:t>
            </a:r>
            <a:r>
              <a:rPr lang="fr-FR" sz="1050" dirty="0">
                <a:solidFill>
                  <a:prstClr val="black"/>
                </a:solidFill>
              </a:rPr>
              <a:t/>
            </a:r>
            <a:br>
              <a:rPr lang="fr-FR" sz="1050" dirty="0">
                <a:solidFill>
                  <a:prstClr val="black"/>
                </a:solidFill>
              </a:rPr>
            </a:br>
            <a:endParaRPr lang="fr-FR" sz="1050" dirty="0"/>
          </a:p>
        </p:txBody>
      </p:sp>
      <p:cxnSp>
        <p:nvCxnSpPr>
          <p:cNvPr id="8" name="Connecteur droit 7"/>
          <p:cNvCxnSpPr/>
          <p:nvPr/>
        </p:nvCxnSpPr>
        <p:spPr>
          <a:xfrm>
            <a:off x="4572000" y="2420888"/>
            <a:ext cx="0" cy="28803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00317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91680" y="2636912"/>
            <a:ext cx="5832648" cy="1323439"/>
          </a:xfrm>
          <a:prstGeom prst="rect">
            <a:avLst/>
          </a:prstGeom>
          <a:noFill/>
        </p:spPr>
        <p:txBody>
          <a:bodyPr wrap="square" rtlCol="0">
            <a:spAutoFit/>
          </a:bodyPr>
          <a:lstStyle/>
          <a:p>
            <a:pPr algn="ctr"/>
            <a:r>
              <a:rPr lang="fr-FR" sz="8000" dirty="0" smtClean="0">
                <a:ln w="12700">
                  <a:solidFill>
                    <a:schemeClr val="bg1">
                      <a:lumMod val="50000"/>
                    </a:schemeClr>
                  </a:solidFill>
                  <a:prstDash val="solid"/>
                </a:ln>
                <a:solidFill>
                  <a:srgbClr val="030129"/>
                </a:solidFill>
                <a:effectLst>
                  <a:glow rad="63500">
                    <a:schemeClr val="accent1">
                      <a:satMod val="175000"/>
                      <a:alpha val="40000"/>
                    </a:schemeClr>
                  </a:glow>
                  <a:outerShdw blurRad="38100" dist="38100" dir="2700000" algn="tl">
                    <a:srgbClr val="000000">
                      <a:alpha val="46000"/>
                    </a:srgbClr>
                  </a:outerShdw>
                </a:effectLst>
                <a:latin typeface="Algerian" pitchFamily="82" charset="0"/>
              </a:rPr>
              <a:t>THE END</a:t>
            </a:r>
            <a:endParaRPr lang="fr-FR" sz="8000" dirty="0">
              <a:ln w="12700">
                <a:solidFill>
                  <a:schemeClr val="bg1">
                    <a:lumMod val="50000"/>
                  </a:schemeClr>
                </a:solidFill>
                <a:prstDash val="solid"/>
              </a:ln>
              <a:solidFill>
                <a:srgbClr val="030129"/>
              </a:solidFill>
              <a:effectLst>
                <a:glow rad="63500">
                  <a:schemeClr val="accent1">
                    <a:satMod val="175000"/>
                    <a:alpha val="40000"/>
                  </a:schemeClr>
                </a:glow>
                <a:outerShdw blurRad="38100" dist="38100" dir="2700000" algn="tl">
                  <a:srgbClr val="000000">
                    <a:alpha val="46000"/>
                  </a:srgbClr>
                </a:outerShdw>
              </a:effectLst>
              <a:latin typeface="Algerian" pitchFamily="82" charset="0"/>
            </a:endParaRPr>
          </a:p>
        </p:txBody>
      </p:sp>
    </p:spTree>
    <p:extLst>
      <p:ext uri="{BB962C8B-B14F-4D97-AF65-F5344CB8AC3E}">
        <p14:creationId xmlns:p14="http://schemas.microsoft.com/office/powerpoint/2010/main" val="169539004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15616" y="1412776"/>
            <a:ext cx="6840760" cy="646331"/>
          </a:xfrm>
          <a:prstGeom prst="rect">
            <a:avLst/>
          </a:prstGeom>
          <a:noFill/>
        </p:spPr>
        <p:txBody>
          <a:bodyPr wrap="square" rtlCol="0">
            <a:spAutoFit/>
          </a:bodyPr>
          <a:lstStyle/>
          <a:p>
            <a:pPr algn="ctr"/>
            <a:r>
              <a:rPr lang="fr-FR" b="1" dirty="0"/>
              <a:t>La ségrégation raciale aux États-Unis apparait après la période de la reconstruction après la guerre de Sécession, vers 1863</a:t>
            </a:r>
            <a:r>
              <a:rPr lang="fr-FR" b="1" dirty="0" smtClean="0"/>
              <a:t>.</a:t>
            </a:r>
            <a:endParaRPr lang="fr-FR" b="1" dirty="0"/>
          </a:p>
        </p:txBody>
      </p:sp>
      <p:sp>
        <p:nvSpPr>
          <p:cNvPr id="7" name="ZoneTexte 6"/>
          <p:cNvSpPr txBox="1"/>
          <p:nvPr/>
        </p:nvSpPr>
        <p:spPr>
          <a:xfrm>
            <a:off x="971600" y="2420889"/>
            <a:ext cx="7200800" cy="923330"/>
          </a:xfrm>
          <a:prstGeom prst="rect">
            <a:avLst/>
          </a:prstGeom>
          <a:noFill/>
        </p:spPr>
        <p:txBody>
          <a:bodyPr wrap="square" rtlCol="0">
            <a:spAutoFit/>
          </a:bodyPr>
          <a:lstStyle/>
          <a:p>
            <a:pPr algn="ctr"/>
            <a:r>
              <a:rPr lang="fr-FR" b="1" dirty="0" smtClean="0"/>
              <a:t>Les </a:t>
            </a:r>
            <a:r>
              <a:rPr lang="fr-FR" b="1" dirty="0"/>
              <a:t>anciens États sudistes mettent alors en place les lois </a:t>
            </a:r>
            <a:r>
              <a:rPr lang="fr-FR" b="1" i="1" dirty="0"/>
              <a:t>Jim Crow</a:t>
            </a:r>
            <a:r>
              <a:rPr lang="fr-FR" b="1" dirty="0"/>
              <a:t>, qui suppriment aux Noirs Américains leur statut de « citoyen » et remettent en place une forme d’« esclavage </a:t>
            </a:r>
            <a:r>
              <a:rPr lang="fr-FR" b="1" dirty="0" smtClean="0"/>
              <a:t>» ; ces </a:t>
            </a:r>
            <a:r>
              <a:rPr lang="fr-FR" b="1" dirty="0" smtClean="0"/>
              <a:t>lois sont </a:t>
            </a:r>
            <a:r>
              <a:rPr lang="fr-FR" b="1" dirty="0" smtClean="0"/>
              <a:t>progressives.</a:t>
            </a:r>
            <a:endParaRPr lang="fr-FR" b="1" dirty="0"/>
          </a:p>
        </p:txBody>
      </p:sp>
      <p:sp>
        <p:nvSpPr>
          <p:cNvPr id="9" name="ZoneTexte 8"/>
          <p:cNvSpPr txBox="1"/>
          <p:nvPr/>
        </p:nvSpPr>
        <p:spPr>
          <a:xfrm>
            <a:off x="1187624" y="3645024"/>
            <a:ext cx="6984776" cy="1523494"/>
          </a:xfrm>
          <a:prstGeom prst="rect">
            <a:avLst/>
          </a:prstGeom>
          <a:noFill/>
        </p:spPr>
        <p:txBody>
          <a:bodyPr wrap="square" rtlCol="0">
            <a:spAutoFit/>
          </a:bodyPr>
          <a:lstStyle/>
          <a:p>
            <a:pPr algn="ctr"/>
            <a:r>
              <a:rPr lang="fr-FR" b="1" dirty="0"/>
              <a:t>Après une décennie pendant laquelle la situation politique et sociale des anciens esclaves noirs s'améliore, </a:t>
            </a:r>
            <a:r>
              <a:rPr lang="fr-FR" b="1" dirty="0" smtClean="0"/>
              <a:t>ces derniers vont </a:t>
            </a:r>
            <a:r>
              <a:rPr lang="fr-FR" b="1" dirty="0"/>
              <a:t>être confrontés à des violences </a:t>
            </a:r>
            <a:r>
              <a:rPr lang="fr-FR" b="1" dirty="0" smtClean="0"/>
              <a:t>illégales et des </a:t>
            </a:r>
            <a:r>
              <a:rPr lang="fr-FR" b="1" dirty="0"/>
              <a:t>intimidations (notamment par le </a:t>
            </a:r>
            <a:r>
              <a:rPr lang="fr-FR" b="1" i="1" dirty="0"/>
              <a:t>Ku Klux Klan</a:t>
            </a:r>
            <a:r>
              <a:rPr lang="fr-FR" b="1" dirty="0" smtClean="0"/>
              <a:t>). Une </a:t>
            </a:r>
            <a:r>
              <a:rPr lang="fr-FR" b="1" dirty="0"/>
              <a:t>véritable ségrégation </a:t>
            </a:r>
            <a:r>
              <a:rPr lang="fr-FR" b="1" dirty="0" smtClean="0"/>
              <a:t>raciale s’instaure au </a:t>
            </a:r>
            <a:r>
              <a:rPr lang="fr-FR" b="1" dirty="0" smtClean="0"/>
              <a:t>fil du temps </a:t>
            </a:r>
            <a:r>
              <a:rPr lang="fr-FR" b="1" dirty="0"/>
              <a:t>par </a:t>
            </a:r>
            <a:r>
              <a:rPr lang="fr-FR" b="1" dirty="0" smtClean="0"/>
              <a:t>le biais des </a:t>
            </a:r>
            <a:r>
              <a:rPr lang="fr-FR" b="1" dirty="0"/>
              <a:t>lois </a:t>
            </a:r>
            <a:r>
              <a:rPr lang="fr-FR" b="1" i="1" dirty="0"/>
              <a:t>Jim Crow</a:t>
            </a:r>
            <a:r>
              <a:rPr lang="fr-FR" b="1" dirty="0"/>
              <a:t>. </a:t>
            </a:r>
          </a:p>
        </p:txBody>
      </p:sp>
    </p:spTree>
    <p:extLst>
      <p:ext uri="{BB962C8B-B14F-4D97-AF65-F5344CB8AC3E}">
        <p14:creationId xmlns:p14="http://schemas.microsoft.com/office/powerpoint/2010/main" val="12717711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51620" y="1340768"/>
            <a:ext cx="6440760" cy="2016224"/>
          </a:xfrm>
        </p:spPr>
        <p:txBody>
          <a:bodyPr>
            <a:normAutofit/>
          </a:bodyPr>
          <a:lstStyle/>
          <a:p>
            <a:pPr lvl="0">
              <a:spcBef>
                <a:spcPct val="20000"/>
              </a:spcBef>
            </a:pPr>
            <a:r>
              <a:rPr lang="fr-FR" sz="1800" b="1" cap="none" spc="0" dirty="0">
                <a:ea typeface="+mn-ea"/>
                <a:cs typeface="+mn-cs"/>
              </a:rPr>
              <a:t>Le </a:t>
            </a:r>
            <a:r>
              <a:rPr lang="fr-FR" sz="1800" b="1" cap="none" spc="0" dirty="0">
                <a:effectLst>
                  <a:outerShdw blurRad="38100" dist="38100" dir="2700000" algn="tl">
                    <a:srgbClr val="000000">
                      <a:alpha val="43137"/>
                    </a:srgbClr>
                  </a:outerShdw>
                </a:effectLst>
                <a:ea typeface="+mn-ea"/>
                <a:cs typeface="+mn-cs"/>
              </a:rPr>
              <a:t>Ku Klux Klan</a:t>
            </a:r>
            <a:r>
              <a:rPr lang="fr-FR" sz="1800" b="1" cap="none" spc="0" dirty="0">
                <a:ea typeface="+mn-ea"/>
                <a:cs typeface="+mn-cs"/>
              </a:rPr>
              <a:t>, organisation suprématiste blanche protestante américaine,  combinait la rhétorique raciste à la xénophobie envers les immigrants, l'antisémitisme, l'anticatholicisme, l'antisyndicalisme ainsi que l’usage systématique du lynchage.</a:t>
            </a:r>
            <a:r>
              <a:rPr lang="fr-FR" sz="1300" b="1" i="1" cap="none" spc="0" dirty="0">
                <a:solidFill>
                  <a:prstClr val="black">
                    <a:lumMod val="65000"/>
                    <a:lumOff val="35000"/>
                  </a:prstClr>
                </a:solidFill>
                <a:ea typeface="+mn-ea"/>
                <a:cs typeface="+mn-cs"/>
              </a:rPr>
              <a:t/>
            </a:r>
            <a:br>
              <a:rPr lang="fr-FR" sz="1300" b="1" i="1" cap="none" spc="0" dirty="0">
                <a:solidFill>
                  <a:prstClr val="black">
                    <a:lumMod val="65000"/>
                    <a:lumOff val="35000"/>
                  </a:prstClr>
                </a:solidFill>
                <a:ea typeface="+mn-ea"/>
                <a:cs typeface="+mn-cs"/>
              </a:rPr>
            </a:b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274" y="3501008"/>
            <a:ext cx="2783452" cy="2239413"/>
          </a:xfrm>
          <a:prstGeom prst="rect">
            <a:avLst/>
          </a:prstGeom>
          <a:ln>
            <a:noFill/>
          </a:ln>
          <a:effectLst>
            <a:softEdge rad="112500"/>
          </a:effectLst>
        </p:spPr>
      </p:pic>
      <p:sp>
        <p:nvSpPr>
          <p:cNvPr id="3" name="ZoneTexte 2"/>
          <p:cNvSpPr txBox="1"/>
          <p:nvPr/>
        </p:nvSpPr>
        <p:spPr>
          <a:xfrm>
            <a:off x="5796136" y="5085184"/>
            <a:ext cx="2280682" cy="584775"/>
          </a:xfrm>
          <a:prstGeom prst="rect">
            <a:avLst/>
          </a:prstGeom>
          <a:noFill/>
        </p:spPr>
        <p:txBody>
          <a:bodyPr wrap="square" rtlCol="0">
            <a:spAutoFit/>
          </a:bodyPr>
          <a:lstStyle/>
          <a:p>
            <a:pPr algn="ctr"/>
            <a:r>
              <a:rPr lang="fr-FR" sz="1600" i="1" dirty="0" smtClean="0"/>
              <a:t>Rassemblement du Ku Klux Klan (1922)</a:t>
            </a:r>
            <a:endParaRPr lang="fr-FR" sz="1600" i="1" dirty="0"/>
          </a:p>
        </p:txBody>
      </p:sp>
    </p:spTree>
    <p:extLst>
      <p:ext uri="{BB962C8B-B14F-4D97-AF65-F5344CB8AC3E}">
        <p14:creationId xmlns:p14="http://schemas.microsoft.com/office/powerpoint/2010/main" val="396102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754" y="2149796"/>
            <a:ext cx="2095500" cy="3248025"/>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289084"/>
            <a:ext cx="3665984" cy="2969447"/>
          </a:xfrm>
          <a:prstGeom prst="rect">
            <a:avLst/>
          </a:prstGeom>
          <a:ln>
            <a:noFill/>
          </a:ln>
          <a:effectLst>
            <a:softEdge rad="112500"/>
          </a:effectLst>
        </p:spPr>
      </p:pic>
      <p:sp>
        <p:nvSpPr>
          <p:cNvPr id="6" name="ZoneTexte 5"/>
          <p:cNvSpPr txBox="1"/>
          <p:nvPr/>
        </p:nvSpPr>
        <p:spPr>
          <a:xfrm>
            <a:off x="3046531" y="1268760"/>
            <a:ext cx="3528392" cy="584775"/>
          </a:xfrm>
          <a:prstGeom prst="rect">
            <a:avLst/>
          </a:prstGeom>
          <a:noFill/>
        </p:spPr>
        <p:txBody>
          <a:bodyPr wrap="square" rtlCol="0">
            <a:spAutoFit/>
          </a:bodyPr>
          <a:lstStyle/>
          <a:p>
            <a:pPr algn="ct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Deux Lynchages :</a:t>
            </a:r>
            <a:endParaRPr lang="fr-F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ZoneTexte 6"/>
          <p:cNvSpPr txBox="1"/>
          <p:nvPr/>
        </p:nvSpPr>
        <p:spPr>
          <a:xfrm>
            <a:off x="1187624" y="5272790"/>
            <a:ext cx="2532629" cy="523220"/>
          </a:xfrm>
          <a:prstGeom prst="rect">
            <a:avLst/>
          </a:prstGeom>
          <a:noFill/>
        </p:spPr>
        <p:txBody>
          <a:bodyPr wrap="square" rtlCol="0">
            <a:spAutoFit/>
          </a:bodyPr>
          <a:lstStyle/>
          <a:p>
            <a:pPr algn="ctr"/>
            <a:r>
              <a:rPr lang="fr-FR" sz="1400" i="1" dirty="0" smtClean="0"/>
              <a:t>Lynchage de Lige Daniels, 16 ans, </a:t>
            </a:r>
          </a:p>
          <a:p>
            <a:pPr algn="ctr"/>
            <a:r>
              <a:rPr lang="fr-FR" sz="1400" i="1" dirty="0" smtClean="0"/>
              <a:t>le 3 août 1920</a:t>
            </a:r>
            <a:endParaRPr lang="fr-FR" sz="1400" i="1" dirty="0"/>
          </a:p>
        </p:txBody>
      </p:sp>
      <p:sp>
        <p:nvSpPr>
          <p:cNvPr id="8" name="ZoneTexte 7"/>
          <p:cNvSpPr txBox="1"/>
          <p:nvPr/>
        </p:nvSpPr>
        <p:spPr>
          <a:xfrm>
            <a:off x="4181483" y="5257256"/>
            <a:ext cx="3870956" cy="307777"/>
          </a:xfrm>
          <a:prstGeom prst="rect">
            <a:avLst/>
          </a:prstGeom>
          <a:noFill/>
        </p:spPr>
        <p:txBody>
          <a:bodyPr wrap="square" rtlCol="0">
            <a:spAutoFit/>
          </a:bodyPr>
          <a:lstStyle/>
          <a:p>
            <a:pPr algn="ctr"/>
            <a:r>
              <a:rPr lang="fr-FR" sz="1400" i="1" dirty="0" smtClean="0"/>
              <a:t>Lynchage </a:t>
            </a:r>
            <a:r>
              <a:rPr lang="fr-FR" sz="1400" i="1" dirty="0"/>
              <a:t>de Thomas </a:t>
            </a:r>
            <a:r>
              <a:rPr lang="fr-FR" sz="1400" i="1" dirty="0" err="1"/>
              <a:t>Shipp</a:t>
            </a:r>
            <a:r>
              <a:rPr lang="fr-FR" sz="1400" i="1" dirty="0"/>
              <a:t> et Abram </a:t>
            </a:r>
            <a:r>
              <a:rPr lang="fr-FR" sz="1400" i="1" dirty="0" smtClean="0"/>
              <a:t>Smith,</a:t>
            </a:r>
          </a:p>
        </p:txBody>
      </p:sp>
      <p:sp>
        <p:nvSpPr>
          <p:cNvPr id="2" name="ZoneTexte 1"/>
          <p:cNvSpPr txBox="1"/>
          <p:nvPr/>
        </p:nvSpPr>
        <p:spPr>
          <a:xfrm>
            <a:off x="6090094" y="5426678"/>
            <a:ext cx="1859858" cy="369332"/>
          </a:xfrm>
          <a:prstGeom prst="rect">
            <a:avLst/>
          </a:prstGeom>
          <a:noFill/>
        </p:spPr>
        <p:txBody>
          <a:bodyPr wrap="square" rtlCol="0">
            <a:spAutoFit/>
          </a:bodyPr>
          <a:lstStyle/>
          <a:p>
            <a:r>
              <a:rPr lang="fr-FR" i="1" dirty="0"/>
              <a:t> </a:t>
            </a:r>
            <a:r>
              <a:rPr lang="fr-FR" sz="1400" i="1" dirty="0"/>
              <a:t>le 7 août 1930</a:t>
            </a:r>
          </a:p>
        </p:txBody>
      </p:sp>
    </p:spTree>
    <p:extLst>
      <p:ext uri="{BB962C8B-B14F-4D97-AF65-F5344CB8AC3E}">
        <p14:creationId xmlns:p14="http://schemas.microsoft.com/office/powerpoint/2010/main" val="304262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963306" y="2715908"/>
            <a:ext cx="3194050" cy="1450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2"/>
          <p:cNvSpPr txBox="1">
            <a:spLocks/>
          </p:cNvSpPr>
          <p:nvPr/>
        </p:nvSpPr>
        <p:spPr>
          <a:xfrm>
            <a:off x="1323728" y="1772816"/>
            <a:ext cx="6624736" cy="720080"/>
          </a:xfrm>
          <a:prstGeom prst="rect">
            <a:avLst/>
          </a:prstGeom>
        </p:spPr>
        <p:txBody>
          <a:bodyPr vert="horz" lIns="91440" tIns="45720" rIns="91440" bIns="45720" rtlCol="0">
            <a:normAutofit fontScale="92500"/>
          </a:bodyPr>
          <a:lstStyle>
            <a:lvl1pPr marL="0" indent="0" algn="ctr" defTabSz="914400" rtl="0" eaLnBrk="1" latinLnBrk="0" hangingPunct="1">
              <a:lnSpc>
                <a:spcPct val="150000"/>
              </a:lnSpc>
              <a:spcBef>
                <a:spcPct val="20000"/>
              </a:spcBef>
              <a:buClrTx/>
              <a:buFont typeface="Wingdings" pitchFamily="2" charset="2"/>
              <a:buNone/>
              <a:defRPr sz="2000" i="1" kern="1200" baseline="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ClrTx/>
              <a:buFont typeface="Arial" pitchFamily="34" charset="0"/>
              <a:buNone/>
              <a:defRPr sz="1600" kern="12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Tx/>
              <a:buFont typeface="Arial" pitchFamily="34" charset="0"/>
              <a:buNone/>
              <a:defRPr sz="1400" kern="12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Tx/>
              <a:buFont typeface="Arial" pitchFamily="34" charset="0"/>
              <a:buNone/>
              <a:defRPr sz="1400" kern="1200" baseline="0">
                <a:solidFill>
                  <a:schemeClr val="tx1">
                    <a:tint val="75000"/>
                  </a:schemeClr>
                </a:solidFill>
                <a:latin typeface="+mn-lt"/>
                <a:ea typeface="+mn-ea"/>
                <a:cs typeface="+mn-cs"/>
              </a:defRPr>
            </a:lvl4pPr>
            <a:lvl5pPr marL="1828800" indent="0" algn="ctr" defTabSz="914400" rtl="0" eaLnBrk="1" latinLnBrk="0" hangingPunct="1">
              <a:spcBef>
                <a:spcPct val="20000"/>
              </a:spcBef>
              <a:buClrTx/>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Tx/>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Tx/>
              <a:buFont typeface="Arial"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Tx/>
              <a:buFont typeface="Arial" pitchFamily="34" charset="0"/>
              <a:buNone/>
              <a:defRPr sz="12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Tx/>
              <a:buFont typeface="Arial" pitchFamily="34" charset="0"/>
              <a:buNone/>
              <a:defRPr sz="1200" kern="1200">
                <a:solidFill>
                  <a:schemeClr val="tx1">
                    <a:tint val="75000"/>
                  </a:schemeClr>
                </a:solidFill>
                <a:latin typeface="+mn-lt"/>
                <a:ea typeface="+mn-ea"/>
                <a:cs typeface="+mn-cs"/>
              </a:defRPr>
            </a:lvl9pPr>
          </a:lstStyle>
          <a:p>
            <a:pPr>
              <a:lnSpc>
                <a:spcPct val="100000"/>
              </a:lnSpc>
            </a:pPr>
            <a:r>
              <a:rPr lang="fr-FR" b="1" i="0" dirty="0" smtClean="0">
                <a:solidFill>
                  <a:schemeClr val="tx1"/>
                </a:solidFill>
              </a:rPr>
              <a:t>En 1896, la Cour suprême </a:t>
            </a:r>
            <a:r>
              <a:rPr lang="fr-FR" b="1" i="0" dirty="0" smtClean="0">
                <a:solidFill>
                  <a:schemeClr val="tx1"/>
                </a:solidFill>
              </a:rPr>
              <a:t>reconnaît </a:t>
            </a:r>
            <a:r>
              <a:rPr lang="fr-FR" b="1" i="0" dirty="0" smtClean="0">
                <a:solidFill>
                  <a:schemeClr val="tx1"/>
                </a:solidFill>
              </a:rPr>
              <a:t>les lois Jim Crow, en formulant la doctrine « </a:t>
            </a:r>
            <a:r>
              <a:rPr lang="fr-FR" dirty="0" err="1" smtClean="0">
                <a:solidFill>
                  <a:schemeClr val="tx1"/>
                </a:solidFill>
                <a:effectLst>
                  <a:outerShdw blurRad="38100" dist="38100" dir="2700000" algn="tl">
                    <a:srgbClr val="000000">
                      <a:alpha val="43137"/>
                    </a:srgbClr>
                  </a:outerShdw>
                </a:effectLst>
              </a:rPr>
              <a:t>separate</a:t>
            </a:r>
            <a:r>
              <a:rPr lang="fr-FR" dirty="0" smtClean="0">
                <a:solidFill>
                  <a:schemeClr val="tx1"/>
                </a:solidFill>
                <a:effectLst>
                  <a:outerShdw blurRad="38100" dist="38100" dir="2700000" algn="tl">
                    <a:srgbClr val="000000">
                      <a:alpha val="43137"/>
                    </a:srgbClr>
                  </a:outerShdw>
                </a:effectLst>
              </a:rPr>
              <a:t> but </a:t>
            </a:r>
            <a:r>
              <a:rPr lang="fr-FR" dirty="0" err="1" smtClean="0">
                <a:solidFill>
                  <a:schemeClr val="tx1"/>
                </a:solidFill>
                <a:effectLst>
                  <a:outerShdw blurRad="38100" dist="38100" dir="2700000" algn="tl">
                    <a:srgbClr val="000000">
                      <a:alpha val="43137"/>
                    </a:srgbClr>
                  </a:outerShdw>
                </a:effectLst>
              </a:rPr>
              <a:t>equal</a:t>
            </a:r>
            <a:r>
              <a:rPr lang="fr-FR" dirty="0" smtClean="0">
                <a:solidFill>
                  <a:schemeClr val="tx1"/>
                </a:solidFill>
                <a:effectLst>
                  <a:outerShdw blurRad="38100" dist="38100" dir="2700000" algn="tl">
                    <a:srgbClr val="000000">
                      <a:alpha val="43137"/>
                    </a:srgbClr>
                  </a:outerShdw>
                </a:effectLst>
              </a:rPr>
              <a:t> </a:t>
            </a:r>
            <a:r>
              <a:rPr lang="fr-FR" b="1" i="0" dirty="0" smtClean="0">
                <a:solidFill>
                  <a:schemeClr val="tx1"/>
                </a:solidFill>
              </a:rPr>
              <a:t>» (séparés mais égaux).</a:t>
            </a:r>
          </a:p>
        </p:txBody>
      </p:sp>
      <p:sp>
        <p:nvSpPr>
          <p:cNvPr id="7" name="ZoneTexte 6"/>
          <p:cNvSpPr txBox="1"/>
          <p:nvPr/>
        </p:nvSpPr>
        <p:spPr>
          <a:xfrm>
            <a:off x="683568" y="4580474"/>
            <a:ext cx="7776864" cy="646331"/>
          </a:xfrm>
          <a:prstGeom prst="rect">
            <a:avLst/>
          </a:prstGeom>
          <a:noFill/>
        </p:spPr>
        <p:txBody>
          <a:bodyPr wrap="square" rtlCol="0">
            <a:spAutoFit/>
          </a:bodyPr>
          <a:lstStyle/>
          <a:p>
            <a:pPr algn="ctr"/>
            <a:r>
              <a:rPr lang="fr-FR" b="1" dirty="0"/>
              <a:t>Ces lois ont été abolies dans les années 1960 et, en 1967, la Cour suprême abolit les lois interdisant les </a:t>
            </a:r>
            <a:r>
              <a:rPr lang="fr-FR" b="1" dirty="0" smtClean="0"/>
              <a:t>mariages </a:t>
            </a:r>
            <a:r>
              <a:rPr lang="fr-FR" b="1" dirty="0"/>
              <a:t>entre individus de couleurs différentes.</a:t>
            </a:r>
          </a:p>
        </p:txBody>
      </p:sp>
    </p:spTree>
    <p:extLst>
      <p:ext uri="{BB962C8B-B14F-4D97-AF65-F5344CB8AC3E}">
        <p14:creationId xmlns:p14="http://schemas.microsoft.com/office/powerpoint/2010/main" val="421858234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9632" y="1268760"/>
            <a:ext cx="6400800" cy="648072"/>
          </a:xfrm>
        </p:spPr>
        <p:txBody>
          <a:bodyPr/>
          <a:lstStyle/>
          <a:p>
            <a:pPr indent="0" algn="ctr">
              <a:lnSpc>
                <a:spcPct val="100000"/>
              </a:lnSpc>
              <a:buNone/>
            </a:pPr>
            <a:r>
              <a:rPr lang="fr-FR" b="1" dirty="0" smtClean="0"/>
              <a:t>Les </a:t>
            </a:r>
            <a:r>
              <a:rPr lang="fr-FR" b="1" dirty="0"/>
              <a:t>principaux acteurs de la lutte contre la ségrégation raciale sont </a:t>
            </a:r>
            <a:r>
              <a:rPr lang="fr-FR" b="1" dirty="0">
                <a:effectLst>
                  <a:outerShdw blurRad="38100" dist="38100" dir="2700000" algn="tl">
                    <a:srgbClr val="000000">
                      <a:alpha val="43137"/>
                    </a:srgbClr>
                  </a:outerShdw>
                </a:effectLst>
              </a:rPr>
              <a:t>Rosa PARKS </a:t>
            </a:r>
            <a:r>
              <a:rPr lang="fr-FR" b="1" dirty="0"/>
              <a:t>et </a:t>
            </a:r>
            <a:r>
              <a:rPr lang="fr-FR" b="1" dirty="0">
                <a:effectLst>
                  <a:outerShdw blurRad="38100" dist="38100" dir="2700000" algn="tl">
                    <a:srgbClr val="000000">
                      <a:alpha val="43137"/>
                    </a:srgbClr>
                  </a:outerShdw>
                </a:effectLst>
              </a:rPr>
              <a:t>Martin LUTHER KING</a:t>
            </a:r>
            <a:r>
              <a:rPr lang="fr-FR" b="1" dirty="0"/>
              <a:t>.</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868" y="2316857"/>
            <a:ext cx="2376264" cy="3313382"/>
          </a:xfrm>
          <a:prstGeom prst="rect">
            <a:avLst/>
          </a:prstGeom>
          <a:ln>
            <a:noFill/>
          </a:ln>
          <a:effectLst>
            <a:softEdge rad="112500"/>
          </a:effectLst>
        </p:spPr>
      </p:pic>
      <p:sp>
        <p:nvSpPr>
          <p:cNvPr id="5" name="ZoneTexte 4"/>
          <p:cNvSpPr txBox="1"/>
          <p:nvPr/>
        </p:nvSpPr>
        <p:spPr>
          <a:xfrm>
            <a:off x="5788682" y="5237906"/>
            <a:ext cx="2376264" cy="307777"/>
          </a:xfrm>
          <a:prstGeom prst="rect">
            <a:avLst/>
          </a:prstGeom>
          <a:noFill/>
        </p:spPr>
        <p:txBody>
          <a:bodyPr wrap="square" rtlCol="0">
            <a:spAutoFit/>
          </a:bodyPr>
          <a:lstStyle/>
          <a:p>
            <a:r>
              <a:rPr lang="fr-FR" sz="1400" i="1" dirty="0" smtClean="0"/>
              <a:t>Rosa </a:t>
            </a:r>
            <a:r>
              <a:rPr lang="fr-FR" sz="1400" i="1" dirty="0" err="1" smtClean="0"/>
              <a:t>Parks</a:t>
            </a:r>
            <a:r>
              <a:rPr lang="fr-FR" sz="1400" i="1" dirty="0" smtClean="0"/>
              <a:t> et Martin Luther King</a:t>
            </a:r>
            <a:endParaRPr lang="fr-FR" sz="1400" i="1" dirty="0"/>
          </a:p>
        </p:txBody>
      </p:sp>
    </p:spTree>
    <p:extLst>
      <p:ext uri="{BB962C8B-B14F-4D97-AF65-F5344CB8AC3E}">
        <p14:creationId xmlns:p14="http://schemas.microsoft.com/office/powerpoint/2010/main" val="27133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1295400"/>
            <a:ext cx="6512768" cy="685800"/>
          </a:xfrm>
        </p:spPr>
        <p:txBody>
          <a:bodyPr>
            <a:normAutofit fontScale="90000"/>
          </a:bodyPr>
          <a:lstStyle/>
          <a:p>
            <a:r>
              <a:rPr lang="fr-FR" sz="4400" b="1" cap="none" spc="0" dirty="0" smtClean="0">
                <a:ln w="12700">
                  <a:solidFill>
                    <a:schemeClr val="tx1"/>
                  </a:solidFill>
                  <a:prstDash val="solid"/>
                </a:ln>
                <a:solidFill>
                  <a:schemeClr val="accent5">
                    <a:lumMod val="75000"/>
                  </a:schemeClr>
                </a:solidFill>
                <a:effectLst>
                  <a:outerShdw blurRad="41275" dist="20320" dir="1800000" algn="tl" rotWithShape="0">
                    <a:srgbClr val="000000">
                      <a:alpha val="40000"/>
                    </a:srgbClr>
                  </a:outerShdw>
                </a:effectLst>
                <a:latin typeface="Century Schoolbook" pitchFamily="18" charset="0"/>
              </a:rPr>
              <a:t>II </a:t>
            </a:r>
            <a:r>
              <a:rPr lang="fr-FR" sz="4400" b="1" cap="none" spc="0" dirty="0">
                <a:ln w="12700">
                  <a:solidFill>
                    <a:schemeClr val="tx1"/>
                  </a:solidFill>
                  <a:prstDash val="solid"/>
                </a:ln>
                <a:solidFill>
                  <a:schemeClr val="accent5">
                    <a:lumMod val="75000"/>
                  </a:schemeClr>
                </a:solidFill>
                <a:effectLst>
                  <a:outerShdw blurRad="41275" dist="20320" dir="1800000" algn="tl" rotWithShape="0">
                    <a:srgbClr val="000000">
                      <a:alpha val="40000"/>
                    </a:srgbClr>
                  </a:outerShdw>
                </a:effectLst>
                <a:latin typeface="Century Schoolbook" pitchFamily="18" charset="0"/>
              </a:rPr>
              <a:t>– Contexte </a:t>
            </a:r>
            <a:r>
              <a:rPr lang="fr-FR" sz="4400" b="1" cap="none" spc="0" dirty="0" smtClean="0">
                <a:ln w="12700">
                  <a:solidFill>
                    <a:schemeClr val="tx1"/>
                  </a:solidFill>
                  <a:prstDash val="solid"/>
                </a:ln>
                <a:solidFill>
                  <a:schemeClr val="accent5">
                    <a:lumMod val="75000"/>
                  </a:schemeClr>
                </a:solidFill>
                <a:effectLst>
                  <a:outerShdw blurRad="41275" dist="20320" dir="1800000" algn="tl" rotWithShape="0">
                    <a:srgbClr val="000000">
                      <a:alpha val="40000"/>
                    </a:srgbClr>
                  </a:outerShdw>
                </a:effectLst>
                <a:latin typeface="Century Schoolbook" pitchFamily="18" charset="0"/>
              </a:rPr>
              <a:t>Musical</a:t>
            </a:r>
            <a:endParaRPr lang="fr-FR" dirty="0">
              <a:ln w="12700">
                <a:solidFill>
                  <a:schemeClr val="tx1"/>
                </a:solidFill>
                <a:prstDash val="solid"/>
              </a:ln>
              <a:solidFill>
                <a:schemeClr val="accent5">
                  <a:lumMod val="75000"/>
                </a:schemeClr>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497" y="2276873"/>
            <a:ext cx="4104456" cy="3119387"/>
          </a:xfrm>
          <a:prstGeom prst="rect">
            <a:avLst/>
          </a:prstGeom>
          <a:ln>
            <a:noFill/>
          </a:ln>
          <a:effectLst>
            <a:softEdge rad="112500"/>
          </a:effectLst>
        </p:spPr>
      </p:pic>
      <p:sp>
        <p:nvSpPr>
          <p:cNvPr id="5" name="ZoneTexte 4"/>
          <p:cNvSpPr txBox="1"/>
          <p:nvPr/>
        </p:nvSpPr>
        <p:spPr>
          <a:xfrm>
            <a:off x="5580112" y="5290483"/>
            <a:ext cx="2736304" cy="369332"/>
          </a:xfrm>
          <a:prstGeom prst="rect">
            <a:avLst/>
          </a:prstGeom>
          <a:noFill/>
        </p:spPr>
        <p:txBody>
          <a:bodyPr wrap="square" rtlCol="0">
            <a:spAutoFit/>
          </a:bodyPr>
          <a:lstStyle/>
          <a:p>
            <a:r>
              <a:rPr lang="fr-FR" i="1" dirty="0" smtClean="0"/>
              <a:t>Louis Armstrong</a:t>
            </a:r>
            <a:endParaRPr lang="fr-FR" i="1" dirty="0"/>
          </a:p>
        </p:txBody>
      </p:sp>
    </p:spTree>
    <p:extLst>
      <p:ext uri="{BB962C8B-B14F-4D97-AF65-F5344CB8AC3E}">
        <p14:creationId xmlns:p14="http://schemas.microsoft.com/office/powerpoint/2010/main" val="995550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031802"/>
            <a:ext cx="7056784" cy="1494656"/>
          </a:xfrm>
        </p:spPr>
        <p:txBody>
          <a:bodyPr>
            <a:normAutofit/>
          </a:bodyPr>
          <a:lstStyle/>
          <a:p>
            <a:pPr indent="0" algn="ctr">
              <a:lnSpc>
                <a:spcPct val="100000"/>
              </a:lnSpc>
              <a:buNone/>
            </a:pPr>
            <a:r>
              <a:rPr lang="fr-FR" sz="1600" b="1" dirty="0"/>
              <a:t>La musique est l’un des seuls moyens d’expression de la communauté </a:t>
            </a:r>
            <a:r>
              <a:rPr lang="fr-FR" sz="1600" b="1" dirty="0" smtClean="0"/>
              <a:t>        afro-américaine </a:t>
            </a:r>
            <a:r>
              <a:rPr lang="fr-FR" sz="1600" b="1" dirty="0"/>
              <a:t>que le pouvoir blanc ne pouvait pas contrôler. Alors que le mouvement des droits civiques </a:t>
            </a:r>
            <a:r>
              <a:rPr lang="fr-FR" sz="1600" b="1" dirty="0" smtClean="0"/>
              <a:t>des Noirs est </a:t>
            </a:r>
            <a:r>
              <a:rPr lang="fr-FR" sz="1600" b="1" dirty="0"/>
              <a:t>au plus haut</a:t>
            </a:r>
            <a:r>
              <a:rPr lang="fr-FR" sz="1600" b="1" dirty="0" smtClean="0"/>
              <a:t>, </a:t>
            </a:r>
            <a:r>
              <a:rPr lang="fr-FR" sz="1600" b="1" dirty="0"/>
              <a:t>le </a:t>
            </a:r>
            <a:r>
              <a:rPr lang="fr-FR" sz="1600" b="1" dirty="0" smtClean="0"/>
              <a:t>Gospel, le Blues </a:t>
            </a:r>
            <a:r>
              <a:rPr lang="fr-FR" sz="1600" b="1" dirty="0"/>
              <a:t>et le Jazz vont offrir une formidable caisse de résonnance à </a:t>
            </a:r>
            <a:r>
              <a:rPr lang="fr-FR" sz="1600" b="1" dirty="0" smtClean="0"/>
              <a:t>cette</a:t>
            </a:r>
            <a:r>
              <a:rPr lang="fr-FR" sz="1600" b="1" dirty="0" smtClean="0"/>
              <a:t> population.</a:t>
            </a:r>
            <a:endParaRPr lang="fr-FR" sz="1600" b="1" dirty="0"/>
          </a:p>
        </p:txBody>
      </p:sp>
      <p:sp>
        <p:nvSpPr>
          <p:cNvPr id="4" name="ZoneTexte 3"/>
          <p:cNvSpPr txBox="1"/>
          <p:nvPr/>
        </p:nvSpPr>
        <p:spPr>
          <a:xfrm>
            <a:off x="826315" y="2492897"/>
            <a:ext cx="7560840" cy="1200329"/>
          </a:xfrm>
          <a:prstGeom prst="rect">
            <a:avLst/>
          </a:prstGeom>
          <a:noFill/>
        </p:spPr>
        <p:txBody>
          <a:bodyPr wrap="square" rtlCol="0">
            <a:spAutoFit/>
          </a:bodyPr>
          <a:lstStyle/>
          <a:p>
            <a:pPr algn="ctr"/>
            <a:r>
              <a:rPr lang="fr-FR" dirty="0"/>
              <a:t>Le </a:t>
            </a:r>
            <a:r>
              <a:rPr lang="fr-FR" b="1" dirty="0">
                <a:effectLst>
                  <a:outerShdw blurRad="38100" dist="38100" dir="2700000" algn="tl">
                    <a:srgbClr val="000000">
                      <a:alpha val="43137"/>
                    </a:srgbClr>
                  </a:outerShdw>
                </a:effectLst>
              </a:rPr>
              <a:t>Gospel</a:t>
            </a:r>
            <a:r>
              <a:rPr lang="fr-FR" dirty="0"/>
              <a:t>, nouveau chant religieux et spirituel, a permis à la communauté </a:t>
            </a:r>
            <a:r>
              <a:rPr lang="fr-FR" dirty="0" smtClean="0"/>
              <a:t>       afro-américaine </a:t>
            </a:r>
            <a:r>
              <a:rPr lang="fr-FR" dirty="0"/>
              <a:t>de s’affirmer, dans un premier temps, dans les églises. </a:t>
            </a:r>
            <a:endParaRPr lang="fr-FR" dirty="0" smtClean="0"/>
          </a:p>
          <a:p>
            <a:pPr algn="ctr"/>
            <a:r>
              <a:rPr lang="fr-FR" dirty="0" smtClean="0"/>
              <a:t>Le </a:t>
            </a:r>
            <a:r>
              <a:rPr lang="fr-FR" dirty="0"/>
              <a:t>mot gospel </a:t>
            </a:r>
            <a:r>
              <a:rPr lang="fr-FR" dirty="0" smtClean="0"/>
              <a:t>signifie «</a:t>
            </a:r>
            <a:r>
              <a:rPr lang="fr-FR" i="1" dirty="0" smtClean="0"/>
              <a:t>évangile</a:t>
            </a:r>
            <a:r>
              <a:rPr lang="fr-FR" dirty="0" smtClean="0"/>
              <a:t>» et vient de «</a:t>
            </a:r>
            <a:r>
              <a:rPr lang="fr-FR" i="1" dirty="0" smtClean="0">
                <a:effectLst>
                  <a:outerShdw blurRad="38100" dist="38100" dir="2700000" algn="tl">
                    <a:srgbClr val="000000">
                      <a:alpha val="43137"/>
                    </a:srgbClr>
                  </a:outerShdw>
                </a:effectLst>
              </a:rPr>
              <a:t>good </a:t>
            </a:r>
            <a:r>
              <a:rPr lang="fr-FR" i="1" dirty="0" err="1">
                <a:effectLst>
                  <a:outerShdw blurRad="38100" dist="38100" dir="2700000" algn="tl">
                    <a:srgbClr val="000000">
                      <a:alpha val="43137"/>
                    </a:srgbClr>
                  </a:outerShdw>
                </a:effectLst>
              </a:rPr>
              <a:t>spell</a:t>
            </a:r>
            <a:r>
              <a:rPr lang="fr-FR" dirty="0">
                <a:effectLst>
                  <a:outerShdw blurRad="38100" dist="38100" dir="2700000" algn="tl">
                    <a:srgbClr val="000000">
                      <a:alpha val="43137"/>
                    </a:srgbClr>
                  </a:outerShdw>
                </a:effectLst>
              </a:rPr>
              <a:t> </a:t>
            </a:r>
            <a:r>
              <a:rPr lang="fr-FR" dirty="0"/>
              <a:t>» </a:t>
            </a:r>
            <a:r>
              <a:rPr lang="fr-FR" dirty="0" smtClean="0"/>
              <a:t>qui veut </a:t>
            </a:r>
            <a:r>
              <a:rPr lang="fr-FR" dirty="0"/>
              <a:t>dire </a:t>
            </a:r>
            <a:r>
              <a:rPr lang="fr-FR" dirty="0" smtClean="0"/>
              <a:t>«</a:t>
            </a:r>
            <a:r>
              <a:rPr lang="fr-FR" i="1" dirty="0" smtClean="0"/>
              <a:t>bonne nouvelle</a:t>
            </a:r>
            <a:r>
              <a:rPr lang="fr-FR" dirty="0" smtClean="0"/>
              <a:t>». </a:t>
            </a:r>
          </a:p>
          <a:p>
            <a:pPr algn="ctr"/>
            <a:r>
              <a:rPr lang="fr-FR" dirty="0" smtClean="0"/>
              <a:t>De </a:t>
            </a:r>
            <a:r>
              <a:rPr lang="fr-FR" dirty="0"/>
              <a:t>plus, il cherche à transmettre un message </a:t>
            </a:r>
            <a:r>
              <a:rPr lang="fr-FR" dirty="0" smtClean="0"/>
              <a:t>plus </a:t>
            </a:r>
            <a:r>
              <a:rPr lang="fr-FR" dirty="0"/>
              <a:t>optimiste que le </a:t>
            </a:r>
            <a:r>
              <a:rPr lang="fr-FR" i="1" dirty="0"/>
              <a:t>negro-spiritual</a:t>
            </a:r>
            <a:r>
              <a:rPr lang="fr-FR" i="1" dirty="0" smtClean="0"/>
              <a:t>.</a:t>
            </a:r>
            <a:endParaRPr lang="fr-FR" dirty="0"/>
          </a:p>
        </p:txBody>
      </p:sp>
      <p:sp>
        <p:nvSpPr>
          <p:cNvPr id="5" name="ZoneTexte 4"/>
          <p:cNvSpPr txBox="1"/>
          <p:nvPr/>
        </p:nvSpPr>
        <p:spPr>
          <a:xfrm>
            <a:off x="971600" y="3861048"/>
            <a:ext cx="7056784" cy="1754326"/>
          </a:xfrm>
          <a:prstGeom prst="rect">
            <a:avLst/>
          </a:prstGeom>
          <a:noFill/>
        </p:spPr>
        <p:txBody>
          <a:bodyPr wrap="square" rtlCol="0">
            <a:spAutoFit/>
          </a:bodyPr>
          <a:lstStyle/>
          <a:p>
            <a:pPr algn="ctr"/>
            <a:r>
              <a:rPr lang="fr-FR" dirty="0"/>
              <a:t>Le </a:t>
            </a:r>
            <a:r>
              <a:rPr lang="fr-FR" b="1" dirty="0">
                <a:effectLst>
                  <a:outerShdw blurRad="38100" dist="38100" dir="2700000" algn="tl">
                    <a:srgbClr val="000000">
                      <a:alpha val="43137"/>
                    </a:srgbClr>
                  </a:outerShdw>
                </a:effectLst>
              </a:rPr>
              <a:t>Blues</a:t>
            </a:r>
            <a:r>
              <a:rPr lang="fr-FR" dirty="0"/>
              <a:t> est une musique populaire, qui représente de nouveaux faits pour l'époque avec une grande liberté d'expression et d'improvisation. Tout comme le Gospel, le Blues est issu des chants de travail. Ce style de musique correspond principalement à des paroles contestataires répondant au système de ségrégation et aux changements qu'a pu apporter le bouleversement de l'abolition de l'esclavage</a:t>
            </a:r>
            <a:r>
              <a:rPr lang="fr-FR" dirty="0" smtClean="0"/>
              <a:t>.</a:t>
            </a:r>
            <a:endParaRPr lang="fr-FR" dirty="0"/>
          </a:p>
        </p:txBody>
      </p:sp>
    </p:spTree>
    <p:extLst>
      <p:ext uri="{BB962C8B-B14F-4D97-AF65-F5344CB8AC3E}">
        <p14:creationId xmlns:p14="http://schemas.microsoft.com/office/powerpoint/2010/main" val="2059662900"/>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ravate noir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399</TotalTime>
  <Words>1003</Words>
  <Application>Microsoft Office PowerPoint</Application>
  <PresentationFormat>Affichage à l'écran (4:3)</PresentationFormat>
  <Paragraphs>82</Paragraphs>
  <Slides>22</Slides>
  <Notes>2</Notes>
  <HiddenSlides>0</HiddenSlides>
  <MMClips>5</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Couture</vt:lpstr>
      <vt:lpstr>   LA SÉGRÉGATION AUX  ÉTATS – UNIS </vt:lpstr>
      <vt:lpstr>I – Contexte Historique</vt:lpstr>
      <vt:lpstr>Présentation PowerPoint</vt:lpstr>
      <vt:lpstr>Le Ku Klux Klan, organisation suprématiste blanche protestante américaine,  combinait la rhétorique raciste à la xénophobie envers les immigrants, l'antisémitisme, l'anticatholicisme, l'antisyndicalisme ainsi que l’usage systématique du lynchage. </vt:lpstr>
      <vt:lpstr>Présentation PowerPoint</vt:lpstr>
      <vt:lpstr>Présentation PowerPoint</vt:lpstr>
      <vt:lpstr>Présentation PowerPoint</vt:lpstr>
      <vt:lpstr>II – Contexte Musical</vt:lpstr>
      <vt:lpstr>Présentation PowerPoint</vt:lpstr>
      <vt:lpstr>Présentation PowerPoint</vt:lpstr>
      <vt:lpstr>SummerTime</vt:lpstr>
      <vt:lpstr>Présentation PowerPoint</vt:lpstr>
      <vt:lpstr>Strange Fruit</vt:lpstr>
      <vt:lpstr>Présentation PowerPoint</vt:lpstr>
      <vt:lpstr>Présentation PowerPoint</vt:lpstr>
      <vt:lpstr>A change is gonna come</vt:lpstr>
      <vt:lpstr>A change is gonna come Paroles</vt:lpstr>
      <vt:lpstr>Blowin’ in the wind</vt:lpstr>
      <vt:lpstr>Blowin’ in the wind - Paroles</vt:lpstr>
      <vt:lpstr>Georgia on My Mind</vt:lpstr>
      <vt:lpstr>Georgia on My Mind - Paroles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Ségrégation aux  Etats - Unis</dc:title>
  <dc:creator>Frederic</dc:creator>
  <cp:lastModifiedBy>Frederic</cp:lastModifiedBy>
  <cp:revision>41</cp:revision>
  <dcterms:created xsi:type="dcterms:W3CDTF">2012-12-31T13:28:52Z</dcterms:created>
  <dcterms:modified xsi:type="dcterms:W3CDTF">2013-01-03T15:29:42Z</dcterms:modified>
</cp:coreProperties>
</file>