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5" r:id="rId2"/>
    <p:sldId id="257" r:id="rId3"/>
    <p:sldId id="260" r:id="rId4"/>
    <p:sldId id="261" r:id="rId5"/>
    <p:sldId id="262" r:id="rId6"/>
    <p:sldId id="263" r:id="rId7"/>
    <p:sldId id="259" r:id="rId8"/>
    <p:sldId id="264" r:id="rId9"/>
    <p:sldId id="265" r:id="rId10"/>
    <p:sldId id="266" r:id="rId11"/>
    <p:sldId id="268" r:id="rId12"/>
    <p:sldId id="270" r:id="rId13"/>
    <p:sldId id="279" r:id="rId14"/>
    <p:sldId id="269" r:id="rId15"/>
    <p:sldId id="280" r:id="rId16"/>
    <p:sldId id="271" r:id="rId17"/>
    <p:sldId id="278" r:id="rId18"/>
    <p:sldId id="272" r:id="rId19"/>
    <p:sldId id="273" r:id="rId20"/>
    <p:sldId id="274" r:id="rId21"/>
    <p:sldId id="276" r:id="rId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8086A5-0AFB-4C6F-9F2D-1DE6EA836022}" type="datetimeFigureOut">
              <a:rPr lang="fr-FR" smtClean="0"/>
              <a:t>04/01/2013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186C1B-24B2-4A18-A185-D10EFAA576C5}" type="slidenum">
              <a:rPr lang="fr-FR" smtClean="0"/>
              <a:t>‹N°›</a:t>
            </a:fld>
            <a:endParaRPr lang="fr-FR"/>
          </a:p>
        </p:txBody>
      </p:sp>
    </p:spTree>
    <p:extLst>
      <p:ext uri="{BB962C8B-B14F-4D97-AF65-F5344CB8AC3E}">
        <p14:creationId xmlns:p14="http://schemas.microsoft.com/office/powerpoint/2010/main" val="202519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5186C1B-24B2-4A18-A185-D10EFAA576C5}" type="slidenum">
              <a:rPr lang="fr-FR" smtClean="0"/>
              <a:t>2</a:t>
            </a:fld>
            <a:endParaRPr lang="fr-FR"/>
          </a:p>
        </p:txBody>
      </p:sp>
    </p:spTree>
    <p:extLst>
      <p:ext uri="{BB962C8B-B14F-4D97-AF65-F5344CB8AC3E}">
        <p14:creationId xmlns:p14="http://schemas.microsoft.com/office/powerpoint/2010/main" val="23091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5123CEFF-62C8-4EAD-8931-DA2C9DFFC1BC}" type="datetimeFigureOut">
              <a:rPr lang="fr-FR" smtClean="0"/>
              <a:t>04/01/2013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2830234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123CEFF-62C8-4EAD-8931-DA2C9DFFC1BC}" type="datetimeFigureOut">
              <a:rPr lang="fr-FR" smtClean="0"/>
              <a:t>04/01/2013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2508700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123CEFF-62C8-4EAD-8931-DA2C9DFFC1BC}" type="datetimeFigureOut">
              <a:rPr lang="fr-FR" smtClean="0"/>
              <a:t>04/01/2013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1312987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3"/>
          <p:cNvSpPr>
            <a:spLocks noGrp="1"/>
          </p:cNvSpPr>
          <p:nvPr>
            <p:ph type="dt" sz="half" idx="10"/>
          </p:nvPr>
        </p:nvSpPr>
        <p:spPr/>
        <p:txBody>
          <a:bodyPr/>
          <a:lstStyle>
            <a:lvl1pPr>
              <a:defRPr/>
            </a:lvl1pPr>
          </a:lstStyle>
          <a:p>
            <a:pPr>
              <a:defRPr/>
            </a:pPr>
            <a:fld id="{84909D7D-233B-41AA-8090-4263B1C5B212}" type="datetime1">
              <a:rPr lang="fr-FR"/>
              <a:pPr>
                <a:defRPr/>
              </a:pPr>
              <a:t>04/01/2013</a:t>
            </a:fld>
            <a:endParaRPr lang="fr-FR"/>
          </a:p>
        </p:txBody>
      </p:sp>
      <p:sp>
        <p:nvSpPr>
          <p:cNvPr id="7" name="Espace réservé du pied de page 4"/>
          <p:cNvSpPr>
            <a:spLocks noGrp="1"/>
          </p:cNvSpPr>
          <p:nvPr>
            <p:ph type="ftr" sz="quarter" idx="11"/>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2"/>
          </p:nvPr>
        </p:nvSpPr>
        <p:spPr/>
        <p:txBody>
          <a:bodyPr/>
          <a:lstStyle>
            <a:lvl1pPr>
              <a:defRPr/>
            </a:lvl1pPr>
          </a:lstStyle>
          <a:p>
            <a:pPr>
              <a:defRPr/>
            </a:pPr>
            <a:fld id="{6E0F7182-5044-4E30-A641-5E90A452DAED}" type="slidenum">
              <a:rPr lang="fr-FR"/>
              <a:pPr>
                <a:defRPr/>
              </a:pPr>
              <a:t>‹N°›</a:t>
            </a:fld>
            <a:endParaRPr lang="fr-FR"/>
          </a:p>
        </p:txBody>
      </p:sp>
    </p:spTree>
    <p:extLst>
      <p:ext uri="{BB962C8B-B14F-4D97-AF65-F5344CB8AC3E}">
        <p14:creationId xmlns:p14="http://schemas.microsoft.com/office/powerpoint/2010/main" val="331763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123CEFF-62C8-4EAD-8931-DA2C9DFFC1BC}" type="datetimeFigureOut">
              <a:rPr lang="fr-FR" smtClean="0"/>
              <a:t>04/01/2013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251613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123CEFF-62C8-4EAD-8931-DA2C9DFFC1BC}" type="datetimeFigureOut">
              <a:rPr lang="fr-FR" smtClean="0"/>
              <a:t>04/01/2013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183452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123CEFF-62C8-4EAD-8931-DA2C9DFFC1BC}" type="datetimeFigureOut">
              <a:rPr lang="fr-FR" smtClean="0"/>
              <a:t>04/01/2013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1386390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123CEFF-62C8-4EAD-8931-DA2C9DFFC1BC}" type="datetimeFigureOut">
              <a:rPr lang="fr-FR" smtClean="0"/>
              <a:t>04/01/2013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3136067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123CEFF-62C8-4EAD-8931-DA2C9DFFC1BC}" type="datetimeFigureOut">
              <a:rPr lang="fr-FR" smtClean="0"/>
              <a:t>04/01/2013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461925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123CEFF-62C8-4EAD-8931-DA2C9DFFC1BC}" type="datetimeFigureOut">
              <a:rPr lang="fr-FR" smtClean="0"/>
              <a:t>04/01/2013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23145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123CEFF-62C8-4EAD-8931-DA2C9DFFC1BC}" type="datetimeFigureOut">
              <a:rPr lang="fr-FR" smtClean="0"/>
              <a:t>04/01/2013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17020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123CEFF-62C8-4EAD-8931-DA2C9DFFC1BC}" type="datetimeFigureOut">
              <a:rPr lang="fr-FR" smtClean="0"/>
              <a:t>04/01/2013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C19C57-9A7F-471A-A4D0-6E2F7B02C5F0}" type="slidenum">
              <a:rPr lang="fr-FR" smtClean="0"/>
              <a:t>‹N°›</a:t>
            </a:fld>
            <a:endParaRPr lang="fr-FR"/>
          </a:p>
        </p:txBody>
      </p:sp>
    </p:spTree>
    <p:extLst>
      <p:ext uri="{BB962C8B-B14F-4D97-AF65-F5344CB8AC3E}">
        <p14:creationId xmlns:p14="http://schemas.microsoft.com/office/powerpoint/2010/main" val="3005517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alpha val="5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3CEFF-62C8-4EAD-8931-DA2C9DFFC1BC}" type="datetimeFigureOut">
              <a:rPr lang="fr-FR" smtClean="0"/>
              <a:t>04/01/2013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19C57-9A7F-471A-A4D0-6E2F7B02C5F0}" type="slidenum">
              <a:rPr lang="fr-FR" smtClean="0"/>
              <a:t>‹N°›</a:t>
            </a:fld>
            <a:endParaRPr lang="fr-FR"/>
          </a:p>
        </p:txBody>
      </p:sp>
    </p:spTree>
    <p:extLst>
      <p:ext uri="{BB962C8B-B14F-4D97-AF65-F5344CB8AC3E}">
        <p14:creationId xmlns:p14="http://schemas.microsoft.com/office/powerpoint/2010/main" val="209665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53.jpe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jpeg"/><Relationship Id="rId5" Type="http://schemas.microsoft.com/office/2007/relationships/hdphoto" Target="../media/hdphoto17.wdp"/><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5.wdp"/><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ous-titre 2"/>
          <p:cNvSpPr>
            <a:spLocks noGrp="1"/>
          </p:cNvSpPr>
          <p:nvPr>
            <p:ph type="subTitle" idx="1"/>
          </p:nvPr>
        </p:nvSpPr>
        <p:spPr>
          <a:xfrm>
            <a:off x="179512" y="5949280"/>
            <a:ext cx="4124325" cy="568325"/>
          </a:xfrm>
        </p:spPr>
        <p:txBody>
          <a:bodyPr>
            <a:normAutofit/>
          </a:bodyPr>
          <a:lstStyle/>
          <a:p>
            <a:pPr algn="l" eaLnBrk="1" hangingPunct="1">
              <a:lnSpc>
                <a:spcPct val="80000"/>
              </a:lnSpc>
            </a:pPr>
            <a:r>
              <a:rPr lang="fr-FR" b="1" dirty="0" smtClean="0">
                <a:solidFill>
                  <a:schemeClr val="tx1"/>
                </a:solidFill>
                <a:latin typeface="Pristina" pitchFamily="66" charset="0"/>
                <a:ea typeface="ＭＳ Ｐゴシック" pitchFamily="-110" charset="-128"/>
              </a:rPr>
              <a:t>Tous unis pour vous accueillir</a:t>
            </a:r>
          </a:p>
        </p:txBody>
      </p:sp>
      <p:pic>
        <p:nvPicPr>
          <p:cNvPr id="10" name="Picture 8" descr="\\SERVNAS1\Phototheque\Nouvelle Photothèque\Sahel\Hammamet\Sélection photos régions\Hre8 150dpi.jpg"/>
          <p:cNvPicPr>
            <a:picLocks noChangeAspect="1" noChangeArrowheads="1"/>
          </p:cNvPicPr>
          <p:nvPr/>
        </p:nvPicPr>
        <p:blipFill>
          <a:blip r:embed="rId2">
            <a:extLst>
              <a:ext uri="{BEBA8EAE-BF5A-486C-A8C5-ECC9F3942E4B}">
                <a14:imgProps xmlns:a14="http://schemas.microsoft.com/office/drawing/2010/main">
                  <a14:imgLayer r:embed="rId3">
                    <a14:imgEffect>
                      <a14:artisticMarker/>
                    </a14:imgEffect>
                    <a14:imgEffect>
                      <a14:brightnessContrast bright="5000" contrast="-46000"/>
                    </a14:imgEffect>
                  </a14:imgLayer>
                </a14:imgProps>
              </a:ext>
              <a:ext uri="{28A0092B-C50C-407E-A947-70E740481C1C}">
                <a14:useLocalDpi xmlns:a14="http://schemas.microsoft.com/office/drawing/2010/main"/>
              </a:ext>
            </a:extLst>
          </a:blip>
          <a:srcRect/>
          <a:stretch>
            <a:fillRect/>
          </a:stretch>
        </p:blipFill>
        <p:spPr bwMode="auto">
          <a:xfrm>
            <a:off x="5054134" y="764704"/>
            <a:ext cx="3744416" cy="3786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SERVNAS1\Phototheque\Nouvelle Photothèque\Sahel\Hammamet\Sélection photos régions\Hre8 150dpi.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088" y="1052736"/>
            <a:ext cx="31337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1424" y="4365104"/>
            <a:ext cx="360371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age 15"/>
          <p:cNvPicPr/>
          <p:nvPr/>
        </p:nvPicPr>
        <p:blipFill>
          <a:blip r:embed="rId6" cstate="email">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a:ext>
            </a:extLst>
          </a:blip>
          <a:stretch>
            <a:fillRect/>
          </a:stretch>
        </p:blipFill>
        <p:spPr>
          <a:xfrm>
            <a:off x="1763688" y="1412776"/>
            <a:ext cx="2808312" cy="2736602"/>
          </a:xfrm>
          <a:prstGeom prst="rect">
            <a:avLst/>
          </a:prstGeom>
        </p:spPr>
      </p:pic>
    </p:spTree>
    <p:extLst>
      <p:ext uri="{BB962C8B-B14F-4D97-AF65-F5344CB8AC3E}">
        <p14:creationId xmlns:p14="http://schemas.microsoft.com/office/powerpoint/2010/main" val="1239368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71800" y="1837273"/>
            <a:ext cx="5904656" cy="830997"/>
          </a:xfrm>
          <a:prstGeom prst="rect">
            <a:avLst/>
          </a:prstGeom>
          <a:noFill/>
        </p:spPr>
        <p:txBody>
          <a:bodyPr wrap="square" rtlCol="0">
            <a:spAutoFit/>
          </a:bodyPr>
          <a:lstStyle/>
          <a:p>
            <a:r>
              <a:rPr lang="fr-FR" sz="2400" dirty="0" smtClean="0">
                <a:solidFill>
                  <a:schemeClr val="tx2">
                    <a:lumMod val="50000"/>
                  </a:schemeClr>
                </a:solidFill>
                <a:latin typeface="+mj-lt"/>
              </a:rPr>
              <a:t>Initiation à la Derbouka avec un professeur pour des groupes de 6 à 7 personnes</a:t>
            </a:r>
            <a:endParaRPr lang="fr-FR" sz="2400" dirty="0">
              <a:solidFill>
                <a:schemeClr val="tx2">
                  <a:lumMod val="50000"/>
                </a:schemeClr>
              </a:solidFill>
              <a:latin typeface="+mj-lt"/>
            </a:endParaRPr>
          </a:p>
        </p:txBody>
      </p:sp>
      <p:pic>
        <p:nvPicPr>
          <p:cNvPr id="1024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9359" y="2244650"/>
            <a:ext cx="1972441" cy="248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611560" y="620688"/>
            <a:ext cx="6048672" cy="646331"/>
          </a:xfrm>
          <a:prstGeom prst="rect">
            <a:avLst/>
          </a:prstGeom>
          <a:noFill/>
        </p:spPr>
        <p:txBody>
          <a:bodyPr wrap="square" rtlCol="0">
            <a:spAutoFit/>
          </a:bodyPr>
          <a:lstStyle/>
          <a:p>
            <a:r>
              <a:rPr lang="fr-FR" sz="3600" dirty="0" smtClean="0">
                <a:latin typeface="Pristina" pitchFamily="66" charset="0"/>
              </a:rPr>
              <a:t>A</a:t>
            </a:r>
            <a:r>
              <a:rPr lang="fr-FR" sz="3200" dirty="0" smtClean="0">
                <a:latin typeface="Pristina" pitchFamily="66" charset="0"/>
              </a:rPr>
              <a:t>ctivité ludique</a:t>
            </a:r>
            <a:endParaRPr lang="fr-FR" sz="3200" dirty="0">
              <a:latin typeface="Pristina" pitchFamily="66" charset="0"/>
            </a:endParaRPr>
          </a:p>
        </p:txBody>
      </p:sp>
      <p:sp>
        <p:nvSpPr>
          <p:cNvPr id="4" name="ZoneTexte 3"/>
          <p:cNvSpPr txBox="1"/>
          <p:nvPr/>
        </p:nvSpPr>
        <p:spPr>
          <a:xfrm>
            <a:off x="3167844" y="3175789"/>
            <a:ext cx="5112568" cy="1938992"/>
          </a:xfrm>
          <a:prstGeom prst="rect">
            <a:avLst/>
          </a:prstGeom>
          <a:noFill/>
        </p:spPr>
        <p:txBody>
          <a:bodyPr wrap="square" rtlCol="0">
            <a:spAutoFit/>
          </a:bodyPr>
          <a:lstStyle/>
          <a:p>
            <a:r>
              <a:rPr lang="fr-FR" sz="2000" i="1" dirty="0">
                <a:latin typeface="+mj-lt"/>
              </a:rPr>
              <a:t>	Elle est traditionnellement faite en terre cuite ou céramique, mais des versions en métal (aluminium) ou plus rarement en bois sont apparues du fait de sa fragilité. </a:t>
            </a:r>
            <a:r>
              <a:rPr lang="fr-FR" sz="2000" i="1" dirty="0" smtClean="0">
                <a:latin typeface="+mj-lt"/>
              </a:rPr>
              <a:t>Elle </a:t>
            </a:r>
            <a:r>
              <a:rPr lang="fr-FR" sz="2000" i="1" dirty="0">
                <a:latin typeface="+mj-lt"/>
              </a:rPr>
              <a:t>est recouverte d'une peau animale (chèvre ou poisson) ou de plastique. </a:t>
            </a:r>
          </a:p>
        </p:txBody>
      </p:sp>
      <p:pic>
        <p:nvPicPr>
          <p:cNvPr id="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09156" y="5743578"/>
            <a:ext cx="1168588" cy="74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110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84" name="Rectangle 12"/>
          <p:cNvSpPr>
            <a:spLocks noChangeArrowheads="1"/>
          </p:cNvSpPr>
          <p:nvPr/>
        </p:nvSpPr>
        <p:spPr bwMode="auto">
          <a:xfrm>
            <a:off x="3927822" y="4652789"/>
            <a:ext cx="3092450" cy="2160587"/>
          </a:xfrm>
          <a:prstGeom prst="rect">
            <a:avLst/>
          </a:prstGeom>
          <a:solidFill>
            <a:schemeClr val="tx1">
              <a:lumMod val="95000"/>
              <a:lumOff val="5000"/>
              <a:alpha val="28999"/>
            </a:schemeClr>
          </a:solidFill>
          <a:ln w="0">
            <a:solidFill>
              <a:schemeClr val="bg1"/>
            </a:solidFill>
            <a:miter lim="800000"/>
            <a:headEnd/>
            <a:tailEnd/>
          </a:ln>
          <a:effectLst/>
          <a:extLst/>
        </p:spPr>
        <p:txBody>
          <a:bodyPr wrap="none" anchor="ctr"/>
          <a:lstStyle/>
          <a:p>
            <a:endParaRPr lang="fr-FR"/>
          </a:p>
        </p:txBody>
      </p:sp>
      <p:sp>
        <p:nvSpPr>
          <p:cNvPr id="233477" name="Rectangle 5"/>
          <p:cNvSpPr>
            <a:spLocks noChangeArrowheads="1"/>
          </p:cNvSpPr>
          <p:nvPr/>
        </p:nvSpPr>
        <p:spPr bwMode="auto">
          <a:xfrm>
            <a:off x="5870575" y="3141663"/>
            <a:ext cx="3238500" cy="2232025"/>
          </a:xfrm>
          <a:prstGeom prst="rect">
            <a:avLst/>
          </a:prstGeom>
          <a:solidFill>
            <a:schemeClr val="accent4">
              <a:lumMod val="75000"/>
              <a:alpha val="28999"/>
            </a:schemeClr>
          </a:solidFill>
          <a:ln w="0">
            <a:solidFill>
              <a:schemeClr val="bg1"/>
            </a:solidFill>
            <a:miter lim="800000"/>
            <a:headEnd/>
            <a:tailEnd/>
          </a:ln>
          <a:effectLst/>
          <a:extLst/>
        </p:spPr>
        <p:txBody>
          <a:bodyPr wrap="none" anchor="ctr"/>
          <a:lstStyle/>
          <a:p>
            <a:endParaRPr lang="fr-FR"/>
          </a:p>
        </p:txBody>
      </p:sp>
      <p:sp>
        <p:nvSpPr>
          <p:cNvPr id="233474" name="Rectangle 2"/>
          <p:cNvSpPr>
            <a:spLocks noChangeArrowheads="1"/>
          </p:cNvSpPr>
          <p:nvPr/>
        </p:nvSpPr>
        <p:spPr bwMode="auto">
          <a:xfrm>
            <a:off x="4643438" y="116632"/>
            <a:ext cx="3816350" cy="2952750"/>
          </a:xfrm>
          <a:prstGeom prst="rect">
            <a:avLst/>
          </a:prstGeom>
          <a:solidFill>
            <a:srgbClr val="002060">
              <a:alpha val="28999"/>
            </a:srgbClr>
          </a:solidFill>
          <a:ln w="0">
            <a:solidFill>
              <a:schemeClr val="bg1"/>
            </a:solidFill>
            <a:miter lim="800000"/>
            <a:headEnd/>
            <a:tailEnd/>
          </a:ln>
          <a:effectLst/>
          <a:extLst/>
        </p:spPr>
        <p:txBody>
          <a:bodyPr wrap="none" anchor="ctr"/>
          <a:lstStyle/>
          <a:p>
            <a:endParaRPr lang="fr-FR"/>
          </a:p>
        </p:txBody>
      </p:sp>
      <p:sp>
        <p:nvSpPr>
          <p:cNvPr id="233475" name="Rectangle 3"/>
          <p:cNvSpPr>
            <a:spLocks noChangeArrowheads="1"/>
          </p:cNvSpPr>
          <p:nvPr/>
        </p:nvSpPr>
        <p:spPr bwMode="auto">
          <a:xfrm>
            <a:off x="323924" y="1845394"/>
            <a:ext cx="3455988" cy="4679950"/>
          </a:xfrm>
          <a:prstGeom prst="rect">
            <a:avLst/>
          </a:prstGeom>
          <a:solidFill>
            <a:schemeClr val="bg2">
              <a:lumMod val="25000"/>
              <a:alpha val="28999"/>
            </a:schemeClr>
          </a:solidFill>
          <a:ln w="0">
            <a:solidFill>
              <a:schemeClr val="bg1"/>
            </a:solidFill>
            <a:miter lim="800000"/>
            <a:headEnd/>
            <a:tailEnd/>
          </a:ln>
          <a:effectLst/>
          <a:extLst/>
        </p:spPr>
        <p:txBody>
          <a:bodyPr wrap="none" anchor="ctr"/>
          <a:lstStyle/>
          <a:p>
            <a:endParaRPr lang="fr-FR"/>
          </a:p>
        </p:txBody>
      </p:sp>
      <p:pic>
        <p:nvPicPr>
          <p:cNvPr id="233476" name="Image 3" descr="LOGO CJ ENTIER2 BLC.ep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6013" y="4076700"/>
            <a:ext cx="21574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8" name="Rectangle 6"/>
          <p:cNvSpPr>
            <a:spLocks noChangeArrowheads="1"/>
          </p:cNvSpPr>
          <p:nvPr/>
        </p:nvSpPr>
        <p:spPr bwMode="auto">
          <a:xfrm>
            <a:off x="323850" y="1989138"/>
            <a:ext cx="3455988" cy="1449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p>
            <a:pPr algn="ctr" eaLnBrk="1" hangingPunct="1">
              <a:lnSpc>
                <a:spcPct val="80000"/>
              </a:lnSpc>
              <a:spcBef>
                <a:spcPct val="20000"/>
              </a:spcBef>
            </a:pPr>
            <a:r>
              <a:rPr lang="fr-FR" sz="3600" dirty="0">
                <a:solidFill>
                  <a:schemeClr val="tx2">
                    <a:lumMod val="50000"/>
                  </a:schemeClr>
                </a:solidFill>
                <a:latin typeface="Pristina" pitchFamily="66" charset="0"/>
              </a:rPr>
              <a:t>Rallye en 4x4 </a:t>
            </a:r>
            <a:r>
              <a:rPr lang="fr-FR" sz="3200" dirty="0">
                <a:solidFill>
                  <a:schemeClr val="tx2">
                    <a:lumMod val="50000"/>
                  </a:schemeClr>
                </a:solidFill>
                <a:latin typeface="Pristina" pitchFamily="66" charset="0"/>
              </a:rPr>
              <a:t>avec road book et</a:t>
            </a:r>
            <a:r>
              <a:rPr lang="fr-FR" sz="3600" dirty="0">
                <a:solidFill>
                  <a:schemeClr val="tx2">
                    <a:lumMod val="50000"/>
                  </a:schemeClr>
                </a:solidFill>
                <a:latin typeface="Pristina" pitchFamily="66" charset="0"/>
              </a:rPr>
              <a:t> GPS </a:t>
            </a:r>
            <a:r>
              <a:rPr lang="fr-FR" sz="3200" dirty="0">
                <a:solidFill>
                  <a:schemeClr val="tx2">
                    <a:lumMod val="50000"/>
                  </a:schemeClr>
                </a:solidFill>
                <a:latin typeface="Pristina" pitchFamily="66" charset="0"/>
              </a:rPr>
              <a:t>dans la région du </a:t>
            </a:r>
            <a:r>
              <a:rPr lang="fr-FR" sz="3600" dirty="0">
                <a:solidFill>
                  <a:schemeClr val="tx2">
                    <a:lumMod val="50000"/>
                  </a:schemeClr>
                </a:solidFill>
                <a:latin typeface="Pristina" pitchFamily="66" charset="0"/>
              </a:rPr>
              <a:t>Cap Bon</a:t>
            </a:r>
          </a:p>
        </p:txBody>
      </p:sp>
      <p:pic>
        <p:nvPicPr>
          <p:cNvPr id="233481" name="Picture 6" descr="4x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463" y="188913"/>
            <a:ext cx="3671887"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83" name="Picture 2" descr="6616MX"/>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5738" y="4724400"/>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82" name="Picture 5" descr="IMG_2960B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38838" y="3213100"/>
            <a:ext cx="30972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936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2"/>
          <p:cNvSpPr>
            <a:spLocks noChangeArrowheads="1"/>
          </p:cNvSpPr>
          <p:nvPr/>
        </p:nvSpPr>
        <p:spPr bwMode="auto">
          <a:xfrm>
            <a:off x="-108519" y="621159"/>
            <a:ext cx="4968552" cy="57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pPr>
            <a:r>
              <a:rPr lang="fr-FR" sz="3600" dirty="0">
                <a:solidFill>
                  <a:schemeClr val="tx2">
                    <a:lumMod val="50000"/>
                  </a:schemeClr>
                </a:solidFill>
                <a:latin typeface="+mj-lt"/>
              </a:rPr>
              <a:t>R</a:t>
            </a:r>
            <a:r>
              <a:rPr lang="fr-FR" sz="3200" dirty="0">
                <a:solidFill>
                  <a:schemeClr val="tx2">
                    <a:lumMod val="50000"/>
                  </a:schemeClr>
                </a:solidFill>
                <a:latin typeface="+mj-lt"/>
              </a:rPr>
              <a:t>allye road-book en 4x4 </a:t>
            </a:r>
          </a:p>
        </p:txBody>
      </p:sp>
      <p:sp>
        <p:nvSpPr>
          <p:cNvPr id="7172" name="ZoneTexte 6"/>
          <p:cNvSpPr txBox="1">
            <a:spLocks noChangeArrowheads="1"/>
          </p:cNvSpPr>
          <p:nvPr/>
        </p:nvSpPr>
        <p:spPr bwMode="auto">
          <a:xfrm>
            <a:off x="323528" y="1268760"/>
            <a:ext cx="871296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dirty="0">
                <a:solidFill>
                  <a:schemeClr val="tx2">
                    <a:lumMod val="50000"/>
                  </a:schemeClr>
                </a:solidFill>
                <a:latin typeface="+mj-lt"/>
              </a:rPr>
              <a:t>Plusieurs missions seront confiées aux différentes </a:t>
            </a:r>
            <a:r>
              <a:rPr lang="fr-FR" dirty="0" smtClean="0">
                <a:solidFill>
                  <a:schemeClr val="tx2">
                    <a:lumMod val="50000"/>
                  </a:schemeClr>
                </a:solidFill>
                <a:latin typeface="+mj-lt"/>
              </a:rPr>
              <a:t>équipes</a:t>
            </a:r>
            <a:endParaRPr lang="fr-FR" dirty="0">
              <a:solidFill>
                <a:schemeClr val="tx2">
                  <a:lumMod val="50000"/>
                </a:schemeClr>
              </a:solidFill>
              <a:latin typeface="+mj-lt"/>
            </a:endParaRPr>
          </a:p>
          <a:p>
            <a:pPr eaLnBrk="1" hangingPunct="1"/>
            <a:endParaRPr lang="fr-FR" dirty="0">
              <a:solidFill>
                <a:schemeClr val="tx2">
                  <a:lumMod val="50000"/>
                </a:schemeClr>
              </a:solidFill>
              <a:latin typeface="+mj-lt"/>
            </a:endParaRPr>
          </a:p>
          <a:p>
            <a:pPr eaLnBrk="1" hangingPunct="1"/>
            <a:r>
              <a:rPr lang="fr-FR" dirty="0" smtClean="0">
                <a:solidFill>
                  <a:schemeClr val="tx2">
                    <a:lumMod val="50000"/>
                  </a:schemeClr>
                </a:solidFill>
                <a:latin typeface="+mj-lt"/>
              </a:rPr>
              <a:t>Chaque </a:t>
            </a:r>
            <a:r>
              <a:rPr lang="fr-FR" dirty="0">
                <a:solidFill>
                  <a:schemeClr val="tx2">
                    <a:lumMod val="50000"/>
                  </a:schemeClr>
                </a:solidFill>
                <a:latin typeface="+mj-lt"/>
              </a:rPr>
              <a:t>groupe devra s’orienter à l’aide d’un road book et d’un GPS avec </a:t>
            </a:r>
          </a:p>
          <a:p>
            <a:pPr eaLnBrk="1" hangingPunct="1"/>
            <a:r>
              <a:rPr lang="fr-FR" dirty="0">
                <a:solidFill>
                  <a:schemeClr val="tx2">
                    <a:lumMod val="50000"/>
                  </a:schemeClr>
                </a:solidFill>
                <a:latin typeface="+mj-lt"/>
              </a:rPr>
              <a:t>une mission principale et des </a:t>
            </a:r>
            <a:r>
              <a:rPr lang="fr-FR" dirty="0" smtClean="0">
                <a:solidFill>
                  <a:schemeClr val="tx2">
                    <a:lumMod val="50000"/>
                  </a:schemeClr>
                </a:solidFill>
                <a:latin typeface="+mj-lt"/>
              </a:rPr>
              <a:t>sous-mission</a:t>
            </a:r>
          </a:p>
          <a:p>
            <a:pPr eaLnBrk="1" hangingPunct="1"/>
            <a:endParaRPr lang="fr-FR" dirty="0">
              <a:solidFill>
                <a:schemeClr val="tx2">
                  <a:lumMod val="50000"/>
                </a:schemeClr>
              </a:solidFill>
              <a:latin typeface="+mj-lt"/>
            </a:endParaRPr>
          </a:p>
          <a:p>
            <a:pPr eaLnBrk="1" hangingPunct="1"/>
            <a:r>
              <a:rPr lang="fr-FR" b="1" dirty="0">
                <a:solidFill>
                  <a:schemeClr val="tx2">
                    <a:lumMod val="50000"/>
                  </a:schemeClr>
                </a:solidFill>
                <a:latin typeface="+mj-lt"/>
              </a:rPr>
              <a:t>Groupe 1</a:t>
            </a:r>
            <a:r>
              <a:rPr lang="fr-FR" dirty="0">
                <a:solidFill>
                  <a:schemeClr val="tx2">
                    <a:lumMod val="50000"/>
                  </a:schemeClr>
                </a:solidFill>
                <a:latin typeface="+mj-lt"/>
              </a:rPr>
              <a:t> : </a:t>
            </a:r>
            <a:r>
              <a:rPr lang="fr-FR" dirty="0" smtClean="0">
                <a:solidFill>
                  <a:schemeClr val="tx2">
                    <a:lumMod val="50000"/>
                  </a:schemeClr>
                </a:solidFill>
                <a:latin typeface="+mj-lt"/>
              </a:rPr>
              <a:t>Objectif du </a:t>
            </a:r>
            <a:r>
              <a:rPr lang="fr-FR" dirty="0">
                <a:solidFill>
                  <a:schemeClr val="tx2">
                    <a:lumMod val="50000"/>
                  </a:schemeClr>
                </a:solidFill>
                <a:latin typeface="+mj-lt"/>
              </a:rPr>
              <a:t>groupe 1 composée de 25 personnes (5 équipes de 5 pax/ 4x4) : préparation du campement repas sur la crique déserte du Cap Bon</a:t>
            </a:r>
          </a:p>
          <a:p>
            <a:pPr eaLnBrk="1" hangingPunct="1"/>
            <a:r>
              <a:rPr lang="fr-FR" dirty="0">
                <a:solidFill>
                  <a:schemeClr val="tx2">
                    <a:lumMod val="50000"/>
                  </a:schemeClr>
                </a:solidFill>
                <a:latin typeface="+mj-lt"/>
              </a:rPr>
              <a:t>Mise en place des tables basses, coussins berbères, auvent, tapis, le mobilier...</a:t>
            </a:r>
          </a:p>
          <a:p>
            <a:pPr eaLnBrk="1" hangingPunct="1"/>
            <a:endParaRPr lang="fr-FR" b="1" dirty="0" smtClean="0">
              <a:solidFill>
                <a:schemeClr val="tx2">
                  <a:lumMod val="50000"/>
                </a:schemeClr>
              </a:solidFill>
              <a:latin typeface="+mj-lt"/>
            </a:endParaRPr>
          </a:p>
          <a:p>
            <a:pPr eaLnBrk="1" hangingPunct="1"/>
            <a:r>
              <a:rPr lang="fr-FR" b="1" dirty="0" smtClean="0">
                <a:solidFill>
                  <a:schemeClr val="tx2">
                    <a:lumMod val="50000"/>
                  </a:schemeClr>
                </a:solidFill>
                <a:latin typeface="+mj-lt"/>
              </a:rPr>
              <a:t>Groupe </a:t>
            </a:r>
            <a:r>
              <a:rPr lang="fr-FR" b="1" dirty="0">
                <a:solidFill>
                  <a:schemeClr val="tx2">
                    <a:lumMod val="50000"/>
                  </a:schemeClr>
                </a:solidFill>
                <a:latin typeface="+mj-lt"/>
              </a:rPr>
              <a:t>2</a:t>
            </a:r>
            <a:r>
              <a:rPr lang="fr-FR" dirty="0">
                <a:solidFill>
                  <a:schemeClr val="tx2">
                    <a:lumMod val="50000"/>
                  </a:schemeClr>
                </a:solidFill>
                <a:latin typeface="+mj-lt"/>
              </a:rPr>
              <a:t> :Objectif du groupe 2 composée de 30 personnes  (5 équipe de 6 pax/ 4x4) : Elaboration du dessert du déjeuner</a:t>
            </a:r>
          </a:p>
          <a:p>
            <a:pPr eaLnBrk="1" hangingPunct="1"/>
            <a:r>
              <a:rPr lang="fr-FR" dirty="0">
                <a:solidFill>
                  <a:schemeClr val="tx2">
                    <a:lumMod val="50000"/>
                  </a:schemeClr>
                </a:solidFill>
                <a:latin typeface="+mj-lt"/>
              </a:rPr>
              <a:t>Trouver, grâce au road book, le marché de Soliman afin d'acheter des pâtisseries tunisiennes + fruits &amp; plats pour mise en place du </a:t>
            </a:r>
            <a:r>
              <a:rPr lang="fr-FR" dirty="0" smtClean="0">
                <a:solidFill>
                  <a:schemeClr val="tx2">
                    <a:lumMod val="50000"/>
                  </a:schemeClr>
                </a:solidFill>
                <a:latin typeface="+mj-lt"/>
              </a:rPr>
              <a:t>dessert</a:t>
            </a:r>
            <a:endParaRPr lang="fr-FR" dirty="0">
              <a:solidFill>
                <a:schemeClr val="tx2">
                  <a:lumMod val="50000"/>
                </a:schemeClr>
              </a:solidFill>
              <a:latin typeface="+mj-lt"/>
            </a:endParaRPr>
          </a:p>
          <a:p>
            <a:pPr eaLnBrk="1" hangingPunct="1"/>
            <a:endParaRPr lang="fr-FR" dirty="0">
              <a:solidFill>
                <a:schemeClr val="tx2">
                  <a:lumMod val="50000"/>
                </a:schemeClr>
              </a:solidFill>
              <a:latin typeface="+mj-lt"/>
            </a:endParaRPr>
          </a:p>
          <a:p>
            <a:pPr eaLnBrk="1" hangingPunct="1"/>
            <a:r>
              <a:rPr lang="fr-FR" b="1" dirty="0">
                <a:solidFill>
                  <a:schemeClr val="tx2">
                    <a:lumMod val="50000"/>
                  </a:schemeClr>
                </a:solidFill>
                <a:latin typeface="+mj-lt"/>
              </a:rPr>
              <a:t>Groupe 3 </a:t>
            </a:r>
            <a:r>
              <a:rPr lang="fr-FR" dirty="0">
                <a:solidFill>
                  <a:schemeClr val="tx2">
                    <a:lumMod val="50000"/>
                  </a:schemeClr>
                </a:solidFill>
                <a:latin typeface="+mj-lt"/>
              </a:rPr>
              <a:t>: Objectif du groupe 3 composée de 25 personnes : ( 5 équipes de 5 pax / 4x4) : Gestion de la décoration du déjeuner &amp; nappage des </a:t>
            </a:r>
            <a:r>
              <a:rPr lang="fr-FR" dirty="0" smtClean="0">
                <a:solidFill>
                  <a:schemeClr val="tx2">
                    <a:lumMod val="50000"/>
                  </a:schemeClr>
                </a:solidFill>
                <a:latin typeface="+mj-lt"/>
              </a:rPr>
              <a:t>tables</a:t>
            </a:r>
          </a:p>
          <a:p>
            <a:pPr eaLnBrk="1" hangingPunct="1"/>
            <a:endParaRPr lang="fr-FR" dirty="0">
              <a:solidFill>
                <a:schemeClr val="tx2">
                  <a:lumMod val="50000"/>
                </a:schemeClr>
              </a:solidFill>
              <a:latin typeface="+mj-lt"/>
            </a:endParaRPr>
          </a:p>
          <a:p>
            <a:pPr eaLnBrk="1" hangingPunct="1"/>
            <a:r>
              <a:rPr lang="fr-FR" dirty="0" smtClean="0">
                <a:solidFill>
                  <a:schemeClr val="tx2">
                    <a:lumMod val="50000"/>
                  </a:schemeClr>
                </a:solidFill>
                <a:latin typeface="+mj-lt"/>
              </a:rPr>
              <a:t>Ces </a:t>
            </a:r>
            <a:r>
              <a:rPr lang="fr-FR" dirty="0">
                <a:solidFill>
                  <a:schemeClr val="tx2">
                    <a:lumMod val="50000"/>
                  </a:schemeClr>
                </a:solidFill>
                <a:latin typeface="+mj-lt"/>
              </a:rPr>
              <a:t>thèmes permettent de répondre à une véritable problématique de coopération. </a:t>
            </a:r>
          </a:p>
          <a:p>
            <a:pPr eaLnBrk="1" hangingPunct="1"/>
            <a:r>
              <a:rPr lang="fr-FR" dirty="0">
                <a:solidFill>
                  <a:schemeClr val="tx2">
                    <a:lumMod val="50000"/>
                  </a:schemeClr>
                </a:solidFill>
                <a:latin typeface="+mj-lt"/>
              </a:rPr>
              <a:t>Les participants devront faire preuve de sens d’adaptation et d’audace.  </a:t>
            </a:r>
          </a:p>
          <a:p>
            <a:pPr eaLnBrk="1" hangingPunct="1"/>
            <a:endParaRPr lang="fr-FR" dirty="0"/>
          </a:p>
          <a:p>
            <a:pPr eaLnBrk="1" hangingPunct="1"/>
            <a:r>
              <a:rPr lang="fr-FR" dirty="0"/>
              <a:t> </a:t>
            </a:r>
          </a:p>
        </p:txBody>
      </p:sp>
    </p:spTree>
    <p:extLst>
      <p:ext uri="{BB962C8B-B14F-4D97-AF65-F5344CB8AC3E}">
        <p14:creationId xmlns:p14="http://schemas.microsoft.com/office/powerpoint/2010/main" val="3143635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 descr="LOGO CJ ENTIER2 BLC.eps"/>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3684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588" y="1125538"/>
            <a:ext cx="1757362"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8625" y="4322763"/>
            <a:ext cx="3468688"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79387" y="2276873"/>
            <a:ext cx="5112445" cy="2664296"/>
          </a:xfrm>
          <a:prstGeom prst="rect">
            <a:avLst/>
          </a:prstGeom>
          <a:solidFill>
            <a:schemeClr val="tx1">
              <a:lumMod val="85000"/>
              <a:lumOff val="15000"/>
              <a:alpha val="28999"/>
            </a:schemeClr>
          </a:solidFill>
          <a:ln w="0">
            <a:solidFill>
              <a:schemeClr val="bg1"/>
            </a:solidFill>
            <a:miter lim="800000"/>
            <a:headEnd/>
            <a:tailEnd/>
          </a:ln>
          <a:effectLst/>
          <a:extLst/>
        </p:spPr>
        <p:txBody>
          <a:bodyPr wrap="none" anchor="ctr"/>
          <a:lstStyle/>
          <a:p>
            <a:endParaRPr lang="fr-FR"/>
          </a:p>
        </p:txBody>
      </p:sp>
      <p:sp>
        <p:nvSpPr>
          <p:cNvPr id="11" name="Rectangle 4"/>
          <p:cNvSpPr>
            <a:spLocks noChangeArrowheads="1"/>
          </p:cNvSpPr>
          <p:nvPr/>
        </p:nvSpPr>
        <p:spPr bwMode="auto">
          <a:xfrm>
            <a:off x="251520" y="1954928"/>
            <a:ext cx="5040313"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endParaRPr lang="fr-FR" sz="1400" b="1" i="1" dirty="0">
              <a:solidFill>
                <a:srgbClr val="712B0A"/>
              </a:solidFill>
              <a:latin typeface="Maiandra GD" pitchFamily="34" charset="0"/>
              <a:ea typeface="ＭＳ Ｐゴシック" pitchFamily="-110" charset="-128"/>
            </a:endParaRPr>
          </a:p>
          <a:p>
            <a:pPr defTabSz="457200"/>
            <a:endParaRPr lang="fr-FR" sz="1600" dirty="0">
              <a:solidFill>
                <a:schemeClr val="tx2"/>
              </a:solidFill>
              <a:ea typeface="ＭＳ Ｐゴシック" pitchFamily="-110" charset="-128"/>
            </a:endParaRPr>
          </a:p>
          <a:p>
            <a:pPr defTabSz="457200"/>
            <a:r>
              <a:rPr lang="fr-FR" sz="1600" dirty="0">
                <a:solidFill>
                  <a:schemeClr val="tx2">
                    <a:lumMod val="75000"/>
                  </a:schemeClr>
                </a:solidFill>
                <a:ea typeface="ＭＳ Ｐゴシック" pitchFamily="-110" charset="-128"/>
              </a:rPr>
              <a:t>Votre rallye peut commencer. Vous devez </a:t>
            </a:r>
            <a:r>
              <a:rPr lang="fr-FR" sz="1600" dirty="0">
                <a:solidFill>
                  <a:schemeClr val="tx2">
                    <a:lumMod val="75000"/>
                  </a:schemeClr>
                </a:solidFill>
                <a:latin typeface="Maiandra GD" pitchFamily="34" charset="0"/>
                <a:ea typeface="ＭＳ Ｐゴシック" pitchFamily="-110" charset="-128"/>
              </a:rPr>
              <a:t>à</a:t>
            </a:r>
            <a:r>
              <a:rPr lang="fr-FR" sz="1600" dirty="0">
                <a:solidFill>
                  <a:schemeClr val="tx2">
                    <a:lumMod val="75000"/>
                  </a:schemeClr>
                </a:solidFill>
                <a:ea typeface="ＭＳ Ｐゴシック" pitchFamily="-110" charset="-128"/>
              </a:rPr>
              <a:t> l'aide de votre road book et GPS retrouver votre chemin en empruntant des pistes et passer avec plus ou moins de r</a:t>
            </a:r>
            <a:r>
              <a:rPr lang="fr-FR" sz="1600" dirty="0">
                <a:solidFill>
                  <a:schemeClr val="tx2">
                    <a:lumMod val="75000"/>
                  </a:schemeClr>
                </a:solidFill>
                <a:latin typeface="Maiandra GD" pitchFamily="34" charset="0"/>
                <a:ea typeface="ＭＳ Ｐゴシック" pitchFamily="-110" charset="-128"/>
              </a:rPr>
              <a:t>é</a:t>
            </a:r>
            <a:r>
              <a:rPr lang="fr-FR" sz="1600" dirty="0">
                <a:solidFill>
                  <a:schemeClr val="tx2">
                    <a:lumMod val="75000"/>
                  </a:schemeClr>
                </a:solidFill>
                <a:ea typeface="ＭＳ Ｐゴシック" pitchFamily="-110" charset="-128"/>
              </a:rPr>
              <a:t>ussite les </a:t>
            </a:r>
            <a:r>
              <a:rPr lang="fr-FR" sz="1600" dirty="0">
                <a:solidFill>
                  <a:schemeClr val="tx2">
                    <a:lumMod val="75000"/>
                  </a:schemeClr>
                </a:solidFill>
                <a:latin typeface="Maiandra GD" pitchFamily="34" charset="0"/>
                <a:ea typeface="ＭＳ Ｐゴシック" pitchFamily="-110" charset="-128"/>
              </a:rPr>
              <a:t>é</a:t>
            </a:r>
            <a:r>
              <a:rPr lang="fr-FR" sz="1600" dirty="0">
                <a:solidFill>
                  <a:schemeClr val="tx2">
                    <a:lumMod val="75000"/>
                  </a:schemeClr>
                </a:solidFill>
                <a:ea typeface="ＭＳ Ｐゴシック" pitchFamily="-110" charset="-128"/>
              </a:rPr>
              <a:t>preuves qui vous attendent tout au long de la route. Chaque membre de votre </a:t>
            </a:r>
            <a:r>
              <a:rPr lang="fr-FR" sz="1600" dirty="0">
                <a:solidFill>
                  <a:schemeClr val="tx2">
                    <a:lumMod val="75000"/>
                  </a:schemeClr>
                </a:solidFill>
                <a:latin typeface="Maiandra GD" pitchFamily="34" charset="0"/>
                <a:ea typeface="ＭＳ Ｐゴシック" pitchFamily="-110" charset="-128"/>
              </a:rPr>
              <a:t>é</a:t>
            </a:r>
            <a:r>
              <a:rPr lang="fr-FR" sz="1600" dirty="0">
                <a:solidFill>
                  <a:schemeClr val="tx2">
                    <a:lumMod val="75000"/>
                  </a:schemeClr>
                </a:solidFill>
                <a:ea typeface="ＭＳ Ｐゴシック" pitchFamily="-110" charset="-128"/>
              </a:rPr>
              <a:t>quipe sera impliqu</a:t>
            </a:r>
            <a:r>
              <a:rPr lang="fr-FR" sz="1600" dirty="0">
                <a:solidFill>
                  <a:schemeClr val="tx2">
                    <a:lumMod val="75000"/>
                  </a:schemeClr>
                </a:solidFill>
                <a:latin typeface="Maiandra GD" pitchFamily="34" charset="0"/>
                <a:ea typeface="ＭＳ Ｐゴシック" pitchFamily="-110" charset="-128"/>
              </a:rPr>
              <a:t>é</a:t>
            </a:r>
            <a:r>
              <a:rPr lang="fr-FR" sz="1600" dirty="0">
                <a:solidFill>
                  <a:schemeClr val="tx2">
                    <a:lumMod val="75000"/>
                  </a:schemeClr>
                </a:solidFill>
                <a:ea typeface="ＭＳ Ｐゴシック" pitchFamily="-110" charset="-128"/>
              </a:rPr>
              <a:t> qu'il soit sportif ou intellectuel</a:t>
            </a:r>
            <a:r>
              <a:rPr lang="fr-FR" sz="1600" dirty="0">
                <a:solidFill>
                  <a:schemeClr val="tx2">
                    <a:lumMod val="75000"/>
                  </a:schemeClr>
                </a:solidFill>
                <a:latin typeface="Maiandra GD" pitchFamily="34" charset="0"/>
                <a:ea typeface="ＭＳ Ｐゴシック" pitchFamily="-110" charset="-128"/>
              </a:rPr>
              <a:t>…</a:t>
            </a:r>
            <a:r>
              <a:rPr lang="fr-FR" sz="1600" dirty="0">
                <a:solidFill>
                  <a:schemeClr val="tx2">
                    <a:lumMod val="75000"/>
                  </a:schemeClr>
                </a:solidFill>
                <a:ea typeface="ＭＳ Ｐゴシック" pitchFamily="-110" charset="-128"/>
              </a:rPr>
              <a:t>. </a:t>
            </a:r>
          </a:p>
          <a:p>
            <a:pPr defTabSz="457200"/>
            <a:r>
              <a:rPr lang="fr-FR" sz="1600" dirty="0">
                <a:solidFill>
                  <a:schemeClr val="tx2">
                    <a:lumMod val="75000"/>
                  </a:schemeClr>
                </a:solidFill>
                <a:ea typeface="ＭＳ Ｐゴシック" pitchFamily="-110" charset="-128"/>
              </a:rPr>
              <a:t>N'h</a:t>
            </a:r>
            <a:r>
              <a:rPr lang="fr-FR" sz="1600" dirty="0">
                <a:solidFill>
                  <a:schemeClr val="tx2">
                    <a:lumMod val="75000"/>
                  </a:schemeClr>
                </a:solidFill>
                <a:latin typeface="Maiandra GD" pitchFamily="34" charset="0"/>
                <a:ea typeface="ＭＳ Ｐゴシック" pitchFamily="-110" charset="-128"/>
              </a:rPr>
              <a:t>é</a:t>
            </a:r>
            <a:r>
              <a:rPr lang="fr-FR" sz="1600" dirty="0">
                <a:solidFill>
                  <a:schemeClr val="tx2">
                    <a:lumMod val="75000"/>
                  </a:schemeClr>
                </a:solidFill>
                <a:ea typeface="ＭＳ Ｐゴシック" pitchFamily="-110" charset="-128"/>
              </a:rPr>
              <a:t>sitez pas </a:t>
            </a:r>
            <a:r>
              <a:rPr lang="fr-FR" sz="1600" dirty="0">
                <a:solidFill>
                  <a:schemeClr val="tx2">
                    <a:lumMod val="75000"/>
                  </a:schemeClr>
                </a:solidFill>
                <a:latin typeface="Maiandra GD" pitchFamily="34" charset="0"/>
                <a:ea typeface="ＭＳ Ｐゴシック" pitchFamily="-110" charset="-128"/>
              </a:rPr>
              <a:t>à</a:t>
            </a:r>
            <a:r>
              <a:rPr lang="fr-FR" sz="1600" dirty="0">
                <a:solidFill>
                  <a:schemeClr val="tx2">
                    <a:lumMod val="75000"/>
                  </a:schemeClr>
                </a:solidFill>
                <a:ea typeface="ＭＳ Ｐゴシック" pitchFamily="-110" charset="-128"/>
              </a:rPr>
              <a:t> vous arrêter pour demander votre chemin aux habitants qui ont la r</a:t>
            </a:r>
            <a:r>
              <a:rPr lang="fr-FR" sz="1600" dirty="0">
                <a:solidFill>
                  <a:schemeClr val="tx2">
                    <a:lumMod val="75000"/>
                  </a:schemeClr>
                </a:solidFill>
                <a:latin typeface="Maiandra GD" pitchFamily="34" charset="0"/>
                <a:ea typeface="ＭＳ Ｐゴシック" pitchFamily="-110" charset="-128"/>
              </a:rPr>
              <a:t>é</a:t>
            </a:r>
            <a:r>
              <a:rPr lang="fr-FR" sz="1600" dirty="0">
                <a:solidFill>
                  <a:schemeClr val="tx2">
                    <a:lumMod val="75000"/>
                  </a:schemeClr>
                </a:solidFill>
                <a:ea typeface="ＭＳ Ｐゴシック" pitchFamily="-110" charset="-128"/>
              </a:rPr>
              <a:t>putation d'être accueillants et seront heureux de pouvoir vous aider !!</a:t>
            </a:r>
          </a:p>
        </p:txBody>
      </p:sp>
      <p:sp>
        <p:nvSpPr>
          <p:cNvPr id="13" name="Rectangle 4"/>
          <p:cNvSpPr>
            <a:spLocks noChangeArrowheads="1"/>
          </p:cNvSpPr>
          <p:nvPr/>
        </p:nvSpPr>
        <p:spPr bwMode="auto">
          <a:xfrm>
            <a:off x="899592" y="188640"/>
            <a:ext cx="7704856" cy="720080"/>
          </a:xfrm>
          <a:prstGeom prst="rect">
            <a:avLst/>
          </a:prstGeom>
          <a:solidFill>
            <a:schemeClr val="tx1">
              <a:lumMod val="85000"/>
              <a:lumOff val="15000"/>
              <a:alpha val="28999"/>
            </a:schemeClr>
          </a:solidFill>
          <a:ln w="0">
            <a:solidFill>
              <a:schemeClr val="bg1"/>
            </a:solidFill>
            <a:miter lim="800000"/>
            <a:headEnd/>
            <a:tailEnd/>
          </a:ln>
          <a:effectLst/>
          <a:extLst/>
        </p:spPr>
        <p:txBody>
          <a:bodyPr wrap="none" anchor="ctr"/>
          <a:lstStyle/>
          <a:p>
            <a:endParaRPr lang="fr-FR"/>
          </a:p>
        </p:txBody>
      </p:sp>
      <p:sp>
        <p:nvSpPr>
          <p:cNvPr id="14" name="Rectangle 2"/>
          <p:cNvSpPr txBox="1">
            <a:spLocks/>
          </p:cNvSpPr>
          <p:nvPr/>
        </p:nvSpPr>
        <p:spPr bwMode="auto">
          <a:xfrm>
            <a:off x="880848" y="219333"/>
            <a:ext cx="79565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FR" sz="3200" u="sng" dirty="0">
                <a:solidFill>
                  <a:schemeClr val="tx2">
                    <a:lumMod val="75000"/>
                  </a:schemeClr>
                </a:solidFill>
              </a:rPr>
              <a:t>Jour 2: Rallye Road Book en 4x4 et GPS</a:t>
            </a:r>
            <a:r>
              <a:rPr lang="fr-FR" sz="2400" b="1" dirty="0">
                <a:solidFill>
                  <a:schemeClr val="tx2">
                    <a:lumMod val="75000"/>
                  </a:schemeClr>
                </a:solidFill>
                <a:latin typeface="Maiandra GD" pitchFamily="34" charset="0"/>
              </a:rPr>
              <a:t> </a:t>
            </a:r>
          </a:p>
        </p:txBody>
      </p:sp>
    </p:spTree>
    <p:extLst>
      <p:ext uri="{BB962C8B-B14F-4D97-AF65-F5344CB8AC3E}">
        <p14:creationId xmlns:p14="http://schemas.microsoft.com/office/powerpoint/2010/main" val="3950870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ChangeArrowheads="1"/>
          </p:cNvSpPr>
          <p:nvPr/>
        </p:nvSpPr>
        <p:spPr bwMode="auto">
          <a:xfrm rot="-246148">
            <a:off x="4787900" y="3573463"/>
            <a:ext cx="4032250" cy="3024187"/>
          </a:xfrm>
          <a:prstGeom prst="rect">
            <a:avLst/>
          </a:prstGeom>
          <a:solidFill>
            <a:schemeClr val="accent5">
              <a:lumMod val="50000"/>
              <a:alpha val="28999"/>
            </a:schemeClr>
          </a:solidFill>
          <a:ln w="0">
            <a:solidFill>
              <a:schemeClr val="bg1"/>
            </a:solidFill>
            <a:miter lim="800000"/>
            <a:headEnd/>
            <a:tailEnd/>
          </a:ln>
          <a:effectLst/>
          <a:extLst/>
        </p:spPr>
        <p:txBody>
          <a:bodyPr wrap="none" anchor="ctr"/>
          <a:lstStyle/>
          <a:p>
            <a:endParaRPr lang="fr-FR"/>
          </a:p>
        </p:txBody>
      </p:sp>
      <p:sp>
        <p:nvSpPr>
          <p:cNvPr id="234500" name="Rectangle 4"/>
          <p:cNvSpPr>
            <a:spLocks noChangeArrowheads="1"/>
          </p:cNvSpPr>
          <p:nvPr/>
        </p:nvSpPr>
        <p:spPr bwMode="auto">
          <a:xfrm>
            <a:off x="179388" y="260350"/>
            <a:ext cx="3240087" cy="6264275"/>
          </a:xfrm>
          <a:prstGeom prst="rect">
            <a:avLst/>
          </a:prstGeom>
          <a:solidFill>
            <a:schemeClr val="tx1">
              <a:lumMod val="85000"/>
              <a:lumOff val="15000"/>
              <a:alpha val="28999"/>
            </a:schemeClr>
          </a:solidFill>
          <a:ln w="0">
            <a:solidFill>
              <a:schemeClr val="bg1"/>
            </a:solidFill>
            <a:miter lim="800000"/>
            <a:headEnd/>
            <a:tailEnd/>
          </a:ln>
          <a:effectLst/>
          <a:extLst/>
        </p:spPr>
        <p:txBody>
          <a:bodyPr wrap="none" anchor="ctr"/>
          <a:lstStyle/>
          <a:p>
            <a:endParaRPr lang="fr-FR"/>
          </a:p>
        </p:txBody>
      </p:sp>
      <p:pic>
        <p:nvPicPr>
          <p:cNvPr id="234501" name="Image 3" descr="LOGO CJ ENTIER2 BLC.ep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32506" y="5229200"/>
            <a:ext cx="1371541" cy="132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2" name="Rectangle 6"/>
          <p:cNvSpPr>
            <a:spLocks noChangeArrowheads="1"/>
          </p:cNvSpPr>
          <p:nvPr/>
        </p:nvSpPr>
        <p:spPr bwMode="auto">
          <a:xfrm rot="377920">
            <a:off x="3635375" y="239713"/>
            <a:ext cx="4321175" cy="3327400"/>
          </a:xfrm>
          <a:prstGeom prst="rect">
            <a:avLst/>
          </a:prstGeom>
          <a:solidFill>
            <a:schemeClr val="tx1">
              <a:lumMod val="85000"/>
              <a:lumOff val="15000"/>
              <a:alpha val="28999"/>
            </a:schemeClr>
          </a:solidFill>
          <a:ln w="0">
            <a:solidFill>
              <a:schemeClr val="bg1"/>
            </a:solidFill>
            <a:miter lim="800000"/>
            <a:headEnd/>
            <a:tailEnd/>
          </a:ln>
          <a:effectLst/>
          <a:extLst/>
        </p:spPr>
        <p:txBody>
          <a:bodyPr wrap="none" anchor="ctr"/>
          <a:lstStyle/>
          <a:p>
            <a:endParaRPr lang="fr-FR"/>
          </a:p>
        </p:txBody>
      </p:sp>
      <p:sp>
        <p:nvSpPr>
          <p:cNvPr id="234503" name="Rectangle 7"/>
          <p:cNvSpPr>
            <a:spLocks noChangeArrowheads="1"/>
          </p:cNvSpPr>
          <p:nvPr/>
        </p:nvSpPr>
        <p:spPr bwMode="auto">
          <a:xfrm>
            <a:off x="179388" y="980728"/>
            <a:ext cx="3313112" cy="455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p>
            <a:pPr algn="ctr"/>
            <a:r>
              <a:rPr lang="fr-FR" sz="3600" u="sng" dirty="0">
                <a:solidFill>
                  <a:schemeClr val="tx2">
                    <a:lumMod val="50000"/>
                  </a:schemeClr>
                </a:solidFill>
                <a:latin typeface="+mj-lt"/>
              </a:rPr>
              <a:t>Le Cap Bon</a:t>
            </a:r>
          </a:p>
          <a:p>
            <a:endParaRPr lang="fr-FR" sz="3000" u="sng" dirty="0">
              <a:solidFill>
                <a:schemeClr val="tx2">
                  <a:lumMod val="50000"/>
                </a:schemeClr>
              </a:solidFill>
              <a:latin typeface="+mj-lt"/>
            </a:endParaRPr>
          </a:p>
          <a:p>
            <a:r>
              <a:rPr lang="fr-FR" sz="1600" dirty="0">
                <a:solidFill>
                  <a:schemeClr val="tx2">
                    <a:lumMod val="50000"/>
                  </a:schemeClr>
                </a:solidFill>
                <a:latin typeface="+mj-lt"/>
              </a:rPr>
              <a:t>Le Cap Bon est une presqu'île baignée par une Méditerranée d'Azur, bordée de jardins fleuris avec ses orangeraies, ses vignes et ses plages de sable fin et habitée par d'habiles artisans. Vous pourrez découvrir la douceur de vivre de ce coin de paradis.</a:t>
            </a:r>
          </a:p>
          <a:p>
            <a:r>
              <a:rPr lang="fr-FR" sz="1600" dirty="0">
                <a:solidFill>
                  <a:schemeClr val="tx2">
                    <a:lumMod val="50000"/>
                  </a:schemeClr>
                </a:solidFill>
                <a:latin typeface="+mj-lt"/>
              </a:rPr>
              <a:t>Au cours de la journée, vous empruntez des routes qui longent la côte et passent à  l'intérieur des terres en traversant les nombreux villages qui vous offrent des visages différents de la Tunisie…</a:t>
            </a:r>
          </a:p>
        </p:txBody>
      </p:sp>
      <p:pic>
        <p:nvPicPr>
          <p:cNvPr id="234507" name="il_fi" descr="http://destination-tunis.fr/wp-content/uploads/P9190186-1024x76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60185">
            <a:off x="3779838" y="395288"/>
            <a:ext cx="4032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8" name="il_fi" descr="http://destination-tunis.fr/wp-content/uploads/P90501501-1024x76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36510">
            <a:off x="4932363" y="3717925"/>
            <a:ext cx="374332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00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7" descr="\\Servnas1\phototheque\16 PHOTOTHEQUE\03 - PRODUITS CJ\03. DEJ &amp; DINER &amp; COCKTAIL\sur plage\IMG_102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9508" y="3789040"/>
            <a:ext cx="4040187"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ervnas1\phototheque\16 PHOTOTHEQUE\03 - PRODUITS CJ\03. DEJ &amp; DINER &amp; COCKTAIL\sur plage\table de reunion 0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0658" y="908720"/>
            <a:ext cx="3897888" cy="259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845340" y="1016626"/>
            <a:ext cx="3240087" cy="2375905"/>
          </a:xfrm>
          <a:prstGeom prst="rect">
            <a:avLst/>
          </a:prstGeom>
          <a:solidFill>
            <a:schemeClr val="tx1">
              <a:lumMod val="85000"/>
              <a:lumOff val="15000"/>
              <a:alpha val="28999"/>
            </a:schemeClr>
          </a:solidFill>
          <a:ln w="0">
            <a:solidFill>
              <a:schemeClr val="bg1"/>
            </a:solidFill>
            <a:miter lim="800000"/>
            <a:headEnd/>
            <a:tailEnd/>
          </a:ln>
          <a:effectLst/>
          <a:extLst/>
        </p:spPr>
        <p:txBody>
          <a:bodyPr wrap="none" anchor="ctr"/>
          <a:lstStyle/>
          <a:p>
            <a:endParaRPr lang="fr-FR"/>
          </a:p>
        </p:txBody>
      </p:sp>
      <p:sp>
        <p:nvSpPr>
          <p:cNvPr id="9" name="Rectangle 7"/>
          <p:cNvSpPr>
            <a:spLocks noChangeArrowheads="1"/>
          </p:cNvSpPr>
          <p:nvPr/>
        </p:nvSpPr>
        <p:spPr bwMode="auto">
          <a:xfrm>
            <a:off x="841396" y="1268760"/>
            <a:ext cx="3068445" cy="175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p>
            <a:pPr algn="ctr"/>
            <a:r>
              <a:rPr lang="fr-FR" dirty="0" smtClean="0">
                <a:solidFill>
                  <a:schemeClr val="tx2">
                    <a:lumMod val="50000"/>
                  </a:schemeClr>
                </a:solidFill>
                <a:latin typeface="+mj-lt"/>
              </a:rPr>
              <a:t>Une fois les 3 équipes réunies et les différentes missions accomplies les convives pourront partager un repas tunisien auquel ils auront brillamment contribué</a:t>
            </a:r>
            <a:endParaRPr lang="fr-FR" dirty="0">
              <a:solidFill>
                <a:schemeClr val="tx2">
                  <a:lumMod val="50000"/>
                </a:schemeClr>
              </a:solidFill>
              <a:latin typeface="+mj-lt"/>
            </a:endParaRPr>
          </a:p>
        </p:txBody>
      </p:sp>
      <p:sp>
        <p:nvSpPr>
          <p:cNvPr id="11" name="Rectangle 4"/>
          <p:cNvSpPr>
            <a:spLocks noChangeArrowheads="1"/>
          </p:cNvSpPr>
          <p:nvPr/>
        </p:nvSpPr>
        <p:spPr bwMode="auto">
          <a:xfrm>
            <a:off x="971600" y="190962"/>
            <a:ext cx="6912768" cy="648073"/>
          </a:xfrm>
          <a:prstGeom prst="rect">
            <a:avLst/>
          </a:prstGeom>
          <a:solidFill>
            <a:schemeClr val="tx1">
              <a:lumMod val="85000"/>
              <a:lumOff val="15000"/>
              <a:alpha val="28999"/>
            </a:schemeClr>
          </a:solidFill>
          <a:ln w="0">
            <a:solidFill>
              <a:schemeClr val="bg1"/>
            </a:solidFill>
            <a:miter lim="800000"/>
            <a:headEnd/>
            <a:tailEnd/>
          </a:ln>
          <a:effectLst/>
          <a:extLst/>
        </p:spPr>
        <p:txBody>
          <a:bodyPr wrap="none" anchor="ctr"/>
          <a:lstStyle/>
          <a:p>
            <a:endParaRPr lang="fr-FR"/>
          </a:p>
        </p:txBody>
      </p:sp>
      <p:sp>
        <p:nvSpPr>
          <p:cNvPr id="12" name="Rectangle 7"/>
          <p:cNvSpPr>
            <a:spLocks noChangeArrowheads="1"/>
          </p:cNvSpPr>
          <p:nvPr/>
        </p:nvSpPr>
        <p:spPr bwMode="auto">
          <a:xfrm>
            <a:off x="1403648" y="284170"/>
            <a:ext cx="6177491" cy="46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p>
            <a:pPr algn="ctr"/>
            <a:r>
              <a:rPr lang="fr-FR" sz="2400" dirty="0" smtClean="0">
                <a:solidFill>
                  <a:schemeClr val="tx2">
                    <a:lumMod val="50000"/>
                  </a:schemeClr>
                </a:solidFill>
                <a:latin typeface="+mj-lt"/>
              </a:rPr>
              <a:t>Déjeuner à ciel ouvert sur une crique déserte</a:t>
            </a:r>
            <a:endParaRPr lang="fr-FR" sz="2400" dirty="0">
              <a:solidFill>
                <a:schemeClr val="tx2">
                  <a:lumMod val="50000"/>
                </a:schemeClr>
              </a:solidFill>
              <a:latin typeface="+mj-lt"/>
            </a:endParaRPr>
          </a:p>
        </p:txBody>
      </p:sp>
      <p:pic>
        <p:nvPicPr>
          <p:cNvPr id="13" name="Picture 6" descr="6076MX"/>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741" y="3512524"/>
            <a:ext cx="4149284" cy="311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755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107504" y="697260"/>
            <a:ext cx="626980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buFont typeface="Arial" charset="0"/>
              <a:buNone/>
            </a:pPr>
            <a:r>
              <a:rPr lang="fr-FR" sz="2800" dirty="0">
                <a:solidFill>
                  <a:schemeClr val="tx2">
                    <a:lumMod val="50000"/>
                  </a:schemeClr>
                </a:solidFill>
                <a:latin typeface="+mj-lt"/>
              </a:rPr>
              <a:t>Initiation a la pêche au filet</a:t>
            </a:r>
          </a:p>
        </p:txBody>
      </p:sp>
      <p:pic>
        <p:nvPicPr>
          <p:cNvPr id="17411" name="Picture 13" descr="http://www.fond-ecran-image.fr/galerie-membre/senegal/pecheur-au-file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75076" y="3861048"/>
            <a:ext cx="3201380" cy="240176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412" name="Picture 11" descr="http://www.geo.fr/var/geo/storage/images/voyages/vos-voyages-de-reve/portugal-faro-soleil-tavira/praia-plage-lagune-barques-filets-peche/954618-1-fre-FR/materiel-de-peche_620x465.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2000" contrast="21000"/>
                    </a14:imgEffect>
                  </a14:imgLayer>
                </a14:imgProps>
              </a:ext>
              <a:ext uri="{28A0092B-C50C-407E-A947-70E740481C1C}">
                <a14:useLocalDpi xmlns:a14="http://schemas.microsoft.com/office/drawing/2010/main"/>
              </a:ext>
            </a:extLst>
          </a:blip>
          <a:srcRect/>
          <a:stretch>
            <a:fillRect/>
          </a:stretch>
        </p:blipFill>
        <p:spPr bwMode="auto">
          <a:xfrm>
            <a:off x="5475076" y="1459284"/>
            <a:ext cx="3201380" cy="240176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413" name="Picture 15" descr="http://www.sfaxonline.com/images/sfax-articles/Pecheur_filet.jpg"/>
          <p:cNvPicPr>
            <a:picLocks noChangeAspect="1" noChangeArrowheads="1"/>
          </p:cNvPicPr>
          <p:nvPr/>
        </p:nvPicPr>
        <p:blipFill>
          <a:blip r:embed="rId5">
            <a:extLst>
              <a:ext uri="{BEBA8EAE-BF5A-486C-A8C5-ECC9F3942E4B}">
                <a14:imgProps xmlns:a14="http://schemas.microsoft.com/office/drawing/2010/main">
                  <a14:imgLayer r:embed="rId6">
                    <a14:imgEffect>
                      <a14:artisticPaintBrush/>
                    </a14:imgEffect>
                    <a14:imgEffect>
                      <a14:brightnessContrast bright="33000" contrast="-29000"/>
                    </a14:imgEffect>
                  </a14:imgLayer>
                </a14:imgProps>
              </a:ext>
              <a:ext uri="{28A0092B-C50C-407E-A947-70E740481C1C}">
                <a14:useLocalDpi xmlns:a14="http://schemas.microsoft.com/office/drawing/2010/main"/>
              </a:ext>
            </a:extLst>
          </a:blip>
          <a:srcRect/>
          <a:stretch>
            <a:fillRect/>
          </a:stretch>
        </p:blipFill>
        <p:spPr bwMode="auto">
          <a:xfrm>
            <a:off x="467544" y="1230628"/>
            <a:ext cx="4248472" cy="52227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http://www.sfaxonline.com/images/sfax-articles/Pecheur_filet.jpg"/>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contrast="35000"/>
                    </a14:imgEffect>
                  </a14:imgLayer>
                </a14:imgProps>
              </a:ext>
              <a:ext uri="{28A0092B-C50C-407E-A947-70E740481C1C}">
                <a14:useLocalDpi xmlns:a14="http://schemas.microsoft.com/office/drawing/2010/main"/>
              </a:ext>
            </a:extLst>
          </a:blip>
          <a:srcRect/>
          <a:stretch>
            <a:fillRect/>
          </a:stretch>
        </p:blipFill>
        <p:spPr bwMode="auto">
          <a:xfrm>
            <a:off x="755576" y="1584710"/>
            <a:ext cx="3672408" cy="451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504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2"/>
          <p:cNvSpPr>
            <a:spLocks noChangeArrowheads="1"/>
          </p:cNvSpPr>
          <p:nvPr/>
        </p:nvSpPr>
        <p:spPr bwMode="auto">
          <a:xfrm>
            <a:off x="1800190" y="2060848"/>
            <a:ext cx="5724138" cy="57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pPr>
            <a:r>
              <a:rPr lang="fr-FR" sz="3600" dirty="0" smtClean="0">
                <a:solidFill>
                  <a:schemeClr val="tx2">
                    <a:lumMod val="50000"/>
                  </a:schemeClr>
                </a:solidFill>
                <a:latin typeface="+mj-lt"/>
              </a:rPr>
              <a:t>PRESTATIONS OPTIONNELLES</a:t>
            </a:r>
            <a:endParaRPr lang="fr-FR" sz="3200" dirty="0">
              <a:solidFill>
                <a:schemeClr val="tx2">
                  <a:lumMod val="50000"/>
                </a:schemeClr>
              </a:solidFill>
              <a:latin typeface="+mj-lt"/>
            </a:endParaRPr>
          </a:p>
        </p:txBody>
      </p:sp>
    </p:spTree>
    <p:extLst>
      <p:ext uri="{BB962C8B-B14F-4D97-AF65-F5344CB8AC3E}">
        <p14:creationId xmlns:p14="http://schemas.microsoft.com/office/powerpoint/2010/main" val="125751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5"/>
          <p:cNvSpPr>
            <a:spLocks noChangeArrowheads="1"/>
          </p:cNvSpPr>
          <p:nvPr/>
        </p:nvSpPr>
        <p:spPr bwMode="auto">
          <a:xfrm>
            <a:off x="467544" y="477168"/>
            <a:ext cx="439315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fr-FR" sz="3400" i="1" dirty="0">
                <a:solidFill>
                  <a:srgbClr val="663300"/>
                </a:solidFill>
                <a:latin typeface="Maiandra GD" pitchFamily="34" charset="0"/>
              </a:rPr>
              <a:t> </a:t>
            </a:r>
            <a:r>
              <a:rPr lang="fr-FR" sz="3000" i="1" dirty="0">
                <a:latin typeface="+mj-lt"/>
              </a:rPr>
              <a:t>Troupe folklorique </a:t>
            </a:r>
          </a:p>
        </p:txBody>
      </p:sp>
      <p:pic>
        <p:nvPicPr>
          <p:cNvPr id="19460" name="Picture 6" descr="orchestre"/>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 contrast="17000"/>
                    </a14:imgEffect>
                  </a14:imgLayer>
                </a14:imgProps>
              </a:ext>
              <a:ext uri="{28A0092B-C50C-407E-A947-70E740481C1C}">
                <a14:useLocalDpi xmlns:a14="http://schemas.microsoft.com/office/drawing/2010/main"/>
              </a:ext>
            </a:extLst>
          </a:blip>
          <a:srcRect/>
          <a:stretch>
            <a:fillRect/>
          </a:stretch>
        </p:blipFill>
        <p:spPr bwMode="auto">
          <a:xfrm>
            <a:off x="4146167" y="1560324"/>
            <a:ext cx="3882217" cy="244474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9461" name="Picture 7" descr="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1720" y="4175968"/>
            <a:ext cx="3983037" cy="2565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9458" name="Picture 4" descr="Dsc0131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9914" y="1560324"/>
            <a:ext cx="3240038" cy="244474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804248" y="190381"/>
            <a:ext cx="2232471" cy="646331"/>
          </a:xfrm>
          <a:prstGeom prst="rect">
            <a:avLst/>
          </a:prstGeom>
          <a:noFill/>
        </p:spPr>
        <p:txBody>
          <a:bodyPr wrap="square" rtlCol="0">
            <a:spAutoFit/>
          </a:bodyPr>
          <a:lstStyle/>
          <a:p>
            <a:r>
              <a:rPr lang="fr-FR" sz="3600" dirty="0" smtClean="0">
                <a:solidFill>
                  <a:schemeClr val="tx2">
                    <a:lumMod val="50000"/>
                  </a:schemeClr>
                </a:solidFill>
              </a:rPr>
              <a:t>En option</a:t>
            </a:r>
            <a:endParaRPr lang="fr-FR" sz="3600" dirty="0">
              <a:solidFill>
                <a:schemeClr val="tx2">
                  <a:lumMod val="50000"/>
                </a:schemeClr>
              </a:solidFill>
            </a:endParaRPr>
          </a:p>
        </p:txBody>
      </p:sp>
      <p:pic>
        <p:nvPicPr>
          <p:cNvPr id="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80312" y="764704"/>
            <a:ext cx="864096" cy="54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876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73" name="Picture 2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213100"/>
            <a:ext cx="9144000" cy="3455988"/>
          </a:xfrm>
          <a:prstGeom prst="rect">
            <a:avLst/>
          </a:prstGeom>
          <a:noFill/>
          <a:extLst>
            <a:ext uri="{909E8E84-426E-40DD-AFC4-6F175D3DCCD1}">
              <a14:hiddenFill xmlns:a14="http://schemas.microsoft.com/office/drawing/2010/main">
                <a:solidFill>
                  <a:srgbClr val="FFFFFF"/>
                </a:solidFill>
              </a14:hiddenFill>
            </a:ext>
          </a:extLst>
        </p:spPr>
      </p:pic>
      <p:sp>
        <p:nvSpPr>
          <p:cNvPr id="210974" name="Rectangle 30"/>
          <p:cNvSpPr>
            <a:spLocks noChangeArrowheads="1"/>
          </p:cNvSpPr>
          <p:nvPr/>
        </p:nvSpPr>
        <p:spPr bwMode="auto">
          <a:xfrm>
            <a:off x="73025" y="0"/>
            <a:ext cx="3059113" cy="6858000"/>
          </a:xfrm>
          <a:prstGeom prst="rect">
            <a:avLst/>
          </a:prstGeom>
          <a:solidFill>
            <a:srgbClr val="856C2F">
              <a:alpha val="12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10975" name="Text Box 31"/>
          <p:cNvSpPr txBox="1">
            <a:spLocks noChangeArrowheads="1"/>
          </p:cNvSpPr>
          <p:nvPr/>
        </p:nvSpPr>
        <p:spPr bwMode="auto">
          <a:xfrm>
            <a:off x="356678" y="908720"/>
            <a:ext cx="259238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i="1" dirty="0">
              <a:latin typeface="Book Antiqua" pitchFamily="18" charset="0"/>
            </a:endParaRPr>
          </a:p>
          <a:p>
            <a:pPr>
              <a:spcBef>
                <a:spcPct val="50000"/>
              </a:spcBef>
            </a:pPr>
            <a:r>
              <a:rPr lang="fr-FR" sz="2800" i="1" dirty="0">
                <a:solidFill>
                  <a:schemeClr val="tx2">
                    <a:lumMod val="50000"/>
                  </a:schemeClr>
                </a:solidFill>
                <a:latin typeface="Pristina" pitchFamily="66" charset="0"/>
              </a:rPr>
              <a:t>Restaurant</a:t>
            </a:r>
            <a:r>
              <a:rPr lang="fr-FR" sz="2800" i="1" dirty="0">
                <a:solidFill>
                  <a:schemeClr val="tx2">
                    <a:lumMod val="50000"/>
                  </a:schemeClr>
                </a:solidFill>
                <a:latin typeface="Book Antiqua" pitchFamily="18" charset="0"/>
              </a:rPr>
              <a:t> </a:t>
            </a:r>
            <a:r>
              <a:rPr lang="fr-FR" sz="2800" i="1" dirty="0" smtClean="0">
                <a:solidFill>
                  <a:schemeClr val="tx2">
                    <a:lumMod val="50000"/>
                  </a:schemeClr>
                </a:solidFill>
                <a:latin typeface="Book Antiqua" pitchFamily="18" charset="0"/>
              </a:rPr>
              <a:t>POMODORO</a:t>
            </a:r>
            <a:endParaRPr lang="fr-FR" sz="2800" i="1" dirty="0">
              <a:solidFill>
                <a:schemeClr val="tx2">
                  <a:lumMod val="50000"/>
                </a:schemeClr>
              </a:solidFill>
              <a:latin typeface="Book Antiqua" pitchFamily="18" charset="0"/>
            </a:endParaRPr>
          </a:p>
        </p:txBody>
      </p:sp>
      <p:pic>
        <p:nvPicPr>
          <p:cNvPr id="210977" name="Picture 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1260" y="1004731"/>
            <a:ext cx="2736924" cy="1824616"/>
          </a:xfrm>
          <a:prstGeom prst="rect">
            <a:avLst/>
          </a:prstGeom>
          <a:noFill/>
          <a:extLst>
            <a:ext uri="{909E8E84-426E-40DD-AFC4-6F175D3DCCD1}">
              <a14:hiddenFill xmlns:a14="http://schemas.microsoft.com/office/drawing/2010/main">
                <a:solidFill>
                  <a:srgbClr val="FFFFFF"/>
                </a:solidFill>
              </a14:hiddenFill>
            </a:ext>
          </a:extLst>
        </p:spPr>
      </p:pic>
      <p:sp>
        <p:nvSpPr>
          <p:cNvPr id="210978" name="Rectangle 34"/>
          <p:cNvSpPr>
            <a:spLocks noChangeArrowheads="1"/>
          </p:cNvSpPr>
          <p:nvPr/>
        </p:nvSpPr>
        <p:spPr bwMode="auto">
          <a:xfrm>
            <a:off x="3275857" y="836712"/>
            <a:ext cx="3096343" cy="2160216"/>
          </a:xfrm>
          <a:prstGeom prst="rect">
            <a:avLst/>
          </a:prstGeom>
          <a:solidFill>
            <a:srgbClr val="856C2F">
              <a:alpha val="12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 name="ZoneTexte 6"/>
          <p:cNvSpPr txBox="1"/>
          <p:nvPr/>
        </p:nvSpPr>
        <p:spPr>
          <a:xfrm>
            <a:off x="6804248" y="190381"/>
            <a:ext cx="2232471" cy="646331"/>
          </a:xfrm>
          <a:prstGeom prst="rect">
            <a:avLst/>
          </a:prstGeom>
          <a:noFill/>
        </p:spPr>
        <p:txBody>
          <a:bodyPr wrap="square" rtlCol="0">
            <a:spAutoFit/>
          </a:bodyPr>
          <a:lstStyle/>
          <a:p>
            <a:r>
              <a:rPr lang="fr-FR" sz="3600" dirty="0" smtClean="0">
                <a:solidFill>
                  <a:schemeClr val="tx2">
                    <a:lumMod val="50000"/>
                  </a:schemeClr>
                </a:solidFill>
              </a:rPr>
              <a:t>En option</a:t>
            </a:r>
            <a:endParaRPr lang="fr-FR" sz="3600" dirty="0">
              <a:solidFill>
                <a:schemeClr val="tx2">
                  <a:lumMod val="50000"/>
                </a:schemeClr>
              </a:solidFill>
            </a:endParaRPr>
          </a:p>
        </p:txBody>
      </p:sp>
      <p:pic>
        <p:nvPicPr>
          <p:cNvPr id="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6296" y="836712"/>
            <a:ext cx="1168588" cy="74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51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5292725" y="3933825"/>
            <a:ext cx="3851275" cy="2924175"/>
          </a:xfrm>
          <a:prstGeom prst="rect">
            <a:avLst/>
          </a:prstGeom>
          <a:solidFill>
            <a:srgbClr val="0F5921">
              <a:alpha val="18823"/>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0484" name="Picture 5" descr="eb3a524d58cf154f901ac16d9c8b6b97"/>
          <p:cNvPicPr>
            <a:picLocks noChangeAspect="1" noChangeArrowheads="1"/>
          </p:cNvPicPr>
          <p:nvPr/>
        </p:nvPicPr>
        <p:blipFill>
          <a:blip r:embed="rId3">
            <a:extLst>
              <a:ext uri="{BEBA8EAE-BF5A-486C-A8C5-ECC9F3942E4B}">
                <a14:imgProps xmlns:a14="http://schemas.microsoft.com/office/drawing/2010/main">
                  <a14:imgLayer r:embed="rId4">
                    <a14:imgEffect>
                      <a14:artisticPaintStrokes/>
                    </a14:imgEffect>
                    <a14:imgEffect>
                      <a14:brightnessContrast bright="5000" contrast="-62000"/>
                    </a14:imgEffect>
                  </a14:imgLayer>
                </a14:imgProps>
              </a:ext>
              <a:ext uri="{28A0092B-C50C-407E-A947-70E740481C1C}">
                <a14:useLocalDpi xmlns:a14="http://schemas.microsoft.com/office/drawing/2010/main"/>
              </a:ext>
            </a:extLst>
          </a:blip>
          <a:srcRect/>
          <a:stretch>
            <a:fillRect/>
          </a:stretch>
        </p:blipFill>
        <p:spPr bwMode="auto">
          <a:xfrm>
            <a:off x="-36512" y="80386"/>
            <a:ext cx="6481042" cy="4860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1"/>
          <p:cNvSpPr>
            <a:spLocks noChangeArrowheads="1"/>
          </p:cNvSpPr>
          <p:nvPr/>
        </p:nvSpPr>
        <p:spPr bwMode="auto">
          <a:xfrm>
            <a:off x="395537" y="5444579"/>
            <a:ext cx="4680520" cy="720725"/>
          </a:xfrm>
          <a:prstGeom prst="rect">
            <a:avLst/>
          </a:prstGeom>
          <a:solidFill>
            <a:schemeClr val="bg1">
              <a:lumMod val="95000"/>
              <a:alpha val="29019"/>
            </a:schemeClr>
          </a:solidFill>
          <a:ln w="19050">
            <a:solidFill>
              <a:schemeClr val="tx2"/>
            </a:solidFill>
            <a:miter lim="800000"/>
            <a:headEnd/>
            <a:tailEnd/>
          </a:ln>
          <a:effectLst/>
          <a:extLst/>
        </p:spPr>
        <p:txBody>
          <a:bodyPr wrap="none" anchor="ctr"/>
          <a:lstStyle/>
          <a:p>
            <a:pPr>
              <a:spcBef>
                <a:spcPct val="50000"/>
              </a:spcBef>
            </a:pPr>
            <a:r>
              <a:rPr lang="fr-FR" sz="2800" dirty="0" smtClean="0">
                <a:solidFill>
                  <a:schemeClr val="tx2">
                    <a:lumMod val="50000"/>
                  </a:schemeClr>
                </a:solidFill>
                <a:latin typeface="Lucida Calligraphy" pitchFamily="66" charset="0"/>
              </a:rPr>
              <a:t>  </a:t>
            </a:r>
            <a:r>
              <a:rPr lang="fr-FR" sz="3200" dirty="0" smtClean="0">
                <a:solidFill>
                  <a:schemeClr val="tx2">
                    <a:lumMod val="50000"/>
                  </a:schemeClr>
                </a:solidFill>
                <a:latin typeface="Pristina" pitchFamily="66" charset="0"/>
              </a:rPr>
              <a:t>R</a:t>
            </a:r>
            <a:r>
              <a:rPr lang="fr-FR" sz="2800" dirty="0" smtClean="0">
                <a:solidFill>
                  <a:schemeClr val="tx2">
                    <a:lumMod val="50000"/>
                  </a:schemeClr>
                </a:solidFill>
                <a:latin typeface="Pristina" pitchFamily="66" charset="0"/>
              </a:rPr>
              <a:t>estaurant </a:t>
            </a:r>
            <a:r>
              <a:rPr lang="fr-FR" sz="2800" dirty="0">
                <a:solidFill>
                  <a:schemeClr val="tx2">
                    <a:lumMod val="50000"/>
                  </a:schemeClr>
                </a:solidFill>
                <a:latin typeface="Pristina" pitchFamily="66" charset="0"/>
              </a:rPr>
              <a:t>Chez </a:t>
            </a:r>
            <a:r>
              <a:rPr lang="fr-FR" sz="3200" dirty="0">
                <a:solidFill>
                  <a:schemeClr val="tx2">
                    <a:lumMod val="50000"/>
                  </a:schemeClr>
                </a:solidFill>
                <a:latin typeface="Pristina" pitchFamily="66" charset="0"/>
              </a:rPr>
              <a:t>A</a:t>
            </a:r>
            <a:r>
              <a:rPr lang="fr-FR" sz="2800" dirty="0">
                <a:solidFill>
                  <a:schemeClr val="tx2">
                    <a:lumMod val="50000"/>
                  </a:schemeClr>
                </a:solidFill>
                <a:latin typeface="Pristina" pitchFamily="66" charset="0"/>
              </a:rPr>
              <a:t>chour </a:t>
            </a:r>
            <a:endParaRPr lang="fr-FR" sz="2400" dirty="0">
              <a:solidFill>
                <a:schemeClr val="tx2">
                  <a:lumMod val="50000"/>
                </a:schemeClr>
              </a:solidFill>
              <a:latin typeface="Pristina" pitchFamily="66" charset="0"/>
            </a:endParaRPr>
          </a:p>
        </p:txBody>
      </p:sp>
      <p:pic>
        <p:nvPicPr>
          <p:cNvPr id="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48264" y="817422"/>
            <a:ext cx="1524895" cy="96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eb3a524d58cf154f901ac16d9c8b6b97"/>
          <p:cNvPicPr>
            <a:picLocks noChangeAspect="1" noChangeArrowheads="1"/>
          </p:cNvPicPr>
          <p:nvPr/>
        </p:nvPicPr>
        <p:blipFill>
          <a:blip r:embed="rId6">
            <a:extLst>
              <a:ext uri="{BEBA8EAE-BF5A-486C-A8C5-ECC9F3942E4B}">
                <a14:imgProps xmlns:a14="http://schemas.microsoft.com/office/drawing/2010/main">
                  <a14:imgLayer r:embed="rId4">
                    <a14:imgEffect>
                      <a14:brightnessContrast bright="17000" contrast="14000"/>
                    </a14:imgEffect>
                  </a14:imgLayer>
                </a14:imgProps>
              </a:ext>
              <a:ext uri="{28A0092B-C50C-407E-A947-70E740481C1C}">
                <a14:useLocalDpi xmlns:a14="http://schemas.microsoft.com/office/drawing/2010/main"/>
              </a:ext>
            </a:extLst>
          </a:blip>
          <a:srcRect/>
          <a:stretch>
            <a:fillRect/>
          </a:stretch>
        </p:blipFill>
        <p:spPr bwMode="auto">
          <a:xfrm>
            <a:off x="288776" y="323850"/>
            <a:ext cx="5867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86bac2f1dfb58679e64f1cd7c1ad8e3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64088" y="4005263"/>
            <a:ext cx="3671887"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253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263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2631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26315" name="AutoShape 11"/>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sp>
        <p:nvSpPr>
          <p:cNvPr id="226317" name="AutoShape 13"/>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pic>
        <p:nvPicPr>
          <p:cNvPr id="226319"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6013" y="115888"/>
            <a:ext cx="5040312" cy="3262312"/>
          </a:xfrm>
          <a:prstGeom prst="rect">
            <a:avLst/>
          </a:prstGeom>
          <a:noFill/>
          <a:extLst>
            <a:ext uri="{909E8E84-426E-40DD-AFC4-6F175D3DCCD1}">
              <a14:hiddenFill xmlns:a14="http://schemas.microsoft.com/office/drawing/2010/main">
                <a:solidFill>
                  <a:srgbClr val="FFFFFF"/>
                </a:solidFill>
              </a14:hiddenFill>
            </a:ext>
          </a:extLst>
        </p:spPr>
      </p:pic>
      <p:pic>
        <p:nvPicPr>
          <p:cNvPr id="226321" name="Picture 17" descr="Restaurant Le Pool, Hotel Sindbad, Hamma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6013" y="3429000"/>
            <a:ext cx="5040312" cy="3263900"/>
          </a:xfrm>
          <a:prstGeom prst="rect">
            <a:avLst/>
          </a:prstGeom>
          <a:noFill/>
          <a:extLst>
            <a:ext uri="{909E8E84-426E-40DD-AFC4-6F175D3DCCD1}">
              <a14:hiddenFill xmlns:a14="http://schemas.microsoft.com/office/drawing/2010/main">
                <a:solidFill>
                  <a:srgbClr val="FFFFFF"/>
                </a:solidFill>
              </a14:hiddenFill>
            </a:ext>
          </a:extLst>
        </p:spPr>
      </p:pic>
      <p:sp>
        <p:nvSpPr>
          <p:cNvPr id="226322" name="Rectangle 18"/>
          <p:cNvSpPr>
            <a:spLocks noChangeArrowheads="1"/>
          </p:cNvSpPr>
          <p:nvPr/>
        </p:nvSpPr>
        <p:spPr bwMode="auto">
          <a:xfrm>
            <a:off x="971550" y="0"/>
            <a:ext cx="5329238" cy="6858000"/>
          </a:xfrm>
          <a:prstGeom prst="rect">
            <a:avLst/>
          </a:prstGeom>
          <a:solidFill>
            <a:schemeClr val="accent5">
              <a:lumMod val="75000"/>
              <a:alpha val="13000"/>
            </a:schemeClr>
          </a:solidFill>
          <a:ln w="9525">
            <a:solidFill>
              <a:schemeClr val="tx1"/>
            </a:solidFill>
            <a:miter lim="800000"/>
            <a:headEnd/>
            <a:tailEnd/>
          </a:ln>
          <a:effectLst/>
          <a:extLst/>
        </p:spPr>
        <p:txBody>
          <a:bodyPr wrap="none" anchor="ctr"/>
          <a:lstStyle/>
          <a:p>
            <a:endParaRPr lang="fr-FR"/>
          </a:p>
        </p:txBody>
      </p:sp>
      <p:sp>
        <p:nvSpPr>
          <p:cNvPr id="226324" name="Rectangle 20"/>
          <p:cNvSpPr>
            <a:spLocks noChangeArrowheads="1"/>
          </p:cNvSpPr>
          <p:nvPr/>
        </p:nvSpPr>
        <p:spPr bwMode="auto">
          <a:xfrm>
            <a:off x="6516216" y="3821187"/>
            <a:ext cx="2520056" cy="2488133"/>
          </a:xfrm>
          <a:prstGeom prst="rect">
            <a:avLst/>
          </a:prstGeom>
          <a:solidFill>
            <a:schemeClr val="accent5">
              <a:lumMod val="75000"/>
              <a:alpha val="13000"/>
            </a:schemeClr>
          </a:solidFill>
          <a:ln w="9525">
            <a:solidFill>
              <a:schemeClr val="tx1"/>
            </a:solidFill>
            <a:miter lim="800000"/>
            <a:headEnd/>
            <a:tailEnd/>
          </a:ln>
          <a:effectLst/>
          <a:extLst/>
        </p:spPr>
        <p:txBody>
          <a:bodyPr wrap="none" anchor="ctr"/>
          <a:lstStyle/>
          <a:p>
            <a:pPr algn="r"/>
            <a:r>
              <a:rPr lang="fr-FR" sz="2800" dirty="0" smtClean="0">
                <a:solidFill>
                  <a:schemeClr val="tx2">
                    <a:lumMod val="50000"/>
                  </a:schemeClr>
                </a:solidFill>
                <a:latin typeface="Pristina" pitchFamily="66" charset="0"/>
              </a:rPr>
              <a:t>Restaurant </a:t>
            </a:r>
            <a:r>
              <a:rPr lang="fr-FR" sz="2400" dirty="0" smtClean="0">
                <a:solidFill>
                  <a:schemeClr val="tx2">
                    <a:lumMod val="50000"/>
                  </a:schemeClr>
                </a:solidFill>
                <a:latin typeface="Lucida Calligraphy" pitchFamily="66" charset="0"/>
              </a:rPr>
              <a:t>       </a:t>
            </a:r>
          </a:p>
          <a:p>
            <a:pPr algn="r"/>
            <a:r>
              <a:rPr lang="fr-FR" sz="2400" dirty="0" err="1" smtClean="0">
                <a:solidFill>
                  <a:schemeClr val="tx2">
                    <a:lumMod val="50000"/>
                  </a:schemeClr>
                </a:solidFill>
                <a:latin typeface="Lucida Calligraphy" pitchFamily="66" charset="0"/>
              </a:rPr>
              <a:t>Sindbad</a:t>
            </a:r>
            <a:r>
              <a:rPr lang="fr-FR" sz="2400" dirty="0" smtClean="0">
                <a:solidFill>
                  <a:schemeClr val="tx2">
                    <a:lumMod val="50000"/>
                  </a:schemeClr>
                </a:solidFill>
                <a:latin typeface="Lucida Calligraphy" pitchFamily="66" charset="0"/>
              </a:rPr>
              <a:t>  </a:t>
            </a:r>
            <a:endParaRPr lang="fr-FR" sz="2400" dirty="0">
              <a:solidFill>
                <a:schemeClr val="tx2">
                  <a:lumMod val="50000"/>
                </a:schemeClr>
              </a:solidFill>
              <a:latin typeface="Lucida Calligraphy" pitchFamily="66" charset="0"/>
            </a:endParaRPr>
          </a:p>
        </p:txBody>
      </p:sp>
      <p:sp>
        <p:nvSpPr>
          <p:cNvPr id="2" name="ZoneTexte 1"/>
          <p:cNvSpPr txBox="1"/>
          <p:nvPr/>
        </p:nvSpPr>
        <p:spPr>
          <a:xfrm>
            <a:off x="6660232" y="910461"/>
            <a:ext cx="2376487" cy="646331"/>
          </a:xfrm>
          <a:prstGeom prst="rect">
            <a:avLst/>
          </a:prstGeom>
          <a:noFill/>
        </p:spPr>
        <p:txBody>
          <a:bodyPr wrap="square" rtlCol="0">
            <a:spAutoFit/>
          </a:bodyPr>
          <a:lstStyle/>
          <a:p>
            <a:r>
              <a:rPr lang="fr-FR" sz="3600" dirty="0" smtClean="0"/>
              <a:t>En option</a:t>
            </a:r>
            <a:endParaRPr lang="fr-FR" sz="3600" dirty="0"/>
          </a:p>
        </p:txBody>
      </p:sp>
      <p:pic>
        <p:nvPicPr>
          <p:cNvPr id="1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92280" y="1464140"/>
            <a:ext cx="1168588" cy="74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498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8"/>
          <p:cNvSpPr txBox="1">
            <a:spLocks noGrp="1" noChangeArrowheads="1"/>
          </p:cNvSpPr>
          <p:nvPr>
            <p:ph idx="1"/>
          </p:nvPr>
        </p:nvSpPr>
        <p:spPr bwMode="auto">
          <a:xfrm>
            <a:off x="4788024" y="2636912"/>
            <a:ext cx="3538736"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indent="0" algn="ctr" eaLnBrk="1" hangingPunct="1">
              <a:spcBef>
                <a:spcPct val="50000"/>
              </a:spcBef>
              <a:buNone/>
            </a:pPr>
            <a:r>
              <a:rPr lang="fr-FR" sz="2400" b="1" dirty="0" smtClean="0">
                <a:latin typeface="Pristina" pitchFamily="66" charset="0"/>
              </a:rPr>
              <a:t>Laura </a:t>
            </a:r>
            <a:r>
              <a:rPr lang="fr-FR" sz="2400" b="1" dirty="0">
                <a:latin typeface="Pristina" pitchFamily="66" charset="0"/>
              </a:rPr>
              <a:t>est à votre disposition au</a:t>
            </a:r>
          </a:p>
          <a:p>
            <a:pPr marL="0" indent="0" algn="ctr" eaLnBrk="1" hangingPunct="1">
              <a:spcBef>
                <a:spcPct val="50000"/>
              </a:spcBef>
              <a:buNone/>
            </a:pPr>
            <a:r>
              <a:rPr lang="fr-FR" sz="2000" dirty="0">
                <a:latin typeface="Pristina" pitchFamily="66" charset="0"/>
              </a:rPr>
              <a:t>01 49 651 </a:t>
            </a:r>
            <a:r>
              <a:rPr lang="fr-FR" sz="2000" dirty="0" smtClean="0">
                <a:latin typeface="Pristina" pitchFamily="66" charset="0"/>
              </a:rPr>
              <a:t>033</a:t>
            </a:r>
            <a:endParaRPr lang="fr-FR" sz="2000" dirty="0">
              <a:latin typeface="Pristina" pitchFamily="66" charset="0"/>
            </a:endParaRPr>
          </a:p>
          <a:p>
            <a:pPr marL="0" indent="0" algn="ctr" eaLnBrk="1" hangingPunct="1">
              <a:spcBef>
                <a:spcPct val="50000"/>
              </a:spcBef>
              <a:buNone/>
            </a:pPr>
            <a:r>
              <a:rPr lang="fr-FR" sz="2000" dirty="0" smtClean="0">
                <a:latin typeface="Pristina" pitchFamily="66" charset="0"/>
              </a:rPr>
              <a:t>laura@croisierejaune.com</a:t>
            </a:r>
            <a:endParaRPr lang="fr-FR" sz="2000" dirty="0">
              <a:latin typeface="Pristina" pitchFamily="66" charset="0"/>
            </a:endParaRPr>
          </a:p>
          <a:p>
            <a:pPr marL="0" indent="0" algn="ctr" eaLnBrk="1" hangingPunct="1">
              <a:spcBef>
                <a:spcPct val="50000"/>
              </a:spcBef>
              <a:buNone/>
            </a:pPr>
            <a:r>
              <a:rPr lang="fr-FR" sz="2000" dirty="0">
                <a:latin typeface="Pristina" pitchFamily="66" charset="0"/>
              </a:rPr>
              <a:t>www.croisierejaune.com</a:t>
            </a:r>
          </a:p>
          <a:p>
            <a:pPr algn="ctr" eaLnBrk="1" hangingPunct="1"/>
            <a:endParaRPr lang="fr-FR" sz="2000" dirty="0">
              <a:latin typeface="Pristina" pitchFamily="66" charset="0"/>
            </a:endParaRPr>
          </a:p>
        </p:txBody>
      </p:sp>
      <p:pic>
        <p:nvPicPr>
          <p:cNvPr id="5" name="Image 6" descr="LOGO CJ BLC typo.eps"/>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01649" y="6165304"/>
            <a:ext cx="3046802" cy="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unis_porte_gr"/>
          <p:cNvPicPr>
            <a:picLocks noChangeAspect="1" noChangeArrowheads="1"/>
          </p:cNvPicPr>
          <p:nvPr/>
        </p:nvPicPr>
        <p:blipFill>
          <a:blip r:embed="rId4">
            <a:extLst>
              <a:ext uri="{BEBA8EAE-BF5A-486C-A8C5-ECC9F3942E4B}">
                <a14:imgProps xmlns:a14="http://schemas.microsoft.com/office/drawing/2010/main">
                  <a14:imgLayer r:embed="rId5">
                    <a14:imgEffect>
                      <a14:artisticMarker/>
                    </a14:imgEffect>
                    <a14:imgEffect>
                      <a14:colorTemperature colorTemp="7250"/>
                    </a14:imgEffect>
                    <a14:imgEffect>
                      <a14:saturation sat="125000"/>
                    </a14:imgEffect>
                    <a14:imgEffect>
                      <a14:brightnessContrast bright="-2000" contrast="-40000"/>
                    </a14:imgEffect>
                  </a14:imgLayer>
                </a14:imgProps>
              </a:ext>
              <a:ext uri="{28A0092B-C50C-407E-A947-70E740481C1C}">
                <a14:useLocalDpi xmlns:a14="http://schemas.microsoft.com/office/drawing/2010/main"/>
              </a:ext>
            </a:extLst>
          </a:blip>
          <a:srcRect/>
          <a:stretch>
            <a:fillRect/>
          </a:stretch>
        </p:blipFill>
        <p:spPr bwMode="auto">
          <a:xfrm>
            <a:off x="323528" y="2132856"/>
            <a:ext cx="4620109" cy="3024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tunis_porte_gr"/>
          <p:cNvPicPr>
            <a:picLocks noChangeAspect="1" noChangeArrowheads="1"/>
          </p:cNvPicPr>
          <p:nvPr/>
        </p:nvPicPr>
        <p:blipFill>
          <a:blip r:embed="rId6">
            <a:extLst>
              <a:ext uri="{BEBA8EAE-BF5A-486C-A8C5-ECC9F3942E4B}">
                <a14:imgProps xmlns:a14="http://schemas.microsoft.com/office/drawing/2010/main">
                  <a14:imgLayer r:embed="rId5">
                    <a14:imgEffect>
                      <a14:colorTemperature colorTemp="7250"/>
                    </a14:imgEffect>
                    <a14:imgEffect>
                      <a14:saturation sat="125000"/>
                    </a14:imgEffect>
                    <a14:imgEffect>
                      <a14:brightnessContrast contrast="1000"/>
                    </a14:imgEffect>
                  </a14:imgLayer>
                </a14:imgProps>
              </a:ext>
              <a:ext uri="{28A0092B-C50C-407E-A947-70E740481C1C}">
                <a14:useLocalDpi xmlns:a14="http://schemas.microsoft.com/office/drawing/2010/main"/>
              </a:ext>
            </a:extLst>
          </a:blip>
          <a:srcRect/>
          <a:stretch>
            <a:fillRect/>
          </a:stretch>
        </p:blipFill>
        <p:spPr bwMode="auto">
          <a:xfrm>
            <a:off x="611560" y="2276872"/>
            <a:ext cx="403542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363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179512" y="1700808"/>
            <a:ext cx="561657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70000"/>
              </a:lnSpc>
              <a:spcBef>
                <a:spcPct val="20000"/>
              </a:spcBef>
              <a:buFont typeface="Arial" charset="0"/>
              <a:buNone/>
            </a:pPr>
            <a:endParaRPr lang="fr-FR" sz="1400" b="1" dirty="0">
              <a:solidFill>
                <a:schemeClr val="tx2">
                  <a:lumMod val="50000"/>
                </a:schemeClr>
              </a:solidFill>
            </a:endParaRPr>
          </a:p>
          <a:p>
            <a:pPr defTabSz="914400">
              <a:lnSpc>
                <a:spcPct val="40000"/>
              </a:lnSpc>
              <a:spcBef>
                <a:spcPct val="20000"/>
              </a:spcBef>
              <a:buFont typeface="Arial" charset="0"/>
              <a:buNone/>
            </a:pPr>
            <a:r>
              <a:rPr lang="fr-FR" sz="1400" b="1" dirty="0">
                <a:solidFill>
                  <a:schemeClr val="tx2">
                    <a:lumMod val="50000"/>
                  </a:schemeClr>
                </a:solidFill>
              </a:rPr>
              <a:t>SITUATION</a:t>
            </a:r>
          </a:p>
          <a:p>
            <a:pPr defTabSz="914400">
              <a:lnSpc>
                <a:spcPct val="40000"/>
              </a:lnSpc>
              <a:spcBef>
                <a:spcPct val="20000"/>
              </a:spcBef>
              <a:buFont typeface="Arial" charset="0"/>
              <a:buNone/>
            </a:pPr>
            <a:endParaRPr lang="fr-FR" sz="1400" b="1" u="sng" dirty="0">
              <a:solidFill>
                <a:schemeClr val="tx2">
                  <a:lumMod val="50000"/>
                </a:schemeClr>
              </a:solidFill>
            </a:endParaRPr>
          </a:p>
          <a:p>
            <a:pPr defTabSz="914400"/>
            <a:r>
              <a:rPr lang="fr-FR" sz="1400" dirty="0">
                <a:solidFill>
                  <a:schemeClr val="tx2">
                    <a:lumMod val="50000"/>
                  </a:schemeClr>
                </a:solidFill>
              </a:rPr>
              <a:t>Le Alhambra Thalasso 5 étoiles est un luxueux hôtel, situé dans le cadre enchanteur et relaxant de la nouvelle station Yasmine Hammamet et reflétant superbement l'architecture arabo-mauresque, essence même de la tradition du pays.</a:t>
            </a:r>
          </a:p>
          <a:p>
            <a:pPr defTabSz="914400"/>
            <a:r>
              <a:rPr lang="fr-FR" sz="1400" dirty="0">
                <a:solidFill>
                  <a:schemeClr val="tx2">
                    <a:lumMod val="50000"/>
                  </a:schemeClr>
                </a:solidFill>
              </a:rPr>
              <a:t>Situé à 200 mètres de sa propre plage privée, à 2.5 km de la Marina et à 1.5 km  de la Médina </a:t>
            </a:r>
            <a:r>
              <a:rPr lang="fr-FR" sz="1400" dirty="0" err="1">
                <a:solidFill>
                  <a:schemeClr val="tx2">
                    <a:lumMod val="50000"/>
                  </a:schemeClr>
                </a:solidFill>
              </a:rPr>
              <a:t>Mediterranéa</a:t>
            </a:r>
            <a:r>
              <a:rPr lang="fr-FR" sz="1400" dirty="0">
                <a:solidFill>
                  <a:schemeClr val="tx2">
                    <a:lumMod val="50000"/>
                  </a:schemeClr>
                </a:solidFill>
              </a:rPr>
              <a:t> ; à 7 km du centre ville d'Hammamet , à 85 km de l'aéroport international de Tunis </a:t>
            </a:r>
            <a:r>
              <a:rPr lang="fr-FR" sz="1400" dirty="0" smtClean="0">
                <a:solidFill>
                  <a:schemeClr val="tx2">
                    <a:lumMod val="50000"/>
                  </a:schemeClr>
                </a:solidFill>
              </a:rPr>
              <a:t>Carthage, </a:t>
            </a:r>
            <a:r>
              <a:rPr lang="fr-FR" sz="1400" dirty="0">
                <a:solidFill>
                  <a:schemeClr val="tx2">
                    <a:lumMod val="50000"/>
                  </a:schemeClr>
                </a:solidFill>
              </a:rPr>
              <a:t>à 65 km de l'aéroport de Monastir.</a:t>
            </a:r>
          </a:p>
          <a:p>
            <a:pPr defTabSz="914400">
              <a:lnSpc>
                <a:spcPct val="85000"/>
              </a:lnSpc>
              <a:spcBef>
                <a:spcPct val="20000"/>
              </a:spcBef>
              <a:buFont typeface="Arial" charset="0"/>
              <a:buNone/>
            </a:pPr>
            <a:endParaRPr lang="fr-FR" sz="1400" dirty="0">
              <a:solidFill>
                <a:schemeClr val="tx2">
                  <a:lumMod val="50000"/>
                </a:schemeClr>
              </a:solidFill>
            </a:endParaRPr>
          </a:p>
          <a:p>
            <a:pPr defTabSz="914400" eaLnBrk="0" hangingPunct="0">
              <a:spcBef>
                <a:spcPct val="20000"/>
              </a:spcBef>
              <a:buFont typeface="Arial" charset="0"/>
              <a:buNone/>
            </a:pPr>
            <a:r>
              <a:rPr lang="fr-FR" sz="1400" b="1" dirty="0">
                <a:solidFill>
                  <a:schemeClr val="tx2">
                    <a:lumMod val="50000"/>
                  </a:schemeClr>
                </a:solidFill>
              </a:rPr>
              <a:t>HEBERGEMENT</a:t>
            </a:r>
          </a:p>
          <a:p>
            <a:pPr defTabSz="914400" eaLnBrk="0" hangingPunct="0">
              <a:spcBef>
                <a:spcPct val="20000"/>
              </a:spcBef>
              <a:buFont typeface="Arial" charset="0"/>
              <a:buNone/>
            </a:pPr>
            <a:r>
              <a:rPr lang="fr-FR" sz="1400" dirty="0">
                <a:solidFill>
                  <a:schemeClr val="tx2">
                    <a:lumMod val="50000"/>
                  </a:schemeClr>
                </a:solidFill>
              </a:rPr>
              <a:t>L'hôtel comprend 184 chambres d'un grand luxe réparties en 169 doubles (97 </a:t>
            </a:r>
            <a:r>
              <a:rPr lang="fr-FR" sz="1400" dirty="0" err="1">
                <a:solidFill>
                  <a:schemeClr val="tx2">
                    <a:lumMod val="50000"/>
                  </a:schemeClr>
                </a:solidFill>
              </a:rPr>
              <a:t>twins</a:t>
            </a:r>
            <a:r>
              <a:rPr lang="fr-FR" sz="1400" dirty="0">
                <a:solidFill>
                  <a:schemeClr val="tx2">
                    <a:lumMod val="50000"/>
                  </a:schemeClr>
                </a:solidFill>
              </a:rPr>
              <a:t>, 72 grands lits dont 11 VIP et 42 communicantes, 13 suites Juniors de 30m2 et 2 suites Seniors de 35m2) dotées d'une baignoire avec douche, d'un sèche-cheveux et des toilettes séparées, téléphone direct avec service de réveil automatique, d'une TV avec satellite &amp; </a:t>
            </a:r>
            <a:r>
              <a:rPr lang="fr-FR" sz="1400" dirty="0" err="1">
                <a:solidFill>
                  <a:schemeClr val="tx2">
                    <a:lumMod val="50000"/>
                  </a:schemeClr>
                </a:solidFill>
              </a:rPr>
              <a:t>moovies</a:t>
            </a:r>
            <a:r>
              <a:rPr lang="fr-FR" sz="1400" dirty="0">
                <a:solidFill>
                  <a:schemeClr val="tx2">
                    <a:lumMod val="50000"/>
                  </a:schemeClr>
                </a:solidFill>
              </a:rPr>
              <a:t> </a:t>
            </a:r>
            <a:r>
              <a:rPr lang="fr-FR" sz="1400" dirty="0" err="1">
                <a:solidFill>
                  <a:schemeClr val="tx2">
                    <a:lumMod val="50000"/>
                  </a:schemeClr>
                </a:solidFill>
              </a:rPr>
              <a:t>channels</a:t>
            </a:r>
            <a:r>
              <a:rPr lang="fr-FR" sz="1400" dirty="0">
                <a:solidFill>
                  <a:schemeClr val="tx2">
                    <a:lumMod val="50000"/>
                  </a:schemeClr>
                </a:solidFill>
              </a:rPr>
              <a:t>, d'un minibar et d'un coffre fort à combinaison individuelle et gratuit.</a:t>
            </a:r>
          </a:p>
          <a:p>
            <a:pPr defTabSz="914400" eaLnBrk="0" hangingPunct="0">
              <a:spcBef>
                <a:spcPct val="20000"/>
              </a:spcBef>
              <a:buFont typeface="Arial" charset="0"/>
              <a:buNone/>
            </a:pPr>
            <a:endParaRPr lang="fr-FR" sz="1600" dirty="0">
              <a:solidFill>
                <a:srgbClr val="996633"/>
              </a:solidFill>
              <a:latin typeface="Pristina" pitchFamily="66" charset="0"/>
            </a:endParaRPr>
          </a:p>
        </p:txBody>
      </p:sp>
      <p:sp>
        <p:nvSpPr>
          <p:cNvPr id="40969" name="AutoShape 9"/>
          <p:cNvSpPr>
            <a:spLocks noChangeAspect="1" noChangeArrowheads="1"/>
          </p:cNvSpPr>
          <p:nvPr/>
        </p:nvSpPr>
        <p:spPr bwMode="auto">
          <a:xfrm>
            <a:off x="3694113" y="2890838"/>
            <a:ext cx="1757362" cy="10763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sp>
        <p:nvSpPr>
          <p:cNvPr id="40971" name="AutoShape 11"/>
          <p:cNvSpPr>
            <a:spLocks noChangeAspect="1" noChangeArrowheads="1"/>
          </p:cNvSpPr>
          <p:nvPr/>
        </p:nvSpPr>
        <p:spPr bwMode="auto">
          <a:xfrm>
            <a:off x="3694113" y="2890838"/>
            <a:ext cx="1757362" cy="10763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pic>
        <p:nvPicPr>
          <p:cNvPr id="40973" name="Picture 13"/>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brightnessContrast bright="-10000" contrast="-61000"/>
                    </a14:imgEffect>
                  </a14:imgLayer>
                </a14:imgProps>
              </a:ext>
              <a:ext uri="{28A0092B-C50C-407E-A947-70E740481C1C}">
                <a14:useLocalDpi xmlns:a14="http://schemas.microsoft.com/office/drawing/2010/main"/>
              </a:ext>
            </a:extLst>
          </a:blip>
          <a:srcRect/>
          <a:stretch>
            <a:fillRect/>
          </a:stretch>
        </p:blipFill>
        <p:spPr bwMode="auto">
          <a:xfrm>
            <a:off x="5652120" y="1772816"/>
            <a:ext cx="3528392"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5" descr="chambre-alhambra-hammamet_5643_pghd"/>
          <p:cNvPicPr>
            <a:picLocks noChangeAspect="1" noChangeArrowheads="1"/>
          </p:cNvPicPr>
          <p:nvPr/>
        </p:nvPicPr>
        <p:blipFill>
          <a:blip r:embed="rId4" cstate="email">
            <a:extLst>
              <a:ext uri="{BEBA8EAE-BF5A-486C-A8C5-ECC9F3942E4B}">
                <a14:imgProps xmlns:a14="http://schemas.microsoft.com/office/drawing/2010/main">
                  <a14:imgLayer r:embed="rId5">
                    <a14:imgEffect>
                      <a14:artisticPaintStrokes/>
                    </a14:imgEffect>
                    <a14:imgEffect>
                      <a14:brightnessContrast bright="-36000" contrast="-58000"/>
                    </a14:imgEffect>
                  </a14:imgLayer>
                </a14:imgProps>
              </a:ext>
              <a:ext uri="{28A0092B-C50C-407E-A947-70E740481C1C}">
                <a14:useLocalDpi xmlns:a14="http://schemas.microsoft.com/office/drawing/2010/main"/>
              </a:ext>
            </a:extLst>
          </a:blip>
          <a:srcRect/>
          <a:stretch>
            <a:fillRect/>
          </a:stretch>
        </p:blipFill>
        <p:spPr bwMode="auto">
          <a:xfrm>
            <a:off x="6156176" y="4007099"/>
            <a:ext cx="2840409" cy="20141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5" descr="chambre-alhambra-hammamet_5643_pgh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2200" y="4200301"/>
            <a:ext cx="2393950" cy="1604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48264" y="5911583"/>
            <a:ext cx="1309093" cy="82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17562" y="1961332"/>
            <a:ext cx="2974918" cy="1827708"/>
          </a:xfrm>
          <a:prstGeom prst="rect">
            <a:avLst/>
          </a:prstGeom>
          <a:noFill/>
          <a:extLst>
            <a:ext uri="{909E8E84-426E-40DD-AFC4-6F175D3DCCD1}">
              <a14:hiddenFill xmlns:a14="http://schemas.microsoft.com/office/drawing/2010/main">
                <a:solidFill>
                  <a:srgbClr val="FFFFFF"/>
                </a:solidFill>
              </a14:hiddenFill>
            </a:ext>
          </a:extLst>
        </p:spPr>
      </p:pic>
      <p:sp>
        <p:nvSpPr>
          <p:cNvPr id="17" name="Titre 1"/>
          <p:cNvSpPr txBox="1">
            <a:spLocks/>
          </p:cNvSpPr>
          <p:nvPr/>
        </p:nvSpPr>
        <p:spPr bwMode="auto">
          <a:xfrm>
            <a:off x="171551" y="341784"/>
            <a:ext cx="5048521" cy="998984"/>
          </a:xfrm>
          <a:prstGeom prst="rect">
            <a:avLst/>
          </a:prstGeom>
          <a:noFill/>
          <a:ln w="9525">
            <a:solidFill>
              <a:schemeClr val="accent1">
                <a:lumMod val="50000"/>
              </a:schemeClr>
            </a:solidFill>
            <a:prstDash val="sysDot"/>
            <a:miter lim="800000"/>
            <a:headEnd/>
            <a:tailEnd/>
          </a:ln>
          <a:effectLst/>
        </p:spPr>
        <p:txBody>
          <a:bodyPr anchor="ctr"/>
          <a:lstStyle>
            <a:lvl1pPr eaLnBrk="0" hangingPunct="0">
              <a:defRPr sz="2400">
                <a:solidFill>
                  <a:schemeClr val="tx1"/>
                </a:solidFill>
                <a:latin typeface="Lucida Calligraphy" pitchFamily="66" charset="0"/>
                <a:ea typeface="ＭＳ Ｐゴシック" pitchFamily="-110" charset="-128"/>
              </a:defRPr>
            </a:lvl1pPr>
            <a:lvl2pPr marL="742950" indent="-285750" eaLnBrk="0" hangingPunct="0">
              <a:defRPr sz="2400">
                <a:solidFill>
                  <a:schemeClr val="tx1"/>
                </a:solidFill>
                <a:latin typeface="Lucida Calligraphy" pitchFamily="66" charset="0"/>
                <a:ea typeface="ＭＳ Ｐゴシック" pitchFamily="-110" charset="-128"/>
              </a:defRPr>
            </a:lvl2pPr>
            <a:lvl3pPr marL="1143000" indent="-228600" eaLnBrk="0" hangingPunct="0">
              <a:defRPr sz="2400">
                <a:solidFill>
                  <a:schemeClr val="tx1"/>
                </a:solidFill>
                <a:latin typeface="Lucida Calligraphy" pitchFamily="66" charset="0"/>
                <a:ea typeface="ＭＳ Ｐゴシック" pitchFamily="-110" charset="-128"/>
              </a:defRPr>
            </a:lvl3pPr>
            <a:lvl4pPr marL="1600200" indent="-228600" eaLnBrk="0" hangingPunct="0">
              <a:defRPr sz="2400">
                <a:solidFill>
                  <a:schemeClr val="tx1"/>
                </a:solidFill>
                <a:latin typeface="Lucida Calligraphy" pitchFamily="66" charset="0"/>
                <a:ea typeface="ＭＳ Ｐゴシック" pitchFamily="-110" charset="-128"/>
              </a:defRPr>
            </a:lvl4pPr>
            <a:lvl5pPr marL="2057400" indent="-228600" eaLnBrk="0" hangingPunct="0">
              <a:defRPr sz="2400">
                <a:solidFill>
                  <a:schemeClr val="tx1"/>
                </a:solidFill>
                <a:latin typeface="Lucida Calligraphy" pitchFamily="66" charset="0"/>
                <a:ea typeface="ＭＳ Ｐゴシック" pitchFamily="-110" charset="-128"/>
              </a:defRPr>
            </a:lvl5pPr>
            <a:lvl6pPr marL="25146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6pPr>
            <a:lvl7pPr marL="29718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7pPr>
            <a:lvl8pPr marL="34290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8pPr>
            <a:lvl9pPr marL="38862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9pPr>
          </a:lstStyle>
          <a:p>
            <a:pPr algn="ctr" defTabSz="914400" eaLnBrk="1" hangingPunct="1"/>
            <a:r>
              <a:rPr lang="fr-FR" sz="3600" dirty="0">
                <a:solidFill>
                  <a:schemeClr val="tx2">
                    <a:lumMod val="50000"/>
                  </a:schemeClr>
                </a:solidFill>
                <a:latin typeface="Pristina" pitchFamily="66" charset="0"/>
              </a:rPr>
              <a:t>H</a:t>
            </a:r>
            <a:r>
              <a:rPr lang="fr-FR" sz="2800" dirty="0">
                <a:solidFill>
                  <a:schemeClr val="tx2">
                    <a:lumMod val="50000"/>
                  </a:schemeClr>
                </a:solidFill>
                <a:latin typeface="Pristina" pitchFamily="66" charset="0"/>
              </a:rPr>
              <a:t>ôtel </a:t>
            </a:r>
            <a:r>
              <a:rPr lang="fr-FR" sz="3600" dirty="0">
                <a:solidFill>
                  <a:schemeClr val="tx2">
                    <a:lumMod val="50000"/>
                  </a:schemeClr>
                </a:solidFill>
                <a:latin typeface="Pristina" pitchFamily="66" charset="0"/>
              </a:rPr>
              <a:t>A</a:t>
            </a:r>
            <a:r>
              <a:rPr lang="fr-FR" sz="2800" dirty="0">
                <a:solidFill>
                  <a:schemeClr val="tx2">
                    <a:lumMod val="50000"/>
                  </a:schemeClr>
                </a:solidFill>
                <a:latin typeface="Pristina" pitchFamily="66" charset="0"/>
              </a:rPr>
              <a:t>lhambra </a:t>
            </a:r>
            <a:r>
              <a:rPr lang="fr-FR" sz="3200" dirty="0">
                <a:solidFill>
                  <a:schemeClr val="tx2">
                    <a:lumMod val="50000"/>
                  </a:schemeClr>
                </a:solidFill>
                <a:latin typeface="Pristina" pitchFamily="66" charset="0"/>
              </a:rPr>
              <a:t>T</a:t>
            </a:r>
            <a:r>
              <a:rPr lang="fr-FR" sz="2800" dirty="0">
                <a:solidFill>
                  <a:schemeClr val="tx2">
                    <a:lumMod val="50000"/>
                  </a:schemeClr>
                </a:solidFill>
                <a:latin typeface="Pristina" pitchFamily="66" charset="0"/>
              </a:rPr>
              <a:t>halassa Spa </a:t>
            </a:r>
            <a:r>
              <a:rPr lang="fr-FR" sz="3600" dirty="0">
                <a:solidFill>
                  <a:schemeClr val="tx2">
                    <a:lumMod val="50000"/>
                  </a:schemeClr>
                </a:solidFill>
                <a:latin typeface="Pristina" pitchFamily="66" charset="0"/>
              </a:rPr>
              <a:t>5*</a:t>
            </a:r>
            <a:endParaRPr lang="fr-FR" sz="2800" dirty="0">
              <a:solidFill>
                <a:schemeClr val="tx2">
                  <a:lumMod val="50000"/>
                </a:schemeClr>
              </a:solidFill>
              <a:latin typeface="Pristina" pitchFamily="66" charset="0"/>
            </a:endParaRPr>
          </a:p>
        </p:txBody>
      </p:sp>
    </p:spTree>
    <p:extLst>
      <p:ext uri="{BB962C8B-B14F-4D97-AF65-F5344CB8AC3E}">
        <p14:creationId xmlns:p14="http://schemas.microsoft.com/office/powerpoint/2010/main" val="2358172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323851" y="1844824"/>
            <a:ext cx="5040238" cy="439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70000"/>
              </a:lnSpc>
              <a:spcBef>
                <a:spcPct val="20000"/>
              </a:spcBef>
              <a:buFont typeface="Arial" charset="0"/>
              <a:buNone/>
            </a:pPr>
            <a:endParaRPr lang="fr-FR" sz="1400" b="1" dirty="0">
              <a:solidFill>
                <a:schemeClr val="accent2"/>
              </a:solidFill>
              <a:latin typeface="+mj-lt"/>
            </a:endParaRPr>
          </a:p>
          <a:p>
            <a:pPr defTabSz="914400">
              <a:lnSpc>
                <a:spcPct val="40000"/>
              </a:lnSpc>
              <a:spcBef>
                <a:spcPct val="20000"/>
              </a:spcBef>
              <a:buFont typeface="Arial" charset="0"/>
              <a:buNone/>
            </a:pPr>
            <a:r>
              <a:rPr lang="fr-FR" sz="1400" b="1" dirty="0">
                <a:solidFill>
                  <a:schemeClr val="tx2">
                    <a:lumMod val="50000"/>
                  </a:schemeClr>
                </a:solidFill>
                <a:latin typeface="+mj-lt"/>
              </a:rPr>
              <a:t>RESTAURATION</a:t>
            </a:r>
          </a:p>
          <a:p>
            <a:pPr defTabSz="914400">
              <a:lnSpc>
                <a:spcPct val="40000"/>
              </a:lnSpc>
              <a:spcBef>
                <a:spcPct val="20000"/>
              </a:spcBef>
              <a:buFont typeface="Arial" charset="0"/>
              <a:buNone/>
            </a:pPr>
            <a:endParaRPr lang="fr-FR" sz="1400" b="1" u="sng" dirty="0">
              <a:solidFill>
                <a:schemeClr val="tx2">
                  <a:lumMod val="50000"/>
                </a:schemeClr>
              </a:solidFill>
              <a:latin typeface="+mj-lt"/>
            </a:endParaRPr>
          </a:p>
          <a:p>
            <a:pPr defTabSz="914400"/>
            <a:r>
              <a:rPr lang="fr-FR" sz="1400" dirty="0">
                <a:solidFill>
                  <a:schemeClr val="tx2">
                    <a:lumMod val="50000"/>
                  </a:schemeClr>
                </a:solidFill>
                <a:latin typeface="+mj-lt"/>
              </a:rPr>
              <a:t>L'hôtel comprend :</a:t>
            </a:r>
          </a:p>
          <a:p>
            <a:pPr defTabSz="914400"/>
            <a:r>
              <a:rPr lang="fr-FR" sz="1400" dirty="0">
                <a:solidFill>
                  <a:schemeClr val="tx2">
                    <a:lumMod val="50000"/>
                  </a:schemeClr>
                </a:solidFill>
                <a:latin typeface="+mj-lt"/>
              </a:rPr>
              <a:t>- 4 restaurant dont le restaurant " Alcazar ", servant une cuisine internationale sous forme de buffet pouvant accueillir 300 personnes.</a:t>
            </a:r>
          </a:p>
          <a:p>
            <a:pPr defTabSz="914400"/>
            <a:r>
              <a:rPr lang="fr-FR" sz="1400" dirty="0">
                <a:solidFill>
                  <a:schemeClr val="tx2">
                    <a:lumMod val="50000"/>
                  </a:schemeClr>
                </a:solidFill>
                <a:latin typeface="+mj-lt"/>
              </a:rPr>
              <a:t>- 4 bars tous originaux par leurs styles andalous :</a:t>
            </a:r>
          </a:p>
          <a:p>
            <a:pPr defTabSz="914400"/>
            <a:r>
              <a:rPr lang="fr-FR" sz="1400" dirty="0">
                <a:solidFill>
                  <a:schemeClr val="tx2">
                    <a:lumMod val="50000"/>
                  </a:schemeClr>
                </a:solidFill>
                <a:latin typeface="+mj-lt"/>
              </a:rPr>
              <a:t>  - le restaurant Barbecue " Sevilla " peut contenir 70 personnes.</a:t>
            </a:r>
          </a:p>
          <a:p>
            <a:pPr defTabSz="914400"/>
            <a:r>
              <a:rPr lang="fr-FR" sz="1400" dirty="0">
                <a:solidFill>
                  <a:schemeClr val="tx2">
                    <a:lumMod val="50000"/>
                  </a:schemeClr>
                </a:solidFill>
                <a:latin typeface="+mj-lt"/>
              </a:rPr>
              <a:t>  - le restaurant Plage " Marbella " peut accueillir 70 personnes.</a:t>
            </a:r>
          </a:p>
          <a:p>
            <a:pPr defTabSz="914400"/>
            <a:r>
              <a:rPr lang="fr-FR" sz="1400" dirty="0">
                <a:solidFill>
                  <a:schemeClr val="tx2">
                    <a:lumMod val="50000"/>
                  </a:schemeClr>
                </a:solidFill>
                <a:latin typeface="+mj-lt"/>
              </a:rPr>
              <a:t>  - le restaurant " Granada " proposant des spécialités Italiennes et accueillant jusqu'à 60 personnes.</a:t>
            </a:r>
          </a:p>
          <a:p>
            <a:pPr defTabSz="914400"/>
            <a:r>
              <a:rPr lang="fr-FR" sz="1400" dirty="0">
                <a:solidFill>
                  <a:schemeClr val="tx2">
                    <a:lumMod val="50000"/>
                  </a:schemeClr>
                </a:solidFill>
                <a:latin typeface="+mj-lt"/>
              </a:rPr>
              <a:t>  - un café maure  " Al </a:t>
            </a:r>
            <a:r>
              <a:rPr lang="fr-FR" sz="1400" dirty="0" err="1">
                <a:solidFill>
                  <a:schemeClr val="tx2">
                    <a:lumMod val="50000"/>
                  </a:schemeClr>
                </a:solidFill>
                <a:latin typeface="+mj-lt"/>
              </a:rPr>
              <a:t>Andalousia</a:t>
            </a:r>
            <a:r>
              <a:rPr lang="fr-FR" sz="1400" dirty="0">
                <a:solidFill>
                  <a:schemeClr val="tx2">
                    <a:lumMod val="50000"/>
                  </a:schemeClr>
                </a:solidFill>
                <a:latin typeface="+mj-lt"/>
              </a:rPr>
              <a:t> « </a:t>
            </a:r>
          </a:p>
          <a:p>
            <a:pPr defTabSz="914400"/>
            <a:endParaRPr lang="fr-FR" sz="1400" dirty="0">
              <a:solidFill>
                <a:schemeClr val="tx2">
                  <a:lumMod val="50000"/>
                </a:schemeClr>
              </a:solidFill>
              <a:latin typeface="+mj-lt"/>
            </a:endParaRPr>
          </a:p>
          <a:p>
            <a:pPr defTabSz="914400" eaLnBrk="0" hangingPunct="0">
              <a:spcBef>
                <a:spcPct val="20000"/>
              </a:spcBef>
              <a:buFont typeface="Arial" charset="0"/>
              <a:buNone/>
            </a:pPr>
            <a:r>
              <a:rPr lang="fr-FR" sz="1400" b="1" dirty="0">
                <a:solidFill>
                  <a:schemeClr val="tx2">
                    <a:lumMod val="50000"/>
                  </a:schemeClr>
                </a:solidFill>
                <a:latin typeface="+mj-lt"/>
              </a:rPr>
              <a:t>REUNIONS</a:t>
            </a:r>
          </a:p>
          <a:p>
            <a:pPr defTabSz="914400" eaLnBrk="0" hangingPunct="0">
              <a:spcBef>
                <a:spcPct val="20000"/>
              </a:spcBef>
              <a:buFont typeface="Arial" charset="0"/>
              <a:buNone/>
            </a:pPr>
            <a:r>
              <a:rPr lang="fr-FR" sz="1400" dirty="0">
                <a:solidFill>
                  <a:schemeClr val="tx2">
                    <a:lumMod val="50000"/>
                  </a:schemeClr>
                </a:solidFill>
                <a:latin typeface="+mj-lt"/>
              </a:rPr>
              <a:t>Salle polyvalente avec entrée indépendante, 1 salle "</a:t>
            </a:r>
            <a:r>
              <a:rPr lang="fr-FR" sz="1400" dirty="0" err="1">
                <a:solidFill>
                  <a:schemeClr val="tx2">
                    <a:lumMod val="50000"/>
                  </a:schemeClr>
                </a:solidFill>
                <a:latin typeface="+mj-lt"/>
              </a:rPr>
              <a:t>Averroes</a:t>
            </a:r>
            <a:r>
              <a:rPr lang="fr-FR" sz="1400" dirty="0">
                <a:solidFill>
                  <a:schemeClr val="tx2">
                    <a:lumMod val="50000"/>
                  </a:schemeClr>
                </a:solidFill>
                <a:latin typeface="+mj-lt"/>
              </a:rPr>
              <a:t>" de 25 à 180 places (350 places en réception), 1 salle "</a:t>
            </a:r>
            <a:r>
              <a:rPr lang="fr-FR" sz="1400" dirty="0" err="1">
                <a:solidFill>
                  <a:schemeClr val="tx2">
                    <a:lumMod val="50000"/>
                  </a:schemeClr>
                </a:solidFill>
                <a:latin typeface="+mj-lt"/>
              </a:rPr>
              <a:t>Almansour</a:t>
            </a:r>
            <a:r>
              <a:rPr lang="fr-FR" sz="1400" dirty="0">
                <a:solidFill>
                  <a:schemeClr val="tx2">
                    <a:lumMod val="50000"/>
                  </a:schemeClr>
                </a:solidFill>
                <a:latin typeface="+mj-lt"/>
              </a:rPr>
              <a:t>" de 10 à 100 places (200 en réception) et 15 salles de sous-commission de 2 à 20 places, ainsi qu'un équipement audiovisuel complet. </a:t>
            </a:r>
          </a:p>
        </p:txBody>
      </p:sp>
      <p:sp>
        <p:nvSpPr>
          <p:cNvPr id="44040" name="AutoShape 8"/>
          <p:cNvSpPr>
            <a:spLocks noChangeAspect="1" noChangeArrowheads="1"/>
          </p:cNvSpPr>
          <p:nvPr/>
        </p:nvSpPr>
        <p:spPr bwMode="auto">
          <a:xfrm>
            <a:off x="3505200" y="2735263"/>
            <a:ext cx="2133600" cy="13890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sp>
        <p:nvSpPr>
          <p:cNvPr id="44042" name="AutoShape 10"/>
          <p:cNvSpPr>
            <a:spLocks noChangeAspect="1" noChangeArrowheads="1"/>
          </p:cNvSpPr>
          <p:nvPr/>
        </p:nvSpPr>
        <p:spPr bwMode="auto">
          <a:xfrm>
            <a:off x="3505200" y="2735263"/>
            <a:ext cx="2133600" cy="1389062"/>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fr-FR"/>
          </a:p>
        </p:txBody>
      </p:sp>
      <p:pic>
        <p:nvPicPr>
          <p:cNvPr id="1026" name="Picture 2" descr="http://www.achwaktours.com/hotel/alhambra-thalasso_4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88224" y="4581128"/>
            <a:ext cx="1728192" cy="1440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264" y="6072652"/>
            <a:ext cx="1168588" cy="74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4"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6096" y="2924718"/>
            <a:ext cx="2537333" cy="1656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4038"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80602" y="1206725"/>
            <a:ext cx="2636855" cy="1718219"/>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
          <p:cNvSpPr txBox="1">
            <a:spLocks/>
          </p:cNvSpPr>
          <p:nvPr/>
        </p:nvSpPr>
        <p:spPr bwMode="auto">
          <a:xfrm>
            <a:off x="171551" y="341784"/>
            <a:ext cx="5048521" cy="998984"/>
          </a:xfrm>
          <a:prstGeom prst="rect">
            <a:avLst/>
          </a:prstGeom>
          <a:noFill/>
          <a:ln w="9525">
            <a:solidFill>
              <a:schemeClr val="accent1">
                <a:lumMod val="50000"/>
              </a:schemeClr>
            </a:solidFill>
            <a:prstDash val="sysDot"/>
            <a:miter lim="800000"/>
            <a:headEnd/>
            <a:tailEnd/>
          </a:ln>
          <a:effectLst/>
        </p:spPr>
        <p:txBody>
          <a:bodyPr anchor="ctr"/>
          <a:lstStyle>
            <a:lvl1pPr eaLnBrk="0" hangingPunct="0">
              <a:defRPr sz="2400">
                <a:solidFill>
                  <a:schemeClr val="tx1"/>
                </a:solidFill>
                <a:latin typeface="Lucida Calligraphy" pitchFamily="66" charset="0"/>
                <a:ea typeface="ＭＳ Ｐゴシック" pitchFamily="-110" charset="-128"/>
              </a:defRPr>
            </a:lvl1pPr>
            <a:lvl2pPr marL="742950" indent="-285750" eaLnBrk="0" hangingPunct="0">
              <a:defRPr sz="2400">
                <a:solidFill>
                  <a:schemeClr val="tx1"/>
                </a:solidFill>
                <a:latin typeface="Lucida Calligraphy" pitchFamily="66" charset="0"/>
                <a:ea typeface="ＭＳ Ｐゴシック" pitchFamily="-110" charset="-128"/>
              </a:defRPr>
            </a:lvl2pPr>
            <a:lvl3pPr marL="1143000" indent="-228600" eaLnBrk="0" hangingPunct="0">
              <a:defRPr sz="2400">
                <a:solidFill>
                  <a:schemeClr val="tx1"/>
                </a:solidFill>
                <a:latin typeface="Lucida Calligraphy" pitchFamily="66" charset="0"/>
                <a:ea typeface="ＭＳ Ｐゴシック" pitchFamily="-110" charset="-128"/>
              </a:defRPr>
            </a:lvl3pPr>
            <a:lvl4pPr marL="1600200" indent="-228600" eaLnBrk="0" hangingPunct="0">
              <a:defRPr sz="2400">
                <a:solidFill>
                  <a:schemeClr val="tx1"/>
                </a:solidFill>
                <a:latin typeface="Lucida Calligraphy" pitchFamily="66" charset="0"/>
                <a:ea typeface="ＭＳ Ｐゴシック" pitchFamily="-110" charset="-128"/>
              </a:defRPr>
            </a:lvl4pPr>
            <a:lvl5pPr marL="2057400" indent="-228600" eaLnBrk="0" hangingPunct="0">
              <a:defRPr sz="2400">
                <a:solidFill>
                  <a:schemeClr val="tx1"/>
                </a:solidFill>
                <a:latin typeface="Lucida Calligraphy" pitchFamily="66" charset="0"/>
                <a:ea typeface="ＭＳ Ｐゴシック" pitchFamily="-110" charset="-128"/>
              </a:defRPr>
            </a:lvl5pPr>
            <a:lvl6pPr marL="25146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6pPr>
            <a:lvl7pPr marL="29718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7pPr>
            <a:lvl8pPr marL="34290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8pPr>
            <a:lvl9pPr marL="38862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9pPr>
          </a:lstStyle>
          <a:p>
            <a:pPr algn="ctr" defTabSz="914400" eaLnBrk="1" hangingPunct="1"/>
            <a:r>
              <a:rPr lang="fr-FR" sz="3600" dirty="0">
                <a:solidFill>
                  <a:schemeClr val="tx2">
                    <a:lumMod val="50000"/>
                  </a:schemeClr>
                </a:solidFill>
                <a:latin typeface="Pristina" pitchFamily="66" charset="0"/>
              </a:rPr>
              <a:t>H</a:t>
            </a:r>
            <a:r>
              <a:rPr lang="fr-FR" sz="2800" dirty="0">
                <a:solidFill>
                  <a:schemeClr val="tx2">
                    <a:lumMod val="50000"/>
                  </a:schemeClr>
                </a:solidFill>
                <a:latin typeface="Pristina" pitchFamily="66" charset="0"/>
              </a:rPr>
              <a:t>ôtel </a:t>
            </a:r>
            <a:r>
              <a:rPr lang="fr-FR" sz="3600" dirty="0">
                <a:solidFill>
                  <a:schemeClr val="tx2">
                    <a:lumMod val="50000"/>
                  </a:schemeClr>
                </a:solidFill>
                <a:latin typeface="Pristina" pitchFamily="66" charset="0"/>
              </a:rPr>
              <a:t>A</a:t>
            </a:r>
            <a:r>
              <a:rPr lang="fr-FR" sz="2800" dirty="0">
                <a:solidFill>
                  <a:schemeClr val="tx2">
                    <a:lumMod val="50000"/>
                  </a:schemeClr>
                </a:solidFill>
                <a:latin typeface="Pristina" pitchFamily="66" charset="0"/>
              </a:rPr>
              <a:t>lhambra </a:t>
            </a:r>
            <a:r>
              <a:rPr lang="fr-FR" sz="3200" dirty="0">
                <a:solidFill>
                  <a:schemeClr val="tx2">
                    <a:lumMod val="50000"/>
                  </a:schemeClr>
                </a:solidFill>
                <a:latin typeface="Pristina" pitchFamily="66" charset="0"/>
              </a:rPr>
              <a:t>T</a:t>
            </a:r>
            <a:r>
              <a:rPr lang="fr-FR" sz="2800" dirty="0">
                <a:solidFill>
                  <a:schemeClr val="tx2">
                    <a:lumMod val="50000"/>
                  </a:schemeClr>
                </a:solidFill>
                <a:latin typeface="Pristina" pitchFamily="66" charset="0"/>
              </a:rPr>
              <a:t>halassa Spa </a:t>
            </a:r>
            <a:r>
              <a:rPr lang="fr-FR" sz="3600" dirty="0">
                <a:solidFill>
                  <a:schemeClr val="tx2">
                    <a:lumMod val="50000"/>
                  </a:schemeClr>
                </a:solidFill>
                <a:latin typeface="Pristina" pitchFamily="66" charset="0"/>
              </a:rPr>
              <a:t>5*</a:t>
            </a:r>
            <a:endParaRPr lang="fr-FR" sz="2800" dirty="0">
              <a:solidFill>
                <a:schemeClr val="tx2">
                  <a:lumMod val="50000"/>
                </a:schemeClr>
              </a:solidFill>
              <a:latin typeface="Pristina" pitchFamily="66" charset="0"/>
            </a:endParaRPr>
          </a:p>
        </p:txBody>
      </p:sp>
    </p:spTree>
    <p:extLst>
      <p:ext uri="{BB962C8B-B14F-4D97-AF65-F5344CB8AC3E}">
        <p14:creationId xmlns:p14="http://schemas.microsoft.com/office/powerpoint/2010/main" val="1383864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323850" y="1484313"/>
            <a:ext cx="561657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70000"/>
              </a:lnSpc>
              <a:spcBef>
                <a:spcPct val="20000"/>
              </a:spcBef>
              <a:buFont typeface="Arial" charset="0"/>
              <a:buNone/>
            </a:pPr>
            <a:endParaRPr lang="fr-FR" sz="1800" b="1" dirty="0">
              <a:solidFill>
                <a:schemeClr val="tx2">
                  <a:lumMod val="50000"/>
                </a:schemeClr>
              </a:solidFill>
              <a:latin typeface="Calibri" pitchFamily="34" charset="0"/>
            </a:endParaRPr>
          </a:p>
          <a:p>
            <a:pPr defTabSz="914400">
              <a:lnSpc>
                <a:spcPct val="40000"/>
              </a:lnSpc>
              <a:spcBef>
                <a:spcPct val="20000"/>
              </a:spcBef>
              <a:buFont typeface="Arial" charset="0"/>
              <a:buNone/>
            </a:pPr>
            <a:r>
              <a:rPr lang="fr-FR" sz="1800" b="1" dirty="0">
                <a:solidFill>
                  <a:schemeClr val="tx2">
                    <a:lumMod val="50000"/>
                  </a:schemeClr>
                </a:solidFill>
              </a:rPr>
              <a:t>LOISIRS</a:t>
            </a:r>
          </a:p>
          <a:p>
            <a:pPr defTabSz="914400">
              <a:lnSpc>
                <a:spcPct val="40000"/>
              </a:lnSpc>
              <a:spcBef>
                <a:spcPct val="20000"/>
              </a:spcBef>
              <a:buFont typeface="Arial" charset="0"/>
              <a:buNone/>
            </a:pPr>
            <a:endParaRPr lang="fr-FR" sz="1000" b="1" u="sng" dirty="0">
              <a:solidFill>
                <a:schemeClr val="tx2">
                  <a:lumMod val="50000"/>
                </a:schemeClr>
              </a:solidFill>
            </a:endParaRPr>
          </a:p>
          <a:p>
            <a:pPr defTabSz="914400"/>
            <a:r>
              <a:rPr lang="fr-FR" sz="1400" dirty="0">
                <a:solidFill>
                  <a:schemeClr val="tx2">
                    <a:lumMod val="50000"/>
                  </a:schemeClr>
                </a:solidFill>
              </a:rPr>
              <a:t>L'hôtel propose de nombreuses activités diurnes et nocturnes ainsi que des excursions.</a:t>
            </a:r>
          </a:p>
          <a:p>
            <a:pPr defTabSz="914400"/>
            <a:r>
              <a:rPr lang="fr-FR" sz="1400" dirty="0">
                <a:solidFill>
                  <a:schemeClr val="tx2">
                    <a:lumMod val="50000"/>
                  </a:schemeClr>
                </a:solidFill>
              </a:rPr>
              <a:t>Un espace Internet et 2 casinos situés à 200 m du Alhambra Thalasso sont mis à votre disposition pour agrémenter tous vos moments de détente et de distraction.</a:t>
            </a:r>
          </a:p>
          <a:p>
            <a:pPr defTabSz="914400"/>
            <a:r>
              <a:rPr lang="fr-FR" sz="1400" dirty="0">
                <a:solidFill>
                  <a:schemeClr val="tx2">
                    <a:lumMod val="50000"/>
                  </a:schemeClr>
                </a:solidFill>
              </a:rPr>
              <a:t>Une navette gratuite vous est proposée pour les 2 parcours de golfs Yasmine &amp;Citrus.</a:t>
            </a:r>
          </a:p>
          <a:p>
            <a:pPr defTabSz="914400">
              <a:lnSpc>
                <a:spcPct val="85000"/>
              </a:lnSpc>
              <a:spcBef>
                <a:spcPct val="20000"/>
              </a:spcBef>
              <a:buFont typeface="Arial" charset="0"/>
              <a:buNone/>
            </a:pPr>
            <a:endParaRPr lang="fr-FR" sz="1400" dirty="0">
              <a:solidFill>
                <a:schemeClr val="tx2">
                  <a:lumMod val="50000"/>
                </a:schemeClr>
              </a:solidFill>
            </a:endParaRPr>
          </a:p>
          <a:p>
            <a:pPr defTabSz="914400" eaLnBrk="0" hangingPunct="0">
              <a:spcBef>
                <a:spcPct val="20000"/>
              </a:spcBef>
              <a:buFont typeface="Arial" charset="0"/>
              <a:buNone/>
            </a:pPr>
            <a:r>
              <a:rPr lang="fr-FR" sz="1800" b="1" dirty="0">
                <a:solidFill>
                  <a:schemeClr val="tx2">
                    <a:lumMod val="50000"/>
                  </a:schemeClr>
                </a:solidFill>
              </a:rPr>
              <a:t>SERVICES</a:t>
            </a:r>
          </a:p>
          <a:p>
            <a:pPr defTabSz="914400"/>
            <a:r>
              <a:rPr lang="fr-FR" sz="1400" dirty="0">
                <a:solidFill>
                  <a:schemeClr val="tx2">
                    <a:lumMod val="50000"/>
                  </a:schemeClr>
                </a:solidFill>
              </a:rPr>
              <a:t>De multiples services vous sont suggérés :</a:t>
            </a:r>
          </a:p>
          <a:p>
            <a:pPr defTabSz="914400"/>
            <a:r>
              <a:rPr lang="fr-FR" sz="1400" dirty="0">
                <a:solidFill>
                  <a:schemeClr val="tx2">
                    <a:lumMod val="50000"/>
                  </a:schemeClr>
                </a:solidFill>
              </a:rPr>
              <a:t>-	Blanchisserie et nettoyage à sec</a:t>
            </a:r>
          </a:p>
          <a:p>
            <a:pPr defTabSz="914400"/>
            <a:r>
              <a:rPr lang="fr-FR" sz="1400" dirty="0">
                <a:solidFill>
                  <a:schemeClr val="tx2">
                    <a:lumMod val="50000"/>
                  </a:schemeClr>
                </a:solidFill>
              </a:rPr>
              <a:t>-	Boutique</a:t>
            </a:r>
          </a:p>
          <a:p>
            <a:pPr defTabSz="914400"/>
            <a:r>
              <a:rPr lang="fr-FR" sz="1400" dirty="0">
                <a:solidFill>
                  <a:schemeClr val="tx2">
                    <a:lumMod val="50000"/>
                  </a:schemeClr>
                </a:solidFill>
              </a:rPr>
              <a:t>-	Service changes 24h/24</a:t>
            </a:r>
          </a:p>
          <a:p>
            <a:pPr defTabSz="914400"/>
            <a:r>
              <a:rPr lang="fr-FR" sz="1400" dirty="0">
                <a:solidFill>
                  <a:schemeClr val="tx2">
                    <a:lumMod val="50000"/>
                  </a:schemeClr>
                </a:solidFill>
              </a:rPr>
              <a:t>-	Docteur disponible 24h/24</a:t>
            </a:r>
          </a:p>
          <a:p>
            <a:pPr defTabSz="914400"/>
            <a:r>
              <a:rPr lang="fr-FR" sz="1400" dirty="0">
                <a:solidFill>
                  <a:schemeClr val="tx2">
                    <a:lumMod val="50000"/>
                  </a:schemeClr>
                </a:solidFill>
              </a:rPr>
              <a:t>-	Location de voitures</a:t>
            </a:r>
          </a:p>
          <a:p>
            <a:pPr defTabSz="914400"/>
            <a:r>
              <a:rPr lang="fr-FR" sz="1400" dirty="0">
                <a:solidFill>
                  <a:schemeClr val="tx2">
                    <a:lumMod val="50000"/>
                  </a:schemeClr>
                </a:solidFill>
              </a:rPr>
              <a:t>-	Chaises hautes disponibles au restaurant pour les enfants</a:t>
            </a:r>
          </a:p>
          <a:p>
            <a:pPr defTabSz="914400"/>
            <a:r>
              <a:rPr lang="fr-FR" sz="1400" dirty="0">
                <a:solidFill>
                  <a:schemeClr val="tx2">
                    <a:lumMod val="50000"/>
                  </a:schemeClr>
                </a:solidFill>
              </a:rPr>
              <a:t>-	Baby-sitting sur demande </a:t>
            </a:r>
          </a:p>
          <a:p>
            <a:pPr defTabSz="914400"/>
            <a:r>
              <a:rPr lang="fr-FR" sz="1400" dirty="0">
                <a:solidFill>
                  <a:schemeClr val="tx2">
                    <a:lumMod val="50000"/>
                  </a:schemeClr>
                </a:solidFill>
              </a:rPr>
              <a:t>-	Room service 24h/24</a:t>
            </a:r>
          </a:p>
          <a:p>
            <a:pPr defTabSz="914400" eaLnBrk="0" hangingPunct="0">
              <a:spcBef>
                <a:spcPct val="20000"/>
              </a:spcBef>
              <a:buFont typeface="Arial" charset="0"/>
              <a:buNone/>
            </a:pPr>
            <a:endParaRPr lang="fr-FR" sz="1400" dirty="0">
              <a:solidFill>
                <a:srgbClr val="996633"/>
              </a:solidFill>
            </a:endParaRPr>
          </a:p>
        </p:txBody>
      </p:sp>
      <p:pic>
        <p:nvPicPr>
          <p:cNvPr id="41990" name="Picture 6"/>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brightnessContrast bright="-27000" contrast="-58000"/>
                    </a14:imgEffect>
                  </a14:imgLayer>
                </a14:imgProps>
              </a:ext>
              <a:ext uri="{28A0092B-C50C-407E-A947-70E740481C1C}">
                <a14:useLocalDpi xmlns:a14="http://schemas.microsoft.com/office/drawing/2010/main"/>
              </a:ext>
            </a:extLst>
          </a:blip>
          <a:srcRect/>
          <a:stretch>
            <a:fillRect/>
          </a:stretch>
        </p:blipFill>
        <p:spPr bwMode="auto">
          <a:xfrm>
            <a:off x="5512559" y="2924944"/>
            <a:ext cx="3488259" cy="231406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4288" y="5805264"/>
            <a:ext cx="1168588" cy="74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6136" y="3141663"/>
            <a:ext cx="2905125" cy="192722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1" name="Titre 1"/>
          <p:cNvSpPr txBox="1">
            <a:spLocks/>
          </p:cNvSpPr>
          <p:nvPr/>
        </p:nvSpPr>
        <p:spPr bwMode="auto">
          <a:xfrm>
            <a:off x="171551" y="341784"/>
            <a:ext cx="5048521" cy="998984"/>
          </a:xfrm>
          <a:prstGeom prst="rect">
            <a:avLst/>
          </a:prstGeom>
          <a:noFill/>
          <a:ln w="9525">
            <a:solidFill>
              <a:schemeClr val="accent1">
                <a:lumMod val="50000"/>
              </a:schemeClr>
            </a:solidFill>
            <a:prstDash val="sysDot"/>
            <a:miter lim="800000"/>
            <a:headEnd/>
            <a:tailEnd/>
          </a:ln>
          <a:effectLst/>
        </p:spPr>
        <p:txBody>
          <a:bodyPr anchor="ctr"/>
          <a:lstStyle>
            <a:lvl1pPr eaLnBrk="0" hangingPunct="0">
              <a:defRPr sz="2400">
                <a:solidFill>
                  <a:schemeClr val="tx1"/>
                </a:solidFill>
                <a:latin typeface="Lucida Calligraphy" pitchFamily="66" charset="0"/>
                <a:ea typeface="ＭＳ Ｐゴシック" pitchFamily="-110" charset="-128"/>
              </a:defRPr>
            </a:lvl1pPr>
            <a:lvl2pPr marL="742950" indent="-285750" eaLnBrk="0" hangingPunct="0">
              <a:defRPr sz="2400">
                <a:solidFill>
                  <a:schemeClr val="tx1"/>
                </a:solidFill>
                <a:latin typeface="Lucida Calligraphy" pitchFamily="66" charset="0"/>
                <a:ea typeface="ＭＳ Ｐゴシック" pitchFamily="-110" charset="-128"/>
              </a:defRPr>
            </a:lvl2pPr>
            <a:lvl3pPr marL="1143000" indent="-228600" eaLnBrk="0" hangingPunct="0">
              <a:defRPr sz="2400">
                <a:solidFill>
                  <a:schemeClr val="tx1"/>
                </a:solidFill>
                <a:latin typeface="Lucida Calligraphy" pitchFamily="66" charset="0"/>
                <a:ea typeface="ＭＳ Ｐゴシック" pitchFamily="-110" charset="-128"/>
              </a:defRPr>
            </a:lvl3pPr>
            <a:lvl4pPr marL="1600200" indent="-228600" eaLnBrk="0" hangingPunct="0">
              <a:defRPr sz="2400">
                <a:solidFill>
                  <a:schemeClr val="tx1"/>
                </a:solidFill>
                <a:latin typeface="Lucida Calligraphy" pitchFamily="66" charset="0"/>
                <a:ea typeface="ＭＳ Ｐゴシック" pitchFamily="-110" charset="-128"/>
              </a:defRPr>
            </a:lvl4pPr>
            <a:lvl5pPr marL="2057400" indent="-228600" eaLnBrk="0" hangingPunct="0">
              <a:defRPr sz="2400">
                <a:solidFill>
                  <a:schemeClr val="tx1"/>
                </a:solidFill>
                <a:latin typeface="Lucida Calligraphy" pitchFamily="66" charset="0"/>
                <a:ea typeface="ＭＳ Ｐゴシック" pitchFamily="-110" charset="-128"/>
              </a:defRPr>
            </a:lvl5pPr>
            <a:lvl6pPr marL="25146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6pPr>
            <a:lvl7pPr marL="29718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7pPr>
            <a:lvl8pPr marL="34290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8pPr>
            <a:lvl9pPr marL="38862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9pPr>
          </a:lstStyle>
          <a:p>
            <a:pPr algn="ctr" defTabSz="914400" eaLnBrk="1" hangingPunct="1"/>
            <a:r>
              <a:rPr lang="fr-FR" sz="3600" dirty="0">
                <a:solidFill>
                  <a:schemeClr val="tx2">
                    <a:lumMod val="50000"/>
                  </a:schemeClr>
                </a:solidFill>
                <a:latin typeface="Pristina" pitchFamily="66" charset="0"/>
              </a:rPr>
              <a:t>H</a:t>
            </a:r>
            <a:r>
              <a:rPr lang="fr-FR" sz="2800" dirty="0">
                <a:solidFill>
                  <a:schemeClr val="tx2">
                    <a:lumMod val="50000"/>
                  </a:schemeClr>
                </a:solidFill>
                <a:latin typeface="Pristina" pitchFamily="66" charset="0"/>
              </a:rPr>
              <a:t>ôtel </a:t>
            </a:r>
            <a:r>
              <a:rPr lang="fr-FR" sz="3600" dirty="0">
                <a:solidFill>
                  <a:schemeClr val="tx2">
                    <a:lumMod val="50000"/>
                  </a:schemeClr>
                </a:solidFill>
                <a:latin typeface="Pristina" pitchFamily="66" charset="0"/>
              </a:rPr>
              <a:t>A</a:t>
            </a:r>
            <a:r>
              <a:rPr lang="fr-FR" sz="2800" dirty="0">
                <a:solidFill>
                  <a:schemeClr val="tx2">
                    <a:lumMod val="50000"/>
                  </a:schemeClr>
                </a:solidFill>
                <a:latin typeface="Pristina" pitchFamily="66" charset="0"/>
              </a:rPr>
              <a:t>lhambra </a:t>
            </a:r>
            <a:r>
              <a:rPr lang="fr-FR" sz="3200" dirty="0">
                <a:solidFill>
                  <a:schemeClr val="tx2">
                    <a:lumMod val="50000"/>
                  </a:schemeClr>
                </a:solidFill>
                <a:latin typeface="Pristina" pitchFamily="66" charset="0"/>
              </a:rPr>
              <a:t>T</a:t>
            </a:r>
            <a:r>
              <a:rPr lang="fr-FR" sz="2800" dirty="0">
                <a:solidFill>
                  <a:schemeClr val="tx2">
                    <a:lumMod val="50000"/>
                  </a:schemeClr>
                </a:solidFill>
                <a:latin typeface="Pristina" pitchFamily="66" charset="0"/>
              </a:rPr>
              <a:t>halassa Spa </a:t>
            </a:r>
            <a:r>
              <a:rPr lang="fr-FR" sz="3600" dirty="0">
                <a:solidFill>
                  <a:schemeClr val="tx2">
                    <a:lumMod val="50000"/>
                  </a:schemeClr>
                </a:solidFill>
                <a:latin typeface="Pristina" pitchFamily="66" charset="0"/>
              </a:rPr>
              <a:t>5*</a:t>
            </a:r>
            <a:endParaRPr lang="fr-FR" sz="2800" dirty="0">
              <a:solidFill>
                <a:schemeClr val="tx2">
                  <a:lumMod val="50000"/>
                </a:schemeClr>
              </a:solidFill>
              <a:latin typeface="Pristina" pitchFamily="66" charset="0"/>
            </a:endParaRPr>
          </a:p>
        </p:txBody>
      </p:sp>
    </p:spTree>
    <p:extLst>
      <p:ext uri="{BB962C8B-B14F-4D97-AF65-F5344CB8AC3E}">
        <p14:creationId xmlns:p14="http://schemas.microsoft.com/office/powerpoint/2010/main" val="2097258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ChangeArrowheads="1"/>
          </p:cNvSpPr>
          <p:nvPr/>
        </p:nvSpPr>
        <p:spPr bwMode="auto">
          <a:xfrm>
            <a:off x="323850" y="1699890"/>
            <a:ext cx="56165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70000"/>
              </a:lnSpc>
              <a:spcBef>
                <a:spcPct val="20000"/>
              </a:spcBef>
              <a:buFont typeface="Arial" charset="0"/>
              <a:buNone/>
            </a:pPr>
            <a:endParaRPr lang="fr-FR" sz="1800" b="1" dirty="0">
              <a:solidFill>
                <a:schemeClr val="tx2">
                  <a:lumMod val="50000"/>
                </a:schemeClr>
              </a:solidFill>
              <a:latin typeface="+mj-lt"/>
            </a:endParaRPr>
          </a:p>
          <a:p>
            <a:pPr defTabSz="914400">
              <a:lnSpc>
                <a:spcPct val="40000"/>
              </a:lnSpc>
              <a:spcBef>
                <a:spcPct val="20000"/>
              </a:spcBef>
              <a:buFont typeface="Arial" charset="0"/>
              <a:buNone/>
            </a:pPr>
            <a:r>
              <a:rPr lang="fr-FR" sz="2000" b="1" dirty="0">
                <a:solidFill>
                  <a:schemeClr val="tx2">
                    <a:lumMod val="50000"/>
                  </a:schemeClr>
                </a:solidFill>
                <a:latin typeface="+mj-lt"/>
              </a:rPr>
              <a:t>Thalassothérapie</a:t>
            </a:r>
          </a:p>
          <a:p>
            <a:pPr defTabSz="914400">
              <a:lnSpc>
                <a:spcPct val="40000"/>
              </a:lnSpc>
              <a:spcBef>
                <a:spcPct val="20000"/>
              </a:spcBef>
              <a:buFont typeface="Arial" charset="0"/>
              <a:buNone/>
            </a:pPr>
            <a:endParaRPr lang="fr-FR" sz="1600" b="1" u="sng" dirty="0">
              <a:solidFill>
                <a:schemeClr val="tx2">
                  <a:lumMod val="50000"/>
                </a:schemeClr>
              </a:solidFill>
              <a:latin typeface="+mj-lt"/>
            </a:endParaRPr>
          </a:p>
          <a:p>
            <a:pPr defTabSz="914400"/>
            <a:r>
              <a:rPr lang="fr-FR" sz="1600" dirty="0">
                <a:solidFill>
                  <a:schemeClr val="tx2">
                    <a:lumMod val="50000"/>
                  </a:schemeClr>
                </a:solidFill>
                <a:latin typeface="+mj-lt"/>
              </a:rPr>
              <a:t>L'hôtel dispose d'un centre de thalassothérapie de 4.500 m2 entièrement équipé pour satisfaire tous vos besoins.</a:t>
            </a:r>
          </a:p>
          <a:p>
            <a:pPr defTabSz="914400"/>
            <a:r>
              <a:rPr lang="fr-FR" sz="1600" dirty="0">
                <a:solidFill>
                  <a:schemeClr val="tx2">
                    <a:lumMod val="50000"/>
                  </a:schemeClr>
                </a:solidFill>
                <a:latin typeface="+mj-lt"/>
              </a:rPr>
              <a:t>-	Hammam &amp; massage</a:t>
            </a:r>
          </a:p>
          <a:p>
            <a:pPr defTabSz="914400"/>
            <a:r>
              <a:rPr lang="fr-FR" sz="1600" dirty="0">
                <a:solidFill>
                  <a:schemeClr val="tx2">
                    <a:lumMod val="50000"/>
                  </a:schemeClr>
                </a:solidFill>
                <a:latin typeface="+mj-lt"/>
              </a:rPr>
              <a:t>-	Centre de fitness</a:t>
            </a:r>
          </a:p>
          <a:p>
            <a:pPr defTabSz="914400"/>
            <a:r>
              <a:rPr lang="fr-FR" sz="1600" dirty="0">
                <a:solidFill>
                  <a:schemeClr val="tx2">
                    <a:lumMod val="50000"/>
                  </a:schemeClr>
                </a:solidFill>
                <a:latin typeface="+mj-lt"/>
              </a:rPr>
              <a:t>-	Piscine ouverte</a:t>
            </a:r>
          </a:p>
          <a:p>
            <a:pPr defTabSz="914400"/>
            <a:r>
              <a:rPr lang="fr-FR" sz="1600" dirty="0">
                <a:solidFill>
                  <a:schemeClr val="tx2">
                    <a:lumMod val="50000"/>
                  </a:schemeClr>
                </a:solidFill>
                <a:latin typeface="+mj-lt"/>
              </a:rPr>
              <a:t>-	Salon de coiffure et centre de beauté</a:t>
            </a:r>
          </a:p>
          <a:p>
            <a:pPr defTabSz="914400">
              <a:lnSpc>
                <a:spcPct val="85000"/>
              </a:lnSpc>
              <a:spcBef>
                <a:spcPct val="20000"/>
              </a:spcBef>
              <a:buFont typeface="Arial" charset="0"/>
              <a:buNone/>
            </a:pPr>
            <a:endParaRPr lang="fr-FR" sz="1400" dirty="0">
              <a:solidFill>
                <a:srgbClr val="996633"/>
              </a:solidFill>
            </a:endParaRPr>
          </a:p>
          <a:p>
            <a:pPr defTabSz="914400" eaLnBrk="0" hangingPunct="0">
              <a:spcBef>
                <a:spcPct val="20000"/>
              </a:spcBef>
              <a:buFont typeface="Arial" charset="0"/>
              <a:buNone/>
            </a:pPr>
            <a:endParaRPr lang="fr-FR" sz="1400" dirty="0">
              <a:solidFill>
                <a:srgbClr val="996633"/>
              </a:solidFill>
            </a:endParaRPr>
          </a:p>
        </p:txBody>
      </p:sp>
      <p:pic>
        <p:nvPicPr>
          <p:cNvPr id="43014" name="Picture 6"/>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Brush/>
                    </a14:imgEffect>
                    <a14:imgEffect>
                      <a14:colorTemperature colorTemp="8000"/>
                    </a14:imgEffect>
                    <a14:imgEffect>
                      <a14:brightnessContrast bright="28000" contrast="-49000"/>
                    </a14:imgEffect>
                  </a14:imgLayer>
                </a14:imgProps>
              </a:ext>
              <a:ext uri="{28A0092B-C50C-407E-A947-70E740481C1C}">
                <a14:useLocalDpi xmlns:a14="http://schemas.microsoft.com/office/drawing/2010/main"/>
              </a:ext>
            </a:extLst>
          </a:blip>
          <a:srcRect/>
          <a:stretch>
            <a:fillRect/>
          </a:stretch>
        </p:blipFill>
        <p:spPr bwMode="auto">
          <a:xfrm>
            <a:off x="5220072" y="3140968"/>
            <a:ext cx="3816424" cy="251124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82030" y="5699203"/>
            <a:ext cx="1565375" cy="9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p:cNvSpPr txBox="1">
            <a:spLocks/>
          </p:cNvSpPr>
          <p:nvPr/>
        </p:nvSpPr>
        <p:spPr bwMode="auto">
          <a:xfrm>
            <a:off x="171551" y="341784"/>
            <a:ext cx="5048521" cy="998984"/>
          </a:xfrm>
          <a:prstGeom prst="rect">
            <a:avLst/>
          </a:prstGeom>
          <a:noFill/>
          <a:ln w="9525">
            <a:solidFill>
              <a:schemeClr val="accent1">
                <a:lumMod val="50000"/>
              </a:schemeClr>
            </a:solidFill>
            <a:prstDash val="sysDot"/>
            <a:miter lim="800000"/>
            <a:headEnd/>
            <a:tailEnd/>
          </a:ln>
          <a:effectLst/>
        </p:spPr>
        <p:txBody>
          <a:bodyPr anchor="ctr"/>
          <a:lstStyle>
            <a:lvl1pPr eaLnBrk="0" hangingPunct="0">
              <a:defRPr sz="2400">
                <a:solidFill>
                  <a:schemeClr val="tx1"/>
                </a:solidFill>
                <a:latin typeface="Lucida Calligraphy" pitchFamily="66" charset="0"/>
                <a:ea typeface="ＭＳ Ｐゴシック" pitchFamily="-110" charset="-128"/>
              </a:defRPr>
            </a:lvl1pPr>
            <a:lvl2pPr marL="742950" indent="-285750" eaLnBrk="0" hangingPunct="0">
              <a:defRPr sz="2400">
                <a:solidFill>
                  <a:schemeClr val="tx1"/>
                </a:solidFill>
                <a:latin typeface="Lucida Calligraphy" pitchFamily="66" charset="0"/>
                <a:ea typeface="ＭＳ Ｐゴシック" pitchFamily="-110" charset="-128"/>
              </a:defRPr>
            </a:lvl2pPr>
            <a:lvl3pPr marL="1143000" indent="-228600" eaLnBrk="0" hangingPunct="0">
              <a:defRPr sz="2400">
                <a:solidFill>
                  <a:schemeClr val="tx1"/>
                </a:solidFill>
                <a:latin typeface="Lucida Calligraphy" pitchFamily="66" charset="0"/>
                <a:ea typeface="ＭＳ Ｐゴシック" pitchFamily="-110" charset="-128"/>
              </a:defRPr>
            </a:lvl3pPr>
            <a:lvl4pPr marL="1600200" indent="-228600" eaLnBrk="0" hangingPunct="0">
              <a:defRPr sz="2400">
                <a:solidFill>
                  <a:schemeClr val="tx1"/>
                </a:solidFill>
                <a:latin typeface="Lucida Calligraphy" pitchFamily="66" charset="0"/>
                <a:ea typeface="ＭＳ Ｐゴシック" pitchFamily="-110" charset="-128"/>
              </a:defRPr>
            </a:lvl4pPr>
            <a:lvl5pPr marL="2057400" indent="-228600" eaLnBrk="0" hangingPunct="0">
              <a:defRPr sz="2400">
                <a:solidFill>
                  <a:schemeClr val="tx1"/>
                </a:solidFill>
                <a:latin typeface="Lucida Calligraphy" pitchFamily="66" charset="0"/>
                <a:ea typeface="ＭＳ Ｐゴシック" pitchFamily="-110" charset="-128"/>
              </a:defRPr>
            </a:lvl5pPr>
            <a:lvl6pPr marL="25146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6pPr>
            <a:lvl7pPr marL="29718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7pPr>
            <a:lvl8pPr marL="34290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8pPr>
            <a:lvl9pPr marL="3886200" indent="-228600" eaLnBrk="0" fontAlgn="base" hangingPunct="0">
              <a:spcBef>
                <a:spcPct val="0"/>
              </a:spcBef>
              <a:spcAft>
                <a:spcPct val="0"/>
              </a:spcAft>
              <a:defRPr sz="2400">
                <a:solidFill>
                  <a:schemeClr val="tx1"/>
                </a:solidFill>
                <a:latin typeface="Lucida Calligraphy" pitchFamily="66" charset="0"/>
                <a:ea typeface="ＭＳ Ｐゴシック" pitchFamily="-110" charset="-128"/>
              </a:defRPr>
            </a:lvl9pPr>
          </a:lstStyle>
          <a:p>
            <a:pPr algn="ctr" defTabSz="914400" eaLnBrk="1" hangingPunct="1"/>
            <a:r>
              <a:rPr lang="fr-FR" sz="3600" dirty="0">
                <a:solidFill>
                  <a:schemeClr val="tx2">
                    <a:lumMod val="50000"/>
                  </a:schemeClr>
                </a:solidFill>
                <a:latin typeface="Pristina" pitchFamily="66" charset="0"/>
              </a:rPr>
              <a:t>H</a:t>
            </a:r>
            <a:r>
              <a:rPr lang="fr-FR" sz="2800" dirty="0">
                <a:solidFill>
                  <a:schemeClr val="tx2">
                    <a:lumMod val="50000"/>
                  </a:schemeClr>
                </a:solidFill>
                <a:latin typeface="Pristina" pitchFamily="66" charset="0"/>
              </a:rPr>
              <a:t>ôtel </a:t>
            </a:r>
            <a:r>
              <a:rPr lang="fr-FR" sz="3600" dirty="0">
                <a:solidFill>
                  <a:schemeClr val="tx2">
                    <a:lumMod val="50000"/>
                  </a:schemeClr>
                </a:solidFill>
                <a:latin typeface="Pristina" pitchFamily="66" charset="0"/>
              </a:rPr>
              <a:t>A</a:t>
            </a:r>
            <a:r>
              <a:rPr lang="fr-FR" sz="2800" dirty="0">
                <a:solidFill>
                  <a:schemeClr val="tx2">
                    <a:lumMod val="50000"/>
                  </a:schemeClr>
                </a:solidFill>
                <a:latin typeface="Pristina" pitchFamily="66" charset="0"/>
              </a:rPr>
              <a:t>lhambra </a:t>
            </a:r>
            <a:r>
              <a:rPr lang="fr-FR" sz="3200" dirty="0">
                <a:solidFill>
                  <a:schemeClr val="tx2">
                    <a:lumMod val="50000"/>
                  </a:schemeClr>
                </a:solidFill>
                <a:latin typeface="Pristina" pitchFamily="66" charset="0"/>
              </a:rPr>
              <a:t>T</a:t>
            </a:r>
            <a:r>
              <a:rPr lang="fr-FR" sz="2800" dirty="0">
                <a:solidFill>
                  <a:schemeClr val="tx2">
                    <a:lumMod val="50000"/>
                  </a:schemeClr>
                </a:solidFill>
                <a:latin typeface="Pristina" pitchFamily="66" charset="0"/>
              </a:rPr>
              <a:t>halassa Spa </a:t>
            </a:r>
            <a:r>
              <a:rPr lang="fr-FR" sz="3600" dirty="0">
                <a:solidFill>
                  <a:schemeClr val="tx2">
                    <a:lumMod val="50000"/>
                  </a:schemeClr>
                </a:solidFill>
                <a:latin typeface="Pristina" pitchFamily="66" charset="0"/>
              </a:rPr>
              <a:t>5*</a:t>
            </a:r>
            <a:endParaRPr lang="fr-FR" sz="2800" dirty="0">
              <a:solidFill>
                <a:schemeClr val="tx2">
                  <a:lumMod val="50000"/>
                </a:schemeClr>
              </a:solidFill>
              <a:latin typeface="Pristina" pitchFamily="66" charset="0"/>
            </a:endParaRPr>
          </a:p>
        </p:txBody>
      </p:sp>
      <p:pic>
        <p:nvPicPr>
          <p:cNvPr id="6146" name="Picture 2" descr="http://www.tunisientunisie.com/wp-content/uploads/2011/04/Thalass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536" y="3866306"/>
            <a:ext cx="4838129" cy="1721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 contrast="4000"/>
                    </a14:imgEffect>
                  </a14:imgLayer>
                </a14:imgProps>
              </a:ext>
              <a:ext uri="{28A0092B-C50C-407E-A947-70E740481C1C}">
                <a14:useLocalDpi xmlns:a14="http://schemas.microsoft.com/office/drawing/2010/main"/>
              </a:ext>
            </a:extLst>
          </a:blip>
          <a:srcRect/>
          <a:stretch>
            <a:fillRect/>
          </a:stretch>
        </p:blipFill>
        <p:spPr bwMode="auto">
          <a:xfrm>
            <a:off x="5580112" y="3356992"/>
            <a:ext cx="3168352" cy="2084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630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9512" y="260648"/>
            <a:ext cx="5108104" cy="1254001"/>
          </a:xfrm>
        </p:spPr>
        <p:txBody>
          <a:bodyPr>
            <a:normAutofit/>
          </a:bodyPr>
          <a:lstStyle/>
          <a:p>
            <a:r>
              <a:rPr lang="fr-FR" sz="3600" dirty="0" smtClean="0">
                <a:solidFill>
                  <a:schemeClr val="tx2">
                    <a:lumMod val="50000"/>
                  </a:schemeClr>
                </a:solidFill>
                <a:latin typeface="Pristina" pitchFamily="66" charset="0"/>
              </a:rPr>
              <a:t>L</a:t>
            </a:r>
            <a:r>
              <a:rPr lang="fr-FR" sz="3200" dirty="0" smtClean="0">
                <a:solidFill>
                  <a:schemeClr val="tx2">
                    <a:lumMod val="50000"/>
                  </a:schemeClr>
                </a:solidFill>
                <a:latin typeface="Pristina" pitchFamily="66" charset="0"/>
              </a:rPr>
              <a:t>a </a:t>
            </a:r>
            <a:r>
              <a:rPr lang="fr-FR" sz="3600" dirty="0" smtClean="0">
                <a:solidFill>
                  <a:schemeClr val="tx2">
                    <a:lumMod val="50000"/>
                  </a:schemeClr>
                </a:solidFill>
                <a:latin typeface="Pristina" pitchFamily="66" charset="0"/>
              </a:rPr>
              <a:t>M</a:t>
            </a:r>
            <a:r>
              <a:rPr lang="fr-FR" sz="3200" dirty="0" smtClean="0">
                <a:solidFill>
                  <a:schemeClr val="tx2">
                    <a:lumMod val="50000"/>
                  </a:schemeClr>
                </a:solidFill>
                <a:latin typeface="Pristina" pitchFamily="66" charset="0"/>
              </a:rPr>
              <a:t>édina d’Hammamet</a:t>
            </a:r>
            <a:endParaRPr lang="fr-FR" sz="3200" dirty="0">
              <a:solidFill>
                <a:schemeClr val="tx2">
                  <a:lumMod val="50000"/>
                </a:schemeClr>
              </a:solidFill>
              <a:latin typeface="Pristina" pitchFamily="66" charset="0"/>
            </a:endParaRPr>
          </a:p>
        </p:txBody>
      </p:sp>
      <p:sp>
        <p:nvSpPr>
          <p:cNvPr id="3" name="Sous-titre 2"/>
          <p:cNvSpPr>
            <a:spLocks noGrp="1"/>
          </p:cNvSpPr>
          <p:nvPr>
            <p:ph type="subTitle" idx="1"/>
          </p:nvPr>
        </p:nvSpPr>
        <p:spPr>
          <a:xfrm>
            <a:off x="899592" y="1556792"/>
            <a:ext cx="6192688" cy="1728192"/>
          </a:xfrm>
        </p:spPr>
        <p:txBody>
          <a:bodyPr>
            <a:normAutofit fontScale="92500" lnSpcReduction="10000"/>
          </a:bodyPr>
          <a:lstStyle/>
          <a:p>
            <a:r>
              <a:rPr lang="fr-FR" sz="2400" dirty="0" smtClean="0">
                <a:solidFill>
                  <a:schemeClr val="tx2">
                    <a:lumMod val="50000"/>
                  </a:schemeClr>
                </a:solidFill>
                <a:latin typeface="+mj-lt"/>
              </a:rPr>
              <a:t>Pour débuter ce rallye, les participants seront répartis en 8 équipes de 10. Afin de rejoindre la Médina, vous devrez trouver des barques de pêcheurs et négocier avec leur propriétaires afin qu’ils vous emmènent jusqu’à la Médina</a:t>
            </a:r>
            <a:endParaRPr lang="fr-FR" sz="2400" dirty="0">
              <a:solidFill>
                <a:schemeClr val="tx2">
                  <a:lumMod val="50000"/>
                </a:schemeClr>
              </a:solidFill>
              <a:latin typeface="+mj-lt"/>
            </a:endParaRPr>
          </a:p>
        </p:txBody>
      </p:sp>
      <p:pic>
        <p:nvPicPr>
          <p:cNvPr id="5" name="Picture 9" descr="Djerba activité pêche 7"/>
          <p:cNvPicPr>
            <a:picLocks noChangeAspect="1" noChangeArrowheads="1"/>
          </p:cNvPicPr>
          <p:nvPr/>
        </p:nvPicPr>
        <p:blipFill>
          <a:blip r:embed="rId2">
            <a:extLst>
              <a:ext uri="{BEBA8EAE-BF5A-486C-A8C5-ECC9F3942E4B}">
                <a14:imgProps xmlns:a14="http://schemas.microsoft.com/office/drawing/2010/main">
                  <a14:imgLayer r:embed="rId3">
                    <a14:imgEffect>
                      <a14:artisticMarker/>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44425" y="3500853"/>
            <a:ext cx="4703639" cy="3024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Djerba activité pêche 7"/>
          <p:cNvPicPr>
            <a:picLocks noChangeAspect="1" noChangeArrowheads="1"/>
          </p:cNvPicPr>
          <p:nvPr/>
        </p:nvPicPr>
        <p:blipFill>
          <a:blip r:embed="rId4" cstate="email">
            <a:extLst>
              <a:ext uri="{BEBA8EAE-BF5A-486C-A8C5-ECC9F3942E4B}">
                <a14:imgProps xmlns:a14="http://schemas.microsoft.com/office/drawing/2010/main">
                  <a14:imgLayer r:embed="rId5">
                    <a14:imgEffect>
                      <a14:colorTemperature colorTemp="5500"/>
                    </a14:imgEffect>
                    <a14:imgEffect>
                      <a14:saturation sat="120000"/>
                    </a14:imgEffect>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899592" y="3809753"/>
            <a:ext cx="3816424" cy="24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http://image-photos.linternaute.com/image_photo/750/1299693504/137450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8144" y="3949307"/>
            <a:ext cx="2592288" cy="194016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0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IMG_067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800" y="379413"/>
            <a:ext cx="3816350" cy="2544762"/>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4"/>
          <p:cNvSpPr>
            <a:spLocks noChangeArrowheads="1"/>
          </p:cNvSpPr>
          <p:nvPr/>
        </p:nvSpPr>
        <p:spPr bwMode="auto">
          <a:xfrm>
            <a:off x="4429125" y="1196752"/>
            <a:ext cx="43243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pPr>
            <a:r>
              <a:rPr lang="fr-FR" sz="2000" i="1" dirty="0">
                <a:solidFill>
                  <a:schemeClr val="tx2">
                    <a:lumMod val="50000"/>
                  </a:schemeClr>
                </a:solidFill>
                <a:latin typeface="+mj-lt"/>
              </a:rPr>
              <a:t>Rallye pédestre dans la Médina de Hammamet  et cours de danse orientale </a:t>
            </a:r>
            <a:r>
              <a:rPr lang="fr-FR" sz="2000" i="1" dirty="0" smtClean="0">
                <a:solidFill>
                  <a:schemeClr val="tx2">
                    <a:lumMod val="50000"/>
                  </a:schemeClr>
                </a:solidFill>
                <a:latin typeface="+mj-lt"/>
              </a:rPr>
              <a:t>et derbouka dans </a:t>
            </a:r>
            <a:r>
              <a:rPr lang="fr-FR" sz="2000" i="1" dirty="0">
                <a:solidFill>
                  <a:schemeClr val="tx2">
                    <a:lumMod val="50000"/>
                  </a:schemeClr>
                </a:solidFill>
                <a:latin typeface="+mj-lt"/>
              </a:rPr>
              <a:t>le Fort </a:t>
            </a:r>
          </a:p>
          <a:p>
            <a:pPr marL="342900" indent="-342900" algn="ctr">
              <a:spcBef>
                <a:spcPct val="20000"/>
              </a:spcBef>
            </a:pPr>
            <a:endParaRPr lang="fr-FR" sz="2000" i="1" dirty="0">
              <a:solidFill>
                <a:srgbClr val="663300"/>
              </a:solidFill>
              <a:latin typeface="Maiandra GD" pitchFamily="34" charset="0"/>
            </a:endParaRPr>
          </a:p>
        </p:txBody>
      </p:sp>
      <p:pic>
        <p:nvPicPr>
          <p:cNvPr id="11268" name="Picture 10" descr="Hre11 150dpi"/>
          <p:cNvPicPr>
            <a:picLocks noChangeAspect="1" noChangeArrowheads="1"/>
          </p:cNvPicPr>
          <p:nvPr/>
        </p:nvPicPr>
        <p:blipFill>
          <a:blip r:embed="rId3">
            <a:extLst>
              <a:ext uri="{BEBA8EAE-BF5A-486C-A8C5-ECC9F3942E4B}">
                <a14:imgProps xmlns:a14="http://schemas.microsoft.com/office/drawing/2010/main">
                  <a14:imgLayer r:embed="rId4">
                    <a14:imgEffect>
                      <a14:artisticPaintBrush/>
                    </a14:imgEffect>
                    <a14:imgEffect>
                      <a14:brightnessContrast bright="12000" contrast="-53000"/>
                    </a14:imgEffect>
                  </a14:imgLayer>
                </a14:imgProps>
              </a:ext>
              <a:ext uri="{28A0092B-C50C-407E-A947-70E740481C1C}">
                <a14:useLocalDpi xmlns:a14="http://schemas.microsoft.com/office/drawing/2010/main"/>
              </a:ext>
            </a:extLst>
          </a:blip>
          <a:srcRect/>
          <a:stretch>
            <a:fillRect/>
          </a:stretch>
        </p:blipFill>
        <p:spPr bwMode="auto">
          <a:xfrm>
            <a:off x="172456" y="2962701"/>
            <a:ext cx="3672408" cy="3695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4" descr="http://www.dan-b-crea.com/Diapo_natif/fullsize/Hammamet_La_Medina_f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98900" y="3286125"/>
            <a:ext cx="50355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re11 150dpi"/>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9552" y="3338446"/>
            <a:ext cx="2952328" cy="297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287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HAMMAMET0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2499" y="3861048"/>
            <a:ext cx="3041501"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4"/>
          <p:cNvSpPr>
            <a:spLocks noChangeArrowheads="1"/>
          </p:cNvSpPr>
          <p:nvPr/>
        </p:nvSpPr>
        <p:spPr bwMode="auto">
          <a:xfrm>
            <a:off x="428625" y="3086100"/>
            <a:ext cx="85010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pPr>
            <a:r>
              <a:rPr lang="fr-FR" sz="2800" i="1" dirty="0">
                <a:solidFill>
                  <a:schemeClr val="tx2">
                    <a:lumMod val="50000"/>
                  </a:schemeClr>
                </a:solidFill>
                <a:latin typeface="+mj-lt"/>
              </a:rPr>
              <a:t>Cours de danse orientale dans le fort d’Hammamet</a:t>
            </a:r>
          </a:p>
        </p:txBody>
      </p:sp>
      <p:pic>
        <p:nvPicPr>
          <p:cNvPr id="12292" name="Picture 14" descr="https://encrypted-tbn0.google.com/images?q=tbn:ANd9GcSYDOlQBM2nPtFxF_4JjYz_1Db65LjiMWVAxhbF-JF6OY3pQBjWm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61048"/>
            <a:ext cx="3632654"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descr="\\Servboul1\imagescj\16 PHOTOTHEQUE\03 - PRODUITS CJ\01. ACTIVITES &amp; PRODUITS\Danse orientale\D1000036.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5668" y="355600"/>
            <a:ext cx="3282516" cy="246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6" descr="http://www.nexttraveltunisia.com/next/excursion/images/hammamet-fort.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51016" y="355600"/>
            <a:ext cx="2681424"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Hre9 150dpi"/>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8435" y="355600"/>
            <a:ext cx="266541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8435" y="355600"/>
            <a:ext cx="2665413" cy="2461494"/>
          </a:xfrm>
          <a:prstGeom prst="rect">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 name="Rectangle 9"/>
          <p:cNvSpPr/>
          <p:nvPr/>
        </p:nvSpPr>
        <p:spPr>
          <a:xfrm>
            <a:off x="3184712" y="355600"/>
            <a:ext cx="2683432" cy="2461494"/>
          </a:xfrm>
          <a:prstGeom prst="rect">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 name="Rectangle 10"/>
          <p:cNvSpPr/>
          <p:nvPr/>
        </p:nvSpPr>
        <p:spPr>
          <a:xfrm>
            <a:off x="5867027" y="355600"/>
            <a:ext cx="2665413" cy="2461494"/>
          </a:xfrm>
          <a:prstGeom prst="rect">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 name="Rectangle 2"/>
          <p:cNvSpPr/>
          <p:nvPr/>
        </p:nvSpPr>
        <p:spPr>
          <a:xfrm>
            <a:off x="0" y="3861048"/>
            <a:ext cx="9144000" cy="2448272"/>
          </a:xfrm>
          <a:prstGeom prst="rect">
            <a:avLst/>
          </a:prstGeom>
          <a:noFill/>
          <a:ln w="9525">
            <a:solidFill>
              <a:schemeClr val="tx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12296" name="Picture 17" descr="\\Servboul1\imagescj\16 PHOTOTHEQUE\03 - PRODUITS CJ\03. DEJ &amp; DINER &amp; COCKTAIL\Dejeuner Fort Hammamet\Hre5 150dpi.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87824" y="3665364"/>
            <a:ext cx="3114675"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92280" y="5928636"/>
            <a:ext cx="1168588" cy="74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200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TotalTime>
  <Words>902</Words>
  <Application>Microsoft Office PowerPoint</Application>
  <PresentationFormat>Affichage à l'écran (4:3)</PresentationFormat>
  <Paragraphs>104</Paragraphs>
  <Slides>21</Slides>
  <Notes>1</Notes>
  <HiddenSlides>0</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La Médina d’Hammamet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TARNAWA</dc:creator>
  <cp:lastModifiedBy>Laura DREAN</cp:lastModifiedBy>
  <cp:revision>26</cp:revision>
  <dcterms:created xsi:type="dcterms:W3CDTF">2013-01-04T10:30:50Z</dcterms:created>
  <dcterms:modified xsi:type="dcterms:W3CDTF">2013-01-04T15:53:28Z</dcterms:modified>
</cp:coreProperties>
</file>