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8" r:id="rId2"/>
    <p:sldId id="256" r:id="rId3"/>
    <p:sldId id="257" r:id="rId4"/>
    <p:sldId id="259" r:id="rId5"/>
    <p:sldId id="263" r:id="rId6"/>
    <p:sldId id="260" r:id="rId7"/>
    <p:sldId id="262" r:id="rId8"/>
    <p:sldId id="261"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9" d="100"/>
          <a:sy n="99" d="100"/>
        </p:scale>
        <p:origin x="-32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436E7B-4999-4CD9-AFA1-F321E0B9158A}" type="datetimeFigureOut">
              <a:rPr lang="fr-FR" smtClean="0"/>
              <a:pPr/>
              <a:t>19/12/2012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6F156F-903A-496A-BDCB-56494897F6F6}"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276F156F-903A-496A-BDCB-56494897F6F6}" type="slidenum">
              <a:rPr lang="fr-FR" smtClean="0"/>
              <a:pPr/>
              <a:t>3</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276F156F-903A-496A-BDCB-56494897F6F6}" type="slidenum">
              <a:rPr lang="fr-FR" smtClean="0"/>
              <a:pPr/>
              <a:t>4</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276F156F-903A-496A-BDCB-56494897F6F6}" type="slidenum">
              <a:rPr lang="fr-FR" smtClean="0"/>
              <a:pPr/>
              <a:t>8</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0D58540A-B010-4749-A0BA-4EBF1709DCDD}" type="datetimeFigureOut">
              <a:rPr lang="fr-FR" smtClean="0"/>
              <a:pPr/>
              <a:t>19/12/2012</a:t>
            </a:fld>
            <a:endParaRPr lang="fr-F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F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881B3D5D-E52C-4B10-B944-88E899C6D025}"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D58540A-B010-4749-A0BA-4EBF1709DCDD}" type="datetimeFigureOut">
              <a:rPr lang="fr-FR" smtClean="0"/>
              <a:pPr/>
              <a:t>19/12/2012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81B3D5D-E52C-4B10-B944-88E899C6D025}"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D58540A-B010-4749-A0BA-4EBF1709DCDD}" type="datetimeFigureOut">
              <a:rPr lang="fr-FR" smtClean="0"/>
              <a:pPr/>
              <a:t>19/12/2012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81B3D5D-E52C-4B10-B944-88E899C6D025}"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0D58540A-B010-4749-A0BA-4EBF1709DCDD}" type="datetimeFigureOut">
              <a:rPr lang="fr-FR" smtClean="0"/>
              <a:pPr/>
              <a:t>19/12/2012</a:t>
            </a:fld>
            <a:endParaRPr lang="fr-FR"/>
          </a:p>
        </p:txBody>
      </p:sp>
      <p:sp>
        <p:nvSpPr>
          <p:cNvPr id="9" name="Espace réservé du numéro de diapositive 8"/>
          <p:cNvSpPr>
            <a:spLocks noGrp="1"/>
          </p:cNvSpPr>
          <p:nvPr>
            <p:ph type="sldNum" sz="quarter" idx="15"/>
          </p:nvPr>
        </p:nvSpPr>
        <p:spPr/>
        <p:txBody>
          <a:bodyPr rtlCol="0"/>
          <a:lstStyle/>
          <a:p>
            <a:fld id="{881B3D5D-E52C-4B10-B944-88E899C6D025}" type="slidenum">
              <a:rPr lang="fr-FR" smtClean="0"/>
              <a:pPr/>
              <a:t>‹N°›</a:t>
            </a:fld>
            <a:endParaRPr lang="fr-FR"/>
          </a:p>
        </p:txBody>
      </p:sp>
      <p:sp>
        <p:nvSpPr>
          <p:cNvPr id="10" name="Espace réservé du pied de page 9"/>
          <p:cNvSpPr>
            <a:spLocks noGrp="1"/>
          </p:cNvSpPr>
          <p:nvPr>
            <p:ph type="ftr" sz="quarter" idx="16"/>
          </p:nvPr>
        </p:nvSpPr>
        <p:spPr/>
        <p:txBody>
          <a:bodyPr rtlCol="0"/>
          <a:lstStyle/>
          <a:p>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0D58540A-B010-4749-A0BA-4EBF1709DCDD}" type="datetimeFigureOut">
              <a:rPr lang="fr-FR" smtClean="0"/>
              <a:pPr/>
              <a:t>19/12/2012</a:t>
            </a:fld>
            <a:endParaRPr lang="fr-F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F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881B3D5D-E52C-4B10-B944-88E899C6D025}"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0D58540A-B010-4749-A0BA-4EBF1709DCDD}" type="datetimeFigureOut">
              <a:rPr lang="fr-FR" smtClean="0"/>
              <a:pPr/>
              <a:t>19/12/2012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81B3D5D-E52C-4B10-B944-88E899C6D025}" type="slidenum">
              <a:rPr lang="fr-FR" smtClean="0"/>
              <a:pPr/>
              <a:t>‹N°›</a:t>
            </a:fld>
            <a:endParaRPr lang="fr-FR"/>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0D58540A-B010-4749-A0BA-4EBF1709DCDD}" type="datetimeFigureOut">
              <a:rPr lang="fr-FR" smtClean="0"/>
              <a:pPr/>
              <a:t>19/12/2012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81B3D5D-E52C-4B10-B944-88E899C6D025}" type="slidenum">
              <a:rPr lang="fr-FR" smtClean="0"/>
              <a:pPr/>
              <a:t>‹N°›</a:t>
            </a:fld>
            <a:endParaRPr lang="fr-FR"/>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fld id="{0D58540A-B010-4749-A0BA-4EBF1709DCDD}" type="datetimeFigureOut">
              <a:rPr lang="fr-FR" smtClean="0"/>
              <a:pPr/>
              <a:t>19/12/2012</a:t>
            </a:fld>
            <a:endParaRPr lang="fr-FR"/>
          </a:p>
        </p:txBody>
      </p:sp>
      <p:sp>
        <p:nvSpPr>
          <p:cNvPr id="7" name="Espace réservé du numéro de diapositive 6"/>
          <p:cNvSpPr>
            <a:spLocks noGrp="1"/>
          </p:cNvSpPr>
          <p:nvPr>
            <p:ph type="sldNum" sz="quarter" idx="11"/>
          </p:nvPr>
        </p:nvSpPr>
        <p:spPr/>
        <p:txBody>
          <a:bodyPr rtlCol="0"/>
          <a:lstStyle/>
          <a:p>
            <a:fld id="{881B3D5D-E52C-4B10-B944-88E899C6D025}" type="slidenum">
              <a:rPr lang="fr-FR" smtClean="0"/>
              <a:pPr/>
              <a:t>‹N°›</a:t>
            </a:fld>
            <a:endParaRPr lang="fr-FR"/>
          </a:p>
        </p:txBody>
      </p:sp>
      <p:sp>
        <p:nvSpPr>
          <p:cNvPr id="8" name="Espace réservé du pied de page 7"/>
          <p:cNvSpPr>
            <a:spLocks noGrp="1"/>
          </p:cNvSpPr>
          <p:nvPr>
            <p:ph type="ftr" sz="quarter" idx="12"/>
          </p:nvPr>
        </p:nvSpPr>
        <p:spPr/>
        <p:txBody>
          <a:bodyPr rtlCol="0"/>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D58540A-B010-4749-A0BA-4EBF1709DCDD}" type="datetimeFigureOut">
              <a:rPr lang="fr-FR" smtClean="0"/>
              <a:pPr/>
              <a:t>19/12/2012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81B3D5D-E52C-4B10-B944-88E899C6D025}"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0D58540A-B010-4749-A0BA-4EBF1709DCDD}" type="datetimeFigureOut">
              <a:rPr lang="fr-FR" smtClean="0"/>
              <a:pPr/>
              <a:t>19/12/2012</a:t>
            </a:fld>
            <a:endParaRPr lang="fr-FR"/>
          </a:p>
        </p:txBody>
      </p:sp>
      <p:sp>
        <p:nvSpPr>
          <p:cNvPr id="22" name="Espace réservé du numéro de diapositive 21"/>
          <p:cNvSpPr>
            <a:spLocks noGrp="1"/>
          </p:cNvSpPr>
          <p:nvPr>
            <p:ph type="sldNum" sz="quarter" idx="15"/>
          </p:nvPr>
        </p:nvSpPr>
        <p:spPr/>
        <p:txBody>
          <a:bodyPr rtlCol="0"/>
          <a:lstStyle/>
          <a:p>
            <a:fld id="{881B3D5D-E52C-4B10-B944-88E899C6D025}" type="slidenum">
              <a:rPr lang="fr-FR" smtClean="0"/>
              <a:pPr/>
              <a:t>‹N°›</a:t>
            </a:fld>
            <a:endParaRPr lang="fr-FR"/>
          </a:p>
        </p:txBody>
      </p:sp>
      <p:sp>
        <p:nvSpPr>
          <p:cNvPr id="23" name="Espace réservé du pied de page 22"/>
          <p:cNvSpPr>
            <a:spLocks noGrp="1"/>
          </p:cNvSpPr>
          <p:nvPr>
            <p:ph type="ftr" sz="quarter" idx="16"/>
          </p:nvPr>
        </p:nvSpPr>
        <p:spPr/>
        <p:txBody>
          <a:bodyPr rtlCol="0"/>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0D58540A-B010-4749-A0BA-4EBF1709DCDD}" type="datetimeFigureOut">
              <a:rPr lang="fr-FR" smtClean="0"/>
              <a:pPr/>
              <a:t>19/12/2012</a:t>
            </a:fld>
            <a:endParaRPr lang="fr-FR"/>
          </a:p>
        </p:txBody>
      </p:sp>
      <p:sp>
        <p:nvSpPr>
          <p:cNvPr id="18" name="Espace réservé du numéro de diapositive 17"/>
          <p:cNvSpPr>
            <a:spLocks noGrp="1"/>
          </p:cNvSpPr>
          <p:nvPr>
            <p:ph type="sldNum" sz="quarter" idx="11"/>
          </p:nvPr>
        </p:nvSpPr>
        <p:spPr/>
        <p:txBody>
          <a:bodyPr rtlCol="0"/>
          <a:lstStyle/>
          <a:p>
            <a:fld id="{881B3D5D-E52C-4B10-B944-88E899C6D025}" type="slidenum">
              <a:rPr lang="fr-FR" smtClean="0"/>
              <a:pPr/>
              <a:t>‹N°›</a:t>
            </a:fld>
            <a:endParaRPr lang="fr-FR"/>
          </a:p>
        </p:txBody>
      </p:sp>
      <p:sp>
        <p:nvSpPr>
          <p:cNvPr id="21" name="Espace réservé du pied de page 20"/>
          <p:cNvSpPr>
            <a:spLocks noGrp="1"/>
          </p:cNvSpPr>
          <p:nvPr>
            <p:ph type="ftr" sz="quarter" idx="12"/>
          </p:nvPr>
        </p:nvSpPr>
        <p:spPr/>
        <p:txBody>
          <a:bodyPr rtlCol="0"/>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D58540A-B010-4749-A0BA-4EBF1709DCDD}" type="datetimeFigureOut">
              <a:rPr lang="fr-FR" smtClean="0"/>
              <a:pPr/>
              <a:t>19/12/2012</a:t>
            </a:fld>
            <a:endParaRPr lang="fr-F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F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81B3D5D-E52C-4B10-B944-88E899C6D025}"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3.xml"/><Relationship Id="rId1" Type="http://schemas.openxmlformats.org/officeDocument/2006/relationships/slideLayout" Target="../slideLayouts/slideLayout1.xml"/><Relationship Id="rId6" Type="http://schemas.openxmlformats.org/officeDocument/2006/relationships/slide" Target="slide8.xml"/><Relationship Id="rId5" Type="http://schemas.openxmlformats.org/officeDocument/2006/relationships/slide" Target="slide7.xml"/><Relationship Id="rId4" Type="http://schemas.openxmlformats.org/officeDocument/2006/relationships/slide" Target="slide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fr.wikipedia.org/wiki/Gemma_Augustea"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428992" y="357166"/>
            <a:ext cx="4000528" cy="584775"/>
          </a:xfrm>
          <a:prstGeom prst="rect">
            <a:avLst/>
          </a:prstGeom>
          <a:noFill/>
        </p:spPr>
        <p:txBody>
          <a:bodyPr wrap="square" rtlCol="0">
            <a:spAutoFit/>
          </a:bodyPr>
          <a:lstStyle/>
          <a:p>
            <a:r>
              <a:rPr lang="fr-FR" sz="3200" b="1" i="1" u="sng" dirty="0" smtClean="0">
                <a:solidFill>
                  <a:schemeClr val="accent1">
                    <a:lumMod val="75000"/>
                  </a:schemeClr>
                </a:solidFill>
              </a:rPr>
              <a:t>Gemma </a:t>
            </a:r>
            <a:r>
              <a:rPr lang="fr-FR" sz="3200" b="1" i="1" u="sng" dirty="0" err="1" smtClean="0">
                <a:solidFill>
                  <a:schemeClr val="accent1">
                    <a:lumMod val="75000"/>
                  </a:schemeClr>
                </a:solidFill>
              </a:rPr>
              <a:t>Augustea</a:t>
            </a:r>
            <a:endParaRPr lang="fr-FR" sz="3200" b="1" i="1" u="sng" dirty="0">
              <a:solidFill>
                <a:schemeClr val="accent1">
                  <a:lumMod val="75000"/>
                </a:schemeClr>
              </a:solidFill>
            </a:endParaRPr>
          </a:p>
        </p:txBody>
      </p:sp>
      <p:pic>
        <p:nvPicPr>
          <p:cNvPr id="1026" name="Picture 2" descr="http://www.mediterranees.net/histoire_romaine/empereurs_1siecle/auguste/images/gemma.jpg"/>
          <p:cNvPicPr>
            <a:picLocks noChangeAspect="1" noChangeArrowheads="1"/>
          </p:cNvPicPr>
          <p:nvPr/>
        </p:nvPicPr>
        <p:blipFill>
          <a:blip r:embed="rId2" cstate="print"/>
          <a:srcRect/>
          <a:stretch>
            <a:fillRect/>
          </a:stretch>
        </p:blipFill>
        <p:spPr bwMode="auto">
          <a:xfrm>
            <a:off x="2571736" y="1571612"/>
            <a:ext cx="5455266" cy="4500594"/>
          </a:xfrm>
          <a:prstGeom prst="rect">
            <a:avLst/>
          </a:prstGeom>
          <a:noFill/>
        </p:spPr>
      </p:pic>
      <p:sp>
        <p:nvSpPr>
          <p:cNvPr id="7" name="Flèche droite 6">
            <a:hlinkClick r:id="" action="ppaction://hlinkshowjump?jump=nextslide"/>
          </p:cNvPr>
          <p:cNvSpPr/>
          <p:nvPr/>
        </p:nvSpPr>
        <p:spPr>
          <a:xfrm>
            <a:off x="8001024" y="6572272"/>
            <a:ext cx="642942"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214282" y="428604"/>
            <a:ext cx="1643074" cy="923330"/>
          </a:xfrm>
          <a:prstGeom prst="rect">
            <a:avLst/>
          </a:prstGeom>
          <a:noFill/>
        </p:spPr>
        <p:txBody>
          <a:bodyPr wrap="square" rtlCol="0">
            <a:spAutoFit/>
          </a:bodyPr>
          <a:lstStyle/>
          <a:p>
            <a:r>
              <a:rPr lang="fr-FR" dirty="0" smtClean="0">
                <a:solidFill>
                  <a:schemeClr val="accent1">
                    <a:lumMod val="75000"/>
                  </a:schemeClr>
                </a:solidFill>
              </a:rPr>
              <a:t>Rance </a:t>
            </a:r>
          </a:p>
          <a:p>
            <a:r>
              <a:rPr lang="fr-FR" dirty="0" smtClean="0">
                <a:solidFill>
                  <a:schemeClr val="accent1">
                    <a:lumMod val="75000"/>
                  </a:schemeClr>
                </a:solidFill>
              </a:rPr>
              <a:t>Mathilde</a:t>
            </a:r>
          </a:p>
          <a:p>
            <a:r>
              <a:rPr lang="fr-FR" dirty="0" smtClean="0">
                <a:solidFill>
                  <a:schemeClr val="accent1">
                    <a:lumMod val="75000"/>
                  </a:schemeClr>
                </a:solidFill>
              </a:rPr>
              <a:t>3</a:t>
            </a:r>
            <a:r>
              <a:rPr lang="fr-FR" baseline="30000" dirty="0" smtClean="0">
                <a:solidFill>
                  <a:schemeClr val="accent1">
                    <a:lumMod val="75000"/>
                  </a:schemeClr>
                </a:solidFill>
              </a:rPr>
              <a:t>e</a:t>
            </a:r>
            <a:r>
              <a:rPr lang="fr-FR" dirty="0" smtClean="0">
                <a:solidFill>
                  <a:schemeClr val="accent1">
                    <a:lumMod val="75000"/>
                  </a:schemeClr>
                </a:solidFill>
              </a:rPr>
              <a:t>5 </a:t>
            </a:r>
            <a:endParaRPr lang="fr-FR" dirty="0">
              <a:solidFill>
                <a:schemeClr val="accent1">
                  <a:lumMod val="75000"/>
                </a:schemeClr>
              </a:solidFill>
            </a:endParaRPr>
          </a:p>
        </p:txBody>
      </p:sp>
    </p:spTree>
  </p:cSld>
  <p:clrMapOvr>
    <a:masterClrMapping/>
  </p:clrMapOvr>
  <p:transition advClick="0">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par>
                                <p:cTn id="21" presetID="2" presetClass="entr" presetSubtype="4" fill="hold" nodeType="withEffect">
                                  <p:stCondLst>
                                    <p:cond delay="0"/>
                                  </p:stCondLst>
                                  <p:childTnLst>
                                    <p:set>
                                      <p:cBhvr>
                                        <p:cTn id="22" dur="1" fill="hold">
                                          <p:stCondLst>
                                            <p:cond delay="0"/>
                                          </p:stCondLst>
                                        </p:cTn>
                                        <p:tgtEl>
                                          <p:spTgt spid="1026"/>
                                        </p:tgtEl>
                                        <p:attrNameLst>
                                          <p:attrName>style.visibility</p:attrName>
                                        </p:attrNameLst>
                                      </p:cBhvr>
                                      <p:to>
                                        <p:strVal val="visible"/>
                                      </p:to>
                                    </p:set>
                                    <p:anim calcmode="lin" valueType="num">
                                      <p:cBhvr additive="base">
                                        <p:cTn id="23" dur="500" fill="hold"/>
                                        <p:tgtEl>
                                          <p:spTgt spid="1026"/>
                                        </p:tgtEl>
                                        <p:attrNameLst>
                                          <p:attrName>ppt_x</p:attrName>
                                        </p:attrNameLst>
                                      </p:cBhvr>
                                      <p:tavLst>
                                        <p:tav tm="0">
                                          <p:val>
                                            <p:strVal val="#ppt_x"/>
                                          </p:val>
                                        </p:tav>
                                        <p:tav tm="100000">
                                          <p:val>
                                            <p:strVal val="#ppt_x"/>
                                          </p:val>
                                        </p:tav>
                                      </p:tavLst>
                                    </p:anim>
                                    <p:anim calcmode="lin" valueType="num">
                                      <p:cBhvr additive="base">
                                        <p:cTn id="24"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929058" y="571480"/>
            <a:ext cx="3786214" cy="523220"/>
          </a:xfrm>
          <a:prstGeom prst="rect">
            <a:avLst/>
          </a:prstGeom>
          <a:noFill/>
        </p:spPr>
        <p:txBody>
          <a:bodyPr wrap="square" rtlCol="0">
            <a:spAutoFit/>
          </a:bodyPr>
          <a:lstStyle/>
          <a:p>
            <a:r>
              <a:rPr lang="fr-FR" sz="2800" b="1" i="1" u="sng" dirty="0" smtClean="0">
                <a:solidFill>
                  <a:schemeClr val="accent1">
                    <a:lumMod val="75000"/>
                  </a:schemeClr>
                </a:solidFill>
              </a:rPr>
              <a:t>Sommaire</a:t>
            </a:r>
            <a:endParaRPr lang="fr-FR" sz="2800" b="1" i="1" u="sng" dirty="0">
              <a:solidFill>
                <a:schemeClr val="accent1">
                  <a:lumMod val="75000"/>
                </a:schemeClr>
              </a:solidFill>
            </a:endParaRPr>
          </a:p>
        </p:txBody>
      </p:sp>
      <p:sp>
        <p:nvSpPr>
          <p:cNvPr id="6" name="ZoneTexte 5"/>
          <p:cNvSpPr txBox="1"/>
          <p:nvPr/>
        </p:nvSpPr>
        <p:spPr>
          <a:xfrm>
            <a:off x="3000364" y="2143116"/>
            <a:ext cx="5357850" cy="1938992"/>
          </a:xfrm>
          <a:prstGeom prst="rect">
            <a:avLst/>
          </a:prstGeom>
          <a:noFill/>
        </p:spPr>
        <p:txBody>
          <a:bodyPr wrap="square" rtlCol="0">
            <a:spAutoFit/>
          </a:bodyPr>
          <a:lstStyle/>
          <a:p>
            <a:pPr marL="400050" indent="-400050"/>
            <a:r>
              <a:rPr lang="fr-FR" sz="2400" dirty="0" smtClean="0">
                <a:solidFill>
                  <a:schemeClr val="accent1">
                    <a:lumMod val="75000"/>
                  </a:schemeClr>
                </a:solidFill>
              </a:rPr>
              <a:t>I) </a:t>
            </a:r>
            <a:r>
              <a:rPr lang="fr-FR" sz="2400" dirty="0" smtClean="0">
                <a:solidFill>
                  <a:schemeClr val="accent1">
                    <a:lumMod val="75000"/>
                  </a:schemeClr>
                </a:solidFill>
                <a:hlinkClick r:id="rId2" action="ppaction://hlinksldjump"/>
              </a:rPr>
              <a:t>Présentation de l’œuvre</a:t>
            </a:r>
            <a:endParaRPr lang="fr-FR" sz="2400" dirty="0" smtClean="0">
              <a:solidFill>
                <a:schemeClr val="accent1">
                  <a:lumMod val="75000"/>
                </a:schemeClr>
              </a:solidFill>
            </a:endParaRPr>
          </a:p>
          <a:p>
            <a:r>
              <a:rPr lang="fr-FR" sz="2400" dirty="0" smtClean="0">
                <a:solidFill>
                  <a:schemeClr val="accent1">
                    <a:lumMod val="75000"/>
                  </a:schemeClr>
                </a:solidFill>
              </a:rPr>
              <a:t>II) </a:t>
            </a:r>
            <a:r>
              <a:rPr lang="fr-FR" sz="2400" dirty="0" smtClean="0">
                <a:solidFill>
                  <a:schemeClr val="accent1">
                    <a:lumMod val="75000"/>
                  </a:schemeClr>
                </a:solidFill>
                <a:hlinkClick r:id="rId3" action="ppaction://hlinksldjump"/>
              </a:rPr>
              <a:t>Observation et description</a:t>
            </a:r>
            <a:endParaRPr lang="fr-FR" sz="2400" dirty="0" smtClean="0">
              <a:solidFill>
                <a:schemeClr val="accent1">
                  <a:lumMod val="75000"/>
                </a:schemeClr>
              </a:solidFill>
            </a:endParaRPr>
          </a:p>
          <a:p>
            <a:r>
              <a:rPr lang="fr-FR" sz="2400" dirty="0" smtClean="0">
                <a:solidFill>
                  <a:schemeClr val="accent1">
                    <a:lumMod val="75000"/>
                  </a:schemeClr>
                </a:solidFill>
              </a:rPr>
              <a:t>III) </a:t>
            </a:r>
            <a:r>
              <a:rPr lang="fr-FR" sz="2400" dirty="0" smtClean="0">
                <a:solidFill>
                  <a:schemeClr val="accent1">
                    <a:lumMod val="75000"/>
                  </a:schemeClr>
                </a:solidFill>
                <a:hlinkClick r:id="rId4" action="ppaction://hlinksldjump"/>
              </a:rPr>
              <a:t>Explications</a:t>
            </a:r>
            <a:endParaRPr lang="fr-FR" sz="2400" dirty="0" smtClean="0">
              <a:solidFill>
                <a:schemeClr val="accent1">
                  <a:lumMod val="75000"/>
                </a:schemeClr>
              </a:solidFill>
            </a:endParaRPr>
          </a:p>
          <a:p>
            <a:r>
              <a:rPr lang="fr-FR" sz="2400" dirty="0" smtClean="0">
                <a:solidFill>
                  <a:schemeClr val="accent1">
                    <a:lumMod val="75000"/>
                  </a:schemeClr>
                </a:solidFill>
              </a:rPr>
              <a:t>IV) </a:t>
            </a:r>
            <a:r>
              <a:rPr lang="fr-FR" sz="2400" dirty="0" smtClean="0">
                <a:solidFill>
                  <a:schemeClr val="accent1">
                    <a:lumMod val="75000"/>
                  </a:schemeClr>
                </a:solidFill>
                <a:hlinkClick r:id="rId5" action="ppaction://hlinksldjump"/>
              </a:rPr>
              <a:t>Avis personnel</a:t>
            </a:r>
            <a:endParaRPr lang="fr-FR" sz="2400" dirty="0" smtClean="0">
              <a:solidFill>
                <a:schemeClr val="accent1">
                  <a:lumMod val="75000"/>
                </a:schemeClr>
              </a:solidFill>
            </a:endParaRPr>
          </a:p>
          <a:p>
            <a:r>
              <a:rPr lang="fr-FR" sz="2400" dirty="0" smtClean="0">
                <a:solidFill>
                  <a:schemeClr val="accent1">
                    <a:lumMod val="75000"/>
                  </a:schemeClr>
                </a:solidFill>
              </a:rPr>
              <a:t>V) </a:t>
            </a:r>
            <a:r>
              <a:rPr lang="fr-FR" sz="2400" dirty="0" smtClean="0">
                <a:solidFill>
                  <a:schemeClr val="accent1">
                    <a:lumMod val="75000"/>
                  </a:schemeClr>
                </a:solidFill>
                <a:hlinkClick r:id="rId6" action="ppaction://hlinksldjump"/>
              </a:rPr>
              <a:t>Sources</a:t>
            </a:r>
            <a:endParaRPr lang="fr-FR" sz="2400" dirty="0">
              <a:solidFill>
                <a:schemeClr val="accent1">
                  <a:lumMod val="75000"/>
                </a:schemeClr>
              </a:solidFill>
            </a:endParaRPr>
          </a:p>
        </p:txBody>
      </p:sp>
      <p:sp>
        <p:nvSpPr>
          <p:cNvPr id="7" name="Flèche droite 6">
            <a:hlinkClick r:id="" action="ppaction://hlinkshowjump?jump=nextslide"/>
          </p:cNvPr>
          <p:cNvSpPr/>
          <p:nvPr/>
        </p:nvSpPr>
        <p:spPr>
          <a:xfrm>
            <a:off x="8001024" y="6572272"/>
            <a:ext cx="857256"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gauche 7">
            <a:hlinkClick r:id="" action="ppaction://hlinkshowjump?jump=previousslide"/>
          </p:cNvPr>
          <p:cNvSpPr/>
          <p:nvPr/>
        </p:nvSpPr>
        <p:spPr>
          <a:xfrm>
            <a:off x="2071670" y="6572272"/>
            <a:ext cx="857256" cy="14287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ransition advClick="0">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357422" y="642918"/>
            <a:ext cx="6072198" cy="4616648"/>
          </a:xfrm>
          <a:prstGeom prst="rect">
            <a:avLst/>
          </a:prstGeom>
          <a:noFill/>
        </p:spPr>
        <p:txBody>
          <a:bodyPr wrap="square" rtlCol="0">
            <a:spAutoFit/>
          </a:bodyPr>
          <a:lstStyle/>
          <a:p>
            <a:pPr algn="ctr"/>
            <a:r>
              <a:rPr lang="fr-FR" i="1" dirty="0" smtClean="0">
                <a:solidFill>
                  <a:schemeClr val="accent1">
                    <a:lumMod val="75000"/>
                  </a:schemeClr>
                </a:solidFill>
              </a:rPr>
              <a:t>    </a:t>
            </a:r>
            <a:r>
              <a:rPr lang="fr-FR" sz="2800" i="1" dirty="0" smtClean="0">
                <a:solidFill>
                  <a:schemeClr val="accent1">
                    <a:lumMod val="75000"/>
                  </a:schemeClr>
                </a:solidFill>
              </a:rPr>
              <a:t>  </a:t>
            </a:r>
            <a:r>
              <a:rPr lang="fr-FR" sz="2400" i="1" u="sng" dirty="0" smtClean="0">
                <a:solidFill>
                  <a:schemeClr val="accent1">
                    <a:lumMod val="75000"/>
                  </a:schemeClr>
                </a:solidFill>
              </a:rPr>
              <a:t>I) Présentation de l’œuvre</a:t>
            </a:r>
          </a:p>
          <a:p>
            <a:pPr algn="ctr"/>
            <a:endParaRPr lang="fr-FR" sz="1600" u="sng" dirty="0">
              <a:solidFill>
                <a:schemeClr val="accent1">
                  <a:lumMod val="75000"/>
                </a:schemeClr>
              </a:solidFill>
            </a:endParaRPr>
          </a:p>
          <a:p>
            <a:pPr algn="ctr"/>
            <a:endParaRPr lang="fr-FR" sz="1600" u="sng" dirty="0" smtClean="0">
              <a:solidFill>
                <a:schemeClr val="accent1">
                  <a:lumMod val="75000"/>
                </a:schemeClr>
              </a:solidFill>
            </a:endParaRPr>
          </a:p>
          <a:p>
            <a:pPr algn="ctr"/>
            <a:endParaRPr lang="fr-FR" sz="1600" u="sng" dirty="0">
              <a:solidFill>
                <a:schemeClr val="accent1">
                  <a:lumMod val="75000"/>
                </a:schemeClr>
              </a:solidFill>
            </a:endParaRPr>
          </a:p>
          <a:p>
            <a:r>
              <a:rPr lang="fr-FR" sz="2000" dirty="0" smtClean="0">
                <a:solidFill>
                  <a:schemeClr val="accent1">
                    <a:lumMod val="75000"/>
                  </a:schemeClr>
                </a:solidFill>
              </a:rPr>
              <a:t>La Gemma </a:t>
            </a:r>
            <a:r>
              <a:rPr lang="fr-FR" sz="2000" dirty="0" err="1" smtClean="0">
                <a:solidFill>
                  <a:schemeClr val="accent1">
                    <a:lumMod val="75000"/>
                  </a:schemeClr>
                </a:solidFill>
              </a:rPr>
              <a:t>Augustea</a:t>
            </a:r>
            <a:r>
              <a:rPr lang="fr-FR" sz="2000" dirty="0" smtClean="0">
                <a:solidFill>
                  <a:schemeClr val="accent1">
                    <a:lumMod val="75000"/>
                  </a:schemeClr>
                </a:solidFill>
              </a:rPr>
              <a:t> est un camée, taillé dans un onyx à double couche.  La « gemme d’Auguste » s’appelle ainsi car elle représente Auguste, sur la partie supérieure. Cette œuvre a probablement été réalisée en 10 après J-C. Elle appartient aux arts du visuel. Elle mesure 19cm sur 23cm et a une épaisseur entre 14 et 35 mm. Elle est conservée au </a:t>
            </a:r>
            <a:r>
              <a:rPr lang="fr-FR" sz="2000" dirty="0" err="1" smtClean="0">
                <a:solidFill>
                  <a:schemeClr val="accent1">
                    <a:lumMod val="75000"/>
                  </a:schemeClr>
                </a:solidFill>
              </a:rPr>
              <a:t>Kunsthistorisches</a:t>
            </a:r>
            <a:r>
              <a:rPr lang="fr-FR" sz="2000" dirty="0" smtClean="0">
                <a:solidFill>
                  <a:schemeClr val="accent1">
                    <a:lumMod val="75000"/>
                  </a:schemeClr>
                </a:solidFill>
              </a:rPr>
              <a:t> </a:t>
            </a:r>
            <a:r>
              <a:rPr lang="fr-FR" sz="2000" dirty="0" err="1" smtClean="0">
                <a:solidFill>
                  <a:schemeClr val="accent1">
                    <a:lumMod val="75000"/>
                  </a:schemeClr>
                </a:solidFill>
              </a:rPr>
              <a:t>Museum</a:t>
            </a:r>
            <a:r>
              <a:rPr lang="fr-FR" sz="2000" dirty="0" smtClean="0">
                <a:solidFill>
                  <a:schemeClr val="accent1">
                    <a:lumMod val="75000"/>
                  </a:schemeClr>
                </a:solidFill>
              </a:rPr>
              <a:t> de Vienne. Pour la réaliser le tailleur a utilisé les différentes veines de l’onyx. </a:t>
            </a:r>
          </a:p>
          <a:p>
            <a:endParaRPr lang="fr-FR" dirty="0"/>
          </a:p>
        </p:txBody>
      </p:sp>
      <p:sp>
        <p:nvSpPr>
          <p:cNvPr id="4" name="Flèche gauche 3">
            <a:hlinkClick r:id="" action="ppaction://hlinkshowjump?jump=previousslide"/>
          </p:cNvPr>
          <p:cNvSpPr/>
          <p:nvPr/>
        </p:nvSpPr>
        <p:spPr>
          <a:xfrm>
            <a:off x="1928794" y="6572272"/>
            <a:ext cx="642942" cy="14287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droite 4">
            <a:hlinkClick r:id="" action="ppaction://hlinkshowjump?jump=nextslide"/>
          </p:cNvPr>
          <p:cNvSpPr/>
          <p:nvPr/>
        </p:nvSpPr>
        <p:spPr>
          <a:xfrm>
            <a:off x="7929586" y="6572272"/>
            <a:ext cx="785818"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ransition advClick="0">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928926" y="285728"/>
            <a:ext cx="6000792" cy="461665"/>
          </a:xfrm>
          <a:prstGeom prst="rect">
            <a:avLst/>
          </a:prstGeom>
          <a:noFill/>
        </p:spPr>
        <p:txBody>
          <a:bodyPr wrap="square" rtlCol="0">
            <a:spAutoFit/>
          </a:bodyPr>
          <a:lstStyle/>
          <a:p>
            <a:r>
              <a:rPr lang="fr-FR" sz="2400" i="1" u="sng" dirty="0" smtClean="0">
                <a:solidFill>
                  <a:schemeClr val="accent1">
                    <a:lumMod val="75000"/>
                  </a:schemeClr>
                </a:solidFill>
              </a:rPr>
              <a:t>II)Observation et description  </a:t>
            </a:r>
            <a:endParaRPr lang="fr-FR" sz="2400" i="1" u="sng" dirty="0">
              <a:solidFill>
                <a:schemeClr val="accent1">
                  <a:lumMod val="75000"/>
                </a:schemeClr>
              </a:solidFill>
            </a:endParaRPr>
          </a:p>
        </p:txBody>
      </p:sp>
      <p:sp>
        <p:nvSpPr>
          <p:cNvPr id="3" name="ZoneTexte 2"/>
          <p:cNvSpPr txBox="1"/>
          <p:nvPr/>
        </p:nvSpPr>
        <p:spPr>
          <a:xfrm>
            <a:off x="2285984" y="928670"/>
            <a:ext cx="6643734" cy="5632311"/>
          </a:xfrm>
          <a:prstGeom prst="rect">
            <a:avLst/>
          </a:prstGeom>
          <a:noFill/>
        </p:spPr>
        <p:txBody>
          <a:bodyPr wrap="square" rtlCol="0">
            <a:spAutoFit/>
          </a:bodyPr>
          <a:lstStyle/>
          <a:p>
            <a:r>
              <a:rPr lang="fr-FR" dirty="0" smtClean="0">
                <a:solidFill>
                  <a:schemeClr val="accent1">
                    <a:lumMod val="75000"/>
                  </a:schemeClr>
                </a:solidFill>
              </a:rPr>
              <a:t>  -Sur la partie inférieure, on voit des soldats romains qui célèbrent une victoire sur des barbares. Un prisonnier est assis à côté d’eux, c’est un homme du  nord, du fait de ses cheveux</a:t>
            </a:r>
            <a:r>
              <a:rPr lang="fr-FR" i="1" dirty="0" smtClean="0">
                <a:solidFill>
                  <a:schemeClr val="accent1">
                    <a:lumMod val="75000"/>
                  </a:schemeClr>
                </a:solidFill>
              </a:rPr>
              <a:t> </a:t>
            </a:r>
            <a:r>
              <a:rPr lang="fr-FR" dirty="0" smtClean="0">
                <a:solidFill>
                  <a:schemeClr val="accent1">
                    <a:lumMod val="75000"/>
                  </a:schemeClr>
                </a:solidFill>
              </a:rPr>
              <a:t>longs. D’autres barbares sont amenés près du trophée d’armes.</a:t>
            </a:r>
          </a:p>
          <a:p>
            <a:r>
              <a:rPr lang="fr-FR" dirty="0" smtClean="0">
                <a:solidFill>
                  <a:schemeClr val="accent1">
                    <a:lumMod val="75000"/>
                  </a:schemeClr>
                </a:solidFill>
              </a:rPr>
              <a:t>  -Sur la partie supérieure, On voit un homme à tête couronnée de lauriers descend d’un char, conduit par une déesse qui semble être une victoire. C’est sûrement Tibère(successeur d’Auguste), qui a mené une campagne dans les terres du Nord. </a:t>
            </a:r>
          </a:p>
          <a:p>
            <a:r>
              <a:rPr lang="fr-FR" dirty="0" smtClean="0">
                <a:solidFill>
                  <a:schemeClr val="accent1">
                    <a:lumMod val="75000"/>
                  </a:schemeClr>
                </a:solidFill>
              </a:rPr>
              <a:t>   -La partie centrale supérieure est la plus intéressante, car Auguste y est représenté. Il est divinisé: il est représenté comme Jupiter, dans la même posture, sur un trône, un aigle derrière lui. Il tient un sceptre dans sa main gauche. Il est entouré de la déesse Rome, car il a évité la guerre civile dans la ville, de l’allégorie du cercle des terres. Elle pose sur la tête d’ Auguste la </a:t>
            </a:r>
            <a:r>
              <a:rPr lang="fr-FR" i="1" dirty="0" smtClean="0">
                <a:solidFill>
                  <a:schemeClr val="accent1">
                    <a:lumMod val="75000"/>
                  </a:schemeClr>
                </a:solidFill>
              </a:rPr>
              <a:t>corona </a:t>
            </a:r>
            <a:r>
              <a:rPr lang="fr-FR" i="1" dirty="0" err="1" smtClean="0">
                <a:solidFill>
                  <a:schemeClr val="accent1">
                    <a:lumMod val="75000"/>
                  </a:schemeClr>
                </a:solidFill>
              </a:rPr>
              <a:t>civica</a:t>
            </a:r>
            <a:r>
              <a:rPr lang="fr-FR" i="1" dirty="0" smtClean="0">
                <a:solidFill>
                  <a:schemeClr val="accent1">
                    <a:lumMod val="75000"/>
                  </a:schemeClr>
                </a:solidFill>
              </a:rPr>
              <a:t>, </a:t>
            </a:r>
            <a:r>
              <a:rPr lang="fr-FR" dirty="0" smtClean="0">
                <a:solidFill>
                  <a:schemeClr val="accent1">
                    <a:lumMod val="75000"/>
                  </a:schemeClr>
                </a:solidFill>
              </a:rPr>
              <a:t>la couronne civique, sûrement pour symboliser les vies de citoyens romains qu’il a sauvées. Il est également entourée de l’allégorie de l’océan et de celle de l’Italie.</a:t>
            </a:r>
            <a:endParaRPr lang="fr-FR" dirty="0">
              <a:solidFill>
                <a:schemeClr val="accent1">
                  <a:lumMod val="75000"/>
                </a:schemeClr>
              </a:solidFill>
            </a:endParaRPr>
          </a:p>
        </p:txBody>
      </p:sp>
      <p:sp>
        <p:nvSpPr>
          <p:cNvPr id="5" name="Flèche droite 4">
            <a:hlinkClick r:id="" action="ppaction://hlinkshowjump?jump=nextslide"/>
          </p:cNvPr>
          <p:cNvSpPr/>
          <p:nvPr/>
        </p:nvSpPr>
        <p:spPr>
          <a:xfrm>
            <a:off x="7929586" y="6572272"/>
            <a:ext cx="785818"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gauche 6">
            <a:hlinkClick r:id="" action="ppaction://hlinkshowjump?jump=previousslide"/>
          </p:cNvPr>
          <p:cNvSpPr/>
          <p:nvPr/>
        </p:nvSpPr>
        <p:spPr>
          <a:xfrm>
            <a:off x="2071670" y="6572272"/>
            <a:ext cx="642942" cy="14287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7170" name="Picture 2" descr="http://www.mediterranees.net/histoire_romaine/empereurs_1siecle/auguste/images/gemma3.jpg"/>
          <p:cNvPicPr>
            <a:picLocks noChangeAspect="1" noChangeArrowheads="1"/>
          </p:cNvPicPr>
          <p:nvPr/>
        </p:nvPicPr>
        <p:blipFill>
          <a:blip r:embed="rId3" cstate="print"/>
          <a:srcRect/>
          <a:stretch>
            <a:fillRect/>
          </a:stretch>
        </p:blipFill>
        <p:spPr bwMode="auto">
          <a:xfrm>
            <a:off x="323528" y="188640"/>
            <a:ext cx="1584176" cy="1584176"/>
          </a:xfrm>
          <a:prstGeom prst="rect">
            <a:avLst/>
          </a:prstGeom>
          <a:noFill/>
        </p:spPr>
      </p:pic>
      <p:pic>
        <p:nvPicPr>
          <p:cNvPr id="2" name="Picture 2" descr="http://www.mediterranees.net/histoire_romaine/empereurs_1siecle/auguste/images/gemma1.jpg"/>
          <p:cNvPicPr>
            <a:picLocks noChangeAspect="1" noChangeArrowheads="1"/>
          </p:cNvPicPr>
          <p:nvPr/>
        </p:nvPicPr>
        <p:blipFill>
          <a:blip r:embed="rId4" cstate="print"/>
          <a:srcRect/>
          <a:stretch>
            <a:fillRect/>
          </a:stretch>
        </p:blipFill>
        <p:spPr bwMode="auto">
          <a:xfrm>
            <a:off x="323528" y="1988840"/>
            <a:ext cx="1584176" cy="1584176"/>
          </a:xfrm>
          <a:prstGeom prst="rect">
            <a:avLst/>
          </a:prstGeom>
          <a:noFill/>
        </p:spPr>
      </p:pic>
      <p:pic>
        <p:nvPicPr>
          <p:cNvPr id="7171" name="Picture 3"/>
          <p:cNvPicPr>
            <a:picLocks noChangeAspect="1" noChangeArrowheads="1"/>
          </p:cNvPicPr>
          <p:nvPr/>
        </p:nvPicPr>
        <p:blipFill>
          <a:blip r:embed="rId5" cstate="print"/>
          <a:srcRect/>
          <a:stretch>
            <a:fillRect/>
          </a:stretch>
        </p:blipFill>
        <p:spPr bwMode="auto">
          <a:xfrm>
            <a:off x="107504" y="4221088"/>
            <a:ext cx="2232248" cy="1471254"/>
          </a:xfrm>
          <a:prstGeom prst="rect">
            <a:avLst/>
          </a:prstGeom>
          <a:noFill/>
          <a:ln w="9525">
            <a:noFill/>
            <a:miter lim="800000"/>
            <a:headEnd/>
            <a:tailEnd/>
          </a:ln>
        </p:spPr>
      </p:pic>
    </p:spTree>
  </p:cSld>
  <p:clrMapOvr>
    <a:masterClrMapping/>
  </p:clrMapOvr>
  <p:transition advClick="0">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000496" y="428604"/>
            <a:ext cx="5643602" cy="461665"/>
          </a:xfrm>
          <a:prstGeom prst="rect">
            <a:avLst/>
          </a:prstGeom>
          <a:noFill/>
        </p:spPr>
        <p:txBody>
          <a:bodyPr wrap="square" rtlCol="0">
            <a:spAutoFit/>
          </a:bodyPr>
          <a:lstStyle/>
          <a:p>
            <a:r>
              <a:rPr lang="fr-FR" sz="2400" i="1" u="sng" dirty="0" smtClean="0">
                <a:solidFill>
                  <a:schemeClr val="accent1">
                    <a:lumMod val="75000"/>
                  </a:schemeClr>
                </a:solidFill>
              </a:rPr>
              <a:t>II) Suite.</a:t>
            </a:r>
            <a:endParaRPr lang="fr-FR" sz="2400" i="1" u="sng" dirty="0">
              <a:solidFill>
                <a:schemeClr val="accent1">
                  <a:lumMod val="75000"/>
                </a:schemeClr>
              </a:solidFill>
            </a:endParaRPr>
          </a:p>
        </p:txBody>
      </p:sp>
      <p:sp>
        <p:nvSpPr>
          <p:cNvPr id="3" name="ZoneTexte 2"/>
          <p:cNvSpPr txBox="1"/>
          <p:nvPr/>
        </p:nvSpPr>
        <p:spPr>
          <a:xfrm>
            <a:off x="2428860" y="1643050"/>
            <a:ext cx="5786478" cy="2031325"/>
          </a:xfrm>
          <a:prstGeom prst="rect">
            <a:avLst/>
          </a:prstGeom>
          <a:noFill/>
        </p:spPr>
        <p:txBody>
          <a:bodyPr wrap="square" rtlCol="0">
            <a:spAutoFit/>
          </a:bodyPr>
          <a:lstStyle/>
          <a:p>
            <a:r>
              <a:rPr lang="fr-FR" dirty="0" smtClean="0">
                <a:solidFill>
                  <a:schemeClr val="accent1">
                    <a:lumMod val="75000"/>
                  </a:schemeClr>
                </a:solidFill>
              </a:rPr>
              <a:t>Ce camée est réalisé en onyx, à double couche, blanche et bleue. Le bleu est très foncé, presque noir. </a:t>
            </a:r>
          </a:p>
          <a:p>
            <a:r>
              <a:rPr lang="fr-FR" dirty="0" smtClean="0">
                <a:solidFill>
                  <a:schemeClr val="accent1">
                    <a:lumMod val="75000"/>
                  </a:schemeClr>
                </a:solidFill>
              </a:rPr>
              <a:t> C’est un tailleur qui a réalisé ce camée. C’est un travail long et minutieux, car le tailleur doit faire les personnages dans la couche blanche, et le fond dans la couche noire. Avant de commencer à tailler la statue, il repère les différentes couches dans l’onyx. </a:t>
            </a:r>
            <a:endParaRPr lang="fr-FR" dirty="0">
              <a:solidFill>
                <a:schemeClr val="accent1">
                  <a:lumMod val="75000"/>
                </a:schemeClr>
              </a:solidFill>
            </a:endParaRPr>
          </a:p>
        </p:txBody>
      </p:sp>
      <p:sp>
        <p:nvSpPr>
          <p:cNvPr id="5" name="Flèche gauche 4">
            <a:hlinkClick r:id="" action="ppaction://hlinkshowjump?jump=previousslide"/>
          </p:cNvPr>
          <p:cNvSpPr/>
          <p:nvPr/>
        </p:nvSpPr>
        <p:spPr>
          <a:xfrm>
            <a:off x="2071670" y="6500834"/>
            <a:ext cx="642942" cy="14287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droite 5">
            <a:hlinkClick r:id="" action="ppaction://hlinkshowjump?jump=nextslide"/>
          </p:cNvPr>
          <p:cNvSpPr/>
          <p:nvPr/>
        </p:nvSpPr>
        <p:spPr>
          <a:xfrm>
            <a:off x="8286776" y="6572272"/>
            <a:ext cx="714380"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ransition advClick="0">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357554" y="500042"/>
            <a:ext cx="5286412" cy="461665"/>
          </a:xfrm>
          <a:prstGeom prst="rect">
            <a:avLst/>
          </a:prstGeom>
          <a:noFill/>
        </p:spPr>
        <p:txBody>
          <a:bodyPr wrap="square" rtlCol="0">
            <a:spAutoFit/>
          </a:bodyPr>
          <a:lstStyle/>
          <a:p>
            <a:r>
              <a:rPr lang="fr-FR" sz="2400" i="1" u="sng" dirty="0" smtClean="0">
                <a:solidFill>
                  <a:schemeClr val="accent1">
                    <a:lumMod val="75000"/>
                  </a:schemeClr>
                </a:solidFill>
              </a:rPr>
              <a:t>III) Explications</a:t>
            </a:r>
            <a:endParaRPr lang="fr-FR" sz="2400" i="1" u="sng" dirty="0">
              <a:solidFill>
                <a:schemeClr val="accent1">
                  <a:lumMod val="75000"/>
                </a:schemeClr>
              </a:solidFill>
            </a:endParaRPr>
          </a:p>
        </p:txBody>
      </p:sp>
      <p:sp>
        <p:nvSpPr>
          <p:cNvPr id="5" name="Flèche droite 4">
            <a:hlinkClick r:id="" action="ppaction://hlinkshowjump?jump=nextslide"/>
          </p:cNvPr>
          <p:cNvSpPr/>
          <p:nvPr/>
        </p:nvSpPr>
        <p:spPr>
          <a:xfrm>
            <a:off x="7929586" y="6572272"/>
            <a:ext cx="785818"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gauche 5">
            <a:hlinkClick r:id="" action="ppaction://hlinkshowjump?jump=previousslide"/>
          </p:cNvPr>
          <p:cNvSpPr/>
          <p:nvPr/>
        </p:nvSpPr>
        <p:spPr>
          <a:xfrm>
            <a:off x="1928794" y="6572272"/>
            <a:ext cx="642942" cy="14287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2357422" y="1357298"/>
            <a:ext cx="5572164" cy="4524315"/>
          </a:xfrm>
          <a:prstGeom prst="rect">
            <a:avLst/>
          </a:prstGeom>
          <a:noFill/>
        </p:spPr>
        <p:txBody>
          <a:bodyPr wrap="square" rtlCol="0">
            <a:spAutoFit/>
          </a:bodyPr>
          <a:lstStyle/>
          <a:p>
            <a:r>
              <a:rPr lang="fr-FR" dirty="0" smtClean="0">
                <a:solidFill>
                  <a:schemeClr val="accent1">
                    <a:lumMod val="75000"/>
                  </a:schemeClr>
                </a:solidFill>
              </a:rPr>
              <a:t>Apparemment, Auguste désapprouvait les représentations  comme celle-ci à Rome. Peut- être que la Gemma </a:t>
            </a:r>
            <a:r>
              <a:rPr lang="fr-FR" dirty="0" err="1" smtClean="0">
                <a:solidFill>
                  <a:schemeClr val="accent1">
                    <a:lumMod val="75000"/>
                  </a:schemeClr>
                </a:solidFill>
              </a:rPr>
              <a:t>Augustea</a:t>
            </a:r>
            <a:r>
              <a:rPr lang="fr-FR" dirty="0" smtClean="0">
                <a:solidFill>
                  <a:schemeClr val="accent1">
                    <a:lumMod val="75000"/>
                  </a:schemeClr>
                </a:solidFill>
              </a:rPr>
              <a:t> a une datation posthume, il est difficile de déterminer précisément la datation des œuvres antiques. Cependant, c’est peut-être une allégorie du pouvoir d’Auguste sur le bassin méditerranéen. Même si le culte d’Auguste en tant que dieux était interdit à Rome, il n’en allait pas de même dans les provinces. De son vivant déjà, la divinisation d’auguste avait commencé. </a:t>
            </a:r>
          </a:p>
          <a:p>
            <a:r>
              <a:rPr lang="fr-FR" dirty="0" smtClean="0">
                <a:solidFill>
                  <a:schemeClr val="accent1">
                    <a:lumMod val="75000"/>
                  </a:schemeClr>
                </a:solidFill>
              </a:rPr>
              <a:t>Sur l’œuvre, ont peut également voir Tibère le fils adoptif d’Auguste, qui lui succéda à sa mort en 18 après J-C. Ce camée a été réalisé à la fin de la vie d’Auguste, peut-être même après, ce qui explique sa présence sur ce camée. </a:t>
            </a:r>
            <a:endParaRPr lang="fr-FR" dirty="0">
              <a:solidFill>
                <a:schemeClr val="accent1">
                  <a:lumMod val="75000"/>
                </a:schemeClr>
              </a:solidFill>
            </a:endParaRPr>
          </a:p>
        </p:txBody>
      </p:sp>
    </p:spTree>
  </p:cSld>
  <p:clrMapOvr>
    <a:masterClrMapping/>
  </p:clrMapOvr>
  <p:transition advClick="0">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071802" y="571480"/>
            <a:ext cx="5429288" cy="461665"/>
          </a:xfrm>
          <a:prstGeom prst="rect">
            <a:avLst/>
          </a:prstGeom>
          <a:noFill/>
        </p:spPr>
        <p:txBody>
          <a:bodyPr wrap="square" rtlCol="0">
            <a:spAutoFit/>
          </a:bodyPr>
          <a:lstStyle/>
          <a:p>
            <a:r>
              <a:rPr lang="fr-FR" sz="2400" i="1" u="sng" dirty="0" smtClean="0">
                <a:solidFill>
                  <a:schemeClr val="accent1">
                    <a:lumMod val="75000"/>
                  </a:schemeClr>
                </a:solidFill>
              </a:rPr>
              <a:t>IV) Avis personnel</a:t>
            </a:r>
            <a:endParaRPr lang="fr-FR" sz="2400" i="1" u="sng" dirty="0">
              <a:solidFill>
                <a:schemeClr val="accent1">
                  <a:lumMod val="75000"/>
                </a:schemeClr>
              </a:solidFill>
            </a:endParaRPr>
          </a:p>
        </p:txBody>
      </p:sp>
      <p:sp>
        <p:nvSpPr>
          <p:cNvPr id="5" name="Flèche droite 4">
            <a:hlinkClick r:id="" action="ppaction://hlinkshowjump?jump=nextslide"/>
          </p:cNvPr>
          <p:cNvSpPr/>
          <p:nvPr/>
        </p:nvSpPr>
        <p:spPr>
          <a:xfrm>
            <a:off x="7929586" y="6572272"/>
            <a:ext cx="785818"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gauche 5">
            <a:hlinkClick r:id="" action="ppaction://hlinkshowjump?jump=previousslide"/>
          </p:cNvPr>
          <p:cNvSpPr/>
          <p:nvPr/>
        </p:nvSpPr>
        <p:spPr>
          <a:xfrm>
            <a:off x="1928794" y="6572272"/>
            <a:ext cx="642942" cy="14287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2571736" y="1643050"/>
            <a:ext cx="5429288" cy="1754326"/>
          </a:xfrm>
          <a:prstGeom prst="rect">
            <a:avLst/>
          </a:prstGeom>
          <a:noFill/>
        </p:spPr>
        <p:txBody>
          <a:bodyPr wrap="square" rtlCol="0">
            <a:spAutoFit/>
          </a:bodyPr>
          <a:lstStyle/>
          <a:p>
            <a:r>
              <a:rPr lang="fr-FR" dirty="0" smtClean="0">
                <a:solidFill>
                  <a:schemeClr val="accent1">
                    <a:lumMod val="75000"/>
                  </a:schemeClr>
                </a:solidFill>
              </a:rPr>
              <a:t>Je trouve que c’est un très beau camée, très bien fait, notamment les drapés. La technique de fabrication est aussi impressionnante, elle doit demander énormément de temps et de patience.</a:t>
            </a:r>
          </a:p>
          <a:p>
            <a:r>
              <a:rPr lang="fr-FR" dirty="0" smtClean="0">
                <a:solidFill>
                  <a:schemeClr val="accent1">
                    <a:lumMod val="75000"/>
                  </a:schemeClr>
                </a:solidFill>
              </a:rPr>
              <a:t>  Je pense que cette œuvre est considérée comme un des trésors de l’antiquité. </a:t>
            </a:r>
            <a:endParaRPr lang="fr-FR" dirty="0">
              <a:solidFill>
                <a:schemeClr val="accent1">
                  <a:lumMod val="75000"/>
                </a:schemeClr>
              </a:solidFill>
            </a:endParaRPr>
          </a:p>
        </p:txBody>
      </p:sp>
    </p:spTree>
  </p:cSld>
  <p:clrMapOvr>
    <a:masterClrMapping/>
  </p:clrMapOvr>
  <p:transition advClick="0">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000496" y="714356"/>
            <a:ext cx="5500726" cy="461665"/>
          </a:xfrm>
          <a:prstGeom prst="rect">
            <a:avLst/>
          </a:prstGeom>
          <a:noFill/>
        </p:spPr>
        <p:txBody>
          <a:bodyPr wrap="square" rtlCol="0">
            <a:spAutoFit/>
          </a:bodyPr>
          <a:lstStyle/>
          <a:p>
            <a:r>
              <a:rPr lang="fr-FR" sz="2400" i="1" u="sng" dirty="0" smtClean="0">
                <a:solidFill>
                  <a:schemeClr val="accent1">
                    <a:lumMod val="75000"/>
                  </a:schemeClr>
                </a:solidFill>
              </a:rPr>
              <a:t>V) Sources</a:t>
            </a:r>
            <a:endParaRPr lang="fr-FR" sz="2400" i="1" u="sng" dirty="0">
              <a:solidFill>
                <a:schemeClr val="accent1">
                  <a:lumMod val="75000"/>
                </a:schemeClr>
              </a:solidFill>
            </a:endParaRPr>
          </a:p>
        </p:txBody>
      </p:sp>
      <p:sp>
        <p:nvSpPr>
          <p:cNvPr id="5" name="ZoneTexte 4"/>
          <p:cNvSpPr txBox="1"/>
          <p:nvPr/>
        </p:nvSpPr>
        <p:spPr>
          <a:xfrm>
            <a:off x="1785918" y="1785926"/>
            <a:ext cx="7143800" cy="2308324"/>
          </a:xfrm>
          <a:prstGeom prst="rect">
            <a:avLst/>
          </a:prstGeom>
          <a:noFill/>
        </p:spPr>
        <p:txBody>
          <a:bodyPr wrap="square" rtlCol="0">
            <a:spAutoFit/>
          </a:bodyPr>
          <a:lstStyle/>
          <a:p>
            <a:r>
              <a:rPr lang="fr-FR" dirty="0" smtClean="0">
                <a:solidFill>
                  <a:schemeClr val="accent1">
                    <a:lumMod val="75000"/>
                  </a:schemeClr>
                </a:solidFill>
              </a:rPr>
              <a:t>                         http://www.mediterranees.net/histoire_romaine/empereurs_1siecl                   e/auguste/gemma.html  </a:t>
            </a:r>
          </a:p>
          <a:p>
            <a:endParaRPr lang="fr-FR" dirty="0">
              <a:solidFill>
                <a:schemeClr val="accent1">
                  <a:lumMod val="75000"/>
                </a:schemeClr>
              </a:solidFill>
            </a:endParaRPr>
          </a:p>
          <a:p>
            <a:r>
              <a:rPr lang="fr-FR" dirty="0" smtClean="0">
                <a:solidFill>
                  <a:schemeClr val="accent1">
                    <a:lumMod val="75000"/>
                  </a:schemeClr>
                </a:solidFill>
                <a:hlinkClick r:id="rId3"/>
              </a:rPr>
              <a:t>http://fr.wikipedia.org/wiki/Gemma_Augustea</a:t>
            </a:r>
            <a:endParaRPr lang="fr-FR" dirty="0" smtClean="0">
              <a:solidFill>
                <a:schemeClr val="accent1">
                  <a:lumMod val="75000"/>
                </a:schemeClr>
              </a:solidFill>
            </a:endParaRPr>
          </a:p>
          <a:p>
            <a:endParaRPr lang="fr-FR" dirty="0">
              <a:solidFill>
                <a:schemeClr val="accent1">
                  <a:lumMod val="75000"/>
                </a:schemeClr>
              </a:solidFill>
            </a:endParaRPr>
          </a:p>
          <a:p>
            <a:r>
              <a:rPr lang="fr-FR" dirty="0" smtClean="0">
                <a:solidFill>
                  <a:schemeClr val="accent1">
                    <a:lumMod val="75000"/>
                  </a:schemeClr>
                </a:solidFill>
              </a:rPr>
              <a:t>Livre de latin Magnard 3</a:t>
            </a:r>
            <a:r>
              <a:rPr lang="fr-FR" baseline="30000" dirty="0" smtClean="0">
                <a:solidFill>
                  <a:schemeClr val="accent1">
                    <a:lumMod val="75000"/>
                  </a:schemeClr>
                </a:solidFill>
              </a:rPr>
              <a:t>e</a:t>
            </a:r>
            <a:r>
              <a:rPr lang="fr-FR" dirty="0" smtClean="0">
                <a:solidFill>
                  <a:schemeClr val="accent1">
                    <a:lumMod val="75000"/>
                  </a:schemeClr>
                </a:solidFill>
              </a:rPr>
              <a:t> 2012</a:t>
            </a:r>
          </a:p>
          <a:p>
            <a:r>
              <a:rPr lang="fr-FR" dirty="0" smtClean="0">
                <a:solidFill>
                  <a:schemeClr val="accent1">
                    <a:lumMod val="75000"/>
                  </a:schemeClr>
                </a:solidFill>
              </a:rPr>
              <a:t>             </a:t>
            </a:r>
            <a:endParaRPr lang="fr-FR" dirty="0">
              <a:solidFill>
                <a:schemeClr val="accent1">
                  <a:lumMod val="75000"/>
                </a:schemeClr>
              </a:solidFill>
            </a:endParaRPr>
          </a:p>
        </p:txBody>
      </p:sp>
      <p:sp>
        <p:nvSpPr>
          <p:cNvPr id="6" name="Flèche droite 5">
            <a:hlinkClick r:id="" action="ppaction://hlinkshowjump?jump=endshow"/>
          </p:cNvPr>
          <p:cNvSpPr/>
          <p:nvPr/>
        </p:nvSpPr>
        <p:spPr>
          <a:xfrm>
            <a:off x="7929586" y="6572272"/>
            <a:ext cx="785818"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gauche 6">
            <a:hlinkClick r:id="" action="ppaction://hlinkshowjump?jump=previousslide"/>
          </p:cNvPr>
          <p:cNvSpPr/>
          <p:nvPr/>
        </p:nvSpPr>
        <p:spPr>
          <a:xfrm>
            <a:off x="1928794" y="6572272"/>
            <a:ext cx="642942" cy="14287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ransition advClick="0">
    <p:fade thruBlk="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Personnalisé 13">
      <a:dk1>
        <a:srgbClr val="ECCEFA"/>
      </a:dk1>
      <a:lt1>
        <a:srgbClr val="F0D8FB"/>
      </a:lt1>
      <a:dk2>
        <a:srgbClr val="E8E7EC"/>
      </a:dk2>
      <a:lt2>
        <a:srgbClr val="F0D8FB"/>
      </a:lt2>
      <a:accent1>
        <a:srgbClr val="6EA0B0"/>
      </a:accent1>
      <a:accent2>
        <a:srgbClr val="CCAF0A"/>
      </a:accent2>
      <a:accent3>
        <a:srgbClr val="8D89A4"/>
      </a:accent3>
      <a:accent4>
        <a:srgbClr val="748560"/>
      </a:accent4>
      <a:accent5>
        <a:srgbClr val="9E9273"/>
      </a:accent5>
      <a:accent6>
        <a:srgbClr val="7E848D"/>
      </a:accent6>
      <a:hlink>
        <a:srgbClr val="490A67"/>
      </a:hlink>
      <a:folHlink>
        <a:srgbClr val="363341"/>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140</TotalTime>
  <Words>558</Words>
  <Application>Microsoft Office PowerPoint</Application>
  <PresentationFormat>Affichage à l'écran (4:3)</PresentationFormat>
  <Paragraphs>38</Paragraphs>
  <Slides>8</Slides>
  <Notes>3</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Oriel</vt:lpstr>
      <vt:lpstr>Diapositive 1</vt:lpstr>
      <vt:lpstr>Diapositive 2</vt:lpstr>
      <vt:lpstr>Diapositive 3</vt:lpstr>
      <vt:lpstr>Diapositive 4</vt:lpstr>
      <vt:lpstr>Diapositive 5</vt:lpstr>
      <vt:lpstr>Diapositive 6</vt:lpstr>
      <vt:lpstr>Diapositive 7</vt:lpstr>
      <vt:lpstr>Diapositive 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mathilde.rance</dc:creator>
  <cp:lastModifiedBy>rance</cp:lastModifiedBy>
  <cp:revision>21</cp:revision>
  <dcterms:created xsi:type="dcterms:W3CDTF">2012-11-29T12:15:52Z</dcterms:created>
  <dcterms:modified xsi:type="dcterms:W3CDTF">2012-12-19T18:40:38Z</dcterms:modified>
</cp:coreProperties>
</file>