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56" r:id="rId3"/>
    <p:sldId id="257" r:id="rId4"/>
    <p:sldId id="262" r:id="rId5"/>
    <p:sldId id="263" r:id="rId6"/>
    <p:sldId id="265" r:id="rId7"/>
    <p:sldId id="264" r:id="rId8"/>
    <p:sldId id="274" r:id="rId9"/>
    <p:sldId id="258" r:id="rId10"/>
    <p:sldId id="259" r:id="rId11"/>
    <p:sldId id="260" r:id="rId12"/>
    <p:sldId id="275" r:id="rId13"/>
    <p:sldId id="266" r:id="rId14"/>
    <p:sldId id="271" r:id="rId15"/>
    <p:sldId id="277" r:id="rId16"/>
    <p:sldId id="272" r:id="rId17"/>
    <p:sldId id="278" r:id="rId18"/>
    <p:sldId id="276" r:id="rId19"/>
    <p:sldId id="268" r:id="rId20"/>
    <p:sldId id="269" r:id="rId21"/>
    <p:sldId id="270" r:id="rId22"/>
    <p:sldId id="27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2167" autoAdjust="0"/>
  </p:normalViewPr>
  <p:slideViewPr>
    <p:cSldViewPr>
      <p:cViewPr>
        <p:scale>
          <a:sx n="50" d="100"/>
          <a:sy n="50" d="100"/>
        </p:scale>
        <p:origin x="-9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92D050"/>
              </a:solidFill>
            </c:spPr>
          </c:dPt>
          <c:dPt>
            <c:idx val="1"/>
            <c:bubble3D val="0"/>
            <c:spPr>
              <a:solidFill>
                <a:srgbClr val="FFC000"/>
              </a:solidFill>
            </c:spPr>
          </c:dPt>
          <c:dLbls>
            <c:txPr>
              <a:bodyPr/>
              <a:lstStyle/>
              <a:p>
                <a:pPr>
                  <a:defRPr sz="2800"/>
                </a:pPr>
                <a:endParaRPr lang="fr-FR"/>
              </a:p>
            </c:txPr>
            <c:showLegendKey val="0"/>
            <c:showVal val="0"/>
            <c:showCatName val="0"/>
            <c:showSerName val="0"/>
            <c:showPercent val="1"/>
            <c:showBubbleSize val="0"/>
            <c:showLeaderLines val="1"/>
          </c:dLbls>
          <c:val>
            <c:numRef>
              <c:f>Feuil1!$A$1:$B$1</c:f>
              <c:numCache>
                <c:formatCode>General</c:formatCode>
                <c:ptCount val="2"/>
                <c:pt idx="0">
                  <c:v>80</c:v>
                </c:pt>
                <c:pt idx="1">
                  <c:v>20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576DD-E7B7-4AAC-A188-FC78C3E6114A}" type="datetimeFigureOut">
              <a:rPr lang="fr-FR" smtClean="0"/>
              <a:t>16/12/2012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F2B14-7AE4-4295-8F87-3026017EBD9D}" type="slidenum">
              <a:rPr lang="fr-FR" smtClean="0"/>
              <a:t>‹N°›</a:t>
            </a:fld>
            <a:endParaRPr lang="fr-FR"/>
          </a:p>
        </p:txBody>
      </p:sp>
    </p:spTree>
    <p:extLst>
      <p:ext uri="{BB962C8B-B14F-4D97-AF65-F5344CB8AC3E}">
        <p14:creationId xmlns:p14="http://schemas.microsoft.com/office/powerpoint/2010/main" val="91727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Good morning</a:t>
            </a:r>
            <a:r>
              <a:rPr lang="en-US" baseline="0" noProof="0" dirty="0" smtClean="0"/>
              <a:t> every body. For the next twenty </a:t>
            </a:r>
            <a:r>
              <a:rPr lang="en-US" baseline="0" noProof="0" dirty="0" err="1" smtClean="0"/>
              <a:t>minuts</a:t>
            </a:r>
            <a:r>
              <a:rPr lang="en-US" baseline="0" noProof="0" dirty="0" smtClean="0"/>
              <a:t> or so Julie and I, Clément, have chosen to introduce you a very unusual topic. </a:t>
            </a:r>
          </a:p>
          <a:p>
            <a:r>
              <a:rPr lang="en-US" baseline="0" noProof="0" dirty="0" smtClean="0"/>
              <a:t>We called our presentation “The controversial business of </a:t>
            </a:r>
            <a:r>
              <a:rPr lang="en-US" baseline="0" noProof="0" dirty="0" err="1" smtClean="0"/>
              <a:t>Foie</a:t>
            </a:r>
            <a:r>
              <a:rPr lang="en-US" baseline="0" noProof="0" dirty="0" smtClean="0"/>
              <a:t> Gras”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some questions, remarks or comments, we will answer at the end of the presentation. </a:t>
            </a:r>
          </a:p>
          <a:p>
            <a:r>
              <a:rPr lang="en-US" sz="1200" kern="1200" noProof="0" dirty="0" smtClean="0">
                <a:solidFill>
                  <a:schemeClr val="tx1"/>
                </a:solidFill>
                <a:effectLst/>
                <a:latin typeface="+mn-lt"/>
                <a:ea typeface="+mn-ea"/>
                <a:cs typeface="+mn-cs"/>
              </a:rPr>
              <a:t>Now,</a:t>
            </a:r>
            <a:r>
              <a:rPr lang="en-US" sz="1200" kern="1200" baseline="0" noProof="0" dirty="0" smtClean="0">
                <a:solidFill>
                  <a:schemeClr val="tx1"/>
                </a:solidFill>
                <a:effectLst/>
                <a:latin typeface="+mn-lt"/>
                <a:ea typeface="+mn-ea"/>
                <a:cs typeface="+mn-cs"/>
              </a:rPr>
              <a:t> I let Julie introduce our subject.</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a:t>
            </a:fld>
            <a:endParaRPr lang="fr-FR"/>
          </a:p>
        </p:txBody>
      </p:sp>
    </p:spTree>
    <p:extLst>
      <p:ext uri="{BB962C8B-B14F-4D97-AF65-F5344CB8AC3E}">
        <p14:creationId xmlns:p14="http://schemas.microsoft.com/office/powerpoint/2010/main" val="286964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After</a:t>
            </a:r>
            <a:r>
              <a:rPr lang="en-US" baseline="0" noProof="0" dirty="0" smtClean="0"/>
              <a:t> the step of preparation, comes the step of gavage. It lasts between one and two weeks. The aim is to fatten the animals by giving them more and more food (generally corn).</a:t>
            </a:r>
          </a:p>
          <a:p>
            <a:endParaRPr lang="en-US" baseline="0" noProof="0" dirty="0" smtClean="0"/>
          </a:p>
          <a:p>
            <a:r>
              <a:rPr lang="en-US" baseline="0" noProof="0" dirty="0" smtClean="0"/>
              <a:t>When the duck is ready, it is killed and eighty per cent of it is used for human consummation. Here you have a non exhaustive list of products which come from ducks fat. </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11</a:t>
            </a:fld>
            <a:endParaRPr lang="fr-FR"/>
          </a:p>
        </p:txBody>
      </p:sp>
    </p:spTree>
    <p:extLst>
      <p:ext uri="{BB962C8B-B14F-4D97-AF65-F5344CB8AC3E}">
        <p14:creationId xmlns:p14="http://schemas.microsoft.com/office/powerpoint/2010/main" val="304684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We have seen in the previous part</a:t>
            </a:r>
            <a:r>
              <a:rPr lang="en-US" baseline="0" noProof="0" dirty="0" smtClean="0"/>
              <a:t> that the way to produce </a:t>
            </a:r>
            <a:r>
              <a:rPr lang="en-US" baseline="0" noProof="0" dirty="0" err="1" smtClean="0"/>
              <a:t>Foie</a:t>
            </a:r>
            <a:r>
              <a:rPr lang="en-US" baseline="0" noProof="0" dirty="0" smtClean="0"/>
              <a:t> Gras can be criticized. Even if the </a:t>
            </a:r>
            <a:r>
              <a:rPr lang="en-US" baseline="0" noProof="0" dirty="0" err="1" smtClean="0"/>
              <a:t>Foie</a:t>
            </a:r>
            <a:r>
              <a:rPr lang="en-US" baseline="0" noProof="0" dirty="0" smtClean="0"/>
              <a:t> Gras industry is powerful, some associations don’t hesitate to lead some actions or campaigns against </a:t>
            </a:r>
            <a:r>
              <a:rPr lang="en-US" baseline="0" noProof="0" dirty="0" err="1" smtClean="0"/>
              <a:t>Foie</a:t>
            </a:r>
            <a:r>
              <a:rPr lang="en-US" baseline="0" noProof="0" dirty="0" smtClean="0"/>
              <a:t> Gras. </a:t>
            </a:r>
          </a:p>
          <a:p>
            <a:r>
              <a:rPr lang="en-US" baseline="0" noProof="0" dirty="0" smtClean="0"/>
              <a:t>In the third part we will introduce you these associations, their arguments and their actions. </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12</a:t>
            </a:fld>
            <a:endParaRPr lang="fr-FR"/>
          </a:p>
        </p:txBody>
      </p:sp>
    </p:spTree>
    <p:extLst>
      <p:ext uri="{BB962C8B-B14F-4D97-AF65-F5344CB8AC3E}">
        <p14:creationId xmlns:p14="http://schemas.microsoft.com/office/powerpoint/2010/main" val="848874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rtl="0" hangingPunct="0">
              <a:lnSpc>
                <a:spcPct val="100000"/>
              </a:lnSpc>
              <a:spcBef>
                <a:spcPts val="0"/>
              </a:spcBef>
              <a:spcAft>
                <a:spcPts val="0"/>
              </a:spcAft>
              <a:buNone/>
              <a:tabLst/>
            </a:pPr>
            <a:r>
              <a:rPr lang="fr-FR" sz="1200" b="0" i="0" u="none" strike="noStrike" kern="1200" dirty="0" smtClean="0">
                <a:ln>
                  <a:noFill/>
                </a:ln>
                <a:solidFill>
                  <a:srgbClr val="000000"/>
                </a:solidFill>
                <a:latin typeface="Arial" pitchFamily="18"/>
                <a:ea typeface="Microsoft YaHei" pitchFamily="2"/>
                <a:cs typeface="Mangal" pitchFamily="2"/>
              </a:rPr>
              <a:t>PETA, SPA, L214, GAIA</a:t>
            </a:r>
          </a:p>
          <a:p>
            <a:pPr marL="0" marR="0" lvl="0" indent="0" rtl="0" hangingPunct="0">
              <a:lnSpc>
                <a:spcPct val="100000"/>
              </a:lnSpc>
              <a:spcBef>
                <a:spcPts val="0"/>
              </a:spcBef>
              <a:spcAft>
                <a:spcPts val="0"/>
              </a:spcAft>
              <a:buNone/>
              <a:tabLst/>
            </a:pPr>
            <a:r>
              <a:rPr lang="fr-FR" sz="1200" b="0" i="0" u="none" strike="noStrike" kern="1200" dirty="0" err="1" smtClean="0">
                <a:ln>
                  <a:noFill/>
                </a:ln>
                <a:solidFill>
                  <a:srgbClr val="000000"/>
                </a:solidFill>
                <a:latin typeface="Arial" pitchFamily="18"/>
                <a:ea typeface="Microsoft YaHei" pitchFamily="2"/>
                <a:cs typeface="Mangal" pitchFamily="2"/>
              </a:rPr>
              <a:t>Peta</a:t>
            </a:r>
            <a:r>
              <a:rPr lang="fr-FR" sz="1200" b="0" i="0" u="none" strike="noStrike" kern="1200" dirty="0" smtClean="0">
                <a:ln>
                  <a:noFill/>
                </a:ln>
                <a:solidFill>
                  <a:srgbClr val="000000"/>
                </a:solidFill>
                <a:latin typeface="Arial" pitchFamily="18"/>
                <a:ea typeface="Microsoft YaHei" pitchFamily="2"/>
                <a:cs typeface="Mangal" pitchFamily="2"/>
              </a:rPr>
              <a:t> </a:t>
            </a:r>
            <a:r>
              <a:rPr lang="fr-FR" sz="1200" b="0" i="0" u="none" strike="noStrike" kern="1200" dirty="0" err="1" smtClean="0">
                <a:ln>
                  <a:noFill/>
                </a:ln>
                <a:solidFill>
                  <a:srgbClr val="000000"/>
                </a:solidFill>
                <a:latin typeface="Arial" pitchFamily="18"/>
                <a:ea typeface="Microsoft YaHei" pitchFamily="2"/>
                <a:cs typeface="Mangal" pitchFamily="2"/>
              </a:rPr>
              <a:t>campaign</a:t>
            </a:r>
            <a:r>
              <a:rPr lang="fr-FR" sz="1200" b="0" i="0" u="none" strike="noStrike" kern="1200" dirty="0" smtClean="0">
                <a:ln>
                  <a:noFill/>
                </a:ln>
                <a:solidFill>
                  <a:srgbClr val="000000"/>
                </a:solidFill>
                <a:latin typeface="Arial" pitchFamily="18"/>
                <a:ea typeface="Microsoft YaHei" pitchFamily="2"/>
                <a:cs typeface="Mangal" pitchFamily="2"/>
              </a:rPr>
              <a:t> : </a:t>
            </a:r>
            <a:r>
              <a:rPr lang="fr-FR" sz="1200" b="0" i="0" u="none" strike="noStrike" kern="1200" dirty="0" err="1" smtClean="0">
                <a:ln>
                  <a:noFill/>
                </a:ln>
                <a:solidFill>
                  <a:srgbClr val="000000"/>
                </a:solidFill>
                <a:latin typeface="Arial" pitchFamily="18"/>
                <a:ea typeface="Microsoft YaHei" pitchFamily="2"/>
                <a:cs typeface="Mangal" pitchFamily="2"/>
              </a:rPr>
              <a:t>staging</a:t>
            </a:r>
            <a:r>
              <a:rPr lang="fr-FR" sz="1200" b="0" i="0" u="none" strike="noStrike" kern="1200" dirty="0" smtClean="0">
                <a:ln>
                  <a:noFill/>
                </a:ln>
                <a:solidFill>
                  <a:srgbClr val="000000"/>
                </a:solidFill>
                <a:latin typeface="Arial" pitchFamily="18"/>
                <a:ea typeface="Microsoft YaHei" pitchFamily="2"/>
                <a:cs typeface="Mangal" pitchFamily="2"/>
              </a:rPr>
              <a:t> of a </a:t>
            </a:r>
            <a:r>
              <a:rPr lang="fr-FR" sz="1200" b="0" i="0" u="none" strike="noStrike" kern="1200" dirty="0" err="1" smtClean="0">
                <a:ln>
                  <a:noFill/>
                </a:ln>
                <a:solidFill>
                  <a:srgbClr val="000000"/>
                </a:solidFill>
                <a:latin typeface="Arial" pitchFamily="18"/>
                <a:ea typeface="Microsoft YaHei" pitchFamily="2"/>
                <a:cs typeface="Mangal" pitchFamily="2"/>
              </a:rPr>
              <a:t>woman</a:t>
            </a:r>
            <a:r>
              <a:rPr lang="fr-FR" sz="1200" b="0" i="0" u="none" strike="noStrike" kern="1200" dirty="0" smtClean="0">
                <a:ln>
                  <a:noFill/>
                </a:ln>
                <a:solidFill>
                  <a:srgbClr val="000000"/>
                </a:solidFill>
                <a:latin typeface="Arial" pitchFamily="18"/>
                <a:ea typeface="Microsoft YaHei" pitchFamily="2"/>
                <a:cs typeface="Mangal" pitchFamily="2"/>
              </a:rPr>
              <a:t> "as a force-</a:t>
            </a:r>
            <a:r>
              <a:rPr lang="fr-FR" sz="1200" b="0" i="0" u="none" strike="noStrike" kern="1200" dirty="0" err="1" smtClean="0">
                <a:ln>
                  <a:noFill/>
                </a:ln>
                <a:solidFill>
                  <a:srgbClr val="000000"/>
                </a:solidFill>
                <a:latin typeface="Arial" pitchFamily="18"/>
                <a:ea typeface="Microsoft YaHei" pitchFamily="2"/>
                <a:cs typeface="Mangal" pitchFamily="2"/>
              </a:rPr>
              <a:t>fed</a:t>
            </a:r>
            <a:r>
              <a:rPr lang="fr-FR" sz="1200" b="0" i="0" u="none" strike="noStrike" kern="1200" dirty="0" smtClean="0">
                <a:ln>
                  <a:noFill/>
                </a:ln>
                <a:solidFill>
                  <a:srgbClr val="000000"/>
                </a:solidFill>
                <a:latin typeface="Arial" pitchFamily="18"/>
                <a:ea typeface="Microsoft YaHei" pitchFamily="2"/>
                <a:cs typeface="Mangal" pitchFamily="2"/>
              </a:rPr>
              <a:t> </a:t>
            </a:r>
            <a:r>
              <a:rPr lang="fr-FR" sz="1200" b="0" i="0" u="none" strike="noStrike" kern="1200" dirty="0" err="1" smtClean="0">
                <a:ln>
                  <a:noFill/>
                </a:ln>
                <a:solidFill>
                  <a:srgbClr val="000000"/>
                </a:solidFill>
                <a:latin typeface="Arial" pitchFamily="18"/>
                <a:ea typeface="Microsoft YaHei" pitchFamily="2"/>
                <a:cs typeface="Mangal" pitchFamily="2"/>
              </a:rPr>
              <a:t>goose</a:t>
            </a:r>
            <a:r>
              <a:rPr lang="fr-FR" sz="1200" b="0" i="0" u="none" strike="noStrike" kern="1200" dirty="0" smtClean="0">
                <a:ln>
                  <a:noFill/>
                </a:ln>
                <a:solidFill>
                  <a:srgbClr val="000000"/>
                </a:solidFill>
                <a:latin typeface="Arial" pitchFamily="18"/>
                <a:ea typeface="Microsoft YaHei" pitchFamily="2"/>
                <a:cs typeface="Mangal" pitchFamily="2"/>
              </a:rPr>
              <a:t>" by PETA in Paris</a:t>
            </a:r>
          </a:p>
          <a:p>
            <a:endParaRPr lang="fr-FR"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13</a:t>
            </a:fld>
            <a:endParaRPr lang="fr-FR"/>
          </a:p>
        </p:txBody>
      </p:sp>
    </p:spTree>
    <p:extLst>
      <p:ext uri="{BB962C8B-B14F-4D97-AF65-F5344CB8AC3E}">
        <p14:creationId xmlns:p14="http://schemas.microsoft.com/office/powerpoint/2010/main" val="12457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Arguments in favor of force feeding :</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Self feeding when they migrate</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Duck greedy / accustomed very well to force feeding</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Not sick : feeding stopped =&gt; liver recover normal size</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Mortality during force feeding (2 to 5%) = in classic breeding</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Not last a long time</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Scientifically, not prove it is source of discomfort</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14</a:t>
            </a:fld>
            <a:endParaRPr lang="fr-FR"/>
          </a:p>
        </p:txBody>
      </p:sp>
    </p:spTree>
    <p:extLst>
      <p:ext uri="{BB962C8B-B14F-4D97-AF65-F5344CB8AC3E}">
        <p14:creationId xmlns:p14="http://schemas.microsoft.com/office/powerpoint/2010/main" val="284931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These arguments are swept by the associations for Animal Health and Welfare. </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 Today the ducks aren’t migrators! Moreover after undergoing gavage they can’t move normally so imagine if they have to migrate!</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It’s wrong to say that a duck can accustomed very well to force feeding : if force feeding is stopped, the ducks refuse to eat during two weeks.</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It is not because you can be cured that you are not sick ! The worst is, if the gavage lasts a few days more, the duck will simply die. </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Ok the mortality is the same like in the other breeding but this value don’t consider all the ducks killed during sexing.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Kill an animal after have suffer it is worse : it is called barbarity. And do you know why gavage lasts only two weeks ? It’s just because after that short time the animals risk to die.</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The associations accuse the </a:t>
            </a:r>
            <a:r>
              <a:rPr lang="en-US" b="0" noProof="0" dirty="0" err="1" smtClean="0"/>
              <a:t>foie</a:t>
            </a:r>
            <a:r>
              <a:rPr lang="en-US" b="0" noProof="0" dirty="0" smtClean="0"/>
              <a:t> </a:t>
            </a:r>
            <a:r>
              <a:rPr lang="en-US" b="0" noProof="0" dirty="0" err="1" smtClean="0"/>
              <a:t>gras</a:t>
            </a:r>
            <a:r>
              <a:rPr lang="en-US" b="0" noProof="0" dirty="0" smtClean="0"/>
              <a:t> industry (which is very powerful) to have buy the scientists</a:t>
            </a:r>
            <a:r>
              <a:rPr lang="en-US" b="0" baseline="0" noProof="0" dirty="0" smtClean="0"/>
              <a:t> who did this survey.</a:t>
            </a: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Moreover they explain that force feeding is nor moral nor legal. Some European laws ban gavage without naming it but saying " No animal must be fed or watered causing him damages or suffering </a:t>
            </a:r>
            <a:r>
              <a:rPr lang="en-US" b="0" noProof="0" dirty="0" err="1" smtClean="0"/>
              <a:t>unuseful</a:t>
            </a:r>
            <a:r>
              <a:rPr lang="en-US" b="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Does </a:t>
            </a:r>
            <a:r>
              <a:rPr lang="en-US" b="0" noProof="0" dirty="0" err="1" smtClean="0"/>
              <a:t>foie</a:t>
            </a:r>
            <a:r>
              <a:rPr lang="en-US" b="0" noProof="0" dirty="0" smtClean="0"/>
              <a:t> </a:t>
            </a:r>
            <a:r>
              <a:rPr lang="en-US" b="0" noProof="0" dirty="0" err="1" smtClean="0"/>
              <a:t>gras</a:t>
            </a:r>
            <a:r>
              <a:rPr lang="en-US" b="0" noProof="0" dirty="0" smtClean="0"/>
              <a:t> is useful ? It can not be replaced ?</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15</a:t>
            </a:fld>
            <a:endParaRPr lang="fr-FR"/>
          </a:p>
        </p:txBody>
      </p:sp>
    </p:spTree>
    <p:extLst>
      <p:ext uri="{BB962C8B-B14F-4D97-AF65-F5344CB8AC3E}">
        <p14:creationId xmlns:p14="http://schemas.microsoft.com/office/powerpoint/2010/main" val="284931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I look on the internet to have the opinion of the gourmets and I was very surprised. No one was satisfy by the “Faux Gras” : they just consider it as a bad pâté ! I also found an article where they wonder if this product is not simply a scam : it has exactly the same taste and the same composition that an other product called “vegetal pâté” and sold three times more expensive. </a:t>
            </a:r>
          </a:p>
          <a:p>
            <a:r>
              <a:rPr lang="en-US" noProof="0" dirty="0" smtClean="0"/>
              <a:t>To finish a</a:t>
            </a:r>
            <a:r>
              <a:rPr lang="en-US" baseline="0" noProof="0" dirty="0" smtClean="0"/>
              <a:t> Portuguese cooker pretended to have elaborated a recipe of vegetal </a:t>
            </a:r>
            <a:r>
              <a:rPr lang="en-US" baseline="0" noProof="0" dirty="0" err="1" smtClean="0"/>
              <a:t>Foie</a:t>
            </a:r>
            <a:r>
              <a:rPr lang="en-US" baseline="0" noProof="0" dirty="0" smtClean="0"/>
              <a:t> Gras. This recipe received a medal in a </a:t>
            </a:r>
            <a:r>
              <a:rPr lang="en-US" baseline="0" noProof="0" dirty="0" err="1" smtClean="0"/>
              <a:t>Foie</a:t>
            </a:r>
            <a:r>
              <a:rPr lang="en-US" baseline="0" noProof="0" dirty="0" smtClean="0"/>
              <a:t> Gras contest but some weeks after they discovered that this cooker had simply proposed </a:t>
            </a:r>
            <a:r>
              <a:rPr lang="en-US" baseline="0" noProof="0" dirty="0" err="1" smtClean="0"/>
              <a:t>Foie</a:t>
            </a:r>
            <a:r>
              <a:rPr lang="en-US" baseline="0" noProof="0" dirty="0" smtClean="0"/>
              <a:t> Gras to the judges. </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16</a:t>
            </a:fld>
            <a:endParaRPr lang="fr-FR"/>
          </a:p>
        </p:txBody>
      </p:sp>
    </p:spTree>
    <p:extLst>
      <p:ext uri="{BB962C8B-B14F-4D97-AF65-F5344CB8AC3E}">
        <p14:creationId xmlns:p14="http://schemas.microsoft.com/office/powerpoint/2010/main" val="255106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In dietary “Faux Gras” is better</a:t>
            </a:r>
            <a:r>
              <a:rPr lang="en-US" baseline="0" noProof="0" dirty="0" smtClean="0"/>
              <a:t> than true </a:t>
            </a:r>
            <a:r>
              <a:rPr lang="en-US" baseline="0" noProof="0" dirty="0" err="1" smtClean="0"/>
              <a:t>Foie</a:t>
            </a:r>
            <a:r>
              <a:rPr lang="en-US" baseline="0" noProof="0" dirty="0" smtClean="0"/>
              <a:t> Gras. It is twice less caloric, and contains four times less fat.</a:t>
            </a:r>
          </a:p>
          <a:p>
            <a:r>
              <a:rPr lang="en-US" baseline="0" noProof="0" dirty="0" smtClean="0"/>
              <a:t>In economic, “Faux Gras” is also a good choice : it is ten times less expensive than </a:t>
            </a:r>
            <a:r>
              <a:rPr lang="en-US" baseline="0" noProof="0" dirty="0" err="1" smtClean="0"/>
              <a:t>Foie</a:t>
            </a:r>
            <a:r>
              <a:rPr lang="en-US" baseline="0" noProof="0" dirty="0" smtClean="0"/>
              <a:t> Gras.</a:t>
            </a:r>
            <a:endParaRPr lang="en-US" noProof="0" dirty="0" smtClean="0"/>
          </a:p>
          <a:p>
            <a:endParaRPr lang="en-US" noProof="0" dirty="0" smtClean="0"/>
          </a:p>
          <a:p>
            <a:r>
              <a:rPr lang="en-US" noProof="0" dirty="0" smtClean="0"/>
              <a:t>But what about the taste ?</a:t>
            </a:r>
          </a:p>
          <a:p>
            <a:r>
              <a:rPr lang="en-US" noProof="0" dirty="0" smtClean="0"/>
              <a:t>I look on the internet to have the opinion of the gourmets and I was very surprised. No one was satisfy by the “Faux Gras” : they just consider it as a bad pâté ! I also found an article where they wonder if this product is not simply a scam : it has exactly the same taste and the same composition that an other product called “vegetal pâté” but</a:t>
            </a:r>
            <a:r>
              <a:rPr lang="en-US" baseline="0" noProof="0" dirty="0" smtClean="0"/>
              <a:t> it is </a:t>
            </a:r>
            <a:r>
              <a:rPr lang="en-US" noProof="0" dirty="0" smtClean="0"/>
              <a:t>sold three times more expensive. Moreover it contains palm oils : when you buy some</a:t>
            </a:r>
            <a:r>
              <a:rPr lang="en-US" baseline="0" noProof="0" dirty="0" smtClean="0"/>
              <a:t> “Faux Gras” you protect the ducks but you destruct the ecosystems. Logical isn't ?</a:t>
            </a:r>
            <a:endParaRPr lang="en-US"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17</a:t>
            </a:fld>
            <a:endParaRPr lang="fr-FR"/>
          </a:p>
        </p:txBody>
      </p:sp>
    </p:spTree>
    <p:extLst>
      <p:ext uri="{BB962C8B-B14F-4D97-AF65-F5344CB8AC3E}">
        <p14:creationId xmlns:p14="http://schemas.microsoft.com/office/powerpoint/2010/main" val="2551064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kern="1200" dirty="0" smtClean="0">
                <a:solidFill>
                  <a:schemeClr val="tx1"/>
                </a:solidFill>
                <a:effectLst/>
                <a:latin typeface="+mn-lt"/>
                <a:ea typeface="+mn-ea"/>
                <a:cs typeface="+mn-cs"/>
              </a:rPr>
              <a:t>Force feeding &amp; Selling </a:t>
            </a:r>
            <a:r>
              <a:rPr lang="en-US" sz="1200" b="0" kern="1200" dirty="0" err="1" smtClean="0">
                <a:solidFill>
                  <a:schemeClr val="tx1"/>
                </a:solidFill>
                <a:effectLst/>
                <a:latin typeface="+mn-lt"/>
                <a:ea typeface="+mn-ea"/>
                <a:cs typeface="+mn-cs"/>
              </a:rPr>
              <a:t>foie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gras</a:t>
            </a:r>
            <a:r>
              <a:rPr lang="en-US" sz="1200" b="0" kern="1200" dirty="0" smtClean="0">
                <a:solidFill>
                  <a:schemeClr val="tx1"/>
                </a:solidFill>
                <a:effectLst/>
                <a:latin typeface="+mn-lt"/>
                <a:ea typeface="+mn-ea"/>
                <a:cs typeface="+mn-cs"/>
              </a:rPr>
              <a:t> were forbidden</a:t>
            </a:r>
            <a:r>
              <a:rPr lang="en-US" sz="1200" b="0" kern="1200" baseline="0" dirty="0" smtClean="0">
                <a:solidFill>
                  <a:schemeClr val="tx1"/>
                </a:solidFill>
                <a:effectLst/>
                <a:latin typeface="+mn-lt"/>
                <a:ea typeface="+mn-ea"/>
                <a:cs typeface="+mn-cs"/>
              </a:rPr>
              <a:t> </a:t>
            </a:r>
            <a:r>
              <a:rPr lang="fr-FR" sz="1200" b="0" kern="1200" baseline="0" dirty="0" smtClean="0">
                <a:solidFill>
                  <a:schemeClr val="tx1"/>
                </a:solidFill>
                <a:effectLst/>
                <a:latin typeface="+mn-lt"/>
                <a:ea typeface="+mn-ea"/>
                <a:cs typeface="+mn-cs"/>
              </a:rPr>
              <a:t>on the</a:t>
            </a:r>
            <a:r>
              <a:rPr lang="en-US" sz="1200" b="0" kern="1200" baseline="0" noProof="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 </a:t>
            </a:r>
            <a:r>
              <a:rPr lang="en-US" sz="1200" b="0" kern="1200" dirty="0" smtClean="0">
                <a:solidFill>
                  <a:schemeClr val="tx1"/>
                </a:solidFill>
                <a:effectLst/>
                <a:latin typeface="+mn-lt"/>
                <a:ea typeface="+mn-ea"/>
                <a:cs typeface="+mn-cs"/>
              </a:rPr>
              <a:t>July 2012.</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Whereas</a:t>
            </a:r>
            <a:r>
              <a:rPr lang="en-US" sz="1200" b="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America’s appetite for </a:t>
            </a:r>
            <a:r>
              <a:rPr lang="en-US" sz="1200" b="0" i="0" kern="1200" dirty="0" err="1" smtClean="0">
                <a:solidFill>
                  <a:schemeClr val="tx1"/>
                </a:solidFill>
                <a:effectLst/>
                <a:latin typeface="+mn-lt"/>
                <a:ea typeface="+mn-ea"/>
                <a:cs typeface="+mn-cs"/>
              </a:rPr>
              <a:t>foie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gras</a:t>
            </a:r>
            <a:r>
              <a:rPr lang="en-US" sz="1200" b="0" i="0" kern="1200" dirty="0" smtClean="0">
                <a:solidFill>
                  <a:schemeClr val="tx1"/>
                </a:solidFill>
                <a:effectLst/>
                <a:latin typeface="+mn-lt"/>
                <a:ea typeface="+mn-ea"/>
                <a:cs typeface="+mn-cs"/>
              </a:rPr>
              <a:t> is increasing, the California State Senate introduced bills to ban the production and sale of </a:t>
            </a:r>
            <a:r>
              <a:rPr lang="en-US" sz="1200" b="0" i="0" kern="1200" dirty="0" err="1" smtClean="0">
                <a:solidFill>
                  <a:schemeClr val="tx1"/>
                </a:solidFill>
                <a:effectLst/>
                <a:latin typeface="+mn-lt"/>
                <a:ea typeface="+mn-ea"/>
                <a:cs typeface="+mn-cs"/>
              </a:rPr>
              <a:t>foie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gras</a:t>
            </a:r>
            <a:r>
              <a:rPr lang="en-US" sz="1200" b="0" i="0" kern="1200" dirty="0" smtClean="0">
                <a:solidFill>
                  <a:schemeClr val="tx1"/>
                </a:solidFill>
                <a:effectLst/>
                <a:latin typeface="+mn-lt"/>
                <a:ea typeface="+mn-ea"/>
                <a:cs typeface="+mn-cs"/>
              </a:rPr>
              <a:t> in </a:t>
            </a:r>
            <a:r>
              <a:rPr lang="en-US" sz="1200" b="0" i="0" kern="1200" dirty="0" smtClean="0">
                <a:solidFill>
                  <a:schemeClr val="tx1"/>
                </a:solidFill>
                <a:effectLst/>
                <a:latin typeface="+mn-lt"/>
                <a:ea typeface="+mn-ea"/>
                <a:cs typeface="+mn-cs"/>
              </a:rPr>
              <a:t>California</a:t>
            </a:r>
          </a:p>
          <a:p>
            <a:r>
              <a:rPr lang="en-US" sz="1200" b="0" i="0" kern="1200" dirty="0" smtClean="0">
                <a:solidFill>
                  <a:schemeClr val="tx1"/>
                </a:solidFill>
                <a:effectLst/>
                <a:latin typeface="+mn-lt"/>
                <a:ea typeface="+mn-ea"/>
                <a:cs typeface="+mn-cs"/>
              </a:rPr>
              <a:t>Yet a</a:t>
            </a:r>
            <a:r>
              <a:rPr lang="en-US" sz="1200" b="0" i="0" kern="1200" baseline="0" dirty="0" smtClean="0">
                <a:solidFill>
                  <a:schemeClr val="tx1"/>
                </a:solidFill>
                <a:effectLst/>
                <a:latin typeface="+mn-lt"/>
                <a:ea typeface="+mn-ea"/>
                <a:cs typeface="+mn-cs"/>
              </a:rPr>
              <a:t> company have decided to build a factory on the California – Nevada border. On the same way there is the of the apparition of a black market (like in the twenty’s during the alcohol prohibition).</a:t>
            </a:r>
          </a:p>
          <a:p>
            <a:r>
              <a:rPr lang="en-US" sz="1200" b="0" i="0" kern="1200" dirty="0" smtClean="0">
                <a:solidFill>
                  <a:schemeClr val="tx1"/>
                </a:solidFill>
                <a:effectLst/>
                <a:latin typeface="+mn-lt"/>
                <a:ea typeface="+mn-ea"/>
                <a:cs typeface="+mn-cs"/>
              </a:rPr>
              <a:t>This decision was very mediated in France, but in fact it is too early</a:t>
            </a:r>
            <a:r>
              <a:rPr lang="en-US" sz="1200" b="0" i="0" kern="1200" baseline="0" dirty="0" smtClean="0">
                <a:solidFill>
                  <a:schemeClr val="tx1"/>
                </a:solidFill>
                <a:effectLst/>
                <a:latin typeface="+mn-lt"/>
                <a:ea typeface="+mn-ea"/>
                <a:cs typeface="+mn-cs"/>
              </a:rPr>
              <a:t> to measure the consequences on the </a:t>
            </a:r>
            <a:r>
              <a:rPr lang="en-US" sz="1200" b="0" i="0" kern="1200" baseline="0" dirty="0" err="1" smtClean="0">
                <a:solidFill>
                  <a:schemeClr val="tx1"/>
                </a:solidFill>
                <a:effectLst/>
                <a:latin typeface="+mn-lt"/>
                <a:ea typeface="+mn-ea"/>
                <a:cs typeface="+mn-cs"/>
              </a:rPr>
              <a:t>foie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gras</a:t>
            </a:r>
            <a:r>
              <a:rPr lang="en-US" sz="1200" b="0" i="0" kern="1200" baseline="0" dirty="0" smtClean="0">
                <a:solidFill>
                  <a:schemeClr val="tx1"/>
                </a:solidFill>
                <a:effectLst/>
                <a:latin typeface="+mn-lt"/>
                <a:ea typeface="+mn-ea"/>
                <a:cs typeface="+mn-cs"/>
              </a:rPr>
              <a:t> industry in France. The experts think it will no change anything for </a:t>
            </a:r>
            <a:r>
              <a:rPr lang="en-US" sz="1200" b="0" i="0" kern="1200" baseline="0" dirty="0" err="1" smtClean="0">
                <a:solidFill>
                  <a:schemeClr val="tx1"/>
                </a:solidFill>
                <a:effectLst/>
                <a:latin typeface="+mn-lt"/>
                <a:ea typeface="+mn-ea"/>
                <a:cs typeface="+mn-cs"/>
              </a:rPr>
              <a:t>french</a:t>
            </a:r>
            <a:r>
              <a:rPr lang="en-US" sz="1200" b="0" i="0" kern="1200" baseline="0" dirty="0" smtClean="0">
                <a:solidFill>
                  <a:schemeClr val="tx1"/>
                </a:solidFill>
                <a:effectLst/>
                <a:latin typeface="+mn-lt"/>
                <a:ea typeface="+mn-ea"/>
                <a:cs typeface="+mn-cs"/>
              </a:rPr>
              <a:t> producers : in fact the American market represents a tiny part of France exports of </a:t>
            </a:r>
            <a:r>
              <a:rPr lang="en-US" sz="1200" b="0" i="0" kern="1200" baseline="0" dirty="0" err="1" smtClean="0">
                <a:solidFill>
                  <a:schemeClr val="tx1"/>
                </a:solidFill>
                <a:effectLst/>
                <a:latin typeface="+mn-lt"/>
                <a:ea typeface="+mn-ea"/>
                <a:cs typeface="+mn-cs"/>
              </a:rPr>
              <a:t>foie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gras</a:t>
            </a:r>
            <a:r>
              <a:rPr lang="en-US" sz="1200" b="0" i="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["It's a treat for chefs to get to cook for people to enjoy </a:t>
            </a:r>
            <a:r>
              <a:rPr lang="en-US" sz="1200" b="0" kern="1200" dirty="0" err="1" smtClean="0">
                <a:solidFill>
                  <a:schemeClr val="tx1"/>
                </a:solidFill>
                <a:effectLst/>
                <a:latin typeface="+mn-lt"/>
                <a:ea typeface="+mn-ea"/>
                <a:cs typeface="+mn-cs"/>
              </a:rPr>
              <a:t>foie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gras</a:t>
            </a:r>
            <a:r>
              <a:rPr lang="en-US" sz="1200" b="0" kern="1200" dirty="0" smtClean="0">
                <a:solidFill>
                  <a:schemeClr val="tx1"/>
                </a:solidFill>
                <a:effectLst/>
                <a:latin typeface="+mn-lt"/>
                <a:ea typeface="+mn-ea"/>
                <a:cs typeface="+mn-cs"/>
              </a:rPr>
              <a:t>. And it's an art, not everyone knows how to cook </a:t>
            </a:r>
            <a:r>
              <a:rPr lang="en-US" sz="1200" b="0" kern="1200" dirty="0" err="1" smtClean="0">
                <a:solidFill>
                  <a:schemeClr val="tx1"/>
                </a:solidFill>
                <a:effectLst/>
                <a:latin typeface="+mn-lt"/>
                <a:ea typeface="+mn-ea"/>
                <a:cs typeface="+mn-cs"/>
              </a:rPr>
              <a:t>foie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gras</a:t>
            </a:r>
            <a:r>
              <a:rPr lang="en-US" sz="1200" b="0" kern="1200" dirty="0" smtClean="0">
                <a:solidFill>
                  <a:schemeClr val="tx1"/>
                </a:solidFill>
                <a:effectLst/>
                <a:latin typeface="+mn-lt"/>
                <a:ea typeface="+mn-ea"/>
                <a:cs typeface="+mn-cs"/>
              </a:rPr>
              <a:t> properly, and it's unfortunate for the consumer to have it taken away," said </a:t>
            </a:r>
            <a:r>
              <a:rPr lang="en-US" sz="1200" b="0" kern="1200" dirty="0" err="1" smtClean="0">
                <a:solidFill>
                  <a:schemeClr val="tx1"/>
                </a:solidFill>
                <a:effectLst/>
                <a:latin typeface="+mn-lt"/>
                <a:ea typeface="+mn-ea"/>
                <a:cs typeface="+mn-cs"/>
              </a:rPr>
              <a:t>Nyesha</a:t>
            </a:r>
            <a:r>
              <a:rPr lang="en-US" sz="1200" b="0" kern="1200" dirty="0" smtClean="0">
                <a:solidFill>
                  <a:schemeClr val="tx1"/>
                </a:solidFill>
                <a:effectLst/>
                <a:latin typeface="+mn-lt"/>
                <a:ea typeface="+mn-ea"/>
                <a:cs typeface="+mn-cs"/>
              </a:rPr>
              <a:t> Arrington, head chef at the Wilshire restaurant in Santa Monica, LA, South California.]</a:t>
            </a:r>
            <a:endParaRPr lang="fr-FR" b="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19</a:t>
            </a:fld>
            <a:endParaRPr lang="fr-FR"/>
          </a:p>
        </p:txBody>
      </p:sp>
    </p:spTree>
    <p:extLst>
      <p:ext uri="{BB962C8B-B14F-4D97-AF65-F5344CB8AC3E}">
        <p14:creationId xmlns:p14="http://schemas.microsoft.com/office/powerpoint/2010/main" val="389833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err="1" smtClean="0">
                <a:solidFill>
                  <a:schemeClr val="tx1"/>
                </a:solidFill>
                <a:effectLst/>
                <a:latin typeface="+mn-lt"/>
                <a:ea typeface="+mn-ea"/>
                <a:cs typeface="+mn-cs"/>
              </a:rPr>
              <a:t>Foie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gras</a:t>
            </a:r>
            <a:r>
              <a:rPr lang="en-US" sz="1200" kern="1200" dirty="0" smtClean="0">
                <a:solidFill>
                  <a:schemeClr val="tx1"/>
                </a:solidFill>
                <a:effectLst/>
                <a:latin typeface="+mn-lt"/>
                <a:ea typeface="+mn-ea"/>
                <a:cs typeface="+mn-cs"/>
              </a:rPr>
              <a:t> selling is not forbidden but force </a:t>
            </a:r>
            <a:r>
              <a:rPr lang="en-US" sz="1200" kern="1200" dirty="0" err="1" smtClean="0">
                <a:solidFill>
                  <a:schemeClr val="tx1"/>
                </a:solidFill>
                <a:effectLst/>
                <a:latin typeface="+mn-lt"/>
                <a:ea typeface="+mn-ea"/>
                <a:cs typeface="+mn-cs"/>
              </a:rPr>
              <a:t>fedding</a:t>
            </a:r>
            <a:r>
              <a:rPr lang="en-US" sz="1200" kern="1200" dirty="0" smtClean="0">
                <a:solidFill>
                  <a:schemeClr val="tx1"/>
                </a:solidFill>
                <a:effectLst/>
                <a:latin typeface="+mn-lt"/>
                <a:ea typeface="+mn-ea"/>
                <a:cs typeface="+mn-cs"/>
              </a:rPr>
              <a:t> is forbidden.</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Laws are written differently in different countries, but all prohibit the feeding in order to make </a:t>
            </a:r>
            <a:r>
              <a:rPr lang="en-US" sz="1200" kern="1200" dirty="0" err="1" smtClean="0">
                <a:solidFill>
                  <a:schemeClr val="tx1"/>
                </a:solidFill>
                <a:effectLst/>
                <a:latin typeface="+mn-lt"/>
                <a:ea typeface="+mn-ea"/>
                <a:cs typeface="+mn-cs"/>
              </a:rPr>
              <a:t>Foie</a:t>
            </a:r>
            <a:r>
              <a:rPr lang="en-US" sz="1200" kern="1200" dirty="0" smtClean="0">
                <a:solidFill>
                  <a:schemeClr val="tx1"/>
                </a:solidFill>
                <a:effectLst/>
                <a:latin typeface="+mn-lt"/>
                <a:ea typeface="+mn-ea"/>
                <a:cs typeface="+mn-cs"/>
              </a:rPr>
              <a:t> Gras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 lot of </a:t>
            </a:r>
            <a:r>
              <a:rPr lang="en-US" sz="1200" kern="1200" dirty="0" err="1" smtClean="0">
                <a:solidFill>
                  <a:schemeClr val="tx1"/>
                </a:solidFill>
                <a:effectLst/>
                <a:latin typeface="+mn-lt"/>
                <a:ea typeface="+mn-ea"/>
                <a:cs typeface="+mn-cs"/>
              </a:rPr>
              <a:t>european</a:t>
            </a:r>
            <a:r>
              <a:rPr lang="en-US" sz="1200" kern="1200" dirty="0" smtClean="0">
                <a:solidFill>
                  <a:schemeClr val="tx1"/>
                </a:solidFill>
                <a:effectLst/>
                <a:latin typeface="+mn-lt"/>
                <a:ea typeface="+mn-ea"/>
                <a:cs typeface="+mn-cs"/>
              </a:rPr>
              <a:t> countries' law : Forbidden to force feeding an animal unless his health require it : </a:t>
            </a:r>
            <a:r>
              <a:rPr lang="en-US" sz="1200" kern="1200" dirty="0" err="1" smtClean="0">
                <a:solidFill>
                  <a:schemeClr val="tx1"/>
                </a:solidFill>
                <a:effectLst/>
                <a:latin typeface="+mn-lt"/>
                <a:ea typeface="+mn-ea"/>
                <a:cs typeface="+mn-cs"/>
              </a:rPr>
              <a:t>Allemagne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Autriche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Danemark</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countries, the law target geese and ducks (and not all animals) : </a:t>
            </a:r>
            <a:r>
              <a:rPr lang="en-US" sz="1200" kern="1200" dirty="0" err="1" smtClean="0">
                <a:solidFill>
                  <a:schemeClr val="tx1"/>
                </a:solidFill>
                <a:effectLst/>
                <a:latin typeface="+mn-lt"/>
                <a:ea typeface="+mn-ea"/>
                <a:cs typeface="+mn-cs"/>
              </a:rPr>
              <a:t>Italie</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in some countries, laws are more vague and are interpreted as the prohibition of force feeding : </a:t>
            </a:r>
            <a:r>
              <a:rPr lang="en-US" sz="1200" kern="1200" dirty="0" err="1" smtClean="0">
                <a:solidFill>
                  <a:schemeClr val="tx1"/>
                </a:solidFill>
                <a:effectLst/>
                <a:latin typeface="+mn-lt"/>
                <a:ea typeface="+mn-ea"/>
                <a:cs typeface="+mn-cs"/>
              </a:rPr>
              <a:t>Suède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Irlande</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20</a:t>
            </a:fld>
            <a:endParaRPr lang="fr-FR"/>
          </a:p>
        </p:txBody>
      </p:sp>
    </p:spTree>
    <p:extLst>
      <p:ext uri="{BB962C8B-B14F-4D97-AF65-F5344CB8AC3E}">
        <p14:creationId xmlns:p14="http://schemas.microsoft.com/office/powerpoint/2010/main" val="3898334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As we tried</a:t>
            </a:r>
            <a:r>
              <a:rPr lang="en-US" baseline="0" noProof="0" dirty="0" smtClean="0"/>
              <a:t> to show you during our presentation, the industry of </a:t>
            </a:r>
            <a:r>
              <a:rPr lang="en-US" baseline="0" noProof="0" dirty="0" err="1" smtClean="0"/>
              <a:t>Foie</a:t>
            </a:r>
            <a:r>
              <a:rPr lang="en-US" baseline="0" noProof="0" dirty="0" smtClean="0"/>
              <a:t> Gras abuses during </a:t>
            </a:r>
            <a:r>
              <a:rPr lang="en-US" baseline="0" noProof="0" smtClean="0"/>
              <a:t>force feeding </a:t>
            </a:r>
            <a:r>
              <a:rPr lang="en-US" baseline="0" noProof="0" dirty="0" smtClean="0"/>
              <a:t>whenever nor the consumer nor the producers are ready to forget </a:t>
            </a:r>
            <a:r>
              <a:rPr lang="en-US" baseline="0" noProof="0" dirty="0" err="1" smtClean="0"/>
              <a:t>Foie</a:t>
            </a:r>
            <a:r>
              <a:rPr lang="en-US" baseline="0" noProof="0" dirty="0" smtClean="0"/>
              <a:t> Gras even if the laws are more and more strict. </a:t>
            </a:r>
            <a:endParaRPr lang="en-US" noProof="0" dirty="0" smtClean="0"/>
          </a:p>
          <a:p>
            <a:r>
              <a:rPr lang="en-US" noProof="0" dirty="0" smtClean="0"/>
              <a:t>Thank you very much for you attention.</a:t>
            </a:r>
            <a:r>
              <a:rPr lang="en-US" baseline="0" noProof="0" dirty="0" smtClean="0"/>
              <a:t> </a:t>
            </a:r>
          </a:p>
          <a:p>
            <a:r>
              <a:rPr lang="en-US" baseline="0" noProof="0" dirty="0" smtClean="0"/>
              <a:t>Don’t hesitate to ask questions if something was not clear. </a:t>
            </a:r>
          </a:p>
          <a:p>
            <a:endParaRPr lang="en-US" baseline="0" noProof="0" dirty="0" smtClean="0"/>
          </a:p>
          <a:p>
            <a:r>
              <a:rPr lang="en-US" noProof="0" dirty="0" smtClean="0"/>
              <a:t>Well,</a:t>
            </a:r>
            <a:r>
              <a:rPr lang="en-US" baseline="0" noProof="0" dirty="0" smtClean="0"/>
              <a:t> I have some questions for you.</a:t>
            </a:r>
            <a:endParaRPr lang="en-US"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21</a:t>
            </a:fld>
            <a:endParaRPr lang="fr-FR"/>
          </a:p>
        </p:txBody>
      </p:sp>
    </p:spTree>
    <p:extLst>
      <p:ext uri="{BB962C8B-B14F-4D97-AF65-F5344CB8AC3E}">
        <p14:creationId xmlns:p14="http://schemas.microsoft.com/office/powerpoint/2010/main" val="186404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rtl="0" hangingPunct="0">
              <a:lnSpc>
                <a:spcPct val="100000"/>
              </a:lnSpc>
              <a:spcBef>
                <a:spcPts val="0"/>
              </a:spcBef>
              <a:spcAft>
                <a:spcPts val="0"/>
              </a:spcAft>
              <a:buNone/>
              <a:tabLst/>
              <a:defRPr lang="en-US" b="0">
                <a:ea typeface="Times New Roman" pitchFamily="18"/>
                <a:cs typeface="Times New Roman" pitchFamily="18"/>
              </a:defRPr>
            </a:pPr>
            <a:r>
              <a:rPr lang="en-US" sz="1200" b="0" i="0" u="none" strike="noStrike" kern="1200" dirty="0" smtClean="0">
                <a:ln>
                  <a:noFill/>
                </a:ln>
                <a:latin typeface="Arial" pitchFamily="18"/>
                <a:ea typeface="Times New Roman" pitchFamily="18"/>
                <a:cs typeface="Times New Roman" pitchFamily="18"/>
              </a:rPr>
              <a:t>luxury food made with the liver of a duck or goose that has been specially fattened.</a:t>
            </a:r>
          </a:p>
          <a:p>
            <a:pPr marL="0" marR="0" lvl="0" indent="0" algn="l" rtl="0" hangingPunct="0">
              <a:lnSpc>
                <a:spcPct val="100000"/>
              </a:lnSpc>
              <a:spcBef>
                <a:spcPts val="0"/>
              </a:spcBef>
              <a:spcAft>
                <a:spcPts val="0"/>
              </a:spcAft>
              <a:buNone/>
              <a:tabLst/>
              <a:defRPr lang="en-US" b="0">
                <a:ea typeface="Times New Roman" pitchFamily="18"/>
                <a:cs typeface="Times New Roman" pitchFamily="18"/>
              </a:defRPr>
            </a:pPr>
            <a:r>
              <a:rPr lang="en-US" sz="1200" b="0" i="0" u="none" strike="noStrike" kern="1200" dirty="0" smtClean="0">
                <a:ln>
                  <a:noFill/>
                </a:ln>
                <a:latin typeface="Arial" pitchFamily="18"/>
                <a:ea typeface="Times New Roman" pitchFamily="18"/>
                <a:cs typeface="Times New Roman" pitchFamily="18"/>
              </a:rPr>
              <a:t>Phrase intro</a:t>
            </a:r>
            <a:endParaRPr lang="en-US" sz="1200" b="0" i="0" u="none" strike="noStrike" kern="1200" dirty="0">
              <a:ln>
                <a:noFill/>
              </a:ln>
              <a:latin typeface="Arial" pitchFamily="18"/>
              <a:ea typeface="Times New Roman" pitchFamily="18"/>
              <a:cs typeface="Times New Roman" pitchFamily="18"/>
            </a:endParaRP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a:t>
            </a:fld>
            <a:endParaRPr lang="fr-FR"/>
          </a:p>
        </p:txBody>
      </p:sp>
    </p:spTree>
    <p:extLst>
      <p:ext uri="{BB962C8B-B14F-4D97-AF65-F5344CB8AC3E}">
        <p14:creationId xmlns:p14="http://schemas.microsoft.com/office/powerpoint/2010/main" val="150145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I</a:t>
            </a:r>
            <a:r>
              <a:rPr lang="en-US" baseline="0" noProof="0" dirty="0" smtClean="0"/>
              <a:t> have a second question for you : “What do you imagine when I say “</a:t>
            </a:r>
            <a:r>
              <a:rPr lang="en-US" baseline="0" noProof="0" dirty="0" err="1" smtClean="0"/>
              <a:t>Foie</a:t>
            </a:r>
            <a:r>
              <a:rPr lang="en-US" baseline="0" noProof="0" dirty="0" smtClean="0"/>
              <a:t> Gras” ? </a:t>
            </a:r>
          </a:p>
          <a:p>
            <a:r>
              <a:rPr lang="en-US" baseline="0" noProof="0" dirty="0" smtClean="0"/>
              <a:t>Do you think first the luxury food or rather the problem of force feeding ? </a:t>
            </a:r>
          </a:p>
          <a:p>
            <a:r>
              <a:rPr lang="en-US" baseline="0" noProof="0" dirty="0" smtClean="0"/>
              <a:t>Please, rise your hand if you have this kind of picture in mind. </a:t>
            </a:r>
          </a:p>
          <a:p>
            <a:r>
              <a:rPr lang="en-US" baseline="0" noProof="0" dirty="0" smtClean="0"/>
              <a:t>Now, rise you hand if you have rather that kind of picture in mind.</a:t>
            </a:r>
          </a:p>
          <a:p>
            <a:r>
              <a:rPr lang="en-US" baseline="0" noProof="0" dirty="0" smtClean="0"/>
              <a:t>Thank you for your participation. </a:t>
            </a:r>
          </a:p>
          <a:p>
            <a:r>
              <a:rPr lang="en-US" baseline="0" noProof="0" dirty="0" smtClean="0"/>
              <a:t>Now I can introduce you the schedule of our work.</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3</a:t>
            </a:fld>
            <a:endParaRPr lang="fr-FR"/>
          </a:p>
        </p:txBody>
      </p:sp>
    </p:spTree>
    <p:extLst>
      <p:ext uri="{BB962C8B-B14F-4D97-AF65-F5344CB8AC3E}">
        <p14:creationId xmlns:p14="http://schemas.microsoft.com/office/powerpoint/2010/main" val="185145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Basically,</a:t>
            </a:r>
            <a:r>
              <a:rPr lang="en-US" baseline="0" noProof="0" dirty="0" smtClean="0"/>
              <a:t> we have divided our presentation into four parts. </a:t>
            </a:r>
          </a:p>
          <a:p>
            <a:r>
              <a:rPr lang="en-US" baseline="0" noProof="0" dirty="0" smtClean="0"/>
              <a:t>In the first part, we will talk about the long tradition of </a:t>
            </a:r>
            <a:r>
              <a:rPr lang="en-US" baseline="0" noProof="0" dirty="0" err="1" smtClean="0"/>
              <a:t>Foie</a:t>
            </a:r>
            <a:r>
              <a:rPr lang="en-US" baseline="0" noProof="0" dirty="0" smtClean="0"/>
              <a:t> Gras and its place in </a:t>
            </a:r>
            <a:r>
              <a:rPr lang="en-US" baseline="0" noProof="0" dirty="0" err="1" smtClean="0"/>
              <a:t>french</a:t>
            </a:r>
            <a:r>
              <a:rPr lang="en-US" baseline="0" noProof="0" dirty="0" smtClean="0"/>
              <a:t> cooking.</a:t>
            </a:r>
          </a:p>
          <a:p>
            <a:r>
              <a:rPr lang="en-US" baseline="0" noProof="0" dirty="0" smtClean="0"/>
              <a:t>Then, in the second part, we will look at the way to produce it and all the problems it generates. </a:t>
            </a:r>
          </a:p>
          <a:p>
            <a:r>
              <a:rPr lang="en-US" baseline="0" noProof="0" dirty="0" smtClean="0"/>
              <a:t>In the third part, we will focus on the associations which denounce the way to produce </a:t>
            </a:r>
            <a:r>
              <a:rPr lang="en-US" baseline="0" noProof="0" dirty="0" err="1" smtClean="0"/>
              <a:t>Foie</a:t>
            </a:r>
            <a:r>
              <a:rPr lang="en-US" baseline="0" noProof="0" dirty="0" smtClean="0"/>
              <a:t> Gras. </a:t>
            </a:r>
          </a:p>
          <a:p>
            <a:r>
              <a:rPr lang="en-US" baseline="0" noProof="0" dirty="0" smtClean="0"/>
              <a:t>And, in the final part we will consider the countries where the legislations have evolved.  </a:t>
            </a:r>
          </a:p>
          <a:p>
            <a:endParaRPr lang="en-US" baseline="0" noProof="0" dirty="0" smtClean="0"/>
          </a:p>
          <a:p>
            <a:r>
              <a:rPr lang="en-US" baseline="0" noProof="0" dirty="0" smtClean="0"/>
              <a:t>To start, in the first part we have chosen to show you the evolution of </a:t>
            </a:r>
            <a:r>
              <a:rPr lang="en-US" baseline="0" noProof="0" dirty="0" err="1" smtClean="0"/>
              <a:t>Foie</a:t>
            </a:r>
            <a:r>
              <a:rPr lang="en-US" baseline="0" noProof="0" dirty="0" smtClean="0"/>
              <a:t> Gras, its place in the economy and in the gastronomy.</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4</a:t>
            </a:fld>
            <a:endParaRPr lang="fr-FR"/>
          </a:p>
        </p:txBody>
      </p:sp>
    </p:spTree>
    <p:extLst>
      <p:ext uri="{BB962C8B-B14F-4D97-AF65-F5344CB8AC3E}">
        <p14:creationId xmlns:p14="http://schemas.microsoft.com/office/powerpoint/2010/main" val="143664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rtl="0" hangingPunct="0">
              <a:lnSpc>
                <a:spcPct val="100000"/>
              </a:lnSpc>
              <a:spcBef>
                <a:spcPts val="0"/>
              </a:spcBef>
              <a:spcAft>
                <a:spcPts val="0"/>
              </a:spcAft>
              <a:buNone/>
              <a:tabLst/>
            </a:pPr>
            <a:r>
              <a:rPr lang="fr-FR" sz="1200" b="0" i="0" u="none" strike="noStrike" kern="1200" dirty="0" err="1" smtClean="0">
                <a:ln>
                  <a:noFill/>
                </a:ln>
                <a:latin typeface="Arial" pitchFamily="18"/>
                <a:ea typeface="Microsoft YaHei" pitchFamily="2"/>
                <a:cs typeface="Mangal" pitchFamily="2"/>
              </a:rPr>
              <a:t>Thousand</a:t>
            </a:r>
            <a:r>
              <a:rPr lang="fr-FR" sz="1200" b="0" i="0" u="none" strike="noStrike" kern="1200" dirty="0" smtClean="0">
                <a:ln>
                  <a:noFill/>
                </a:ln>
                <a:latin typeface="Arial" pitchFamily="18"/>
                <a:ea typeface="Microsoft YaHei" pitchFamily="2"/>
                <a:cs typeface="Mangal" pitchFamily="2"/>
              </a:rPr>
              <a:t> = mille</a:t>
            </a:r>
          </a:p>
          <a:p>
            <a:pPr marL="0" marR="0" lvl="0" indent="0" rtl="0" hangingPunct="0">
              <a:lnSpc>
                <a:spcPct val="100000"/>
              </a:lnSpc>
              <a:spcBef>
                <a:spcPts val="0"/>
              </a:spcBef>
              <a:spcAft>
                <a:spcPts val="0"/>
              </a:spcAft>
              <a:buNone/>
              <a:tabLst/>
            </a:pPr>
            <a:r>
              <a:rPr lang="fr-FR" sz="1200" b="0" i="0" u="none" strike="noStrike" kern="1200" dirty="0" err="1" smtClean="0">
                <a:ln>
                  <a:noFill/>
                </a:ln>
                <a:latin typeface="Arial" pitchFamily="18"/>
                <a:ea typeface="Microsoft YaHei" pitchFamily="2"/>
                <a:cs typeface="Mangal" pitchFamily="2"/>
              </a:rPr>
              <a:t>Hundred</a:t>
            </a:r>
            <a:r>
              <a:rPr lang="fr-FR" sz="1200" b="0" i="0" u="none" strike="noStrike" kern="1200" dirty="0" smtClean="0">
                <a:ln>
                  <a:noFill/>
                </a:ln>
                <a:latin typeface="Arial" pitchFamily="18"/>
                <a:ea typeface="Microsoft YaHei" pitchFamily="2"/>
                <a:cs typeface="Mangal" pitchFamily="2"/>
              </a:rPr>
              <a:t> = cent (je n’ai pas ri et tu peux mettre tout ce que tu veux comme notes)</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(Légende) An </a:t>
            </a:r>
            <a:r>
              <a:rPr lang="fr-FR" sz="1200" b="0" i="0" u="none" strike="noStrike" kern="1200" dirty="0" err="1" smtClean="0">
                <a:ln>
                  <a:noFill/>
                </a:ln>
                <a:latin typeface="Arial" pitchFamily="18"/>
                <a:ea typeface="Microsoft YaHei" pitchFamily="2"/>
                <a:cs typeface="Mangal" pitchFamily="2"/>
              </a:rPr>
              <a:t>Egyptian</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fresco</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showing</a:t>
            </a:r>
            <a:r>
              <a:rPr lang="fr-FR" sz="1200" b="0" i="0" u="none" strike="noStrike" kern="1200" dirty="0" smtClean="0">
                <a:ln>
                  <a:noFill/>
                </a:ln>
                <a:latin typeface="Arial" pitchFamily="18"/>
                <a:ea typeface="Microsoft YaHei" pitchFamily="2"/>
                <a:cs typeface="Mangal" pitchFamily="2"/>
              </a:rPr>
              <a:t> the force-</a:t>
            </a:r>
            <a:r>
              <a:rPr lang="fr-FR" sz="1200" b="0" i="0" u="none" strike="noStrike" kern="1200" dirty="0" err="1" smtClean="0">
                <a:ln>
                  <a:noFill/>
                </a:ln>
                <a:latin typeface="Arial" pitchFamily="18"/>
                <a:ea typeface="Microsoft YaHei" pitchFamily="2"/>
                <a:cs typeface="Mangal" pitchFamily="2"/>
              </a:rPr>
              <a:t>feeding</a:t>
            </a:r>
            <a:r>
              <a:rPr lang="fr-FR" sz="1200" b="0" i="0" u="none" strike="noStrike" kern="1200" dirty="0" smtClean="0">
                <a:ln>
                  <a:noFill/>
                </a:ln>
                <a:latin typeface="Arial" pitchFamily="18"/>
                <a:ea typeface="Microsoft YaHei" pitchFamily="2"/>
                <a:cs typeface="Mangal" pitchFamily="2"/>
              </a:rPr>
              <a:t> of </a:t>
            </a:r>
            <a:r>
              <a:rPr lang="fr-FR" sz="1200" b="0" i="0" u="none" strike="noStrike" kern="1200" dirty="0" err="1" smtClean="0">
                <a:ln>
                  <a:noFill/>
                </a:ln>
                <a:latin typeface="Arial" pitchFamily="18"/>
                <a:ea typeface="Microsoft YaHei" pitchFamily="2"/>
                <a:cs typeface="Mangal" pitchFamily="2"/>
              </a:rPr>
              <a:t>geese</a:t>
            </a:r>
            <a:endParaRPr lang="fr-FR" sz="12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 Back </a:t>
            </a:r>
            <a:r>
              <a:rPr lang="fr-FR" sz="1200" b="0" i="0" u="none" strike="noStrike" kern="1200" dirty="0" err="1" smtClean="0">
                <a:ln>
                  <a:noFill/>
                </a:ln>
                <a:latin typeface="Arial" pitchFamily="18"/>
                <a:ea typeface="Microsoft YaHei" pitchFamily="2"/>
                <a:cs typeface="Mangal" pitchFamily="2"/>
              </a:rPr>
              <a:t>at</a:t>
            </a:r>
            <a:r>
              <a:rPr lang="fr-FR" sz="1200" b="0" i="0" u="none" strike="noStrike" kern="1200" dirty="0" smtClean="0">
                <a:ln>
                  <a:noFill/>
                </a:ln>
                <a:latin typeface="Arial" pitchFamily="18"/>
                <a:ea typeface="Microsoft YaHei" pitchFamily="2"/>
                <a:cs typeface="Mangal" pitchFamily="2"/>
              </a:rPr>
              <a:t> least to </a:t>
            </a:r>
            <a:r>
              <a:rPr lang="fr-FR" sz="1200" b="0" i="0" u="none" strike="noStrike" kern="1200" dirty="0" err="1" smtClean="0">
                <a:ln>
                  <a:noFill/>
                </a:ln>
                <a:latin typeface="Arial" pitchFamily="18"/>
                <a:ea typeface="Microsoft YaHei" pitchFamily="2"/>
                <a:cs typeface="Mangal" pitchFamily="2"/>
              </a:rPr>
              <a:t>ancient</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Egypt</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roasted</a:t>
            </a:r>
            <a:r>
              <a:rPr lang="fr-FR" sz="1200" b="0" i="0" u="none" strike="noStrike" kern="1200" dirty="0" smtClean="0">
                <a:ln>
                  <a:noFill/>
                </a:ln>
                <a:latin typeface="Arial" pitchFamily="18"/>
                <a:ea typeface="Microsoft YaHei" pitchFamily="2"/>
                <a:cs typeface="Mangal" pitchFamily="2"/>
              </a:rPr>
              <a:t> and </a:t>
            </a:r>
            <a:r>
              <a:rPr lang="fr-FR" sz="1200" b="0" i="0" u="none" strike="noStrike" kern="1200" dirty="0" err="1" smtClean="0">
                <a:ln>
                  <a:noFill/>
                </a:ln>
                <a:latin typeface="Arial" pitchFamily="18"/>
                <a:ea typeface="Microsoft YaHei" pitchFamily="2"/>
                <a:cs typeface="Mangal" pitchFamily="2"/>
              </a:rPr>
              <a:t>humidified</a:t>
            </a:r>
            <a:r>
              <a:rPr lang="fr-FR" sz="1200" b="0" i="0" u="none" strike="noStrike" kern="1200" dirty="0" smtClean="0">
                <a:ln>
                  <a:noFill/>
                </a:ln>
                <a:latin typeface="Arial" pitchFamily="18"/>
                <a:ea typeface="Microsoft YaHei" pitchFamily="2"/>
                <a:cs typeface="Mangal" pitchFamily="2"/>
              </a:rPr>
              <a:t> grains)</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 Roman Empire (</a:t>
            </a:r>
            <a:r>
              <a:rPr lang="fr-FR" sz="1200" b="0" i="0" u="none" strike="noStrike" kern="1200" dirty="0" err="1" smtClean="0">
                <a:ln>
                  <a:noFill/>
                </a:ln>
                <a:latin typeface="Arial" pitchFamily="18"/>
                <a:ea typeface="Microsoft YaHei" pitchFamily="2"/>
                <a:cs typeface="Mangal" pitchFamily="2"/>
              </a:rPr>
              <a:t>dried</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figs</a:t>
            </a:r>
            <a:r>
              <a:rPr lang="fr-FR" sz="1200" b="0" i="0" u="none" strike="noStrike" kern="1200" dirty="0" smtClean="0">
                <a:ln>
                  <a:noFill/>
                </a:ln>
                <a:latin typeface="Arial" pitchFamily="18"/>
                <a:ea typeface="Microsoft YaHei" pitchFamily="2"/>
                <a:cs typeface="Mangal" pitchFamily="2"/>
              </a:rPr>
              <a:t>)</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 France (corn)</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French </a:t>
            </a:r>
            <a:r>
              <a:rPr lang="fr-FR" sz="1200" b="0" i="0" u="none" strike="noStrike" kern="1200" dirty="0" err="1" smtClean="0">
                <a:ln>
                  <a:noFill/>
                </a:ln>
                <a:latin typeface="Arial" pitchFamily="18"/>
                <a:ea typeface="Microsoft YaHei" pitchFamily="2"/>
                <a:cs typeface="Mangal" pitchFamily="2"/>
              </a:rPr>
              <a:t>law</a:t>
            </a:r>
            <a:r>
              <a:rPr lang="fr-FR" sz="1200" b="0" i="0" u="none" strike="noStrike" kern="1200" dirty="0" smtClean="0">
                <a:ln>
                  <a:noFill/>
                </a:ln>
                <a:latin typeface="Arial" pitchFamily="18"/>
                <a:ea typeface="Microsoft YaHei" pitchFamily="2"/>
                <a:cs typeface="Mangal" pitchFamily="2"/>
              </a:rPr>
              <a:t>: cultural and </a:t>
            </a:r>
            <a:r>
              <a:rPr lang="fr-FR" sz="1200" b="0" i="0" u="none" strike="noStrike" kern="1200" dirty="0" err="1" smtClean="0">
                <a:ln>
                  <a:noFill/>
                </a:ln>
                <a:latin typeface="Arial" pitchFamily="18"/>
                <a:ea typeface="Microsoft YaHei" pitchFamily="2"/>
                <a:cs typeface="Mangal" pitchFamily="2"/>
              </a:rPr>
              <a:t>gastronomic</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heritage</a:t>
            </a:r>
            <a:endParaRPr lang="fr-FR" sz="1200" b="0" i="0" u="none" strike="noStrike" kern="1200" dirty="0">
              <a:ln>
                <a:noFill/>
              </a:ln>
              <a:latin typeface="Arial" pitchFamily="18"/>
              <a:ea typeface="Microsoft YaHei" pitchFamily="2"/>
              <a:cs typeface="Mangal" pitchFamily="2"/>
            </a:endParaRP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5</a:t>
            </a:fld>
            <a:endParaRPr lang="fr-FR"/>
          </a:p>
        </p:txBody>
      </p:sp>
    </p:spTree>
    <p:extLst>
      <p:ext uri="{BB962C8B-B14F-4D97-AF65-F5344CB8AC3E}">
        <p14:creationId xmlns:p14="http://schemas.microsoft.com/office/powerpoint/2010/main" val="111330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i="1" noProof="0" dirty="0" smtClean="0"/>
              <a:t>you're in point concerning the </a:t>
            </a:r>
            <a:r>
              <a:rPr lang="en-US" i="1" noProof="0" dirty="0" err="1" smtClean="0"/>
              <a:t>Foie</a:t>
            </a:r>
            <a:r>
              <a:rPr lang="en-US" i="1" noProof="0" dirty="0" smtClean="0"/>
              <a:t> </a:t>
            </a:r>
            <a:r>
              <a:rPr lang="en-US" i="1" noProof="0" dirty="0" err="1" smtClean="0"/>
              <a:t>gras</a:t>
            </a:r>
            <a:r>
              <a:rPr lang="en-US" i="1" noProof="0" dirty="0" smtClean="0"/>
              <a:t> ?</a:t>
            </a:r>
          </a:p>
          <a:p>
            <a:r>
              <a:rPr lang="en-US" noProof="0" dirty="0" smtClean="0"/>
              <a:t>Annual global production </a:t>
            </a:r>
          </a:p>
          <a:p>
            <a:r>
              <a:rPr lang="en-US" noProof="0" dirty="0" smtClean="0"/>
              <a:t>The French </a:t>
            </a:r>
            <a:r>
              <a:rPr lang="en-US" noProof="0" dirty="0" smtClean="0"/>
              <a:t>production in the global production (</a:t>
            </a:r>
            <a:r>
              <a:rPr lang="en-US" i="1" noProof="0" dirty="0" smtClean="0"/>
              <a:t>is the largest producer followed by Hungary</a:t>
            </a:r>
            <a:r>
              <a:rPr lang="en-US" i="0" noProof="0" dirty="0" smtClean="0"/>
              <a:t>)</a:t>
            </a:r>
            <a:endParaRPr lang="en-US" i="1" noProof="0" dirty="0" smtClean="0"/>
          </a:p>
          <a:p>
            <a:r>
              <a:rPr lang="en-US" noProof="0" dirty="0" smtClean="0"/>
              <a:t>Turnover of the sector in France</a:t>
            </a:r>
          </a:p>
          <a:p>
            <a:r>
              <a:rPr lang="en-US" noProof="0" dirty="0" smtClean="0"/>
              <a:t>The number of employees in France</a:t>
            </a:r>
          </a:p>
          <a:p>
            <a:r>
              <a:rPr lang="en-US" noProof="0" dirty="0" smtClean="0"/>
              <a:t>First</a:t>
            </a:r>
            <a:r>
              <a:rPr lang="en-US" baseline="0" noProof="0" dirty="0" smtClean="0"/>
              <a:t> producing region of the world</a:t>
            </a:r>
          </a:p>
          <a:p>
            <a:r>
              <a:rPr lang="en-US" baseline="0" noProof="0" dirty="0" smtClean="0"/>
              <a:t>The value of exports of </a:t>
            </a:r>
            <a:r>
              <a:rPr lang="en-US" baseline="0" noProof="0" dirty="0" err="1" smtClean="0"/>
              <a:t>foie</a:t>
            </a:r>
            <a:r>
              <a:rPr lang="en-US" baseline="0" noProof="0" dirty="0" smtClean="0"/>
              <a:t> </a:t>
            </a:r>
            <a:r>
              <a:rPr lang="en-US" baseline="0" noProof="0" dirty="0" err="1" smtClean="0"/>
              <a:t>gras</a:t>
            </a:r>
            <a:r>
              <a:rPr lang="en-US" baseline="0" noProof="0" dirty="0" smtClean="0"/>
              <a:t> in France </a:t>
            </a:r>
            <a:r>
              <a:rPr lang="en-US" i="1" baseline="0" noProof="0" dirty="0" smtClean="0"/>
              <a:t>slightly lower due to the crisis</a:t>
            </a:r>
          </a:p>
          <a:p>
            <a:r>
              <a:rPr lang="en-US" i="0" baseline="0" noProof="0" dirty="0" smtClean="0"/>
              <a:t>The amount of </a:t>
            </a:r>
            <a:r>
              <a:rPr lang="en-US" i="0" baseline="0" noProof="0" dirty="0" err="1" smtClean="0"/>
              <a:t>foie</a:t>
            </a:r>
            <a:r>
              <a:rPr lang="en-US" i="0" baseline="0" noProof="0" dirty="0" smtClean="0"/>
              <a:t> </a:t>
            </a:r>
            <a:r>
              <a:rPr lang="en-US" i="0" baseline="0" noProof="0" dirty="0" err="1" smtClean="0"/>
              <a:t>gras</a:t>
            </a:r>
            <a:r>
              <a:rPr lang="en-US" i="0" baseline="0" noProof="0" dirty="0" smtClean="0"/>
              <a:t> consumed in France each year</a:t>
            </a:r>
            <a:endParaRPr lang="en-US" i="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mic Sans MS" pitchFamily="66" charset="0"/>
              </a:rPr>
              <a:t>The average amount consumed each year by </a:t>
            </a:r>
            <a:r>
              <a:rPr lang="fr-FR" sz="1200" dirty="0" err="1" smtClean="0">
                <a:latin typeface="Comic Sans MS" pitchFamily="66" charset="0"/>
              </a:rPr>
              <a:t>household</a:t>
            </a:r>
            <a:r>
              <a:rPr lang="fr-FR" sz="1200" baseline="0" dirty="0" smtClean="0">
                <a:latin typeface="Comic Sans MS" pitchFamily="66" charset="0"/>
              </a:rPr>
              <a:t> in France</a:t>
            </a:r>
            <a:endParaRPr lang="en-US"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6</a:t>
            </a:fld>
            <a:endParaRPr lang="fr-FR" dirty="0"/>
          </a:p>
        </p:txBody>
      </p:sp>
    </p:spTree>
    <p:extLst>
      <p:ext uri="{BB962C8B-B14F-4D97-AF65-F5344CB8AC3E}">
        <p14:creationId xmlns:p14="http://schemas.microsoft.com/office/powerpoint/2010/main" val="111330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So, we have seen that </a:t>
            </a:r>
            <a:r>
              <a:rPr lang="en-US" noProof="0" dirty="0" err="1" smtClean="0"/>
              <a:t>Foie</a:t>
            </a:r>
            <a:r>
              <a:rPr lang="en-US" baseline="0" noProof="0" dirty="0" smtClean="0"/>
              <a:t> Gras is very important in our economy and gastronomy. Now we will pass at the second part of our presentation. We will focus on the manufacturing steps of  production of </a:t>
            </a:r>
            <a:r>
              <a:rPr lang="en-US" baseline="0" noProof="0" dirty="0" err="1" smtClean="0"/>
              <a:t>Foie</a:t>
            </a:r>
            <a:r>
              <a:rPr lang="en-US" baseline="0" noProof="0" dirty="0" smtClean="0"/>
              <a:t> Gras. </a:t>
            </a:r>
          </a:p>
          <a:p>
            <a:endParaRPr lang="en-US" baseline="0" noProof="0" dirty="0" smtClean="0"/>
          </a:p>
          <a:p>
            <a:r>
              <a:rPr lang="en-US" baseline="0" noProof="0" dirty="0" smtClean="0"/>
              <a:t>Julie will begin by introducing you the process.</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8</a:t>
            </a:fld>
            <a:endParaRPr lang="fr-FR"/>
          </a:p>
        </p:txBody>
      </p:sp>
    </p:spTree>
    <p:extLst>
      <p:ext uri="{BB962C8B-B14F-4D97-AF65-F5344CB8AC3E}">
        <p14:creationId xmlns:p14="http://schemas.microsoft.com/office/powerpoint/2010/main" val="26272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9</a:t>
            </a:fld>
            <a:endParaRPr lang="fr-FR"/>
          </a:p>
        </p:txBody>
      </p:sp>
    </p:spTree>
    <p:extLst>
      <p:ext uri="{BB962C8B-B14F-4D97-AF65-F5344CB8AC3E}">
        <p14:creationId xmlns:p14="http://schemas.microsoft.com/office/powerpoint/2010/main" val="358620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en-US" baseline="0" noProof="0" dirty="0" smtClean="0"/>
              <a:t>Here, you have some mule ducks aged about a week. </a:t>
            </a:r>
          </a:p>
          <a:p>
            <a:pPr marL="0" indent="0">
              <a:buFontTx/>
              <a:buNone/>
            </a:pPr>
            <a:r>
              <a:rPr lang="en-US" baseline="0" noProof="0" dirty="0" smtClean="0"/>
              <a:t>And here it is the same ducks ten weeks later. </a:t>
            </a:r>
          </a:p>
          <a:p>
            <a:pPr marL="0" indent="0">
              <a:buFontTx/>
              <a:buNone/>
            </a:pPr>
            <a:r>
              <a:rPr lang="en-US" baseline="0" noProof="0" dirty="0" smtClean="0"/>
              <a:t>As you can imagine, between these two stages, there are some steps. </a:t>
            </a:r>
          </a:p>
          <a:p>
            <a:pPr marL="0" indent="0">
              <a:buFontTx/>
              <a:buNone/>
            </a:pPr>
            <a:r>
              <a:rPr lang="en-US" baseline="0" noProof="0" dirty="0" smtClean="0"/>
              <a:t>First of all the “Start up”. The animals are between one day and one month. They live in a heated room. They eat between thirty and hundred grams of cereals or granules per day. </a:t>
            </a:r>
          </a:p>
          <a:p>
            <a:pPr marL="0" indent="0">
              <a:buFontTx/>
              <a:buNone/>
            </a:pPr>
            <a:r>
              <a:rPr lang="en-US" baseline="0" noProof="0" dirty="0" smtClean="0"/>
              <a:t>Then, during the following month, the ducks change of enclosure : they have large outdoor runs. They also change diet : now they eat up to three hundred grams of  flours.</a:t>
            </a:r>
          </a:p>
          <a:p>
            <a:pPr marL="0" indent="0">
              <a:buFontTx/>
              <a:buNone/>
            </a:pPr>
            <a:r>
              <a:rPr lang="en-US" baseline="0" noProof="0" dirty="0" smtClean="0"/>
              <a:t>Generally these two steps do not take place in the exploitation producer of </a:t>
            </a:r>
            <a:r>
              <a:rPr lang="en-US" baseline="0" noProof="0" dirty="0" err="1" smtClean="0"/>
              <a:t>Foie</a:t>
            </a:r>
            <a:r>
              <a:rPr lang="en-US" baseline="0" noProof="0" dirty="0" smtClean="0"/>
              <a:t> Gras but from a breeder.</a:t>
            </a:r>
          </a:p>
          <a:p>
            <a:pPr marL="0" indent="0">
              <a:buFontTx/>
              <a:buNone/>
            </a:pPr>
            <a:r>
              <a:rPr lang="en-US" baseline="0" noProof="0" dirty="0" smtClean="0"/>
              <a:t>The third step called “preparation” comprises preparing the ducks for the gavage (which is the next step). During one month, little by little the daily rations are increased to accustom the ducks.</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10</a:t>
            </a:fld>
            <a:endParaRPr lang="fr-FR"/>
          </a:p>
        </p:txBody>
      </p:sp>
    </p:spTree>
    <p:extLst>
      <p:ext uri="{BB962C8B-B14F-4D97-AF65-F5344CB8AC3E}">
        <p14:creationId xmlns:p14="http://schemas.microsoft.com/office/powerpoint/2010/main" val="23360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31422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57768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29619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294412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7F8A9C2-E073-4D5C-9B13-146099BDABD9}" type="datetimeFigureOut">
              <a:rPr lang="fr-FR" smtClean="0"/>
              <a:t>16/12/2012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238286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F8A9C2-E073-4D5C-9B13-146099BDABD9}" type="datetimeFigureOut">
              <a:rPr lang="fr-FR" smtClean="0"/>
              <a:t>16/12/2012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87690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F8A9C2-E073-4D5C-9B13-146099BDABD9}" type="datetimeFigureOut">
              <a:rPr lang="fr-FR" smtClean="0"/>
              <a:t>16/12/2012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13781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7F8A9C2-E073-4D5C-9B13-146099BDABD9}" type="datetimeFigureOut">
              <a:rPr lang="fr-FR" smtClean="0"/>
              <a:t>16/12/2012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19339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F8A9C2-E073-4D5C-9B13-146099BDABD9}" type="datetimeFigureOut">
              <a:rPr lang="fr-FR" smtClean="0"/>
              <a:t>16/12/2012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21328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F8A9C2-E073-4D5C-9B13-146099BDABD9}" type="datetimeFigureOut">
              <a:rPr lang="fr-FR" smtClean="0"/>
              <a:t>16/12/2012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16698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F8A9C2-E073-4D5C-9B13-146099BDABD9}" type="datetimeFigureOut">
              <a:rPr lang="fr-FR" smtClean="0"/>
              <a:t>16/12/2012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65907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8A9C2-E073-4D5C-9B13-146099BDABD9}" type="datetimeFigureOut">
              <a:rPr lang="fr-FR" smtClean="0"/>
              <a:t>16/12/2012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F6847-CBEE-421A-BFBD-074F4760A480}" type="slidenum">
              <a:rPr lang="fr-FR" smtClean="0"/>
              <a:t>‹N°›</a:t>
            </a:fld>
            <a:endParaRPr lang="fr-FR"/>
          </a:p>
        </p:txBody>
      </p:sp>
    </p:spTree>
    <p:extLst>
      <p:ext uri="{BB962C8B-B14F-4D97-AF65-F5344CB8AC3E}">
        <p14:creationId xmlns:p14="http://schemas.microsoft.com/office/powerpoint/2010/main" val="284122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ath.univ-toulouse.fr/jss2012/pic/logoIN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2" y="5199783"/>
            <a:ext cx="1809750" cy="168592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7531" y="5746290"/>
            <a:ext cx="4392488" cy="1139094"/>
          </a:xfrm>
          <a:prstGeom prst="rect">
            <a:avLst/>
          </a:prstGeom>
          <a:noFill/>
        </p:spPr>
        <p:txBody>
          <a:bodyPr wrap="square" rtlCol="0">
            <a:spAutoFit/>
          </a:bodyPr>
          <a:lstStyle/>
          <a:p>
            <a:pPr>
              <a:lnSpc>
                <a:spcPct val="150000"/>
              </a:lnSpc>
            </a:pPr>
            <a:r>
              <a:rPr lang="fr-FR" sz="2400" b="1" dirty="0" smtClean="0">
                <a:latin typeface="Comic Sans MS" pitchFamily="66" charset="0"/>
              </a:rPr>
              <a:t>Clément CHADUC</a:t>
            </a:r>
          </a:p>
          <a:p>
            <a:pPr>
              <a:lnSpc>
                <a:spcPct val="150000"/>
              </a:lnSpc>
            </a:pPr>
            <a:r>
              <a:rPr lang="fr-FR" sz="2400" b="1" dirty="0" smtClean="0">
                <a:latin typeface="Comic Sans MS" pitchFamily="66" charset="0"/>
              </a:rPr>
              <a:t>Julie RUSSON</a:t>
            </a:r>
            <a:endParaRPr lang="fr-FR" sz="2400" b="1" dirty="0">
              <a:latin typeface="Comic Sans MS" pitchFamily="66" charset="0"/>
            </a:endParaRPr>
          </a:p>
        </p:txBody>
      </p:sp>
      <p:sp>
        <p:nvSpPr>
          <p:cNvPr id="4" name="ZoneTexte 3"/>
          <p:cNvSpPr txBox="1"/>
          <p:nvPr/>
        </p:nvSpPr>
        <p:spPr>
          <a:xfrm>
            <a:off x="1187624" y="2132856"/>
            <a:ext cx="7920880" cy="201138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THE CONTROVERSIAL BUSINESS OF FOIE GRAS</a:t>
            </a:r>
            <a:endParaRPr lang="fr-FR"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ZoneTexte 4"/>
          <p:cNvSpPr txBox="1"/>
          <p:nvPr/>
        </p:nvSpPr>
        <p:spPr>
          <a:xfrm>
            <a:off x="3419872" y="4277428"/>
            <a:ext cx="3456384" cy="369332"/>
          </a:xfrm>
          <a:prstGeom prst="rect">
            <a:avLst/>
          </a:prstGeom>
          <a:noFill/>
        </p:spPr>
        <p:txBody>
          <a:bodyPr wrap="square" rtlCol="0">
            <a:spAutoFit/>
          </a:bodyPr>
          <a:lstStyle/>
          <a:p>
            <a:pPr algn="ctr"/>
            <a:r>
              <a:rPr lang="fr-FR" b="1" i="1" dirty="0" smtClean="0">
                <a:solidFill>
                  <a:srgbClr val="FF0000"/>
                </a:solidFill>
                <a:latin typeface="Comic Sans MS" pitchFamily="66" charset="0"/>
              </a:rPr>
              <a:t>Thursday 18</a:t>
            </a:r>
            <a:r>
              <a:rPr lang="fr-FR" b="1" i="1" baseline="30000" dirty="0" smtClean="0">
                <a:solidFill>
                  <a:srgbClr val="FF0000"/>
                </a:solidFill>
                <a:latin typeface="Comic Sans MS" pitchFamily="66" charset="0"/>
              </a:rPr>
              <a:t>th  </a:t>
            </a:r>
            <a:r>
              <a:rPr lang="fr-FR" b="1" i="1" dirty="0" smtClean="0">
                <a:solidFill>
                  <a:srgbClr val="FF0000"/>
                </a:solidFill>
                <a:latin typeface="Comic Sans MS" pitchFamily="66" charset="0"/>
              </a:rPr>
              <a:t>of </a:t>
            </a:r>
            <a:r>
              <a:rPr lang="fr-FR" b="1" i="1" dirty="0" err="1" smtClean="0">
                <a:solidFill>
                  <a:srgbClr val="FF0000"/>
                </a:solidFill>
                <a:latin typeface="Comic Sans MS" pitchFamily="66" charset="0"/>
              </a:rPr>
              <a:t>December</a:t>
            </a:r>
            <a:endParaRPr lang="fr-FR" b="1" i="1" dirty="0">
              <a:solidFill>
                <a:srgbClr val="FF0000"/>
              </a:solidFill>
              <a:latin typeface="Comic Sans MS" pitchFamily="66" charset="0"/>
            </a:endParaRPr>
          </a:p>
        </p:txBody>
      </p:sp>
    </p:spTree>
    <p:extLst>
      <p:ext uri="{BB962C8B-B14F-4D97-AF65-F5344CB8AC3E}">
        <p14:creationId xmlns:p14="http://schemas.microsoft.com/office/powerpoint/2010/main" val="3482427896"/>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915816" y="4437112"/>
            <a:ext cx="8677472" cy="0"/>
          </a:xfrm>
          <a:prstGeom prst="straightConnector1">
            <a:avLst/>
          </a:prstGeom>
          <a:ln w="1905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6200000" flipH="1">
            <a:off x="2864025" y="4506915"/>
            <a:ext cx="1273718" cy="1134119"/>
          </a:xfrm>
          <a:prstGeom prst="bentConnector3">
            <a:avLst>
              <a:gd name="adj1" fmla="val 4456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581897" y="2987659"/>
            <a:ext cx="1980220" cy="369332"/>
          </a:xfrm>
          <a:prstGeom prst="rect">
            <a:avLst/>
          </a:prstGeom>
          <a:noFill/>
        </p:spPr>
        <p:txBody>
          <a:bodyPr wrap="square" rtlCol="0">
            <a:spAutoFit/>
          </a:bodyPr>
          <a:lstStyle/>
          <a:p>
            <a:pPr algn="ctr"/>
            <a:r>
              <a:rPr lang="en-US" smtClean="0">
                <a:latin typeface="Comic Sans MS" pitchFamily="66" charset="0"/>
              </a:rPr>
              <a:t>Start up</a:t>
            </a:r>
            <a:endParaRPr lang="en-US">
              <a:latin typeface="Comic Sans MS" pitchFamily="66" charset="0"/>
            </a:endParaRPr>
          </a:p>
        </p:txBody>
      </p:sp>
      <p:cxnSp>
        <p:nvCxnSpPr>
          <p:cNvPr id="21" name="Connecteur en angle 20"/>
          <p:cNvCxnSpPr/>
          <p:nvPr/>
        </p:nvCxnSpPr>
        <p:spPr>
          <a:xfrm rot="5400000" flipH="1" flipV="1">
            <a:off x="3779914" y="3645022"/>
            <a:ext cx="1080122" cy="504062"/>
          </a:xfrm>
          <a:prstGeom prst="bentConnector3">
            <a:avLst>
              <a:gd name="adj1" fmla="val 38456"/>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en angle 27"/>
          <p:cNvCxnSpPr/>
          <p:nvPr/>
        </p:nvCxnSpPr>
        <p:spPr>
          <a:xfrm rot="5400000" flipH="1" flipV="1">
            <a:off x="5652116" y="3645023"/>
            <a:ext cx="1080122" cy="504062"/>
          </a:xfrm>
          <a:prstGeom prst="bentConnector3">
            <a:avLst>
              <a:gd name="adj1" fmla="val 38456"/>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rot="5400000" flipH="1" flipV="1">
            <a:off x="7524324" y="3645024"/>
            <a:ext cx="1080122" cy="504062"/>
          </a:xfrm>
          <a:prstGeom prst="bentConnector3">
            <a:avLst>
              <a:gd name="adj1" fmla="val 38456"/>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436096" y="2987660"/>
            <a:ext cx="1980220" cy="369332"/>
          </a:xfrm>
          <a:prstGeom prst="rect">
            <a:avLst/>
          </a:prstGeom>
          <a:noFill/>
        </p:spPr>
        <p:txBody>
          <a:bodyPr wrap="square" rtlCol="0">
            <a:spAutoFit/>
          </a:bodyPr>
          <a:lstStyle/>
          <a:p>
            <a:pPr algn="ctr"/>
            <a:r>
              <a:rPr lang="en-US" smtClean="0">
                <a:latin typeface="Comic Sans MS" pitchFamily="66" charset="0"/>
              </a:rPr>
              <a:t>Growth</a:t>
            </a:r>
            <a:endParaRPr lang="en-US">
              <a:latin typeface="Comic Sans MS" pitchFamily="66" charset="0"/>
            </a:endParaRPr>
          </a:p>
        </p:txBody>
      </p:sp>
      <p:sp>
        <p:nvSpPr>
          <p:cNvPr id="34" name="ZoneTexte 33"/>
          <p:cNvSpPr txBox="1"/>
          <p:nvPr/>
        </p:nvSpPr>
        <p:spPr>
          <a:xfrm>
            <a:off x="7308304" y="3038155"/>
            <a:ext cx="1980220" cy="369332"/>
          </a:xfrm>
          <a:prstGeom prst="rect">
            <a:avLst/>
          </a:prstGeom>
          <a:noFill/>
        </p:spPr>
        <p:txBody>
          <a:bodyPr wrap="square" rtlCol="0">
            <a:spAutoFit/>
          </a:bodyPr>
          <a:lstStyle/>
          <a:p>
            <a:pPr algn="ctr"/>
            <a:r>
              <a:rPr lang="en-US" smtClean="0">
                <a:latin typeface="Comic Sans MS" pitchFamily="66" charset="0"/>
              </a:rPr>
              <a:t>Preparation</a:t>
            </a:r>
            <a:endParaRPr lang="en-US">
              <a:latin typeface="Comic Sans MS" pitchFamily="66" charset="0"/>
            </a:endParaRPr>
          </a:p>
        </p:txBody>
      </p:sp>
      <p:sp>
        <p:nvSpPr>
          <p:cNvPr id="36" name="ZoneTexte 35"/>
          <p:cNvSpPr txBox="1"/>
          <p:nvPr/>
        </p:nvSpPr>
        <p:spPr>
          <a:xfrm>
            <a:off x="3077834" y="5695184"/>
            <a:ext cx="1980220" cy="369332"/>
          </a:xfrm>
          <a:prstGeom prst="rect">
            <a:avLst/>
          </a:prstGeom>
          <a:noFill/>
        </p:spPr>
        <p:txBody>
          <a:bodyPr wrap="square" rtlCol="0">
            <a:spAutoFit/>
          </a:bodyPr>
          <a:lstStyle/>
          <a:p>
            <a:pPr algn="ctr"/>
            <a:r>
              <a:rPr lang="fr-FR" dirty="0" err="1" smtClean="0">
                <a:latin typeface="Comic Sans MS" pitchFamily="66" charset="0"/>
              </a:rPr>
              <a:t>Sexing</a:t>
            </a:r>
            <a:endParaRPr lang="fr-FR"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2979"/>
            <a:ext cx="2748818" cy="206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422" y="4723999"/>
            <a:ext cx="2958863" cy="221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30812308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50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fltVal val="0"/>
                                          </p:val>
                                        </p:tav>
                                        <p:tav tm="100000">
                                          <p:val>
                                            <p:strVal val="#ppt_w"/>
                                          </p:val>
                                        </p:tav>
                                      </p:tavLst>
                                    </p:anim>
                                    <p:anim calcmode="lin" valueType="num">
                                      <p:cBhvr>
                                        <p:cTn id="36" dur="1000" fill="hold"/>
                                        <p:tgtEl>
                                          <p:spTgt spid="33"/>
                                        </p:tgtEl>
                                        <p:attrNameLst>
                                          <p:attrName>ppt_h</p:attrName>
                                        </p:attrNameLst>
                                      </p:cBhvr>
                                      <p:tavLst>
                                        <p:tav tm="0">
                                          <p:val>
                                            <p:fltVal val="0"/>
                                          </p:val>
                                        </p:tav>
                                        <p:tav tm="100000">
                                          <p:val>
                                            <p:strVal val="#ppt_h"/>
                                          </p:val>
                                        </p:tav>
                                      </p:tavLst>
                                    </p:anim>
                                    <p:anim calcmode="lin" valueType="num">
                                      <p:cBhvr>
                                        <p:cTn id="37" dur="1000" fill="hold"/>
                                        <p:tgtEl>
                                          <p:spTgt spid="33"/>
                                        </p:tgtEl>
                                        <p:attrNameLst>
                                          <p:attrName>style.rotation</p:attrName>
                                        </p:attrNameLst>
                                      </p:cBhvr>
                                      <p:tavLst>
                                        <p:tav tm="0">
                                          <p:val>
                                            <p:fltVal val="90"/>
                                          </p:val>
                                        </p:tav>
                                        <p:tav tm="100000">
                                          <p:val>
                                            <p:fltVal val="0"/>
                                          </p:val>
                                        </p:tav>
                                      </p:tavLst>
                                    </p:anim>
                                    <p:animEffect transition="in" filter="fade">
                                      <p:cBhvr>
                                        <p:cTn id="38" dur="1000"/>
                                        <p:tgtEl>
                                          <p:spTgt spid="33"/>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500"/>
                            </p:stCondLst>
                            <p:childTnLst>
                              <p:par>
                                <p:cTn id="46" presetID="31"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style.rotation</p:attrName>
                                        </p:attrNameLst>
                                      </p:cBhvr>
                                      <p:tavLst>
                                        <p:tav tm="0">
                                          <p:val>
                                            <p:fltVal val="90"/>
                                          </p:val>
                                        </p:tav>
                                        <p:tav tm="100000">
                                          <p:val>
                                            <p:fltVal val="0"/>
                                          </p:val>
                                        </p:tav>
                                      </p:tavLst>
                                    </p:anim>
                                    <p:animEffect transition="in" filter="fade">
                                      <p:cBhvr>
                                        <p:cTn id="51" dur="1000"/>
                                        <p:tgtEl>
                                          <p:spTgt spid="34"/>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0"/>
                            </p:stCondLst>
                            <p:childTnLst>
                              <p:par>
                                <p:cTn id="59" presetID="31"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1000" fill="hold"/>
                                        <p:tgtEl>
                                          <p:spTgt spid="36"/>
                                        </p:tgtEl>
                                        <p:attrNameLst>
                                          <p:attrName>ppt_w</p:attrName>
                                        </p:attrNameLst>
                                      </p:cBhvr>
                                      <p:tavLst>
                                        <p:tav tm="0">
                                          <p:val>
                                            <p:fltVal val="0"/>
                                          </p:val>
                                        </p:tav>
                                        <p:tav tm="100000">
                                          <p:val>
                                            <p:strVal val="#ppt_w"/>
                                          </p:val>
                                        </p:tav>
                                      </p:tavLst>
                                    </p:anim>
                                    <p:anim calcmode="lin" valueType="num">
                                      <p:cBhvr>
                                        <p:cTn id="62" dur="1000" fill="hold"/>
                                        <p:tgtEl>
                                          <p:spTgt spid="36"/>
                                        </p:tgtEl>
                                        <p:attrNameLst>
                                          <p:attrName>ppt_h</p:attrName>
                                        </p:attrNameLst>
                                      </p:cBhvr>
                                      <p:tavLst>
                                        <p:tav tm="0">
                                          <p:val>
                                            <p:fltVal val="0"/>
                                          </p:val>
                                        </p:tav>
                                        <p:tav tm="100000">
                                          <p:val>
                                            <p:strVal val="#ppt_h"/>
                                          </p:val>
                                        </p:tav>
                                      </p:tavLst>
                                    </p:anim>
                                    <p:anim calcmode="lin" valueType="num">
                                      <p:cBhvr>
                                        <p:cTn id="63" dur="1000" fill="hold"/>
                                        <p:tgtEl>
                                          <p:spTgt spid="36"/>
                                        </p:tgtEl>
                                        <p:attrNameLst>
                                          <p:attrName>style.rotation</p:attrName>
                                        </p:attrNameLst>
                                      </p:cBhvr>
                                      <p:tavLst>
                                        <p:tav tm="0">
                                          <p:val>
                                            <p:fltVal val="90"/>
                                          </p:val>
                                        </p:tav>
                                        <p:tav tm="100000">
                                          <p:val>
                                            <p:fltVal val="0"/>
                                          </p:val>
                                        </p:tav>
                                      </p:tavLst>
                                    </p:anim>
                                    <p:animEffect transition="in" filter="fade">
                                      <p:cBhvr>
                                        <p:cTn id="6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34"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828600" y="4437112"/>
            <a:ext cx="4104456" cy="0"/>
          </a:xfrm>
          <a:prstGeom prst="straightConnector1">
            <a:avLst/>
          </a:prstGeom>
          <a:ln w="1905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581890" y="4252446"/>
            <a:ext cx="1980220" cy="369332"/>
          </a:xfrm>
          <a:prstGeom prst="rect">
            <a:avLst/>
          </a:prstGeom>
          <a:noFill/>
        </p:spPr>
        <p:txBody>
          <a:bodyPr wrap="square" rtlCol="0">
            <a:spAutoFit/>
          </a:bodyPr>
          <a:lstStyle/>
          <a:p>
            <a:pPr algn="ctr"/>
            <a:r>
              <a:rPr lang="fr-FR" b="1" dirty="0" smtClean="0">
                <a:latin typeface="Comic Sans MS" pitchFamily="66" charset="0"/>
              </a:rPr>
              <a:t>SLAUGHTER</a:t>
            </a:r>
            <a:endParaRPr lang="fr-FR" b="1" dirty="0">
              <a:latin typeface="Comic Sans MS" pitchFamily="66" charset="0"/>
            </a:endParaRPr>
          </a:p>
        </p:txBody>
      </p:sp>
      <p:cxnSp>
        <p:nvCxnSpPr>
          <p:cNvPr id="10" name="Connecteur en angle 9"/>
          <p:cNvCxnSpPr/>
          <p:nvPr/>
        </p:nvCxnSpPr>
        <p:spPr>
          <a:xfrm rot="16200000" flipH="1">
            <a:off x="577771" y="4506915"/>
            <a:ext cx="1273718" cy="1134119"/>
          </a:xfrm>
          <a:prstGeom prst="bentConnector3">
            <a:avLst>
              <a:gd name="adj1" fmla="val 4456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91580" y="5695184"/>
            <a:ext cx="1980220" cy="369332"/>
          </a:xfrm>
          <a:prstGeom prst="rect">
            <a:avLst/>
          </a:prstGeom>
          <a:noFill/>
        </p:spPr>
        <p:txBody>
          <a:bodyPr wrap="square" rtlCol="0">
            <a:spAutoFit/>
          </a:bodyPr>
          <a:lstStyle/>
          <a:p>
            <a:pPr algn="ctr"/>
            <a:r>
              <a:rPr lang="fr-FR" dirty="0" smtClean="0">
                <a:latin typeface="Comic Sans MS" pitchFamily="66" charset="0"/>
              </a:rPr>
              <a:t>Force </a:t>
            </a:r>
            <a:r>
              <a:rPr lang="fr-FR" dirty="0" err="1" smtClean="0">
                <a:latin typeface="Comic Sans MS" pitchFamily="66" charset="0"/>
              </a:rPr>
              <a:t>feeding</a:t>
            </a:r>
            <a:endParaRPr lang="fr-FR" dirty="0">
              <a:latin typeface="Comic Sans MS" pitchFamily="66" charset="0"/>
            </a:endParaRPr>
          </a:p>
        </p:txBody>
      </p:sp>
      <p:cxnSp>
        <p:nvCxnSpPr>
          <p:cNvPr id="28" name="Connecteur droit avec flèche 27"/>
          <p:cNvCxnSpPr>
            <a:stCxn id="9" idx="3"/>
          </p:cNvCxnSpPr>
          <p:nvPr/>
        </p:nvCxnSpPr>
        <p:spPr>
          <a:xfrm flipV="1">
            <a:off x="5562110" y="2780928"/>
            <a:ext cx="1602178"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9" idx="3"/>
          </p:cNvCxnSpPr>
          <p:nvPr/>
        </p:nvCxnSpPr>
        <p:spPr>
          <a:xfrm flipV="1">
            <a:off x="5562110" y="3356992"/>
            <a:ext cx="175457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9" idx="3"/>
          </p:cNvCxnSpPr>
          <p:nvPr/>
        </p:nvCxnSpPr>
        <p:spPr>
          <a:xfrm flipV="1">
            <a:off x="5562110" y="3897052"/>
            <a:ext cx="175457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9" idx="3"/>
          </p:cNvCxnSpPr>
          <p:nvPr/>
        </p:nvCxnSpPr>
        <p:spPr>
          <a:xfrm>
            <a:off x="5562110" y="4437112"/>
            <a:ext cx="1754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9" idx="3"/>
          </p:cNvCxnSpPr>
          <p:nvPr/>
        </p:nvCxnSpPr>
        <p:spPr>
          <a:xfrm>
            <a:off x="5562110" y="4437112"/>
            <a:ext cx="175457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9" idx="3"/>
          </p:cNvCxnSpPr>
          <p:nvPr/>
        </p:nvCxnSpPr>
        <p:spPr>
          <a:xfrm>
            <a:off x="5562110" y="4437112"/>
            <a:ext cx="175457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7272300" y="2596262"/>
            <a:ext cx="1980220" cy="338554"/>
          </a:xfrm>
          <a:prstGeom prst="rect">
            <a:avLst/>
          </a:prstGeom>
          <a:noFill/>
        </p:spPr>
        <p:txBody>
          <a:bodyPr wrap="square" rtlCol="0">
            <a:spAutoFit/>
          </a:bodyPr>
          <a:lstStyle/>
          <a:p>
            <a:r>
              <a:rPr lang="fr-FR" sz="1600" dirty="0" smtClean="0">
                <a:latin typeface="Comic Sans MS" pitchFamily="66" charset="0"/>
              </a:rPr>
              <a:t>Foie gras</a:t>
            </a:r>
            <a:endParaRPr lang="fr-FR" sz="1600" dirty="0">
              <a:latin typeface="Comic Sans MS" pitchFamily="66" charset="0"/>
            </a:endParaRPr>
          </a:p>
        </p:txBody>
      </p:sp>
      <p:sp>
        <p:nvSpPr>
          <p:cNvPr id="56" name="ZoneTexte 55"/>
          <p:cNvSpPr txBox="1"/>
          <p:nvPr/>
        </p:nvSpPr>
        <p:spPr>
          <a:xfrm>
            <a:off x="7272300" y="3162454"/>
            <a:ext cx="1980220" cy="338554"/>
          </a:xfrm>
          <a:prstGeom prst="rect">
            <a:avLst/>
          </a:prstGeom>
          <a:noFill/>
        </p:spPr>
        <p:txBody>
          <a:bodyPr wrap="square" rtlCol="0">
            <a:spAutoFit/>
          </a:bodyPr>
          <a:lstStyle/>
          <a:p>
            <a:r>
              <a:rPr lang="fr-FR" sz="1600" dirty="0" smtClean="0">
                <a:latin typeface="Comic Sans MS" pitchFamily="66" charset="0"/>
              </a:rPr>
              <a:t>Rillette</a:t>
            </a:r>
          </a:p>
        </p:txBody>
      </p:sp>
      <p:sp>
        <p:nvSpPr>
          <p:cNvPr id="57" name="ZoneTexte 56"/>
          <p:cNvSpPr txBox="1"/>
          <p:nvPr/>
        </p:nvSpPr>
        <p:spPr>
          <a:xfrm>
            <a:off x="7272300" y="3738518"/>
            <a:ext cx="1980220" cy="338554"/>
          </a:xfrm>
          <a:prstGeom prst="rect">
            <a:avLst/>
          </a:prstGeom>
          <a:noFill/>
        </p:spPr>
        <p:txBody>
          <a:bodyPr wrap="square" rtlCol="0">
            <a:spAutoFit/>
          </a:bodyPr>
          <a:lstStyle/>
          <a:p>
            <a:r>
              <a:rPr lang="fr-FR" sz="1600" dirty="0" err="1" smtClean="0">
                <a:latin typeface="Comic Sans MS" pitchFamily="66" charset="0"/>
              </a:rPr>
              <a:t>Duck</a:t>
            </a:r>
            <a:r>
              <a:rPr lang="fr-FR" sz="1600" dirty="0" smtClean="0">
                <a:latin typeface="Comic Sans MS" pitchFamily="66" charset="0"/>
              </a:rPr>
              <a:t> </a:t>
            </a:r>
            <a:r>
              <a:rPr lang="fr-FR" sz="1600" dirty="0" err="1" smtClean="0">
                <a:latin typeface="Comic Sans MS" pitchFamily="66" charset="0"/>
              </a:rPr>
              <a:t>gizzard</a:t>
            </a:r>
            <a:endParaRPr lang="fr-FR" sz="1600" dirty="0" smtClean="0">
              <a:latin typeface="Comic Sans MS" pitchFamily="66" charset="0"/>
            </a:endParaRPr>
          </a:p>
        </p:txBody>
      </p:sp>
      <p:sp>
        <p:nvSpPr>
          <p:cNvPr id="58" name="ZoneTexte 57"/>
          <p:cNvSpPr txBox="1"/>
          <p:nvPr/>
        </p:nvSpPr>
        <p:spPr>
          <a:xfrm>
            <a:off x="7272300" y="4242574"/>
            <a:ext cx="1980220" cy="338554"/>
          </a:xfrm>
          <a:prstGeom prst="rect">
            <a:avLst/>
          </a:prstGeom>
          <a:noFill/>
        </p:spPr>
        <p:txBody>
          <a:bodyPr wrap="square" rtlCol="0">
            <a:spAutoFit/>
          </a:bodyPr>
          <a:lstStyle/>
          <a:p>
            <a:r>
              <a:rPr lang="fr-FR" sz="1600" dirty="0" err="1" smtClean="0">
                <a:latin typeface="Comic Sans MS" pitchFamily="66" charset="0"/>
              </a:rPr>
              <a:t>Breast</a:t>
            </a:r>
            <a:endParaRPr lang="fr-FR" sz="1600" dirty="0" smtClean="0">
              <a:latin typeface="Comic Sans MS" pitchFamily="66" charset="0"/>
            </a:endParaRPr>
          </a:p>
        </p:txBody>
      </p:sp>
      <p:sp>
        <p:nvSpPr>
          <p:cNvPr id="59" name="ZoneTexte 58"/>
          <p:cNvSpPr txBox="1"/>
          <p:nvPr/>
        </p:nvSpPr>
        <p:spPr>
          <a:xfrm>
            <a:off x="7272300" y="4725144"/>
            <a:ext cx="1980220" cy="338554"/>
          </a:xfrm>
          <a:prstGeom prst="rect">
            <a:avLst/>
          </a:prstGeom>
          <a:noFill/>
        </p:spPr>
        <p:txBody>
          <a:bodyPr wrap="square" rtlCol="0">
            <a:spAutoFit/>
          </a:bodyPr>
          <a:lstStyle/>
          <a:p>
            <a:r>
              <a:rPr lang="fr-FR" sz="1600" dirty="0" smtClean="0">
                <a:latin typeface="Comic Sans MS" pitchFamily="66" charset="0"/>
              </a:rPr>
              <a:t>Fritons</a:t>
            </a:r>
          </a:p>
        </p:txBody>
      </p:sp>
      <p:sp>
        <p:nvSpPr>
          <p:cNvPr id="60" name="ZoneTexte 59"/>
          <p:cNvSpPr txBox="1"/>
          <p:nvPr/>
        </p:nvSpPr>
        <p:spPr>
          <a:xfrm>
            <a:off x="7416316" y="5322694"/>
            <a:ext cx="1980220" cy="338554"/>
          </a:xfrm>
          <a:prstGeom prst="rect">
            <a:avLst/>
          </a:prstGeom>
          <a:noFill/>
        </p:spPr>
        <p:txBody>
          <a:bodyPr wrap="square" rtlCol="0">
            <a:spAutoFit/>
          </a:bodyPr>
          <a:lstStyle/>
          <a:p>
            <a:r>
              <a:rPr lang="fr-FR" sz="1600" dirty="0" smtClean="0">
                <a:latin typeface="Comic Sans MS" pitchFamily="66" charset="0"/>
              </a:rPr>
              <a:t>…</a:t>
            </a:r>
          </a:p>
        </p:txBody>
      </p:sp>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15" y="1524172"/>
            <a:ext cx="3600400" cy="254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descr="http://www.l214.com/fichiers/images/visuels/HD/gavage-can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096" y="4260476"/>
            <a:ext cx="4401595" cy="251351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20087601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par>
                                <p:cTn id="23" presetID="22" presetClass="entr" presetSubtype="1"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up)">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nodeType="clickEffect">
                                  <p:stCondLst>
                                    <p:cond delay="0"/>
                                  </p:stCondLst>
                                  <p:childTnLst>
                                    <p:animEffect transition="out" filter="wipe(up)">
                                      <p:cBhvr>
                                        <p:cTn id="29" dur="500"/>
                                        <p:tgtEl>
                                          <p:spTgt spid="62"/>
                                        </p:tgtEl>
                                      </p:cBhvr>
                                    </p:animEffect>
                                    <p:set>
                                      <p:cBhvr>
                                        <p:cTn id="30" dur="1" fill="hold">
                                          <p:stCondLst>
                                            <p:cond delay="499"/>
                                          </p:stCondLst>
                                        </p:cTn>
                                        <p:tgtEl>
                                          <p:spTgt spid="62"/>
                                        </p:tgtEl>
                                        <p:attrNameLst>
                                          <p:attrName>style.visibility</p:attrName>
                                        </p:attrNameLst>
                                      </p:cBhvr>
                                      <p:to>
                                        <p:strVal val="hidden"/>
                                      </p:to>
                                    </p:set>
                                  </p:childTnLst>
                                </p:cTn>
                              </p:par>
                              <p:par>
                                <p:cTn id="31" presetID="22" presetClass="exit" presetSubtype="1" fill="hold" nodeType="withEffect">
                                  <p:stCondLst>
                                    <p:cond delay="0"/>
                                  </p:stCondLst>
                                  <p:childTnLst>
                                    <p:animEffect transition="out" filter="wipe(up)">
                                      <p:cBhvr>
                                        <p:cTn id="32" dur="500"/>
                                        <p:tgtEl>
                                          <p:spTgt spid="63"/>
                                        </p:tgtEl>
                                      </p:cBhvr>
                                    </p:animEffect>
                                    <p:set>
                                      <p:cBhvr>
                                        <p:cTn id="33" dur="1" fill="hold">
                                          <p:stCondLst>
                                            <p:cond delay="499"/>
                                          </p:stCondLst>
                                        </p:cTn>
                                        <p:tgtEl>
                                          <p:spTgt spid="63"/>
                                        </p:tgtEl>
                                        <p:attrNameLst>
                                          <p:attrName>style.visibility</p:attrName>
                                        </p:attrNameLst>
                                      </p:cBhvr>
                                      <p:to>
                                        <p:strVal val="hidden"/>
                                      </p:to>
                                    </p:se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par>
                          <p:cTn id="59" fill="hold">
                            <p:stCondLst>
                              <p:cond delay="1500"/>
                            </p:stCondLst>
                            <p:childTnLst>
                              <p:par>
                                <p:cTn id="60" presetID="31"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1000" fill="hold"/>
                                        <p:tgtEl>
                                          <p:spTgt spid="55"/>
                                        </p:tgtEl>
                                        <p:attrNameLst>
                                          <p:attrName>ppt_w</p:attrName>
                                        </p:attrNameLst>
                                      </p:cBhvr>
                                      <p:tavLst>
                                        <p:tav tm="0">
                                          <p:val>
                                            <p:fltVal val="0"/>
                                          </p:val>
                                        </p:tav>
                                        <p:tav tm="100000">
                                          <p:val>
                                            <p:strVal val="#ppt_w"/>
                                          </p:val>
                                        </p:tav>
                                      </p:tavLst>
                                    </p:anim>
                                    <p:anim calcmode="lin" valueType="num">
                                      <p:cBhvr>
                                        <p:cTn id="63" dur="1000" fill="hold"/>
                                        <p:tgtEl>
                                          <p:spTgt spid="55"/>
                                        </p:tgtEl>
                                        <p:attrNameLst>
                                          <p:attrName>ppt_h</p:attrName>
                                        </p:attrNameLst>
                                      </p:cBhvr>
                                      <p:tavLst>
                                        <p:tav tm="0">
                                          <p:val>
                                            <p:fltVal val="0"/>
                                          </p:val>
                                        </p:tav>
                                        <p:tav tm="100000">
                                          <p:val>
                                            <p:strVal val="#ppt_h"/>
                                          </p:val>
                                        </p:tav>
                                      </p:tavLst>
                                    </p:anim>
                                    <p:anim calcmode="lin" valueType="num">
                                      <p:cBhvr>
                                        <p:cTn id="64" dur="1000" fill="hold"/>
                                        <p:tgtEl>
                                          <p:spTgt spid="55"/>
                                        </p:tgtEl>
                                        <p:attrNameLst>
                                          <p:attrName>style.rotation</p:attrName>
                                        </p:attrNameLst>
                                      </p:cBhvr>
                                      <p:tavLst>
                                        <p:tav tm="0">
                                          <p:val>
                                            <p:fltVal val="90"/>
                                          </p:val>
                                        </p:tav>
                                        <p:tav tm="100000">
                                          <p:val>
                                            <p:fltVal val="0"/>
                                          </p:val>
                                        </p:tav>
                                      </p:tavLst>
                                    </p:anim>
                                    <p:animEffect transition="in" filter="fade">
                                      <p:cBhvr>
                                        <p:cTn id="65" dur="1000"/>
                                        <p:tgtEl>
                                          <p:spTgt spid="55"/>
                                        </p:tgtEl>
                                      </p:cBhvr>
                                    </p:animEffect>
                                  </p:childTnLst>
                                </p:cTn>
                              </p:par>
                            </p:childTnLst>
                          </p:cTn>
                        </p:par>
                        <p:par>
                          <p:cTn id="66" fill="hold">
                            <p:stCondLst>
                              <p:cond delay="2500"/>
                            </p:stCondLst>
                            <p:childTnLst>
                              <p:par>
                                <p:cTn id="67" presetID="31"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1000" fill="hold"/>
                                        <p:tgtEl>
                                          <p:spTgt spid="56"/>
                                        </p:tgtEl>
                                        <p:attrNameLst>
                                          <p:attrName>ppt_w</p:attrName>
                                        </p:attrNameLst>
                                      </p:cBhvr>
                                      <p:tavLst>
                                        <p:tav tm="0">
                                          <p:val>
                                            <p:fltVal val="0"/>
                                          </p:val>
                                        </p:tav>
                                        <p:tav tm="100000">
                                          <p:val>
                                            <p:strVal val="#ppt_w"/>
                                          </p:val>
                                        </p:tav>
                                      </p:tavLst>
                                    </p:anim>
                                    <p:anim calcmode="lin" valueType="num">
                                      <p:cBhvr>
                                        <p:cTn id="70" dur="1000" fill="hold"/>
                                        <p:tgtEl>
                                          <p:spTgt spid="56"/>
                                        </p:tgtEl>
                                        <p:attrNameLst>
                                          <p:attrName>ppt_h</p:attrName>
                                        </p:attrNameLst>
                                      </p:cBhvr>
                                      <p:tavLst>
                                        <p:tav tm="0">
                                          <p:val>
                                            <p:fltVal val="0"/>
                                          </p:val>
                                        </p:tav>
                                        <p:tav tm="100000">
                                          <p:val>
                                            <p:strVal val="#ppt_h"/>
                                          </p:val>
                                        </p:tav>
                                      </p:tavLst>
                                    </p:anim>
                                    <p:anim calcmode="lin" valueType="num">
                                      <p:cBhvr>
                                        <p:cTn id="71" dur="1000" fill="hold"/>
                                        <p:tgtEl>
                                          <p:spTgt spid="56"/>
                                        </p:tgtEl>
                                        <p:attrNameLst>
                                          <p:attrName>style.rotation</p:attrName>
                                        </p:attrNameLst>
                                      </p:cBhvr>
                                      <p:tavLst>
                                        <p:tav tm="0">
                                          <p:val>
                                            <p:fltVal val="90"/>
                                          </p:val>
                                        </p:tav>
                                        <p:tav tm="100000">
                                          <p:val>
                                            <p:fltVal val="0"/>
                                          </p:val>
                                        </p:tav>
                                      </p:tavLst>
                                    </p:anim>
                                    <p:animEffect transition="in" filter="fade">
                                      <p:cBhvr>
                                        <p:cTn id="72" dur="1000"/>
                                        <p:tgtEl>
                                          <p:spTgt spid="56"/>
                                        </p:tgtEl>
                                      </p:cBhvr>
                                    </p:animEffect>
                                  </p:childTnLst>
                                </p:cTn>
                              </p:par>
                            </p:childTnLst>
                          </p:cTn>
                        </p:par>
                        <p:par>
                          <p:cTn id="73" fill="hold">
                            <p:stCondLst>
                              <p:cond delay="3500"/>
                            </p:stCondLst>
                            <p:childTnLst>
                              <p:par>
                                <p:cTn id="74" presetID="31" presetClass="entr" presetSubtype="0"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p:cTn id="76" dur="1000" fill="hold"/>
                                        <p:tgtEl>
                                          <p:spTgt spid="57"/>
                                        </p:tgtEl>
                                        <p:attrNameLst>
                                          <p:attrName>ppt_w</p:attrName>
                                        </p:attrNameLst>
                                      </p:cBhvr>
                                      <p:tavLst>
                                        <p:tav tm="0">
                                          <p:val>
                                            <p:fltVal val="0"/>
                                          </p:val>
                                        </p:tav>
                                        <p:tav tm="100000">
                                          <p:val>
                                            <p:strVal val="#ppt_w"/>
                                          </p:val>
                                        </p:tav>
                                      </p:tavLst>
                                    </p:anim>
                                    <p:anim calcmode="lin" valueType="num">
                                      <p:cBhvr>
                                        <p:cTn id="77" dur="1000" fill="hold"/>
                                        <p:tgtEl>
                                          <p:spTgt spid="57"/>
                                        </p:tgtEl>
                                        <p:attrNameLst>
                                          <p:attrName>ppt_h</p:attrName>
                                        </p:attrNameLst>
                                      </p:cBhvr>
                                      <p:tavLst>
                                        <p:tav tm="0">
                                          <p:val>
                                            <p:fltVal val="0"/>
                                          </p:val>
                                        </p:tav>
                                        <p:tav tm="100000">
                                          <p:val>
                                            <p:strVal val="#ppt_h"/>
                                          </p:val>
                                        </p:tav>
                                      </p:tavLst>
                                    </p:anim>
                                    <p:anim calcmode="lin" valueType="num">
                                      <p:cBhvr>
                                        <p:cTn id="78" dur="1000" fill="hold"/>
                                        <p:tgtEl>
                                          <p:spTgt spid="57"/>
                                        </p:tgtEl>
                                        <p:attrNameLst>
                                          <p:attrName>style.rotation</p:attrName>
                                        </p:attrNameLst>
                                      </p:cBhvr>
                                      <p:tavLst>
                                        <p:tav tm="0">
                                          <p:val>
                                            <p:fltVal val="90"/>
                                          </p:val>
                                        </p:tav>
                                        <p:tav tm="100000">
                                          <p:val>
                                            <p:fltVal val="0"/>
                                          </p:val>
                                        </p:tav>
                                      </p:tavLst>
                                    </p:anim>
                                    <p:animEffect transition="in" filter="fade">
                                      <p:cBhvr>
                                        <p:cTn id="79" dur="1000"/>
                                        <p:tgtEl>
                                          <p:spTgt spid="57"/>
                                        </p:tgtEl>
                                      </p:cBhvr>
                                    </p:animEffect>
                                  </p:childTnLst>
                                </p:cTn>
                              </p:par>
                            </p:childTnLst>
                          </p:cTn>
                        </p:par>
                        <p:par>
                          <p:cTn id="80" fill="hold">
                            <p:stCondLst>
                              <p:cond delay="4500"/>
                            </p:stCondLst>
                            <p:childTnLst>
                              <p:par>
                                <p:cTn id="81" presetID="31"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par>
                          <p:cTn id="87" fill="hold">
                            <p:stCondLst>
                              <p:cond delay="5500"/>
                            </p:stCondLst>
                            <p:childTnLst>
                              <p:par>
                                <p:cTn id="88" presetID="31"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1000" fill="hold"/>
                                        <p:tgtEl>
                                          <p:spTgt spid="59"/>
                                        </p:tgtEl>
                                        <p:attrNameLst>
                                          <p:attrName>ppt_w</p:attrName>
                                        </p:attrNameLst>
                                      </p:cBhvr>
                                      <p:tavLst>
                                        <p:tav tm="0">
                                          <p:val>
                                            <p:fltVal val="0"/>
                                          </p:val>
                                        </p:tav>
                                        <p:tav tm="100000">
                                          <p:val>
                                            <p:strVal val="#ppt_w"/>
                                          </p:val>
                                        </p:tav>
                                      </p:tavLst>
                                    </p:anim>
                                    <p:anim calcmode="lin" valueType="num">
                                      <p:cBhvr>
                                        <p:cTn id="91" dur="1000" fill="hold"/>
                                        <p:tgtEl>
                                          <p:spTgt spid="59"/>
                                        </p:tgtEl>
                                        <p:attrNameLst>
                                          <p:attrName>ppt_h</p:attrName>
                                        </p:attrNameLst>
                                      </p:cBhvr>
                                      <p:tavLst>
                                        <p:tav tm="0">
                                          <p:val>
                                            <p:fltVal val="0"/>
                                          </p:val>
                                        </p:tav>
                                        <p:tav tm="100000">
                                          <p:val>
                                            <p:strVal val="#ppt_h"/>
                                          </p:val>
                                        </p:tav>
                                      </p:tavLst>
                                    </p:anim>
                                    <p:anim calcmode="lin" valueType="num">
                                      <p:cBhvr>
                                        <p:cTn id="92" dur="1000" fill="hold"/>
                                        <p:tgtEl>
                                          <p:spTgt spid="59"/>
                                        </p:tgtEl>
                                        <p:attrNameLst>
                                          <p:attrName>style.rotation</p:attrName>
                                        </p:attrNameLst>
                                      </p:cBhvr>
                                      <p:tavLst>
                                        <p:tav tm="0">
                                          <p:val>
                                            <p:fltVal val="90"/>
                                          </p:val>
                                        </p:tav>
                                        <p:tav tm="100000">
                                          <p:val>
                                            <p:fltVal val="0"/>
                                          </p:val>
                                        </p:tav>
                                      </p:tavLst>
                                    </p:anim>
                                    <p:animEffect transition="in" filter="fade">
                                      <p:cBhvr>
                                        <p:cTn id="93" dur="1000"/>
                                        <p:tgtEl>
                                          <p:spTgt spid="59"/>
                                        </p:tgtEl>
                                      </p:cBhvr>
                                    </p:animEffect>
                                  </p:childTnLst>
                                </p:cTn>
                              </p:par>
                            </p:childTnLst>
                          </p:cTn>
                        </p:par>
                        <p:par>
                          <p:cTn id="94" fill="hold">
                            <p:stCondLst>
                              <p:cond delay="6500"/>
                            </p:stCondLst>
                            <p:childTnLst>
                              <p:par>
                                <p:cTn id="95" presetID="31"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1000" fill="hold"/>
                                        <p:tgtEl>
                                          <p:spTgt spid="60"/>
                                        </p:tgtEl>
                                        <p:attrNameLst>
                                          <p:attrName>ppt_w</p:attrName>
                                        </p:attrNameLst>
                                      </p:cBhvr>
                                      <p:tavLst>
                                        <p:tav tm="0">
                                          <p:val>
                                            <p:fltVal val="0"/>
                                          </p:val>
                                        </p:tav>
                                        <p:tav tm="100000">
                                          <p:val>
                                            <p:strVal val="#ppt_w"/>
                                          </p:val>
                                        </p:tav>
                                      </p:tavLst>
                                    </p:anim>
                                    <p:anim calcmode="lin" valueType="num">
                                      <p:cBhvr>
                                        <p:cTn id="98" dur="1000" fill="hold"/>
                                        <p:tgtEl>
                                          <p:spTgt spid="60"/>
                                        </p:tgtEl>
                                        <p:attrNameLst>
                                          <p:attrName>ppt_h</p:attrName>
                                        </p:attrNameLst>
                                      </p:cBhvr>
                                      <p:tavLst>
                                        <p:tav tm="0">
                                          <p:val>
                                            <p:fltVal val="0"/>
                                          </p:val>
                                        </p:tav>
                                        <p:tav tm="100000">
                                          <p:val>
                                            <p:strVal val="#ppt_h"/>
                                          </p:val>
                                        </p:tav>
                                      </p:tavLst>
                                    </p:anim>
                                    <p:anim calcmode="lin" valueType="num">
                                      <p:cBhvr>
                                        <p:cTn id="99" dur="1000" fill="hold"/>
                                        <p:tgtEl>
                                          <p:spTgt spid="60"/>
                                        </p:tgtEl>
                                        <p:attrNameLst>
                                          <p:attrName>style.rotation</p:attrName>
                                        </p:attrNameLst>
                                      </p:cBhvr>
                                      <p:tavLst>
                                        <p:tav tm="0">
                                          <p:val>
                                            <p:fltVal val="90"/>
                                          </p:val>
                                        </p:tav>
                                        <p:tav tm="100000">
                                          <p:val>
                                            <p:fltVal val="0"/>
                                          </p:val>
                                        </p:tav>
                                      </p:tavLst>
                                    </p:anim>
                                    <p:animEffect transition="in" filter="fade">
                                      <p:cBhvr>
                                        <p:cTn id="10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55" grpId="0"/>
      <p:bldP spid="56"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5" name="Rectangle 4"/>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6" name="Rectangle 5"/>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7" name="Rectangle 6"/>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
        <p:nvSpPr>
          <p:cNvPr id="8" name="ZoneTexte 7"/>
          <p:cNvSpPr txBox="1"/>
          <p:nvPr/>
        </p:nvSpPr>
        <p:spPr>
          <a:xfrm>
            <a:off x="2375756" y="188640"/>
            <a:ext cx="4392488" cy="584775"/>
          </a:xfrm>
          <a:prstGeom prst="rect">
            <a:avLst/>
          </a:prstGeom>
          <a:noFill/>
        </p:spPr>
        <p:txBody>
          <a:bodyPr wrap="square" rtlCol="0">
            <a:spAutoFit/>
          </a:bodyPr>
          <a:lstStyle/>
          <a:p>
            <a:pPr algn="ctr"/>
            <a:r>
              <a:rPr lang="fr-FR" sz="3200" b="1" dirty="0" smtClean="0">
                <a:solidFill>
                  <a:prstClr val="black"/>
                </a:solidFill>
                <a:latin typeface="Comic Sans MS" pitchFamily="66" charset="0"/>
              </a:rPr>
              <a:t>SCHEDULE</a:t>
            </a:r>
            <a:endParaRPr lang="fr-FR" sz="3200" b="1" dirty="0">
              <a:solidFill>
                <a:prstClr val="black"/>
              </a:solidFill>
              <a:latin typeface="Comic Sans MS" pitchFamily="66" charset="0"/>
            </a:endParaRPr>
          </a:p>
        </p:txBody>
      </p:sp>
    </p:spTree>
    <p:extLst>
      <p:ext uri="{BB962C8B-B14F-4D97-AF65-F5344CB8AC3E}">
        <p14:creationId xmlns:p14="http://schemas.microsoft.com/office/powerpoint/2010/main" val="38224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75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grpId="0" nodeType="withEffect">
                                  <p:stCondLst>
                                    <p:cond delay="75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75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5" name="ZoneTexte 4"/>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3.1-  Many associations</a:t>
            </a:r>
          </a:p>
        </p:txBody>
      </p:sp>
      <p:pic>
        <p:nvPicPr>
          <p:cNvPr id="6" name="Image 5"/>
          <p:cNvPicPr>
            <a:picLocks noChangeAspect="1"/>
          </p:cNvPicPr>
          <p:nvPr/>
        </p:nvPicPr>
        <p:blipFill>
          <a:blip r:embed="rId3">
            <a:lum/>
            <a:alphaModFix/>
          </a:blip>
          <a:srcRect/>
          <a:stretch>
            <a:fillRect/>
          </a:stretch>
        </p:blipFill>
        <p:spPr>
          <a:xfrm>
            <a:off x="5076056" y="4626675"/>
            <a:ext cx="2857320" cy="1837799"/>
          </a:xfrm>
          <a:prstGeom prst="rect">
            <a:avLst/>
          </a:prstGeom>
          <a:noFill/>
          <a:ln>
            <a:noFill/>
          </a:ln>
        </p:spPr>
      </p:pic>
      <p:pic>
        <p:nvPicPr>
          <p:cNvPr id="7" name="Image 6"/>
          <p:cNvPicPr>
            <a:picLocks noChangeAspect="1"/>
          </p:cNvPicPr>
          <p:nvPr/>
        </p:nvPicPr>
        <p:blipFill>
          <a:blip r:embed="rId4">
            <a:lum/>
            <a:alphaModFix/>
          </a:blip>
          <a:srcRect/>
          <a:stretch>
            <a:fillRect/>
          </a:stretch>
        </p:blipFill>
        <p:spPr>
          <a:xfrm>
            <a:off x="6284641" y="1965195"/>
            <a:ext cx="2520000" cy="2661480"/>
          </a:xfrm>
          <a:prstGeom prst="rect">
            <a:avLst/>
          </a:prstGeom>
          <a:noFill/>
          <a:ln>
            <a:noFill/>
          </a:ln>
        </p:spPr>
      </p:pic>
      <p:pic>
        <p:nvPicPr>
          <p:cNvPr id="8" name="Image 7"/>
          <p:cNvPicPr>
            <a:picLocks noChangeAspect="1"/>
          </p:cNvPicPr>
          <p:nvPr/>
        </p:nvPicPr>
        <p:blipFill>
          <a:blip r:embed="rId5">
            <a:lum/>
            <a:alphaModFix/>
          </a:blip>
          <a:srcRect/>
          <a:stretch>
            <a:fillRect/>
          </a:stretch>
        </p:blipFill>
        <p:spPr>
          <a:xfrm>
            <a:off x="2987824" y="2343555"/>
            <a:ext cx="2857320" cy="1904760"/>
          </a:xfrm>
          <a:prstGeom prst="rect">
            <a:avLst/>
          </a:prstGeom>
          <a:noFill/>
          <a:ln>
            <a:noFill/>
          </a:ln>
        </p:spPr>
      </p:pic>
      <p:pic>
        <p:nvPicPr>
          <p:cNvPr id="9" name="Image 8"/>
          <p:cNvPicPr>
            <a:picLocks noChangeAspect="1"/>
          </p:cNvPicPr>
          <p:nvPr/>
        </p:nvPicPr>
        <p:blipFill>
          <a:blip r:embed="rId6">
            <a:lum/>
            <a:alphaModFix/>
          </a:blip>
          <a:srcRect/>
          <a:stretch>
            <a:fillRect/>
          </a:stretch>
        </p:blipFill>
        <p:spPr>
          <a:xfrm>
            <a:off x="179512" y="4077072"/>
            <a:ext cx="2495160" cy="2495160"/>
          </a:xfrm>
          <a:prstGeom prst="rect">
            <a:avLst/>
          </a:prstGeom>
          <a:noFill/>
          <a:ln>
            <a:noFill/>
          </a:ln>
        </p:spPr>
      </p:pic>
      <p:pic>
        <p:nvPicPr>
          <p:cNvPr id="10" name="Image 9"/>
          <p:cNvPicPr>
            <a:picLocks noChangeAspect="1"/>
          </p:cNvPicPr>
          <p:nvPr/>
        </p:nvPicPr>
        <p:blipFill rotWithShape="1">
          <a:blip r:embed="rId7">
            <a:lum/>
            <a:alphaModFix/>
          </a:blip>
          <a:srcRect r="37863"/>
          <a:stretch/>
        </p:blipFill>
        <p:spPr>
          <a:xfrm>
            <a:off x="3024336" y="1931695"/>
            <a:ext cx="6156176" cy="4953689"/>
          </a:xfrm>
          <a:prstGeom prst="rect">
            <a:avLst/>
          </a:prstGeom>
          <a:noFill/>
          <a:ln>
            <a:noFill/>
          </a:ln>
        </p:spPr>
      </p:pic>
    </p:spTree>
    <p:extLst>
      <p:ext uri="{BB962C8B-B14F-4D97-AF65-F5344CB8AC3E}">
        <p14:creationId xmlns:p14="http://schemas.microsoft.com/office/powerpoint/2010/main" val="24804552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716524" cy="461665"/>
          </a:xfrm>
          <a:prstGeom prst="rect">
            <a:avLst/>
          </a:prstGeom>
          <a:noFill/>
        </p:spPr>
        <p:txBody>
          <a:bodyPr wrap="square" rtlCol="0">
            <a:spAutoFit/>
          </a:bodyPr>
          <a:lstStyle/>
          <a:p>
            <a:pPr algn="ctr"/>
            <a:r>
              <a:rPr lang="en-US" sz="2400" dirty="0">
                <a:solidFill>
                  <a:srgbClr val="00B050"/>
                </a:solidFill>
                <a:latin typeface="Comic Sans MS" pitchFamily="66" charset="0"/>
              </a:rPr>
              <a:t>3.2- Different points of view</a:t>
            </a:r>
          </a:p>
        </p:txBody>
      </p:sp>
      <p:sp>
        <p:nvSpPr>
          <p:cNvPr id="14" name="Rectangle 13"/>
          <p:cNvSpPr/>
          <p:nvPr/>
        </p:nvSpPr>
        <p:spPr>
          <a:xfrm>
            <a:off x="2079663" y="2741661"/>
            <a:ext cx="7039469" cy="461665"/>
          </a:xfrm>
          <a:prstGeom prst="rect">
            <a:avLst/>
          </a:prstGeom>
        </p:spPr>
        <p:txBody>
          <a:bodyPr wrap="square">
            <a:spAutoFit/>
          </a:bodyPr>
          <a:lstStyle/>
          <a:p>
            <a:r>
              <a:rPr lang="en-US" sz="2400" dirty="0">
                <a:latin typeface="Comic Sans MS" pitchFamily="66" charset="0"/>
              </a:rPr>
              <a:t>- self </a:t>
            </a:r>
            <a:r>
              <a:rPr lang="en-US" sz="2400" dirty="0" smtClean="0">
                <a:latin typeface="Comic Sans MS" pitchFamily="66" charset="0"/>
              </a:rPr>
              <a:t>feeding</a:t>
            </a:r>
            <a:endParaRPr lang="en-US" sz="2400" dirty="0">
              <a:latin typeface="Comic Sans MS" pitchFamily="66" charset="0"/>
            </a:endParaRPr>
          </a:p>
        </p:txBody>
      </p:sp>
      <p:sp>
        <p:nvSpPr>
          <p:cNvPr id="6" name="Rectangle 5"/>
          <p:cNvSpPr/>
          <p:nvPr/>
        </p:nvSpPr>
        <p:spPr>
          <a:xfrm>
            <a:off x="2079663" y="3411289"/>
            <a:ext cx="6876256" cy="461665"/>
          </a:xfrm>
          <a:prstGeom prst="rect">
            <a:avLst/>
          </a:prstGeom>
        </p:spPr>
        <p:txBody>
          <a:bodyPr wrap="square">
            <a:spAutoFit/>
          </a:bodyPr>
          <a:lstStyle/>
          <a:p>
            <a:r>
              <a:rPr lang="en-US" sz="2400" dirty="0">
                <a:latin typeface="Comic Sans MS" pitchFamily="66" charset="0"/>
              </a:rPr>
              <a:t>- ducks are </a:t>
            </a:r>
            <a:r>
              <a:rPr lang="en-US" sz="2400" dirty="0" smtClean="0">
                <a:latin typeface="Comic Sans MS" pitchFamily="66" charset="0"/>
              </a:rPr>
              <a:t>greedy</a:t>
            </a:r>
            <a:endParaRPr lang="en-US" sz="2400" dirty="0">
              <a:latin typeface="Comic Sans MS" pitchFamily="66" charset="0"/>
            </a:endParaRPr>
          </a:p>
        </p:txBody>
      </p:sp>
      <p:sp>
        <p:nvSpPr>
          <p:cNvPr id="7" name="Rectangle 6"/>
          <p:cNvSpPr/>
          <p:nvPr/>
        </p:nvSpPr>
        <p:spPr>
          <a:xfrm>
            <a:off x="2079663" y="4000127"/>
            <a:ext cx="6876256" cy="461665"/>
          </a:xfrm>
          <a:prstGeom prst="rect">
            <a:avLst/>
          </a:prstGeom>
        </p:spPr>
        <p:txBody>
          <a:bodyPr wrap="square">
            <a:spAutoFit/>
          </a:bodyPr>
          <a:lstStyle/>
          <a:p>
            <a:r>
              <a:rPr lang="en-US" sz="2400" dirty="0">
                <a:latin typeface="Comic Sans MS" pitchFamily="66" charset="0"/>
              </a:rPr>
              <a:t>- liver not </a:t>
            </a:r>
            <a:r>
              <a:rPr lang="en-US" sz="2400" dirty="0" smtClean="0">
                <a:latin typeface="Comic Sans MS" pitchFamily="66" charset="0"/>
              </a:rPr>
              <a:t>sick</a:t>
            </a:r>
            <a:endParaRPr lang="en-US" sz="2400" dirty="0">
              <a:latin typeface="Comic Sans MS" pitchFamily="66" charset="0"/>
            </a:endParaRPr>
          </a:p>
        </p:txBody>
      </p:sp>
      <p:sp>
        <p:nvSpPr>
          <p:cNvPr id="15" name="Rectangle 14"/>
          <p:cNvSpPr/>
          <p:nvPr/>
        </p:nvSpPr>
        <p:spPr>
          <a:xfrm>
            <a:off x="2079663" y="598673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force feeding is not uncomfortable</a:t>
            </a:r>
            <a:endParaRPr lang="en-US" sz="2400" dirty="0">
              <a:latin typeface="Comic Sans MS" pitchFamily="66" charset="0"/>
            </a:endParaRPr>
          </a:p>
        </p:txBody>
      </p:sp>
      <p:sp>
        <p:nvSpPr>
          <p:cNvPr id="16" name="Rectangle 15"/>
          <p:cNvSpPr/>
          <p:nvPr/>
        </p:nvSpPr>
        <p:spPr>
          <a:xfrm>
            <a:off x="2079663" y="530805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short time</a:t>
            </a:r>
            <a:endParaRPr lang="en-US" sz="2400" dirty="0">
              <a:latin typeface="Comic Sans MS" pitchFamily="66" charset="0"/>
            </a:endParaRPr>
          </a:p>
        </p:txBody>
      </p:sp>
      <p:sp>
        <p:nvSpPr>
          <p:cNvPr id="17" name="Rectangle 16"/>
          <p:cNvSpPr/>
          <p:nvPr/>
        </p:nvSpPr>
        <p:spPr>
          <a:xfrm>
            <a:off x="2079663" y="4618582"/>
            <a:ext cx="3681802"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classic mortality</a:t>
            </a:r>
            <a:endParaRPr lang="en-US" sz="2400" dirty="0">
              <a:latin typeface="Comic Sans MS" pitchFamily="66" charset="0"/>
            </a:endParaRPr>
          </a:p>
        </p:txBody>
      </p:sp>
    </p:spTree>
    <p:extLst>
      <p:ext uri="{BB962C8B-B14F-4D97-AF65-F5344CB8AC3E}">
        <p14:creationId xmlns:p14="http://schemas.microsoft.com/office/powerpoint/2010/main" val="1245323533"/>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716524" cy="461665"/>
          </a:xfrm>
          <a:prstGeom prst="rect">
            <a:avLst/>
          </a:prstGeom>
          <a:noFill/>
        </p:spPr>
        <p:txBody>
          <a:bodyPr wrap="square" rtlCol="0">
            <a:spAutoFit/>
          </a:bodyPr>
          <a:lstStyle/>
          <a:p>
            <a:pPr algn="ctr"/>
            <a:r>
              <a:rPr lang="en-US" sz="2400" dirty="0">
                <a:solidFill>
                  <a:srgbClr val="00B050"/>
                </a:solidFill>
                <a:latin typeface="Comic Sans MS" pitchFamily="66" charset="0"/>
              </a:rPr>
              <a:t>3.2- Different points of view</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328" y="2747898"/>
            <a:ext cx="3145160" cy="276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19403853">
            <a:off x="5465086" y="2750876"/>
            <a:ext cx="2436676" cy="369332"/>
          </a:xfrm>
          <a:prstGeom prst="rect">
            <a:avLst/>
          </a:prstGeom>
          <a:noFill/>
        </p:spPr>
        <p:txBody>
          <a:bodyPr wrap="square" rtlCol="0">
            <a:spAutoFit/>
          </a:bodyPr>
          <a:lstStyle/>
          <a:p>
            <a:pPr algn="ctr"/>
            <a:r>
              <a:rPr lang="en-US" i="1" dirty="0" smtClean="0"/>
              <a:t>Are you kidding ?</a:t>
            </a:r>
            <a:endParaRPr lang="en-US" i="1" dirty="0"/>
          </a:p>
        </p:txBody>
      </p:sp>
      <p:sp>
        <p:nvSpPr>
          <p:cNvPr id="7" name="Rectangle 6"/>
          <p:cNvSpPr/>
          <p:nvPr/>
        </p:nvSpPr>
        <p:spPr>
          <a:xfrm>
            <a:off x="2079663" y="2741661"/>
            <a:ext cx="7039469" cy="461665"/>
          </a:xfrm>
          <a:prstGeom prst="rect">
            <a:avLst/>
          </a:prstGeom>
        </p:spPr>
        <p:txBody>
          <a:bodyPr wrap="square">
            <a:spAutoFit/>
          </a:bodyPr>
          <a:lstStyle/>
          <a:p>
            <a:r>
              <a:rPr lang="en-US" sz="2400" dirty="0">
                <a:latin typeface="Comic Sans MS" pitchFamily="66" charset="0"/>
              </a:rPr>
              <a:t>- self </a:t>
            </a:r>
            <a:r>
              <a:rPr lang="en-US" sz="2400" dirty="0" smtClean="0">
                <a:latin typeface="Comic Sans MS" pitchFamily="66" charset="0"/>
              </a:rPr>
              <a:t>feeding</a:t>
            </a:r>
            <a:endParaRPr lang="en-US" sz="2400" dirty="0">
              <a:latin typeface="Comic Sans MS" pitchFamily="66" charset="0"/>
            </a:endParaRPr>
          </a:p>
        </p:txBody>
      </p:sp>
      <p:sp>
        <p:nvSpPr>
          <p:cNvPr id="8" name="Rectangle 7"/>
          <p:cNvSpPr/>
          <p:nvPr/>
        </p:nvSpPr>
        <p:spPr>
          <a:xfrm>
            <a:off x="2079663" y="3411289"/>
            <a:ext cx="6876256" cy="461665"/>
          </a:xfrm>
          <a:prstGeom prst="rect">
            <a:avLst/>
          </a:prstGeom>
        </p:spPr>
        <p:txBody>
          <a:bodyPr wrap="square">
            <a:spAutoFit/>
          </a:bodyPr>
          <a:lstStyle/>
          <a:p>
            <a:r>
              <a:rPr lang="en-US" sz="2400" dirty="0">
                <a:latin typeface="Comic Sans MS" pitchFamily="66" charset="0"/>
              </a:rPr>
              <a:t>- ducks are </a:t>
            </a:r>
            <a:r>
              <a:rPr lang="en-US" sz="2400" dirty="0" smtClean="0">
                <a:latin typeface="Comic Sans MS" pitchFamily="66" charset="0"/>
              </a:rPr>
              <a:t>greedy</a:t>
            </a:r>
            <a:endParaRPr lang="en-US" sz="2400" dirty="0">
              <a:latin typeface="Comic Sans MS" pitchFamily="66" charset="0"/>
            </a:endParaRPr>
          </a:p>
        </p:txBody>
      </p:sp>
      <p:sp>
        <p:nvSpPr>
          <p:cNvPr id="9" name="Rectangle 8"/>
          <p:cNvSpPr/>
          <p:nvPr/>
        </p:nvSpPr>
        <p:spPr>
          <a:xfrm>
            <a:off x="2079663" y="4000127"/>
            <a:ext cx="6876256" cy="461665"/>
          </a:xfrm>
          <a:prstGeom prst="rect">
            <a:avLst/>
          </a:prstGeom>
        </p:spPr>
        <p:txBody>
          <a:bodyPr wrap="square">
            <a:spAutoFit/>
          </a:bodyPr>
          <a:lstStyle/>
          <a:p>
            <a:r>
              <a:rPr lang="en-US" sz="2400" dirty="0">
                <a:latin typeface="Comic Sans MS" pitchFamily="66" charset="0"/>
              </a:rPr>
              <a:t>- liver not </a:t>
            </a:r>
            <a:r>
              <a:rPr lang="en-US" sz="2400" dirty="0" smtClean="0">
                <a:latin typeface="Comic Sans MS" pitchFamily="66" charset="0"/>
              </a:rPr>
              <a:t>sick</a:t>
            </a:r>
            <a:endParaRPr lang="en-US" sz="2400" dirty="0">
              <a:latin typeface="Comic Sans MS" pitchFamily="66" charset="0"/>
            </a:endParaRPr>
          </a:p>
        </p:txBody>
      </p:sp>
      <p:sp>
        <p:nvSpPr>
          <p:cNvPr id="10" name="Rectangle 9"/>
          <p:cNvSpPr/>
          <p:nvPr/>
        </p:nvSpPr>
        <p:spPr>
          <a:xfrm>
            <a:off x="2079663" y="598673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force feeding is not uncomfortable</a:t>
            </a:r>
            <a:endParaRPr lang="en-US" sz="2400" dirty="0">
              <a:latin typeface="Comic Sans MS" pitchFamily="66" charset="0"/>
            </a:endParaRPr>
          </a:p>
        </p:txBody>
      </p:sp>
      <p:sp>
        <p:nvSpPr>
          <p:cNvPr id="11" name="Rectangle 10"/>
          <p:cNvSpPr/>
          <p:nvPr/>
        </p:nvSpPr>
        <p:spPr>
          <a:xfrm>
            <a:off x="2079663" y="530805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short time</a:t>
            </a:r>
            <a:endParaRPr lang="en-US" sz="2400" dirty="0">
              <a:latin typeface="Comic Sans MS" pitchFamily="66" charset="0"/>
            </a:endParaRPr>
          </a:p>
        </p:txBody>
      </p:sp>
      <p:sp>
        <p:nvSpPr>
          <p:cNvPr id="12" name="Rectangle 11"/>
          <p:cNvSpPr/>
          <p:nvPr/>
        </p:nvSpPr>
        <p:spPr>
          <a:xfrm>
            <a:off x="2079663" y="4618582"/>
            <a:ext cx="3681802"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classic mortality</a:t>
            </a:r>
            <a:endParaRPr lang="en-US" sz="2400" dirty="0">
              <a:latin typeface="Comic Sans MS" pitchFamily="66" charset="0"/>
            </a:endParaRPr>
          </a:p>
        </p:txBody>
      </p:sp>
      <p:sp>
        <p:nvSpPr>
          <p:cNvPr id="6" name="Multiplier 5"/>
          <p:cNvSpPr/>
          <p:nvPr/>
        </p:nvSpPr>
        <p:spPr>
          <a:xfrm>
            <a:off x="1907704" y="2626314"/>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2429762" y="3332893"/>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Multiplier 14"/>
          <p:cNvSpPr/>
          <p:nvPr/>
        </p:nvSpPr>
        <p:spPr>
          <a:xfrm>
            <a:off x="2083855" y="3969541"/>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er 15"/>
          <p:cNvSpPr/>
          <p:nvPr/>
        </p:nvSpPr>
        <p:spPr>
          <a:xfrm>
            <a:off x="2236255" y="4581128"/>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Multiplier 16"/>
          <p:cNvSpPr/>
          <p:nvPr/>
        </p:nvSpPr>
        <p:spPr>
          <a:xfrm>
            <a:off x="2018777" y="5208711"/>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Multiplier 17"/>
          <p:cNvSpPr/>
          <p:nvPr/>
        </p:nvSpPr>
        <p:spPr>
          <a:xfrm>
            <a:off x="3457209" y="5908337"/>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84398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6"/>
                                        </p:tgtEl>
                                        <p:attrNameLst>
                                          <p:attrName>ppt_x</p:attrName>
                                          <p:attrName>ppt_y</p:attrName>
                                        </p:attrNameLst>
                                      </p:cBhvr>
                                    </p:animMotion>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Scale>
                                      <p:cBhvr>
                                        <p:cTn id="14"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14"/>
                                        </p:tgtEl>
                                        <p:attrNameLst>
                                          <p:attrName>ppt_x</p:attrName>
                                          <p:attrName>ppt_y</p:attrName>
                                        </p:attrNameLst>
                                      </p:cBhvr>
                                    </p:animMotion>
                                    <p:animEffect transition="in" filter="fade">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750" decel="50000" fill="hold">
                                          <p:stCondLst>
                                            <p:cond delay="0"/>
                                          </p:stCondLst>
                                        </p:cTn>
                                        <p:tgtEl>
                                          <p:spTgt spid="15"/>
                                        </p:tgtEl>
                                        <p:attrNameLst>
                                          <p:attrName>ppt_x</p:attrName>
                                          <p:attrName>ppt_y</p:attrName>
                                        </p:attrNameLst>
                                      </p:cBhvr>
                                    </p:animMotion>
                                    <p:animEffect transition="in" filter="fade">
                                      <p:cBhvr>
                                        <p:cTn id="23" dur="75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Scale>
                                      <p:cBhvr>
                                        <p:cTn id="28" dur="7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750" decel="50000" fill="hold">
                                          <p:stCondLst>
                                            <p:cond delay="0"/>
                                          </p:stCondLst>
                                        </p:cTn>
                                        <p:tgtEl>
                                          <p:spTgt spid="16"/>
                                        </p:tgtEl>
                                        <p:attrNameLst>
                                          <p:attrName>ppt_x</p:attrName>
                                          <p:attrName>ppt_y</p:attrName>
                                        </p:attrNameLst>
                                      </p:cBhvr>
                                    </p:animMotion>
                                    <p:animEffect transition="in" filter="fade">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7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17"/>
                                        </p:tgtEl>
                                        <p:attrNameLst>
                                          <p:attrName>ppt_x</p:attrName>
                                          <p:attrName>ppt_y</p:attrName>
                                        </p:attrNameLst>
                                      </p:cBhvr>
                                    </p:animMotion>
                                    <p:animEffect transition="in" filter="fade">
                                      <p:cBhvr>
                                        <p:cTn id="37" dur="75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Scale>
                                      <p:cBhvr>
                                        <p:cTn id="42"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18"/>
                                        </p:tgtEl>
                                        <p:attrNameLst>
                                          <p:attrName>ppt_x</p:attrName>
                                          <p:attrName>ppt_y</p:attrName>
                                        </p:attrNameLst>
                                      </p:cBhvr>
                                    </p:animMotion>
                                    <p:animEffect transition="in" filter="fade">
                                      <p:cBhvr>
                                        <p:cTn id="4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3.3- Alternative products</a:t>
            </a:r>
          </a:p>
        </p:txBody>
      </p:sp>
      <p:pic>
        <p:nvPicPr>
          <p:cNvPr id="5" name="Image 4"/>
          <p:cNvPicPr>
            <a:picLocks noChangeAspect="1"/>
          </p:cNvPicPr>
          <p:nvPr/>
        </p:nvPicPr>
        <p:blipFill>
          <a:blip r:embed="rId3">
            <a:lum/>
            <a:alphaModFix/>
          </a:blip>
          <a:srcRect/>
          <a:stretch>
            <a:fillRect/>
          </a:stretch>
        </p:blipFill>
        <p:spPr>
          <a:xfrm>
            <a:off x="1820093" y="2576024"/>
            <a:ext cx="5704235" cy="4281477"/>
          </a:xfrm>
          <a:prstGeom prst="rect">
            <a:avLst/>
          </a:prstGeom>
          <a:noFill/>
          <a:ln>
            <a:noFill/>
          </a:ln>
        </p:spPr>
      </p:pic>
      <p:pic>
        <p:nvPicPr>
          <p:cNvPr id="6" name="Image 5"/>
          <p:cNvPicPr>
            <a:picLocks noChangeAspect="1"/>
          </p:cNvPicPr>
          <p:nvPr/>
        </p:nvPicPr>
        <p:blipFill>
          <a:blip r:embed="rId4">
            <a:lum/>
            <a:alphaModFix/>
          </a:blip>
          <a:srcRect/>
          <a:stretch>
            <a:fillRect/>
          </a:stretch>
        </p:blipFill>
        <p:spPr>
          <a:xfrm>
            <a:off x="4064400" y="1931640"/>
            <a:ext cx="5079600" cy="2158560"/>
          </a:xfrm>
          <a:prstGeom prst="rect">
            <a:avLst/>
          </a:prstGeom>
          <a:noFill/>
          <a:ln>
            <a:noFill/>
          </a:ln>
        </p:spPr>
      </p:pic>
    </p:spTree>
    <p:extLst>
      <p:ext uri="{BB962C8B-B14F-4D97-AF65-F5344CB8AC3E}">
        <p14:creationId xmlns:p14="http://schemas.microsoft.com/office/powerpoint/2010/main" val="1245323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3.3- Alternative products</a:t>
            </a:r>
          </a:p>
        </p:txBody>
      </p:sp>
      <p:pic>
        <p:nvPicPr>
          <p:cNvPr id="6" name="Image 5"/>
          <p:cNvPicPr>
            <a:picLocks noChangeAspect="1"/>
          </p:cNvPicPr>
          <p:nvPr/>
        </p:nvPicPr>
        <p:blipFill>
          <a:blip r:embed="rId3">
            <a:lum/>
            <a:alphaModFix/>
          </a:blip>
          <a:srcRect/>
          <a:stretch>
            <a:fillRect/>
          </a:stretch>
        </p:blipFill>
        <p:spPr>
          <a:xfrm>
            <a:off x="4064400" y="1931640"/>
            <a:ext cx="5079600" cy="2158560"/>
          </a:xfrm>
          <a:prstGeom prst="rect">
            <a:avLst/>
          </a:prstGeom>
          <a:noFill/>
          <a:ln>
            <a:noFill/>
          </a:ln>
        </p:spPr>
      </p:pic>
      <p:sp>
        <p:nvSpPr>
          <p:cNvPr id="7" name="Rectangle 6"/>
          <p:cNvSpPr/>
          <p:nvPr/>
        </p:nvSpPr>
        <p:spPr>
          <a:xfrm>
            <a:off x="595214" y="3859367"/>
            <a:ext cx="1872208" cy="461665"/>
          </a:xfrm>
          <a:prstGeom prst="rect">
            <a:avLst/>
          </a:prstGeom>
        </p:spPr>
        <p:txBody>
          <a:bodyPr wrap="square">
            <a:spAutoFit/>
          </a:bodyPr>
          <a:lstStyle/>
          <a:p>
            <a:pPr algn="ctr"/>
            <a:r>
              <a:rPr lang="en-US" sz="2400" dirty="0" smtClean="0">
                <a:latin typeface="Comic Sans MS" pitchFamily="66" charset="0"/>
              </a:rPr>
              <a:t>DIETARY</a:t>
            </a:r>
            <a:endParaRPr lang="en-US" sz="2400" dirty="0">
              <a:latin typeface="Comic Sans MS" pitchFamily="66" charset="0"/>
            </a:endParaRPr>
          </a:p>
        </p:txBody>
      </p:sp>
      <p:sp>
        <p:nvSpPr>
          <p:cNvPr id="8" name="Rectangle 7"/>
          <p:cNvSpPr/>
          <p:nvPr/>
        </p:nvSpPr>
        <p:spPr>
          <a:xfrm>
            <a:off x="1387302" y="4581128"/>
            <a:ext cx="2160240" cy="461665"/>
          </a:xfrm>
          <a:prstGeom prst="rect">
            <a:avLst/>
          </a:prstGeom>
        </p:spPr>
        <p:txBody>
          <a:bodyPr wrap="square">
            <a:spAutoFit/>
          </a:bodyPr>
          <a:lstStyle/>
          <a:p>
            <a:pPr algn="ctr"/>
            <a:r>
              <a:rPr lang="en-US" sz="2400" dirty="0" smtClean="0">
                <a:latin typeface="Comic Sans MS" pitchFamily="66" charset="0"/>
              </a:rPr>
              <a:t>ECONOMIC</a:t>
            </a:r>
            <a:endParaRPr lang="en-US" sz="2400" dirty="0">
              <a:latin typeface="Comic Sans MS" pitchFamily="66" charset="0"/>
            </a:endParaRPr>
          </a:p>
        </p:txBody>
      </p:sp>
      <p:sp>
        <p:nvSpPr>
          <p:cNvPr id="9" name="Rectangle 8"/>
          <p:cNvSpPr/>
          <p:nvPr/>
        </p:nvSpPr>
        <p:spPr>
          <a:xfrm>
            <a:off x="2363094" y="5589240"/>
            <a:ext cx="5881314" cy="461665"/>
          </a:xfrm>
          <a:prstGeom prst="rect">
            <a:avLst/>
          </a:prstGeom>
        </p:spPr>
        <p:txBody>
          <a:bodyPr wrap="square">
            <a:spAutoFit/>
          </a:bodyPr>
          <a:lstStyle/>
          <a:p>
            <a:pPr algn="ctr"/>
            <a:r>
              <a:rPr lang="en-US" sz="2400" dirty="0" smtClean="0">
                <a:latin typeface="Comic Sans MS" pitchFamily="66" charset="0"/>
              </a:rPr>
              <a:t>But what about the taste ?</a:t>
            </a:r>
            <a:endParaRPr lang="en-US" sz="2400" dirty="0">
              <a:latin typeface="Comic Sans MS" pitchFamily="66" charset="0"/>
            </a:endParaRPr>
          </a:p>
        </p:txBody>
      </p:sp>
    </p:spTree>
    <p:extLst>
      <p:ext uri="{BB962C8B-B14F-4D97-AF65-F5344CB8AC3E}">
        <p14:creationId xmlns:p14="http://schemas.microsoft.com/office/powerpoint/2010/main" val="4585707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5" name="Rectangle 4"/>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6" name="Rectangle 5"/>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7" name="Rectangle 6"/>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
        <p:nvSpPr>
          <p:cNvPr id="8" name="ZoneTexte 7"/>
          <p:cNvSpPr txBox="1"/>
          <p:nvPr/>
        </p:nvSpPr>
        <p:spPr>
          <a:xfrm>
            <a:off x="2375756" y="188640"/>
            <a:ext cx="4392488" cy="584775"/>
          </a:xfrm>
          <a:prstGeom prst="rect">
            <a:avLst/>
          </a:prstGeom>
          <a:noFill/>
        </p:spPr>
        <p:txBody>
          <a:bodyPr wrap="square" rtlCol="0">
            <a:spAutoFit/>
          </a:bodyPr>
          <a:lstStyle/>
          <a:p>
            <a:pPr algn="ctr"/>
            <a:r>
              <a:rPr lang="fr-FR" sz="3200" b="1" dirty="0" smtClean="0">
                <a:solidFill>
                  <a:prstClr val="black"/>
                </a:solidFill>
                <a:latin typeface="Comic Sans MS" pitchFamily="66" charset="0"/>
              </a:rPr>
              <a:t>SCHEDULE</a:t>
            </a:r>
            <a:endParaRPr lang="fr-FR" sz="3200" b="1" dirty="0">
              <a:solidFill>
                <a:prstClr val="black"/>
              </a:solidFill>
              <a:latin typeface="Comic Sans MS" pitchFamily="66" charset="0"/>
            </a:endParaRPr>
          </a:p>
        </p:txBody>
      </p:sp>
    </p:spTree>
    <p:extLst>
      <p:ext uri="{BB962C8B-B14F-4D97-AF65-F5344CB8AC3E}">
        <p14:creationId xmlns:p14="http://schemas.microsoft.com/office/powerpoint/2010/main" val="168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75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grpId="0" nodeType="withEffect">
                                  <p:stCondLst>
                                    <p:cond delay="75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75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830997"/>
          </a:xfrm>
          <a:prstGeom prst="rect">
            <a:avLst/>
          </a:prstGeom>
          <a:noFill/>
        </p:spPr>
        <p:txBody>
          <a:bodyPr wrap="square" rtlCol="0">
            <a:spAutoFit/>
          </a:bodyPr>
          <a:lstStyle/>
          <a:p>
            <a:pPr algn="ctr"/>
            <a:r>
              <a:rPr lang="en-US" sz="2400" b="1" dirty="0">
                <a:latin typeface="Comic Sans MS" pitchFamily="66" charset="0"/>
              </a:rPr>
              <a:t>IV- … and the legislations are evolving.</a:t>
            </a:r>
          </a:p>
        </p:txBody>
      </p:sp>
      <p:pic>
        <p:nvPicPr>
          <p:cNvPr id="5" name="Picture 2" descr="C:\Users\Clément\Documents\école\INSA\Anglais\foiecaliforn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40" y="2368500"/>
            <a:ext cx="6769172" cy="451688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4.1- The California case</a:t>
            </a:r>
          </a:p>
        </p:txBody>
      </p:sp>
    </p:spTree>
    <p:extLst>
      <p:ext uri="{BB962C8B-B14F-4D97-AF65-F5344CB8AC3E}">
        <p14:creationId xmlns:p14="http://schemas.microsoft.com/office/powerpoint/2010/main" val="40066059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2381979"/>
            <a:ext cx="6840760" cy="830997"/>
          </a:xfrm>
          <a:prstGeom prst="rect">
            <a:avLst/>
          </a:prstGeom>
        </p:spPr>
        <p:txBody>
          <a:bodyPr wrap="square">
            <a:spAutoFit/>
          </a:bodyPr>
          <a:lstStyle/>
          <a:p>
            <a:pPr algn="ctr"/>
            <a:r>
              <a:rPr lang="en-US" sz="2400" b="1" dirty="0">
                <a:latin typeface="Comic Sans MS" pitchFamily="66" charset="0"/>
              </a:rPr>
              <a:t>Who will eat any </a:t>
            </a:r>
            <a:r>
              <a:rPr lang="en-US" sz="2400" b="1" dirty="0" err="1">
                <a:latin typeface="Comic Sans MS" pitchFamily="66" charset="0"/>
              </a:rPr>
              <a:t>foie</a:t>
            </a:r>
            <a:r>
              <a:rPr lang="en-US" sz="2400" b="1" dirty="0">
                <a:latin typeface="Comic Sans MS" pitchFamily="66" charset="0"/>
              </a:rPr>
              <a:t> </a:t>
            </a:r>
            <a:r>
              <a:rPr lang="en-US" sz="2400" b="1" dirty="0" err="1">
                <a:latin typeface="Comic Sans MS" pitchFamily="66" charset="0"/>
              </a:rPr>
              <a:t>gras</a:t>
            </a:r>
            <a:r>
              <a:rPr lang="en-US" sz="2400" b="1" dirty="0">
                <a:latin typeface="Comic Sans MS" pitchFamily="66" charset="0"/>
              </a:rPr>
              <a:t> for Christmas and New Year holidays ?</a:t>
            </a:r>
            <a:endParaRPr lang="fr-FR" sz="2400" b="1" dirty="0">
              <a:latin typeface="Comic Sans MS" pitchFamily="66" charset="0"/>
            </a:endParaRPr>
          </a:p>
        </p:txBody>
      </p:sp>
      <p:graphicFrame>
        <p:nvGraphicFramePr>
          <p:cNvPr id="3" name="Graphique 2"/>
          <p:cNvGraphicFramePr>
            <a:graphicFrameLocks/>
          </p:cNvGraphicFramePr>
          <p:nvPr>
            <p:extLst>
              <p:ext uri="{D42A27DB-BD31-4B8C-83A1-F6EECF244321}">
                <p14:modId xmlns:p14="http://schemas.microsoft.com/office/powerpoint/2010/main" val="3288101184"/>
              </p:ext>
            </p:extLst>
          </p:nvPr>
        </p:nvGraphicFramePr>
        <p:xfrm>
          <a:off x="2033972" y="3179440"/>
          <a:ext cx="678650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INTRODUCTION</a:t>
            </a:r>
            <a:endParaRPr lang="fr-FR" sz="3200" b="1" dirty="0">
              <a:latin typeface="Comic Sans MS" pitchFamily="66" charset="0"/>
            </a:endParaRPr>
          </a:p>
        </p:txBody>
      </p:sp>
    </p:spTree>
    <p:extLst>
      <p:ext uri="{BB962C8B-B14F-4D97-AF65-F5344CB8AC3E}">
        <p14:creationId xmlns:p14="http://schemas.microsoft.com/office/powerpoint/2010/main" val="2053774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830997"/>
          </a:xfrm>
          <a:prstGeom prst="rect">
            <a:avLst/>
          </a:prstGeom>
          <a:noFill/>
        </p:spPr>
        <p:txBody>
          <a:bodyPr wrap="square" rtlCol="0">
            <a:spAutoFit/>
          </a:bodyPr>
          <a:lstStyle/>
          <a:p>
            <a:pPr algn="ctr"/>
            <a:r>
              <a:rPr lang="en-US" sz="2400" b="1" dirty="0">
                <a:latin typeface="Comic Sans MS" pitchFamily="66" charset="0"/>
              </a:rPr>
              <a:t>IV- … and the legislations are evolving.</a:t>
            </a:r>
          </a:p>
        </p:txBody>
      </p:sp>
      <p:sp>
        <p:nvSpPr>
          <p:cNvPr id="6" name="ZoneTexte 5"/>
          <p:cNvSpPr txBox="1"/>
          <p:nvPr/>
        </p:nvSpPr>
        <p:spPr>
          <a:xfrm>
            <a:off x="2591780" y="1469975"/>
            <a:ext cx="5292588" cy="461665"/>
          </a:xfrm>
          <a:prstGeom prst="rect">
            <a:avLst/>
          </a:prstGeom>
          <a:noFill/>
        </p:spPr>
        <p:txBody>
          <a:bodyPr wrap="square" rtlCol="0">
            <a:spAutoFit/>
          </a:bodyPr>
          <a:lstStyle/>
          <a:p>
            <a:pPr algn="ctr"/>
            <a:r>
              <a:rPr lang="en-US" sz="2400" dirty="0">
                <a:solidFill>
                  <a:srgbClr val="00B050"/>
                </a:solidFill>
                <a:latin typeface="Comic Sans MS" pitchFamily="66" charset="0"/>
              </a:rPr>
              <a:t>4.2- And in the others countries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72"/>
          <a:stretch/>
        </p:blipFill>
        <p:spPr bwMode="auto">
          <a:xfrm>
            <a:off x="4067944" y="1988840"/>
            <a:ext cx="4932040" cy="47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69757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CONCLUSION</a:t>
            </a:r>
            <a:endParaRPr lang="fr-FR" sz="3200" b="1" dirty="0">
              <a:latin typeface="Comic Sans MS" pitchFamily="66" charset="0"/>
            </a:endParaRPr>
          </a:p>
        </p:txBody>
      </p:sp>
      <p:sp>
        <p:nvSpPr>
          <p:cNvPr id="3" name="Rectangle 2"/>
          <p:cNvSpPr/>
          <p:nvPr/>
        </p:nvSpPr>
        <p:spPr>
          <a:xfrm>
            <a:off x="1949946" y="2996952"/>
            <a:ext cx="6840760" cy="830997"/>
          </a:xfrm>
          <a:prstGeom prst="rect">
            <a:avLst/>
          </a:prstGeom>
        </p:spPr>
        <p:txBody>
          <a:bodyPr wrap="square">
            <a:spAutoFit/>
          </a:bodyPr>
          <a:lstStyle/>
          <a:p>
            <a:pPr algn="ctr"/>
            <a:r>
              <a:rPr lang="en-US" sz="2400" b="1" dirty="0">
                <a:latin typeface="Comic Sans MS" pitchFamily="66" charset="0"/>
              </a:rPr>
              <a:t>Who will eat any </a:t>
            </a:r>
            <a:r>
              <a:rPr lang="en-US" sz="2400" b="1" dirty="0" err="1">
                <a:latin typeface="Comic Sans MS" pitchFamily="66" charset="0"/>
              </a:rPr>
              <a:t>foie</a:t>
            </a:r>
            <a:r>
              <a:rPr lang="en-US" sz="2400" b="1" dirty="0">
                <a:latin typeface="Comic Sans MS" pitchFamily="66" charset="0"/>
              </a:rPr>
              <a:t> </a:t>
            </a:r>
            <a:r>
              <a:rPr lang="en-US" sz="2400" b="1" dirty="0" err="1">
                <a:latin typeface="Comic Sans MS" pitchFamily="66" charset="0"/>
              </a:rPr>
              <a:t>gras</a:t>
            </a:r>
            <a:r>
              <a:rPr lang="en-US" sz="2400" b="1" dirty="0">
                <a:latin typeface="Comic Sans MS" pitchFamily="66" charset="0"/>
              </a:rPr>
              <a:t> for Christmas and New Year holidays ?</a:t>
            </a:r>
            <a:endParaRPr lang="fr-FR" sz="2400" b="1" dirty="0">
              <a:latin typeface="Comic Sans MS" pitchFamily="66" charset="0"/>
            </a:endParaRPr>
          </a:p>
        </p:txBody>
      </p:sp>
      <p:sp>
        <p:nvSpPr>
          <p:cNvPr id="4" name="Rectangle 3"/>
          <p:cNvSpPr/>
          <p:nvPr/>
        </p:nvSpPr>
        <p:spPr>
          <a:xfrm>
            <a:off x="2072580" y="5127575"/>
            <a:ext cx="6840760" cy="461665"/>
          </a:xfrm>
          <a:prstGeom prst="rect">
            <a:avLst/>
          </a:prstGeom>
        </p:spPr>
        <p:txBody>
          <a:bodyPr wrap="square">
            <a:spAutoFit/>
          </a:bodyPr>
          <a:lstStyle/>
          <a:p>
            <a:pPr algn="ctr"/>
            <a:r>
              <a:rPr lang="en-US" sz="2400" b="1" dirty="0">
                <a:latin typeface="Comic Sans MS" pitchFamily="66" charset="0"/>
              </a:rPr>
              <a:t>Who will </a:t>
            </a:r>
            <a:r>
              <a:rPr lang="en-US" sz="2400" b="1" dirty="0" smtClean="0">
                <a:latin typeface="Comic Sans MS" pitchFamily="66" charset="0"/>
              </a:rPr>
              <a:t>prefer </a:t>
            </a:r>
            <a:r>
              <a:rPr lang="en-US" sz="2400" b="1" dirty="0" err="1" smtClean="0">
                <a:latin typeface="Comic Sans MS" pitchFamily="66" charset="0"/>
              </a:rPr>
              <a:t>foie</a:t>
            </a:r>
            <a:r>
              <a:rPr lang="en-US" sz="2400" b="1" dirty="0" smtClean="0">
                <a:latin typeface="Comic Sans MS" pitchFamily="66" charset="0"/>
              </a:rPr>
              <a:t> </a:t>
            </a:r>
            <a:r>
              <a:rPr lang="en-US" sz="2400" b="1" dirty="0" err="1" smtClean="0">
                <a:latin typeface="Comic Sans MS" pitchFamily="66" charset="0"/>
              </a:rPr>
              <a:t>gras</a:t>
            </a:r>
            <a:r>
              <a:rPr lang="en-US" sz="2400" b="1" dirty="0" smtClean="0">
                <a:latin typeface="Comic Sans MS" pitchFamily="66" charset="0"/>
              </a:rPr>
              <a:t> – alternatives ?</a:t>
            </a:r>
            <a:endParaRPr lang="fr-FR" sz="2400" b="1" dirty="0">
              <a:latin typeface="Comic Sans MS" pitchFamily="66" charset="0"/>
            </a:endParaRPr>
          </a:p>
        </p:txBody>
      </p:sp>
    </p:spTree>
    <p:extLst>
      <p:ext uri="{BB962C8B-B14F-4D97-AF65-F5344CB8AC3E}">
        <p14:creationId xmlns:p14="http://schemas.microsoft.com/office/powerpoint/2010/main" val="5643886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708920"/>
            <a:ext cx="7218643" cy="461665"/>
          </a:xfrm>
          <a:prstGeom prst="rect">
            <a:avLst/>
          </a:prstGeom>
        </p:spPr>
        <p:txBody>
          <a:bodyPr wrap="none">
            <a:spAutoFit/>
          </a:bodyPr>
          <a:lstStyle/>
          <a:p>
            <a:r>
              <a:rPr lang="en-US" sz="2400" b="1" dirty="0">
                <a:latin typeface="Comic Sans MS" pitchFamily="66" charset="0"/>
              </a:rPr>
              <a:t>What do you imagine when I say “</a:t>
            </a:r>
            <a:r>
              <a:rPr lang="en-US" sz="2400" b="1" dirty="0" err="1">
                <a:latin typeface="Comic Sans MS" pitchFamily="66" charset="0"/>
              </a:rPr>
              <a:t>Foie</a:t>
            </a:r>
            <a:r>
              <a:rPr lang="en-US" sz="2400" b="1" dirty="0">
                <a:latin typeface="Comic Sans MS" pitchFamily="66" charset="0"/>
              </a:rPr>
              <a:t> Gras” ?</a:t>
            </a:r>
            <a:endParaRPr lang="fr-FR" sz="2400" b="1" dirty="0">
              <a:latin typeface="Comic Sans MS" pitchFamily="66"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19" t="16500" r="11181" b="19000"/>
          <a:stretch/>
        </p:blipFill>
        <p:spPr bwMode="auto">
          <a:xfrm>
            <a:off x="1835696" y="3333698"/>
            <a:ext cx="3794626" cy="31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3185"/>
          <a:stretch/>
        </p:blipFill>
        <p:spPr bwMode="auto">
          <a:xfrm>
            <a:off x="6165800" y="3274589"/>
            <a:ext cx="2888539" cy="339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INTRODUCTION</a:t>
            </a:r>
            <a:endParaRPr lang="fr-FR" sz="3200" b="1" dirty="0">
              <a:latin typeface="Comic Sans MS" pitchFamily="66" charset="0"/>
            </a:endParaRPr>
          </a:p>
        </p:txBody>
      </p:sp>
    </p:spTree>
    <p:extLst>
      <p:ext uri="{BB962C8B-B14F-4D97-AF65-F5344CB8AC3E}">
        <p14:creationId xmlns:p14="http://schemas.microsoft.com/office/powerpoint/2010/main" val="1685530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arn(inVertical)">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SCHEDULE</a:t>
            </a:r>
            <a:endParaRPr lang="fr-FR" sz="3200" b="1" dirty="0">
              <a:latin typeface="Comic Sans MS" pitchFamily="66" charset="0"/>
            </a:endParaRPr>
          </a:p>
        </p:txBody>
      </p:sp>
      <p:sp>
        <p:nvSpPr>
          <p:cNvPr id="6" name="Rectangle 5"/>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7" name="Rectangle 6"/>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8" name="Rectangle 7"/>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9" name="Rectangle 8"/>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Tree>
    <p:extLst>
      <p:ext uri="{BB962C8B-B14F-4D97-AF65-F5344CB8AC3E}">
        <p14:creationId xmlns:p14="http://schemas.microsoft.com/office/powerpoint/2010/main" val="23835523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rctx="PPT">
                                        <p:cTn id="31" dur="indefinite"/>
                                        <p:tgtEl>
                                          <p:spTgt spid="9"/>
                                        </p:tgtEl>
                                        <p:attrNameLst>
                                          <p:attrName>style.opacity</p:attrName>
                                        </p:attrNameLst>
                                      </p:cBhvr>
                                      <p:to>
                                        <p:strVal val="0.5"/>
                                      </p:to>
                                    </p:set>
                                    <p:animEffect filter="image" prLst="opacity: 0.5">
                                      <p:cBhvr rctx="IE">
                                        <p:cTn id="32" dur="indefinite"/>
                                        <p:tgtEl>
                                          <p:spTgt spid="9"/>
                                        </p:tgtEl>
                                      </p:cBhvr>
                                    </p:animEffect>
                                  </p:childTnLst>
                                </p:cTn>
                              </p:par>
                              <p:par>
                                <p:cTn id="33" presetID="9" presetClass="emph" presetSubtype="0" grpId="1" nodeType="withEffect">
                                  <p:stCondLst>
                                    <p:cond delay="0"/>
                                  </p:stCondLst>
                                  <p:childTnLst>
                                    <p:set>
                                      <p:cBhvr rctx="PPT">
                                        <p:cTn id="34" dur="indefinite"/>
                                        <p:tgtEl>
                                          <p:spTgt spid="6"/>
                                        </p:tgtEl>
                                        <p:attrNameLst>
                                          <p:attrName>style.opacity</p:attrName>
                                        </p:attrNameLst>
                                      </p:cBhvr>
                                      <p:to>
                                        <p:strVal val="0.5"/>
                                      </p:to>
                                    </p:set>
                                    <p:animEffect filter="image" prLst="opacity: 0.5">
                                      <p:cBhvr rctx="IE">
                                        <p:cTn id="35" dur="indefinite"/>
                                        <p:tgtEl>
                                          <p:spTgt spid="6"/>
                                        </p:tgtEl>
                                      </p:cBhvr>
                                    </p:animEffect>
                                  </p:childTnLst>
                                </p:cTn>
                              </p:par>
                              <p:par>
                                <p:cTn id="36" presetID="9" presetClass="emph" presetSubtype="0" grpId="1" nodeType="withEffect">
                                  <p:stCondLst>
                                    <p:cond delay="0"/>
                                  </p:stCondLst>
                                  <p:childTnLst>
                                    <p:set>
                                      <p:cBhvr rctx="PPT">
                                        <p:cTn id="37" dur="indefinite"/>
                                        <p:tgtEl>
                                          <p:spTgt spid="8"/>
                                        </p:tgtEl>
                                        <p:attrNameLst>
                                          <p:attrName>style.opacity</p:attrName>
                                        </p:attrNameLst>
                                      </p:cBhvr>
                                      <p:to>
                                        <p:strVal val="0.5"/>
                                      </p:to>
                                    </p:set>
                                    <p:animEffect filter="image" prLst="opacity: 0.5">
                                      <p:cBhvr rctx="IE">
                                        <p:cTn id="3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 </a:t>
            </a:r>
            <a:r>
              <a:rPr lang="en-US" sz="2400" b="1" dirty="0" err="1">
                <a:latin typeface="Comic Sans MS" pitchFamily="66" charset="0"/>
              </a:rPr>
              <a:t>Foie</a:t>
            </a:r>
            <a:r>
              <a:rPr lang="en-US" sz="2400" b="1" dirty="0">
                <a:latin typeface="Comic Sans MS" pitchFamily="66" charset="0"/>
              </a:rPr>
              <a:t> Gras is a long tradition in French gastronomy...</a:t>
            </a:r>
          </a:p>
        </p:txBody>
      </p:sp>
      <p:sp>
        <p:nvSpPr>
          <p:cNvPr id="6" name="ZoneTexte 5"/>
          <p:cNvSpPr txBox="1"/>
          <p:nvPr/>
        </p:nvSpPr>
        <p:spPr>
          <a:xfrm>
            <a:off x="2933818" y="1469975"/>
            <a:ext cx="3600400" cy="461665"/>
          </a:xfrm>
          <a:prstGeom prst="rect">
            <a:avLst/>
          </a:prstGeom>
          <a:noFill/>
        </p:spPr>
        <p:txBody>
          <a:bodyPr wrap="square" rtlCol="0">
            <a:spAutoFit/>
          </a:bodyPr>
          <a:lstStyle/>
          <a:p>
            <a:pPr algn="ctr"/>
            <a:r>
              <a:rPr lang="fr-FR" sz="2400" dirty="0" smtClean="0">
                <a:solidFill>
                  <a:srgbClr val="00B050"/>
                </a:solidFill>
                <a:latin typeface="Comic Sans MS" pitchFamily="66" charset="0"/>
              </a:rPr>
              <a:t>1.1- </a:t>
            </a:r>
            <a:r>
              <a:rPr lang="fr-FR" sz="2400" dirty="0" err="1" smtClean="0">
                <a:solidFill>
                  <a:srgbClr val="00B050"/>
                </a:solidFill>
                <a:latin typeface="Comic Sans MS" pitchFamily="66" charset="0"/>
              </a:rPr>
              <a:t>Brief</a:t>
            </a:r>
            <a:r>
              <a:rPr lang="fr-FR" sz="2400" dirty="0" smtClean="0">
                <a:solidFill>
                  <a:srgbClr val="00B050"/>
                </a:solidFill>
                <a:latin typeface="Comic Sans MS" pitchFamily="66" charset="0"/>
              </a:rPr>
              <a:t> </a:t>
            </a:r>
            <a:r>
              <a:rPr lang="fr-FR" sz="2400" dirty="0" err="1" smtClean="0">
                <a:solidFill>
                  <a:srgbClr val="00B050"/>
                </a:solidFill>
                <a:latin typeface="Comic Sans MS" pitchFamily="66" charset="0"/>
              </a:rPr>
              <a:t>history</a:t>
            </a:r>
            <a:endParaRPr lang="fr-FR" sz="2400" dirty="0">
              <a:solidFill>
                <a:srgbClr val="00B050"/>
              </a:solidFill>
              <a:latin typeface="Comic Sans MS" pitchFamily="66" charset="0"/>
            </a:endParaRPr>
          </a:p>
        </p:txBody>
      </p:sp>
      <p:sp>
        <p:nvSpPr>
          <p:cNvPr id="7" name="ZoneTexte 6"/>
          <p:cNvSpPr txBox="1"/>
          <p:nvPr/>
        </p:nvSpPr>
        <p:spPr>
          <a:xfrm>
            <a:off x="3854769" y="5780689"/>
            <a:ext cx="2277616" cy="830997"/>
          </a:xfrm>
          <a:prstGeom prst="rect">
            <a:avLst/>
          </a:prstGeom>
          <a:noFill/>
        </p:spPr>
        <p:txBody>
          <a:bodyPr wrap="square" rtlCol="0">
            <a:spAutoFit/>
          </a:bodyPr>
          <a:lstStyle/>
          <a:p>
            <a:pPr algn="ctr"/>
            <a:r>
              <a:rPr lang="fr-FR" sz="2400" dirty="0" smtClean="0">
                <a:latin typeface="Comic Sans MS" pitchFamily="66" charset="0"/>
              </a:rPr>
              <a:t>361 BC (Romans)</a:t>
            </a:r>
            <a:endParaRPr lang="fr-FR" sz="2400" dirty="0">
              <a:latin typeface="Comic Sans MS" pitchFamily="66" charset="0"/>
            </a:endParaRPr>
          </a:p>
        </p:txBody>
      </p:sp>
      <p:pic>
        <p:nvPicPr>
          <p:cNvPr id="3074" name="Picture 2" descr="http://upload.wikimedia.org/wikipedia/commons/0/01/Egyptiangeesef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612" y="2492896"/>
            <a:ext cx="6488434" cy="296903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3238" y="5780690"/>
            <a:ext cx="2543010" cy="830997"/>
          </a:xfrm>
          <a:prstGeom prst="rect">
            <a:avLst/>
          </a:prstGeom>
          <a:noFill/>
        </p:spPr>
        <p:txBody>
          <a:bodyPr wrap="square" rtlCol="0">
            <a:spAutoFit/>
          </a:bodyPr>
          <a:lstStyle/>
          <a:p>
            <a:pPr algn="ctr"/>
            <a:r>
              <a:rPr lang="fr-FR" sz="2400" dirty="0" smtClean="0">
                <a:latin typeface="Comic Sans MS" pitchFamily="66" charset="0"/>
              </a:rPr>
              <a:t>2500 BC (</a:t>
            </a:r>
            <a:r>
              <a:rPr lang="fr-FR" sz="2400" dirty="0" err="1" smtClean="0">
                <a:latin typeface="Comic Sans MS" pitchFamily="66" charset="0"/>
              </a:rPr>
              <a:t>Egyptians</a:t>
            </a:r>
            <a:r>
              <a:rPr lang="fr-FR" sz="2400" dirty="0" smtClean="0">
                <a:latin typeface="Comic Sans MS" pitchFamily="66" charset="0"/>
              </a:rPr>
              <a:t>)</a:t>
            </a:r>
            <a:endParaRPr lang="fr-FR" sz="2400" dirty="0">
              <a:latin typeface="Comic Sans MS" pitchFamily="66" charset="0"/>
            </a:endParaRPr>
          </a:p>
        </p:txBody>
      </p:sp>
      <p:sp>
        <p:nvSpPr>
          <p:cNvPr id="10" name="ZoneTexte 9"/>
          <p:cNvSpPr txBox="1"/>
          <p:nvPr/>
        </p:nvSpPr>
        <p:spPr>
          <a:xfrm>
            <a:off x="7169922" y="5730845"/>
            <a:ext cx="2277616" cy="830997"/>
          </a:xfrm>
          <a:prstGeom prst="rect">
            <a:avLst/>
          </a:prstGeom>
          <a:noFill/>
        </p:spPr>
        <p:txBody>
          <a:bodyPr wrap="square" rtlCol="0">
            <a:spAutoFit/>
          </a:bodyPr>
          <a:lstStyle/>
          <a:p>
            <a:pPr algn="ctr"/>
            <a:r>
              <a:rPr lang="fr-FR" sz="2400" dirty="0" smtClean="0">
                <a:latin typeface="Comic Sans MS" pitchFamily="66" charset="0"/>
              </a:rPr>
              <a:t>16</a:t>
            </a:r>
            <a:r>
              <a:rPr lang="fr-FR" sz="2400" baseline="30000" dirty="0" smtClean="0">
                <a:latin typeface="Comic Sans MS" pitchFamily="66" charset="0"/>
              </a:rPr>
              <a:t>th</a:t>
            </a:r>
            <a:r>
              <a:rPr lang="fr-FR" sz="2400" dirty="0" smtClean="0">
                <a:latin typeface="Comic Sans MS" pitchFamily="66" charset="0"/>
              </a:rPr>
              <a:t> </a:t>
            </a:r>
            <a:r>
              <a:rPr lang="fr-FR" sz="2400" dirty="0" err="1" smtClean="0">
                <a:latin typeface="Comic Sans MS" pitchFamily="66" charset="0"/>
              </a:rPr>
              <a:t>century</a:t>
            </a:r>
            <a:r>
              <a:rPr lang="fr-FR" sz="2400" dirty="0" smtClean="0">
                <a:latin typeface="Comic Sans MS" pitchFamily="66" charset="0"/>
              </a:rPr>
              <a:t> (France) </a:t>
            </a:r>
            <a:endParaRPr lang="fr-FR" sz="2400" dirty="0">
              <a:latin typeface="Comic Sans MS" pitchFamily="66" charset="0"/>
            </a:endParaRPr>
          </a:p>
        </p:txBody>
      </p:sp>
      <p:sp>
        <p:nvSpPr>
          <p:cNvPr id="8" name="Flèche droite 7"/>
          <p:cNvSpPr/>
          <p:nvPr/>
        </p:nvSpPr>
        <p:spPr>
          <a:xfrm>
            <a:off x="2642782" y="5890272"/>
            <a:ext cx="1363326" cy="442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Flèche droite 11"/>
          <p:cNvSpPr/>
          <p:nvPr/>
        </p:nvSpPr>
        <p:spPr>
          <a:xfrm>
            <a:off x="5831549" y="5890272"/>
            <a:ext cx="1363326" cy="442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391471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ppt_w</p:attrName>
                                        </p:attrNameLst>
                                      </p:cBhvr>
                                      <p:tavLst>
                                        <p:tav tm="0">
                                          <p:val>
                                            <p:fltVal val="0"/>
                                          </p:val>
                                        </p:tav>
                                        <p:tav tm="100000">
                                          <p:val>
                                            <p:strVal val="#ppt_w"/>
                                          </p:val>
                                        </p:tav>
                                      </p:tavLst>
                                    </p:anim>
                                    <p:anim calcmode="lin" valueType="num">
                                      <p:cBhvr>
                                        <p:cTn id="33" dur="1000" fill="hold"/>
                                        <p:tgtEl>
                                          <p:spTgt spid="3074"/>
                                        </p:tgtEl>
                                        <p:attrNameLst>
                                          <p:attrName>ppt_h</p:attrName>
                                        </p:attrNameLst>
                                      </p:cBhvr>
                                      <p:tavLst>
                                        <p:tav tm="0">
                                          <p:val>
                                            <p:fltVal val="0"/>
                                          </p:val>
                                        </p:tav>
                                        <p:tav tm="100000">
                                          <p:val>
                                            <p:strVal val="#ppt_h"/>
                                          </p:val>
                                        </p:tav>
                                      </p:tavLst>
                                    </p:anim>
                                    <p:anim calcmode="lin" valueType="num">
                                      <p:cBhvr>
                                        <p:cTn id="34" dur="1000" fill="hold"/>
                                        <p:tgtEl>
                                          <p:spTgt spid="3074"/>
                                        </p:tgtEl>
                                        <p:attrNameLst>
                                          <p:attrName>style.rotation</p:attrName>
                                        </p:attrNameLst>
                                      </p:cBhvr>
                                      <p:tavLst>
                                        <p:tav tm="0">
                                          <p:val>
                                            <p:fltVal val="90"/>
                                          </p:val>
                                        </p:tav>
                                        <p:tav tm="100000">
                                          <p:val>
                                            <p:fltVal val="0"/>
                                          </p:val>
                                        </p:tav>
                                      </p:tavLst>
                                    </p:anim>
                                    <p:animEffect transition="in" filter="fade">
                                      <p:cBhvr>
                                        <p:cTn id="3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 </a:t>
            </a:r>
            <a:r>
              <a:rPr lang="en-US" sz="2400" b="1" dirty="0" err="1">
                <a:latin typeface="Comic Sans MS" pitchFamily="66" charset="0"/>
              </a:rPr>
              <a:t>Foie</a:t>
            </a:r>
            <a:r>
              <a:rPr lang="en-US" sz="2400" b="1" dirty="0">
                <a:latin typeface="Comic Sans MS" pitchFamily="66" charset="0"/>
              </a:rPr>
              <a:t> Gras is a long tradition in French gastronomy...</a:t>
            </a:r>
          </a:p>
        </p:txBody>
      </p:sp>
      <p:sp>
        <p:nvSpPr>
          <p:cNvPr id="6" name="ZoneTexte 5"/>
          <p:cNvSpPr txBox="1"/>
          <p:nvPr/>
        </p:nvSpPr>
        <p:spPr>
          <a:xfrm>
            <a:off x="2933818" y="1469975"/>
            <a:ext cx="3600400" cy="461665"/>
          </a:xfrm>
          <a:prstGeom prst="rect">
            <a:avLst/>
          </a:prstGeom>
          <a:noFill/>
        </p:spPr>
        <p:txBody>
          <a:bodyPr wrap="square" rtlCol="0">
            <a:spAutoFit/>
          </a:bodyPr>
          <a:lstStyle/>
          <a:p>
            <a:pPr algn="ctr"/>
            <a:r>
              <a:rPr lang="fr-FR" sz="2400" dirty="0" smtClean="0">
                <a:solidFill>
                  <a:srgbClr val="00B050"/>
                </a:solidFill>
                <a:latin typeface="Comic Sans MS" pitchFamily="66" charset="0"/>
              </a:rPr>
              <a:t>1.2- Key figures</a:t>
            </a:r>
            <a:endParaRPr lang="fr-FR" sz="2400" dirty="0">
              <a:solidFill>
                <a:srgbClr val="00B050"/>
              </a:solidFill>
              <a:latin typeface="Comic Sans MS" pitchFamily="66" charset="0"/>
            </a:endParaRPr>
          </a:p>
        </p:txBody>
      </p:sp>
      <p:sp>
        <p:nvSpPr>
          <p:cNvPr id="13" name="ZoneTexte 12"/>
          <p:cNvSpPr txBox="1"/>
          <p:nvPr/>
        </p:nvSpPr>
        <p:spPr>
          <a:xfrm>
            <a:off x="2987234" y="2537665"/>
            <a:ext cx="2543010" cy="461665"/>
          </a:xfrm>
          <a:prstGeom prst="rect">
            <a:avLst/>
          </a:prstGeom>
          <a:noFill/>
        </p:spPr>
        <p:txBody>
          <a:bodyPr wrap="square" rtlCol="0">
            <a:spAutoFit/>
          </a:bodyPr>
          <a:lstStyle/>
          <a:p>
            <a:pPr algn="ctr"/>
            <a:r>
              <a:rPr lang="fr-FR" sz="2400" dirty="0" smtClean="0">
                <a:latin typeface="Comic Sans MS" pitchFamily="66" charset="0"/>
              </a:rPr>
              <a:t>30.000 tons</a:t>
            </a:r>
            <a:endParaRPr lang="fr-FR" sz="2400" dirty="0">
              <a:latin typeface="Comic Sans MS" pitchFamily="66" charset="0"/>
            </a:endParaRPr>
          </a:p>
        </p:txBody>
      </p:sp>
      <p:sp>
        <p:nvSpPr>
          <p:cNvPr id="14" name="ZoneTexte 13"/>
          <p:cNvSpPr txBox="1"/>
          <p:nvPr/>
        </p:nvSpPr>
        <p:spPr>
          <a:xfrm>
            <a:off x="5102604" y="3039343"/>
            <a:ext cx="2543010" cy="461665"/>
          </a:xfrm>
          <a:prstGeom prst="rect">
            <a:avLst/>
          </a:prstGeom>
          <a:noFill/>
        </p:spPr>
        <p:txBody>
          <a:bodyPr wrap="square" rtlCol="0">
            <a:spAutoFit/>
          </a:bodyPr>
          <a:lstStyle/>
          <a:p>
            <a:pPr algn="ctr"/>
            <a:r>
              <a:rPr lang="fr-FR" sz="2400" dirty="0" smtClean="0">
                <a:latin typeface="Comic Sans MS" pitchFamily="66" charset="0"/>
              </a:rPr>
              <a:t>75 %</a:t>
            </a:r>
            <a:endParaRPr lang="fr-FR" sz="2400" dirty="0">
              <a:latin typeface="Comic Sans MS" pitchFamily="66" charset="0"/>
            </a:endParaRPr>
          </a:p>
        </p:txBody>
      </p:sp>
      <p:sp>
        <p:nvSpPr>
          <p:cNvPr id="15" name="ZoneTexte 14"/>
          <p:cNvSpPr txBox="1"/>
          <p:nvPr/>
        </p:nvSpPr>
        <p:spPr>
          <a:xfrm>
            <a:off x="2694869" y="3458959"/>
            <a:ext cx="2543010" cy="461665"/>
          </a:xfrm>
          <a:prstGeom prst="rect">
            <a:avLst/>
          </a:prstGeom>
          <a:noFill/>
        </p:spPr>
        <p:txBody>
          <a:bodyPr wrap="square" rtlCol="0">
            <a:spAutoFit/>
          </a:bodyPr>
          <a:lstStyle/>
          <a:p>
            <a:pPr algn="ctr"/>
            <a:r>
              <a:rPr lang="fr-FR" sz="2400" dirty="0" smtClean="0">
                <a:latin typeface="Comic Sans MS" pitchFamily="66" charset="0"/>
              </a:rPr>
              <a:t>2 billion euros </a:t>
            </a:r>
            <a:endParaRPr lang="fr-FR" sz="2400" dirty="0">
              <a:latin typeface="Comic Sans MS" pitchFamily="66" charset="0"/>
            </a:endParaRPr>
          </a:p>
        </p:txBody>
      </p:sp>
      <p:sp>
        <p:nvSpPr>
          <p:cNvPr id="16" name="ZoneTexte 15"/>
          <p:cNvSpPr txBox="1"/>
          <p:nvPr/>
        </p:nvSpPr>
        <p:spPr>
          <a:xfrm>
            <a:off x="5606660" y="4191471"/>
            <a:ext cx="2543010" cy="461665"/>
          </a:xfrm>
          <a:prstGeom prst="rect">
            <a:avLst/>
          </a:prstGeom>
          <a:noFill/>
        </p:spPr>
        <p:txBody>
          <a:bodyPr wrap="square" rtlCol="0">
            <a:spAutoFit/>
          </a:bodyPr>
          <a:lstStyle/>
          <a:p>
            <a:pPr algn="ctr"/>
            <a:r>
              <a:rPr lang="fr-FR" sz="2400" dirty="0" smtClean="0">
                <a:latin typeface="Comic Sans MS" pitchFamily="66" charset="0"/>
              </a:rPr>
              <a:t>150.000 </a:t>
            </a:r>
            <a:r>
              <a:rPr lang="en-US" sz="2400" dirty="0" smtClean="0">
                <a:latin typeface="Comic Sans MS" pitchFamily="66" charset="0"/>
              </a:rPr>
              <a:t>persons</a:t>
            </a:r>
            <a:endParaRPr lang="en-US" sz="2400" dirty="0">
              <a:latin typeface="Comic Sans MS" pitchFamily="66" charset="0"/>
            </a:endParaRPr>
          </a:p>
        </p:txBody>
      </p:sp>
      <p:sp>
        <p:nvSpPr>
          <p:cNvPr id="3" name="Rectangle 2"/>
          <p:cNvSpPr/>
          <p:nvPr/>
        </p:nvSpPr>
        <p:spPr>
          <a:xfrm>
            <a:off x="1257264" y="4839543"/>
            <a:ext cx="3260829" cy="461665"/>
          </a:xfrm>
          <a:prstGeom prst="rect">
            <a:avLst/>
          </a:prstGeom>
        </p:spPr>
        <p:txBody>
          <a:bodyPr wrap="none">
            <a:spAutoFit/>
          </a:bodyPr>
          <a:lstStyle/>
          <a:p>
            <a:r>
              <a:rPr lang="en-US" sz="2400" dirty="0" smtClean="0">
                <a:latin typeface="Comic Sans MS" pitchFamily="66" charset="0"/>
              </a:rPr>
              <a:t>south-west of France</a:t>
            </a:r>
            <a:endParaRPr lang="en-US" sz="2400" dirty="0">
              <a:latin typeface="Comic Sans MS" pitchFamily="66" charset="0"/>
            </a:endParaRPr>
          </a:p>
        </p:txBody>
      </p:sp>
      <p:sp>
        <p:nvSpPr>
          <p:cNvPr id="18" name="ZoneTexte 17"/>
          <p:cNvSpPr txBox="1"/>
          <p:nvPr/>
        </p:nvSpPr>
        <p:spPr>
          <a:xfrm>
            <a:off x="5917422" y="5461445"/>
            <a:ext cx="2543010" cy="461665"/>
          </a:xfrm>
          <a:prstGeom prst="rect">
            <a:avLst/>
          </a:prstGeom>
          <a:noFill/>
        </p:spPr>
        <p:txBody>
          <a:bodyPr wrap="square" rtlCol="0">
            <a:spAutoFit/>
          </a:bodyPr>
          <a:lstStyle/>
          <a:p>
            <a:pPr algn="ctr"/>
            <a:r>
              <a:rPr lang="fr-FR" sz="2400" dirty="0" smtClean="0">
                <a:latin typeface="Comic Sans MS" pitchFamily="66" charset="0"/>
              </a:rPr>
              <a:t>36 million euros </a:t>
            </a:r>
            <a:endParaRPr lang="fr-FR" sz="2400" dirty="0">
              <a:latin typeface="Comic Sans MS" pitchFamily="66" charset="0"/>
            </a:endParaRPr>
          </a:p>
        </p:txBody>
      </p:sp>
      <p:sp>
        <p:nvSpPr>
          <p:cNvPr id="19" name="ZoneTexte 18"/>
          <p:cNvSpPr txBox="1"/>
          <p:nvPr/>
        </p:nvSpPr>
        <p:spPr>
          <a:xfrm>
            <a:off x="4645917" y="6324127"/>
            <a:ext cx="2543010" cy="461665"/>
          </a:xfrm>
          <a:prstGeom prst="rect">
            <a:avLst/>
          </a:prstGeom>
          <a:noFill/>
        </p:spPr>
        <p:txBody>
          <a:bodyPr wrap="square" rtlCol="0">
            <a:spAutoFit/>
          </a:bodyPr>
          <a:lstStyle/>
          <a:p>
            <a:pPr algn="ctr"/>
            <a:r>
              <a:rPr lang="fr-FR" sz="2400" dirty="0" smtClean="0">
                <a:latin typeface="Comic Sans MS" pitchFamily="66" charset="0"/>
              </a:rPr>
              <a:t>308 g</a:t>
            </a:r>
            <a:endParaRPr lang="fr-FR" sz="2400" dirty="0">
              <a:latin typeface="Comic Sans MS" pitchFamily="66" charset="0"/>
            </a:endParaRPr>
          </a:p>
        </p:txBody>
      </p:sp>
      <p:sp>
        <p:nvSpPr>
          <p:cNvPr id="21" name="ZoneTexte 20"/>
          <p:cNvSpPr txBox="1"/>
          <p:nvPr/>
        </p:nvSpPr>
        <p:spPr>
          <a:xfrm>
            <a:off x="1616173" y="5715342"/>
            <a:ext cx="2543010" cy="461665"/>
          </a:xfrm>
          <a:prstGeom prst="rect">
            <a:avLst/>
          </a:prstGeom>
          <a:noFill/>
        </p:spPr>
        <p:txBody>
          <a:bodyPr wrap="square" rtlCol="0">
            <a:spAutoFit/>
          </a:bodyPr>
          <a:lstStyle/>
          <a:p>
            <a:pPr algn="ctr"/>
            <a:r>
              <a:rPr lang="fr-FR" sz="2400" dirty="0" smtClean="0">
                <a:latin typeface="Comic Sans MS" pitchFamily="66" charset="0"/>
              </a:rPr>
              <a:t>19.800 tons</a:t>
            </a:r>
            <a:endParaRPr lang="fr-FR" sz="2400" dirty="0">
              <a:latin typeface="Comic Sans MS" pitchFamily="66" charset="0"/>
            </a:endParaRPr>
          </a:p>
        </p:txBody>
      </p:sp>
    </p:spTree>
    <p:extLst>
      <p:ext uri="{BB962C8B-B14F-4D97-AF65-F5344CB8AC3E}">
        <p14:creationId xmlns:p14="http://schemas.microsoft.com/office/powerpoint/2010/main" val="25293049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3"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 </a:t>
            </a:r>
            <a:r>
              <a:rPr lang="en-US" sz="2400" b="1" dirty="0" err="1">
                <a:latin typeface="Comic Sans MS" pitchFamily="66" charset="0"/>
              </a:rPr>
              <a:t>Foie</a:t>
            </a:r>
            <a:r>
              <a:rPr lang="en-US" sz="2400" b="1" dirty="0">
                <a:latin typeface="Comic Sans MS" pitchFamily="66" charset="0"/>
              </a:rPr>
              <a:t> Gras is a long tradition in French gastronomy...</a:t>
            </a:r>
          </a:p>
        </p:txBody>
      </p:sp>
      <p:sp>
        <p:nvSpPr>
          <p:cNvPr id="5" name="ZoneTexte 4"/>
          <p:cNvSpPr txBox="1"/>
          <p:nvPr/>
        </p:nvSpPr>
        <p:spPr>
          <a:xfrm>
            <a:off x="2591780" y="1469975"/>
            <a:ext cx="4284476" cy="461665"/>
          </a:xfrm>
          <a:prstGeom prst="rect">
            <a:avLst/>
          </a:prstGeom>
          <a:noFill/>
        </p:spPr>
        <p:txBody>
          <a:bodyPr wrap="square" rtlCol="0">
            <a:spAutoFit/>
          </a:bodyPr>
          <a:lstStyle/>
          <a:p>
            <a:pPr algn="ctr"/>
            <a:r>
              <a:rPr lang="en-US" sz="2400" dirty="0" smtClean="0">
                <a:solidFill>
                  <a:srgbClr val="00B050"/>
                </a:solidFill>
                <a:latin typeface="Comic Sans MS" pitchFamily="66" charset="0"/>
              </a:rPr>
              <a:t>1.3- How do you prefer it ?</a:t>
            </a:r>
            <a:endParaRPr lang="en-US" sz="2400" dirty="0">
              <a:solidFill>
                <a:srgbClr val="00B050"/>
              </a:solidFill>
              <a:latin typeface="Comic Sans MS" pitchFamily="66" charset="0"/>
            </a:endParaRPr>
          </a:p>
        </p:txBody>
      </p:sp>
      <p:sp>
        <p:nvSpPr>
          <p:cNvPr id="6" name="ZoneTexte 5"/>
          <p:cNvSpPr txBox="1"/>
          <p:nvPr/>
        </p:nvSpPr>
        <p:spPr>
          <a:xfrm>
            <a:off x="2652423" y="1967183"/>
            <a:ext cx="2543010" cy="461665"/>
          </a:xfrm>
          <a:prstGeom prst="rect">
            <a:avLst/>
          </a:prstGeom>
          <a:noFill/>
        </p:spPr>
        <p:txBody>
          <a:bodyPr wrap="square" rtlCol="0">
            <a:spAutoFit/>
          </a:bodyPr>
          <a:lstStyle/>
          <a:p>
            <a:pPr algn="ctr"/>
            <a:r>
              <a:rPr lang="en-US" sz="2400" dirty="0" smtClean="0">
                <a:latin typeface="Comic Sans MS" pitchFamily="66" charset="0"/>
              </a:rPr>
              <a:t>as entrée ? </a:t>
            </a:r>
            <a:endParaRPr lang="en-US" sz="2400" dirty="0">
              <a:latin typeface="Comic Sans MS" pitchFamily="66" charset="0"/>
            </a:endParaRPr>
          </a:p>
        </p:txBody>
      </p:sp>
      <p:sp>
        <p:nvSpPr>
          <p:cNvPr id="7" name="ZoneTexte 6"/>
          <p:cNvSpPr txBox="1"/>
          <p:nvPr/>
        </p:nvSpPr>
        <p:spPr>
          <a:xfrm>
            <a:off x="6600990" y="2003375"/>
            <a:ext cx="2543010" cy="461665"/>
          </a:xfrm>
          <a:prstGeom prst="rect">
            <a:avLst/>
          </a:prstGeom>
          <a:noFill/>
        </p:spPr>
        <p:txBody>
          <a:bodyPr wrap="square" rtlCol="0">
            <a:spAutoFit/>
          </a:bodyPr>
          <a:lstStyle/>
          <a:p>
            <a:pPr algn="ctr"/>
            <a:r>
              <a:rPr lang="en-US" sz="2400" dirty="0" smtClean="0">
                <a:latin typeface="Comic Sans MS" pitchFamily="66" charset="0"/>
              </a:rPr>
              <a:t>as desert ?</a:t>
            </a:r>
            <a:endParaRPr lang="en-US" sz="2400" dirty="0">
              <a:latin typeface="Comic Sans MS" pitchFamily="66" charset="0"/>
            </a:endParaRPr>
          </a:p>
        </p:txBody>
      </p:sp>
      <p:sp>
        <p:nvSpPr>
          <p:cNvPr id="8" name="ZoneTexte 7"/>
          <p:cNvSpPr txBox="1"/>
          <p:nvPr/>
        </p:nvSpPr>
        <p:spPr>
          <a:xfrm>
            <a:off x="4596121" y="2003375"/>
            <a:ext cx="2543010" cy="461665"/>
          </a:xfrm>
          <a:prstGeom prst="rect">
            <a:avLst/>
          </a:prstGeom>
          <a:noFill/>
        </p:spPr>
        <p:txBody>
          <a:bodyPr wrap="square" rtlCol="0">
            <a:spAutoFit/>
          </a:bodyPr>
          <a:lstStyle/>
          <a:p>
            <a:pPr algn="ctr"/>
            <a:r>
              <a:rPr lang="en-US" sz="2400" dirty="0">
                <a:latin typeface="Comic Sans MS" pitchFamily="66" charset="0"/>
              </a:rPr>
              <a:t>as side </a:t>
            </a:r>
            <a:r>
              <a:rPr lang="en-US" sz="2400" dirty="0" smtClean="0">
                <a:latin typeface="Comic Sans MS" pitchFamily="66" charset="0"/>
              </a:rPr>
              <a:t>dish ?</a:t>
            </a:r>
            <a:endParaRPr lang="en-US" sz="2400" dirty="0">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1530">
            <a:off x="-329064" y="3581524"/>
            <a:ext cx="3005335" cy="300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6227">
            <a:off x="2048190" y="2727345"/>
            <a:ext cx="4744869" cy="356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7798">
            <a:off x="5239954" y="3299893"/>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6105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additive="base">
                                        <p:cTn id="26" dur="500" fill="hold"/>
                                        <p:tgtEl>
                                          <p:spTgt spid="6146"/>
                                        </p:tgtEl>
                                        <p:attrNameLst>
                                          <p:attrName>ppt_x</p:attrName>
                                        </p:attrNameLst>
                                      </p:cBhvr>
                                      <p:tavLst>
                                        <p:tav tm="0">
                                          <p:val>
                                            <p:strVal val="0-#ppt_w/2"/>
                                          </p:val>
                                        </p:tav>
                                        <p:tav tm="100000">
                                          <p:val>
                                            <p:strVal val="#ppt_x"/>
                                          </p:val>
                                        </p:tav>
                                      </p:tavLst>
                                    </p:anim>
                                    <p:anim calcmode="lin" valueType="num">
                                      <p:cBhvr additive="base">
                                        <p:cTn id="27" dur="500" fill="hold"/>
                                        <p:tgtEl>
                                          <p:spTgt spid="614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75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6" fill="hold" nodeType="afterEffect">
                                  <p:stCondLst>
                                    <p:cond delay="750"/>
                                  </p:stCondLst>
                                  <p:childTnLst>
                                    <p:set>
                                      <p:cBhvr>
                                        <p:cTn id="35" dur="1" fill="hold">
                                          <p:stCondLst>
                                            <p:cond delay="0"/>
                                          </p:stCondLst>
                                        </p:cTn>
                                        <p:tgtEl>
                                          <p:spTgt spid="6147"/>
                                        </p:tgtEl>
                                        <p:attrNameLst>
                                          <p:attrName>style.visibility</p:attrName>
                                        </p:attrNameLst>
                                      </p:cBhvr>
                                      <p:to>
                                        <p:strVal val="visible"/>
                                      </p:to>
                                    </p:set>
                                    <p:anim calcmode="lin" valueType="num">
                                      <p:cBhvr additive="base">
                                        <p:cTn id="36" dur="500" fill="hold"/>
                                        <p:tgtEl>
                                          <p:spTgt spid="6147"/>
                                        </p:tgtEl>
                                        <p:attrNameLst>
                                          <p:attrName>ppt_x</p:attrName>
                                        </p:attrNameLst>
                                      </p:cBhvr>
                                      <p:tavLst>
                                        <p:tav tm="0">
                                          <p:val>
                                            <p:strVal val="1+#ppt_w/2"/>
                                          </p:val>
                                        </p:tav>
                                        <p:tav tm="100000">
                                          <p:val>
                                            <p:strVal val="#ppt_x"/>
                                          </p:val>
                                        </p:tav>
                                      </p:tavLst>
                                    </p:anim>
                                    <p:anim calcmode="lin" valueType="num">
                                      <p:cBhvr additive="base">
                                        <p:cTn id="37"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solidFill>
                  <a:prstClr val="black"/>
                </a:solidFill>
                <a:latin typeface="Comic Sans MS" pitchFamily="66" charset="0"/>
              </a:rPr>
              <a:t>SCHEDULE</a:t>
            </a:r>
            <a:endParaRPr lang="fr-FR" sz="3200" b="1" dirty="0">
              <a:solidFill>
                <a:prstClr val="black"/>
              </a:solidFill>
              <a:latin typeface="Comic Sans MS" pitchFamily="66" charset="0"/>
            </a:endParaRPr>
          </a:p>
        </p:txBody>
      </p:sp>
      <p:sp>
        <p:nvSpPr>
          <p:cNvPr id="6" name="Rectangle 5"/>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7" name="Rectangle 6"/>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8" name="Rectangle 7"/>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9" name="Rectangle 8"/>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Tree>
    <p:extLst>
      <p:ext uri="{BB962C8B-B14F-4D97-AF65-F5344CB8AC3E}">
        <p14:creationId xmlns:p14="http://schemas.microsoft.com/office/powerpoint/2010/main" val="39265662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75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75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75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123728" y="5210036"/>
            <a:ext cx="2592288" cy="523220"/>
          </a:xfrm>
          <a:prstGeom prst="rect">
            <a:avLst/>
          </a:prstGeom>
          <a:noFill/>
        </p:spPr>
        <p:txBody>
          <a:bodyPr wrap="square" rtlCol="0">
            <a:spAutoFit/>
          </a:bodyPr>
          <a:lstStyle/>
          <a:p>
            <a:pPr algn="ctr"/>
            <a:r>
              <a:rPr lang="fr-FR" sz="2800" dirty="0" err="1" smtClean="0">
                <a:solidFill>
                  <a:schemeClr val="accent1"/>
                </a:solidFill>
                <a:latin typeface="Comic Sans MS" pitchFamily="66" charset="0"/>
              </a:rPr>
              <a:t>Breeding</a:t>
            </a:r>
            <a:endParaRPr lang="fr-FR" sz="1400" dirty="0">
              <a:solidFill>
                <a:schemeClr val="accent1"/>
              </a:solidFill>
              <a:latin typeface="Comic Sans MS" pitchFamily="66" charset="0"/>
            </a:endParaRPr>
          </a:p>
        </p:txBody>
      </p:sp>
      <p:sp>
        <p:nvSpPr>
          <p:cNvPr id="8" name="ZoneTexte 7"/>
          <p:cNvSpPr txBox="1"/>
          <p:nvPr/>
        </p:nvSpPr>
        <p:spPr>
          <a:xfrm>
            <a:off x="6156176" y="5210036"/>
            <a:ext cx="2592288" cy="523220"/>
          </a:xfrm>
          <a:prstGeom prst="rect">
            <a:avLst/>
          </a:prstGeom>
          <a:noFill/>
        </p:spPr>
        <p:txBody>
          <a:bodyPr wrap="square" rtlCol="0">
            <a:spAutoFit/>
          </a:bodyPr>
          <a:lstStyle/>
          <a:p>
            <a:pPr algn="ctr"/>
            <a:r>
              <a:rPr lang="fr-FR" sz="2800" dirty="0" smtClean="0">
                <a:solidFill>
                  <a:srgbClr val="002060"/>
                </a:solidFill>
                <a:latin typeface="Comic Sans MS" pitchFamily="66" charset="0"/>
              </a:rPr>
              <a:t>Force </a:t>
            </a:r>
            <a:r>
              <a:rPr lang="fr-FR" sz="2800" dirty="0" err="1" smtClean="0">
                <a:solidFill>
                  <a:srgbClr val="002060"/>
                </a:solidFill>
                <a:latin typeface="Comic Sans MS" pitchFamily="66" charset="0"/>
              </a:rPr>
              <a:t>feeding</a:t>
            </a:r>
            <a:endParaRPr lang="fr-FR" sz="1400" dirty="0">
              <a:solidFill>
                <a:srgbClr val="002060"/>
              </a:solidFill>
              <a:latin typeface="Comic Sans MS" pitchFamily="66" charset="0"/>
            </a:endParaRPr>
          </a:p>
        </p:txBody>
      </p:sp>
      <p:cxnSp>
        <p:nvCxnSpPr>
          <p:cNvPr id="3" name="Connecteur droit avec flèche 2"/>
          <p:cNvCxnSpPr/>
          <p:nvPr/>
        </p:nvCxnSpPr>
        <p:spPr>
          <a:xfrm>
            <a:off x="1547664" y="4867266"/>
            <a:ext cx="6877272" cy="0"/>
          </a:xfrm>
          <a:prstGeom prst="straightConnector1">
            <a:avLst/>
          </a:prstGeom>
          <a:ln w="1905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552728" y="4867266"/>
            <a:ext cx="1872208" cy="0"/>
          </a:xfrm>
          <a:prstGeom prst="straightConnector1">
            <a:avLst/>
          </a:prstGeom>
          <a:ln w="1905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49326"/>
            <a:ext cx="4767263"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26418368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2197</Words>
  <Application>Microsoft Office PowerPoint</Application>
  <PresentationFormat>Affichage à l'écran (4:3)</PresentationFormat>
  <Paragraphs>209</Paragraphs>
  <Slides>22</Slides>
  <Notes>19</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Clément</dc:creator>
  <cp:lastModifiedBy>Clément</cp:lastModifiedBy>
  <cp:revision>78</cp:revision>
  <dcterms:created xsi:type="dcterms:W3CDTF">2012-12-11T16:55:08Z</dcterms:created>
  <dcterms:modified xsi:type="dcterms:W3CDTF">2012-12-16T20:38:47Z</dcterms:modified>
</cp:coreProperties>
</file>