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1" r:id="rId2"/>
    <p:sldId id="256" r:id="rId3"/>
    <p:sldId id="257" r:id="rId4"/>
    <p:sldId id="262" r:id="rId5"/>
    <p:sldId id="263" r:id="rId6"/>
    <p:sldId id="265" r:id="rId7"/>
    <p:sldId id="264" r:id="rId8"/>
    <p:sldId id="274" r:id="rId9"/>
    <p:sldId id="258" r:id="rId10"/>
    <p:sldId id="259" r:id="rId11"/>
    <p:sldId id="260" r:id="rId12"/>
    <p:sldId id="275" r:id="rId13"/>
    <p:sldId id="266" r:id="rId14"/>
    <p:sldId id="271" r:id="rId15"/>
    <p:sldId id="272" r:id="rId16"/>
    <p:sldId id="276" r:id="rId17"/>
    <p:sldId id="268" r:id="rId18"/>
    <p:sldId id="269" r:id="rId19"/>
    <p:sldId id="270" r:id="rId20"/>
    <p:sldId id="273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76554" autoAdjust="0"/>
  </p:normalViewPr>
  <p:slideViewPr>
    <p:cSldViewPr>
      <p:cViewPr>
        <p:scale>
          <a:sx n="50" d="100"/>
          <a:sy n="50" d="100"/>
        </p:scale>
        <p:origin x="-984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Lbls>
            <c:txPr>
              <a:bodyPr/>
              <a:lstStyle/>
              <a:p>
                <a:pPr>
                  <a:defRPr sz="2800"/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val>
            <c:numRef>
              <c:f>Feuil1!$A$1:$B$1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576DD-E7B7-4AAC-A188-FC78C3E6114A}" type="datetimeFigureOut">
              <a:rPr lang="fr-FR" smtClean="0"/>
              <a:t>15/12/2012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9F2B14-7AE4-4295-8F87-3026017EBD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7271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b="0">
                <a:ea typeface="Times New Roman" pitchFamily="18"/>
                <a:cs typeface="Times New Roman" pitchFamily="18"/>
              </a:defRPr>
            </a:pPr>
            <a:r>
              <a:rPr lang="en-US" sz="1200" b="0" i="0" u="none" strike="noStrike" kern="1200" dirty="0" smtClean="0">
                <a:ln>
                  <a:noFill/>
                </a:ln>
                <a:latin typeface="Arial" pitchFamily="18"/>
                <a:ea typeface="Times New Roman" pitchFamily="18"/>
                <a:cs typeface="Times New Roman" pitchFamily="18"/>
              </a:rPr>
              <a:t>luxury food made with the liver of a duck or goose that has been specially fattened.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b="0">
                <a:ea typeface="Times New Roman" pitchFamily="18"/>
                <a:cs typeface="Times New Roman" pitchFamily="18"/>
              </a:defRPr>
            </a:pPr>
            <a:r>
              <a:rPr lang="en-US" sz="1200" b="0" i="0" u="none" strike="noStrike" kern="1200" dirty="0" smtClean="0">
                <a:ln>
                  <a:noFill/>
                </a:ln>
                <a:latin typeface="Arial" pitchFamily="18"/>
                <a:ea typeface="Times New Roman" pitchFamily="18"/>
                <a:cs typeface="Times New Roman" pitchFamily="18"/>
              </a:rPr>
              <a:t>Phrase intro</a:t>
            </a:r>
            <a:endParaRPr lang="en-US" sz="1200" b="0" i="0" u="none" strike="noStrike" kern="1200" dirty="0">
              <a:ln>
                <a:noFill/>
              </a:ln>
              <a:latin typeface="Arial" pitchFamily="18"/>
              <a:ea typeface="Times New Roman" pitchFamily="18"/>
              <a:cs typeface="Times New Roman" pitchFamily="1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F2B14-7AE4-4295-8F87-3026017EBD9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1455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much</a:t>
            </a:r>
            <a:r>
              <a:rPr lang="fr-FR" dirty="0" smtClean="0"/>
              <a:t> for </a:t>
            </a:r>
            <a:r>
              <a:rPr lang="fr-FR" dirty="0" err="1" smtClean="0"/>
              <a:t>you</a:t>
            </a:r>
            <a:r>
              <a:rPr lang="fr-FR" dirty="0" smtClean="0"/>
              <a:t> attention.</a:t>
            </a:r>
            <a:r>
              <a:rPr lang="fr-FR" baseline="0" dirty="0" smtClean="0"/>
              <a:t> </a:t>
            </a:r>
          </a:p>
          <a:p>
            <a:r>
              <a:rPr lang="fr-FR" baseline="0" dirty="0" err="1" smtClean="0"/>
              <a:t>Don’t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hesitate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ask</a:t>
            </a:r>
            <a:r>
              <a:rPr lang="fr-FR" baseline="0" dirty="0" smtClean="0"/>
              <a:t> questions if </a:t>
            </a:r>
            <a:r>
              <a:rPr lang="fr-FR" baseline="0" dirty="0" err="1" smtClean="0"/>
              <a:t>something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was</a:t>
            </a:r>
            <a:r>
              <a:rPr lang="fr-FR" baseline="0" dirty="0" smtClean="0"/>
              <a:t> not </a:t>
            </a:r>
            <a:r>
              <a:rPr lang="fr-FR" baseline="0" dirty="0" err="1" smtClean="0"/>
              <a:t>clear</a:t>
            </a:r>
            <a:r>
              <a:rPr lang="fr-FR" baseline="0" dirty="0" smtClean="0"/>
              <a:t>. </a:t>
            </a:r>
          </a:p>
          <a:p>
            <a:endParaRPr lang="fr-FR" baseline="0" dirty="0" smtClean="0"/>
          </a:p>
          <a:p>
            <a:r>
              <a:rPr lang="fr-FR" dirty="0" err="1" smtClean="0"/>
              <a:t>Well</a:t>
            </a:r>
            <a:r>
              <a:rPr lang="fr-FR" dirty="0" smtClean="0"/>
              <a:t>,</a:t>
            </a:r>
            <a:r>
              <a:rPr lang="fr-FR" baseline="0" dirty="0" smtClean="0"/>
              <a:t> I have </a:t>
            </a:r>
            <a:r>
              <a:rPr lang="fr-FR" baseline="0" dirty="0" err="1" smtClean="0"/>
              <a:t>some</a:t>
            </a:r>
            <a:r>
              <a:rPr lang="fr-FR" baseline="0" dirty="0" smtClean="0"/>
              <a:t> questions for </a:t>
            </a:r>
            <a:r>
              <a:rPr lang="fr-FR" baseline="0" dirty="0" err="1" smtClean="0"/>
              <a:t>you</a:t>
            </a:r>
            <a:r>
              <a:rPr lang="fr-FR" baseline="0" dirty="0" smtClean="0"/>
              <a:t>.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F2B14-7AE4-4295-8F87-3026017EBD9D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4047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200" b="0" i="0" u="none" strike="noStrike" kern="1200" dirty="0" err="1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Thousand</a:t>
            </a:r>
            <a:r>
              <a:rPr lang="fr-FR" sz="12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= mille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200" b="0" i="0" u="none" strike="noStrike" kern="1200" dirty="0" err="1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Hundred</a:t>
            </a:r>
            <a:r>
              <a:rPr lang="fr-FR" sz="12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= cent (je n’ai pas ri et tu peux mettre tout ce que tu veux comme notes)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2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(Légende) An </a:t>
            </a:r>
            <a:r>
              <a:rPr lang="fr-FR" sz="1200" b="0" i="0" u="none" strike="noStrike" kern="1200" dirty="0" err="1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Egyptian</a:t>
            </a:r>
            <a:r>
              <a:rPr lang="fr-FR" sz="12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fr-FR" sz="1200" b="0" i="0" u="none" strike="noStrike" kern="1200" dirty="0" err="1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fresco</a:t>
            </a:r>
            <a:r>
              <a:rPr lang="fr-FR" sz="12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fr-FR" sz="1200" b="0" i="0" u="none" strike="noStrike" kern="1200" dirty="0" err="1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showing</a:t>
            </a:r>
            <a:r>
              <a:rPr lang="fr-FR" sz="12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the force-</a:t>
            </a:r>
            <a:r>
              <a:rPr lang="fr-FR" sz="1200" b="0" i="0" u="none" strike="noStrike" kern="1200" dirty="0" err="1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feeding</a:t>
            </a:r>
            <a:r>
              <a:rPr lang="fr-FR" sz="12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of </a:t>
            </a:r>
            <a:r>
              <a:rPr lang="fr-FR" sz="1200" b="0" i="0" u="none" strike="noStrike" kern="1200" dirty="0" err="1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geese</a:t>
            </a:r>
            <a:endParaRPr lang="fr-FR" sz="1200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2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- Back </a:t>
            </a:r>
            <a:r>
              <a:rPr lang="fr-FR" sz="1200" b="0" i="0" u="none" strike="noStrike" kern="1200" dirty="0" err="1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at</a:t>
            </a:r>
            <a:r>
              <a:rPr lang="fr-FR" sz="12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least to </a:t>
            </a:r>
            <a:r>
              <a:rPr lang="fr-FR" sz="1200" b="0" i="0" u="none" strike="noStrike" kern="1200" dirty="0" err="1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ancient</a:t>
            </a:r>
            <a:r>
              <a:rPr lang="fr-FR" sz="12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fr-FR" sz="1200" b="0" i="0" u="none" strike="noStrike" kern="1200" dirty="0" err="1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Egypt</a:t>
            </a:r>
            <a:r>
              <a:rPr lang="fr-FR" sz="12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(</a:t>
            </a:r>
            <a:r>
              <a:rPr lang="fr-FR" sz="1200" b="0" i="0" u="none" strike="noStrike" kern="1200" dirty="0" err="1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roasted</a:t>
            </a:r>
            <a:r>
              <a:rPr lang="fr-FR" sz="12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and </a:t>
            </a:r>
            <a:r>
              <a:rPr lang="fr-FR" sz="1200" b="0" i="0" u="none" strike="noStrike" kern="1200" dirty="0" err="1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humidified</a:t>
            </a:r>
            <a:r>
              <a:rPr lang="fr-FR" sz="12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grains)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2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- Roman Empire (</a:t>
            </a:r>
            <a:r>
              <a:rPr lang="fr-FR" sz="1200" b="0" i="0" u="none" strike="noStrike" kern="1200" dirty="0" err="1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dried</a:t>
            </a:r>
            <a:r>
              <a:rPr lang="fr-FR" sz="12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fr-FR" sz="1200" b="0" i="0" u="none" strike="noStrike" kern="1200" dirty="0" err="1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figs</a:t>
            </a:r>
            <a:r>
              <a:rPr lang="fr-FR" sz="12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)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2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- France (corn)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2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French </a:t>
            </a:r>
            <a:r>
              <a:rPr lang="fr-FR" sz="1200" b="0" i="0" u="none" strike="noStrike" kern="1200" dirty="0" err="1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law</a:t>
            </a:r>
            <a:r>
              <a:rPr lang="fr-FR" sz="12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: cultural and </a:t>
            </a:r>
            <a:r>
              <a:rPr lang="fr-FR" sz="1200" b="0" i="0" u="none" strike="noStrike" kern="1200" dirty="0" err="1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gastronomic</a:t>
            </a:r>
            <a:r>
              <a:rPr lang="fr-FR" sz="12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fr-FR" sz="1200" b="0" i="0" u="none" strike="noStrike" kern="1200" dirty="0" err="1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heritage</a:t>
            </a:r>
            <a:endParaRPr lang="fr-FR" sz="12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F2B14-7AE4-4295-8F87-3026017EBD9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3306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noProof="0" dirty="0" smtClean="0"/>
              <a:t>you're in point concerning the </a:t>
            </a:r>
            <a:r>
              <a:rPr lang="en-US" i="1" noProof="0" dirty="0" err="1" smtClean="0"/>
              <a:t>Foie</a:t>
            </a:r>
            <a:r>
              <a:rPr lang="en-US" i="1" noProof="0" dirty="0" smtClean="0"/>
              <a:t> </a:t>
            </a:r>
            <a:r>
              <a:rPr lang="en-US" i="1" noProof="0" dirty="0" err="1" smtClean="0"/>
              <a:t>gras</a:t>
            </a:r>
            <a:r>
              <a:rPr lang="en-US" i="1" noProof="0" dirty="0" smtClean="0"/>
              <a:t> ?</a:t>
            </a:r>
          </a:p>
          <a:p>
            <a:r>
              <a:rPr lang="en-US" noProof="0" dirty="0" smtClean="0"/>
              <a:t>Annual global production </a:t>
            </a:r>
          </a:p>
          <a:p>
            <a:r>
              <a:rPr lang="en-US" noProof="0" dirty="0" smtClean="0"/>
              <a:t>From the French production in the global production (</a:t>
            </a:r>
            <a:r>
              <a:rPr lang="en-US" i="1" noProof="0" dirty="0" smtClean="0"/>
              <a:t>is the largest producer followed by Hungary</a:t>
            </a:r>
            <a:r>
              <a:rPr lang="en-US" i="0" noProof="0" dirty="0" smtClean="0"/>
              <a:t>)</a:t>
            </a:r>
            <a:endParaRPr lang="en-US" i="1" noProof="0" dirty="0" smtClean="0"/>
          </a:p>
          <a:p>
            <a:r>
              <a:rPr lang="en-US" noProof="0" dirty="0" smtClean="0"/>
              <a:t>Turnover of the sector in France</a:t>
            </a:r>
          </a:p>
          <a:p>
            <a:r>
              <a:rPr lang="en-US" noProof="0" dirty="0" smtClean="0"/>
              <a:t>The number of employees in France</a:t>
            </a:r>
          </a:p>
          <a:p>
            <a:r>
              <a:rPr lang="en-US" noProof="0" dirty="0" smtClean="0"/>
              <a:t>First</a:t>
            </a:r>
            <a:r>
              <a:rPr lang="en-US" baseline="0" noProof="0" dirty="0" smtClean="0"/>
              <a:t> producing region of the world</a:t>
            </a:r>
          </a:p>
          <a:p>
            <a:r>
              <a:rPr lang="en-US" baseline="0" noProof="0" dirty="0" smtClean="0"/>
              <a:t>The value of exports of </a:t>
            </a:r>
            <a:r>
              <a:rPr lang="en-US" baseline="0" noProof="0" dirty="0" err="1" smtClean="0"/>
              <a:t>foie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gras</a:t>
            </a:r>
            <a:r>
              <a:rPr lang="en-US" baseline="0" noProof="0" dirty="0" smtClean="0"/>
              <a:t> in France </a:t>
            </a:r>
            <a:r>
              <a:rPr lang="en-US" i="1" baseline="0" noProof="0" dirty="0" smtClean="0"/>
              <a:t>slightly lower due to the crisis</a:t>
            </a:r>
          </a:p>
          <a:p>
            <a:r>
              <a:rPr lang="en-US" i="0" baseline="0" noProof="0" dirty="0" smtClean="0"/>
              <a:t>The amount of </a:t>
            </a:r>
            <a:r>
              <a:rPr lang="en-US" i="0" baseline="0" noProof="0" dirty="0" err="1" smtClean="0"/>
              <a:t>foie</a:t>
            </a:r>
            <a:r>
              <a:rPr lang="en-US" i="0" baseline="0" noProof="0" dirty="0" smtClean="0"/>
              <a:t> </a:t>
            </a:r>
            <a:r>
              <a:rPr lang="en-US" i="0" baseline="0" noProof="0" dirty="0" err="1" smtClean="0"/>
              <a:t>gras</a:t>
            </a:r>
            <a:r>
              <a:rPr lang="en-US" i="0" baseline="0" noProof="0" dirty="0" smtClean="0"/>
              <a:t> consumed in France each year</a:t>
            </a:r>
            <a:endParaRPr lang="en-US" i="1" baseline="0" noProof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Comic Sans MS" pitchFamily="66" charset="0"/>
              </a:rPr>
              <a:t>The average amount consumed each year by </a:t>
            </a:r>
            <a:r>
              <a:rPr lang="fr-FR" sz="1200" dirty="0" err="1" smtClean="0">
                <a:latin typeface="Comic Sans MS" pitchFamily="66" charset="0"/>
              </a:rPr>
              <a:t>household</a:t>
            </a:r>
            <a:r>
              <a:rPr lang="fr-FR" sz="1200" baseline="0" dirty="0" smtClean="0">
                <a:latin typeface="Comic Sans MS" pitchFamily="66" charset="0"/>
              </a:rPr>
              <a:t> in France</a:t>
            </a:r>
            <a:endParaRPr lang="en-US" noProof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F2B14-7AE4-4295-8F87-3026017EBD9D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3306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F2B14-7AE4-4295-8F87-3026017EBD9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6208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2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PETA, SPA, L214, GAIA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200" b="0" i="0" u="none" strike="noStrike" kern="1200" dirty="0" err="1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Peta</a:t>
            </a:r>
            <a:r>
              <a:rPr lang="fr-FR" sz="12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fr-FR" sz="1200" b="0" i="0" u="none" strike="noStrike" kern="1200" dirty="0" err="1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campaign</a:t>
            </a:r>
            <a:r>
              <a:rPr lang="fr-FR" sz="12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 : </a:t>
            </a:r>
            <a:r>
              <a:rPr lang="fr-FR" sz="1200" b="0" i="0" u="none" strike="noStrike" kern="1200" dirty="0" err="1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staging</a:t>
            </a:r>
            <a:r>
              <a:rPr lang="fr-FR" sz="12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of a </a:t>
            </a:r>
            <a:r>
              <a:rPr lang="fr-FR" sz="1200" b="0" i="0" u="none" strike="noStrike" kern="1200" dirty="0" err="1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woman</a:t>
            </a:r>
            <a:r>
              <a:rPr lang="fr-FR" sz="12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"as a force-</a:t>
            </a:r>
            <a:r>
              <a:rPr lang="fr-FR" sz="1200" b="0" i="0" u="none" strike="noStrike" kern="1200" dirty="0" err="1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fed</a:t>
            </a:r>
            <a:r>
              <a:rPr lang="fr-FR" sz="12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fr-FR" sz="1200" b="0" i="0" u="none" strike="noStrike" kern="1200" dirty="0" err="1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goose</a:t>
            </a:r>
            <a:r>
              <a:rPr lang="fr-FR" sz="12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" by PETA in Paris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F2B14-7AE4-4295-8F87-3026017EBD9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577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2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Arguments in </a:t>
            </a:r>
            <a:r>
              <a:rPr lang="fr-FR" sz="1200" b="0" i="0" u="none" strike="noStrike" kern="1200" dirty="0" err="1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favor</a:t>
            </a:r>
            <a:r>
              <a:rPr lang="fr-FR" sz="12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of force </a:t>
            </a:r>
            <a:r>
              <a:rPr lang="fr-FR" sz="1200" b="0" i="0" u="none" strike="noStrike" kern="1200" dirty="0" err="1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feeding</a:t>
            </a:r>
            <a:r>
              <a:rPr lang="fr-FR" sz="12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 :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2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- self </a:t>
            </a:r>
            <a:r>
              <a:rPr lang="fr-FR" sz="1200" b="0" i="0" u="none" strike="noStrike" kern="1200" dirty="0" err="1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feeding</a:t>
            </a:r>
            <a:r>
              <a:rPr lang="fr-FR" sz="12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fr-FR" sz="1200" b="0" i="0" u="none" strike="noStrike" kern="1200" dirty="0" err="1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when</a:t>
            </a:r>
            <a:r>
              <a:rPr lang="fr-FR" sz="12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fr-FR" sz="1200" b="0" i="0" u="none" strike="noStrike" kern="1200" dirty="0" err="1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they</a:t>
            </a:r>
            <a:r>
              <a:rPr lang="fr-FR" sz="12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fr-FR" sz="1200" b="0" i="0" u="none" strike="noStrike" kern="1200" dirty="0" err="1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migrate</a:t>
            </a:r>
            <a:endParaRPr lang="fr-FR" sz="1200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2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- </a:t>
            </a:r>
            <a:r>
              <a:rPr lang="fr-FR" sz="1200" b="0" i="0" u="none" strike="noStrike" kern="1200" dirty="0" err="1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Duck</a:t>
            </a:r>
            <a:r>
              <a:rPr lang="fr-FR" sz="12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fr-FR" sz="1200" b="0" i="0" u="none" strike="noStrike" kern="1200" dirty="0" err="1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greedy</a:t>
            </a:r>
            <a:r>
              <a:rPr lang="fr-FR" sz="12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/ </a:t>
            </a:r>
            <a:r>
              <a:rPr lang="fr-FR" sz="1200" b="0" i="0" u="none" strike="noStrike" kern="1200" dirty="0" err="1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accustomed</a:t>
            </a:r>
            <a:r>
              <a:rPr lang="fr-FR" sz="12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fr-FR" sz="1200" b="0" i="0" u="none" strike="noStrike" kern="1200" dirty="0" err="1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very</a:t>
            </a:r>
            <a:r>
              <a:rPr lang="fr-FR" sz="12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fr-FR" sz="1200" b="0" i="0" u="none" strike="noStrike" kern="1200" dirty="0" err="1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well</a:t>
            </a:r>
            <a:r>
              <a:rPr lang="fr-FR" sz="12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to force </a:t>
            </a:r>
            <a:r>
              <a:rPr lang="fr-FR" sz="1200" b="0" i="0" u="none" strike="noStrike" kern="1200" dirty="0" err="1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feeding</a:t>
            </a:r>
            <a:endParaRPr lang="fr-FR" sz="1200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2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- Not </a:t>
            </a:r>
            <a:r>
              <a:rPr lang="fr-FR" sz="1200" b="0" i="0" u="none" strike="noStrike" kern="1200" dirty="0" err="1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sick</a:t>
            </a:r>
            <a:r>
              <a:rPr lang="fr-FR" sz="12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 : </a:t>
            </a:r>
            <a:r>
              <a:rPr lang="fr-FR" sz="1200" b="0" i="0" u="none" strike="noStrike" kern="1200" dirty="0" err="1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feeding</a:t>
            </a:r>
            <a:r>
              <a:rPr lang="fr-FR" sz="12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fr-FR" sz="1200" b="0" i="0" u="none" strike="noStrike" kern="1200" dirty="0" err="1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stopped</a:t>
            </a:r>
            <a:r>
              <a:rPr lang="fr-FR" sz="12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=&gt; </a:t>
            </a:r>
            <a:r>
              <a:rPr lang="fr-FR" sz="1200" b="0" i="0" u="none" strike="noStrike" kern="1200" dirty="0" err="1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liver</a:t>
            </a:r>
            <a:r>
              <a:rPr lang="fr-FR" sz="12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fr-FR" sz="1200" b="0" i="0" u="none" strike="noStrike" kern="1200" dirty="0" err="1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recover</a:t>
            </a:r>
            <a:r>
              <a:rPr lang="fr-FR" sz="12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normal size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2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- </a:t>
            </a:r>
            <a:r>
              <a:rPr lang="fr-FR" sz="1200" b="0" i="0" u="none" strike="noStrike" kern="1200" dirty="0" err="1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Mortality</a:t>
            </a:r>
            <a:r>
              <a:rPr lang="fr-FR" sz="12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fr-FR" sz="1200" b="0" i="0" u="none" strike="noStrike" kern="1200" dirty="0" err="1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during</a:t>
            </a:r>
            <a:r>
              <a:rPr lang="fr-FR" sz="12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force </a:t>
            </a:r>
            <a:r>
              <a:rPr lang="fr-FR" sz="1200" b="0" i="0" u="none" strike="noStrike" kern="1200" dirty="0" err="1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feeding</a:t>
            </a:r>
            <a:r>
              <a:rPr lang="fr-FR" sz="12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(2 to 5%) = in </a:t>
            </a:r>
            <a:r>
              <a:rPr lang="fr-FR" sz="1200" b="0" i="0" u="none" strike="noStrike" kern="1200" dirty="0" err="1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classic</a:t>
            </a:r>
            <a:r>
              <a:rPr lang="fr-FR" sz="12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fr-FR" sz="1200" b="0" i="0" u="none" strike="noStrike" kern="1200" dirty="0" err="1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breeding</a:t>
            </a:r>
            <a:endParaRPr lang="fr-FR" sz="1200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2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- Not last a long time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2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- </a:t>
            </a:r>
            <a:r>
              <a:rPr lang="fr-FR" sz="1200" b="0" i="0" u="none" strike="noStrike" kern="1200" dirty="0" err="1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Scientifically</a:t>
            </a:r>
            <a:r>
              <a:rPr lang="fr-FR" sz="12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, not </a:t>
            </a:r>
            <a:r>
              <a:rPr lang="fr-FR" sz="1200" b="0" i="0" u="none" strike="noStrike" kern="1200" dirty="0" err="1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prove</a:t>
            </a:r>
            <a:r>
              <a:rPr lang="fr-FR" sz="12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fr-FR" sz="1200" b="0" i="0" u="none" strike="noStrike" kern="1200" dirty="0" err="1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it</a:t>
            </a:r>
            <a:r>
              <a:rPr lang="fr-FR" sz="12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fr-FR" sz="1200" b="0" i="0" u="none" strike="noStrike" kern="1200" dirty="0" err="1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is</a:t>
            </a:r>
            <a:r>
              <a:rPr lang="fr-FR" sz="12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source of </a:t>
            </a:r>
            <a:r>
              <a:rPr lang="fr-FR" sz="1200" b="0" i="0" u="none" strike="noStrike" kern="1200" dirty="0" err="1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discomfort</a:t>
            </a:r>
            <a:endParaRPr lang="fr-FR" sz="1200" b="0" i="0" u="none" strike="noStrike" kern="1200" dirty="0" smtClean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F2B14-7AE4-4295-8F87-3026017EBD9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9311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200" b="0" i="0" u="none" strike="noStrike" kern="1200" dirty="0" err="1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vegetable</a:t>
            </a:r>
            <a:r>
              <a:rPr lang="fr-FR" sz="12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terrines  :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200" b="0" i="0" u="none" strike="noStrike" kern="1200" dirty="0" err="1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Tartex</a:t>
            </a:r>
            <a:r>
              <a:rPr lang="fr-FR" sz="12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nature, </a:t>
            </a:r>
            <a:r>
              <a:rPr lang="fr-FR" sz="1200" b="0" i="0" u="none" strike="noStrike" kern="1200" dirty="0" err="1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Pural</a:t>
            </a:r>
            <a:r>
              <a:rPr lang="fr-FR" sz="12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nature, </a:t>
            </a:r>
            <a:r>
              <a:rPr lang="fr-FR" sz="1200" b="0" i="0" u="none" strike="noStrike" kern="1200" dirty="0" err="1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Tartex</a:t>
            </a:r>
            <a:r>
              <a:rPr lang="fr-FR" sz="12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Chardonay côte d'or (bio shops and distance </a:t>
            </a:r>
            <a:r>
              <a:rPr lang="fr-FR" sz="1200" b="0" i="0" u="none" strike="noStrike" kern="1200" dirty="0" err="1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selling</a:t>
            </a:r>
            <a:r>
              <a:rPr lang="fr-FR" sz="12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)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200" b="0" i="0" u="none" strike="noStrike" kern="1200" dirty="0" err="1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Bjorg</a:t>
            </a:r>
            <a:r>
              <a:rPr lang="fr-FR" sz="12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Chardonnay (</a:t>
            </a:r>
            <a:r>
              <a:rPr lang="fr-FR" sz="1200" b="0" i="0" u="none" strike="noStrike" kern="1200" dirty="0" err="1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Supermarkets</a:t>
            </a:r>
            <a:r>
              <a:rPr lang="fr-FR" sz="12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).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2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3 euros for 250 grams.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2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Made </a:t>
            </a:r>
            <a:r>
              <a:rPr lang="fr-FR" sz="1200" b="0" i="0" u="none" strike="noStrike" kern="1200" dirty="0" err="1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with</a:t>
            </a:r>
            <a:r>
              <a:rPr lang="fr-FR" sz="12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fr-FR" sz="1200" b="0" i="0" u="none" strike="noStrike" kern="1200" dirty="0" err="1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truffle</a:t>
            </a:r>
            <a:r>
              <a:rPr lang="fr-FR" sz="12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and champagne.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F2B14-7AE4-4295-8F87-3026017EBD9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1064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Force feeding &amp; Selling forbidden</a:t>
            </a:r>
            <a:r>
              <a:rPr lang="fr-FR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b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July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Whereas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America’s appetite for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foie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increasing, the California State Senate introduced bills to ban the production and sale of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foie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California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["It's a treat for chefs to get to cook for people to enjoy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foie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gras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And it's an art, not everyone knows how to cook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foie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gras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properly, and it's unfortunate for the consumer to have it taken away," said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Nyesha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Arrington, head chef at the Wilshire restaurant in Santa Monica, LA, South California.]</a:t>
            </a:r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F2B14-7AE4-4295-8F87-3026017EBD9D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8334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Foie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selling is not forbidden but force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fedding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forbidden.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Laws are written differently in different countries, but all prohibit the feeding in order to make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Foie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Gras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lot of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european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countries' law : Forbidden to force feeding an animal unless his health require it 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Allemagne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Autriche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Danemark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...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other countries, the law target geese and ducks (and not all animals) 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Italie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in some countries, laws are more vague and are interpreted as the prohibition of force feeding 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Suède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Irlande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9F2B14-7AE4-4295-8F87-3026017EBD9D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8334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A9C2-E073-4D5C-9B13-146099BDABD9}" type="datetimeFigureOut">
              <a:rPr lang="fr-FR" smtClean="0"/>
              <a:t>15/12/2012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6847-CBEE-421A-BFBD-074F4760A4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4221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A9C2-E073-4D5C-9B13-146099BDABD9}" type="datetimeFigureOut">
              <a:rPr lang="fr-FR" smtClean="0"/>
              <a:t>15/12/2012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6847-CBEE-421A-BFBD-074F4760A4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768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A9C2-E073-4D5C-9B13-146099BDABD9}" type="datetimeFigureOut">
              <a:rPr lang="fr-FR" smtClean="0"/>
              <a:t>15/12/2012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6847-CBEE-421A-BFBD-074F4760A4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6190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A9C2-E073-4D5C-9B13-146099BDABD9}" type="datetimeFigureOut">
              <a:rPr lang="fr-FR" smtClean="0"/>
              <a:t>15/12/2012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6847-CBEE-421A-BFBD-074F4760A4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4122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A9C2-E073-4D5C-9B13-146099BDABD9}" type="datetimeFigureOut">
              <a:rPr lang="fr-FR" smtClean="0"/>
              <a:t>15/12/2012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6847-CBEE-421A-BFBD-074F4760A4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2867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A9C2-E073-4D5C-9B13-146099BDABD9}" type="datetimeFigureOut">
              <a:rPr lang="fr-FR" smtClean="0"/>
              <a:t>15/12/2012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6847-CBEE-421A-BFBD-074F4760A4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6901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A9C2-E073-4D5C-9B13-146099BDABD9}" type="datetimeFigureOut">
              <a:rPr lang="fr-FR" smtClean="0"/>
              <a:t>15/12/2012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6847-CBEE-421A-BFBD-074F4760A4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7814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A9C2-E073-4D5C-9B13-146099BDABD9}" type="datetimeFigureOut">
              <a:rPr lang="fr-FR" smtClean="0"/>
              <a:t>15/12/2012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6847-CBEE-421A-BFBD-074F4760A4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3399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A9C2-E073-4D5C-9B13-146099BDABD9}" type="datetimeFigureOut">
              <a:rPr lang="fr-FR" smtClean="0"/>
              <a:t>15/12/2012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6847-CBEE-421A-BFBD-074F4760A4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3288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A9C2-E073-4D5C-9B13-146099BDABD9}" type="datetimeFigureOut">
              <a:rPr lang="fr-FR" smtClean="0"/>
              <a:t>15/12/2012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6847-CBEE-421A-BFBD-074F4760A4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6986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A9C2-E073-4D5C-9B13-146099BDABD9}" type="datetimeFigureOut">
              <a:rPr lang="fr-FR" smtClean="0"/>
              <a:t>15/12/2012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6847-CBEE-421A-BFBD-074F4760A4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9077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8A9C2-E073-4D5C-9B13-146099BDABD9}" type="datetimeFigureOut">
              <a:rPr lang="fr-FR" smtClean="0"/>
              <a:t>15/12/2012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F6847-CBEE-421A-BFBD-074F4760A4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1222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math.univ-toulouse.fr/jss2012/pic/logoINS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2" y="5199783"/>
            <a:ext cx="180975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-27531" y="5746290"/>
            <a:ext cx="4392488" cy="113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 smtClean="0">
                <a:latin typeface="Comic Sans MS" pitchFamily="66" charset="0"/>
              </a:rPr>
              <a:t>Clément CHADUC</a:t>
            </a:r>
          </a:p>
          <a:p>
            <a:pPr>
              <a:lnSpc>
                <a:spcPct val="150000"/>
              </a:lnSpc>
            </a:pPr>
            <a:r>
              <a:rPr lang="fr-FR" sz="2400" b="1" dirty="0" smtClean="0">
                <a:latin typeface="Comic Sans MS" pitchFamily="66" charset="0"/>
              </a:rPr>
              <a:t>Julie RUSSON</a:t>
            </a:r>
            <a:endParaRPr lang="fr-FR" sz="2400" b="1" dirty="0">
              <a:latin typeface="Comic Sans MS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187624" y="2132856"/>
            <a:ext cx="7920880" cy="20113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THE CONTROVERSIAL BUSINESS OF FOIE GRAS</a:t>
            </a:r>
            <a:endParaRPr lang="fr-FR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mic Sans MS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419872" y="427742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>
                <a:solidFill>
                  <a:srgbClr val="FF0000"/>
                </a:solidFill>
                <a:latin typeface="Comic Sans MS" pitchFamily="66" charset="0"/>
              </a:rPr>
              <a:t>Thursday 18</a:t>
            </a:r>
            <a:r>
              <a:rPr lang="fr-FR" b="1" i="1" baseline="30000" dirty="0" smtClean="0">
                <a:solidFill>
                  <a:srgbClr val="FF0000"/>
                </a:solidFill>
                <a:latin typeface="Comic Sans MS" pitchFamily="66" charset="0"/>
              </a:rPr>
              <a:t>th  </a:t>
            </a:r>
            <a:r>
              <a:rPr lang="fr-FR" b="1" i="1" dirty="0" smtClean="0">
                <a:solidFill>
                  <a:srgbClr val="FF0000"/>
                </a:solidFill>
                <a:latin typeface="Comic Sans MS" pitchFamily="66" charset="0"/>
              </a:rPr>
              <a:t>of </a:t>
            </a:r>
            <a:r>
              <a:rPr lang="fr-FR" b="1" i="1" dirty="0" err="1" smtClean="0">
                <a:solidFill>
                  <a:srgbClr val="FF0000"/>
                </a:solidFill>
                <a:latin typeface="Comic Sans MS" pitchFamily="66" charset="0"/>
              </a:rPr>
              <a:t>December</a:t>
            </a:r>
            <a:endParaRPr lang="fr-FR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4278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avec flèche 4"/>
          <p:cNvCxnSpPr/>
          <p:nvPr/>
        </p:nvCxnSpPr>
        <p:spPr>
          <a:xfrm>
            <a:off x="2915816" y="4437112"/>
            <a:ext cx="8677472" cy="0"/>
          </a:xfrm>
          <a:prstGeom prst="straightConnector1">
            <a:avLst/>
          </a:prstGeom>
          <a:ln w="190500"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en angle 15"/>
          <p:cNvCxnSpPr/>
          <p:nvPr/>
        </p:nvCxnSpPr>
        <p:spPr>
          <a:xfrm rot="16200000" flipH="1">
            <a:off x="2864025" y="4506915"/>
            <a:ext cx="1273718" cy="1134119"/>
          </a:xfrm>
          <a:prstGeom prst="bentConnector3">
            <a:avLst>
              <a:gd name="adj1" fmla="val 44561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3581897" y="2987659"/>
            <a:ext cx="198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omic Sans MS" pitchFamily="66" charset="0"/>
              </a:rPr>
              <a:t>Start up</a:t>
            </a:r>
            <a:endParaRPr lang="fr-FR" dirty="0">
              <a:latin typeface="Comic Sans MS" pitchFamily="66" charset="0"/>
            </a:endParaRPr>
          </a:p>
        </p:txBody>
      </p:sp>
      <p:cxnSp>
        <p:nvCxnSpPr>
          <p:cNvPr id="21" name="Connecteur en angle 20"/>
          <p:cNvCxnSpPr/>
          <p:nvPr/>
        </p:nvCxnSpPr>
        <p:spPr>
          <a:xfrm rot="5400000" flipH="1" flipV="1">
            <a:off x="3779914" y="3645022"/>
            <a:ext cx="1080122" cy="504062"/>
          </a:xfrm>
          <a:prstGeom prst="bentConnector3">
            <a:avLst>
              <a:gd name="adj1" fmla="val 38456"/>
            </a:avLst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en angle 27"/>
          <p:cNvCxnSpPr/>
          <p:nvPr/>
        </p:nvCxnSpPr>
        <p:spPr>
          <a:xfrm rot="5400000" flipH="1" flipV="1">
            <a:off x="5652116" y="3645023"/>
            <a:ext cx="1080122" cy="504062"/>
          </a:xfrm>
          <a:prstGeom prst="bentConnector3">
            <a:avLst>
              <a:gd name="adj1" fmla="val 38456"/>
            </a:avLst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en angle 30"/>
          <p:cNvCxnSpPr/>
          <p:nvPr/>
        </p:nvCxnSpPr>
        <p:spPr>
          <a:xfrm rot="5400000" flipH="1" flipV="1">
            <a:off x="7524324" y="3645024"/>
            <a:ext cx="1080122" cy="504062"/>
          </a:xfrm>
          <a:prstGeom prst="bentConnector3">
            <a:avLst>
              <a:gd name="adj1" fmla="val 38456"/>
            </a:avLst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5436096" y="2987660"/>
            <a:ext cx="198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latin typeface="Comic Sans MS" pitchFamily="66" charset="0"/>
              </a:rPr>
              <a:t>Growth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7308304" y="3038155"/>
            <a:ext cx="198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latin typeface="Comic Sans MS" pitchFamily="66" charset="0"/>
              </a:rPr>
              <a:t>Preparation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3077834" y="5695184"/>
            <a:ext cx="198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latin typeface="Comic Sans MS" pitchFamily="66" charset="0"/>
              </a:rPr>
              <a:t>Sexing</a:t>
            </a:r>
            <a:endParaRPr lang="fr-FR" dirty="0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2979"/>
            <a:ext cx="2748818" cy="206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422" y="4723999"/>
            <a:ext cx="2958863" cy="2216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2591780" y="-27384"/>
            <a:ext cx="4284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mic Sans MS" pitchFamily="66" charset="0"/>
              </a:rPr>
              <a:t>II- … but the way to produce it can be debated...</a:t>
            </a:r>
          </a:p>
        </p:txBody>
      </p:sp>
    </p:spTree>
    <p:extLst>
      <p:ext uri="{BB962C8B-B14F-4D97-AF65-F5344CB8AC3E}">
        <p14:creationId xmlns:p14="http://schemas.microsoft.com/office/powerpoint/2010/main" val="308123081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3" grpId="0"/>
      <p:bldP spid="34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avec flèche 4"/>
          <p:cNvCxnSpPr/>
          <p:nvPr/>
        </p:nvCxnSpPr>
        <p:spPr>
          <a:xfrm>
            <a:off x="-828600" y="4437112"/>
            <a:ext cx="4104456" cy="0"/>
          </a:xfrm>
          <a:prstGeom prst="straightConnector1">
            <a:avLst/>
          </a:prstGeom>
          <a:ln w="190500">
            <a:solidFill>
              <a:srgbClr val="00206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3581890" y="4252446"/>
            <a:ext cx="198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Comic Sans MS" pitchFamily="66" charset="0"/>
              </a:rPr>
              <a:t>SLAUGHTER</a:t>
            </a:r>
            <a:endParaRPr lang="fr-FR" b="1" dirty="0">
              <a:latin typeface="Comic Sans MS" pitchFamily="66" charset="0"/>
            </a:endParaRPr>
          </a:p>
        </p:txBody>
      </p:sp>
      <p:cxnSp>
        <p:nvCxnSpPr>
          <p:cNvPr id="10" name="Connecteur en angle 9"/>
          <p:cNvCxnSpPr/>
          <p:nvPr/>
        </p:nvCxnSpPr>
        <p:spPr>
          <a:xfrm rot="16200000" flipH="1">
            <a:off x="577771" y="4506915"/>
            <a:ext cx="1273718" cy="1134119"/>
          </a:xfrm>
          <a:prstGeom prst="bentConnector3">
            <a:avLst>
              <a:gd name="adj1" fmla="val 44561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791580" y="5695184"/>
            <a:ext cx="198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omic Sans MS" pitchFamily="66" charset="0"/>
              </a:rPr>
              <a:t>Force </a:t>
            </a:r>
            <a:r>
              <a:rPr lang="fr-FR" dirty="0" err="1" smtClean="0">
                <a:latin typeface="Comic Sans MS" pitchFamily="66" charset="0"/>
              </a:rPr>
              <a:t>feeding</a:t>
            </a:r>
            <a:endParaRPr lang="fr-FR" dirty="0">
              <a:latin typeface="Comic Sans MS" pitchFamily="66" charset="0"/>
            </a:endParaRPr>
          </a:p>
        </p:txBody>
      </p:sp>
      <p:cxnSp>
        <p:nvCxnSpPr>
          <p:cNvPr id="28" name="Connecteur droit avec flèche 27"/>
          <p:cNvCxnSpPr>
            <a:stCxn id="9" idx="3"/>
          </p:cNvCxnSpPr>
          <p:nvPr/>
        </p:nvCxnSpPr>
        <p:spPr>
          <a:xfrm flipV="1">
            <a:off x="5562110" y="2780928"/>
            <a:ext cx="1602178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stCxn id="9" idx="3"/>
          </p:cNvCxnSpPr>
          <p:nvPr/>
        </p:nvCxnSpPr>
        <p:spPr>
          <a:xfrm flipV="1">
            <a:off x="5562110" y="3356992"/>
            <a:ext cx="1754578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>
            <a:stCxn id="9" idx="3"/>
          </p:cNvCxnSpPr>
          <p:nvPr/>
        </p:nvCxnSpPr>
        <p:spPr>
          <a:xfrm flipV="1">
            <a:off x="5562110" y="3897052"/>
            <a:ext cx="1754578" cy="5400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>
            <a:stCxn id="9" idx="3"/>
          </p:cNvCxnSpPr>
          <p:nvPr/>
        </p:nvCxnSpPr>
        <p:spPr>
          <a:xfrm>
            <a:off x="5562110" y="4437112"/>
            <a:ext cx="175457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>
            <a:stCxn id="9" idx="3"/>
          </p:cNvCxnSpPr>
          <p:nvPr/>
        </p:nvCxnSpPr>
        <p:spPr>
          <a:xfrm>
            <a:off x="5562110" y="4437112"/>
            <a:ext cx="175457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>
            <a:stCxn id="9" idx="3"/>
          </p:cNvCxnSpPr>
          <p:nvPr/>
        </p:nvCxnSpPr>
        <p:spPr>
          <a:xfrm>
            <a:off x="5562110" y="4437112"/>
            <a:ext cx="1754578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/>
          <p:cNvSpPr txBox="1"/>
          <p:nvPr/>
        </p:nvSpPr>
        <p:spPr>
          <a:xfrm>
            <a:off x="7272300" y="2596262"/>
            <a:ext cx="1980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Comic Sans MS" pitchFamily="66" charset="0"/>
              </a:rPr>
              <a:t>Foie gras</a:t>
            </a:r>
            <a:endParaRPr lang="fr-FR" sz="1600" dirty="0">
              <a:latin typeface="Comic Sans MS" pitchFamily="66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7272300" y="3162454"/>
            <a:ext cx="1980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Comic Sans MS" pitchFamily="66" charset="0"/>
              </a:rPr>
              <a:t>Rillette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7272300" y="3738518"/>
            <a:ext cx="1980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latin typeface="Comic Sans MS" pitchFamily="66" charset="0"/>
              </a:rPr>
              <a:t>Duck</a:t>
            </a:r>
            <a:r>
              <a:rPr lang="fr-FR" sz="1600" dirty="0" smtClean="0">
                <a:latin typeface="Comic Sans MS" pitchFamily="66" charset="0"/>
              </a:rPr>
              <a:t> </a:t>
            </a:r>
            <a:r>
              <a:rPr lang="fr-FR" sz="1600" dirty="0" err="1" smtClean="0">
                <a:latin typeface="Comic Sans MS" pitchFamily="66" charset="0"/>
              </a:rPr>
              <a:t>gizzard</a:t>
            </a:r>
            <a:endParaRPr lang="fr-FR" sz="1600" dirty="0" smtClean="0">
              <a:latin typeface="Comic Sans MS" pitchFamily="66" charset="0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7272300" y="4242574"/>
            <a:ext cx="1980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latin typeface="Comic Sans MS" pitchFamily="66" charset="0"/>
              </a:rPr>
              <a:t>Breast</a:t>
            </a:r>
            <a:endParaRPr lang="fr-FR" sz="1600" dirty="0" smtClean="0">
              <a:latin typeface="Comic Sans MS" pitchFamily="66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7272300" y="4725144"/>
            <a:ext cx="1980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Comic Sans MS" pitchFamily="66" charset="0"/>
              </a:rPr>
              <a:t>Fritons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7416316" y="5322694"/>
            <a:ext cx="1980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Comic Sans MS" pitchFamily="66" charset="0"/>
              </a:rPr>
              <a:t>…</a:t>
            </a:r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15" y="1524172"/>
            <a:ext cx="3600400" cy="254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4" descr="http://www.l214.com/fichiers/images/visuels/HD/gavage-canar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096" y="4260476"/>
            <a:ext cx="4401595" cy="251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2591780" y="-27384"/>
            <a:ext cx="4284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mic Sans MS" pitchFamily="66" charset="0"/>
              </a:rPr>
              <a:t>II- … but the way to produce it can be debated...</a:t>
            </a:r>
          </a:p>
        </p:txBody>
      </p:sp>
    </p:spTree>
    <p:extLst>
      <p:ext uri="{BB962C8B-B14F-4D97-AF65-F5344CB8AC3E}">
        <p14:creationId xmlns:p14="http://schemas.microsoft.com/office/powerpoint/2010/main" val="20087601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63688" y="4797152"/>
            <a:ext cx="7416824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/>
              <a:t>III-</a:t>
            </a:r>
            <a:r>
              <a:rPr lang="en-US" sz="2400" b="1" dirty="0" smtClean="0"/>
              <a:t> </a:t>
            </a:r>
            <a:r>
              <a:rPr lang="en-US" sz="2400" b="1" dirty="0" smtClean="0"/>
              <a:t>… that is why some people denounce the system</a:t>
            </a:r>
            <a:r>
              <a:rPr lang="en-US" sz="2400" b="1" dirty="0" smtClean="0"/>
              <a:t>...</a:t>
            </a:r>
            <a:endParaRPr lang="en-US" sz="2400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1763688" y="2420888"/>
            <a:ext cx="7416824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/>
              <a:t>I-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Foie</a:t>
            </a:r>
            <a:r>
              <a:rPr lang="en-US" sz="2400" b="1" dirty="0" smtClean="0"/>
              <a:t> Gras is a long tradition in French gastronomy</a:t>
            </a:r>
            <a:r>
              <a:rPr lang="en-US" sz="2400" b="1" dirty="0" smtClean="0"/>
              <a:t>...</a:t>
            </a:r>
            <a:endParaRPr lang="en-US" sz="2400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1763688" y="6021288"/>
            <a:ext cx="7416824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/>
              <a:t>IV-</a:t>
            </a:r>
            <a:r>
              <a:rPr lang="en-US" sz="2400" b="1" dirty="0" smtClean="0"/>
              <a:t> </a:t>
            </a:r>
            <a:r>
              <a:rPr lang="en-US" sz="2400" b="1" dirty="0" smtClean="0"/>
              <a:t>… and the legislations are evolving.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1763688" y="3573016"/>
            <a:ext cx="7416824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/>
              <a:t>II-</a:t>
            </a:r>
            <a:r>
              <a:rPr lang="en-US" sz="2400" b="1" dirty="0" smtClean="0"/>
              <a:t> </a:t>
            </a:r>
            <a:r>
              <a:rPr lang="en-US" sz="2400" b="1" dirty="0" smtClean="0"/>
              <a:t>… but the way to produce it can be debated</a:t>
            </a:r>
            <a:r>
              <a:rPr lang="en-US" sz="2400" b="1" dirty="0" smtClean="0"/>
              <a:t>...</a:t>
            </a:r>
            <a:endParaRPr lang="en-US" sz="2400" b="1" dirty="0" smtClean="0"/>
          </a:p>
        </p:txBody>
      </p:sp>
      <p:sp>
        <p:nvSpPr>
          <p:cNvPr id="8" name="ZoneTexte 7"/>
          <p:cNvSpPr txBox="1"/>
          <p:nvPr/>
        </p:nvSpPr>
        <p:spPr>
          <a:xfrm>
            <a:off x="2375756" y="188640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prstClr val="black"/>
                </a:solidFill>
                <a:latin typeface="Comic Sans MS" pitchFamily="66" charset="0"/>
              </a:rPr>
              <a:t>SCHEDULE</a:t>
            </a:r>
            <a:endParaRPr lang="fr-FR" sz="32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46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91780" y="-27384"/>
            <a:ext cx="4284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mic Sans MS" pitchFamily="66" charset="0"/>
              </a:rPr>
              <a:t>III- … that is why some people denounce the system...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591780" y="1469975"/>
            <a:ext cx="4284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Comic Sans MS" pitchFamily="66" charset="0"/>
              </a:rPr>
              <a:t>3.1-  Many associations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76056" y="4626675"/>
            <a:ext cx="2857320" cy="1837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284641" y="1965195"/>
            <a:ext cx="2520000" cy="266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987824" y="2343555"/>
            <a:ext cx="2857320" cy="1904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179512" y="4077072"/>
            <a:ext cx="2495160" cy="2495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7">
            <a:lum/>
            <a:alphaModFix/>
          </a:blip>
          <a:srcRect r="37863"/>
          <a:stretch/>
        </p:blipFill>
        <p:spPr>
          <a:xfrm>
            <a:off x="3024336" y="1931695"/>
            <a:ext cx="6156176" cy="49536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045529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91780" y="-27384"/>
            <a:ext cx="4284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mic Sans MS" pitchFamily="66" charset="0"/>
              </a:rPr>
              <a:t>III- … that is why some people denounce the system...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591780" y="1469975"/>
            <a:ext cx="4716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Comic Sans MS" pitchFamily="66" charset="0"/>
              </a:rPr>
              <a:t>3.2- Different points of view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4431888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- self feeding</a:t>
            </a:r>
          </a:p>
          <a:p>
            <a:r>
              <a:rPr lang="en-US" sz="2000" dirty="0">
                <a:latin typeface="Comic Sans MS" pitchFamily="66" charset="0"/>
              </a:rPr>
              <a:t>- ducks are greedy</a:t>
            </a:r>
          </a:p>
          <a:p>
            <a:r>
              <a:rPr lang="en-US" sz="2000" dirty="0">
                <a:latin typeface="Comic Sans MS" pitchFamily="66" charset="0"/>
              </a:rPr>
              <a:t>- liver not sick</a:t>
            </a:r>
          </a:p>
          <a:p>
            <a:r>
              <a:rPr lang="en-US" sz="2000" dirty="0">
                <a:latin typeface="Comic Sans MS" pitchFamily="66" charset="0"/>
              </a:rPr>
              <a:t>- classic mortality</a:t>
            </a:r>
          </a:p>
          <a:p>
            <a:r>
              <a:rPr lang="en-US" sz="2000" dirty="0">
                <a:latin typeface="Comic Sans MS" pitchFamily="66" charset="0"/>
              </a:rPr>
              <a:t>- short time</a:t>
            </a:r>
          </a:p>
          <a:p>
            <a:r>
              <a:rPr lang="en-US" sz="2000" dirty="0">
                <a:latin typeface="Comic Sans MS" pitchFamily="66" charset="0"/>
              </a:rPr>
              <a:t>- force feeding is not uncomfortable for geese and ducks</a:t>
            </a:r>
          </a:p>
        </p:txBody>
      </p:sp>
    </p:spTree>
    <p:extLst>
      <p:ext uri="{BB962C8B-B14F-4D97-AF65-F5344CB8AC3E}">
        <p14:creationId xmlns:p14="http://schemas.microsoft.com/office/powerpoint/2010/main" val="12453235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91780" y="-27384"/>
            <a:ext cx="4284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mic Sans MS" pitchFamily="66" charset="0"/>
              </a:rPr>
              <a:t>III- … that is why some people denounce the system...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591780" y="1469975"/>
            <a:ext cx="4284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Comic Sans MS" pitchFamily="66" charset="0"/>
              </a:rPr>
              <a:t>3.3- Alternative products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20093" y="2576024"/>
            <a:ext cx="5704235" cy="4281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064400" y="1931640"/>
            <a:ext cx="5079600" cy="2158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53235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63688" y="4797152"/>
            <a:ext cx="7416824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/>
              <a:t>III-</a:t>
            </a:r>
            <a:r>
              <a:rPr lang="en-US" sz="2400" b="1" dirty="0" smtClean="0"/>
              <a:t> </a:t>
            </a:r>
            <a:r>
              <a:rPr lang="en-US" sz="2400" b="1" dirty="0" smtClean="0"/>
              <a:t>… that is why some people denounce the system</a:t>
            </a:r>
            <a:r>
              <a:rPr lang="en-US" sz="2400" b="1" dirty="0" smtClean="0"/>
              <a:t>...</a:t>
            </a:r>
            <a:endParaRPr lang="en-US" sz="2400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1763688" y="2420888"/>
            <a:ext cx="7416824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/>
              <a:t>I-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Foie</a:t>
            </a:r>
            <a:r>
              <a:rPr lang="en-US" sz="2400" b="1" dirty="0" smtClean="0"/>
              <a:t> Gras is a long tradition in French gastronomy</a:t>
            </a:r>
            <a:r>
              <a:rPr lang="en-US" sz="2400" b="1" dirty="0" smtClean="0"/>
              <a:t>...</a:t>
            </a:r>
            <a:endParaRPr lang="en-US" sz="2400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1763688" y="6021288"/>
            <a:ext cx="7416824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/>
              <a:t>IV-</a:t>
            </a:r>
            <a:r>
              <a:rPr lang="en-US" sz="2400" b="1" dirty="0" smtClean="0"/>
              <a:t> </a:t>
            </a:r>
            <a:r>
              <a:rPr lang="en-US" sz="2400" b="1" dirty="0" smtClean="0"/>
              <a:t>… and the legislations are evolving.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1763688" y="3573016"/>
            <a:ext cx="7416824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/>
              <a:t>II-</a:t>
            </a:r>
            <a:r>
              <a:rPr lang="en-US" sz="2400" b="1" dirty="0" smtClean="0"/>
              <a:t> </a:t>
            </a:r>
            <a:r>
              <a:rPr lang="en-US" sz="2400" b="1" dirty="0" smtClean="0"/>
              <a:t>… but the way to produce it can be debated</a:t>
            </a:r>
            <a:r>
              <a:rPr lang="en-US" sz="2400" b="1" dirty="0" smtClean="0"/>
              <a:t>...</a:t>
            </a:r>
            <a:endParaRPr lang="en-US" sz="2400" b="1" dirty="0" smtClean="0"/>
          </a:p>
        </p:txBody>
      </p:sp>
      <p:sp>
        <p:nvSpPr>
          <p:cNvPr id="8" name="ZoneTexte 7"/>
          <p:cNvSpPr txBox="1"/>
          <p:nvPr/>
        </p:nvSpPr>
        <p:spPr>
          <a:xfrm>
            <a:off x="2375756" y="188640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prstClr val="black"/>
                </a:solidFill>
                <a:latin typeface="Comic Sans MS" pitchFamily="66" charset="0"/>
              </a:rPr>
              <a:t>SCHEDULE</a:t>
            </a:r>
            <a:endParaRPr lang="fr-FR" sz="32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3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91780" y="-27384"/>
            <a:ext cx="4284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mic Sans MS" pitchFamily="66" charset="0"/>
              </a:rPr>
              <a:t>IV- … and the legislations are evolving.</a:t>
            </a:r>
          </a:p>
        </p:txBody>
      </p:sp>
      <p:pic>
        <p:nvPicPr>
          <p:cNvPr id="5" name="Picture 2" descr="C:\Users\Clément\Documents\école\INSA\Anglais\foiecaliforn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40" y="2368500"/>
            <a:ext cx="6769172" cy="451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591780" y="1469975"/>
            <a:ext cx="4284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Comic Sans MS" pitchFamily="66" charset="0"/>
              </a:rPr>
              <a:t>4.1- The California case</a:t>
            </a:r>
          </a:p>
        </p:txBody>
      </p:sp>
    </p:spTree>
    <p:extLst>
      <p:ext uri="{BB962C8B-B14F-4D97-AF65-F5344CB8AC3E}">
        <p14:creationId xmlns:p14="http://schemas.microsoft.com/office/powerpoint/2010/main" val="40066059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91780" y="-27384"/>
            <a:ext cx="4284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mic Sans MS" pitchFamily="66" charset="0"/>
              </a:rPr>
              <a:t>IV- … and the legislations are evolving.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591780" y="1469975"/>
            <a:ext cx="5292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  <a:latin typeface="Comic Sans MS" pitchFamily="66" charset="0"/>
              </a:rPr>
              <a:t>4.2- And in the others countries ?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2"/>
          <a:stretch/>
        </p:blipFill>
        <p:spPr bwMode="auto">
          <a:xfrm>
            <a:off x="4067944" y="1988840"/>
            <a:ext cx="4932040" cy="4773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969757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375756" y="188640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Comic Sans MS" pitchFamily="66" charset="0"/>
              </a:rPr>
              <a:t>CONCLUSION</a:t>
            </a:r>
            <a:endParaRPr lang="fr-FR" sz="3200" b="1" dirty="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49946" y="2996952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Comic Sans MS" pitchFamily="66" charset="0"/>
              </a:rPr>
              <a:t>Who will eat any </a:t>
            </a:r>
            <a:r>
              <a:rPr lang="en-US" sz="2400" b="1" dirty="0" err="1">
                <a:latin typeface="Comic Sans MS" pitchFamily="66" charset="0"/>
              </a:rPr>
              <a:t>foie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gras</a:t>
            </a:r>
            <a:r>
              <a:rPr lang="en-US" sz="2400" b="1" dirty="0">
                <a:latin typeface="Comic Sans MS" pitchFamily="66" charset="0"/>
              </a:rPr>
              <a:t> for Christmas and New Year holidays ?</a:t>
            </a:r>
            <a:endParaRPr lang="fr-FR" sz="2400" b="1" dirty="0"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72580" y="5127575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Comic Sans MS" pitchFamily="66" charset="0"/>
              </a:rPr>
              <a:t>Who will </a:t>
            </a:r>
            <a:r>
              <a:rPr lang="en-US" sz="2400" b="1" dirty="0" smtClean="0">
                <a:latin typeface="Comic Sans MS" pitchFamily="66" charset="0"/>
              </a:rPr>
              <a:t>prefer </a:t>
            </a:r>
            <a:r>
              <a:rPr lang="en-US" sz="2400" b="1" dirty="0" err="1" smtClean="0">
                <a:latin typeface="Comic Sans MS" pitchFamily="66" charset="0"/>
              </a:rPr>
              <a:t>foie</a:t>
            </a:r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latin typeface="Comic Sans MS" pitchFamily="66" charset="0"/>
              </a:rPr>
              <a:t>gras</a:t>
            </a:r>
            <a:r>
              <a:rPr lang="en-US" sz="2400" b="1" dirty="0" smtClean="0">
                <a:latin typeface="Comic Sans MS" pitchFamily="66" charset="0"/>
              </a:rPr>
              <a:t> – alternatives ?</a:t>
            </a:r>
            <a:endParaRPr lang="fr-FR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38868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712" y="2381979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Comic Sans MS" pitchFamily="66" charset="0"/>
              </a:rPr>
              <a:t>Who will eat any </a:t>
            </a:r>
            <a:r>
              <a:rPr lang="en-US" sz="2400" b="1" dirty="0" err="1">
                <a:latin typeface="Comic Sans MS" pitchFamily="66" charset="0"/>
              </a:rPr>
              <a:t>foie</a:t>
            </a:r>
            <a:r>
              <a:rPr lang="en-US" sz="2400" b="1" dirty="0">
                <a:latin typeface="Comic Sans MS" pitchFamily="66" charset="0"/>
              </a:rPr>
              <a:t> </a:t>
            </a:r>
            <a:r>
              <a:rPr lang="en-US" sz="2400" b="1" dirty="0" err="1">
                <a:latin typeface="Comic Sans MS" pitchFamily="66" charset="0"/>
              </a:rPr>
              <a:t>gras</a:t>
            </a:r>
            <a:r>
              <a:rPr lang="en-US" sz="2400" b="1" dirty="0">
                <a:latin typeface="Comic Sans MS" pitchFamily="66" charset="0"/>
              </a:rPr>
              <a:t> for Christmas and New Year holidays ?</a:t>
            </a:r>
            <a:endParaRPr lang="fr-FR" sz="2400" b="1" dirty="0">
              <a:latin typeface="Comic Sans MS" pitchFamily="66" charset="0"/>
            </a:endParaRPr>
          </a:p>
        </p:txBody>
      </p:sp>
      <p:graphicFrame>
        <p:nvGraphicFramePr>
          <p:cNvPr id="3" name="Graphiqu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8101184"/>
              </p:ext>
            </p:extLst>
          </p:nvPr>
        </p:nvGraphicFramePr>
        <p:xfrm>
          <a:off x="2033972" y="3179440"/>
          <a:ext cx="678650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2375756" y="188640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Comic Sans MS" pitchFamily="66" charset="0"/>
              </a:rPr>
              <a:t>INTRODUCTION</a:t>
            </a:r>
            <a:endParaRPr lang="fr-FR" sz="32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7748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663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5696" y="2708920"/>
            <a:ext cx="72186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omic Sans MS" pitchFamily="66" charset="0"/>
              </a:rPr>
              <a:t>What do you imagine when I say “</a:t>
            </a:r>
            <a:r>
              <a:rPr lang="en-US" sz="2400" b="1" dirty="0" err="1">
                <a:latin typeface="Comic Sans MS" pitchFamily="66" charset="0"/>
              </a:rPr>
              <a:t>Foie</a:t>
            </a:r>
            <a:r>
              <a:rPr lang="en-US" sz="2400" b="1" dirty="0">
                <a:latin typeface="Comic Sans MS" pitchFamily="66" charset="0"/>
              </a:rPr>
              <a:t> Gras” ?</a:t>
            </a:r>
            <a:endParaRPr lang="fr-FR" sz="2400" b="1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9" t="16500" r="11181" b="19000"/>
          <a:stretch/>
        </p:blipFill>
        <p:spPr bwMode="auto">
          <a:xfrm>
            <a:off x="1835696" y="3333698"/>
            <a:ext cx="3794626" cy="3158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85"/>
          <a:stretch/>
        </p:blipFill>
        <p:spPr bwMode="auto">
          <a:xfrm>
            <a:off x="6165800" y="3274589"/>
            <a:ext cx="2888539" cy="339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375756" y="188640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Comic Sans MS" pitchFamily="66" charset="0"/>
              </a:rPr>
              <a:t>INTRODUCTION</a:t>
            </a:r>
            <a:endParaRPr lang="fr-FR" sz="32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53055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375756" y="188640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Comic Sans MS" pitchFamily="66" charset="0"/>
              </a:rPr>
              <a:t>SCHEDULE</a:t>
            </a:r>
            <a:endParaRPr lang="fr-FR" sz="3200" b="1" dirty="0"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63688" y="4797152"/>
            <a:ext cx="7416824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/>
              <a:t>III-</a:t>
            </a:r>
            <a:r>
              <a:rPr lang="en-US" sz="2400" b="1" dirty="0" smtClean="0"/>
              <a:t> </a:t>
            </a:r>
            <a:r>
              <a:rPr lang="en-US" sz="2400" b="1" dirty="0" smtClean="0"/>
              <a:t>… that is why some people denounce the system</a:t>
            </a:r>
            <a:r>
              <a:rPr lang="en-US" sz="2400" b="1" dirty="0" smtClean="0"/>
              <a:t>...</a:t>
            </a:r>
            <a:endParaRPr lang="en-US" sz="24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1763688" y="2420888"/>
            <a:ext cx="7416824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/>
              <a:t>I-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Foie</a:t>
            </a:r>
            <a:r>
              <a:rPr lang="en-US" sz="2400" b="1" dirty="0" smtClean="0"/>
              <a:t> Gras is a long tradition in French gastronomy</a:t>
            </a:r>
            <a:r>
              <a:rPr lang="en-US" sz="2400" b="1" dirty="0" smtClean="0"/>
              <a:t>...</a:t>
            </a:r>
            <a:endParaRPr lang="en-US" sz="2400" b="1" dirty="0" smtClean="0"/>
          </a:p>
        </p:txBody>
      </p:sp>
      <p:sp>
        <p:nvSpPr>
          <p:cNvPr id="8" name="Rectangle 7"/>
          <p:cNvSpPr/>
          <p:nvPr/>
        </p:nvSpPr>
        <p:spPr>
          <a:xfrm>
            <a:off x="1763688" y="6021288"/>
            <a:ext cx="7416824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/>
              <a:t>IV-</a:t>
            </a:r>
            <a:r>
              <a:rPr lang="en-US" sz="2400" b="1" dirty="0" smtClean="0"/>
              <a:t> </a:t>
            </a:r>
            <a:r>
              <a:rPr lang="en-US" sz="2400" b="1" dirty="0" smtClean="0"/>
              <a:t>… and the legislations are evolving.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1763688" y="3573016"/>
            <a:ext cx="7416824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/>
              <a:t>II-</a:t>
            </a:r>
            <a:r>
              <a:rPr lang="en-US" sz="2400" b="1" dirty="0" smtClean="0"/>
              <a:t> </a:t>
            </a:r>
            <a:r>
              <a:rPr lang="en-US" sz="2400" b="1" dirty="0" smtClean="0"/>
              <a:t>… but the way to produce it can be debated</a:t>
            </a:r>
            <a:r>
              <a:rPr lang="en-US" sz="2400" b="1" dirty="0" smtClean="0"/>
              <a:t>...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3835523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/>
      <p:bldP spid="8" grpId="1"/>
      <p:bldP spid="9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591780" y="-27384"/>
            <a:ext cx="4284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mic Sans MS" pitchFamily="66" charset="0"/>
              </a:rPr>
              <a:t>I- </a:t>
            </a:r>
            <a:r>
              <a:rPr lang="en-US" sz="2400" b="1" dirty="0" err="1">
                <a:latin typeface="Comic Sans MS" pitchFamily="66" charset="0"/>
              </a:rPr>
              <a:t>Foie</a:t>
            </a:r>
            <a:r>
              <a:rPr lang="en-US" sz="2400" b="1" dirty="0">
                <a:latin typeface="Comic Sans MS" pitchFamily="66" charset="0"/>
              </a:rPr>
              <a:t> Gras is a long tradition in French gastronomy...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933818" y="1469975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00B050"/>
                </a:solidFill>
                <a:latin typeface="Comic Sans MS" pitchFamily="66" charset="0"/>
              </a:rPr>
              <a:t>1.1- </a:t>
            </a:r>
            <a:r>
              <a:rPr lang="fr-FR" sz="2400" dirty="0" err="1" smtClean="0">
                <a:solidFill>
                  <a:srgbClr val="00B050"/>
                </a:solidFill>
                <a:latin typeface="Comic Sans MS" pitchFamily="66" charset="0"/>
              </a:rPr>
              <a:t>Brief</a:t>
            </a:r>
            <a:r>
              <a:rPr lang="fr-FR" sz="2400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fr-FR" sz="2400" dirty="0" err="1" smtClean="0">
                <a:solidFill>
                  <a:srgbClr val="00B050"/>
                </a:solidFill>
                <a:latin typeface="Comic Sans MS" pitchFamily="66" charset="0"/>
              </a:rPr>
              <a:t>history</a:t>
            </a:r>
            <a:endParaRPr lang="fr-FR" sz="24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854769" y="5780689"/>
            <a:ext cx="2277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Comic Sans MS" pitchFamily="66" charset="0"/>
              </a:rPr>
              <a:t>361 BC (Romans)</a:t>
            </a:r>
            <a:endParaRPr lang="fr-FR" sz="2400" dirty="0">
              <a:latin typeface="Comic Sans MS" pitchFamily="66" charset="0"/>
            </a:endParaRPr>
          </a:p>
        </p:txBody>
      </p:sp>
      <p:pic>
        <p:nvPicPr>
          <p:cNvPr id="3074" name="Picture 2" descr="http://upload.wikimedia.org/wikipedia/commons/0/01/Egyptiangeesefeed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612" y="2492896"/>
            <a:ext cx="6488434" cy="296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-23238" y="5780690"/>
            <a:ext cx="2543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Comic Sans MS" pitchFamily="66" charset="0"/>
              </a:rPr>
              <a:t>2500 BC (</a:t>
            </a:r>
            <a:r>
              <a:rPr lang="fr-FR" sz="2400" dirty="0" err="1" smtClean="0">
                <a:latin typeface="Comic Sans MS" pitchFamily="66" charset="0"/>
              </a:rPr>
              <a:t>Egyptians</a:t>
            </a:r>
            <a:r>
              <a:rPr lang="fr-FR" sz="2400" dirty="0" smtClean="0">
                <a:latin typeface="Comic Sans MS" pitchFamily="66" charset="0"/>
              </a:rPr>
              <a:t>)</a:t>
            </a:r>
            <a:endParaRPr lang="fr-FR" sz="2400" dirty="0">
              <a:latin typeface="Comic Sans MS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169922" y="5730845"/>
            <a:ext cx="2277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Comic Sans MS" pitchFamily="66" charset="0"/>
              </a:rPr>
              <a:t>16</a:t>
            </a:r>
            <a:r>
              <a:rPr lang="fr-FR" sz="2400" baseline="30000" dirty="0" smtClean="0">
                <a:latin typeface="Comic Sans MS" pitchFamily="66" charset="0"/>
              </a:rPr>
              <a:t>th</a:t>
            </a:r>
            <a:r>
              <a:rPr lang="fr-FR" sz="2400" dirty="0" smtClean="0">
                <a:latin typeface="Comic Sans MS" pitchFamily="66" charset="0"/>
              </a:rPr>
              <a:t> </a:t>
            </a:r>
            <a:r>
              <a:rPr lang="fr-FR" sz="2400" dirty="0" err="1" smtClean="0">
                <a:latin typeface="Comic Sans MS" pitchFamily="66" charset="0"/>
              </a:rPr>
              <a:t>century</a:t>
            </a:r>
            <a:r>
              <a:rPr lang="fr-FR" sz="2400" dirty="0" smtClean="0">
                <a:latin typeface="Comic Sans MS" pitchFamily="66" charset="0"/>
              </a:rPr>
              <a:t> (France) </a:t>
            </a:r>
            <a:endParaRPr lang="fr-FR" sz="2400" dirty="0">
              <a:latin typeface="Comic Sans MS" pitchFamily="66" charset="0"/>
            </a:endParaRPr>
          </a:p>
        </p:txBody>
      </p:sp>
      <p:sp>
        <p:nvSpPr>
          <p:cNvPr id="8" name="Flèche droite 7"/>
          <p:cNvSpPr/>
          <p:nvPr/>
        </p:nvSpPr>
        <p:spPr>
          <a:xfrm>
            <a:off x="2642782" y="5890272"/>
            <a:ext cx="1363326" cy="442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Flèche droite 11"/>
          <p:cNvSpPr/>
          <p:nvPr/>
        </p:nvSpPr>
        <p:spPr>
          <a:xfrm>
            <a:off x="5831549" y="5890272"/>
            <a:ext cx="1363326" cy="442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39147187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8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591780" y="-27384"/>
            <a:ext cx="4284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mic Sans MS" pitchFamily="66" charset="0"/>
              </a:rPr>
              <a:t>I- </a:t>
            </a:r>
            <a:r>
              <a:rPr lang="en-US" sz="2400" b="1" dirty="0" err="1">
                <a:latin typeface="Comic Sans MS" pitchFamily="66" charset="0"/>
              </a:rPr>
              <a:t>Foie</a:t>
            </a:r>
            <a:r>
              <a:rPr lang="en-US" sz="2400" b="1" dirty="0">
                <a:latin typeface="Comic Sans MS" pitchFamily="66" charset="0"/>
              </a:rPr>
              <a:t> Gras is a long tradition in French gastronomy...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933818" y="1469975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00B050"/>
                </a:solidFill>
                <a:latin typeface="Comic Sans MS" pitchFamily="66" charset="0"/>
              </a:rPr>
              <a:t>1.2- Key figures</a:t>
            </a:r>
            <a:endParaRPr lang="fr-FR" sz="24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987234" y="2537665"/>
            <a:ext cx="2543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Comic Sans MS" pitchFamily="66" charset="0"/>
              </a:rPr>
              <a:t>30.000 tons</a:t>
            </a:r>
            <a:endParaRPr lang="fr-FR" sz="2400" dirty="0">
              <a:latin typeface="Comic Sans MS" pitchFamily="66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102604" y="3039343"/>
            <a:ext cx="2543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Comic Sans MS" pitchFamily="66" charset="0"/>
              </a:rPr>
              <a:t>75 %</a:t>
            </a:r>
            <a:endParaRPr lang="fr-FR" sz="2400" dirty="0">
              <a:latin typeface="Comic Sans MS" pitchFamily="66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694869" y="3458959"/>
            <a:ext cx="2543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Comic Sans MS" pitchFamily="66" charset="0"/>
              </a:rPr>
              <a:t>2 billion euros </a:t>
            </a:r>
            <a:endParaRPr lang="fr-FR" sz="2400" dirty="0">
              <a:latin typeface="Comic Sans MS" pitchFamily="66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606660" y="4191471"/>
            <a:ext cx="2543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Comic Sans MS" pitchFamily="66" charset="0"/>
              </a:rPr>
              <a:t>150.000 </a:t>
            </a:r>
            <a:r>
              <a:rPr lang="en-US" sz="2400" dirty="0" smtClean="0">
                <a:latin typeface="Comic Sans MS" pitchFamily="66" charset="0"/>
              </a:rPr>
              <a:t>persons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7264" y="4839543"/>
            <a:ext cx="3260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south-west of France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917422" y="5461445"/>
            <a:ext cx="2543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Comic Sans MS" pitchFamily="66" charset="0"/>
              </a:rPr>
              <a:t>36 million euros </a:t>
            </a:r>
            <a:endParaRPr lang="fr-FR" sz="2400" dirty="0">
              <a:latin typeface="Comic Sans MS" pitchFamily="66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645917" y="6324127"/>
            <a:ext cx="2543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Comic Sans MS" pitchFamily="66" charset="0"/>
              </a:rPr>
              <a:t>308 g</a:t>
            </a:r>
            <a:endParaRPr lang="fr-FR" sz="2400" dirty="0">
              <a:latin typeface="Comic Sans MS" pitchFamily="66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616173" y="5715342"/>
            <a:ext cx="2543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Comic Sans MS" pitchFamily="66" charset="0"/>
              </a:rPr>
              <a:t>19.800 tons</a:t>
            </a:r>
            <a:endParaRPr lang="fr-FR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30495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3" grpId="0"/>
      <p:bldP spid="18" grpId="0"/>
      <p:bldP spid="19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91780" y="-27384"/>
            <a:ext cx="4284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mic Sans MS" pitchFamily="66" charset="0"/>
              </a:rPr>
              <a:t>I- </a:t>
            </a:r>
            <a:r>
              <a:rPr lang="en-US" sz="2400" b="1" dirty="0" err="1">
                <a:latin typeface="Comic Sans MS" pitchFamily="66" charset="0"/>
              </a:rPr>
              <a:t>Foie</a:t>
            </a:r>
            <a:r>
              <a:rPr lang="en-US" sz="2400" b="1" dirty="0">
                <a:latin typeface="Comic Sans MS" pitchFamily="66" charset="0"/>
              </a:rPr>
              <a:t> Gras is a long tradition in French gastronomy...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591780" y="1469975"/>
            <a:ext cx="4284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50"/>
                </a:solidFill>
                <a:latin typeface="Comic Sans MS" pitchFamily="66" charset="0"/>
              </a:rPr>
              <a:t>1.3- How do you prefer it ?</a:t>
            </a:r>
            <a:endParaRPr lang="en-US" sz="24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652423" y="1967183"/>
            <a:ext cx="2543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as entrée ?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600990" y="2003375"/>
            <a:ext cx="2543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as desert ?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596121" y="2003375"/>
            <a:ext cx="2543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itchFamily="66" charset="0"/>
              </a:rPr>
              <a:t>as side </a:t>
            </a:r>
            <a:r>
              <a:rPr lang="en-US" sz="2400" dirty="0" smtClean="0">
                <a:latin typeface="Comic Sans MS" pitchFamily="66" charset="0"/>
              </a:rPr>
              <a:t>dish ?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1530">
            <a:off x="-329064" y="3581524"/>
            <a:ext cx="3005335" cy="3005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6227">
            <a:off x="2048190" y="2727345"/>
            <a:ext cx="4744869" cy="356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7798">
            <a:off x="5239954" y="3299893"/>
            <a:ext cx="476250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26105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" presetClass="entr" presetSubtype="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375756" y="188640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prstClr val="black"/>
                </a:solidFill>
                <a:latin typeface="Comic Sans MS" pitchFamily="66" charset="0"/>
              </a:rPr>
              <a:t>SCHEDULE</a:t>
            </a:r>
            <a:endParaRPr lang="fr-FR" sz="32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63688" y="4797152"/>
            <a:ext cx="7416824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/>
              <a:t>III-</a:t>
            </a:r>
            <a:r>
              <a:rPr lang="en-US" sz="2400" b="1" dirty="0" smtClean="0"/>
              <a:t> </a:t>
            </a:r>
            <a:r>
              <a:rPr lang="en-US" sz="2400" b="1" dirty="0" smtClean="0"/>
              <a:t>… that is why some people denounce the system</a:t>
            </a:r>
            <a:r>
              <a:rPr lang="en-US" sz="2400" b="1" dirty="0" smtClean="0"/>
              <a:t>...</a:t>
            </a:r>
            <a:endParaRPr lang="en-US" sz="24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1763688" y="2420888"/>
            <a:ext cx="7416824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/>
              <a:t>I-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Foie</a:t>
            </a:r>
            <a:r>
              <a:rPr lang="en-US" sz="2400" b="1" dirty="0" smtClean="0"/>
              <a:t> Gras is a long tradition in French gastronomy</a:t>
            </a:r>
            <a:r>
              <a:rPr lang="en-US" sz="2400" b="1" dirty="0" smtClean="0"/>
              <a:t>...</a:t>
            </a:r>
            <a:endParaRPr lang="en-US" sz="2400" b="1" dirty="0" smtClean="0"/>
          </a:p>
        </p:txBody>
      </p:sp>
      <p:sp>
        <p:nvSpPr>
          <p:cNvPr id="8" name="Rectangle 7"/>
          <p:cNvSpPr/>
          <p:nvPr/>
        </p:nvSpPr>
        <p:spPr>
          <a:xfrm>
            <a:off x="1763688" y="6021288"/>
            <a:ext cx="7416824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/>
              <a:t>IV-</a:t>
            </a:r>
            <a:r>
              <a:rPr lang="en-US" sz="2400" b="1" dirty="0" smtClean="0"/>
              <a:t> </a:t>
            </a:r>
            <a:r>
              <a:rPr lang="en-US" sz="2400" b="1" dirty="0" smtClean="0"/>
              <a:t>… and the legislations are evolving.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1763688" y="3573016"/>
            <a:ext cx="7416824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/>
              <a:t>II-</a:t>
            </a:r>
            <a:r>
              <a:rPr lang="en-US" sz="2400" b="1" dirty="0" smtClean="0"/>
              <a:t> </a:t>
            </a:r>
            <a:r>
              <a:rPr lang="en-US" sz="2400" b="1" dirty="0" smtClean="0"/>
              <a:t>… but the way to produce it can be debated</a:t>
            </a:r>
            <a:r>
              <a:rPr lang="en-US" sz="2400" b="1" dirty="0" smtClean="0"/>
              <a:t>...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9265662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2123728" y="5210036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solidFill>
                  <a:schemeClr val="accent1"/>
                </a:solidFill>
                <a:latin typeface="Comic Sans MS" pitchFamily="66" charset="0"/>
              </a:rPr>
              <a:t>Breeding</a:t>
            </a:r>
            <a:endParaRPr lang="fr-FR" sz="1400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156176" y="5210036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2060"/>
                </a:solidFill>
                <a:latin typeface="Comic Sans MS" pitchFamily="66" charset="0"/>
              </a:rPr>
              <a:t>Force </a:t>
            </a:r>
            <a:r>
              <a:rPr lang="fr-FR" sz="2800" dirty="0" err="1" smtClean="0">
                <a:solidFill>
                  <a:srgbClr val="002060"/>
                </a:solidFill>
                <a:latin typeface="Comic Sans MS" pitchFamily="66" charset="0"/>
              </a:rPr>
              <a:t>feeding</a:t>
            </a:r>
            <a:endParaRPr lang="fr-FR" sz="1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cxnSp>
        <p:nvCxnSpPr>
          <p:cNvPr id="3" name="Connecteur droit avec flèche 2"/>
          <p:cNvCxnSpPr/>
          <p:nvPr/>
        </p:nvCxnSpPr>
        <p:spPr>
          <a:xfrm>
            <a:off x="1547664" y="4867266"/>
            <a:ext cx="6877272" cy="0"/>
          </a:xfrm>
          <a:prstGeom prst="straightConnector1">
            <a:avLst/>
          </a:prstGeom>
          <a:ln w="190500"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6552728" y="4867266"/>
            <a:ext cx="1872208" cy="0"/>
          </a:xfrm>
          <a:prstGeom prst="straightConnector1">
            <a:avLst/>
          </a:prstGeom>
          <a:ln w="190500">
            <a:solidFill>
              <a:srgbClr val="00206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49326"/>
            <a:ext cx="4767263" cy="178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2591780" y="-27384"/>
            <a:ext cx="4284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mic Sans MS" pitchFamily="66" charset="0"/>
              </a:rPr>
              <a:t>II- … but the way to produce it can be debated...</a:t>
            </a:r>
          </a:p>
        </p:txBody>
      </p:sp>
    </p:spTree>
    <p:extLst>
      <p:ext uri="{BB962C8B-B14F-4D97-AF65-F5344CB8AC3E}">
        <p14:creationId xmlns:p14="http://schemas.microsoft.com/office/powerpoint/2010/main" val="264183682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</TotalTime>
  <Words>835</Words>
  <Application>Microsoft Office PowerPoint</Application>
  <PresentationFormat>Affichage à l'écran (4:3)</PresentationFormat>
  <Paragraphs>139</Paragraphs>
  <Slides>20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Clément</dc:creator>
  <cp:lastModifiedBy>Clément</cp:lastModifiedBy>
  <cp:revision>50</cp:revision>
  <dcterms:created xsi:type="dcterms:W3CDTF">2012-12-11T16:55:08Z</dcterms:created>
  <dcterms:modified xsi:type="dcterms:W3CDTF">2012-12-15T13:30:00Z</dcterms:modified>
</cp:coreProperties>
</file>