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1" r:id="rId3"/>
    <p:sldId id="275" r:id="rId4"/>
    <p:sldId id="282" r:id="rId5"/>
    <p:sldId id="260" r:id="rId6"/>
    <p:sldId id="261" r:id="rId7"/>
    <p:sldId id="263" r:id="rId8"/>
    <p:sldId id="264" r:id="rId9"/>
    <p:sldId id="284" r:id="rId10"/>
    <p:sldId id="267" r:id="rId11"/>
    <p:sldId id="283" r:id="rId12"/>
    <p:sldId id="268" r:id="rId13"/>
    <p:sldId id="272" r:id="rId14"/>
    <p:sldId id="277" r:id="rId15"/>
    <p:sldId id="278" r:id="rId16"/>
    <p:sldId id="266" r:id="rId17"/>
    <p:sldId id="273" r:id="rId1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00F600"/>
    <a:srgbClr val="008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9" autoAdjust="0"/>
    <p:restoredTop sz="94660"/>
  </p:normalViewPr>
  <p:slideViewPr>
    <p:cSldViewPr>
      <p:cViewPr>
        <p:scale>
          <a:sx n="76" d="100"/>
          <a:sy n="76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49D2B64-90E0-4E13-AC39-4B37AE2A3814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A13BCF1-B72C-4489-8F0D-C3C0E7FC5C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5988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050BC8A-0A33-4FE7-AE00-7281F9E90E61}" type="slidenum">
              <a:rPr lang="fr-FR"/>
              <a:pPr eaLnBrk="1" hangingPunct="1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58B9A46-281C-4B5C-9CE8-F0329A1E7862}" type="slidenum">
              <a:rPr lang="fr-FR"/>
              <a:pPr eaLnBrk="1" hangingPunct="1"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B6EFEA9-4518-4626-B70B-49A577046C92}" type="slidenum">
              <a:rPr lang="fr-FR"/>
              <a:pPr eaLnBrk="1" hangingPunct="1"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171A0D9-4598-4F90-9CBB-681A7DC9EBC9}" type="slidenum">
              <a:rPr lang="fr-FR"/>
              <a:pPr eaLnBrk="1" hangingPunct="1"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39FDF04-665A-4874-ACE2-76ACB3EE7C34}" type="slidenum">
              <a:rPr lang="fr-FR"/>
              <a:pPr eaLnBrk="1" hangingPunct="1"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6CD69FA-C339-40A9-86B0-C76B1560A518}" type="slidenum">
              <a:rPr lang="fr-FR"/>
              <a:pPr eaLnBrk="1" hangingPunct="1"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4845C9-8288-4A2D-9949-BD28BBFD6DC3}" type="slidenum">
              <a:rPr lang="fr-FR"/>
              <a:pPr eaLnBrk="1" hangingPunct="1"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1256D5E-37DA-46F8-8DD1-C24492443461}" type="slidenum">
              <a:rPr lang="fr-FR"/>
              <a:pPr eaLnBrk="1" hangingPunct="1"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88D81E0-7B52-4156-A68B-03D9B5CAD55A}" type="slidenum">
              <a:rPr lang="fr-FR"/>
              <a:pPr eaLnBrk="1" hangingPunct="1"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1A7A3B0-B69A-4CD8-ABF0-D63A1308D60F}" type="slidenum">
              <a:rPr lang="fr-FR"/>
              <a:pPr eaLnBrk="1" hangingPunct="1"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9E0622-674A-4900-B6BB-BD42EB52B40B}" type="slidenum">
              <a:rPr lang="fr-FR"/>
              <a:pPr eaLnBrk="1" hangingPunct="1"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CF9A382-0175-4CF4-8DAF-93BE7773FF2D}" type="slidenum">
              <a:rPr lang="fr-FR"/>
              <a:pPr eaLnBrk="1" hangingPunct="1"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8C05A14-45F4-439B-A366-90C6A100E6A9}" type="slidenum">
              <a:rPr lang="fr-FR"/>
              <a:pPr eaLnBrk="1" hangingPunct="1"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2A34E5-4816-4C2E-9D6B-4DB4D531B093}" type="slidenum">
              <a:rPr lang="fr-FR"/>
              <a:pPr eaLnBrk="1" hangingPunct="1"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826CD15-7670-4B7D-B005-2E00470CE513}" type="slidenum">
              <a:rPr lang="fr-FR"/>
              <a:pPr eaLnBrk="1" hangingPunct="1"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94D1FBA-7645-44BC-8CDE-DCE929D106EB}" type="slidenum">
              <a:rPr lang="fr-FR"/>
              <a:pPr eaLnBrk="1" hangingPunct="1"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9E780B4-9FF1-4E65-9CB0-892272F8FB10}" type="slidenum">
              <a:rPr lang="fr-FR"/>
              <a:pPr eaLnBrk="1" hangingPunct="1"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3D2FF-DB34-482B-9182-8EDF54DBC0B5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2E33-A184-4E65-B1CD-9383D312DB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91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E18B2-35C2-4599-910C-DEB76C653C6E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DAAB4-FF7B-4E05-B376-8A3C19B553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31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8331D-31FF-42E5-A6C2-4C1D8676FB64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6B780-34EF-47F3-AE82-EC3488B0B8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002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FCE6D-39A5-4986-BB0D-FBEB965BAAF0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5E0B-C3D3-42DA-B28F-FF578D7BB5F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81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F2A7-3018-45F3-B36B-75613EB43E41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0B249-4E72-4850-87C2-5B28613AE4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69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D3AD9-C462-4122-8DA9-7053C22E7BE9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93937-9BF9-40AB-9808-A108830F30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41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F6460-FCB8-4C72-ADD3-62DEBCED676E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0FB5C-C3FF-4606-9CC3-CF3F58B95B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53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39D90-D41A-4A95-A715-CEBDFF1941B3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F1B1-B268-43C3-A7F1-DA855E5480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54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9D895-411B-4FD4-A5FC-D9D98A14AF52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F036E-0859-44E3-B54A-3CA0D76B39A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2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6DC80-5FDA-4476-8612-BE5999214513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07574-C1E6-485E-8863-B042454E56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83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D37-030B-4C74-948F-6DBB745EF062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2667-F65E-48C0-A510-DDC8528365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19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859A52-FA4A-493A-94E0-D5943348CB32}" type="datetimeFigureOut">
              <a:rPr lang="fr-FR"/>
              <a:pPr>
                <a:defRPr/>
              </a:pPr>
              <a:t>09/12/2012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DDABCB-E6F0-45F9-AB5F-9EA4884502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audio" Target="file:///C:\Users\Oberlin\Desktop\Cobrastyle.wav" TargetMode="External"/><Relationship Id="rId1" Type="http://schemas.openxmlformats.org/officeDocument/2006/relationships/audio" Target="file:///C:\Users\Oberlin\Desktop\IKYJ.mp3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KYJ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brastyle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 descr="C:\Users\Oberlin\AppData\Local\Temp\CIMG16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476672" y="260648"/>
            <a:ext cx="10296831" cy="1569660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6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+mn-lt"/>
                <a:cs typeface="+mn-cs"/>
              </a:rPr>
              <a:t>BLING-BLING GE</a:t>
            </a:r>
          </a:p>
        </p:txBody>
      </p:sp>
      <p:sp>
        <p:nvSpPr>
          <p:cNvPr id="2054" name="Titre 6"/>
          <p:cNvSpPr>
            <a:spLocks noGrp="1"/>
          </p:cNvSpPr>
          <p:nvPr>
            <p:ph type="ctrTitle"/>
          </p:nvPr>
        </p:nvSpPr>
        <p:spPr>
          <a:xfrm>
            <a:off x="0" y="5387975"/>
            <a:ext cx="8604250" cy="1470025"/>
          </a:xfrm>
        </p:spPr>
        <p:txBody>
          <a:bodyPr/>
          <a:lstStyle/>
          <a:p>
            <a:pPr eaLnBrk="1" hangingPunct="1"/>
            <a:r>
              <a:rPr lang="fr-FR" smtClean="0"/>
              <a:t>Parce que nous aussi, on a su trouver le filon!</a:t>
            </a:r>
          </a:p>
        </p:txBody>
      </p:sp>
      <p:sp>
        <p:nvSpPr>
          <p:cNvPr id="13" name="Étoile à 5 branches 12"/>
          <p:cNvSpPr/>
          <p:nvPr/>
        </p:nvSpPr>
        <p:spPr>
          <a:xfrm>
            <a:off x="8172450" y="5805488"/>
            <a:ext cx="647700" cy="576262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Étoile à 5 branches 13"/>
          <p:cNvSpPr/>
          <p:nvPr/>
        </p:nvSpPr>
        <p:spPr>
          <a:xfrm>
            <a:off x="250825" y="5949950"/>
            <a:ext cx="649288" cy="574675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" name="musiquege.wav">
            <a:hlinkClick r:id="" action="ppaction://media"/>
          </p:cNvPr>
          <p:cNvPicPr>
            <a:picLocks noRot="1" noChangeAspect="1"/>
          </p:cNvPicPr>
          <p:nvPr>
            <a:wavAudioFile r:embed="rId3" name="musiquege.wav"/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7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numSld="1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berlin\AppData\Local\Temp\IMG_25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6950" r="12201" b="4851"/>
          <a:stretch>
            <a:fillRect/>
          </a:stretch>
        </p:blipFill>
        <p:spPr bwMode="auto">
          <a:xfrm>
            <a:off x="2411413" y="-152400"/>
            <a:ext cx="367347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re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1882775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00B050"/>
                </a:solidFill>
              </a:rPr>
              <a:t>Cindy</a:t>
            </a:r>
          </a:p>
        </p:txBody>
      </p:sp>
      <p:sp>
        <p:nvSpPr>
          <p:cNvPr id="11268" name="Espace réservé du contenu 2"/>
          <p:cNvSpPr>
            <a:spLocks noGrp="1"/>
          </p:cNvSpPr>
          <p:nvPr>
            <p:ph idx="1"/>
          </p:nvPr>
        </p:nvSpPr>
        <p:spPr>
          <a:xfrm>
            <a:off x="5991225" y="2924175"/>
            <a:ext cx="3044825" cy="32416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FR" smtClean="0">
                <a:solidFill>
                  <a:srgbClr val="FFFF00"/>
                </a:solidFill>
              </a:rPr>
              <a:t>	Fondatrice et PDG de Range Lover, fabriquant de 4x4 équitables. </a:t>
            </a:r>
          </a:p>
          <a:p>
            <a:pPr eaLnBrk="1" hangingPunct="1">
              <a:buFont typeface="Arial" charset="0"/>
              <a:buNone/>
            </a:pPr>
            <a:endParaRPr lang="fr-FR" smtClean="0"/>
          </a:p>
        </p:txBody>
      </p:sp>
    </p:spTree>
  </p:cSld>
  <p:clrMapOvr>
    <a:masterClrMapping/>
  </p:clrMapOvr>
  <p:transition advClick="0" advTm="518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berlin\AppData\Local\Temp\P102037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re 1"/>
          <p:cNvSpPr>
            <a:spLocks noGrp="1"/>
          </p:cNvSpPr>
          <p:nvPr>
            <p:ph type="title"/>
          </p:nvPr>
        </p:nvSpPr>
        <p:spPr>
          <a:xfrm>
            <a:off x="2473325" y="-100013"/>
            <a:ext cx="4259263" cy="995363"/>
          </a:xfrm>
        </p:spPr>
        <p:txBody>
          <a:bodyPr/>
          <a:lstStyle/>
          <a:p>
            <a:pPr eaLnBrk="1" hangingPunct="1"/>
            <a:r>
              <a:rPr lang="fr-FR" sz="4800" smtClean="0">
                <a:solidFill>
                  <a:srgbClr val="FFFF00"/>
                </a:solidFill>
              </a:rPr>
              <a:t>Claire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03913" y="2725738"/>
            <a:ext cx="3563937" cy="2790825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000" b="1" dirty="0" smtClean="0">
                <a:solidFill>
                  <a:srgbClr val="00B050"/>
                </a:solidFill>
              </a:rPr>
              <a:t>	</a:t>
            </a:r>
            <a:r>
              <a:rPr lang="fr-FR" sz="6400" b="1" dirty="0" smtClean="0">
                <a:solidFill>
                  <a:srgbClr val="00B050"/>
                </a:solidFill>
              </a:rPr>
              <a:t>Rappeuse des bios quartiers</a:t>
            </a:r>
          </a:p>
        </p:txBody>
      </p:sp>
    </p:spTree>
  </p:cSld>
  <p:clrMapOvr>
    <a:masterClrMapping/>
  </p:clrMapOvr>
  <p:transition advTm="322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Oberlin\AppData\Local\Temp\IMG_25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9275"/>
            <a:ext cx="2601913" cy="10652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solidFill>
                  <a:srgbClr val="FFFF00"/>
                </a:solidFill>
              </a:rPr>
              <a:t>Helena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</p:txBody>
      </p:sp>
      <p:sp>
        <p:nvSpPr>
          <p:cNvPr id="13316" name="Espace réservé du contenu 2"/>
          <p:cNvSpPr>
            <a:spLocks noGrp="1"/>
          </p:cNvSpPr>
          <p:nvPr>
            <p:ph idx="1"/>
          </p:nvPr>
        </p:nvSpPr>
        <p:spPr>
          <a:xfrm>
            <a:off x="6804025" y="3429000"/>
            <a:ext cx="2881313" cy="21605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FR" sz="4000" b="1" smtClean="0">
                <a:solidFill>
                  <a:srgbClr val="00B050"/>
                </a:solidFill>
              </a:rPr>
              <a:t>	</a:t>
            </a:r>
            <a:r>
              <a:rPr lang="fr-FR" sz="4300" b="1" smtClean="0">
                <a:solidFill>
                  <a:srgbClr val="00B050"/>
                </a:solidFill>
              </a:rPr>
              <a:t>PDG de Pôle Emploi</a:t>
            </a:r>
          </a:p>
          <a:p>
            <a:pPr eaLnBrk="1" hangingPunct="1"/>
            <a:endParaRPr lang="fr-FR" smtClean="0"/>
          </a:p>
        </p:txBody>
      </p:sp>
    </p:spTree>
  </p:cSld>
  <p:clrMapOvr>
    <a:masterClrMapping/>
  </p:clrMapOvr>
  <p:transition advClick="0" advTm="225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berlin\AppData\Local\Temp\IMGP35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13251" r="29526"/>
          <a:stretch>
            <a:fillRect/>
          </a:stretch>
        </p:blipFill>
        <p:spPr bwMode="auto">
          <a:xfrm>
            <a:off x="2460625" y="0"/>
            <a:ext cx="398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re 1"/>
          <p:cNvSpPr>
            <a:spLocks noGrp="1"/>
          </p:cNvSpPr>
          <p:nvPr>
            <p:ph type="title"/>
          </p:nvPr>
        </p:nvSpPr>
        <p:spPr>
          <a:xfrm>
            <a:off x="34925" y="260350"/>
            <a:ext cx="2640013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FFFF00"/>
                </a:solidFill>
              </a:rPr>
              <a:t>Justine</a:t>
            </a:r>
            <a:endParaRPr lang="fr-FR" dirty="0" smtClean="0">
              <a:solidFill>
                <a:srgbClr val="FFFF00"/>
              </a:solidFill>
            </a:endParaRPr>
          </a:p>
        </p:txBody>
      </p:sp>
      <p:sp>
        <p:nvSpPr>
          <p:cNvPr id="14340" name="Espace réservé du contenu 2"/>
          <p:cNvSpPr>
            <a:spLocks noGrp="1"/>
          </p:cNvSpPr>
          <p:nvPr>
            <p:ph idx="1"/>
          </p:nvPr>
        </p:nvSpPr>
        <p:spPr>
          <a:xfrm>
            <a:off x="6048375" y="2276475"/>
            <a:ext cx="3132138" cy="42481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FR" sz="3600" b="1" smtClean="0">
                <a:solidFill>
                  <a:srgbClr val="00B050"/>
                </a:solidFill>
              </a:rPr>
              <a:t>	Cunilicultrice en élevage biologique: pour des cols de manteau sans pesticides ni OGM!</a:t>
            </a:r>
          </a:p>
        </p:txBody>
      </p:sp>
      <p:sp>
        <p:nvSpPr>
          <p:cNvPr id="5" name="Ellipse 4"/>
          <p:cNvSpPr/>
          <p:nvPr/>
        </p:nvSpPr>
        <p:spPr>
          <a:xfrm>
            <a:off x="4978400" y="2027238"/>
            <a:ext cx="71438" cy="730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24701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0"/>
            <a:ext cx="2668587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7938"/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5391" objId="2"/>
        <p14:stopEvt time="7938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H:\DCIM\110NIKON\DSCN013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8" r="8990"/>
          <a:stretch>
            <a:fillRect/>
          </a:stretch>
        </p:blipFill>
        <p:spPr>
          <a:xfrm>
            <a:off x="2663825" y="0"/>
            <a:ext cx="5221288" cy="6742113"/>
          </a:xfrm>
          <a:noFill/>
        </p:spPr>
      </p:pic>
      <p:sp>
        <p:nvSpPr>
          <p:cNvPr id="15363" name="Titre 1"/>
          <p:cNvSpPr>
            <a:spLocks noGrp="1"/>
          </p:cNvSpPr>
          <p:nvPr>
            <p:ph type="title"/>
          </p:nvPr>
        </p:nvSpPr>
        <p:spPr>
          <a:xfrm>
            <a:off x="-468313" y="188913"/>
            <a:ext cx="3106738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FFC000"/>
                </a:solidFill>
              </a:rPr>
              <a:t>Mathilde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1341438"/>
            <a:ext cx="2843213" cy="4030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rgbClr val="00B050"/>
                </a:solidFill>
                <a:latin typeface="+mj-lt"/>
              </a:rPr>
              <a:t>Experte en résolution de conflits</a:t>
            </a:r>
          </a:p>
          <a:p>
            <a:pPr>
              <a:defRPr/>
            </a:pPr>
            <a:endParaRPr lang="fr-FR" sz="3200" b="1" dirty="0">
              <a:solidFill>
                <a:srgbClr val="00B050"/>
              </a:solidFill>
              <a:latin typeface="+mj-lt"/>
            </a:endParaRPr>
          </a:p>
          <a:p>
            <a:pPr>
              <a:defRPr/>
            </a:pPr>
            <a:r>
              <a:rPr lang="fr-FR" sz="3200" b="1" dirty="0">
                <a:solidFill>
                  <a:srgbClr val="00B050"/>
                </a:solidFill>
                <a:latin typeface="+mj-lt"/>
              </a:rPr>
              <a:t>Une solution durable aux problèmes internationaux</a:t>
            </a:r>
          </a:p>
        </p:txBody>
      </p:sp>
      <p:sp>
        <p:nvSpPr>
          <p:cNvPr id="7" name="Légende encadrée 1 6"/>
          <p:cNvSpPr/>
          <p:nvPr/>
        </p:nvSpPr>
        <p:spPr>
          <a:xfrm>
            <a:off x="5508625" y="2997200"/>
            <a:ext cx="1223963" cy="431800"/>
          </a:xfrm>
          <a:prstGeom prst="borderCallout1">
            <a:avLst>
              <a:gd name="adj1" fmla="val 3633"/>
              <a:gd name="adj2" fmla="val -1219"/>
              <a:gd name="adj3" fmla="val 112500"/>
              <a:gd name="adj4" fmla="val -38333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Maïs OGM</a:t>
            </a:r>
          </a:p>
        </p:txBody>
      </p:sp>
      <p:sp>
        <p:nvSpPr>
          <p:cNvPr id="8" name="Légende encadrée 2 7"/>
          <p:cNvSpPr/>
          <p:nvPr/>
        </p:nvSpPr>
        <p:spPr>
          <a:xfrm>
            <a:off x="6227763" y="1052513"/>
            <a:ext cx="1657350" cy="504825"/>
          </a:xfrm>
          <a:prstGeom prst="borderCallout2">
            <a:avLst>
              <a:gd name="adj1" fmla="val 21269"/>
              <a:gd name="adj2" fmla="val -446"/>
              <a:gd name="adj3" fmla="val 18750"/>
              <a:gd name="adj4" fmla="val -16667"/>
              <a:gd name="adj5" fmla="val 130137"/>
              <a:gd name="adj6" fmla="val -36151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Sauce tomate bio</a:t>
            </a:r>
          </a:p>
        </p:txBody>
      </p:sp>
      <p:sp>
        <p:nvSpPr>
          <p:cNvPr id="9" name="Parchemin horizontal 8"/>
          <p:cNvSpPr/>
          <p:nvPr/>
        </p:nvSpPr>
        <p:spPr>
          <a:xfrm>
            <a:off x="4356100" y="4581525"/>
            <a:ext cx="2087563" cy="719138"/>
          </a:xfrm>
          <a:prstGeom prst="horizontalScroll">
            <a:avLst>
              <a:gd name="adj" fmla="val 174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Commercial Monsanto</a:t>
            </a:r>
          </a:p>
        </p:txBody>
      </p:sp>
    </p:spTree>
  </p:cSld>
  <p:clrMapOvr>
    <a:masterClrMapping/>
  </p:clrMapOvr>
  <p:transition advClick="0" advTm="985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Oberlin\AppData\Local\Temp\CIMG1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re 1"/>
          <p:cNvSpPr>
            <a:spLocks noGrp="1"/>
          </p:cNvSpPr>
          <p:nvPr>
            <p:ph type="title"/>
          </p:nvPr>
        </p:nvSpPr>
        <p:spPr>
          <a:xfrm>
            <a:off x="4500563" y="5715000"/>
            <a:ext cx="489585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FFFF00"/>
                </a:solidFill>
              </a:rPr>
              <a:t>Mary et Maud</a:t>
            </a:r>
          </a:p>
        </p:txBody>
      </p:sp>
      <p:sp>
        <p:nvSpPr>
          <p:cNvPr id="16388" name="Espace réservé du contenu 2"/>
          <p:cNvSpPr>
            <a:spLocks noGrp="1"/>
          </p:cNvSpPr>
          <p:nvPr>
            <p:ph idx="1"/>
          </p:nvPr>
        </p:nvSpPr>
        <p:spPr>
          <a:xfrm>
            <a:off x="684213" y="620713"/>
            <a:ext cx="7559675" cy="13414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FR" sz="5400" smtClean="0">
                <a:solidFill>
                  <a:srgbClr val="00B050"/>
                </a:solidFill>
              </a:rPr>
              <a:t>Cofondatrices de MacBio</a:t>
            </a:r>
          </a:p>
        </p:txBody>
      </p:sp>
    </p:spTree>
  </p:cSld>
  <p:clrMapOvr>
    <a:masterClrMapping/>
  </p:clrMapOvr>
  <p:transition advClick="0" advTm="65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4300"/>
            <a:ext cx="4970462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avec flèche 9"/>
          <p:cNvCxnSpPr>
            <a:cxnSpLocks/>
          </p:cNvCxnSpPr>
          <p:nvPr/>
        </p:nvCxnSpPr>
        <p:spPr>
          <a:xfrm flipH="1">
            <a:off x="5795963" y="1196975"/>
            <a:ext cx="1655762" cy="4508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124075" y="5373688"/>
            <a:ext cx="2232025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413" name="ZoneTexte 16"/>
          <p:cNvSpPr txBox="1">
            <a:spLocks noChangeArrowheads="1"/>
          </p:cNvSpPr>
          <p:nvPr/>
        </p:nvSpPr>
        <p:spPr bwMode="auto">
          <a:xfrm>
            <a:off x="7416800" y="188913"/>
            <a:ext cx="17272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FFFF00"/>
                </a:solidFill>
                <a:latin typeface="Calibri" pitchFamily="34" charset="0"/>
              </a:rPr>
              <a:t>Les bêtes ayant servi à l’élaboration de ce Vison sont exclusivement issues du commerce équitable.</a:t>
            </a:r>
          </a:p>
        </p:txBody>
      </p:sp>
      <p:sp>
        <p:nvSpPr>
          <p:cNvPr id="17414" name="ZoneTexte 17"/>
          <p:cNvSpPr txBox="1">
            <a:spLocks noChangeArrowheads="1"/>
          </p:cNvSpPr>
          <p:nvPr/>
        </p:nvSpPr>
        <p:spPr bwMode="auto">
          <a:xfrm>
            <a:off x="0" y="3429000"/>
            <a:ext cx="212407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FFFF00"/>
                </a:solidFill>
                <a:latin typeface="Calibri" pitchFamily="34" charset="0"/>
              </a:rPr>
              <a:t>Les célèbres waders, indispensables à tout GE qui se respecte, faites en peau de rhinocéros nourri uniquement par des produits de l’agriculture biologique.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5435600" y="2349500"/>
            <a:ext cx="1944688" cy="26638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416" name="ZoneTexte 22"/>
          <p:cNvSpPr txBox="1">
            <a:spLocks noChangeArrowheads="1"/>
          </p:cNvSpPr>
          <p:nvPr/>
        </p:nvSpPr>
        <p:spPr bwMode="auto">
          <a:xfrm>
            <a:off x="7451725" y="3789363"/>
            <a:ext cx="18732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800" b="1">
                <a:solidFill>
                  <a:srgbClr val="FFFF00"/>
                </a:solidFill>
                <a:latin typeface="Calibri" pitchFamily="34" charset="0"/>
              </a:rPr>
              <a:t>On a piqué cet argent à un POMAR juste pour la photo…</a:t>
            </a:r>
          </a:p>
        </p:txBody>
      </p:sp>
      <p:sp>
        <p:nvSpPr>
          <p:cNvPr id="17417" name="ZoneTexte 24"/>
          <p:cNvSpPr txBox="1">
            <a:spLocks noChangeArrowheads="1"/>
          </p:cNvSpPr>
          <p:nvPr/>
        </p:nvSpPr>
        <p:spPr bwMode="auto">
          <a:xfrm>
            <a:off x="0" y="908050"/>
            <a:ext cx="21955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400" b="1">
                <a:solidFill>
                  <a:srgbClr val="FFFF00"/>
                </a:solidFill>
                <a:latin typeface="Calibri" pitchFamily="34" charset="0"/>
              </a:rPr>
              <a:t>La fumée des cigares GE contribue à combler le trou de la couche d’ozone.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2051050" y="1268413"/>
            <a:ext cx="1512888" cy="2889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124075" y="-53975"/>
            <a:ext cx="489585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Vincent, </a:t>
            </a:r>
            <a:r>
              <a:rPr lang="fr-FR" sz="4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mafioso obscur</a:t>
            </a:r>
            <a:endParaRPr lang="fr-FR" sz="40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168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Oberlin\AppData\Local\Temp\CIMG16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6000" b="1" smtClean="0">
                <a:solidFill>
                  <a:srgbClr val="00B050"/>
                </a:solidFill>
              </a:rPr>
              <a:t>Bye bye, loosers!!</a:t>
            </a:r>
          </a:p>
        </p:txBody>
      </p:sp>
      <p:sp>
        <p:nvSpPr>
          <p:cNvPr id="5" name="Nuage 4"/>
          <p:cNvSpPr/>
          <p:nvPr/>
        </p:nvSpPr>
        <p:spPr>
          <a:xfrm>
            <a:off x="8459788" y="4076700"/>
            <a:ext cx="936625" cy="936625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Nuage 5"/>
          <p:cNvSpPr/>
          <p:nvPr/>
        </p:nvSpPr>
        <p:spPr>
          <a:xfrm>
            <a:off x="8172450" y="2997200"/>
            <a:ext cx="431800" cy="360363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Nuage 6"/>
          <p:cNvSpPr/>
          <p:nvPr/>
        </p:nvSpPr>
        <p:spPr>
          <a:xfrm>
            <a:off x="8604250" y="3141663"/>
            <a:ext cx="720725" cy="719137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Nuage 7"/>
          <p:cNvSpPr/>
          <p:nvPr/>
        </p:nvSpPr>
        <p:spPr>
          <a:xfrm>
            <a:off x="8316913" y="3716338"/>
            <a:ext cx="287337" cy="288925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Nuage 8"/>
          <p:cNvSpPr/>
          <p:nvPr/>
        </p:nvSpPr>
        <p:spPr>
          <a:xfrm>
            <a:off x="8748713" y="2781300"/>
            <a:ext cx="215900" cy="215900"/>
          </a:xfrm>
          <a:prstGeom prst="clou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advClick="0" advTm="519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contenu 2"/>
          <p:cNvSpPr>
            <a:spLocks noGrp="1"/>
          </p:cNvSpPr>
          <p:nvPr>
            <p:ph idx="1"/>
          </p:nvPr>
        </p:nvSpPr>
        <p:spPr>
          <a:xfrm>
            <a:off x="468313" y="188913"/>
            <a:ext cx="8229600" cy="57213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FR" smtClean="0">
                <a:solidFill>
                  <a:srgbClr val="FFC000"/>
                </a:solidFill>
              </a:rPr>
              <a:t>	</a:t>
            </a:r>
            <a:r>
              <a:rPr lang="fr-FR" b="1" smtClean="0">
                <a:solidFill>
                  <a:srgbClr val="FFC000"/>
                </a:solidFill>
              </a:rPr>
              <a:t>Vous êtes persuadés qu’en GE, l’avenir qui nous est réservé n’est que: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22691" r="15266" b="9277"/>
          <a:stretch>
            <a:fillRect/>
          </a:stretch>
        </p:blipFill>
        <p:spPr bwMode="auto">
          <a:xfrm>
            <a:off x="250825" y="1989138"/>
            <a:ext cx="39481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ZoneTexte 5"/>
          <p:cNvSpPr txBox="1">
            <a:spLocks noChangeArrowheads="1"/>
          </p:cNvSpPr>
          <p:nvPr/>
        </p:nvSpPr>
        <p:spPr bwMode="auto">
          <a:xfrm>
            <a:off x="611188" y="1341438"/>
            <a:ext cx="295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3200" b="1">
                <a:solidFill>
                  <a:srgbClr val="00B050"/>
                </a:solidFill>
                <a:latin typeface="Calibri" pitchFamily="34" charset="0"/>
              </a:rPr>
              <a:t>vie de bohème</a:t>
            </a:r>
            <a:endParaRPr lang="fr-FR" b="1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3077" name="ZoneTexte 6"/>
          <p:cNvSpPr txBox="1">
            <a:spLocks noChangeArrowheads="1"/>
          </p:cNvSpPr>
          <p:nvPr/>
        </p:nvSpPr>
        <p:spPr bwMode="auto">
          <a:xfrm>
            <a:off x="5111750" y="3789363"/>
            <a:ext cx="403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3200" b="1">
                <a:solidFill>
                  <a:srgbClr val="FF0000"/>
                </a:solidFill>
                <a:latin typeface="Calibri" pitchFamily="34" charset="0"/>
              </a:rPr>
              <a:t>délires psychédéliques</a:t>
            </a:r>
            <a:endParaRPr lang="fr-FR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b="9879"/>
          <a:stretch>
            <a:fillRect/>
          </a:stretch>
        </p:blipFill>
        <p:spPr bwMode="auto">
          <a:xfrm>
            <a:off x="5651500" y="1196975"/>
            <a:ext cx="32131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91050"/>
            <a:ext cx="33337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ZoneTexte 9"/>
          <p:cNvSpPr txBox="1">
            <a:spLocks noChangeArrowheads="1"/>
          </p:cNvSpPr>
          <p:nvPr/>
        </p:nvSpPr>
        <p:spPr bwMode="auto">
          <a:xfrm>
            <a:off x="2484438" y="5229225"/>
            <a:ext cx="2374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3200" b="1">
                <a:solidFill>
                  <a:srgbClr val="7030A0"/>
                </a:solidFill>
                <a:latin typeface="Calibri" pitchFamily="34" charset="0"/>
              </a:rPr>
              <a:t>et chômage?</a:t>
            </a:r>
            <a:endParaRPr lang="fr-FR" b="1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 advTm="374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berlin\AppData\Local\Temp\IMG_25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4"/>
          <a:stretch>
            <a:fillRect/>
          </a:stretch>
        </p:blipFill>
        <p:spPr bwMode="auto">
          <a:xfrm>
            <a:off x="0" y="1101725"/>
            <a:ext cx="9144000" cy="5711825"/>
          </a:xfrm>
          <a:prstGeom prst="rect">
            <a:avLst/>
          </a:prstGeom>
          <a:solidFill>
            <a:srgbClr val="FFFF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4652963"/>
            <a:ext cx="9324975" cy="2481262"/>
          </a:xfrm>
          <a:solidFill>
            <a:srgbClr val="FFFF00">
              <a:alpha val="37000"/>
            </a:srgbClr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b="1" dirty="0" smtClean="0"/>
              <a:t> </a:t>
            </a:r>
            <a:r>
              <a:rPr lang="fr-FR" dirty="0" smtClean="0"/>
              <a:t>	</a:t>
            </a:r>
            <a:r>
              <a:rPr lang="fr-FR" sz="4300" b="1" dirty="0" smtClean="0">
                <a:solidFill>
                  <a:srgbClr val="008000"/>
                </a:solidFill>
              </a:rPr>
              <a:t>Emportée par sa passion des oiseaux, Marie vit aujourd'hui en symbiose au sein de son association </a:t>
            </a:r>
            <a:r>
              <a:rPr lang="fr-FR" sz="4300" b="1" i="1" dirty="0" smtClean="0">
                <a:solidFill>
                  <a:srgbClr val="008000"/>
                </a:solidFill>
              </a:rPr>
              <a:t>« Sauvons les gallinettes cendrées »</a:t>
            </a:r>
            <a:r>
              <a:rPr lang="fr-FR" sz="4300" i="1" dirty="0" smtClean="0">
                <a:solidFill>
                  <a:srgbClr val="008000"/>
                </a:solidFill>
              </a:rPr>
              <a:t> </a:t>
            </a:r>
          </a:p>
        </p:txBody>
      </p:sp>
      <p:sp>
        <p:nvSpPr>
          <p:cNvPr id="4100" name="Titre 5"/>
          <p:cNvSpPr>
            <a:spLocks noGrp="1"/>
          </p:cNvSpPr>
          <p:nvPr>
            <p:ph type="title"/>
          </p:nvPr>
        </p:nvSpPr>
        <p:spPr>
          <a:xfrm>
            <a:off x="0" y="0"/>
            <a:ext cx="8748713" cy="1200150"/>
          </a:xfrm>
        </p:spPr>
        <p:txBody>
          <a:bodyPr>
            <a:spAutoFit/>
          </a:bodyPr>
          <a:lstStyle/>
          <a:p>
            <a:pPr eaLnBrk="1" hangingPunct="1"/>
            <a:r>
              <a:rPr lang="fr-FR" sz="3600" b="1" smtClean="0">
                <a:solidFill>
                  <a:srgbClr val="FFFF00"/>
                </a:solidFill>
              </a:rPr>
              <a:t>Vous pensez par exemple que ceci est le destin typique d’un GE?</a:t>
            </a:r>
          </a:p>
        </p:txBody>
      </p:sp>
    </p:spTree>
  </p:cSld>
  <p:clrMapOvr>
    <a:masterClrMapping/>
  </p:clrMapOvr>
  <p:transition advClick="0" advTm="573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8913"/>
            <a:ext cx="9144000" cy="6480175"/>
          </a:xfrm>
          <a:solidFill>
            <a:schemeClr val="bg1"/>
          </a:soli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 smtClean="0"/>
              <a:t>	</a:t>
            </a:r>
            <a:r>
              <a:rPr lang="fr-FR" sz="4400" b="1" dirty="0" smtClean="0">
                <a:solidFill>
                  <a:srgbClr val="C00000"/>
                </a:solidFill>
              </a:rPr>
              <a:t>Détrompez-vous…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sz="4400" b="1" dirty="0" smtClean="0">
              <a:solidFill>
                <a:srgbClr val="FFC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400" b="1" dirty="0" smtClean="0">
                <a:solidFill>
                  <a:srgbClr val="FFC000"/>
                </a:solidFill>
              </a:rPr>
              <a:t>	Il nous est en effet possible de faire fortune!! Il suffit d’avoir quelques idées révolutionnaires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400" b="1" dirty="0" smtClean="0">
                <a:solidFill>
                  <a:srgbClr val="FFC000"/>
                </a:solidFill>
              </a:rPr>
              <a:t>	</a:t>
            </a:r>
            <a:r>
              <a:rPr lang="fr-FR" b="1" dirty="0" smtClean="0">
                <a:solidFill>
                  <a:srgbClr val="FFC000"/>
                </a:solidFill>
              </a:rPr>
              <a:t>(et surtout, peu de scrupules…)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sz="4400" b="1" dirty="0" smtClean="0">
              <a:solidFill>
                <a:srgbClr val="FFC000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400" b="1" dirty="0" smtClean="0">
                <a:solidFill>
                  <a:srgbClr val="0070C0"/>
                </a:solidFill>
              </a:rPr>
              <a:t>Voyez plutôt ce que nous sommes devenus:</a:t>
            </a:r>
          </a:p>
        </p:txBody>
      </p:sp>
    </p:spTree>
  </p:cSld>
  <p:clrMapOvr>
    <a:masterClrMapping/>
  </p:clrMapOvr>
  <p:transition advTm="602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6147" name="Picture 2" descr="C:\Users\Oberlin\AppData\Local\Temp\IMG_93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8"/>
            <a:ext cx="91440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itre 1"/>
          <p:cNvSpPr>
            <a:spLocks noGrp="1"/>
          </p:cNvSpPr>
          <p:nvPr>
            <p:ph type="title"/>
          </p:nvPr>
        </p:nvSpPr>
        <p:spPr>
          <a:xfrm>
            <a:off x="0" y="4554538"/>
            <a:ext cx="9144000" cy="2303462"/>
          </a:xfrm>
          <a:solidFill>
            <a:srgbClr val="FFFF00">
              <a:alpha val="43921"/>
            </a:srgbClr>
          </a:solidFill>
        </p:spPr>
        <p:txBody>
          <a:bodyPr/>
          <a:lstStyle/>
          <a:p>
            <a:pPr eaLnBrk="1" hangingPunct="1"/>
            <a:r>
              <a:rPr lang="fr-FR" sz="3200" b="1" smtClean="0">
                <a:solidFill>
                  <a:srgbClr val="008000"/>
                </a:solidFill>
              </a:rPr>
              <a:t>C'est l'hiver, tu es déprimé, enrhumé?</a:t>
            </a:r>
            <a:br>
              <a:rPr lang="fr-FR" sz="3200" b="1" smtClean="0">
                <a:solidFill>
                  <a:srgbClr val="008000"/>
                </a:solidFill>
              </a:rPr>
            </a:br>
            <a:r>
              <a:rPr lang="fr-FR" sz="3200" b="1" smtClean="0">
                <a:solidFill>
                  <a:srgbClr val="008000"/>
                </a:solidFill>
              </a:rPr>
              <a:t>Mets un peu de vert dans ton alimentation avec « </a:t>
            </a:r>
            <a:r>
              <a:rPr lang="fr-FR" sz="3200" b="1" i="1" smtClean="0">
                <a:solidFill>
                  <a:srgbClr val="008000"/>
                </a:solidFill>
              </a:rPr>
              <a:t>le Panier de Jussie »,</a:t>
            </a:r>
            <a:r>
              <a:rPr lang="fr-FR" sz="3200" b="1" smtClean="0">
                <a:solidFill>
                  <a:srgbClr val="008000"/>
                </a:solidFill>
              </a:rPr>
              <a:t> riche en bifidus actif et oméga 3.</a:t>
            </a:r>
            <a:br>
              <a:rPr lang="fr-FR" sz="3200" b="1" smtClean="0">
                <a:solidFill>
                  <a:srgbClr val="008000"/>
                </a:solidFill>
              </a:rPr>
            </a:br>
            <a:r>
              <a:rPr lang="fr-FR" sz="3200" b="1" smtClean="0">
                <a:solidFill>
                  <a:srgbClr val="008000"/>
                </a:solidFill>
              </a:rPr>
              <a:t>Bien dans ton corps, bien pour la nature !</a:t>
            </a:r>
          </a:p>
        </p:txBody>
      </p:sp>
      <p:sp>
        <p:nvSpPr>
          <p:cNvPr id="5" name="Rectangle 4"/>
          <p:cNvSpPr/>
          <p:nvPr/>
        </p:nvSpPr>
        <p:spPr>
          <a:xfrm>
            <a:off x="900113" y="0"/>
            <a:ext cx="797560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Eva et Alix, directrices de HS Corporation</a:t>
            </a:r>
          </a:p>
        </p:txBody>
      </p:sp>
    </p:spTree>
  </p:cSld>
  <p:clrMapOvr>
    <a:masterClrMapping/>
  </p:clrMapOvr>
  <p:transition advClick="0" advTm="696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berlin\AppData\Local\Temp\IMG_9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4800"/>
          <a:stretch>
            <a:fillRect/>
          </a:stretch>
        </p:blipFill>
        <p:spPr bwMode="auto">
          <a:xfrm>
            <a:off x="3173413" y="0"/>
            <a:ext cx="6007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950" y="2060575"/>
            <a:ext cx="3132138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solidFill>
                  <a:srgbClr val="FFFF00"/>
                </a:solidFill>
                <a:latin typeface="+mn-lt"/>
                <a:cs typeface="+mn-cs"/>
              </a:rPr>
              <a:t>Super Eco, </a:t>
            </a:r>
            <a:r>
              <a:rPr lang="fr-FR" sz="3600" dirty="0">
                <a:solidFill>
                  <a:srgbClr val="FFFF00"/>
                </a:solidFill>
                <a:latin typeface="+mn-lt"/>
                <a:cs typeface="+mn-cs"/>
              </a:rPr>
              <a:t>Recycle les énergies fossiles!</a:t>
            </a:r>
            <a:endParaRPr lang="fr-FR" sz="36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72" name="ZoneTexte 5"/>
          <p:cNvSpPr txBox="1">
            <a:spLocks noChangeArrowheads="1"/>
          </p:cNvSpPr>
          <p:nvPr/>
        </p:nvSpPr>
        <p:spPr bwMode="auto">
          <a:xfrm>
            <a:off x="755650" y="476250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4000">
                <a:solidFill>
                  <a:srgbClr val="00B050"/>
                </a:solidFill>
              </a:rPr>
              <a:t>Lou</a:t>
            </a:r>
          </a:p>
        </p:txBody>
      </p:sp>
    </p:spTree>
  </p:cSld>
  <p:clrMapOvr>
    <a:masterClrMapping/>
  </p:clrMapOvr>
  <p:transition advClick="0" advTm="322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berlin\AppData\Local\Temp\IMG_25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710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FFC000"/>
                </a:solidFill>
              </a:rPr>
              <a:t>Marine</a:t>
            </a:r>
          </a:p>
        </p:txBody>
      </p:sp>
      <p:sp>
        <p:nvSpPr>
          <p:cNvPr id="8196" name="Espace réservé du contenu 2"/>
          <p:cNvSpPr>
            <a:spLocks noGrp="1"/>
          </p:cNvSpPr>
          <p:nvPr>
            <p:ph idx="1"/>
          </p:nvPr>
        </p:nvSpPr>
        <p:spPr>
          <a:xfrm>
            <a:off x="0" y="1916113"/>
            <a:ext cx="4643438" cy="14700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FR" sz="4800" smtClean="0"/>
              <a:t>	</a:t>
            </a:r>
            <a:r>
              <a:rPr lang="fr-FR" sz="4800" smtClean="0">
                <a:solidFill>
                  <a:srgbClr val="00F600"/>
                </a:solidFill>
              </a:rPr>
              <a:t>Directrice communication du pôle sauvegarde de la faune sauvage chez TOTAL </a:t>
            </a:r>
          </a:p>
        </p:txBody>
      </p:sp>
    </p:spTree>
  </p:cSld>
  <p:clrMapOvr>
    <a:masterClrMapping/>
  </p:clrMapOvr>
  <p:transition advClick="0" advTm="546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berlin\AppData\Local\Temp\IMG_25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>
            <a:fillRect/>
          </a:stretch>
        </p:blipFill>
        <p:spPr bwMode="auto">
          <a:xfrm>
            <a:off x="2411413" y="0"/>
            <a:ext cx="4373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re 1"/>
          <p:cNvSpPr>
            <a:spLocks noGrp="1"/>
          </p:cNvSpPr>
          <p:nvPr>
            <p:ph type="title"/>
          </p:nvPr>
        </p:nvSpPr>
        <p:spPr>
          <a:xfrm>
            <a:off x="-144463" y="-576263"/>
            <a:ext cx="2700338" cy="5157788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FFFF00"/>
                </a:solidFill>
              </a:rPr>
              <a:t>Charlotte, PDG et fondatrice de Charlotte's Secret</a:t>
            </a:r>
          </a:p>
        </p:txBody>
      </p:sp>
      <p:sp>
        <p:nvSpPr>
          <p:cNvPr id="9220" name="Espace réservé du contenu 2"/>
          <p:cNvSpPr>
            <a:spLocks noGrp="1"/>
          </p:cNvSpPr>
          <p:nvPr>
            <p:ph idx="1"/>
          </p:nvPr>
        </p:nvSpPr>
        <p:spPr>
          <a:xfrm>
            <a:off x="5256213" y="2681288"/>
            <a:ext cx="3887787" cy="41767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fr-FR" smtClean="0"/>
          </a:p>
          <a:p>
            <a:pPr eaLnBrk="1" hangingPunct="1">
              <a:buFont typeface="Arial" charset="0"/>
              <a:buNone/>
            </a:pPr>
            <a:r>
              <a:rPr lang="fr-FR" smtClean="0"/>
              <a:t>	</a:t>
            </a:r>
            <a:r>
              <a:rPr lang="fr-FR" sz="3600" b="1" i="1" smtClean="0">
                <a:solidFill>
                  <a:srgbClr val="00B050"/>
                </a:solidFill>
              </a:rPr>
              <a:t>Marque de lingerie féminine haut de gamme, fabriquée en peaux d'animaux de la savane bio</a:t>
            </a:r>
          </a:p>
        </p:txBody>
      </p:sp>
    </p:spTree>
  </p:cSld>
  <p:clrMapOvr>
    <a:masterClrMapping/>
  </p:clrMapOvr>
  <p:transition advClick="0" advTm="601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berlin\AppData\Local\Temp\DSCF19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re 1"/>
          <p:cNvSpPr>
            <a:spLocks noGrp="1"/>
          </p:cNvSpPr>
          <p:nvPr>
            <p:ph type="title"/>
          </p:nvPr>
        </p:nvSpPr>
        <p:spPr>
          <a:xfrm>
            <a:off x="971550" y="5715000"/>
            <a:ext cx="4752975" cy="1143000"/>
          </a:xfrm>
        </p:spPr>
        <p:txBody>
          <a:bodyPr/>
          <a:lstStyle/>
          <a:p>
            <a:pPr eaLnBrk="1" hangingPunct="1"/>
            <a:r>
              <a:rPr lang="fr-FR" sz="5400" smtClean="0">
                <a:solidFill>
                  <a:srgbClr val="DAA600"/>
                </a:solidFill>
              </a:rPr>
              <a:t>Marmonie</a:t>
            </a:r>
          </a:p>
        </p:txBody>
      </p:sp>
      <p:sp>
        <p:nvSpPr>
          <p:cNvPr id="10244" name="Espace réservé du contenu 2"/>
          <p:cNvSpPr>
            <a:spLocks noGrp="1"/>
          </p:cNvSpPr>
          <p:nvPr>
            <p:ph idx="1"/>
          </p:nvPr>
        </p:nvSpPr>
        <p:spPr>
          <a:xfrm>
            <a:off x="-180975" y="-128588"/>
            <a:ext cx="9324975" cy="29098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FR" smtClean="0"/>
              <a:t>	</a:t>
            </a:r>
            <a:r>
              <a:rPr lang="fr-FR" sz="4400" smtClean="0">
                <a:solidFill>
                  <a:srgbClr val="00B050"/>
                </a:solidFill>
              </a:rPr>
              <a:t>Développement de l'export de congélateurs très basse </a:t>
            </a:r>
            <a:br>
              <a:rPr lang="fr-FR" sz="4400" smtClean="0">
                <a:solidFill>
                  <a:srgbClr val="00B050"/>
                </a:solidFill>
              </a:rPr>
            </a:br>
            <a:r>
              <a:rPr lang="fr-FR" sz="4400" smtClean="0">
                <a:solidFill>
                  <a:srgbClr val="00B050"/>
                </a:solidFill>
              </a:rPr>
              <a:t>consommation chez les esquimaux</a:t>
            </a:r>
          </a:p>
        </p:txBody>
      </p:sp>
    </p:spTree>
  </p:cSld>
  <p:clrMapOvr>
    <a:masterClrMapping/>
  </p:clrMapOvr>
  <p:transition advTm="5052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theme1.xml><?xml version="1.0" encoding="utf-8"?>
<a:theme xmlns:a="http://schemas.openxmlformats.org/drawingml/2006/main" name="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197</Words>
  <Application>Microsoft Office PowerPoint</Application>
  <PresentationFormat>Affichage à l'écran (4:3)</PresentationFormat>
  <Paragraphs>65</Paragraphs>
  <Slides>17</Slides>
  <Notes>17</Notes>
  <HiddenSlides>0</HiddenSlides>
  <MMClips>3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Thème Office</vt:lpstr>
      <vt:lpstr>Parce que nous aussi, on a su trouver le filon!</vt:lpstr>
      <vt:lpstr>Présentation PowerPoint</vt:lpstr>
      <vt:lpstr>Vous pensez par exemple que ceci est le destin typique d’un GE?</vt:lpstr>
      <vt:lpstr>Présentation PowerPoint</vt:lpstr>
      <vt:lpstr>C'est l'hiver, tu es déprimé, enrhumé? Mets un peu de vert dans ton alimentation avec « le Panier de Jussie », riche en bifidus actif et oméga 3. Bien dans ton corps, bien pour la nature !</vt:lpstr>
      <vt:lpstr>Présentation PowerPoint</vt:lpstr>
      <vt:lpstr>Marine</vt:lpstr>
      <vt:lpstr>Charlotte, PDG et fondatrice de Charlotte's Secret</vt:lpstr>
      <vt:lpstr>Marmonie</vt:lpstr>
      <vt:lpstr>Cindy</vt:lpstr>
      <vt:lpstr>Claire</vt:lpstr>
      <vt:lpstr>Helena </vt:lpstr>
      <vt:lpstr>Justine</vt:lpstr>
      <vt:lpstr>Mathilde</vt:lpstr>
      <vt:lpstr>Mary et Maud</vt:lpstr>
      <vt:lpstr>Présentation PowerPoint</vt:lpstr>
      <vt:lpstr>Bye bye, loosers!!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Maud</dc:creator>
  <cp:lastModifiedBy>Cindy</cp:lastModifiedBy>
  <cp:revision>30</cp:revision>
  <dcterms:created xsi:type="dcterms:W3CDTF">2012-12-06T11:07:39Z</dcterms:created>
  <dcterms:modified xsi:type="dcterms:W3CDTF">2012-12-09T21:43:35Z</dcterms:modified>
</cp:coreProperties>
</file>