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C72EFF6-9758-489E-9BA4-50AD6C471C9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955"/>
    <a:srgbClr val="F69D1A"/>
    <a:srgbClr val="9A8A6A"/>
    <a:srgbClr val="77D7F9"/>
    <a:srgbClr val="156A85"/>
    <a:srgbClr val="21AAD5"/>
    <a:srgbClr val="2F7D70"/>
    <a:srgbClr val="F7356C"/>
    <a:srgbClr val="75B94F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26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97DFC603-B266-4D68-8F12-2844AA3A0737}" type="datetimeFigureOut">
              <a:rPr lang="fr-FR" smtClean="0"/>
              <a:t>03/12/2012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FDB8FAFD-29B5-430D-B8E0-80037CE49A13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4250">
        <p:wipe/>
      </p:transition>
    </mc:Choice>
    <mc:Fallback xmlns="">
      <p:transition spd="slow">
        <p:wipe/>
      </p:transition>
    </mc:Fallback>
  </mc:AlternateConten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jpeg"/><Relationship Id="rId4" Type="http://schemas.openxmlformats.org/officeDocument/2006/relationships/audio" Target="../media/media5.mp3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microsoft.com/office/2007/relationships/media" Target="../media/media6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5.jpeg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7.png"/><Relationship Id="rId3" Type="http://schemas.microsoft.com/office/2007/relationships/media" Target="../media/media8.mp3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8.mp3"/><Relationship Id="rId9" Type="http://schemas.openxmlformats.org/officeDocument/2006/relationships/image" Target="../media/image34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png"/><Relationship Id="rId5" Type="http://schemas.openxmlformats.org/officeDocument/2006/relationships/image" Target="../media/image5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1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2000">
              <a:schemeClr val="bg2">
                <a:lumMod val="26000"/>
                <a:lumOff val="74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6925" y="1124744"/>
            <a:ext cx="75701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cap="all" dirty="0" smtClean="0">
                <a:ln w="0">
                  <a:noFill/>
                </a:ln>
                <a:gradFill>
                  <a:gsLst>
                    <a:gs pos="35000">
                      <a:srgbClr val="C00000"/>
                    </a:gs>
                    <a:gs pos="98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54000"/>
                    </a:schemeClr>
                  </a:glow>
                  <a:outerShdw blurRad="63500" sx="102000" sy="102000" algn="ctr" rotWithShape="0">
                    <a:schemeClr val="tx1">
                      <a:lumMod val="75000"/>
                      <a:alpha val="40000"/>
                    </a:schemeClr>
                  </a:outerShdw>
                  <a:reflection blurRad="12700" stA="50000" endPos="50000" dist="5000" dir="5400000" sy="-100000" rotWithShape="0"/>
                </a:effectLst>
              </a:rPr>
              <a:t>Luttons ensemble</a:t>
            </a:r>
            <a:endParaRPr lang="fr-FR" sz="6000" b="1" cap="all" dirty="0">
              <a:ln w="0">
                <a:noFill/>
              </a:ln>
              <a:gradFill>
                <a:gsLst>
                  <a:gs pos="35000">
                    <a:srgbClr val="C00000"/>
                  </a:gs>
                  <a:gs pos="98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>
                <a:glow rad="101600">
                  <a:schemeClr val="tx1">
                    <a:alpha val="54000"/>
                  </a:schemeClr>
                </a:glow>
                <a:outerShdw blurRad="63500" sx="102000" sy="102000" algn="ctr" rotWithShape="0">
                  <a:schemeClr val="tx1">
                    <a:lumMod val="75000"/>
                    <a:alpha val="40000"/>
                  </a:scheme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43608" y="2276872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dirty="0" smtClean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lephant" pitchFamily="18" charset="0"/>
                <a:cs typeface="Times New Roman" pitchFamily="18" charset="0"/>
              </a:rPr>
              <a:t>Contre le </a:t>
            </a:r>
            <a:r>
              <a:rPr lang="fr-FR" sz="4800" i="1" dirty="0" smtClean="0">
                <a:solidFill>
                  <a:schemeClr val="tx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lephant" pitchFamily="18" charset="0"/>
                <a:cs typeface="Times New Roman" pitchFamily="18" charset="0"/>
              </a:rPr>
              <a:t>gaspillage alimentaire</a:t>
            </a:r>
            <a:endParaRPr lang="fr-FR" sz="4800" i="1" dirty="0">
              <a:solidFill>
                <a:schemeClr val="tx1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lephant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-2017613"/>
            <a:ext cx="6096000" cy="86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educationenvironnement-auvergne.ac-clermont.fr/images/logo_partenaire/ade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144511"/>
            <a:ext cx="1918795" cy="27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UTLINES  I CANNOT THIN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1.6228" end="174728.056"/>
                  <p14:fade in="500" out="500"/>
                  <p14:bmkLst>
                    <p14:bmk name="Signet 1" time="2751.6228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142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4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4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6192" y="198220"/>
            <a:ext cx="877780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fr-FR" sz="4800" dirty="0" smtClean="0">
                <a:solidFill>
                  <a:srgbClr val="F69D1A"/>
                </a:solidFill>
                <a:effectLst>
                  <a:outerShdw blurRad="50800" dist="38100" dir="5400000" algn="t" rotWithShape="0">
                    <a:schemeClr val="tx2">
                      <a:lumMod val="50000"/>
                      <a:alpha val="40000"/>
                    </a:schemeClr>
                  </a:outerShdw>
                  <a:reflection blurRad="6350" stA="20000" endPos="45500" dir="5400000" sy="-100000" algn="bl" rotWithShape="0"/>
                </a:effectLst>
                <a:latin typeface="Cooper Black" pitchFamily="18" charset="0"/>
              </a:rPr>
              <a:t>Si vous voulez conserver votre précieuse </a:t>
            </a:r>
            <a:r>
              <a:rPr lang="fr-FR" sz="6000" b="1" dirty="0" smtClean="0">
                <a:solidFill>
                  <a:srgbClr val="F69D1A"/>
                </a:solidFill>
                <a:effectLst>
                  <a:outerShdw blurRad="50800" dist="38100" dir="5400000" algn="t" rotWithShape="0">
                    <a:schemeClr val="tx2">
                      <a:lumMod val="50000"/>
                      <a:alpha val="40000"/>
                    </a:schemeClr>
                  </a:outerShdw>
                  <a:reflection blurRad="6350" stA="20000" endPos="45500" dir="5400000" sy="-100000" algn="bl" rotWithShape="0"/>
                </a:effectLst>
                <a:latin typeface="Cooper Black" pitchFamily="18" charset="0"/>
              </a:rPr>
              <a:t>planète </a:t>
            </a:r>
            <a:r>
              <a:rPr lang="fr-FR" sz="5400" b="1" dirty="0" smtClean="0">
                <a:solidFill>
                  <a:srgbClr val="F69D1A"/>
                </a:solidFill>
                <a:effectLst>
                  <a:outerShdw blurRad="50800" dist="38100" dir="5400000" algn="t" rotWithShape="0">
                    <a:schemeClr val="tx2">
                      <a:lumMod val="50000"/>
                      <a:alpha val="40000"/>
                    </a:schemeClr>
                  </a:outerShdw>
                  <a:reflection blurRad="6350" stA="20000" endPos="45500" dir="5400000" sy="-100000" algn="bl" rotWithShape="0"/>
                </a:effectLst>
                <a:latin typeface="Cooper Black" pitchFamily="18" charset="0"/>
              </a:rPr>
              <a:t>…</a:t>
            </a:r>
            <a:r>
              <a:rPr lang="fr-FR" sz="4800" dirty="0" smtClean="0">
                <a:solidFill>
                  <a:srgbClr val="F69D1A"/>
                </a:solidFill>
                <a:effectLst>
                  <a:outerShdw blurRad="50800" dist="38100" dir="5400000" algn="t" rotWithShape="0">
                    <a:schemeClr val="tx2">
                      <a:lumMod val="50000"/>
                      <a:alpha val="40000"/>
                    </a:schemeClr>
                  </a:outerShdw>
                  <a:reflection blurRad="6350" stA="20000" endPos="45500" dir="5400000" sy="-100000" algn="bl" rotWithShape="0"/>
                </a:effectLst>
                <a:latin typeface="Cooper Black" pitchFamily="18" charset="0"/>
              </a:rPr>
              <a:t> </a:t>
            </a:r>
            <a:endParaRPr lang="fr-FR" sz="4800" dirty="0">
              <a:solidFill>
                <a:srgbClr val="F69D1A"/>
              </a:solidFill>
              <a:effectLst>
                <a:outerShdw blurRad="50800" dist="38100" dir="5400000" algn="t" rotWithShape="0">
                  <a:schemeClr val="tx2">
                    <a:lumMod val="50000"/>
                    <a:alpha val="40000"/>
                  </a:schemeClr>
                </a:outerShdw>
                <a:reflection blurRad="6350" stA="20000" endPos="45500" dir="5400000" sy="-100000" algn="bl" rotWithShape="0"/>
              </a:effectLst>
              <a:latin typeface="Cooper Black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4629424"/>
            <a:ext cx="8784976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fr-FR" sz="4800" dirty="0" smtClean="0">
                <a:ln w="18415" cmpd="sng">
                  <a:noFill/>
                  <a:prstDash val="solid"/>
                </a:ln>
                <a:solidFill>
                  <a:srgbClr val="9FE955">
                    <a:alpha val="69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orte" pitchFamily="66" charset="0"/>
              </a:rPr>
              <a:t>La moindre des choses c’est de :</a:t>
            </a:r>
          </a:p>
          <a:p>
            <a:pPr algn="ctr"/>
            <a:r>
              <a:rPr lang="fr-FR" sz="6600" dirty="0" smtClean="0">
                <a:ln w="18415" cmpd="sng">
                  <a:noFill/>
                  <a:prstDash val="solid"/>
                </a:ln>
                <a:solidFill>
                  <a:srgbClr val="9FE955">
                    <a:alpha val="69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orte" pitchFamily="66" charset="0"/>
              </a:rPr>
              <a:t>Finir votre assiette !</a:t>
            </a:r>
            <a:endParaRPr lang="fr-FR" sz="6600" dirty="0">
              <a:ln w="18415" cmpd="sng">
                <a:noFill/>
                <a:prstDash val="solid"/>
              </a:ln>
              <a:solidFill>
                <a:srgbClr val="9FE955">
                  <a:alpha val="69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Fort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9" b="90000" l="2419" r="100000">
                        <a14:foregroundMark x1="83065" y1="29714" x2="83065" y2="29714"/>
                        <a14:foregroundMark x1="88306" y1="33714" x2="88306" y2="33714"/>
                        <a14:foregroundMark x1="79435" y1="29714" x2="79435" y2="29714"/>
                        <a14:foregroundMark x1="75403" y1="30286" x2="75403" y2="30286"/>
                        <a14:foregroundMark x1="88710" y1="28286" x2="88710" y2="28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0280"/>
            <a:ext cx="23622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1000">
                        <a14:foregroundMark x1="33200" y1="8750" x2="33200" y2="8750"/>
                        <a14:foregroundMark x1="43000" y1="8750" x2="43000" y2="8750"/>
                        <a14:foregroundMark x1="50600" y1="8750" x2="50600" y2="8750"/>
                        <a14:foregroundMark x1="62200" y1="8750" x2="62200" y2="8750"/>
                        <a14:foregroundMark x1="69600" y1="8750" x2="69600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1152128" cy="110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cosmobranche.free.fr/images/EarthAtlanti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3" b="98947" l="1220" r="98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6" y="1822957"/>
            <a:ext cx="3240360" cy="31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2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6181 C 0.07031 -0.16181 0.12639 -0.08912 0.12639 0.00093 C 0.12639 0.09051 0.07031 0.16366 0.00139 0.16366 C -0.06754 0.16366 -0.12361 0.09051 -0.12361 0.00093 C -0.12361 -0.08912 -0.06754 -0.16181 0.00139 -0.16181 Z " pathEditMode="relative" rAng="0" ptsTypes="fffff">
                                      <p:cBhvr>
                                        <p:cTn id="6" dur="10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nsa30.casimages.com/img/2012/06/21/1206211205068978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86360" y="764704"/>
            <a:ext cx="47625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017" y="-100211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02282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8888877774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278">
            <a:off x="564742" y="2629261"/>
            <a:ext cx="2680037" cy="1887512"/>
          </a:xfrm>
          <a:prstGeom prst="rect">
            <a:avLst/>
          </a:prstGeom>
          <a:noFill/>
          <a:effectLst>
            <a:outerShdw blurRad="50800" dist="38100" dir="5400000" algn="t" rotWithShape="0">
              <a:schemeClr val="bg1">
                <a:lumMod val="6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8888877774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362">
            <a:off x="4735915" y="1051466"/>
            <a:ext cx="2924780" cy="227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428">
            <a:off x="3956854" y="3796710"/>
            <a:ext cx="2178502" cy="180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 rot="21418814">
            <a:off x="1733736" y="-571"/>
            <a:ext cx="6624736" cy="1530548"/>
          </a:xfrm>
          <a:prstGeom prst="flowChartPunchedTape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5400" b="1" dirty="0" smtClean="0">
                <a:ln w="11430"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16627">
                    <a:alpha val="78000"/>
                  </a:srgbClr>
                </a:solidFill>
                <a:effectLst>
                  <a:outerShdw blurRad="50800" dist="38100" algn="l" rotWithShape="0">
                    <a:prstClr val="black">
                      <a:alpha val="19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Vous avez faim ?</a:t>
            </a:r>
            <a:endParaRPr lang="fr-FR" sz="5400" b="1" dirty="0">
              <a:ln w="11430">
                <a:solidFill>
                  <a:schemeClr val="bg1">
                    <a:alpha val="31000"/>
                  </a:schemeClr>
                </a:solidFill>
              </a:ln>
              <a:solidFill>
                <a:srgbClr val="F16627">
                  <a:alpha val="78000"/>
                </a:srgbClr>
              </a:solidFill>
              <a:effectLst>
                <a:outerShdw blurRad="50800" dist="38100" algn="l" rotWithShape="0">
                  <a:prstClr val="black">
                    <a:alpha val="19000"/>
                  </a:prstClr>
                </a:outerShdw>
              </a:effectLst>
              <a:latin typeface="Arimo" pitchFamily="34" charset="0"/>
              <a:ea typeface="Arimo" pitchFamily="34" charset="0"/>
              <a:cs typeface="Arimo" pitchFamily="34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098">
            <a:off x="971600" y="3011204"/>
            <a:ext cx="1870092" cy="112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7991">
            <a:off x="4374061" y="4252917"/>
            <a:ext cx="1344088" cy="89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239">
            <a:off x="5207643" y="1416440"/>
            <a:ext cx="1981325" cy="153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usique Masterchef 2011 YouTub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44.8864" end="140851.86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4000">
        <p:wipe/>
      </p:transition>
    </mc:Choice>
    <mc:Fallback xmlns=""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7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1683568"/>
            <a:ext cx="5400600" cy="75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68760" y="188640"/>
            <a:ext cx="3816424" cy="39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01008"/>
            <a:ext cx="2694803" cy="321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96637"/>
            <a:ext cx="2690812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30" y="3496637"/>
            <a:ext cx="2690812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064"/>
            <a:ext cx="200960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50" y="3943846"/>
            <a:ext cx="1950735" cy="183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98511" y="3925568"/>
            <a:ext cx="1906047" cy="194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10995" y="548680"/>
            <a:ext cx="3626916" cy="120032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fr-FR" sz="7200" b="1" dirty="0" smtClean="0">
                <a:ln/>
                <a:solidFill>
                  <a:srgbClr val="FF0000">
                    <a:alpha val="84000"/>
                  </a:srgb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ial Black" pitchFamily="34" charset="0"/>
              </a:rPr>
              <a:t>NON !</a:t>
            </a:r>
            <a:endParaRPr lang="fr-FR" sz="7200" b="1" dirty="0">
              <a:ln/>
              <a:solidFill>
                <a:srgbClr val="FF0000">
                  <a:alpha val="84000"/>
                </a:srgbClr>
              </a:solidFill>
              <a:effectLst>
                <a:reflection blurRad="6350" stA="50000" endA="300" endPos="50000" dist="29997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Flèche vers le bas 4"/>
          <p:cNvSpPr/>
          <p:nvPr/>
        </p:nvSpPr>
        <p:spPr>
          <a:xfrm rot="20506717">
            <a:off x="3260878" y="2122236"/>
            <a:ext cx="455978" cy="947597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836461">
            <a:off x="5211153" y="2383502"/>
            <a:ext cx="414312" cy="103800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The Shining The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918.9504" end="47784.64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wipe/>
      </p:transition>
    </mc:Choice>
    <mc:Fallback xmlns="">
      <p:transition spd="slow" advClick="0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54106E-7 C 0.00885 0.00625 0.01858 0.01087 0.0283 0.01411 C 0.03281 0.01735 0.03767 0.01804 0.04253 0.02013 C 0.04983 0.02336 0.05625 0.02706 0.06372 0.02961 C 0.0684 0.03354 0.07326 0.034 0.07882 0.03539 C 0.09306 0.03886 0.10677 0.04395 0.12135 0.04603 C 0.12795 0.04835 0.13385 0.04973 0.1408 0.05066 C 0.16858 0.06176 0.20642 0.05066 0.23628 0.04488 C 0.24583 0.03886 0.25694 0.03655 0.26736 0.03308 C 0.27552 0.0303 0.28316 0.02498 0.29097 0.02244 C 0.29531 0.01735 0.3026 0.01666 0.30799 0.01411 C 0.31823 0.00948 0.32778 0.00208 0.33802 -0.00231 C 0.34392 -0.0074 0.34722 -0.00648 0.35226 -0.01064 C 0.36684 -0.02221 0.38941 -0.03215 0.40625 -0.03539 C 0.41198 -0.03794 0.41788 -0.03886 0.42396 -0.04002 C 0.43733 -0.04603 0.46076 -0.04418 0.4717 -0.04464 C 0.48681 -0.04395 0.49566 -0.04395 0.50885 -0.04117 C 0.51319 -0.04025 0.51806 -0.03794 0.52222 -0.03655 C 0.52344 -0.03609 0.52569 -0.03539 0.52569 -0.03539 C 0.52951 -0.03285 0.53333 -0.03285 0.53715 -0.03053 C 0.54201 -0.0273 0.54688 -0.02498 0.55226 -0.02359 C 0.55868 -0.01897 0.56719 -0.01596 0.57431 -0.01411 C 0.58056 -0.00925 0.58681 -0.00625 0.59392 -0.00463 C 0.6 -0.00046 0.60747 0.00231 0.61424 0.0037 C 0.62066 0.0081 0.62917 0.00972 0.63611 0.01064 C 0.64618 0.01689 0.65764 0.01619 0.66823 0.01897 C 0.70139 0.01804 0.73524 0.01989 0.76823 0.0155 C 0.78108 0.00787 0.79497 0.00972 0.80885 0.00833 C 0.85087 -0.00509 0.89514 -0.00925 0.93819 -0.01411 C 0.97188 -0.01804 1.00503 -0.02359 1.03906 -0.02359 L 1.05313 -0.01527 L 1.03993 -0.01411 " pathEditMode="relative" ptsTypes="fffffffffffffffffffffffffffffAAA">
                                      <p:cBhvr>
                                        <p:cTn id="8" dur="274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8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21059922">
            <a:off x="971600" y="836712"/>
            <a:ext cx="64761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600" b="1" dirty="0" smtClean="0">
                <a:ln w="11430">
                  <a:solidFill>
                    <a:schemeClr val="bg1">
                      <a:alpha val="31000"/>
                    </a:schemeClr>
                  </a:solidFill>
                </a:ln>
                <a:solidFill>
                  <a:srgbClr val="F16627">
                    <a:alpha val="78000"/>
                  </a:srgbClr>
                </a:solidFill>
                <a:effectLst>
                  <a:outerShdw blurRad="50800" dist="38100" algn="l" rotWithShape="0">
                    <a:prstClr val="black">
                      <a:alpha val="19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Toujours faim ?</a:t>
            </a:r>
            <a:endParaRPr lang="fr-FR" sz="6600" b="1" dirty="0">
              <a:ln w="11430">
                <a:solidFill>
                  <a:schemeClr val="bg1">
                    <a:alpha val="31000"/>
                  </a:schemeClr>
                </a:solidFill>
              </a:ln>
              <a:solidFill>
                <a:srgbClr val="F16627">
                  <a:alpha val="78000"/>
                </a:srgbClr>
              </a:solidFill>
              <a:effectLst>
                <a:outerShdw blurRad="50800" dist="38100" algn="l" rotWithShape="0">
                  <a:prstClr val="black">
                    <a:alpha val="19000"/>
                  </a:prstClr>
                </a:outerShdw>
              </a:effectLst>
              <a:latin typeface="Arimo" pitchFamily="34" charset="0"/>
              <a:ea typeface="Arimo" pitchFamily="34" charset="0"/>
              <a:cs typeface="Arimo" pitchFamily="34" charset="0"/>
            </a:endParaRPr>
          </a:p>
        </p:txBody>
      </p:sp>
      <p:pic>
        <p:nvPicPr>
          <p:cNvPr id="1029" name="Picture 5" descr="http://nsa30.casimages.com/img/2012/06/21/12062110132133509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50" l="0" r="96591">
                        <a14:foregroundMark x1="96591" y1="19250" x2="96591" y2="19250"/>
                        <a14:foregroundMark x1="39205" y1="2250" x2="39205" y2="2250"/>
                        <a14:foregroundMark x1="46307" y1="2500" x2="46307" y2="2500"/>
                        <a14:foregroundMark x1="32102" y1="1500" x2="32102" y2="1500"/>
                        <a14:foregroundMark x1="67330" y1="3500" x2="67330" y2="3500"/>
                        <a14:foregroundMark x1="61932" y1="3250" x2="61932" y2="3250"/>
                        <a14:foregroundMark x1="56250" y1="3250" x2="56250" y2="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297825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89">
            <a:off x="4290550" y="3082821"/>
            <a:ext cx="2223265" cy="252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://upload.wikimedia.org/wikipedia/fr/4/46/Logo_Bon_app%C3%A9tit_bien_s%C3%BB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73370"/>
            <a:ext cx="1476375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sa30.casimages.com/img/2012/06/21/1206211026003420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223" r="100000">
                        <a14:foregroundMark x1="13965" y1="86589" x2="13965" y2="86589"/>
                        <a14:foregroundMark x1="9570" y1="83594" x2="9570" y2="83594"/>
                        <a14:foregroundMark x1="10156" y1="73568" x2="10156" y2="73568"/>
                        <a14:foregroundMark x1="33594" y1="79036" x2="33594" y2="79036"/>
                        <a14:foregroundMark x1="46973" y1="83984" x2="46973" y2="83984"/>
                        <a14:foregroundMark x1="54297" y1="88932" x2="54297" y2="88932"/>
                        <a14:foregroundMark x1="42090" y1="24089" x2="42090" y2="24089"/>
                        <a14:foregroundMark x1="33398" y1="28125" x2="33398" y2="28125"/>
                        <a14:foregroundMark x1="48438" y1="14063" x2="48438" y2="14063"/>
                        <a14:foregroundMark x1="52832" y1="4036" x2="52832" y2="4036"/>
                        <a14:foregroundMark x1="54004" y1="38932" x2="54004" y2="38932"/>
                        <a14:foregroundMark x1="45410" y1="38802" x2="45410" y2="38802"/>
                        <a14:foregroundMark x1="93262" y1="60938" x2="93262" y2="60938"/>
                        <a14:foregroundMark x1="78125" y1="78385" x2="78125" y2="78385"/>
                        <a14:foregroundMark x1="82129" y1="71615" x2="82129" y2="71615"/>
                        <a14:foregroundMark x1="68848" y1="92057" x2="68848" y2="92057"/>
                        <a14:foregroundMark x1="65723" y1="94401" x2="65723" y2="94401"/>
                        <a14:foregroundMark x1="65723" y1="20703" x2="65723" y2="20703"/>
                        <a14:foregroundMark x1="84961" y1="34635" x2="84961" y2="34635"/>
                        <a14:foregroundMark x1="80469" y1="56510" x2="80469" y2="56510"/>
                        <a14:foregroundMark x1="76270" y1="58984" x2="76270" y2="58984"/>
                        <a14:foregroundMark x1="67871" y1="65625" x2="67871" y2="65625"/>
                        <a14:foregroundMark x1="13281" y1="52604" x2="13281" y2="52604"/>
                        <a14:foregroundMark x1="17578" y1="59115" x2="17578" y2="59115"/>
                        <a14:foregroundMark x1="10547" y1="14844" x2="10547" y2="14844"/>
                        <a14:foregroundMark x1="4297" y1="29557" x2="4297" y2="29557"/>
                        <a14:foregroundMark x1="83008" y1="56120" x2="83008" y2="56120"/>
                        <a14:foregroundMark x1="89648" y1="30078" x2="89648" y2="30078"/>
                        <a14:foregroundMark x1="92969" y1="28646" x2="92969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1026">
            <a:off x="46590" y="3091062"/>
            <a:ext cx="3474202" cy="260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éo Générique Bon appétit bien sur France 3 (2006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8.1732" end="28540.8246"/>
                  <p14:fade out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Bon appétit bien sur !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48232" y="2850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771 -0.69326 C -0.77605 -0.69164 -0.73525 -0.68262 -0.69376 -0.68031 C -0.68334 -0.67869 -0.6731 -0.67845 -0.66268 -0.67684 C -0.64532 -0.67822 -0.62935 -0.68609 -0.61233 -0.68863 C -0.58317 -0.6928 -0.554 -0.69257 -0.52466 -0.69326 C -0.49289 -0.69534 -0.46094 -0.69534 -0.42917 -0.69812 C -0.37535 -0.69696 -0.33699 -0.69696 -0.28924 -0.69326 C -0.27709 -0.69095 -0.26528 -0.68956 -0.25296 -0.68863 C -0.23178 -0.68563 -0.24237 -0.68678 -0.22119 -0.68516 C -0.17587 -0.66897 -0.08369 -0.67938 -0.06268 -0.67915 C -0.04653 -0.67753 -0.03126 -0.6729 -0.01581 -0.66619 C -0.00921 -0.66319 -0.00383 -0.65648 0.00277 -0.65324 C 0.01874 -0.63635 0.03749 -0.62386 0.04878 -0.60027 C 0.04965 -0.59587 0.05208 -0.59194 0.05225 -0.58731 C 0.05329 -0.56002 0.03454 -0.55424 0.01857 -0.54591 C -0.00504 -0.53365 -0.02935 -0.52555 -0.054 -0.51769 C -0.06824 -0.50751 -0.0882 -0.5082 -0.10348 -0.50473 C -0.13664 -0.49733 -0.16945 -0.49016 -0.20261 -0.48345 C -0.21563 -0.48091 -0.22726 -0.47628 -0.24063 -0.47512 C -0.28699 -0.46309 -0.33456 -0.45338 -0.38143 -0.44575 C -0.40209 -0.43765 -0.38959 -0.44158 -0.41945 -0.43626 C -0.43021 -0.43441 -0.44046 -0.42886 -0.45122 -0.42678 C -0.46841 -0.42354 -0.48612 -0.42261 -0.50348 -0.42099 C -0.53369 -0.42192 -0.56285 -0.424 -0.59289 -0.42678 C -0.62761 -0.42493 -0.66251 -0.42261 -0.69723 -0.42099 C -0.72067 -0.41845 -0.74706 -0.42169 -0.7698 -0.41151 C -0.77206 -0.40943 -0.77744 -0.40457 -0.77865 -0.40203 C -0.77952 -0.40041 -0.78108 -0.39092 -0.7823 -0.38792 C -0.78021 -0.36895 -0.78265 -0.34697 -0.77431 -0.33124 C -0.7599 -0.30441 -0.77067 -0.328 -0.76094 -0.3125 C -0.75296 -0.29978 -0.74428 -0.2896 -0.73525 -0.27827 C -0.72379 -0.26393 -0.73751 -0.27179 -0.71581 -0.25583 C -0.68369 -0.23201 -0.64949 -0.21003 -0.61233 -0.20517 C -0.59219 -0.19893 -0.57952 -0.19684 -0.55921 -0.19569 C -0.5474 -0.19638 -0.5356 -0.19661 -0.52379 -0.198 C -0.51581 -0.19893 -0.50747 -0.20448 -0.50001 -0.20749 C -0.44636 -0.22946 -0.49619 -0.2061 -0.44515 -0.23108 C -0.42848 -0.23918 -0.41407 -0.25398 -0.3981 -0.26416 C -0.35817 -0.2896 -0.31355 -0.31065 -0.2698 -0.31944 C -0.22518 -0.34119 -0.17535 -0.34813 -0.12831 -0.35368 C -0.11563 -0.35692 -0.10296 -0.35738 -0.09028 -0.35969 C -0.08438 -0.36062 -0.07258 -0.36316 -0.07258 -0.36316 C -0.05903 -0.3627 -0.04532 -0.36316 -0.03178 -0.36201 C -0.01962 -0.36108 -0.00747 -0.34767 0.00277 -0.34073 C 0.0085 -0.33702 0.01458 -0.33286 0.01961 -0.32777 C 0.02378 -0.32361 0.02604 -0.31875 0.0302 -0.31482 C 0.03437 -0.30533 0.03784 -0.29816 0.04079 -0.28775 C 0.04044 -0.28428 0.04114 -0.28012 0.03992 -0.27711 C 0.03923 -0.27526 0.0368 -0.27596 0.03541 -0.2748 C 0.02899 -0.26948 0.0236 -0.263 0.01683 -0.25814 C -0.0099 -0.23941 -0.04393 -0.23062 -0.07344 -0.22761 C -0.09341 -0.22044 -0.11459 -0.21951 -0.13525 -0.21697 C -0.14202 -0.21628 -0.14896 -0.21535 -0.15574 -0.21466 C -0.15956 -0.21419 -0.16719 -0.2135 -0.16719 -0.2135 C -0.19046 -0.20795 -0.21442 -0.21003 -0.23803 -0.20864 C -0.27015 -0.20679 -0.30209 -0.20216 -0.33438 -0.20055 C -0.34758 -0.19661 -0.36008 -0.19453 -0.37344 -0.19337 C -0.3948 -0.18736 -0.41667 -0.18644 -0.43803 -0.18042 C -0.44133 -0.1795 -0.44462 -0.17903 -0.44775 -0.17811 C -0.4507 -0.17718 -0.45365 -0.17533 -0.4566 -0.17441 C -0.46268 -0.17256 -0.47518 -0.16978 -0.47518 -0.16978 C -0.49254 -0.15845 -0.51268 -0.15752 -0.53004 -0.14503 C -0.55174 -0.1293 -0.51771 -0.15359 -0.56008 -0.12606 C -0.5691 -0.12005 -0.57952 -0.10964 -0.58664 -0.10015 C -0.58924 -0.09668 -0.59376 -0.08836 -0.59376 -0.08836 C -0.59601 -0.07286 -0.60244 -0.05851 -0.60695 -0.04371 C -0.61424 0.0169 -0.59254 0.05506 -0.55747 0.08953 C -0.55296 0.09393 -0.54688 0.09439 -0.5415 0.0967 C -0.52605 0.10364 -0.50903 0.10341 -0.49289 0.10503 C -0.47344 0.10457 -0.45383 0.10457 -0.43438 0.10387 C -0.42223 0.10341 -0.41112 0.09901 -0.39896 0.09786 C -0.36962 0.09184 -0.34028 0.08467 -0.3106 0.08143 C -0.28924 0.07403 -0.26598 0.07241 -0.2441 0.06848 C -0.20695 0.06154 -0.16945 0.05206 -0.13178 0.05067 C -0.07258 0.04836 -0.0132 0.04951 0.046 0.04836 C 0.04565 0.0361 0.046 0.02384 0.04513 0.01181 C 0.04496 0.00949 0.03906 5.08212E-6 0.03732 5.08212E-6 C 0.02482 -0.00068 0.01249 5.08212E-6 -7.22222E-6 5.08212E-6 " pathEditMode="relative" ptsTypes="fffffffffffffffffffffffffffffffffffffffffffffffffffffffffffffffffffffffffffffA">
                                      <p:cBhvr>
                                        <p:cTn id="8" dur="5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" b="91718" l="9883" r="100000">
                        <a14:foregroundMark x1="58124" y1="73292" x2="58124" y2="73292"/>
                        <a14:foregroundMark x1="97487" y1="70186" x2="97487" y2="70186"/>
                        <a14:foregroundMark x1="95645" y1="68530" x2="95645" y2="68530"/>
                        <a14:foregroundMark x1="97320" y1="73292" x2="97320" y2="73292"/>
                        <a14:foregroundMark x1="91457" y1="77433" x2="91457" y2="77433"/>
                        <a14:foregroundMark x1="84590" y1="78261" x2="84590" y2="78261"/>
                        <a14:foregroundMark x1="77387" y1="76605" x2="77387" y2="76605"/>
                        <a14:foregroundMark x1="81072" y1="79710" x2="81072" y2="79710"/>
                        <a14:foregroundMark x1="77554" y1="76812" x2="77554" y2="76812"/>
                        <a14:foregroundMark x1="73367" y1="76605" x2="73367" y2="76605"/>
                        <a14:foregroundMark x1="68844" y1="75776" x2="68844" y2="75776"/>
                        <a14:foregroundMark x1="63652" y1="77019" x2="63652" y2="77019"/>
                        <a14:foregroundMark x1="74874" y1="66874" x2="74874" y2="66874"/>
                        <a14:foregroundMark x1="85092" y1="64182" x2="85092" y2="64182"/>
                        <a14:foregroundMark x1="91290" y1="63354" x2="91290" y2="63354"/>
                        <a14:foregroundMark x1="89615" y1="63354" x2="89615" y2="63354"/>
                        <a14:foregroundMark x1="82915" y1="62319" x2="82915" y2="62319"/>
                        <a14:foregroundMark x1="78894" y1="56936" x2="78894" y2="56936"/>
                        <a14:foregroundMark x1="86097" y1="64182" x2="86097" y2="64182"/>
                        <a14:foregroundMark x1="83585" y1="58592" x2="83585" y2="58592"/>
                        <a14:foregroundMark x1="54271" y1="73499" x2="54271" y2="73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59" y="260648"/>
            <a:ext cx="568642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2219852" cy="184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" y="748950"/>
            <a:ext cx="64008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0629">
            <a:off x="-134159" y="2151572"/>
            <a:ext cx="1912466" cy="159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92333" l="100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0135">
            <a:off x="5306139" y="2003100"/>
            <a:ext cx="971370" cy="97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2530" y1="38158" x2="82530" y2="38158"/>
                        <a14:foregroundMark x1="80723" y1="32895" x2="80723" y2="32895"/>
                        <a14:foregroundMark x1="20482" y1="32895" x2="20482" y2="32895"/>
                        <a14:foregroundMark x1="19880" y1="37281" x2="19880" y2="37281"/>
                        <a14:foregroundMark x1="18675" y1="41667" x2="1867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15811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771800" y="5179973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OCR A Extended" pitchFamily="50" charset="0"/>
              </a:rPr>
              <a:t>Vous allez connaître </a:t>
            </a:r>
            <a:endParaRPr lang="fr-FR" sz="2400" dirty="0">
              <a:solidFill>
                <a:schemeClr val="bg1"/>
              </a:solidFill>
              <a:latin typeface="OCR A Extended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56913" y="5517232"/>
            <a:ext cx="577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l</a:t>
            </a:r>
            <a:r>
              <a:rPr lang="fr-FR" sz="4000" dirty="0" smtClean="0">
                <a:solidFill>
                  <a:schemeClr val="bg1"/>
                </a:solidFill>
              </a:rPr>
              <a:t>a </a:t>
            </a:r>
            <a:r>
              <a:rPr lang="fr-F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gastronomie</a:t>
            </a:r>
            <a:r>
              <a:rPr lang="fr-FR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poubelle</a:t>
            </a:r>
            <a:r>
              <a:rPr lang="fr-FR" sz="4000" b="1" dirty="0" smtClean="0">
                <a:solidFill>
                  <a:schemeClr val="bg1"/>
                </a:solidFill>
              </a:rPr>
              <a:t> !</a:t>
            </a:r>
            <a:endParaRPr lang="fr-FR" sz="4000" b="1" dirty="0">
              <a:solidFill>
                <a:schemeClr val="bg1"/>
              </a:solidFill>
            </a:endParaRPr>
          </a:p>
        </p:txBody>
      </p:sp>
      <p:pic>
        <p:nvPicPr>
          <p:cNvPr id="3" name="Paris s'veill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2173.1342"/>
                  <p14:fade out="22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Éclair 3"/>
          <p:cNvSpPr/>
          <p:nvPr/>
        </p:nvSpPr>
        <p:spPr>
          <a:xfrm>
            <a:off x="2987824" y="2852936"/>
            <a:ext cx="1368152" cy="1800200"/>
          </a:xfrm>
          <a:prstGeom prst="lightningBol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0">
        <p:wipe/>
        <p:sndAc>
          <p:stSnd>
            <p:snd r:embed="rId4" name="laser.wav"/>
          </p:stSnd>
        </p:sndAc>
      </p:transition>
    </mc:Choice>
    <mc:Fallback xmlns="">
      <p:transition spd="slow" advClick="0" advTm="0">
        <p:wipe/>
        <p:sndAc>
          <p:stSnd>
            <p:snd r:embed="rId16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09 -0.31089 C 0.09861 -0.30372 0.09618 -0.29632 0.09236 -0.28961 C 0.09028 -0.28105 0.09341 -0.29123 0.08872 -0.2836 C 0.0882 -0.28267 0.08837 -0.28129 0.08785 -0.28013 C 0.08403 -0.27134 0.0783 -0.26556 0.07205 -0.26023 C 0.06111 -0.25098 0.04983 -0.24242 0.0375 -0.23664 C 0.0323 -0.23433 0.03368 -0.23618 0.02865 -0.2341 C 0.02535 -0.23271 0.02223 -0.23039 0.01893 -0.22947 C 0.01407 -0.22808 0.00886 -0.22831 0.00382 -0.22716 C -0.00173 -0.22762 -0.00746 -0.22669 -0.01302 -0.22831 C -0.01458 -0.22878 -0.01527 -0.23155 -0.01649 -0.23294 C -0.02291 -0.24057 -0.02569 -0.24566 -0.03159 -0.25538 C -0.03333 -0.25815 -0.04132 -0.26879 -0.04132 -0.26949 C -0.04132 -0.27134 -0.03889 -0.2681 -0.03767 -0.26717 C -0.03576 -0.26579 -0.03385 -0.2637 -0.03246 -0.26139 C -0.03125 -0.25908 -0.02899 -0.25422 -0.02899 -0.25422 C -0.02691 -0.2452 -0.025 -0.23271 -0.021 -0.22484 C -0.01823 -0.21952 -0.01458 -0.21443 -0.01128 -0.20934 C -0.00607 -0.20148 -0.00139 -0.19176 0.00643 -0.18829 C 0.01181 -0.18112 0.01875 -0.17603 0.025 -0.17048 C 0.03976 -0.15753 0.05643 -0.14434 0.07466 -0.14342 C 0.08889 -0.14272 0.10295 -0.14272 0.11719 -0.14226 C 0.11424 -0.13694 0.11424 -0.13023 0.11181 -0.12445 C 0.10834 -0.11635 0.104 -0.11103 0.10035 -0.1034 C 0.09948 -0.10155 0.09723 -0.09692 0.0967 -0.09507 C 0.09601 -0.09276 0.09653 -0.08952 0.09497 -0.0879 C 0.08716 -0.08004 0.08056 -0.06708 0.07101 -0.06315 C 0.0665 -0.05922 0.06129 -0.0576 0.05608 -0.05621 C 0.03577 -0.0421 0.00851 -0.04349 -0.01389 -0.0421 C -0.01093 -0.0377 -0.01128 -0.03123 -0.0085 -0.0266 C -0.00503 -0.02082 0.00052 -0.01226 0.00469 -0.00671 C 0.00799 0.00231 0.01615 0.01365 0.02327 0.01689 C 0.02691 0.02452 0.03473 0.02707 0.04098 0.02984 C 0.04827 0.03308 0.05486 0.03701 0.06233 0.03933 C 0.07865 0.0384 0.08386 0.04071 0.09323 0.02406 C 0.09445 0.01943 0.09549 0.01828 0.09861 0.01573 C 0.10209 0.00879 0.10434 0.01134 0.11094 0.01226 C 0.11789 0.01527 0.11754 0.01619 0.12327 0.02406 C 0.12448 0.02568 0.1342 0.03007 0.13664 0.03123 C 0.1382 0.03447 0.14011 0.04164 0.14011 0.04164 C 0.13976 0.04557 0.14045 0.04974 0.13924 0.05344 C 0.13872 0.05506 0.1283 0.05691 0.12778 0.05714 C 0.12691 0.05737 0.12605 0.05829 0.125 0.05829 C 0.1191 0.05899 0.1132 0.05899 0.1073 0.05945 C 0.10313 0.06038 0.09983 0.06038 0.0967 0.06408 C 0.09549 0.06963 0.09497 0.07102 0.09063 0.0724 C 0.0882 0.07426 0.08611 0.0768 0.08351 0.07819 C 0.07865 0.08096 0.07223 0.0805 0.06754 0.0842 C 0.06216 0.0886 0.06476 0.08721 0.05955 0.08883 C 0.05486 0.09184 0.04966 0.09369 0.04462 0.096 C 0.04427 0.09716 0.0441 0.09854 0.04358 0.09947 C 0.04289 0.10086 0.0415 0.10155 0.04098 0.10294 C 0.04028 0.10525 0.04045 0.1078 0.04011 0.11011 C 0.03855 0.11983 0.02709 0.11682 0.0224 0.11728 C 0.01545 0.1233 0.01945 0.13139 0.02066 0.14319 C 0.02223 0.15799 0.03403 0.15892 0.04271 0.16193 C 0.04723 0.16609 0.0448 0.16331 0.04896 0.17141 C 0.05035 0.17395 0.0533 0.17395 0.05521 0.17604 C 0.05625 0.17719 0.05677 0.17881 0.05782 0.17974 C 0.06216 0.18321 0.06823 0.18367 0.07292 0.18552 C 0.079 0.18783 0.08438 0.19015 0.09063 0.19153 C 0.10052 0.19038 0.10712 0.18945 0.11719 0.19038 C 0.12466 0.19362 0.13125 0.19732 0.13924 0.19963 C 0.13837 0.22114 0.13611 0.22878 0.13212 0.24798 C 0.13125 0.2526 0.13004 0.26093 0.12691 0.26463 C 0.12014 0.2725 0.10955 0.27735 0.10122 0.28106 C 0.0915 0.28522 0.08212 0.29308 0.07205 0.29632 C 0.06789 0.29771 0.06372 0.29771 0.05955 0.29887 C 0.05417 0.30257 0.04844 0.30164 0.04271 0.30349 C 0.03473 0.30303 0.02691 0.30303 0.01893 0.30234 C 0.01789 0.30234 0.0165 0.30002 0.01615 0.30118 C 0.01511 0.30465 0.01841 0.31228 0.0198 0.31529 C 0.02118 0.32292 0.02466 0.32732 0.02952 0.33172 C 0.03091 0.33796 0.03455 0.3412 0.03837 0.34467 C 0.0408 0.34999 0.04705 0.35485 0.05157 0.35647 C 0.05625 0.36271 0.06285 0.36618 0.06927 0.36826 C 0.09167 0.36757 0.10105 0.37011 0.11806 0.36479 C 0.12587 0.35785 0.13507 0.34374 0.14011 0.33287 C 0.13976 0.33125 0.13941 0.32663 0.13924 0.32825 C 0.13785 0.34906 0.1408 0.38099 0.13125 0.40019 C 0.12986 0.40736 0.12674 0.41545 0.1224 0.42031 C 0.12066 0.42239 0.11806 0.42216 0.11615 0.42378 C 0.10695 0.43188 0.09861 0.43928 0.08698 0.4402 C 0.07483 0.44113 0.0507 0.44252 0.0507 0.44252 C 0.04601 0.44206 0.04115 0.43928 0.03664 0.44136 C 0.03403 0.44252 0.0415 0.45825 0.04184 0.45917 C 0.04723 0.47375 0.05417 0.48416 0.06493 0.49225 C 0.07414 0.49919 0.08351 0.50474 0.09323 0.50983 C 0.09601 0.51122 0.10209 0.51215 0.10209 0.51215 C 0.11528 0.51122 0.12882 0.5096 0.14184 0.50521 C 0.14306 0.50405 0.1441 0.50243 0.14549 0.5015 C 0.14636 0.50081 0.1474 0.50104 0.14809 0.50035 C 0.15903 0.48924 0.15 0.49757 0.15521 0.48971 C 0.15677 0.48716 0.16042 0.48277 0.16042 0.48277 C 0.16198 0.47444 0.16025 0.47166 0.1658 0.4793 C 0.16719 0.48901 0.1691 0.49873 0.17014 0.50868 C 0.16927 0.52348 0.1691 0.55008 0.16042 0.56165 C 0.15209 0.57275 0.13021 0.57159 0.12066 0.57229 C 0.11302 0.57183 0.10504 0.57368 0.09757 0.57113 C 0.0948 0.57021 0.09358 0.56558 0.0915 0.5628 C 0.08993 0.56072 0.09323 0.56836 0.09497 0.56998 C 0.09653 0.57159 0.09792 0.57298 0.09948 0.5746 C 0.10382 0.58385 0.11632 0.58756 0.12414 0.5901 C 0.12761 0.59288 0.13108 0.59288 0.13473 0.59473 C 0.1408 0.59797 0.14427 0.60074 0.1507 0.6019 C 0.15903 0.60537 0.16094 0.60398 0.17205 0.60305 C 0.17552 0.60005 0.18282 0.59218 0.18698 0.59126 C 0.20434 0.58732 0.19514 0.59311 0.20122 0.58894 " pathEditMode="relative" ptsTypes="fffffffffffffffffffffffffffffffffffffffffffffffffffffffffffffffffffffffffffffffffffffffffffffffffffffffffffA">
                                      <p:cBhvr>
                                        <p:cTn id="8" dur="2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2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2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entagone 6"/>
          <p:cNvSpPr/>
          <p:nvPr/>
        </p:nvSpPr>
        <p:spPr>
          <a:xfrm>
            <a:off x="827584" y="476672"/>
            <a:ext cx="7776864" cy="1152128"/>
          </a:xfrm>
          <a:prstGeom prst="homePlate">
            <a:avLst/>
          </a:prstGeom>
          <a:gradFill flip="none" rotWithShape="1">
            <a:gsLst>
              <a:gs pos="92000">
                <a:srgbClr val="75B94F">
                  <a:lumMod val="83000"/>
                  <a:lumOff val="17000"/>
                </a:srgbClr>
              </a:gs>
              <a:gs pos="98500">
                <a:srgbClr val="DDDFE5"/>
              </a:gs>
              <a:gs pos="100000">
                <a:srgbClr val="D6D8DF"/>
              </a:gs>
              <a:gs pos="100000">
                <a:srgbClr val="92D05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schemeClr val="tx1">
                <a:lumMod val="65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cap="sm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 effet, le gaspillage alimentaire </a:t>
            </a:r>
            <a:r>
              <a:rPr lang="fr-FR" sz="2800" b="1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c’est…</a:t>
            </a:r>
            <a:endParaRPr lang="fr-FR" sz="2800" b="1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504" y="3426498"/>
            <a:ext cx="8928992" cy="2802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ebdings" pitchFamily="18" charset="2"/>
              <a:buChar char=""/>
            </a:pPr>
            <a:r>
              <a:rPr lang="fr-FR" sz="2400" cap="small" dirty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la moitié de la nourriture produite dans le </a:t>
            </a: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monde </a:t>
            </a:r>
            <a:r>
              <a:rPr lang="fr-FR" sz="2400" cap="small" dirty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jetée</a:t>
            </a: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ebdings" pitchFamily="18" charset="2"/>
              <a:buChar char=""/>
            </a:pP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2000"/>
                    </a:prstClr>
                  </a:outerShdw>
                </a:effectLst>
                <a:latin typeface="Arimo" pitchFamily="34" charset="0"/>
                <a:ea typeface="Arimo" pitchFamily="34" charset="0"/>
                <a:cs typeface="Arimo" pitchFamily="34" charset="0"/>
              </a:rPr>
              <a:t>21% des aliments achetés en France sont jetés.</a:t>
            </a:r>
          </a:p>
          <a:p>
            <a:pPr marL="285750" indent="-285750">
              <a:lnSpc>
                <a:spcPct val="150000"/>
              </a:lnSpc>
              <a:buFont typeface="Webdings" pitchFamily="18" charset="2"/>
              <a:buChar char=""/>
            </a:pPr>
            <a:r>
              <a:rPr lang="fr-FR" sz="2400" cap="small" dirty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5,6 millions de tonnes de déchets alimentaires par </a:t>
            </a: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an en France, </a:t>
            </a:r>
            <a:r>
              <a:rPr lang="fr-FR" sz="2400" cap="small" dirty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soit 89,9 kg par an et par habitant</a:t>
            </a: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ebdings" pitchFamily="18" charset="2"/>
              <a:buChar char=""/>
            </a:pPr>
            <a:r>
              <a:rPr lang="fr-FR" sz="2400" cap="small" dirty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</a:rPr>
              <a:t>30% des aliments </a:t>
            </a: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</a:rPr>
              <a:t>jetés </a:t>
            </a:r>
            <a:r>
              <a:rPr lang="fr-FR" sz="2400" cap="small" dirty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</a:rPr>
              <a:t>sans même avoir été </a:t>
            </a:r>
            <a:r>
              <a:rPr lang="fr-FR" sz="2400" cap="small" dirty="0" smtClean="0">
                <a:solidFill>
                  <a:srgbClr val="75B94F"/>
                </a:solidFill>
                <a:effectLst>
                  <a:outerShdw blurRad="50800" dist="38100" dir="2700000" algn="tl" rotWithShape="0">
                    <a:prstClr val="black">
                      <a:alpha val="21000"/>
                    </a:prstClr>
                  </a:outerShdw>
                </a:effectLst>
              </a:rPr>
              <a:t>déballés.</a:t>
            </a:r>
            <a:endParaRPr lang="fr-FR" sz="2400" cap="small" dirty="0">
              <a:solidFill>
                <a:srgbClr val="75B94F"/>
              </a:solidFill>
              <a:effectLst>
                <a:outerShdw blurRad="50800" dist="38100" dir="2700000" algn="tl" rotWithShape="0">
                  <a:prstClr val="black">
                    <a:alpha val="21000"/>
                  </a:prstClr>
                </a:outerShdw>
              </a:effectLst>
              <a:latin typeface="Arimo" pitchFamily="34" charset="0"/>
              <a:ea typeface="Arimo" pitchFamily="34" charset="0"/>
              <a:cs typeface="Arimo" pitchFamily="34" charset="0"/>
            </a:endParaRPr>
          </a:p>
        </p:txBody>
      </p:sp>
      <p:pic>
        <p:nvPicPr>
          <p:cNvPr id="3076" name="Picture 4" descr="http://img.gentside.com/fruits/personnage-n-1_53906_w30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55" b="96165" l="4667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826">
            <a:off x="401192" y="1268760"/>
            <a:ext cx="178426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750" l="9699" r="100000">
                        <a14:foregroundMark x1="91973" y1="85250" x2="91973" y2="85250"/>
                        <a14:foregroundMark x1="93980" y1="83250" x2="93980" y2="83250"/>
                        <a14:foregroundMark x1="95318" y1="82250" x2="95318" y2="82250"/>
                        <a14:foregroundMark x1="91639" y1="81750" x2="91639" y2="81750"/>
                        <a14:foregroundMark x1="61538" y1="78250" x2="61538" y2="78250"/>
                        <a14:foregroundMark x1="57525" y1="76000" x2="57525" y2="76000"/>
                        <a14:foregroundMark x1="58528" y1="78250" x2="58528" y2="78250"/>
                        <a14:foregroundMark x1="58528" y1="80000" x2="58528" y2="80000"/>
                        <a14:foregroundMark x1="70569" y1="80750" x2="70569" y2="8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276200"/>
            <a:ext cx="2715811" cy="363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://us.123rf.com/400wm/400/400/dagadu/dagadu1202/dagadu120200264/12152720-personnage-de-bande-dessinee-de-legumes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000" l="0" r="60535">
                        <a14:foregroundMark x1="6689" y1="74750" x2="6689" y2="74750"/>
                        <a14:foregroundMark x1="9030" y1="72500" x2="9030" y2="72500"/>
                        <a14:foregroundMark x1="8696" y1="70250" x2="8696" y2="70250"/>
                        <a14:foregroundMark x1="1672" y1="73500" x2="1672" y2="73500"/>
                        <a14:foregroundMark x1="50836" y1="88000" x2="50836" y2="88000"/>
                        <a14:foregroundMark x1="50836" y1="86500" x2="50836" y2="86500"/>
                        <a14:foregroundMark x1="51171" y1="84500" x2="51171" y2="8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75" y="-115388"/>
            <a:ext cx="2686497" cy="35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us.123rf.com/400wm/400/400/dagadu/dagadu1202/dagadu120200264/12152720-personnage-de-bande-dessinee-de-legum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00" b="55500" l="49833" r="100000">
                        <a14:foregroundMark x1="63880" y1="29500" x2="63880" y2="29500"/>
                        <a14:foregroundMark x1="63545" y1="25750" x2="63545" y2="25750"/>
                        <a14:foregroundMark x1="59532" y1="26250" x2="59532" y2="26250"/>
                        <a14:foregroundMark x1="59532" y1="28250" x2="59532" y2="28250"/>
                        <a14:foregroundMark x1="59532" y1="31000" x2="59532" y2="31000"/>
                        <a14:foregroundMark x1="89632" y1="31750" x2="89632" y2="31750"/>
                        <a14:foregroundMark x1="92977" y1="31250" x2="92977" y2="31250"/>
                        <a14:foregroundMark x1="75251" y1="17750" x2="75251" y2="17750"/>
                        <a14:foregroundMark x1="93645" y1="35500" x2="93645" y2="35500"/>
                        <a14:foregroundMark x1="93311" y1="29000" x2="93311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0010">
            <a:off x="3078736" y="1220142"/>
            <a:ext cx="28479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ub oasi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6.7696" end="89200.6226"/>
                  <p14:fade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cri-femme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3726" y="5924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6.94656E-6 C 0.02067 0.06316 0.06094 0.1152 0.09636 0.16378 C 0.1007 0.1698 0.10435 0.17697 0.10886 0.18275 C 0.12292 0.20056 0.13803 0.21699 0.15209 0.23457 C 0.17778 0.26672 0.20487 0.30304 0.23716 0.32432 C 0.31164 0.37359 0.40157 0.40065 0.4849 0.40436 C 0.50139 0.40644 0.51685 0.40644 0.53351 0.40551 C 0.55087 0.40089 0.55539 0.39695 0.57171 0.38678 C 0.57431 0.38516 0.57726 0.38423 0.57952 0.38192 C 0.59028 0.37035 0.6007 0.35647 0.60799 0.34074 C 0.61077 0.33473 0.61198 0.32709 0.61407 0.32062 C 0.62327 0.29309 0.63056 0.26302 0.63542 0.23341 C 0.63594 0.21097 0.63698 0.19709 0.63542 0.17558 C 0.63386 0.15569 0.62709 0.13764 0.62205 0.11914 C 0.60851 0.0694 0.58612 0.02568 0.56806 -0.02127 C 0.55764 -0.04834 0.55469 -0.07702 0.54688 -0.10501 C 0.53785 -0.13763 0.5283 -0.17048 0.51685 -0.2017 C 0.49705 -0.25607 0.46303 -0.28614 0.42292 -0.30904 C 0.40764 -0.31783 0.39219 -0.32939 0.37605 -0.33495 C 0.34323 -0.34628 0.31702 -0.34767 0.28403 -0.35137 C 0.26598 -0.35091 0.24792 -0.35206 0.23004 -0.35021 C 0.19723 -0.34697 0.16442 -0.33656 0.13351 -0.32199 C 0.12153 -0.31644 0.10817 -0.3095 0.0981 -0.2984 C 0.08247 -0.28128 0.07257 -0.25768 0.05921 -0.23825 C 0.05053 -0.22553 0.04393 -0.21003 0.03542 -0.19685 C 0.02257 -0.17718 0.00869 -0.1596 -0.00451 -0.1404 C -0.01076 -0.13115 -0.01892 -0.1212 -0.02395 -0.1108 C -0.02534 -0.10779 -0.02604 -0.10432 -0.02743 -0.10131 C -0.02951 -0.09668 -0.03454 -0.08836 -0.03454 -0.08836 C -0.03593 -0.08281 -0.03784 -0.07841 -0.03906 -0.07309 C -0.03715 -0.06661 -0.02951 -0.06684 -0.02482 -0.06615 C -0.01683 -0.06291 -0.01458 -0.06384 -0.00451 -0.06476 C -0.00225 -0.06592 0.00087 -0.06985 0.00087 -0.06476 " pathEditMode="relative" ptsTypes="ffffffffffffffffffffffffffffffffA">
                                      <p:cBhvr>
                                        <p:cTn id="8" dur="1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05556E-6 3.31714E-6 C 0.0092 0.02082 0.01875 0.04117 0.02743 0.06245 C 0.03854 0.08975 0.04826 0.15406 0.05225 0.18968 C 0.05312 0.21559 0.05434 0.22762 0.05052 0.25584 C 0.04253 0.3139 0.01371 0.33611 -0.0257 0.34652 C -0.05018 0.35299 -0.07465 0.36178 -0.09913 0.36895 C -0.11198 0.37266 -0.1257 0.37289 -0.13889 0.37497 C -0.22778 0.37404 -0.31632 0.37081 -0.40521 0.3678 C -0.49202 0.35577 -0.5691 0.30233 -0.64775 0.25584 C -0.69184 0.2297 -0.73316 0.20772 -0.76372 0.15568 C -0.77084 0.14365 -0.77448 0.12907 -0.77969 0.11543 C -0.78316 0.09646 -0.78611 0.0805 -0.7875 0.0613 C -0.78785 0.03817 -0.78854 0.0148 -0.78837 -0.00833 C -0.7882 -0.02406 -0.78785 -0.03979 -0.78663 -0.05552 C -0.78594 -0.0657 -0.78056 -0.07611 -0.77691 -0.0849 C -0.7658 -0.11104 -0.7441 -0.14296 -0.7283 -0.16748 C -0.71424 -0.18922 -0.69879 -0.21166 -0.6875 -0.23595 C -0.68507 -0.24127 -0.68229 -0.24659 -0.68056 -0.25237 C -0.67795 -0.2607 -0.67431 -0.27828 -0.67431 -0.27828 C -0.67344 -0.28568 -0.67344 -0.29355 -0.6717 -0.30072 C -0.67014 -0.31367 -0.66771 -0.32663 -0.66545 -0.33958 C -0.66441 -0.34606 -0.65139 -0.353 -0.64861 -0.35485 C -0.64202 -0.35924 -0.63177 -0.35971 -0.62465 -0.36086 C -0.61788 -0.36202 -0.60434 -0.36318 -0.60434 -0.36318 C -0.58455 -0.36271 -0.56476 -0.36364 -0.54514 -0.36202 C -0.54167 -0.36179 -0.51979 -0.35369 -0.51597 -0.35254 C -0.49775 -0.34698 -0.48143 -0.34074 -0.46372 -0.33264 C -0.3908 -0.29933 -0.31788 -0.25908 -0.254 -0.20056 C -0.23785 -0.18575 -0.22309 -0.16817 -0.20712 -0.15337 C -0.17882 -0.12723 -0.15035 -0.10387 -0.12118 -0.08027 C -0.10226 -0.06477 -0.08351 -0.0458 -0.06198 -0.03771 C -0.05625 -0.03285 -0.04584 -0.03308 -0.03889 -0.03192 C -0.02518 -0.03262 -0.02309 -0.02822 -0.01597 -0.03539 C -0.01354 -0.03794 -0.01146 -0.0421 -0.01059 -0.04603 C -0.0099 -0.04904 -0.00886 -0.05552 -0.00886 -0.05552 C -0.00851 -0.07634 -0.00886 -0.09716 -0.00799 -0.11798 C -0.00712 -0.1418 0.01232 -0.17928 0.0283 -0.19107 C 0.03594 -0.19662 0.02552 -0.18645 0.03455 -0.19454 C 0.03698 -0.19686 0.03906 -0.19986 0.04166 -0.20171 C 0.05069 -0.20773 0.06198 -0.20796 0.0717 -0.21004 C 0.08212 -0.20958 0.09253 -0.2105 0.10278 -0.20865 C 0.1375 -0.20218 0.16423 -0.14597 0.18142 -0.1108 C 0.18368 -0.10086 0.18646 -0.09137 0.18854 -0.08143 C 0.1901 -0.06477 0.19201 -0.05274 0.18941 -0.03539 C 0.18819 -0.0273 0.18073 -0.02383 0.17708 -0.01897 C 0.16701 -0.00555 0.15225 0.00092 0.13802 0.00347 C 0.13177 0.00578 0.12552 0.00601 0.11944 0.00833 C 0.10173 0.00647 0.08594 0.00439 0.0691 -0.00116 C 0.0658 -0.00417 0.06337 -0.00486 0.05937 -0.00602 C 0.05503 -0.00949 0.05104 -0.01064 0.046 -0.0118 C 0.03871 -0.01504 0.03298 -0.01573 0.02482 -0.01666 C 0.01927 -0.01596 0.01319 -0.01712 0.00798 -0.01411 C -0.00556 -0.00625 0.01684 -0.01434 0.00173 -0.00949 C -0.00764 -0.00324 0.00035 -0.00787 -0.00712 -0.00486 C -0.00799 -0.0044 -0.01059 -0.00393 -0.00972 -0.00347 C -0.00677 -0.00139 -0.0033 -0.00116 3.05556E-6 3.31714E-6 Z " pathEditMode="relative" ptsTypes="ffffffffffffffffffffffffffffffffffffffffffffffffffffffff">
                                      <p:cBhvr>
                                        <p:cTn id="10" dur="94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54476E-6 C 0.03246 0.07124 0.01858 0.05944 0.0974 0.16631 C 0.19444 0.29794 0.3092 0.35345 0.4434 0.36432 C 0.45191 0.36317 0.46059 0.36294 0.4691 0.36085 C 0.48976 0.35553 0.5026 0.32893 0.50972 0.30534 C 0.5184 0.24658 0.50486 0.19477 0.49115 0.14041 C 0.47899 0.09206 0.46267 0.05412 0.44253 0.01295 C 0.42187 -0.02915 0.38559 -0.05853 0.35486 -0.0849 C 0.29444 -0.13672 0.22413 -0.15638 0.15399 -0.16748 C 0.13003 -0.16656 0.10608 -0.16725 0.08229 -0.16494 C 0.06233 -0.16309 0.04549 -0.14574 0.0283 -0.1344 C 0.00799 -0.12099 -0.01684 -0.1196 -0.03889 -0.11659 C -0.04861 -0.11705 -0.05868 -0.1159 -0.06806 -0.11914 C -0.07083 -0.12006 -0.07344 -0.12145 -0.07604 -0.12261 C -0.07691 -0.12307 -0.07865 -0.12376 -0.07865 -0.12376 C -0.08403 -0.13047 -0.08524 -0.14389 -0.0875 -0.15314 C -0.08906 -0.16563 -0.08889 -0.17835 -0.09028 -0.19108 C -0.08976 -0.20496 -0.09132 -0.21444 -0.0875 -0.22624 C -0.06979 -0.28083 -0.01736 -0.288 0.02222 -0.2924 C 0.04531 -0.29147 0.0849 -0.2954 0.11059 -0.28175 C 0.1816 -0.24382 0.23871 -0.19455 0.25486 -0.09068 C 0.25694 -0.05737 0.25937 -0.02082 0.25052 0.01064 C 0.23976 0.04834 0.21771 0.07147 0.19653 0.09784 C 0.16667 0.13509 0.13611 0.16099 0.10087 0.19338 C 0.07396 0.21813 0.04583 0.2371 0.01684 0.25699 C -0.02361 0.28498 -0.06649 0.30996 -0.11233 0.31598 C -0.11997 0.31436 -0.12795 0.31413 -0.13542 0.31135 C -0.14045 0.3095 -0.14566 0.30071 -0.14861 0.29608 C -0.15833 0.28082 -0.16337 0.26555 -0.16806 0.24658 C -0.16962 0.22276 -0.17031 0.22021 -0.16719 0.18644 C -0.16684 0.18251 -0.16476 0.1795 -0.16372 0.1758 C -0.15694 0.15012 -0.15139 0.12722 -0.13976 0.10501 C -0.13611 0.09784 -0.13333 0.08859 -0.12743 0.08373 C -0.12431 0.08119 -0.12153 0.07679 -0.11858 0.07425 C -0.11024 0.06754 -0.10313 0.06338 -0.09549 0.05667 C -0.08542 0.04811 -0.07587 0.04048 -0.06545 0.03284 C -0.06094 0.02983 -0.05868 0.02451 -0.05399 0.02243 C -0.04983 0.0185 -0.04635 0.01387 -0.04236 0.00948 C -0.0401 0.00693 -0.03438 0.00485 -0.03438 0.00485 C -0.03056 -0.0007 -0.01823 -0.01018 -0.01319 -0.0118 C -0.0099 -0.01481 -0.01163 -0.01412 -0.00799 -0.01412 " pathEditMode="relative" ptsTypes="ffffffffffffffffffffffffffffffffffffffffA">
                                      <p:cBhvr>
                                        <p:cTn id="12" dur="114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10363E-6 C 0.02969 0.10086 0.05816 0.20218 0.08576 0.30419 C 0.09306 0.33079 0.09618 0.33727 0.10174 0.3641 C 0.10504 0.3803 0.11059 0.41268 0.11059 0.41268 C 0.11302 0.43859 0.11649 0.4645 0.11771 0.49041 C 0.11615 0.49341 0.11493 0.49642 0.1132 0.49873 C 0.1092 0.50405 0.09427 0.50359 0.09375 0.50359 C 0.08056 0.50544 0.08906 0.50382 0.07517 0.50706 C 0.04861 0.50637 0.02344 0.50613 -0.0026 0.50128 C -0.0375 0.48439 -0.07691 0.47537 -0.10799 0.44692 C -0.15868 0.40042 -0.20625 0.33704 -0.22569 0.257 C -0.22795 0.23665 -0.22934 0.22092 -0.22743 0.1994 C -0.2243 0.16378 -0.17604 0.16216 -0.15937 0.1617 C -0.12535 0.16077 -0.09149 0.16008 -0.05746 0.15915 C -0.01753 0.14782 0.02222 0.12584 0.05035 0.08582 C 0.0625 0.04951 0.03837 0.01065 0.02483 -0.01989 C 0.01007 -0.05297 -0.00573 -0.0872 -0.02917 -0.1108 C -0.06285 -0.14457 -0.10937 -0.14619 -0.14965 -0.1485 C -0.16424 -0.15197 -0.17812 -0.1566 -0.19288 -0.15799 C -0.22326 -0.16793 -0.25364 -0.18158 -0.28489 -0.18621 C -0.30069 -0.17233 -0.29444 -0.17765 -0.30087 -0.15799 C -0.31111 -0.08882 -0.28507 0.00232 -0.25312 0.05784 C -0.21424 0.12561 -0.17378 0.18483 -0.12743 0.24405 C -0.08472 0.29887 -0.02621 0.35901 0.00087 0.43373 C 0.00295 0.449 0.00313 0.44969 -0.00364 0.46681 C -0.00625 0.47375 -0.01406 0.4756 -0.01858 0.47884 C -0.03437 0.48994 -0.05174 0.49734 -0.0691 0.50243 C -0.07396 0.50382 -0.08576 0.50868 -0.09028 0.50914 C -0.10052 0.51053 -0.11094 0.51007 -0.12118 0.51053 C -0.12222 0.51053 -0.16614 0.50868 -0.18055 0.50243 C -0.24462 0.47352 -0.29635 0.4062 -0.30364 0.31483 C -0.3026 0.28268 -0.30451 0.23827 -0.29653 0.20519 C -0.28993 0.17766 -0.27691 0.15268 -0.26632 0.12746 C -0.2467 0.08074 -0.22083 0.03493 -0.18941 0.00116 C -0.17222 -0.01734 -0.15434 -0.03446 -0.13802 -0.05412 C -0.11146 -0.08605 -0.08316 -0.11195 -0.05486 -0.14018 C -0.02969 -0.16539 -0.00451 -0.1913 0.02031 -0.21697 C 0.0316 -0.22854 0.04045 -0.24334 0.05486 -0.24751 C 0.06024 -0.24705 0.06563 -0.24774 0.07083 -0.24635 C 0.075 -0.2452 0.08837 -0.23201 0.08941 -0.23108 C 0.10486 -0.21697 0.13524 -0.1758 0.1434 -0.16146 C 0.17188 -0.11265 0.16059 -0.13509 0.17882 -0.09437 C 0.19462 -0.05921 0.20347 -0.01758 0.2132 0.02129 C 0.21719 0.03678 0.22153 0.05275 0.2257 0.06848 C 0.22604 0.06963 0.23542 0.13741 0.23976 0.15915 C 0.24497 0.18483 0.25139 0.21028 0.2566 0.23595 C 0.25799 0.25862 0.2599 0.28175 0.2566 0.30419 C 0.25451 0.3183 0.24792 0.33033 0.2434 0.34328 C 0.22587 0.39441 0.19809 0.44113 0.15313 0.44692 C 0.13976 0.44622 0.12639 0.44715 0.1132 0.4446 C 0.10156 0.44252 0.09254 0.4298 0.08229 0.42217 C 0.04792 0.39603 0.0283 0.3574 0.01406 0.30905 C 0.0059 0.28152 0.00417 0.25029 -0.00174 0.22184 C -0.00729 0.19524 -0.01302 0.17026 -0.0151 0.1425 C -0.01614 0.10826 -0.01805 0.07333 -0.01597 0.03887 C -0.01545 0.03054 -0.00781 0.01111 -0.00712 0.00718 C -0.00521 -0.00346 -0.00555 -0.01457 -0.0026 -0.02475 C -0.0033 -0.02706 -0.00295 -0.0303 -0.00451 -0.03169 C -0.01024 -0.03631 -0.01007 -0.02775 -0.01059 -0.02475 C -0.01024 -0.02081 -0.01042 -0.01688 -0.00972 -0.01295 C -0.00903 -0.00925 -0.0066 -0.00855 -0.00451 -0.00693 C 0.00035 -0.00323 0.0059 -0.00069 0.01146 0.00116 C 0.01024 0.00162 0.00903 0.00162 0.00799 0.00232 C 0.00677 0.00301 0.00573 0.0044 0.00434 0.00486 C -0.00608 0.00926 0.00243 0.00394 -0.0026 0.00718 " pathEditMode="relative" ptsTypes="ffffffffffffffffffffffffffffffffffffffffffffffffffffffffffffffffA">
                                      <p:cBhvr>
                                        <p:cTn id="14" dur="112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_OFFSPRING-You_re_Gonna_Go_Far__Kid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7788" y="3521075"/>
            <a:ext cx="609600" cy="6096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0307">
            <a:off x="2993525" y="1946186"/>
            <a:ext cx="3085158" cy="244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403648" y="341242"/>
            <a:ext cx="6624736" cy="92333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fr-FR" sz="5400" spc="71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chemeClr val="bg2">
                      <a:alpha val="50000"/>
                    </a:schemeClr>
                  </a:innerShdw>
                  <a:reflection blurRad="6350" stA="55000" endA="300" endPos="45500" dir="5400000" sy="-100000" algn="bl" rotWithShape="0"/>
                </a:effectLst>
                <a:latin typeface="Cooper Black" pitchFamily="18" charset="0"/>
              </a:rPr>
              <a:t>REAGISSONS !</a:t>
            </a:r>
            <a:endParaRPr lang="fr-FR" sz="5400" spc="710" dirty="0">
              <a:solidFill>
                <a:schemeClr val="accent3">
                  <a:lumMod val="40000"/>
                  <a:lumOff val="60000"/>
                </a:schemeClr>
              </a:solidFill>
              <a:effectLst>
                <a:innerShdw blurRad="63500" dist="50800" dir="13500000">
                  <a:schemeClr val="bg2">
                    <a:alpha val="50000"/>
                  </a:schemeClr>
                </a:innerShdw>
                <a:reflection blurRad="6350" stA="55000" endA="300" endPos="45500" dir="5400000" sy="-100000" algn="bl" rotWithShape="0"/>
              </a:effectLst>
              <a:latin typeface="Cooper Black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644" y="479715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OBJECTIF DE L’ETAT :</a:t>
            </a:r>
            <a:endParaRPr lang="fr-FR" sz="3200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9064" y="525562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3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fr-FR" sz="2800" b="1" spc="3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éduire de 50% le gaspillage en 2025 ! </a:t>
            </a:r>
            <a:endParaRPr lang="fr-FR" sz="2800" b="1" spc="3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33" l="500" r="100000">
                        <a14:foregroundMark x1="55833" y1="96333" x2="55833" y2="9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285">
            <a:off x="254688" y="263815"/>
            <a:ext cx="1993404" cy="199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67" b="70000" l="38056" r="67014">
                        <a14:foregroundMark x1="49097" y1="58000" x2="49097" y2="58000"/>
                        <a14:foregroundMark x1="50208" y1="61778" x2="50208" y2="61778"/>
                        <a14:foregroundMark x1="50417" y1="62889" x2="50417" y2="62889"/>
                        <a14:foregroundMark x1="51389" y1="62222" x2="51389" y2="62222"/>
                        <a14:foregroundMark x1="56667" y1="59222" x2="56667" y2="59222"/>
                        <a14:foregroundMark x1="63056" y1="59556" x2="63056" y2="59556"/>
                        <a14:foregroundMark x1="40139" y1="66778" x2="40139" y2="66778"/>
                        <a14:backgroundMark x1="40139" y1="67000" x2="4013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2240903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55776" y="475687"/>
            <a:ext cx="5904656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fr-FR" sz="3200" dirty="0" smtClean="0">
                <a:solidFill>
                  <a:srgbClr val="00B0F0"/>
                </a:solidFill>
                <a:effectLst>
                  <a:innerShdw blurRad="63500" dist="50800" dir="13500000">
                    <a:schemeClr val="bg2">
                      <a:alpha val="50000"/>
                    </a:schemeClr>
                  </a:innerShdw>
                </a:effectLst>
                <a:latin typeface="Cooper Black" pitchFamily="18" charset="0"/>
              </a:rPr>
              <a:t>Avec l’ADEM, </a:t>
            </a:r>
          </a:p>
          <a:p>
            <a:r>
              <a:rPr lang="fr-FR" sz="3200" dirty="0">
                <a:solidFill>
                  <a:srgbClr val="00B0F0"/>
                </a:solidFill>
                <a:effectLst>
                  <a:innerShdw blurRad="63500" dist="50800" dir="13500000">
                    <a:schemeClr val="bg2">
                      <a:alpha val="50000"/>
                    </a:schemeClr>
                  </a:innerShdw>
                </a:effectLst>
                <a:latin typeface="Cooper Black" pitchFamily="18" charset="0"/>
              </a:rPr>
              <a:t> </a:t>
            </a:r>
            <a:r>
              <a:rPr lang="fr-FR" sz="3200" dirty="0" smtClean="0">
                <a:solidFill>
                  <a:srgbClr val="00B0F0"/>
                </a:solidFill>
                <a:effectLst>
                  <a:innerShdw blurRad="63500" dist="50800" dir="13500000">
                    <a:schemeClr val="bg2">
                      <a:alpha val="50000"/>
                    </a:schemeClr>
                  </a:innerShdw>
                </a:effectLst>
                <a:latin typeface="Cooper Black" pitchFamily="18" charset="0"/>
              </a:rPr>
              <a:t>             </a:t>
            </a:r>
            <a:r>
              <a:rPr lang="fr-FR" sz="3200" dirty="0" smtClean="0">
                <a:solidFill>
                  <a:srgbClr val="F7356C"/>
                </a:solidFill>
                <a:effectLst>
                  <a:innerShdw blurRad="63500" dist="50800" dir="13500000">
                    <a:schemeClr val="bg2">
                      <a:alpha val="50000"/>
                    </a:schemeClr>
                  </a:innerShdw>
                </a:effectLst>
                <a:latin typeface="Cooper Black" pitchFamily="18" charset="0"/>
              </a:rPr>
              <a:t>aidez nous grâce à des moyens simples !</a:t>
            </a:r>
            <a:endParaRPr lang="fr-FR" sz="3200" dirty="0">
              <a:solidFill>
                <a:srgbClr val="F7356C"/>
              </a:solidFill>
              <a:effectLst>
                <a:innerShdw blurRad="63500" dist="50800" dir="13500000">
                  <a:schemeClr val="bg2">
                    <a:alpha val="50000"/>
                  </a:schemeClr>
                </a:innerShdw>
              </a:effectLst>
              <a:latin typeface="Cooper Black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3743454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J’achète malin :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fais attention aux dates de péremption,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n’achète que ce dont j’ai besoin, je planifie mes repas pour la semaine.</a:t>
            </a:r>
          </a:p>
          <a:p>
            <a:endParaRPr lang="fr-FR" sz="1300" dirty="0" smtClean="0">
              <a:solidFill>
                <a:schemeClr val="bg1"/>
              </a:solidFill>
              <a:effectLst>
                <a:outerShdw blurRad="50800" dist="38100" dir="5400000" algn="t" rotWithShape="0">
                  <a:schemeClr val="bg1">
                    <a:lumMod val="75000"/>
                    <a:lumOff val="25000"/>
                    <a:alpha val="41000"/>
                  </a:schemeClr>
                </a:outerShdw>
              </a:effectLst>
              <a:latin typeface="OCR A Extended" pitchFamily="50" charset="0"/>
            </a:endParaRPr>
          </a:p>
          <a:p>
            <a:r>
              <a:rPr lang="fr-FR" sz="10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	</a:t>
            </a:r>
            <a:r>
              <a:rPr lang="fr-F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Je conserve bien mes aliments :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regarde sur les emballages le mode conservation recommandé,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tiens compte de la durée de vie des produits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.</a:t>
            </a:r>
          </a:p>
          <a:p>
            <a:endParaRPr lang="fr-FR" sz="1400" dirty="0" smtClean="0">
              <a:solidFill>
                <a:schemeClr val="bg1"/>
              </a:solidFill>
              <a:effectLst>
                <a:outerShdw blurRad="50800" dist="38100" dir="5400000" algn="t" rotWithShape="0">
                  <a:schemeClr val="bg1">
                    <a:lumMod val="75000"/>
                    <a:lumOff val="25000"/>
                    <a:alpha val="41000"/>
                  </a:schemeClr>
                </a:outerShdw>
              </a:effectLst>
              <a:latin typeface="OCR A Extended" pitchFamily="50" charset="0"/>
            </a:endParaRPr>
          </a:p>
          <a:p>
            <a:r>
              <a:rPr lang="fr-FR" sz="14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	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	</a:t>
            </a:r>
            <a:r>
              <a:rPr lang="fr-F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Je cuisine astucieux :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cuisine des quantités adaptées au nombre de personnes à table,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respecte les dosages des recettes. </a:t>
            </a:r>
          </a:p>
          <a:p>
            <a:endParaRPr lang="fr-FR" sz="1000" dirty="0" smtClean="0">
              <a:solidFill>
                <a:schemeClr val="bg1"/>
              </a:solidFill>
              <a:effectLst>
                <a:outerShdw blurRad="50800" dist="38100" dir="5400000" algn="t" rotWithShape="0">
                  <a:schemeClr val="bg1">
                    <a:lumMod val="75000"/>
                    <a:lumOff val="25000"/>
                    <a:alpha val="41000"/>
                  </a:schemeClr>
                </a:outerShdw>
              </a:effectLst>
              <a:latin typeface="OCR A Extended" pitchFamily="50" charset="0"/>
            </a:endParaRPr>
          </a:p>
          <a:p>
            <a:r>
              <a:rPr lang="fr-F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			J’accommode les restes :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pense à faire du nouveau avec de l’ancien, </a:t>
            </a:r>
            <a:r>
              <a:rPr lang="fr-FR" sz="13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j</a:t>
            </a:r>
            <a:r>
              <a:rPr lang="fr-F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schemeClr val="bg1">
                      <a:lumMod val="75000"/>
                      <a:lumOff val="25000"/>
                      <a:alpha val="41000"/>
                    </a:schemeClr>
                  </a:outerShdw>
                </a:effectLst>
                <a:latin typeface="OCR A Extended" pitchFamily="50" charset="0"/>
              </a:rPr>
              <a:t>e vérifie que mes restes sont encore consommables.</a:t>
            </a:r>
            <a:endParaRPr lang="fr-FR" dirty="0">
              <a:solidFill>
                <a:schemeClr val="bg1"/>
              </a:solidFill>
              <a:effectLst>
                <a:outerShdw blurRad="50800" dist="38100" dir="5400000" algn="t" rotWithShape="0">
                  <a:schemeClr val="bg1">
                    <a:lumMod val="75000"/>
                    <a:lumOff val="25000"/>
                    <a:alpha val="41000"/>
                  </a:schemeClr>
                </a:outerShdw>
              </a:effectLst>
              <a:latin typeface="OCR A Extended" pitchFamily="50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00" b="76556" l="32917" r="396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3808" y="1052736"/>
            <a:ext cx="9108503" cy="76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2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Click="0" advTm="9000">
        <p:wipe/>
      </p:transition>
    </mc:Choice>
    <mc:Fallback xmlns="">
      <p:transition spd="slow" advClick="0" advTm="9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57889" l="54583" r="75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027" y="-1899592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222" b="90000" l="16875" r="2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1035496"/>
            <a:ext cx="13716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7788" y="188639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77D7F9"/>
                </a:solidFill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ooper Black" pitchFamily="18" charset="0"/>
              </a:rPr>
              <a:t>Diminuer les déchets :      </a:t>
            </a:r>
          </a:p>
          <a:p>
            <a:r>
              <a:rPr lang="fr-FR" sz="4000" dirty="0"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ooper Black" pitchFamily="18" charset="0"/>
              </a:rPr>
              <a:t> </a:t>
            </a:r>
            <a:r>
              <a:rPr lang="fr-FR" sz="4000" dirty="0" smtClean="0"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ooper Black" pitchFamily="18" charset="0"/>
              </a:rPr>
              <a:t>       </a:t>
            </a:r>
            <a:r>
              <a:rPr lang="fr-FR" sz="3200" dirty="0" smtClean="0">
                <a:ln>
                  <a:solidFill>
                    <a:srgbClr val="77D7F9"/>
                  </a:solidFill>
                </a:ln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Cooper Black" pitchFamily="18" charset="0"/>
              </a:rPr>
              <a:t>tout le monde a son rôle à jouer</a:t>
            </a:r>
            <a:r>
              <a:rPr lang="fr-FR" sz="3200" dirty="0" smtClean="0"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 </a:t>
            </a:r>
            <a:endParaRPr lang="fr-FR" sz="3200" dirty="0">
              <a:effectLst>
                <a:glow rad="88900">
                  <a:schemeClr val="tx1">
                    <a:alpha val="40000"/>
                  </a:schemeClr>
                </a:glow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5516" y="3068960"/>
            <a:ext cx="8928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♦ </a:t>
            </a:r>
            <a:r>
              <a:rPr lang="fr-FR" sz="1600" b="1" dirty="0" smtClean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les </a:t>
            </a:r>
            <a:r>
              <a:rPr lang="fr-FR" sz="1600" b="1" dirty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consommateurs :</a:t>
            </a:r>
            <a:r>
              <a:rPr lang="fr-FR" sz="1600" b="1" dirty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fr-FR" sz="1600" dirty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multiplier les gestes pour devenir éco-consommateurs </a:t>
            </a:r>
            <a:endParaRPr lang="fr-FR" sz="1600" dirty="0" smtClean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  <a:p>
            <a:endParaRPr lang="fr-FR" sz="1600" dirty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  <a:p>
            <a:r>
              <a:rPr lang="fr-FR" sz="1600" dirty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	</a:t>
            </a:r>
            <a:r>
              <a:rPr lang="fr-FR" sz="1600" dirty="0" smtClean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♦ </a:t>
            </a:r>
            <a:r>
              <a:rPr lang="fr-FR" sz="1600" b="1" dirty="0" smtClean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les </a:t>
            </a:r>
            <a:r>
              <a:rPr lang="fr-FR" sz="1600" b="1" dirty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industriels :</a:t>
            </a:r>
            <a:r>
              <a:rPr lang="fr-FR" sz="1600" dirty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 proposer mieux pour moins de déchets </a:t>
            </a:r>
            <a:endParaRPr lang="fr-FR" sz="1600" dirty="0" smtClean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  <a:p>
            <a:endParaRPr lang="fr-FR" sz="1600" dirty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  <a:p>
            <a:r>
              <a:rPr lang="fr-FR" sz="1600" dirty="0" smtClean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		♦ </a:t>
            </a:r>
            <a:r>
              <a:rPr lang="fr-FR" sz="1600" b="1" dirty="0" smtClean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les </a:t>
            </a:r>
            <a:r>
              <a:rPr lang="fr-FR" sz="1600" b="1" dirty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collectivités et les administrations :</a:t>
            </a:r>
            <a:r>
              <a:rPr lang="fr-FR" sz="1600" dirty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 donner l'exemple et informer </a:t>
            </a:r>
            <a:endParaRPr lang="fr-FR" sz="1600" dirty="0" smtClean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  <a:p>
            <a:endParaRPr lang="fr-FR" sz="1600" dirty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  <a:p>
            <a:r>
              <a:rPr lang="fr-FR" sz="1600" dirty="0" smtClean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			♦ </a:t>
            </a:r>
            <a:r>
              <a:rPr lang="fr-FR" sz="1600" b="1" dirty="0" smtClean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les </a:t>
            </a:r>
            <a:r>
              <a:rPr lang="fr-FR" sz="1600" b="1" dirty="0">
                <a:solidFill>
                  <a:srgbClr val="156A8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pouvoirs publics :</a:t>
            </a:r>
            <a:r>
              <a:rPr lang="fr-FR" sz="1600" dirty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 sensibiliser et </a:t>
            </a:r>
            <a:r>
              <a:rPr lang="fr-FR" sz="1600" dirty="0" smtClean="0">
                <a:solidFill>
                  <a:srgbClr val="21AAD5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0000"/>
                    </a:schemeClr>
                  </a:outerShdw>
                  <a:reflection blurRad="6350" stA="33000" endPos="45500" dir="5400000" sy="-100000" algn="bl" rotWithShape="0"/>
                </a:effectLst>
                <a:latin typeface="Tahoma" pitchFamily="34" charset="0"/>
                <a:cs typeface="Tahoma" pitchFamily="34" charset="0"/>
              </a:rPr>
              <a:t>mobiliser</a:t>
            </a:r>
            <a:endParaRPr lang="fr-FR" sz="1600" dirty="0">
              <a:solidFill>
                <a:srgbClr val="21AAD5"/>
              </a:solidFill>
              <a:effectLst>
                <a:outerShdw blurRad="50800" dist="38100" dir="2700000" algn="tl" rotWithShape="0">
                  <a:schemeClr val="tx1">
                    <a:lumMod val="50000"/>
                    <a:alpha val="40000"/>
                  </a:schemeClr>
                </a:outerShdw>
                <a:reflection blurRad="6350" stA="33000" endPos="455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222" b="90000" l="58194" r="7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881">
            <a:off x="-6113894" y="-1972846"/>
            <a:ext cx="10945216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2476500" y="1819275"/>
            <a:ext cx="3048000" cy="832374"/>
          </a:xfrm>
          <a:custGeom>
            <a:avLst/>
            <a:gdLst>
              <a:gd name="connsiteX0" fmla="*/ 0 w 3048000"/>
              <a:gd name="connsiteY0" fmla="*/ 247650 h 832374"/>
              <a:gd name="connsiteX1" fmla="*/ 1323975 w 3048000"/>
              <a:gd name="connsiteY1" fmla="*/ 828675 h 832374"/>
              <a:gd name="connsiteX2" fmla="*/ 2162175 w 3048000"/>
              <a:gd name="connsiteY2" fmla="*/ 0 h 832374"/>
              <a:gd name="connsiteX3" fmla="*/ 3048000 w 3048000"/>
              <a:gd name="connsiteY3" fmla="*/ 276225 h 832374"/>
              <a:gd name="connsiteX4" fmla="*/ 3048000 w 3048000"/>
              <a:gd name="connsiteY4" fmla="*/ 276225 h 83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0" h="832374">
                <a:moveTo>
                  <a:pt x="0" y="247650"/>
                </a:moveTo>
                <a:cubicBezTo>
                  <a:pt x="481806" y="558800"/>
                  <a:pt x="963613" y="869950"/>
                  <a:pt x="1323975" y="828675"/>
                </a:cubicBezTo>
                <a:cubicBezTo>
                  <a:pt x="1684338" y="787400"/>
                  <a:pt x="1874838" y="92075"/>
                  <a:pt x="2162175" y="0"/>
                </a:cubicBezTo>
                <a:lnTo>
                  <a:pt x="3048000" y="276225"/>
                </a:lnTo>
                <a:lnTo>
                  <a:pt x="3048000" y="276225"/>
                </a:lnTo>
              </a:path>
            </a:pathLst>
          </a:custGeom>
          <a:noFill/>
          <a:ln cmpd="sng">
            <a:solidFill>
              <a:schemeClr val="tx1">
                <a:lumMod val="65000"/>
                <a:alpha val="22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Données stockées 6"/>
          <p:cNvSpPr/>
          <p:nvPr/>
        </p:nvSpPr>
        <p:spPr>
          <a:xfrm>
            <a:off x="7884368" y="6311094"/>
            <a:ext cx="1008112" cy="361814"/>
          </a:xfrm>
          <a:prstGeom prst="flowChartOnlineStorage">
            <a:avLst/>
          </a:prstGeom>
          <a:solidFill>
            <a:srgbClr val="77D7F9"/>
          </a:solidFill>
          <a:ln>
            <a:noFill/>
          </a:ln>
          <a:effectLst>
            <a:outerShdw blurRad="50800" dist="38100" dir="2700000" algn="tl" rotWithShape="0">
              <a:schemeClr val="tx1">
                <a:lumMod val="65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9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4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4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40" fill="hold">
                                          <p:stCondLst>
                                            <p:cond delay="1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4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415</TotalTime>
  <Words>179</Words>
  <Application>Microsoft Office PowerPoint</Application>
  <PresentationFormat>Affichage à l'écran (4:3)</PresentationFormat>
  <Paragraphs>36</Paragraphs>
  <Slides>10</Slides>
  <Notes>0</Notes>
  <HiddenSlides>0</HiddenSlides>
  <MMClips>9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Mylar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UJML3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Service Maintenance Informatique</dc:creator>
  <cp:lastModifiedBy>Service de la Maintenance Informatique</cp:lastModifiedBy>
  <cp:revision>44</cp:revision>
  <dcterms:created xsi:type="dcterms:W3CDTF">2012-11-14T07:05:28Z</dcterms:created>
  <dcterms:modified xsi:type="dcterms:W3CDTF">2012-12-03T13:49:58Z</dcterms:modified>
</cp:coreProperties>
</file>