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0" r:id="rId4"/>
    <p:sldId id="261" r:id="rId5"/>
    <p:sldId id="258" r:id="rId6"/>
    <p:sldId id="259"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84" autoAdjust="0"/>
  </p:normalViewPr>
  <p:slideViewPr>
    <p:cSldViewPr>
      <p:cViewPr>
        <p:scale>
          <a:sx n="100" d="100"/>
          <a:sy n="100" d="100"/>
        </p:scale>
        <p:origin x="-5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64C40-F7F0-4963-8FFB-3F588EBF5D26}" type="datetimeFigureOut">
              <a:rPr lang="fr-BE" smtClean="0"/>
              <a:t>5/03/2011</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90CB7-A071-4FC1-87B1-C32AF7700F5B}" type="slidenum">
              <a:rPr lang="fr-BE" smtClean="0"/>
              <a:t>‹N°›</a:t>
            </a:fld>
            <a:endParaRPr lang="fr-BE"/>
          </a:p>
        </p:txBody>
      </p:sp>
    </p:spTree>
    <p:extLst>
      <p:ext uri="{BB962C8B-B14F-4D97-AF65-F5344CB8AC3E}">
        <p14:creationId xmlns:p14="http://schemas.microsoft.com/office/powerpoint/2010/main" val="39177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DE90CB7-A071-4FC1-87B1-C32AF7700F5B}" type="slidenum">
              <a:rPr lang="fr-BE" smtClean="0"/>
              <a:t>2</a:t>
            </a:fld>
            <a:endParaRPr lang="fr-BE"/>
          </a:p>
        </p:txBody>
      </p:sp>
    </p:spTree>
    <p:extLst>
      <p:ext uri="{BB962C8B-B14F-4D97-AF65-F5344CB8AC3E}">
        <p14:creationId xmlns:p14="http://schemas.microsoft.com/office/powerpoint/2010/main" val="331771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62E46EDD-8EB4-40F5-996F-1523D33C2A64}" type="datetimeFigureOut">
              <a:rPr lang="fr-BE" smtClean="0"/>
              <a:t>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300220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E46EDD-8EB4-40F5-996F-1523D33C2A64}" type="datetimeFigureOut">
              <a:rPr lang="fr-BE" smtClean="0"/>
              <a:t>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376935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E46EDD-8EB4-40F5-996F-1523D33C2A64}" type="datetimeFigureOut">
              <a:rPr lang="fr-BE" smtClean="0"/>
              <a:t>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151747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E46EDD-8EB4-40F5-996F-1523D33C2A64}" type="datetimeFigureOut">
              <a:rPr lang="fr-BE" smtClean="0"/>
              <a:t>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25653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2E46EDD-8EB4-40F5-996F-1523D33C2A64}" type="datetimeFigureOut">
              <a:rPr lang="fr-BE" smtClean="0"/>
              <a:t>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407137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62E46EDD-8EB4-40F5-996F-1523D33C2A64}" type="datetimeFigureOut">
              <a:rPr lang="fr-BE" smtClean="0"/>
              <a:t>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376475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2E46EDD-8EB4-40F5-996F-1523D33C2A64}" type="datetimeFigureOut">
              <a:rPr lang="fr-BE" smtClean="0"/>
              <a:t>5/03/2011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374476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62E46EDD-8EB4-40F5-996F-1523D33C2A64}" type="datetimeFigureOut">
              <a:rPr lang="fr-BE" smtClean="0"/>
              <a:t>5/03/2011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66094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E46EDD-8EB4-40F5-996F-1523D33C2A64}" type="datetimeFigureOut">
              <a:rPr lang="fr-BE" smtClean="0"/>
              <a:t>5/03/2011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58932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E46EDD-8EB4-40F5-996F-1523D33C2A64}" type="datetimeFigureOut">
              <a:rPr lang="fr-BE" smtClean="0"/>
              <a:t>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209885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E46EDD-8EB4-40F5-996F-1523D33C2A64}" type="datetimeFigureOut">
              <a:rPr lang="fr-BE" smtClean="0"/>
              <a:t>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D8EE3DF-FC0E-456B-A581-35EBEF1BC1CC}" type="slidenum">
              <a:rPr lang="fr-BE" smtClean="0"/>
              <a:t>‹N°›</a:t>
            </a:fld>
            <a:endParaRPr lang="fr-BE"/>
          </a:p>
        </p:txBody>
      </p:sp>
    </p:spTree>
    <p:extLst>
      <p:ext uri="{BB962C8B-B14F-4D97-AF65-F5344CB8AC3E}">
        <p14:creationId xmlns:p14="http://schemas.microsoft.com/office/powerpoint/2010/main" val="255993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2">
                <a:lumMod val="5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46EDD-8EB4-40F5-996F-1523D33C2A64}" type="datetimeFigureOut">
              <a:rPr lang="fr-BE" smtClean="0"/>
              <a:t>5/03/2011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EE3DF-FC0E-456B-A581-35EBEF1BC1CC}" type="slidenum">
              <a:rPr lang="fr-BE" smtClean="0"/>
              <a:t>‹N°›</a:t>
            </a:fld>
            <a:endParaRPr lang="fr-BE"/>
          </a:p>
        </p:txBody>
      </p:sp>
    </p:spTree>
    <p:extLst>
      <p:ext uri="{BB962C8B-B14F-4D97-AF65-F5344CB8AC3E}">
        <p14:creationId xmlns:p14="http://schemas.microsoft.com/office/powerpoint/2010/main" val="8077543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18460"/>
            <a:ext cx="3044022" cy="449148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4922" y="2132856"/>
            <a:ext cx="3048000" cy="4572000"/>
          </a:xfrm>
          <a:prstGeom prst="rect">
            <a:avLst/>
          </a:prstGeom>
        </p:spPr>
      </p:pic>
      <p:sp>
        <p:nvSpPr>
          <p:cNvPr id="2" name="Titre 1"/>
          <p:cNvSpPr>
            <a:spLocks noGrp="1"/>
          </p:cNvSpPr>
          <p:nvPr>
            <p:ph type="ctrTitle"/>
          </p:nvPr>
        </p:nvSpPr>
        <p:spPr>
          <a:xfrm>
            <a:off x="2267744" y="129144"/>
            <a:ext cx="7848872" cy="1715680"/>
          </a:xfrm>
        </p:spPr>
        <p:txBody>
          <a:bodyPr>
            <a:noAutofit/>
          </a:bodyPr>
          <a:lstStyle/>
          <a:p>
            <a:r>
              <a:rPr lang="fr-BE" sz="9600" b="1" dirty="0" smtClean="0">
                <a:solidFill>
                  <a:schemeClr val="bg1"/>
                </a:solidFill>
                <a:latin typeface="Parchment" pitchFamily="66" charset="0"/>
              </a:rPr>
              <a:t>True Blood</a:t>
            </a:r>
            <a:endParaRPr lang="fr-BE" sz="9600" b="1" dirty="0">
              <a:solidFill>
                <a:schemeClr val="bg1"/>
              </a:solidFill>
              <a:latin typeface="Parchment" pitchFamily="66" charset="0"/>
            </a:endParaRPr>
          </a:p>
        </p:txBody>
      </p:sp>
      <p:sp>
        <p:nvSpPr>
          <p:cNvPr id="3" name="Sous-titre 2"/>
          <p:cNvSpPr>
            <a:spLocks noGrp="1"/>
          </p:cNvSpPr>
          <p:nvPr>
            <p:ph type="subTitle" idx="1"/>
          </p:nvPr>
        </p:nvSpPr>
        <p:spPr>
          <a:xfrm rot="20827967">
            <a:off x="222283" y="4253108"/>
            <a:ext cx="6400800" cy="1752600"/>
          </a:xfrm>
        </p:spPr>
        <p:txBody>
          <a:bodyPr>
            <a:normAutofit/>
          </a:bodyPr>
          <a:lstStyle/>
          <a:p>
            <a:r>
              <a:rPr lang="fr-BE" sz="5400" dirty="0" smtClean="0">
                <a:solidFill>
                  <a:schemeClr val="accent2">
                    <a:lumMod val="60000"/>
                    <a:lumOff val="40000"/>
                  </a:schemeClr>
                </a:solidFill>
                <a:latin typeface="Bodoni MT Poster Compressed" pitchFamily="18" charset="0"/>
              </a:rPr>
              <a:t>Présentation de mes personnages préférés</a:t>
            </a:r>
            <a:endParaRPr lang="fr-BE" sz="5400" dirty="0">
              <a:solidFill>
                <a:schemeClr val="accent2">
                  <a:lumMod val="60000"/>
                  <a:lumOff val="40000"/>
                </a:schemeClr>
              </a:solidFill>
              <a:latin typeface="Bodoni MT Poster Compressed" pitchFamily="18" charset="0"/>
            </a:endParaRPr>
          </a:p>
        </p:txBody>
      </p:sp>
      <p:pic>
        <p:nvPicPr>
          <p:cNvPr id="7" name="Bad thing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06831" y="5769705"/>
            <a:ext cx="609600" cy="609600"/>
          </a:xfrm>
          <a:prstGeom prst="rect">
            <a:avLst/>
          </a:prstGeom>
        </p:spPr>
      </p:pic>
    </p:spTree>
    <p:extLst>
      <p:ext uri="{BB962C8B-B14F-4D97-AF65-F5344CB8AC3E}">
        <p14:creationId xmlns:p14="http://schemas.microsoft.com/office/powerpoint/2010/main" val="3324176340"/>
      </p:ext>
    </p:extLst>
  </p:cSld>
  <p:clrMapOvr>
    <a:masterClrMapping/>
  </p:clrMapOvr>
  <mc:AlternateContent xmlns:mc="http://schemas.openxmlformats.org/markup-compatibility/2006" xmlns:p14="http://schemas.microsoft.com/office/powerpoint/2010/main">
    <mc:Choice Requires="p14">
      <p:transition spd="slow" p14:dur="4000" advTm="5000">
        <p14:vortex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836712"/>
            <a:ext cx="4381500" cy="4924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texte 3"/>
          <p:cNvSpPr>
            <a:spLocks noGrp="1"/>
          </p:cNvSpPr>
          <p:nvPr>
            <p:ph type="body" sz="half" idx="2"/>
          </p:nvPr>
        </p:nvSpPr>
        <p:spPr>
          <a:xfrm rot="796105">
            <a:off x="809079" y="1376034"/>
            <a:ext cx="3354751" cy="4621323"/>
          </a:xfrm>
        </p:spPr>
        <p:style>
          <a:lnRef idx="0">
            <a:schemeClr val="accent2"/>
          </a:lnRef>
          <a:fillRef idx="3">
            <a:schemeClr val="accent2"/>
          </a:fillRef>
          <a:effectRef idx="3">
            <a:schemeClr val="accent2"/>
          </a:effectRef>
          <a:fontRef idx="minor">
            <a:schemeClr val="lt1"/>
          </a:fontRef>
        </p:style>
        <p:txBody>
          <a:bodyPr>
            <a:noAutofit/>
          </a:bodyPr>
          <a:lstStyle/>
          <a:p>
            <a:r>
              <a:rPr lang="fr-BE" sz="2800" dirty="0" smtClean="0">
                <a:latin typeface="Brush Script MT" pitchFamily="66" charset="0"/>
              </a:rPr>
              <a:t>Lèn de son surnom, est un loup-garou. Il est de la meute de Shreveport et en deviens le leader par la suite. Sookie et lui ont commencé à éprouvé des sentiments l’un envers l’autre, mais ce n’est pas aller plus loin. Il reste tout de même de bon amis. </a:t>
            </a:r>
            <a:endParaRPr lang="fr-BE" sz="2800" dirty="0">
              <a:latin typeface="Brush Script MT" pitchFamily="66" charset="0"/>
            </a:endParaRPr>
          </a:p>
        </p:txBody>
      </p:sp>
      <p:sp>
        <p:nvSpPr>
          <p:cNvPr id="2" name="Titre 1"/>
          <p:cNvSpPr>
            <a:spLocks noGrp="1"/>
          </p:cNvSpPr>
          <p:nvPr>
            <p:ph type="title"/>
          </p:nvPr>
        </p:nvSpPr>
        <p:spPr>
          <a:xfrm>
            <a:off x="2339752" y="188640"/>
            <a:ext cx="3008313" cy="1162050"/>
          </a:xfrm>
        </p:spPr>
        <p:txBody>
          <a:bodyPr>
            <a:noAutofit/>
          </a:bodyPr>
          <a:lstStyle/>
          <a:p>
            <a:r>
              <a:rPr lang="fr-BE" sz="4000" b="0" dirty="0" smtClean="0">
                <a:latin typeface="Colonna MT" pitchFamily="82" charset="0"/>
              </a:rPr>
              <a:t>Léonard </a:t>
            </a:r>
            <a:r>
              <a:rPr lang="fr-BE" sz="4000" b="0" dirty="0" err="1" smtClean="0">
                <a:latin typeface="Colonna MT" pitchFamily="82" charset="0"/>
              </a:rPr>
              <a:t>Herveaux</a:t>
            </a:r>
            <a:endParaRPr lang="fr-BE" sz="4000" b="0" dirty="0">
              <a:latin typeface="Colonna MT" pitchFamily="82" charset="0"/>
            </a:endParaRPr>
          </a:p>
        </p:txBody>
      </p:sp>
    </p:spTree>
    <p:extLst>
      <p:ext uri="{BB962C8B-B14F-4D97-AF65-F5344CB8AC3E}">
        <p14:creationId xmlns:p14="http://schemas.microsoft.com/office/powerpoint/2010/main" val="1140256357"/>
      </p:ext>
    </p:extLst>
  </p:cSld>
  <p:clrMapOvr>
    <a:masterClrMapping/>
  </p:clrMapOvr>
  <p:transition spd="slow" advTm="700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43408"/>
            <a:ext cx="3008313" cy="1162050"/>
          </a:xfrm>
        </p:spPr>
        <p:txBody>
          <a:bodyPr>
            <a:normAutofit/>
          </a:bodyPr>
          <a:lstStyle/>
          <a:p>
            <a:r>
              <a:rPr lang="fr-BE" sz="4000" b="0" dirty="0" smtClean="0">
                <a:latin typeface="Colonna MT" pitchFamily="82" charset="0"/>
              </a:rPr>
              <a:t>Lafayette</a:t>
            </a:r>
            <a:endParaRPr lang="fr-BE" sz="4000" b="0" dirty="0">
              <a:latin typeface="Colonna MT" pitchFamily="82"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0" y="1037430"/>
            <a:ext cx="4015432" cy="5149735"/>
          </a:xfrm>
          <a:prstGeom prst="rect">
            <a:avLst/>
          </a:prstGeom>
          <a:ln>
            <a:noFill/>
          </a:ln>
          <a:effectLst>
            <a:softEdge rad="112500"/>
          </a:effectLst>
        </p:spPr>
      </p:pic>
      <p:sp>
        <p:nvSpPr>
          <p:cNvPr id="4" name="Espace réservé du texte 3"/>
          <p:cNvSpPr>
            <a:spLocks noGrp="1"/>
          </p:cNvSpPr>
          <p:nvPr>
            <p:ph type="body" sz="half" idx="2"/>
          </p:nvPr>
        </p:nvSpPr>
        <p:spPr>
          <a:xfrm rot="21013904">
            <a:off x="457200" y="1435100"/>
            <a:ext cx="3008313" cy="4946228"/>
          </a:xfrm>
        </p:spPr>
        <p:style>
          <a:lnRef idx="0">
            <a:schemeClr val="accent2"/>
          </a:lnRef>
          <a:fillRef idx="3">
            <a:schemeClr val="accent2"/>
          </a:fillRef>
          <a:effectRef idx="3">
            <a:schemeClr val="accent2"/>
          </a:effectRef>
          <a:fontRef idx="minor">
            <a:schemeClr val="lt1"/>
          </a:fontRef>
        </p:style>
        <p:txBody>
          <a:bodyPr>
            <a:noAutofit/>
          </a:bodyPr>
          <a:lstStyle/>
          <a:p>
            <a:r>
              <a:rPr lang="fr-BE" sz="3200" dirty="0" smtClean="0">
                <a:latin typeface="Brush Script MT" pitchFamily="66" charset="0"/>
              </a:rPr>
              <a:t>Lafayette Reynolds est cuisinier au Merlotte’s  et est gay. C’est le cousin de Tara. Il est grand, noir, musclé et est terrorisé par les vampires depuis son petit séjour dans la cave d’Eric. </a:t>
            </a:r>
            <a:endParaRPr lang="fr-BE" sz="3200" dirty="0">
              <a:latin typeface="Brush Script MT" pitchFamily="66" charset="0"/>
            </a:endParaRPr>
          </a:p>
        </p:txBody>
      </p:sp>
    </p:spTree>
    <p:extLst>
      <p:ext uri="{BB962C8B-B14F-4D97-AF65-F5344CB8AC3E}">
        <p14:creationId xmlns:p14="http://schemas.microsoft.com/office/powerpoint/2010/main" val="3482358283"/>
      </p:ext>
    </p:extLst>
  </p:cSld>
  <p:clrMapOvr>
    <a:masterClrMapping/>
  </p:clrMapOvr>
  <mc:AlternateContent xmlns:mc="http://schemas.openxmlformats.org/markup-compatibility/2006" xmlns:p14="http://schemas.microsoft.com/office/powerpoint/2010/main">
    <mc:Choice Requires="p14">
      <p:transition spd="slow" p14:dur="1400" advTm="7000">
        <p14:doors dir="vert"/>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3928" y="188640"/>
            <a:ext cx="4752528" cy="6322928"/>
          </a:xfrm>
          <a:prstGeom prst="rect">
            <a:avLst/>
          </a:prstGeom>
          <a:ln>
            <a:noFill/>
          </a:ln>
          <a:effectLst>
            <a:softEdge rad="112500"/>
          </a:effectLst>
        </p:spPr>
      </p:pic>
      <p:sp>
        <p:nvSpPr>
          <p:cNvPr id="2" name="Titre 1"/>
          <p:cNvSpPr>
            <a:spLocks noGrp="1"/>
          </p:cNvSpPr>
          <p:nvPr>
            <p:ph type="title"/>
          </p:nvPr>
        </p:nvSpPr>
        <p:spPr>
          <a:xfrm>
            <a:off x="4644008" y="5157192"/>
            <a:ext cx="3008313" cy="1162050"/>
          </a:xfrm>
        </p:spPr>
        <p:txBody>
          <a:bodyPr>
            <a:noAutofit/>
          </a:bodyPr>
          <a:lstStyle/>
          <a:p>
            <a:r>
              <a:rPr lang="fr-BE" sz="4000" b="0" dirty="0" smtClean="0">
                <a:latin typeface="Colonna MT" pitchFamily="82" charset="0"/>
              </a:rPr>
              <a:t>Eric Notrhman</a:t>
            </a:r>
            <a:endParaRPr lang="fr-BE" sz="4000" b="0" dirty="0">
              <a:latin typeface="Colonna MT" pitchFamily="82" charset="0"/>
            </a:endParaRPr>
          </a:p>
        </p:txBody>
      </p:sp>
      <p:sp>
        <p:nvSpPr>
          <p:cNvPr id="5" name="Espace réservé du texte 4"/>
          <p:cNvSpPr>
            <a:spLocks noGrp="1"/>
          </p:cNvSpPr>
          <p:nvPr>
            <p:ph type="body" sz="half" idx="2"/>
          </p:nvPr>
        </p:nvSpPr>
        <p:spPr>
          <a:xfrm rot="21285628">
            <a:off x="295956" y="90005"/>
            <a:ext cx="3672408" cy="6649772"/>
          </a:xfrm>
        </p:spPr>
        <p:style>
          <a:lnRef idx="0">
            <a:schemeClr val="accent2"/>
          </a:lnRef>
          <a:fillRef idx="3">
            <a:schemeClr val="accent2"/>
          </a:fillRef>
          <a:effectRef idx="3">
            <a:schemeClr val="accent2"/>
          </a:effectRef>
          <a:fontRef idx="minor">
            <a:schemeClr val="lt1"/>
          </a:fontRef>
        </p:style>
        <p:txBody>
          <a:bodyPr>
            <a:noAutofit/>
          </a:bodyPr>
          <a:lstStyle/>
          <a:p>
            <a:r>
              <a:rPr lang="fr-BE" sz="1300" dirty="0" smtClean="0">
                <a:solidFill>
                  <a:schemeClr val="tx1"/>
                </a:solidFill>
                <a:latin typeface="Brush Script MT" pitchFamily="66" charset="0"/>
                <a:cs typeface="Angsana New" pitchFamily="18" charset="-34"/>
              </a:rPr>
              <a:t>Vampire millénaire, chérif de la 5</a:t>
            </a:r>
            <a:r>
              <a:rPr lang="fr-BE" sz="1300" baseline="30000" dirty="0" smtClean="0">
                <a:solidFill>
                  <a:schemeClr val="tx1"/>
                </a:solidFill>
                <a:latin typeface="Brush Script MT" pitchFamily="66" charset="0"/>
                <a:cs typeface="Angsana New" pitchFamily="18" charset="-34"/>
              </a:rPr>
              <a:t>ème</a:t>
            </a:r>
            <a:r>
              <a:rPr lang="fr-BE" sz="1300" dirty="0" smtClean="0">
                <a:solidFill>
                  <a:schemeClr val="tx1"/>
                </a:solidFill>
                <a:latin typeface="Brush Script MT" pitchFamily="66" charset="0"/>
                <a:cs typeface="Angsana New" pitchFamily="18" charset="-34"/>
              </a:rPr>
              <a:t> zone et responsable du Fangtasia, un bar de vampires. Il vit a Shreveport LA.  Il est manipulateur et a un incroyable sens de l'humour ... ce qui est rare chez les vampires. Il obtient toujours ce qu'il veut. Il est arrogant mais possède une certaine joie de vivre. </a:t>
            </a:r>
            <a:r>
              <a:rPr lang="fr-BE" sz="1300" dirty="0" smtClean="0">
                <a:latin typeface="Brush Script MT" pitchFamily="66" charset="0"/>
                <a:cs typeface="Angsana New" pitchFamily="18" charset="-34"/>
              </a:rPr>
              <a:t>Eric était un Viking en Suède en tant qu’humain. C’était un chef de guerre apprécié de ses soldats. Lors d’une bataille très difficile, Eric est à bout de force, presque mort. Deux de ses compatriotes l’aident et trouvent un campement pour la nuit. Eric est un battant. Pendant la nuit ses deux soldats se font tués et l’assassin s’approche de lui. C’est un vampire, Godric. Eric lui dit qu’il ne craint pas la mort. Godric lui propose de devenir vampire. Eric est donc devenu vampire, c’était il y a plus de 1000 ans. Godric est son créateur. </a:t>
            </a:r>
          </a:p>
          <a:p>
            <a:r>
              <a:rPr lang="fr-BE" sz="1300" b="1" dirty="0" smtClean="0">
                <a:latin typeface="Brush Script MT" pitchFamily="66" charset="0"/>
                <a:cs typeface="Angsana New" pitchFamily="18" charset="-34"/>
              </a:rPr>
              <a:t>Description :</a:t>
            </a:r>
            <a:endParaRPr lang="fr-BE" sz="1300" dirty="0" smtClean="0">
              <a:latin typeface="Brush Script MT" pitchFamily="66" charset="0"/>
              <a:cs typeface="Angsana New" pitchFamily="18" charset="-34"/>
            </a:endParaRPr>
          </a:p>
          <a:p>
            <a:r>
              <a:rPr lang="fr-BE" sz="1300" u="sng" dirty="0" smtClean="0">
                <a:latin typeface="Brush Script MT" pitchFamily="66" charset="0"/>
                <a:cs typeface="Angsana New" pitchFamily="18" charset="-34"/>
              </a:rPr>
              <a:t>Physique:</a:t>
            </a:r>
            <a:r>
              <a:rPr lang="fr-BE" sz="1300" dirty="0" smtClean="0">
                <a:latin typeface="Brush Script MT" pitchFamily="66" charset="0"/>
                <a:cs typeface="Angsana New" pitchFamily="18" charset="-34"/>
              </a:rPr>
              <a:t> Eric est grand, a les cheveux blond un peu long et les yeux bleus. Musclé, épaules carrées. Il s'habille souvent en noir, T-shirt moulant pour faire ressortir sa musculature. Pantalon ou jean foncé. On le remarque tout de suite lorsqu'il est dans une pièce.</a:t>
            </a:r>
          </a:p>
          <a:p>
            <a:r>
              <a:rPr lang="fr-BE" sz="1300" dirty="0" smtClean="0">
                <a:latin typeface="Brush Script MT" pitchFamily="66" charset="0"/>
                <a:cs typeface="Angsana New" pitchFamily="18" charset="-34"/>
              </a:rPr>
              <a:t>Au début de la saison 2 il a un style vestimentaire un peu différent. Pam lui a modifié les cheveux, il a désormais les cheveux plus court et mis en arrière. De plus il met des vêtements de sports (pantalon et gilet en </a:t>
            </a:r>
            <a:r>
              <a:rPr lang="fr-BE" sz="1300" dirty="0" err="1" smtClean="0">
                <a:latin typeface="Brush Script MT" pitchFamily="66" charset="0"/>
                <a:cs typeface="Angsana New" pitchFamily="18" charset="-34"/>
              </a:rPr>
              <a:t>sweet</a:t>
            </a:r>
            <a:r>
              <a:rPr lang="fr-BE" sz="1300" dirty="0" smtClean="0">
                <a:latin typeface="Brush Script MT" pitchFamily="66" charset="0"/>
                <a:cs typeface="Angsana New" pitchFamily="18" charset="-34"/>
              </a:rPr>
              <a:t>), toujours dans les tons foncés. Mais il reprends vite ses habitudes, on le voit notamment avec une veste en cuire noire et un jean foncé.</a:t>
            </a:r>
          </a:p>
          <a:p>
            <a:r>
              <a:rPr lang="fr-BE" sz="1300" u="sng" dirty="0" smtClean="0">
                <a:latin typeface="Brush Script MT" pitchFamily="66" charset="0"/>
                <a:cs typeface="Angsana New" pitchFamily="18" charset="-34"/>
              </a:rPr>
              <a:t>Spécificité:</a:t>
            </a:r>
            <a:endParaRPr lang="fr-BE" sz="1300" dirty="0" smtClean="0">
              <a:latin typeface="Brush Script MT" pitchFamily="66" charset="0"/>
              <a:cs typeface="Angsana New" pitchFamily="18" charset="-34"/>
            </a:endParaRPr>
          </a:p>
          <a:p>
            <a:r>
              <a:rPr lang="fr-BE" sz="1300" dirty="0" smtClean="0">
                <a:latin typeface="Brush Script MT" pitchFamily="66" charset="0"/>
                <a:cs typeface="Angsana New" pitchFamily="18" charset="-34"/>
              </a:rPr>
              <a:t>Il peut voler</a:t>
            </a:r>
          </a:p>
          <a:p>
            <a:r>
              <a:rPr lang="fr-BE" sz="1300" dirty="0" smtClean="0">
                <a:latin typeface="Brush Script MT" pitchFamily="66" charset="0"/>
                <a:cs typeface="Angsana New" pitchFamily="18" charset="-34"/>
              </a:rPr>
              <a:t>Il est Mr. Janvier dans le calendrier de Fangtasia.</a:t>
            </a:r>
          </a:p>
          <a:p>
            <a:r>
              <a:rPr lang="fr-BE" sz="1300" dirty="0" smtClean="0">
                <a:latin typeface="Brush Script MT" pitchFamily="66" charset="0"/>
                <a:cs typeface="Angsana New" pitchFamily="18" charset="-34"/>
              </a:rPr>
              <a:t>Il peut officier des mariages grâce à un site web.</a:t>
            </a:r>
          </a:p>
          <a:p>
            <a:r>
              <a:rPr lang="fr-BE" sz="1300" dirty="0" smtClean="0">
                <a:latin typeface="Brush Script MT" pitchFamily="66" charset="0"/>
                <a:cs typeface="Angsana New" pitchFamily="18" charset="-34"/>
              </a:rPr>
              <a:t>Il a créé Pam qui est son associé et travaille avec lui à Fangtasia</a:t>
            </a:r>
            <a:r>
              <a:rPr lang="fr-BE" sz="1300" dirty="0" smtClean="0"/>
              <a:t>.</a:t>
            </a:r>
            <a:endParaRPr lang="fr-BE" sz="1300" dirty="0">
              <a:solidFill>
                <a:schemeClr val="tx1"/>
              </a:solidFill>
              <a:latin typeface="Angsana New" pitchFamily="18" charset="-34"/>
              <a:cs typeface="Angsana New" pitchFamily="18" charset="-34"/>
            </a:endParaRPr>
          </a:p>
        </p:txBody>
      </p:sp>
    </p:spTree>
    <p:extLst>
      <p:ext uri="{BB962C8B-B14F-4D97-AF65-F5344CB8AC3E}">
        <p14:creationId xmlns:p14="http://schemas.microsoft.com/office/powerpoint/2010/main" val="1399229787"/>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548680"/>
            <a:ext cx="3867639" cy="583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texte 3"/>
          <p:cNvSpPr>
            <a:spLocks noGrp="1"/>
          </p:cNvSpPr>
          <p:nvPr>
            <p:ph type="body" sz="half" idx="2"/>
          </p:nvPr>
        </p:nvSpPr>
        <p:spPr>
          <a:xfrm rot="455099">
            <a:off x="417101" y="195011"/>
            <a:ext cx="3384376" cy="6480720"/>
          </a:xfrm>
        </p:spPr>
        <p:style>
          <a:lnRef idx="0">
            <a:schemeClr val="accent2"/>
          </a:lnRef>
          <a:fillRef idx="3">
            <a:schemeClr val="accent2"/>
          </a:fillRef>
          <a:effectRef idx="3">
            <a:schemeClr val="accent2"/>
          </a:effectRef>
          <a:fontRef idx="minor">
            <a:schemeClr val="lt1"/>
          </a:fontRef>
        </p:style>
        <p:txBody>
          <a:bodyPr>
            <a:normAutofit/>
          </a:bodyPr>
          <a:lstStyle/>
          <a:p>
            <a:r>
              <a:rPr lang="fr-BE" dirty="0" smtClean="0">
                <a:latin typeface="Brush Script MT" pitchFamily="66" charset="0"/>
              </a:rPr>
              <a:t>Pam Swynford </a:t>
            </a:r>
            <a:r>
              <a:rPr lang="fr-BE" dirty="0">
                <a:latin typeface="Brush Script MT" pitchFamily="66" charset="0"/>
              </a:rPr>
              <a:t>de </a:t>
            </a:r>
            <a:r>
              <a:rPr lang="fr-BE" dirty="0" smtClean="0">
                <a:latin typeface="Brush Script MT" pitchFamily="66" charset="0"/>
              </a:rPr>
              <a:t>Beaufort est moins âgée que Bill. Elle </a:t>
            </a:r>
            <a:r>
              <a:rPr lang="fr-BE" dirty="0">
                <a:latin typeface="Brush Script MT" pitchFamily="66" charset="0"/>
              </a:rPr>
              <a:t>a été créé par </a:t>
            </a:r>
            <a:r>
              <a:rPr lang="fr-BE" dirty="0" smtClean="0">
                <a:latin typeface="Brush Script MT" pitchFamily="66" charset="0"/>
              </a:rPr>
              <a:t>Eric.</a:t>
            </a:r>
            <a:endParaRPr lang="fr-BE" dirty="0">
              <a:latin typeface="Brush Script MT" pitchFamily="66" charset="0"/>
            </a:endParaRPr>
          </a:p>
          <a:p>
            <a:r>
              <a:rPr lang="fr-BE" dirty="0" smtClean="0">
                <a:latin typeface="Brush Script MT" pitchFamily="66" charset="0"/>
              </a:rPr>
              <a:t>Elle est le bras </a:t>
            </a:r>
            <a:r>
              <a:rPr lang="fr-BE" dirty="0">
                <a:latin typeface="Brush Script MT" pitchFamily="66" charset="0"/>
              </a:rPr>
              <a:t>droit d'Eric et associée au Fangtasia </a:t>
            </a:r>
          </a:p>
          <a:p>
            <a:r>
              <a:rPr lang="fr-BE" dirty="0" smtClean="0">
                <a:latin typeface="Brush Script MT" pitchFamily="66" charset="0"/>
              </a:rPr>
              <a:t>Elle habite aussi à Shreveport</a:t>
            </a:r>
            <a:endParaRPr lang="fr-BE" dirty="0">
              <a:latin typeface="Brush Script MT" pitchFamily="66" charset="0"/>
            </a:endParaRPr>
          </a:p>
          <a:p>
            <a:r>
              <a:rPr lang="fr-BE" dirty="0" smtClean="0">
                <a:latin typeface="Brush Script MT" pitchFamily="66" charset="0"/>
              </a:rPr>
              <a:t>Elle </a:t>
            </a:r>
            <a:r>
              <a:rPr lang="fr-BE" dirty="0">
                <a:latin typeface="Brush Script MT" pitchFamily="66" charset="0"/>
              </a:rPr>
              <a:t>pense que les vampires sont supérieurs aux humains. Elle a un charme et un sens de l’humour mortel, au sens propre et figuré</a:t>
            </a:r>
            <a:r>
              <a:rPr lang="fr-BE" dirty="0" smtClean="0">
                <a:latin typeface="Brush Script MT" pitchFamily="66" charset="0"/>
              </a:rPr>
              <a:t>. </a:t>
            </a:r>
          </a:p>
          <a:p>
            <a:r>
              <a:rPr lang="fr-BE" b="1" u="sng" dirty="0" smtClean="0">
                <a:latin typeface="Brush Script MT" pitchFamily="66" charset="0"/>
              </a:rPr>
              <a:t>Description </a:t>
            </a:r>
            <a:r>
              <a:rPr lang="fr-BE" b="1" u="sng" dirty="0">
                <a:latin typeface="Brush Script MT" pitchFamily="66" charset="0"/>
              </a:rPr>
              <a:t>:</a:t>
            </a:r>
            <a:endParaRPr lang="fr-BE" dirty="0">
              <a:latin typeface="Brush Script MT" pitchFamily="66" charset="0"/>
            </a:endParaRPr>
          </a:p>
          <a:p>
            <a:r>
              <a:rPr lang="fr-BE" b="1" dirty="0">
                <a:latin typeface="Brush Script MT" pitchFamily="66" charset="0"/>
              </a:rPr>
              <a:t>Physique</a:t>
            </a:r>
            <a:r>
              <a:rPr lang="fr-BE" dirty="0">
                <a:latin typeface="Brush Script MT" pitchFamily="66" charset="0"/>
              </a:rPr>
              <a:t> : Pam est grande et bien proportionnée. Pour le bar elle s’habille souvent de cuire, pour le plaisir de sa clientèle humaine qui recherche le cliché. Lorsqu’elle ne travail pas elle porte plutôt des vêtements de jeune femme de banlieue, de couleurs </a:t>
            </a:r>
            <a:r>
              <a:rPr lang="fr-BE" dirty="0" smtClean="0">
                <a:latin typeface="Brush Script MT" pitchFamily="66" charset="0"/>
              </a:rPr>
              <a:t>claires et pastelles.</a:t>
            </a:r>
            <a:endParaRPr lang="fr-BE" dirty="0">
              <a:latin typeface="Brush Script MT" pitchFamily="66" charset="0"/>
            </a:endParaRPr>
          </a:p>
          <a:p>
            <a:r>
              <a:rPr lang="fr-BE" b="1" dirty="0">
                <a:latin typeface="Brush Script MT" pitchFamily="66" charset="0"/>
              </a:rPr>
              <a:t>Vie humaine</a:t>
            </a:r>
            <a:r>
              <a:rPr lang="fr-BE" dirty="0">
                <a:latin typeface="Brush Script MT" pitchFamily="66" charset="0"/>
              </a:rPr>
              <a:t> : Pam habitait à </a:t>
            </a:r>
            <a:r>
              <a:rPr lang="fr-BE" dirty="0" smtClean="0">
                <a:latin typeface="Brush Script MT" pitchFamily="66" charset="0"/>
              </a:rPr>
              <a:t>Londres. </a:t>
            </a:r>
            <a:r>
              <a:rPr lang="fr-BE" dirty="0">
                <a:latin typeface="Brush Script MT" pitchFamily="66" charset="0"/>
              </a:rPr>
              <a:t>Elle était fille de parents plutôt aisé. Elle était sauvage, romantique et intrépide. Elle avait une relation avec un homme que ses parents n’approuvait pas.</a:t>
            </a:r>
          </a:p>
          <a:p>
            <a:r>
              <a:rPr lang="fr-BE" dirty="0">
                <a:latin typeface="Brush Script MT" pitchFamily="66" charset="0"/>
              </a:rPr>
              <a:t>Un soir elle était sortie en cachette pour le retrouver. En revenant Eric était là. Après l’avoir drainé il la couché dans son lit. Ses parents ont fait l’enterrement puis dans la nuit Eric est venu la déterré.</a:t>
            </a:r>
          </a:p>
          <a:p>
            <a:r>
              <a:rPr lang="fr-BE" b="1" dirty="0">
                <a:latin typeface="Brush Script MT" pitchFamily="66" charset="0"/>
              </a:rPr>
              <a:t>Vie vampire</a:t>
            </a:r>
            <a:r>
              <a:rPr lang="fr-BE" dirty="0">
                <a:latin typeface="Brush Script MT" pitchFamily="66" charset="0"/>
              </a:rPr>
              <a:t> : Elle a pendant un temps était toute seule, mais lorsqu’Eric a voulu créer Fangtasia, il a rappelé Pam à ses côtés et elle est devenu son associé. Elle aime qu’Eric soit son </a:t>
            </a:r>
            <a:r>
              <a:rPr lang="fr-BE" dirty="0" smtClean="0">
                <a:latin typeface="Brush Script MT" pitchFamily="66" charset="0"/>
              </a:rPr>
              <a:t>maître. </a:t>
            </a:r>
            <a:r>
              <a:rPr lang="fr-BE" dirty="0">
                <a:latin typeface="Brush Script MT" pitchFamily="66" charset="0"/>
              </a:rPr>
              <a:t>Lorsque l’on voit Eric, Pam n’est jamais </a:t>
            </a:r>
            <a:r>
              <a:rPr lang="fr-BE" dirty="0" smtClean="0">
                <a:latin typeface="Brush Script MT" pitchFamily="66" charset="0"/>
              </a:rPr>
              <a:t>loin.</a:t>
            </a:r>
            <a:endParaRPr lang="fr-BE" dirty="0">
              <a:latin typeface="Brush Script MT" pitchFamily="66" charset="0"/>
            </a:endParaRPr>
          </a:p>
          <a:p>
            <a:endParaRPr lang="fr-BE" dirty="0"/>
          </a:p>
        </p:txBody>
      </p:sp>
      <p:sp>
        <p:nvSpPr>
          <p:cNvPr id="2" name="Titre 1"/>
          <p:cNvSpPr>
            <a:spLocks noGrp="1"/>
          </p:cNvSpPr>
          <p:nvPr>
            <p:ph type="title"/>
          </p:nvPr>
        </p:nvSpPr>
        <p:spPr>
          <a:xfrm rot="1559110">
            <a:off x="6258686" y="428891"/>
            <a:ext cx="3008313" cy="1162050"/>
          </a:xfrm>
        </p:spPr>
        <p:txBody>
          <a:bodyPr>
            <a:normAutofit/>
          </a:bodyPr>
          <a:lstStyle/>
          <a:p>
            <a:r>
              <a:rPr lang="fr-BE" sz="3200" b="0" dirty="0" smtClean="0">
                <a:latin typeface="Colonna MT" pitchFamily="82" charset="0"/>
              </a:rPr>
              <a:t>Pam Swynford de Beaufort</a:t>
            </a:r>
            <a:endParaRPr lang="fr-BE" sz="3200" b="0" dirty="0">
              <a:latin typeface="Colonna MT" pitchFamily="82" charset="0"/>
            </a:endParaRPr>
          </a:p>
        </p:txBody>
      </p:sp>
    </p:spTree>
    <p:extLst>
      <p:ext uri="{BB962C8B-B14F-4D97-AF65-F5344CB8AC3E}">
        <p14:creationId xmlns:p14="http://schemas.microsoft.com/office/powerpoint/2010/main" val="3096943060"/>
      </p:ext>
    </p:extLst>
  </p:cSld>
  <p:clrMapOvr>
    <a:masterClrMapping/>
  </p:clrMapOvr>
  <p:transition spd="slow" advTm="7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b="0" dirty="0" smtClean="0">
                <a:latin typeface="Colonna MT" pitchFamily="82" charset="0"/>
              </a:rPr>
              <a:t>Sookie Stackhouse</a:t>
            </a:r>
            <a:endParaRPr lang="fr-BE" sz="3200" b="0" dirty="0">
              <a:latin typeface="Colonna MT" pitchFamily="82"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764704"/>
            <a:ext cx="3384376" cy="5076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Espace réservé du texte 3"/>
          <p:cNvSpPr>
            <a:spLocks noGrp="1"/>
          </p:cNvSpPr>
          <p:nvPr>
            <p:ph type="body" sz="half" idx="2"/>
          </p:nvPr>
        </p:nvSpPr>
        <p:spPr>
          <a:xfrm>
            <a:off x="323528" y="1340768"/>
            <a:ext cx="4464496" cy="5112568"/>
          </a:xfrm>
        </p:spPr>
        <p:style>
          <a:lnRef idx="0">
            <a:schemeClr val="accent2"/>
          </a:lnRef>
          <a:fillRef idx="3">
            <a:schemeClr val="accent2"/>
          </a:fillRef>
          <a:effectRef idx="3">
            <a:schemeClr val="accent2"/>
          </a:effectRef>
          <a:fontRef idx="minor">
            <a:schemeClr val="lt1"/>
          </a:fontRef>
        </p:style>
        <p:txBody>
          <a:bodyPr>
            <a:noAutofit/>
          </a:bodyPr>
          <a:lstStyle/>
          <a:p>
            <a:r>
              <a:rPr lang="fr-BE" b="1" dirty="0" smtClean="0">
                <a:solidFill>
                  <a:schemeClr val="accent2">
                    <a:lumMod val="40000"/>
                    <a:lumOff val="60000"/>
                  </a:schemeClr>
                </a:solidFill>
                <a:latin typeface="Brush Script MT" pitchFamily="66" charset="0"/>
              </a:rPr>
              <a:t>Elle a</a:t>
            </a:r>
            <a:r>
              <a:rPr lang="fr-BE" dirty="0">
                <a:solidFill>
                  <a:schemeClr val="accent2">
                    <a:lumMod val="40000"/>
                    <a:lumOff val="60000"/>
                  </a:schemeClr>
                </a:solidFill>
                <a:latin typeface="Brush Script MT" pitchFamily="66" charset="0"/>
              </a:rPr>
              <a:t> </a:t>
            </a:r>
            <a:r>
              <a:rPr lang="fr-BE" dirty="0" smtClean="0">
                <a:solidFill>
                  <a:schemeClr val="accent2">
                    <a:lumMod val="40000"/>
                    <a:lumOff val="60000"/>
                  </a:schemeClr>
                </a:solidFill>
                <a:latin typeface="Brush Script MT" pitchFamily="66" charset="0"/>
              </a:rPr>
              <a:t>25 ans. Sa grand-mère Adèle </a:t>
            </a:r>
            <a:r>
              <a:rPr lang="fr-BE" dirty="0">
                <a:solidFill>
                  <a:schemeClr val="accent2">
                    <a:lumMod val="40000"/>
                    <a:lumOff val="60000"/>
                  </a:schemeClr>
                </a:solidFill>
                <a:latin typeface="Brush Script MT" pitchFamily="66" charset="0"/>
              </a:rPr>
              <a:t>Hale </a:t>
            </a:r>
            <a:r>
              <a:rPr lang="fr-BE" dirty="0" smtClean="0">
                <a:solidFill>
                  <a:schemeClr val="accent2">
                    <a:lumMod val="40000"/>
                    <a:lumOff val="60000"/>
                  </a:schemeClr>
                </a:solidFill>
                <a:latin typeface="Brush Script MT" pitchFamily="66" charset="0"/>
              </a:rPr>
              <a:t>Stackhouse est décédée récemment et a un frère, Jason Stackhouse. Elle est serveuse </a:t>
            </a:r>
            <a:r>
              <a:rPr lang="fr-BE" dirty="0">
                <a:solidFill>
                  <a:schemeClr val="accent2">
                    <a:lumMod val="40000"/>
                    <a:lumOff val="60000"/>
                  </a:schemeClr>
                </a:solidFill>
                <a:latin typeface="Brush Script MT" pitchFamily="66" charset="0"/>
              </a:rPr>
              <a:t>au </a:t>
            </a:r>
            <a:r>
              <a:rPr lang="fr-BE" dirty="0" smtClean="0">
                <a:solidFill>
                  <a:schemeClr val="accent2">
                    <a:lumMod val="40000"/>
                    <a:lumOff val="60000"/>
                  </a:schemeClr>
                </a:solidFill>
                <a:latin typeface="Brush Script MT" pitchFamily="66" charset="0"/>
              </a:rPr>
              <a:t>Merlotte et habite </a:t>
            </a:r>
            <a:r>
              <a:rPr lang="fr-BE" dirty="0">
                <a:solidFill>
                  <a:schemeClr val="accent2">
                    <a:lumMod val="40000"/>
                    <a:lumOff val="60000"/>
                  </a:schemeClr>
                </a:solidFill>
                <a:latin typeface="Brush Script MT" pitchFamily="66" charset="0"/>
              </a:rPr>
              <a:t> </a:t>
            </a:r>
            <a:r>
              <a:rPr lang="fr-BE" dirty="0" smtClean="0">
                <a:solidFill>
                  <a:schemeClr val="accent2">
                    <a:lumMod val="40000"/>
                    <a:lumOff val="60000"/>
                  </a:schemeClr>
                </a:solidFill>
                <a:latin typeface="Brush Script MT" pitchFamily="66" charset="0"/>
              </a:rPr>
              <a:t>à Bon Temps. Elle est humaine mais est télépathe. Elle </a:t>
            </a:r>
            <a:r>
              <a:rPr lang="fr-BE" dirty="0">
                <a:solidFill>
                  <a:schemeClr val="accent2">
                    <a:lumMod val="40000"/>
                    <a:lumOff val="60000"/>
                  </a:schemeClr>
                </a:solidFill>
                <a:latin typeface="Brush Script MT" pitchFamily="66" charset="0"/>
              </a:rPr>
              <a:t>a un fort caractère et est très </a:t>
            </a:r>
            <a:r>
              <a:rPr lang="fr-BE" dirty="0" smtClean="0">
                <a:solidFill>
                  <a:schemeClr val="accent2">
                    <a:lumMod val="40000"/>
                    <a:lumOff val="60000"/>
                  </a:schemeClr>
                </a:solidFill>
                <a:latin typeface="Brush Script MT" pitchFamily="66" charset="0"/>
              </a:rPr>
              <a:t>naïve. </a:t>
            </a:r>
            <a:r>
              <a:rPr lang="fr-BE" dirty="0">
                <a:solidFill>
                  <a:schemeClr val="accent2">
                    <a:lumMod val="40000"/>
                    <a:lumOff val="60000"/>
                  </a:schemeClr>
                </a:solidFill>
                <a:latin typeface="Brush Script MT" pitchFamily="66" charset="0"/>
              </a:rPr>
              <a:t>Sookie est une des rares personnes favorables à l'intégration des vampires. Elle a grandit a Bon Temps, et a découvert très tôt ce dont elle était capable. Son 'don', l'empêchant de se concentrer en classe et de se faire des amis/es, lui a enlevé la possibilité d'avoir une enfance plus au moins normal.</a:t>
            </a:r>
            <a:br>
              <a:rPr lang="fr-BE" dirty="0">
                <a:solidFill>
                  <a:schemeClr val="accent2">
                    <a:lumMod val="40000"/>
                    <a:lumOff val="60000"/>
                  </a:schemeClr>
                </a:solidFill>
                <a:latin typeface="Brush Script MT" pitchFamily="66" charset="0"/>
              </a:rPr>
            </a:br>
            <a:r>
              <a:rPr lang="fr-BE" dirty="0">
                <a:solidFill>
                  <a:schemeClr val="accent2">
                    <a:lumMod val="40000"/>
                    <a:lumOff val="60000"/>
                  </a:schemeClr>
                </a:solidFill>
                <a:latin typeface="Brush Script MT" pitchFamily="66" charset="0"/>
              </a:rPr>
              <a:t>Ses parents, ne croyant pas le fait qu'elle puisse avoir un telle capacité, lui on fait faire des radios de son cerveau et fait voir un </a:t>
            </a:r>
            <a:r>
              <a:rPr lang="fr-BE" dirty="0" smtClean="0">
                <a:solidFill>
                  <a:schemeClr val="accent2">
                    <a:lumMod val="40000"/>
                    <a:lumOff val="60000"/>
                  </a:schemeClr>
                </a:solidFill>
                <a:latin typeface="Brush Script MT" pitchFamily="66" charset="0"/>
              </a:rPr>
              <a:t>psychologue. </a:t>
            </a:r>
            <a:r>
              <a:rPr lang="fr-BE" dirty="0">
                <a:solidFill>
                  <a:schemeClr val="accent2">
                    <a:lumMod val="40000"/>
                    <a:lumOff val="60000"/>
                  </a:schemeClr>
                </a:solidFill>
                <a:latin typeface="Brush Script MT" pitchFamily="66" charset="0"/>
              </a:rPr>
              <a:t>Toutefois, Sookie cite un passage de son enfance où son père lui aurait demandé 'd'écouter' un de ses clients potentiels.</a:t>
            </a:r>
          </a:p>
          <a:p>
            <a:r>
              <a:rPr lang="fr-BE" dirty="0">
                <a:solidFill>
                  <a:schemeClr val="accent2">
                    <a:lumMod val="40000"/>
                    <a:lumOff val="60000"/>
                  </a:schemeClr>
                </a:solidFill>
                <a:latin typeface="Brush Script MT" pitchFamily="66" charset="0"/>
              </a:rPr>
              <a:t>Lors de son enfance elle a subit quelques 'attouchements' de la part de son oncle Barlett, mais ses parents ne la crurent pas ... Il s'avère, quelques temps après, qu'il eut aussi 'touché' Hadley, une cousine à Sookie. Après la mort de ses parents, Sookie et son frère, Jason, fut élevé par leur grand-mère, Adèle. Cette dernière interdit donc a son cousin Barlett de revoir ses petits-enfants.</a:t>
            </a:r>
          </a:p>
          <a:p>
            <a:r>
              <a:rPr lang="fr-BE" dirty="0">
                <a:solidFill>
                  <a:schemeClr val="accent2">
                    <a:lumMod val="40000"/>
                    <a:lumOff val="60000"/>
                  </a:schemeClr>
                </a:solidFill>
                <a:latin typeface="Brush Script MT" pitchFamily="66" charset="0"/>
              </a:rPr>
              <a:t>Etant socialement renfermée, lorsqu'elle ne travaille pas Sookie passe son temps chez elle à lire des livres, regarder la télé ou encore tondre la pelouse en </a:t>
            </a:r>
            <a:r>
              <a:rPr lang="fr-BE" dirty="0" smtClean="0">
                <a:solidFill>
                  <a:schemeClr val="accent2">
                    <a:lumMod val="40000"/>
                    <a:lumOff val="60000"/>
                  </a:schemeClr>
                </a:solidFill>
                <a:latin typeface="Brush Script MT" pitchFamily="66" charset="0"/>
              </a:rPr>
              <a:t>minishort </a:t>
            </a:r>
            <a:r>
              <a:rPr lang="fr-BE" dirty="0">
                <a:solidFill>
                  <a:schemeClr val="accent2">
                    <a:lumMod val="40000"/>
                    <a:lumOff val="60000"/>
                  </a:schemeClr>
                </a:solidFill>
                <a:latin typeface="Brush Script MT" pitchFamily="66" charset="0"/>
              </a:rPr>
              <a:t>en jean ... mais malgré le rejet des gens envers elle, elle a quelques fidèles amis/es comme Tara, Arlène ou encore Sam</a:t>
            </a:r>
            <a:r>
              <a:rPr lang="fr-BE" dirty="0">
                <a:latin typeface="Brush Script MT" pitchFamily="66" charset="0"/>
              </a:rPr>
              <a:t>.</a:t>
            </a:r>
          </a:p>
          <a:p>
            <a:r>
              <a:rPr lang="fr-BE" dirty="0" smtClean="0"/>
              <a:t/>
            </a:r>
            <a:br>
              <a:rPr lang="fr-BE" dirty="0" smtClean="0"/>
            </a:br>
            <a:endParaRPr lang="fr-BE" dirty="0"/>
          </a:p>
          <a:p>
            <a:endParaRPr lang="fr-BE" dirty="0"/>
          </a:p>
        </p:txBody>
      </p:sp>
    </p:spTree>
    <p:extLst>
      <p:ext uri="{BB962C8B-B14F-4D97-AF65-F5344CB8AC3E}">
        <p14:creationId xmlns:p14="http://schemas.microsoft.com/office/powerpoint/2010/main" val="3750183270"/>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0" dirty="0" smtClean="0">
                <a:latin typeface="Colonna MT" pitchFamily="82" charset="0"/>
              </a:rPr>
              <a:t>Bill Compton</a:t>
            </a:r>
            <a:endParaRPr lang="fr-BE" sz="4000" b="0" dirty="0">
              <a:latin typeface="Colonna MT" pitchFamily="82"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048412"/>
            <a:ext cx="5111750" cy="4302389"/>
          </a:xfrm>
          <a:prstGeom prst="rect">
            <a:avLst/>
          </a:prstGeom>
          <a:ln>
            <a:noFill/>
          </a:ln>
          <a:effectLst>
            <a:outerShdw blurRad="292100" dist="139700" dir="2700000" algn="tl" rotWithShape="0">
              <a:srgbClr val="333333">
                <a:alpha val="65000"/>
              </a:srgbClr>
            </a:outerShdw>
          </a:effectLst>
        </p:spPr>
      </p:pic>
      <p:sp>
        <p:nvSpPr>
          <p:cNvPr id="4" name="Espace réservé du texte 3"/>
          <p:cNvSpPr>
            <a:spLocks noGrp="1"/>
          </p:cNvSpPr>
          <p:nvPr>
            <p:ph type="body" sz="half" idx="2"/>
          </p:nvPr>
        </p:nvSpPr>
        <p:spPr>
          <a:xfrm rot="462692">
            <a:off x="552654" y="1665408"/>
            <a:ext cx="3008313" cy="4691063"/>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fr-BE" sz="1600" dirty="0" smtClean="0">
                <a:latin typeface="Brush Script MT" pitchFamily="66" charset="0"/>
              </a:rPr>
              <a:t>William Thomas Bill Compton a 173 ans. Il  a été transformé par Lorena, sa progéniture est Jessica. Il est gentlemen</a:t>
            </a:r>
            <a:r>
              <a:rPr lang="fr-BE" sz="1600" dirty="0">
                <a:latin typeface="Brush Script MT" pitchFamily="66" charset="0"/>
              </a:rPr>
              <a:t>, mystérieux, sérieux et </a:t>
            </a:r>
            <a:r>
              <a:rPr lang="fr-BE" sz="1600" dirty="0" smtClean="0">
                <a:latin typeface="Brush Script MT" pitchFamily="66" charset="0"/>
              </a:rPr>
              <a:t>possessif</a:t>
            </a:r>
            <a:r>
              <a:rPr lang="fr-BE" sz="1600" dirty="0">
                <a:latin typeface="Brush Script MT" pitchFamily="66" charset="0"/>
              </a:rPr>
              <a:t>.</a:t>
            </a:r>
            <a:r>
              <a:rPr lang="fr-BE" sz="1600" dirty="0" smtClean="0">
                <a:latin typeface="Brush Script MT" pitchFamily="66" charset="0"/>
              </a:rPr>
              <a:t>  Il est en quelque sorte le détective de la zone 5 et habite Bon Temps</a:t>
            </a:r>
            <a:r>
              <a:rPr lang="fr-BE" sz="1600" dirty="0">
                <a:latin typeface="Brush Script MT" pitchFamily="66" charset="0"/>
              </a:rPr>
              <a:t> </a:t>
            </a:r>
            <a:r>
              <a:rPr lang="fr-BE" sz="1600" dirty="0" smtClean="0">
                <a:latin typeface="Brush Script MT" pitchFamily="66" charset="0"/>
              </a:rPr>
              <a:t>LA. </a:t>
            </a:r>
            <a:r>
              <a:rPr lang="fr-BE" sz="1600" dirty="0">
                <a:latin typeface="Brush Script MT" pitchFamily="66" charset="0"/>
              </a:rPr>
              <a:t>Avant sa transformation, William Thomas Bill Compton était agriculteur. Il avait un femme et deux filles. Il a été vampirisé en 1867 par Lorena, avec qui il eut une relation longue et orageuse.</a:t>
            </a:r>
          </a:p>
          <a:p>
            <a:r>
              <a:rPr lang="fr-BE" sz="1600" dirty="0">
                <a:latin typeface="Brush Script MT" pitchFamily="66" charset="0"/>
              </a:rPr>
              <a:t>Il n'a pas choisi de devenir un vampire et son passé d'homme avec femme et enfant, qui a combattu durant la guerre de Sécession le pousse vers les humains. Ce comportement fait de lui un exclu aussi bien auprès des vampires que des humains qui le craignent. C'est ce qui le rapproche de Sookie</a:t>
            </a:r>
            <a:r>
              <a:rPr lang="fr-BE" sz="1600" dirty="0" smtClean="0">
                <a:latin typeface="Brush Script MT" pitchFamily="66" charset="0"/>
              </a:rPr>
              <a:t>. </a:t>
            </a:r>
            <a:endParaRPr lang="fr-BE" sz="1600" dirty="0">
              <a:latin typeface="Brush Script MT" pitchFamily="66" charset="0"/>
            </a:endParaRPr>
          </a:p>
          <a:p>
            <a:endParaRPr lang="fr-BE" dirty="0"/>
          </a:p>
        </p:txBody>
      </p:sp>
    </p:spTree>
    <p:extLst>
      <p:ext uri="{BB962C8B-B14F-4D97-AF65-F5344CB8AC3E}">
        <p14:creationId xmlns:p14="http://schemas.microsoft.com/office/powerpoint/2010/main" val="3997777144"/>
      </p:ext>
    </p:extLst>
  </p:cSld>
  <p:clrMapOvr>
    <a:masterClrMapping/>
  </p:clrMapOvr>
  <mc:AlternateContent xmlns:mc="http://schemas.openxmlformats.org/markup-compatibility/2006" xmlns:p14="http://schemas.microsoft.com/office/powerpoint/2010/main">
    <mc:Choice Requires="p14">
      <p:transition spd="slow" p14:dur="2000" advTm="7000">
        <p14:ferris dir="l"/>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0" dirty="0" smtClean="0">
                <a:latin typeface="Colonna MT" pitchFamily="82" charset="0"/>
              </a:rPr>
              <a:t>Jessica Hamby</a:t>
            </a:r>
            <a:endParaRPr lang="fr-BE" sz="4000" b="0" dirty="0">
              <a:latin typeface="Colonna MT" pitchFamily="82"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188640"/>
            <a:ext cx="4248472" cy="6372708"/>
          </a:xfrm>
          <a:prstGeom prst="rect">
            <a:avLst/>
          </a:prstGeom>
          <a:ln>
            <a:noFill/>
          </a:ln>
          <a:effectLst>
            <a:softEdge rad="112500"/>
          </a:effectLst>
        </p:spPr>
      </p:pic>
      <p:sp>
        <p:nvSpPr>
          <p:cNvPr id="4" name="Espace réservé du texte 3"/>
          <p:cNvSpPr>
            <a:spLocks noGrp="1"/>
          </p:cNvSpPr>
          <p:nvPr>
            <p:ph type="body" sz="half" idx="2"/>
          </p:nvPr>
        </p:nvSpPr>
        <p:spPr>
          <a:xfrm rot="20616133">
            <a:off x="780486" y="1525977"/>
            <a:ext cx="3008313" cy="4691063"/>
          </a:xfrm>
        </p:spPr>
        <p:style>
          <a:lnRef idx="0">
            <a:schemeClr val="accent2"/>
          </a:lnRef>
          <a:fillRef idx="3">
            <a:schemeClr val="accent2"/>
          </a:fillRef>
          <a:effectRef idx="3">
            <a:schemeClr val="accent2"/>
          </a:effectRef>
          <a:fontRef idx="minor">
            <a:schemeClr val="lt1"/>
          </a:fontRef>
        </p:style>
        <p:txBody>
          <a:bodyPr>
            <a:normAutofit/>
          </a:bodyPr>
          <a:lstStyle/>
          <a:p>
            <a:r>
              <a:rPr lang="fr-BE" sz="2000" dirty="0" smtClean="0">
                <a:latin typeface="Brush Script MT" pitchFamily="66" charset="0"/>
              </a:rPr>
              <a:t>Bill Compton est son créateur, </a:t>
            </a:r>
            <a:r>
              <a:rPr lang="fr-BE" sz="2000" dirty="0">
                <a:latin typeface="Brush Script MT" pitchFamily="66" charset="0"/>
              </a:rPr>
              <a:t>Eden Hamby </a:t>
            </a:r>
            <a:r>
              <a:rPr lang="fr-BE" sz="2000" dirty="0" smtClean="0">
                <a:latin typeface="Brush Script MT" pitchFamily="66" charset="0"/>
              </a:rPr>
              <a:t>sa sœur, </a:t>
            </a:r>
            <a:r>
              <a:rPr lang="fr-BE" sz="2000" dirty="0">
                <a:latin typeface="Brush Script MT" pitchFamily="66" charset="0"/>
              </a:rPr>
              <a:t> Jordan Hamby </a:t>
            </a:r>
            <a:r>
              <a:rPr lang="fr-BE" sz="2000" dirty="0" smtClean="0">
                <a:latin typeface="Brush Script MT" pitchFamily="66" charset="0"/>
              </a:rPr>
              <a:t>son père, </a:t>
            </a:r>
            <a:r>
              <a:rPr lang="fr-BE" sz="2000" dirty="0">
                <a:latin typeface="Brush Script MT" pitchFamily="66" charset="0"/>
              </a:rPr>
              <a:t>Mme Hamby </a:t>
            </a:r>
            <a:r>
              <a:rPr lang="fr-BE" sz="2000" dirty="0" smtClean="0">
                <a:latin typeface="Brush Script MT" pitchFamily="66" charset="0"/>
              </a:rPr>
              <a:t>sa mère, bien qu’elle n’ait plus de contact avec eux (sauf Bill).</a:t>
            </a:r>
          </a:p>
          <a:p>
            <a:r>
              <a:rPr lang="fr-BE" sz="2000" dirty="0" smtClean="0">
                <a:latin typeface="Brush Script MT" pitchFamily="66" charset="0"/>
              </a:rPr>
              <a:t>Jessica </a:t>
            </a:r>
            <a:r>
              <a:rPr lang="fr-BE" sz="2000" dirty="0">
                <a:latin typeface="Brush Script MT" pitchFamily="66" charset="0"/>
              </a:rPr>
              <a:t>vient d’une famille chrétienne très pieuse. Elle avait 17 quand elle s’est faite </a:t>
            </a:r>
            <a:r>
              <a:rPr lang="fr-BE" sz="2000" dirty="0" smtClean="0">
                <a:latin typeface="Brush Script MT" pitchFamily="66" charset="0"/>
              </a:rPr>
              <a:t>vampiriser. </a:t>
            </a:r>
            <a:r>
              <a:rPr lang="fr-BE" sz="2000" dirty="0">
                <a:latin typeface="Brush Script MT" pitchFamily="66" charset="0"/>
              </a:rPr>
              <a:t>Jessica est une jeune vampire transformée par Bill. Suite à la faute que Bill a commise en tuant Longshadow, il doit transformer une humaine, et c'est Jessica qui en fait les frais</a:t>
            </a:r>
            <a:r>
              <a:rPr lang="fr-BE" sz="2000" dirty="0" smtClean="0">
                <a:latin typeface="Brush Script MT" pitchFamily="66" charset="0"/>
              </a:rPr>
              <a:t> .</a:t>
            </a:r>
            <a:endParaRPr lang="fr-BE" sz="2000" dirty="0">
              <a:latin typeface="Brush Script MT" pitchFamily="66" charset="0"/>
            </a:endParaRPr>
          </a:p>
        </p:txBody>
      </p:sp>
    </p:spTree>
    <p:extLst>
      <p:ext uri="{BB962C8B-B14F-4D97-AF65-F5344CB8AC3E}">
        <p14:creationId xmlns:p14="http://schemas.microsoft.com/office/powerpoint/2010/main" val="3048642750"/>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116632"/>
            <a:ext cx="3008313" cy="1162050"/>
          </a:xfrm>
        </p:spPr>
        <p:txBody>
          <a:bodyPr>
            <a:noAutofit/>
          </a:bodyPr>
          <a:lstStyle/>
          <a:p>
            <a:r>
              <a:rPr lang="fr-BE" sz="3600" b="0" dirty="0" smtClean="0">
                <a:latin typeface="Colonna MT" pitchFamily="82" charset="0"/>
              </a:rPr>
              <a:t>Jason Stackhouse</a:t>
            </a:r>
            <a:endParaRPr lang="fr-BE" sz="3600" b="0" dirty="0">
              <a:latin typeface="Colonna MT" pitchFamily="82"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628800"/>
            <a:ext cx="4902854"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texte 3"/>
          <p:cNvSpPr>
            <a:spLocks noGrp="1"/>
          </p:cNvSpPr>
          <p:nvPr>
            <p:ph type="body" sz="half" idx="2"/>
          </p:nvPr>
        </p:nvSpPr>
        <p:spPr>
          <a:xfrm rot="426382">
            <a:off x="457200" y="1340768"/>
            <a:ext cx="3178696" cy="5184576"/>
          </a:xfrm>
        </p:spPr>
        <p:style>
          <a:lnRef idx="0">
            <a:schemeClr val="accent2"/>
          </a:lnRef>
          <a:fillRef idx="3">
            <a:schemeClr val="accent2"/>
          </a:fillRef>
          <a:effectRef idx="3">
            <a:schemeClr val="accent2"/>
          </a:effectRef>
          <a:fontRef idx="minor">
            <a:schemeClr val="lt1"/>
          </a:fontRef>
        </p:style>
        <p:txBody>
          <a:bodyPr>
            <a:noAutofit/>
          </a:bodyPr>
          <a:lstStyle/>
          <a:p>
            <a:r>
              <a:rPr lang="fr-BE" sz="1800" dirty="0" smtClean="0">
                <a:latin typeface="Brush Script MT" pitchFamily="66" charset="0"/>
              </a:rPr>
              <a:t>Jason est le frère de Sookie et a 28 ans. Il est ouvrier </a:t>
            </a:r>
            <a:r>
              <a:rPr lang="fr-BE" sz="1800" dirty="0">
                <a:latin typeface="Brush Script MT" pitchFamily="66" charset="0"/>
              </a:rPr>
              <a:t>de Bon </a:t>
            </a:r>
            <a:r>
              <a:rPr lang="fr-BE" sz="1800" dirty="0" smtClean="0">
                <a:latin typeface="Brush Script MT" pitchFamily="66" charset="0"/>
              </a:rPr>
              <a:t>Temps. Malgré </a:t>
            </a:r>
            <a:r>
              <a:rPr lang="fr-BE" sz="1800" dirty="0">
                <a:latin typeface="Brush Script MT" pitchFamily="66" charset="0"/>
              </a:rPr>
              <a:t>son apparence de '</a:t>
            </a:r>
            <a:r>
              <a:rPr lang="fr-BE" sz="1800" dirty="0" err="1">
                <a:latin typeface="Brush Script MT" pitchFamily="66" charset="0"/>
              </a:rPr>
              <a:t>matcho</a:t>
            </a:r>
            <a:r>
              <a:rPr lang="fr-BE" sz="1800" dirty="0">
                <a:latin typeface="Brush Script MT" pitchFamily="66" charset="0"/>
              </a:rPr>
              <a:t>' il est très sensible. Il a un gros appétit </a:t>
            </a:r>
            <a:r>
              <a:rPr lang="fr-BE" sz="1800" dirty="0" err="1" smtClean="0">
                <a:latin typeface="Brush Script MT" pitchFamily="66" charset="0"/>
              </a:rPr>
              <a:t>sexuel.Jason</a:t>
            </a:r>
            <a:r>
              <a:rPr lang="fr-BE" sz="1800" dirty="0" smtClean="0">
                <a:latin typeface="Brush Script MT" pitchFamily="66" charset="0"/>
              </a:rPr>
              <a:t> </a:t>
            </a:r>
            <a:r>
              <a:rPr lang="fr-BE" sz="1800" dirty="0">
                <a:latin typeface="Brush Script MT" pitchFamily="66" charset="0"/>
              </a:rPr>
              <a:t>a grandit à Bon Temps avec sa sœur, Sookie. Il emménage chez sa grand-mère lors de la mort de ses parents. On peut voir dans un flash back, que lorsque Jason était petit, il accueillait Tara chez lui lorsque la mère de cette dernière, sous l'emprise de l'alcool, la pourchassait pour la battre. Vers ses 20 ans, Jason quitte la maison de sa grand-mère pour vivre dans l'ancienne maison de ses </a:t>
            </a:r>
            <a:r>
              <a:rPr lang="fr-BE" sz="1800" dirty="0" smtClean="0">
                <a:latin typeface="Brush Script MT" pitchFamily="66" charset="0"/>
              </a:rPr>
              <a:t>parents. Plus tard, Jason va se faire mordre par un panthère-garou et en deviendra un.</a:t>
            </a:r>
            <a:endParaRPr lang="fr-BE" sz="1800" dirty="0">
              <a:latin typeface="Brush Script MT" pitchFamily="66" charset="0"/>
            </a:endParaRPr>
          </a:p>
        </p:txBody>
      </p:sp>
    </p:spTree>
    <p:extLst>
      <p:ext uri="{BB962C8B-B14F-4D97-AF65-F5344CB8AC3E}">
        <p14:creationId xmlns:p14="http://schemas.microsoft.com/office/powerpoint/2010/main" val="3146364979"/>
      </p:ext>
    </p:extLst>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rot="20924158">
            <a:off x="608692" y="1517386"/>
            <a:ext cx="3008313" cy="4691063"/>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fr-BE" sz="2000" b="1" dirty="0" smtClean="0">
                <a:latin typeface="Brush Script MT" pitchFamily="66" charset="0"/>
              </a:rPr>
              <a:t>Tara a </a:t>
            </a:r>
            <a:r>
              <a:rPr lang="fr-BE" sz="2000" dirty="0" smtClean="0">
                <a:latin typeface="Brush Script MT" pitchFamily="66" charset="0"/>
              </a:rPr>
              <a:t>25 ans. Elle a une mère, Lettie </a:t>
            </a:r>
            <a:r>
              <a:rPr lang="fr-BE" sz="2000" dirty="0">
                <a:latin typeface="Brush Script MT" pitchFamily="66" charset="0"/>
              </a:rPr>
              <a:t>Maé </a:t>
            </a:r>
            <a:r>
              <a:rPr lang="fr-BE" sz="2000" dirty="0" smtClean="0">
                <a:latin typeface="Brush Script MT" pitchFamily="66" charset="0"/>
              </a:rPr>
              <a:t>, et un cousin, Lafayette Reynolds.</a:t>
            </a:r>
            <a:endParaRPr lang="fr-BE" sz="2000" dirty="0">
              <a:latin typeface="Brush Script MT" pitchFamily="66" charset="0"/>
            </a:endParaRPr>
          </a:p>
          <a:p>
            <a:r>
              <a:rPr lang="fr-BE" sz="2000" b="1" dirty="0" smtClean="0">
                <a:latin typeface="Brush Script MT" pitchFamily="66" charset="0"/>
              </a:rPr>
              <a:t>Elle est</a:t>
            </a:r>
            <a:r>
              <a:rPr lang="fr-BE" sz="2000" dirty="0">
                <a:latin typeface="Brush Script MT" pitchFamily="66" charset="0"/>
              </a:rPr>
              <a:t> </a:t>
            </a:r>
            <a:r>
              <a:rPr lang="fr-BE" sz="2000" dirty="0" smtClean="0">
                <a:latin typeface="Brush Script MT" pitchFamily="66" charset="0"/>
              </a:rPr>
              <a:t>barmaid </a:t>
            </a:r>
            <a:r>
              <a:rPr lang="fr-BE" sz="2000" dirty="0">
                <a:latin typeface="Brush Script MT" pitchFamily="66" charset="0"/>
              </a:rPr>
              <a:t>au </a:t>
            </a:r>
            <a:r>
              <a:rPr lang="fr-BE" sz="2000" dirty="0" smtClean="0">
                <a:latin typeface="Brush Script MT" pitchFamily="66" charset="0"/>
              </a:rPr>
              <a:t>Merlotte‘s et habite à Bon Temps. Elle </a:t>
            </a:r>
            <a:r>
              <a:rPr lang="fr-BE" sz="2000" dirty="0">
                <a:latin typeface="Brush Script MT" pitchFamily="66" charset="0"/>
              </a:rPr>
              <a:t>a un fort caractère </a:t>
            </a:r>
            <a:r>
              <a:rPr lang="fr-BE" sz="2000" dirty="0" smtClean="0">
                <a:latin typeface="Brush Script MT" pitchFamily="66" charset="0"/>
              </a:rPr>
              <a:t>... </a:t>
            </a:r>
            <a:r>
              <a:rPr lang="fr-BE" sz="2000" dirty="0">
                <a:latin typeface="Brush Script MT" pitchFamily="66" charset="0"/>
              </a:rPr>
              <a:t>Tara a grandit à Bon Temps. Elle a passé son enfance à s'occuper de sa mère </a:t>
            </a:r>
            <a:r>
              <a:rPr lang="fr-BE" sz="2000" dirty="0" smtClean="0">
                <a:latin typeface="Brush Script MT" pitchFamily="66" charset="0"/>
              </a:rPr>
              <a:t>alcoolique.</a:t>
            </a:r>
            <a:endParaRPr lang="fr-BE" sz="2000" dirty="0">
              <a:latin typeface="Brush Script MT" pitchFamily="66" charset="0"/>
            </a:endParaRPr>
          </a:p>
          <a:p>
            <a:r>
              <a:rPr lang="fr-BE" sz="2000" dirty="0">
                <a:latin typeface="Brush Script MT" pitchFamily="66" charset="0"/>
              </a:rPr>
              <a:t>Elle décide donc de quitter sa mère vers sa majorité, elle s'installe chez son cousin Lafayette</a:t>
            </a:r>
            <a:r>
              <a:rPr lang="fr-BE" sz="2000" dirty="0" smtClean="0">
                <a:latin typeface="Brush Script MT" pitchFamily="66" charset="0"/>
              </a:rPr>
              <a:t>, qui est gay. Plus tard, </a:t>
            </a:r>
            <a:r>
              <a:rPr lang="fr-BE" sz="2000" dirty="0">
                <a:latin typeface="Brush Script MT" pitchFamily="66" charset="0"/>
              </a:rPr>
              <a:t>e</a:t>
            </a:r>
            <a:r>
              <a:rPr lang="fr-BE" sz="2000" dirty="0" smtClean="0">
                <a:latin typeface="Brush Script MT" pitchFamily="66" charset="0"/>
              </a:rPr>
              <a:t>lle </a:t>
            </a:r>
            <a:r>
              <a:rPr lang="fr-BE" sz="2000" dirty="0">
                <a:latin typeface="Brush Script MT" pitchFamily="66" charset="0"/>
              </a:rPr>
              <a:t>retourne vivre chez sa mère.</a:t>
            </a:r>
          </a:p>
          <a:p>
            <a:endParaRPr lang="fr-BE" dirty="0"/>
          </a:p>
        </p:txBody>
      </p:sp>
      <p:pic>
        <p:nvPicPr>
          <p:cNvPr id="9" name="Espace réservé du conten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1960" y="476672"/>
            <a:ext cx="4368888" cy="5853113"/>
          </a:xfrm>
          <a:prstGeom prst="rect">
            <a:avLst/>
          </a:prstGeom>
          <a:ln>
            <a:noFill/>
          </a:ln>
          <a:effectLst>
            <a:softEdge rad="112500"/>
          </a:effectLst>
        </p:spPr>
      </p:pic>
      <p:sp>
        <p:nvSpPr>
          <p:cNvPr id="2" name="Titre 1"/>
          <p:cNvSpPr>
            <a:spLocks noGrp="1"/>
          </p:cNvSpPr>
          <p:nvPr>
            <p:ph type="title"/>
          </p:nvPr>
        </p:nvSpPr>
        <p:spPr>
          <a:xfrm>
            <a:off x="2123728" y="-171400"/>
            <a:ext cx="3008313" cy="1162050"/>
          </a:xfrm>
        </p:spPr>
        <p:txBody>
          <a:bodyPr>
            <a:normAutofit/>
          </a:bodyPr>
          <a:lstStyle/>
          <a:p>
            <a:r>
              <a:rPr lang="fr-BE" sz="3600" b="0" dirty="0" smtClean="0">
                <a:latin typeface="Colonna MT" pitchFamily="82" charset="0"/>
              </a:rPr>
              <a:t>Tara </a:t>
            </a:r>
            <a:r>
              <a:rPr lang="fr-BE" sz="3600" b="0" dirty="0" err="1" smtClean="0">
                <a:latin typeface="Colonna MT" pitchFamily="82" charset="0"/>
              </a:rPr>
              <a:t>Thornton</a:t>
            </a:r>
            <a:endParaRPr lang="fr-BE" sz="3600" b="0" dirty="0">
              <a:latin typeface="Colonna MT" pitchFamily="82" charset="0"/>
            </a:endParaRPr>
          </a:p>
        </p:txBody>
      </p:sp>
    </p:spTree>
    <p:extLst>
      <p:ext uri="{BB962C8B-B14F-4D97-AF65-F5344CB8AC3E}">
        <p14:creationId xmlns:p14="http://schemas.microsoft.com/office/powerpoint/2010/main" val="13523873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3008313" cy="1162050"/>
          </a:xfrm>
        </p:spPr>
        <p:txBody>
          <a:bodyPr>
            <a:normAutofit/>
          </a:bodyPr>
          <a:lstStyle/>
          <a:p>
            <a:r>
              <a:rPr lang="fr-BE" sz="4000" b="0" dirty="0" smtClean="0">
                <a:latin typeface="Colonna MT" pitchFamily="82" charset="0"/>
              </a:rPr>
              <a:t>Sam Merlotte</a:t>
            </a:r>
            <a:endParaRPr lang="fr-BE" sz="4000" b="0" dirty="0">
              <a:latin typeface="Colonna MT" pitchFamily="82" charset="0"/>
            </a:endParaRPr>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332656"/>
            <a:ext cx="4389834" cy="5853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texte 3"/>
          <p:cNvSpPr>
            <a:spLocks noGrp="1"/>
          </p:cNvSpPr>
          <p:nvPr>
            <p:ph type="body" sz="half" idx="2"/>
          </p:nvPr>
        </p:nvSpPr>
        <p:spPr>
          <a:xfrm rot="21223227">
            <a:off x="452679" y="1448283"/>
            <a:ext cx="3696589" cy="5197624"/>
          </a:xfrm>
        </p:spPr>
        <p:style>
          <a:lnRef idx="0">
            <a:schemeClr val="accent2"/>
          </a:lnRef>
          <a:fillRef idx="3">
            <a:schemeClr val="accent2"/>
          </a:fillRef>
          <a:effectRef idx="3">
            <a:schemeClr val="accent2"/>
          </a:effectRef>
          <a:fontRef idx="minor">
            <a:schemeClr val="lt1"/>
          </a:fontRef>
        </p:style>
        <p:txBody>
          <a:bodyPr>
            <a:noAutofit/>
          </a:bodyPr>
          <a:lstStyle/>
          <a:p>
            <a:r>
              <a:rPr lang="fr-BE" sz="1600" dirty="0" smtClean="0">
                <a:latin typeface="Brush Script MT" pitchFamily="66" charset="0"/>
              </a:rPr>
              <a:t>Sam a entre 25 et 30 ans.</a:t>
            </a:r>
            <a:endParaRPr lang="fr-BE" sz="1600" dirty="0">
              <a:latin typeface="Brush Script MT" pitchFamily="66" charset="0"/>
            </a:endParaRPr>
          </a:p>
          <a:p>
            <a:r>
              <a:rPr lang="fr-BE" sz="1600" dirty="0" smtClean="0">
                <a:latin typeface="Brush Script MT" pitchFamily="66" charset="0"/>
              </a:rPr>
              <a:t>Il a été adopté mais va rencontrer sa famille biologique. Il est</a:t>
            </a:r>
            <a:r>
              <a:rPr lang="fr-BE" sz="1600" dirty="0">
                <a:latin typeface="Brush Script MT" pitchFamily="66" charset="0"/>
              </a:rPr>
              <a:t> </a:t>
            </a:r>
            <a:r>
              <a:rPr lang="fr-BE" sz="1600" dirty="0" smtClean="0">
                <a:latin typeface="Brush Script MT" pitchFamily="66" charset="0"/>
              </a:rPr>
              <a:t>responsable </a:t>
            </a:r>
            <a:r>
              <a:rPr lang="fr-BE" sz="1600" dirty="0">
                <a:latin typeface="Brush Script MT" pitchFamily="66" charset="0"/>
              </a:rPr>
              <a:t>du </a:t>
            </a:r>
            <a:r>
              <a:rPr lang="fr-BE" sz="1600" dirty="0" smtClean="0">
                <a:latin typeface="Brush Script MT" pitchFamily="66" charset="0"/>
              </a:rPr>
              <a:t>Merlotte's et habite Bon </a:t>
            </a:r>
            <a:r>
              <a:rPr lang="fr-BE" sz="1600" dirty="0">
                <a:latin typeface="Brush Script MT" pitchFamily="66" charset="0"/>
              </a:rPr>
              <a:t>Temps</a:t>
            </a:r>
          </a:p>
          <a:p>
            <a:r>
              <a:rPr lang="fr-BE" sz="1600" dirty="0" smtClean="0">
                <a:latin typeface="Brush Script MT" pitchFamily="66" charset="0"/>
              </a:rPr>
              <a:t>C’est un métamorphe. Il </a:t>
            </a:r>
            <a:r>
              <a:rPr lang="fr-BE" sz="1600" dirty="0">
                <a:latin typeface="Brush Script MT" pitchFamily="66" charset="0"/>
              </a:rPr>
              <a:t>est fidèle et digne de </a:t>
            </a:r>
            <a:r>
              <a:rPr lang="fr-BE" sz="1600" dirty="0" smtClean="0">
                <a:latin typeface="Brush Script MT" pitchFamily="66" charset="0"/>
              </a:rPr>
              <a:t>confiance. Le </a:t>
            </a:r>
            <a:r>
              <a:rPr lang="fr-BE" sz="1600" dirty="0">
                <a:latin typeface="Brush Script MT" pitchFamily="66" charset="0"/>
              </a:rPr>
              <a:t>fait qu'il soit métamorphe semble lui conférer le "don" de communiquer avec les </a:t>
            </a:r>
            <a:r>
              <a:rPr lang="fr-BE" sz="1600" dirty="0" smtClean="0">
                <a:latin typeface="Brush Script MT" pitchFamily="66" charset="0"/>
              </a:rPr>
              <a:t>animaux. </a:t>
            </a:r>
            <a:r>
              <a:rPr lang="fr-BE" sz="1600" dirty="0">
                <a:latin typeface="Brush Script MT" pitchFamily="66" charset="0"/>
              </a:rPr>
              <a:t>Sam n'a pas grandit a Bon Temps. Il a été adopté lorsqu'il </a:t>
            </a:r>
            <a:r>
              <a:rPr lang="fr-BE" sz="1600" dirty="0" smtClean="0">
                <a:latin typeface="Brush Script MT" pitchFamily="66" charset="0"/>
              </a:rPr>
              <a:t>était </a:t>
            </a:r>
            <a:r>
              <a:rPr lang="fr-BE" sz="1600" dirty="0">
                <a:latin typeface="Brush Script MT" pitchFamily="66" charset="0"/>
              </a:rPr>
              <a:t>très jeune, il n'a pas connu ses parents biologiques. Il fait tout pour que ses origines restent inconnues allant </a:t>
            </a:r>
            <a:r>
              <a:rPr lang="fr-BE" sz="1600" dirty="0" smtClean="0">
                <a:latin typeface="Brush Script MT" pitchFamily="66" charset="0"/>
              </a:rPr>
              <a:t>même </a:t>
            </a:r>
            <a:r>
              <a:rPr lang="fr-BE" sz="1600" dirty="0">
                <a:latin typeface="Brush Script MT" pitchFamily="66" charset="0"/>
              </a:rPr>
              <a:t>jusqu'à mentir pour qu'elles restent cachées. </a:t>
            </a:r>
            <a:r>
              <a:rPr lang="fr-BE" sz="1600" dirty="0" smtClean="0">
                <a:latin typeface="Brush Script MT" pitchFamily="66" charset="0"/>
              </a:rPr>
              <a:t>Vers </a:t>
            </a:r>
            <a:r>
              <a:rPr lang="fr-BE" sz="1600" dirty="0">
                <a:latin typeface="Brush Script MT" pitchFamily="66" charset="0"/>
              </a:rPr>
              <a:t>15 ans, Sam découvre qui il est vraiment - un </a:t>
            </a:r>
            <a:r>
              <a:rPr lang="fr-BE" sz="1600" dirty="0" smtClean="0">
                <a:latin typeface="Brush Script MT" pitchFamily="66" charset="0"/>
              </a:rPr>
              <a:t>métamorphe. </a:t>
            </a:r>
            <a:r>
              <a:rPr lang="fr-BE" sz="1600" dirty="0">
                <a:latin typeface="Brush Script MT" pitchFamily="66" charset="0"/>
              </a:rPr>
              <a:t>Un jour, en rentrant chez lui, il découvre sa maison vide : Ses parents adoptifs ont déménagé mais ont laissé sa chambre intacte. Par la suite, Sam vivra de ses propres moyens, c'est à dire en </a:t>
            </a:r>
            <a:r>
              <a:rPr lang="fr-BE" sz="1600" dirty="0" smtClean="0">
                <a:latin typeface="Brush Script MT" pitchFamily="66" charset="0"/>
              </a:rPr>
              <a:t>volant.</a:t>
            </a:r>
            <a:r>
              <a:rPr lang="fr-BE" sz="1600" dirty="0">
                <a:latin typeface="Brush Script MT" pitchFamily="66" charset="0"/>
              </a:rPr>
              <a:t> </a:t>
            </a:r>
            <a:r>
              <a:rPr lang="fr-BE" sz="1600" dirty="0" smtClean="0">
                <a:latin typeface="Brush Script MT" pitchFamily="66" charset="0"/>
              </a:rPr>
              <a:t>Sam </a:t>
            </a:r>
            <a:r>
              <a:rPr lang="fr-BE" sz="1600" dirty="0">
                <a:latin typeface="Brush Script MT" pitchFamily="66" charset="0"/>
              </a:rPr>
              <a:t>a la particularité d'être un métamorphe, il a le don de copier l'apparence d'un animal, d'une personne ou d'un objet qu'il a déjà vu</a:t>
            </a:r>
            <a:r>
              <a:rPr lang="fr-BE" sz="1600" dirty="0" smtClean="0">
                <a:latin typeface="Brush Script MT" pitchFamily="66" charset="0"/>
              </a:rPr>
              <a:t>.</a:t>
            </a:r>
            <a:endParaRPr lang="fr-BE" sz="1600" dirty="0">
              <a:latin typeface="Brush Script MT" pitchFamily="66" charset="0"/>
            </a:endParaRPr>
          </a:p>
        </p:txBody>
      </p:sp>
    </p:spTree>
    <p:extLst>
      <p:ext uri="{BB962C8B-B14F-4D97-AF65-F5344CB8AC3E}">
        <p14:creationId xmlns:p14="http://schemas.microsoft.com/office/powerpoint/2010/main" val="3179829541"/>
      </p:ext>
    </p:extLst>
  </p:cSld>
  <p:clrMapOvr>
    <a:masterClrMapping/>
  </p:clrMapOvr>
  <p:transition spd="slow" advTm="7000">
    <p:wheel spokes="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TotalTime>
  <Words>501</Words>
  <Application>Microsoft Office PowerPoint</Application>
  <PresentationFormat>Affichage à l'écran (4:3)</PresentationFormat>
  <Paragraphs>48</Paragraphs>
  <Slides>11</Slides>
  <Notes>1</Notes>
  <HiddenSlides>0</HiddenSlides>
  <MMClips>1</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True Blood</vt:lpstr>
      <vt:lpstr>Eric Notrhman</vt:lpstr>
      <vt:lpstr>Pam Swynford de Beaufort</vt:lpstr>
      <vt:lpstr>Sookie Stackhouse</vt:lpstr>
      <vt:lpstr>Bill Compton</vt:lpstr>
      <vt:lpstr>Jessica Hamby</vt:lpstr>
      <vt:lpstr>Jason Stackhouse</vt:lpstr>
      <vt:lpstr>Tara Thornton</vt:lpstr>
      <vt:lpstr>Sam Merlotte</vt:lpstr>
      <vt:lpstr>Léonard Herveaux</vt:lpstr>
      <vt:lpstr>Lafayette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Blood</dc:title>
  <dc:creator>Lauranne</dc:creator>
  <cp:lastModifiedBy>Lauranne</cp:lastModifiedBy>
  <cp:revision>21</cp:revision>
  <dcterms:created xsi:type="dcterms:W3CDTF">2011-02-20T11:17:11Z</dcterms:created>
  <dcterms:modified xsi:type="dcterms:W3CDTF">2011-03-05T21:50:16Z</dcterms:modified>
</cp:coreProperties>
</file>