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7" r:id="rId5"/>
    <p:sldId id="268" r:id="rId6"/>
    <p:sldId id="269" r:id="rId7"/>
    <p:sldId id="270" r:id="rId8"/>
    <p:sldId id="261" r:id="rId9"/>
    <p:sldId id="271" r:id="rId10"/>
    <p:sldId id="263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91" d="100"/>
          <a:sy n="91" d="100"/>
        </p:scale>
        <p:origin x="-438" y="-114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/>
              <a:pPr/>
              <a:t>11/29/2011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/>
              <a:pPr/>
              <a:t>11/29/2011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/>
              <a:pPr/>
              <a:t>11/29/2011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lexpress.fr/medias/480/greenpeace-action-cherbourg_129.jpg" TargetMode="External"/><Relationship Id="rId2" Type="http://schemas.openxmlformats.org/officeDocument/2006/relationships/image" Target="http://barbarie.org/1/IMG/arton406.gi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1.gstatic.com/images?q=tbn:ANd9GcRSfTp2Cdadt2iDb7LjZn9tgiaWbunmmS3wOsGP7V9Zi4AIOGqHdA" TargetMode="External"/><Relationship Id="rId2" Type="http://schemas.openxmlformats.org/officeDocument/2006/relationships/image" Target="https://encrypted-tbn2.gstatic.com/images?q=tbn:ANd9GcTyUyVaR4KKDjF6byEN4Mh3rcaSe8wJgFV7zb8hCSzLzs9ERLu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http://www.istablog.fr/wp-content/uploads/2011/06/grenelle-environnement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f.fr/" TargetMode="External"/><Relationship Id="rId2" Type="http://schemas.openxmlformats.org/officeDocument/2006/relationships/hyperlink" Target="http://www.total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hyperlink" Target="http://www.otre.org/transportroutier.php?focus=22" TargetMode="External"/><Relationship Id="rId4" Type="http://schemas.openxmlformats.org/officeDocument/2006/relationships/hyperlink" Target="http://www.actu-environnement.com/ae/news/impact_environnemental_transport_europe_7081.ph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4800" b="0" i="0" dirty="0" smtClean="0">
                <a:solidFill>
                  <a:schemeClr val="tx1"/>
                </a:solidFill>
                <a:ea typeface="+mj-ea"/>
                <a:cs typeface="+mj-cs"/>
              </a:rPr>
              <a:t>MONDIALISATION &amp; ECOLOGIE</a:t>
            </a:r>
            <a:endParaRPr lang="fr-FR" sz="4800" b="0" i="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4012" y="5445224"/>
            <a:ext cx="9468544" cy="1066800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endParaRPr lang="fr-FR" b="0" i="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endParaRPr lang="fr-FR" sz="19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fr-FR" sz="1900" b="0" i="1" dirty="0" smtClean="0">
                <a:solidFill>
                  <a:schemeClr val="tx1">
                    <a:tint val="75000"/>
                  </a:schemeClr>
                </a:solidFill>
                <a:latin typeface="Adobe Caslon Pro" pitchFamily="18" charset="0"/>
              </a:rPr>
              <a:t>Pierre Jean BLUMBERGER, Jean Baptiste FAGOT, Franck FORSTER, Alexandre HUMBERT</a:t>
            </a:r>
            <a:endParaRPr lang="fr-FR" sz="1900" b="0" i="1" dirty="0">
              <a:solidFill>
                <a:schemeClr val="tx1">
                  <a:tint val="75000"/>
                </a:schemeClr>
              </a:solidFill>
              <a:latin typeface="Adobe Caslo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10439398" cy="128215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+mn-lt"/>
              </a:rPr>
              <a:t>La logique de mondialisation s'oppose-t-elle nécessairement à la démarche de préservation de l'environnement?</a:t>
            </a:r>
            <a:endParaRPr lang="fr-FR" dirty="0">
              <a:latin typeface="+mn-lt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57908" y="1988840"/>
            <a:ext cx="9144000" cy="3895328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latin typeface="+mj-lt"/>
              </a:rPr>
              <a:t>I/ Les impacts de la mondialisation sur l'environnement</a:t>
            </a:r>
          </a:p>
          <a:p>
            <a:pPr>
              <a:buNone/>
            </a:pPr>
            <a:r>
              <a:rPr lang="fr-FR" b="1" dirty="0" smtClean="0">
                <a:latin typeface="+mj-lt"/>
              </a:rPr>
              <a:t>A) Les transports</a:t>
            </a:r>
          </a:p>
          <a:p>
            <a:pPr>
              <a:buNone/>
            </a:pPr>
            <a:r>
              <a:rPr lang="fr-FR" b="1" dirty="0" smtClean="0">
                <a:latin typeface="+mj-lt"/>
              </a:rPr>
              <a:t>B) Les activités économiques</a:t>
            </a:r>
          </a:p>
          <a:p>
            <a:pPr>
              <a:buNone/>
            </a:pPr>
            <a:endParaRPr lang="fr-FR" b="1" dirty="0" smtClean="0">
              <a:latin typeface="+mj-lt"/>
            </a:endParaRPr>
          </a:p>
          <a:p>
            <a:r>
              <a:rPr lang="fr-FR" b="1" dirty="0" smtClean="0">
                <a:latin typeface="+mj-lt"/>
              </a:rPr>
              <a:t>II/ Les acteurs qui veulent inverser la tendance</a:t>
            </a:r>
          </a:p>
          <a:p>
            <a:pPr>
              <a:buNone/>
            </a:pPr>
            <a:r>
              <a:rPr lang="fr-FR" b="1" dirty="0" smtClean="0">
                <a:latin typeface="+mj-lt"/>
              </a:rPr>
              <a:t>A) Militants et actions individuelles</a:t>
            </a:r>
          </a:p>
          <a:p>
            <a:pPr>
              <a:buNone/>
            </a:pPr>
            <a:r>
              <a:rPr lang="fr-FR" b="1" dirty="0" smtClean="0">
                <a:latin typeface="+mj-lt"/>
              </a:rPr>
              <a:t>B)Actions gouvernementales et politiques</a:t>
            </a:r>
          </a:p>
          <a:p>
            <a:pPr>
              <a:buNone/>
            </a:pPr>
            <a:r>
              <a:rPr lang="fr-FR" b="1" dirty="0" smtClean="0">
                <a:latin typeface="+mj-lt"/>
              </a:rPr>
              <a:t>C) L'entreprise</a:t>
            </a:r>
            <a:endParaRPr lang="fr-FR" sz="2400" b="1" i="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53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427" y="476672"/>
            <a:ext cx="9677398" cy="102076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+mn-lt"/>
              </a:rPr>
              <a:t>I/ Les impacts de la mondialisation sur l'environnement</a:t>
            </a:r>
            <a:br>
              <a:rPr lang="fr-FR" b="1" dirty="0" smtClean="0">
                <a:latin typeface="+mn-lt"/>
              </a:rPr>
            </a:br>
            <a:r>
              <a:rPr lang="fr-FR" i="1" dirty="0" smtClean="0">
                <a:latin typeface="+mn-lt"/>
              </a:rPr>
              <a:t>A) Les transports</a:t>
            </a:r>
            <a:endParaRPr lang="fr-FR" i="1" dirty="0">
              <a:latin typeface="+mn-lt"/>
            </a:endParaRPr>
          </a:p>
        </p:txBody>
      </p:sp>
      <p:pic>
        <p:nvPicPr>
          <p:cNvPr id="5" name="Espace réservé du contenu 4" descr="http://www.annuaire.com/images/category/transport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772" y="620688"/>
            <a:ext cx="2183334" cy="151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www.otre.org/files_repository/image/Donn%C3%A9es%20du%20secteur/graphique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6060" y="2276872"/>
            <a:ext cx="6463803" cy="317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://www.linternaute.com/voyage/amerique-du-nord/l-ouest-americain-regne-de-la-demesure/image/echangeur-autoroutier-a-los-angeles-11448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8108" y="1916832"/>
            <a:ext cx="56166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http://md0.libe.com/photo/359336/?modified_at=1323177952&amp;ratio_x=03&amp;ratio_y=02&amp;width=47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2084" y="1988840"/>
            <a:ext cx="6096322" cy="41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://www.humanite.fr/sites/default/files/vignettes/erika_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8068" y="2132856"/>
            <a:ext cx="71287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http://www.les-crises.fr/images/2500-matieres-premieres/2500-alimentaire/dessin-cartoon-faim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0036" y="1700808"/>
            <a:ext cx="89289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6580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fr-FR" b="1" dirty="0" smtClean="0">
                <a:latin typeface="+mn-lt"/>
              </a:rPr>
              <a:t>I/ Les impacts de la mondialisation sur l'environnement</a:t>
            </a:r>
            <a:br>
              <a:rPr lang="fr-FR" b="1" dirty="0" smtClean="0">
                <a:latin typeface="+mn-lt"/>
              </a:rPr>
            </a:br>
            <a:r>
              <a:rPr lang="fr-FR" i="1" dirty="0" smtClean="0">
                <a:latin typeface="+mn-lt"/>
              </a:rPr>
              <a:t>B) Les activités économiques</a:t>
            </a:r>
            <a:endParaRPr lang="fr-FR" sz="3200" i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7" name="Espace réservé du contenu 6" descr="http://www.valorplast.com/Front/imgs/cms/large/t4_2011_20_2012020217185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8068" y="1700808"/>
            <a:ext cx="66967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Espace réservé du contenu 7" descr="http://energie.lexpansion.com/partners/expansion/cacheDirectory/HTMLcontributions/img/gazoduc%20%20Roger%20Asbury%20%20Fotolia.com.gif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00" y="1700808"/>
            <a:ext cx="6120680" cy="423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://www.articque.com/uploads/images/cartes-actu/carte-actu-part-emissions-mondiales-carbone-CO2-20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820" y="1844824"/>
            <a:ext cx="107291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73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latin typeface="+mn-lt"/>
              </a:rPr>
              <a:t>II/ Les acteurs qui veulent inverser la tendance</a:t>
            </a:r>
            <a:br>
              <a:rPr lang="fr-FR" b="1" dirty="0" smtClean="0">
                <a:latin typeface="+mn-lt"/>
              </a:rPr>
            </a:br>
            <a:r>
              <a:rPr lang="fr-FR" i="1" dirty="0" smtClean="0">
                <a:latin typeface="+mn-lt"/>
              </a:rPr>
              <a:t>A) Militants et actions individuelles</a:t>
            </a:r>
            <a:endParaRPr lang="fr-FR" sz="3200" i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9900591" cy="659904"/>
          </a:xfrm>
        </p:spPr>
        <p:txBody>
          <a:bodyPr/>
          <a:lstStyle/>
          <a:p>
            <a:r>
              <a:rPr lang="fr-FR" dirty="0" smtClean="0"/>
              <a:t>Leurs but : Protéger la planète, prêts à tout pour atteindre leurs objectifs</a:t>
            </a:r>
          </a:p>
        </p:txBody>
      </p:sp>
      <p:pic>
        <p:nvPicPr>
          <p:cNvPr id="6" name="images1"/>
          <p:cNvPicPr/>
          <p:nvPr/>
        </p:nvPicPr>
        <p:blipFill>
          <a:blip r:link="rId2" cstate="print">
            <a:alphaModFix/>
            <a:lum/>
          </a:blip>
          <a:srcRect/>
          <a:stretch>
            <a:fillRect/>
          </a:stretch>
        </p:blipFill>
        <p:spPr>
          <a:xfrm>
            <a:off x="2061964" y="2708920"/>
            <a:ext cx="4032448" cy="3600400"/>
          </a:xfrm>
          <a:prstGeom prst="rect">
            <a:avLst/>
          </a:prstGeom>
          <a:ln>
            <a:noFill/>
            <a:prstDash/>
          </a:ln>
        </p:spPr>
      </p:pic>
      <p:pic>
        <p:nvPicPr>
          <p:cNvPr id="8" name="images2"/>
          <p:cNvPicPr>
            <a:picLocks noGrp="1"/>
          </p:cNvPicPr>
          <p:nvPr>
            <p:ph sz="half" idx="2"/>
          </p:nvPr>
        </p:nvPicPr>
        <p:blipFill>
          <a:blip r:link="rId3" cstate="print">
            <a:alphaModFix/>
            <a:lum/>
          </a:blip>
          <a:srcRect/>
          <a:stretch>
            <a:fillRect/>
          </a:stretch>
        </p:blipFill>
        <p:spPr>
          <a:xfrm>
            <a:off x="6238428" y="2708920"/>
            <a:ext cx="3888432" cy="3600400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xmlns="" val="198955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892" y="260648"/>
            <a:ext cx="9143998" cy="1020762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+mn-lt"/>
              </a:rPr>
              <a:t>II/ Les acteurs qui veulent inverser la tendance</a:t>
            </a:r>
            <a:br>
              <a:rPr lang="fr-FR" b="1" dirty="0" smtClean="0">
                <a:latin typeface="+mn-lt"/>
              </a:rPr>
            </a:br>
            <a:r>
              <a:rPr lang="fr-FR" i="1" dirty="0" smtClean="0">
                <a:latin typeface="+mn-lt"/>
              </a:rPr>
              <a:t>B) Actions gouvernementales et politiques</a:t>
            </a:r>
            <a:endParaRPr lang="fr-FR" sz="3200" i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images3"/>
          <p:cNvPicPr>
            <a:picLocks noGrp="1"/>
          </p:cNvPicPr>
          <p:nvPr>
            <p:ph sz="half" idx="1"/>
          </p:nvPr>
        </p:nvPicPr>
        <p:blipFill>
          <a:blip r:link="rId2" cstate="print">
            <a:alphaModFix/>
            <a:lum/>
          </a:blip>
          <a:srcRect/>
          <a:stretch>
            <a:fillRect/>
          </a:stretch>
        </p:blipFill>
        <p:spPr>
          <a:xfrm>
            <a:off x="1629916" y="1772816"/>
            <a:ext cx="2880320" cy="4176464"/>
          </a:xfrm>
          <a:prstGeom prst="rect">
            <a:avLst/>
          </a:prstGeom>
          <a:ln>
            <a:noFill/>
            <a:prstDash/>
          </a:ln>
        </p:spPr>
      </p:pic>
      <p:pic>
        <p:nvPicPr>
          <p:cNvPr id="8" name="images4"/>
          <p:cNvPicPr>
            <a:picLocks noGrp="1"/>
          </p:cNvPicPr>
          <p:nvPr>
            <p:ph sz="half" idx="2"/>
          </p:nvPr>
        </p:nvPicPr>
        <p:blipFill>
          <a:blip r:link="rId3" cstate="print">
            <a:alphaModFix/>
            <a:lum/>
          </a:blip>
          <a:srcRect/>
          <a:stretch>
            <a:fillRect/>
          </a:stretch>
        </p:blipFill>
        <p:spPr>
          <a:xfrm>
            <a:off x="6742484" y="1772816"/>
            <a:ext cx="4176464" cy="4176464"/>
          </a:xfrm>
          <a:prstGeom prst="rect">
            <a:avLst/>
          </a:prstGeom>
          <a:ln>
            <a:noFill/>
            <a:prstDash/>
          </a:ln>
        </p:spPr>
      </p:pic>
      <p:pic>
        <p:nvPicPr>
          <p:cNvPr id="9" name="images5"/>
          <p:cNvPicPr/>
          <p:nvPr/>
        </p:nvPicPr>
        <p:blipFill>
          <a:blip r:link="rId4" cstate="print">
            <a:alphaModFix/>
            <a:lum/>
          </a:blip>
          <a:srcRect/>
          <a:stretch>
            <a:fillRect/>
          </a:stretch>
        </p:blipFill>
        <p:spPr>
          <a:xfrm>
            <a:off x="4150196" y="1268760"/>
            <a:ext cx="2376264" cy="2448272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xmlns="" val="198955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latin typeface="+mn-lt"/>
              </a:rPr>
              <a:t>II/ Les acteurs qui veulent inverser la tendance</a:t>
            </a:r>
            <a:br>
              <a:rPr lang="fr-FR" b="1" dirty="0" smtClean="0">
                <a:latin typeface="+mn-lt"/>
              </a:rPr>
            </a:br>
            <a:r>
              <a:rPr lang="fr-FR" i="1" dirty="0" smtClean="0">
                <a:latin typeface="+mn-lt"/>
              </a:rPr>
              <a:t>C) L'entreprise</a:t>
            </a:r>
            <a:endParaRPr lang="en-US" i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13892" y="1988840"/>
            <a:ext cx="950505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sz="2400" dirty="0" smtClean="0"/>
              <a:t>Entreprises s'allient à la cause écologique pour leur image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sz="2400" dirty="0" smtClean="0"/>
              <a:t>Pub faite pour montrer au consommateur l'implication de l'entreprise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sz="2400" dirty="0" smtClean="0"/>
              <a:t>Marketing "vert" qui ne reflète pas toujours la vérité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852" y="3501008"/>
            <a:ext cx="5145656" cy="266429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4451" y="3501008"/>
            <a:ext cx="5047679" cy="266189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4133" y="3429001"/>
            <a:ext cx="5184576" cy="287145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5894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latin typeface="+mn-lt"/>
              </a:rPr>
              <a:t>II/ Les acteurs qui veulent inverser la tendance</a:t>
            </a:r>
            <a:br>
              <a:rPr lang="fr-FR" b="1" dirty="0" smtClean="0">
                <a:latin typeface="+mn-lt"/>
              </a:rPr>
            </a:br>
            <a:r>
              <a:rPr lang="fr-FR" i="1" dirty="0" smtClean="0">
                <a:latin typeface="+mn-lt"/>
              </a:rPr>
              <a:t>C) L'entreprise</a:t>
            </a:r>
            <a:endParaRPr lang="en-US" i="1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01924" y="1772816"/>
            <a:ext cx="792088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sz="2400" dirty="0" smtClean="0"/>
              <a:t>Dématérialisation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sz="2400" dirty="0" smtClean="0"/>
              <a:t>Normes écologiques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sz="2400" dirty="0" smtClean="0"/>
              <a:t>Réduction de l'utilisation de substances polluantes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sz="2400" dirty="0" smtClean="0"/>
              <a:t>Installations économes en énergie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sz="2400" dirty="0" smtClean="0"/>
              <a:t>Programme de recyclage pour les appareils en fin de vie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fr-FR" sz="2400" dirty="0" smtClean="0"/>
              <a:t>Efforts récompensés: Apple obtient une note de 2,36/5 d'après les consommateurs.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932" y="1700808"/>
            <a:ext cx="7488832" cy="476141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589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1700808"/>
            <a:ext cx="2743200" cy="4471392"/>
          </a:xfrm>
        </p:spPr>
        <p:txBody>
          <a:bodyPr>
            <a:normAutofit lnSpcReduction="1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www.total.com</a:t>
            </a:r>
            <a:endParaRPr lang="en-US" dirty="0" smtClean="0"/>
          </a:p>
          <a:p>
            <a:r>
              <a:rPr lang="fr-FR" dirty="0" smtClean="0">
                <a:hlinkClick r:id="rId3"/>
              </a:rPr>
              <a:t>www.</a:t>
            </a:r>
            <a:r>
              <a:rPr lang="fr-FR" b="1" dirty="0" smtClean="0">
                <a:hlinkClick r:id="rId3"/>
              </a:rPr>
              <a:t>wwf</a:t>
            </a:r>
            <a:r>
              <a:rPr lang="fr-FR" dirty="0" smtClean="0">
                <a:hlinkClick r:id="rId3"/>
              </a:rPr>
              <a:t>.fr/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www.actu-environnement.com/ae/news/impact_environnemental_transport_europe_7081.php4</a:t>
            </a:r>
            <a:endParaRPr lang="fr-FR" dirty="0" smtClean="0"/>
          </a:p>
          <a:p>
            <a:r>
              <a:rPr lang="fr-FR" dirty="0" smtClean="0">
                <a:hlinkClick r:id="rId5"/>
              </a:rPr>
              <a:t>http://www.otre.org/transportroutier.php?focus=22</a:t>
            </a:r>
            <a:endParaRPr lang="fr-FR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mage 4" descr="http://nityavarnes.unblog.fr/files/2010/05/ecologi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2244" y="2132856"/>
            <a:ext cx="5976664" cy="349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9730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4846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30E88AF-CBB7-4E0D-9189-EC62B74214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TS102804846</Template>
  <TotalTime>0</TotalTime>
  <Words>201</Words>
  <Application>Microsoft Office PowerPoint</Application>
  <PresentationFormat>Personnalisé</PresentationFormat>
  <Paragraphs>40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TS102804846</vt:lpstr>
      <vt:lpstr>MONDIALISATION &amp; ECOLOGIE</vt:lpstr>
      <vt:lpstr>La logique de mondialisation s'oppose-t-elle nécessairement à la démarche de préservation de l'environnement?</vt:lpstr>
      <vt:lpstr>I/ Les impacts de la mondialisation sur l'environnement A) Les transports</vt:lpstr>
      <vt:lpstr>I/ Les impacts de la mondialisation sur l'environnement B) Les activités économiques</vt:lpstr>
      <vt:lpstr>II/ Les acteurs qui veulent inverser la tendance A) Militants et actions individuelles</vt:lpstr>
      <vt:lpstr>II/ Les acteurs qui veulent inverser la tendance B) Actions gouvernementales et politiques</vt:lpstr>
      <vt:lpstr>II/ Les acteurs qui veulent inverser la tendance C) L'entreprise</vt:lpstr>
      <vt:lpstr>II/ Les acteurs qui veulent inverser la tendance C) L'entreprise</vt:lpstr>
      <vt:lpstr>SOURCES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2012-11-28T20:10:08Z</dcterms:created>
  <dcterms:modified xsi:type="dcterms:W3CDTF">2012-11-29T20:13:43Z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