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6"/>
  </p:notesMasterIdLst>
  <p:sldIdLst>
    <p:sldId id="281" r:id="rId2"/>
    <p:sldId id="256" r:id="rId3"/>
    <p:sldId id="265" r:id="rId4"/>
    <p:sldId id="257" r:id="rId5"/>
    <p:sldId id="259" r:id="rId6"/>
    <p:sldId id="260" r:id="rId7"/>
    <p:sldId id="270" r:id="rId8"/>
    <p:sldId id="271" r:id="rId9"/>
    <p:sldId id="272" r:id="rId10"/>
    <p:sldId id="273" r:id="rId11"/>
    <p:sldId id="275" r:id="rId12"/>
    <p:sldId id="274" r:id="rId13"/>
    <p:sldId id="276" r:id="rId14"/>
    <p:sldId id="277" r:id="rId15"/>
    <p:sldId id="278" r:id="rId16"/>
    <p:sldId id="279" r:id="rId17"/>
    <p:sldId id="282" r:id="rId18"/>
    <p:sldId id="269" r:id="rId19"/>
    <p:sldId id="280" r:id="rId20"/>
    <p:sldId id="261" r:id="rId21"/>
    <p:sldId id="267" r:id="rId22"/>
    <p:sldId id="263" r:id="rId23"/>
    <p:sldId id="264" r:id="rId24"/>
    <p:sldId id="26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73" autoAdjust="0"/>
    <p:restoredTop sz="97573" autoAdjust="0"/>
  </p:normalViewPr>
  <p:slideViewPr>
    <p:cSldViewPr>
      <p:cViewPr>
        <p:scale>
          <a:sx n="100" d="100"/>
          <a:sy n="100" d="100"/>
        </p:scale>
        <p:origin x="210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B8E81B-243B-437A-A79B-324A3F39AB6C}" type="datetimeFigureOut">
              <a:rPr lang="fr-CA" smtClean="0"/>
              <a:t>2012-11-15</a:t>
            </a:fld>
            <a:endParaRPr lang="fr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B59696-36E6-4BDF-9E84-EA7DD90FE872}" type="slidenum">
              <a:rPr lang="fr-CA" smtClean="0"/>
              <a:t>‹#›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59696-36E6-4BDF-9E84-EA7DD90FE872}" type="slidenum">
              <a:rPr lang="fr-CA" smtClean="0"/>
              <a:t>20</a:t>
            </a:fld>
            <a:endParaRPr lang="fr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6988F-1E49-4B15-A780-2ECA0E97B7DF}" type="datetimeFigureOut">
              <a:rPr lang="en-US" smtClean="0"/>
              <a:pPr/>
              <a:t>11/15/2012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00B1-5B68-4545-BB7B-DA8EE8C39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6988F-1E49-4B15-A780-2ECA0E97B7DF}" type="datetimeFigureOut">
              <a:rPr lang="en-US" smtClean="0"/>
              <a:pPr/>
              <a:t>11/15/2012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00B1-5B68-4545-BB7B-DA8EE8C39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6988F-1E49-4B15-A780-2ECA0E97B7DF}" type="datetimeFigureOut">
              <a:rPr lang="en-US" smtClean="0"/>
              <a:pPr/>
              <a:t>11/15/2012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00B1-5B68-4545-BB7B-DA8EE8C39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6988F-1E49-4B15-A780-2ECA0E97B7DF}" type="datetimeFigureOut">
              <a:rPr lang="en-US" smtClean="0"/>
              <a:pPr/>
              <a:t>11/15/2012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00B1-5B68-4545-BB7B-DA8EE8C39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6988F-1E49-4B15-A780-2ECA0E97B7DF}" type="datetimeFigureOut">
              <a:rPr lang="en-US" smtClean="0"/>
              <a:pPr/>
              <a:t>11/15/2012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00B1-5B68-4545-BB7B-DA8EE8C39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6988F-1E49-4B15-A780-2ECA0E97B7DF}" type="datetimeFigureOut">
              <a:rPr lang="en-US" smtClean="0"/>
              <a:pPr/>
              <a:t>11/15/2012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00B1-5B68-4545-BB7B-DA8EE8C39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6988F-1E49-4B15-A780-2ECA0E97B7DF}" type="datetimeFigureOut">
              <a:rPr lang="en-US" smtClean="0"/>
              <a:pPr/>
              <a:t>11/15/2012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00B1-5B68-4545-BB7B-DA8EE8C39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6988F-1E49-4B15-A780-2ECA0E97B7DF}" type="datetimeFigureOut">
              <a:rPr lang="en-US" smtClean="0"/>
              <a:pPr/>
              <a:t>11/15/2012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00B1-5B68-4545-BB7B-DA8EE8C39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6988F-1E49-4B15-A780-2ECA0E97B7DF}" type="datetimeFigureOut">
              <a:rPr lang="en-US" smtClean="0"/>
              <a:pPr/>
              <a:t>11/15/2012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00B1-5B68-4545-BB7B-DA8EE8C39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6988F-1E49-4B15-A780-2ECA0E97B7DF}" type="datetimeFigureOut">
              <a:rPr lang="en-US" smtClean="0"/>
              <a:pPr/>
              <a:t>11/15/2012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00B1-5B68-4545-BB7B-DA8EE8C39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6988F-1E49-4B15-A780-2ECA0E97B7DF}" type="datetimeFigureOut">
              <a:rPr lang="en-US" smtClean="0"/>
              <a:pPr/>
              <a:t>11/15/2012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00B1-5B68-4545-BB7B-DA8EE8C39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6988F-1E49-4B15-A780-2ECA0E97B7DF}" type="datetimeFigureOut">
              <a:rPr lang="en-US" smtClean="0"/>
              <a:pPr/>
              <a:t>11/15/2012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F00B1-5B68-4545-BB7B-DA8EE8C39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5.pn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TextBox 7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fr-CA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1890: Mariage avec Rosemonde Gérard</a:t>
            </a:r>
            <a:endParaRPr lang="fr-CA" sz="3200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13" name="Picture 1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412776"/>
            <a:ext cx="3423841" cy="479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TextBox 7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fr-CA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1891: Naissance de Maurice, son premier fils</a:t>
            </a:r>
            <a:endParaRPr lang="fr-CA" sz="3200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1412776"/>
            <a:ext cx="3545755" cy="4831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TextBox 7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fr-CA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1894: Naissance de Jean, son deuxième fils</a:t>
            </a:r>
            <a:endParaRPr lang="fr-CA" sz="3200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6" name="Picture 5" descr="http://www.funeraire-info.fr/wp-content/uploads/2012/09/Jean-Rostand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412776"/>
            <a:ext cx="3168352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TextBox 7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fr-CA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1898: Légion d’honneur</a:t>
            </a:r>
            <a:endParaRPr lang="fr-CA" sz="3200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7" name="Pictur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484784"/>
            <a:ext cx="237626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5517232"/>
            <a:ext cx="20764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TextBox 7"/>
          <p:cNvSpPr txBox="1"/>
          <p:nvPr/>
        </p:nvSpPr>
        <p:spPr>
          <a:xfrm>
            <a:off x="0" y="6304002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fr-CA" sz="3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1901: Élection de Rostand à l’Académie française</a:t>
            </a:r>
            <a:endParaRPr lang="fr-CA" sz="3000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6" name="Picture 5" descr="http://upload.wikimedia.org/wikipedia/commons/d/d1/Institut_de_France_-_Acad%C3%A9mie_fran%C3%A7aise_et_pont_des_Arts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484784"/>
            <a:ext cx="6858000" cy="4661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TextBox 7"/>
          <p:cNvSpPr txBox="1"/>
          <p:nvPr/>
        </p:nvSpPr>
        <p:spPr>
          <a:xfrm>
            <a:off x="0" y="578078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fr-CA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1906: Emménagement dans sa somptueuse maison de </a:t>
            </a:r>
            <a:r>
              <a:rPr lang="fr-CA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Cambo</a:t>
            </a:r>
            <a:r>
              <a:rPr lang="fr-CA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-les-Bains</a:t>
            </a:r>
            <a:endParaRPr lang="fr-CA" sz="3200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340768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TextBox 7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fr-CA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1918: Mort</a:t>
            </a:r>
            <a:endParaRPr lang="fr-CA" sz="3200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6" name="Picture 5" descr="http://perlbal.hi-pi.com/blog-images/136453/gd/1178808785/EDMOND-ROSTAND-1868-1918-SA-DERNIERE-DEMEUR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412776"/>
            <a:ext cx="3528392" cy="47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altLang="zh-CN" smtClean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Blip>
                <a:blip r:embed="rId3"/>
              </a:buBlip>
            </a:pPr>
            <a:r>
              <a:rPr lang="fr-CA" altLang="zh-CN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Cyrano de Bergerac, à l’adolescence</a:t>
            </a:r>
            <a:endParaRPr lang="fr-CA" altLang="zh-CN" dirty="0" smtClean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>
              <a:buFont typeface="Arial" charset="0"/>
              <a:buBlip>
                <a:blip r:embed="rId3"/>
              </a:buBlip>
            </a:pPr>
            <a:r>
              <a:rPr lang="fr-CA" altLang="zh-CN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Célèbre </a:t>
            </a:r>
            <a:r>
              <a:rPr lang="fr-CA" altLang="zh-CN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acteur </a:t>
            </a:r>
            <a:r>
              <a:rPr lang="fr-CA" altLang="zh-CN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Coquelin</a:t>
            </a:r>
          </a:p>
          <a:p>
            <a:pPr>
              <a:buFont typeface="Arial" charset="0"/>
              <a:buBlip>
                <a:blip r:embed="rId3"/>
              </a:buBlip>
            </a:pPr>
            <a:r>
              <a:rPr lang="fr-CA" altLang="zh-CN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« 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J’écrivis </a:t>
            </a:r>
            <a:r>
              <a:rPr lang="fr-CA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Cyrano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 par goût, avec amour, avec plaisir.» -Edmond Rostand.</a:t>
            </a:r>
            <a:endParaRPr lang="fr-CA" altLang="zh-CN" dirty="0" smtClean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>
              <a:buFont typeface="Arial" charset="0"/>
              <a:buBlip>
                <a:blip r:embed="rId3"/>
              </a:buBlip>
            </a:pPr>
            <a:endParaRPr lang="fr-CA" altLang="zh-CN" dirty="0" smtClean="0"/>
          </a:p>
          <a:p>
            <a:pPr>
              <a:buFont typeface="Arial" charset="0"/>
              <a:buBlip>
                <a:blip r:embed="rId3"/>
              </a:buBlip>
            </a:pPr>
            <a:endParaRPr lang="fr-CA" altLang="zh-CN" dirty="0" smtClean="0"/>
          </a:p>
        </p:txBody>
      </p:sp>
      <p:pic>
        <p:nvPicPr>
          <p:cNvPr id="18437" name="Picture 5" descr="Fichier:Coquelin0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3861048"/>
            <a:ext cx="2062163" cy="2879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41" name="Picture 9" descr="Fichier:Cyrano de Bergerac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077072"/>
            <a:ext cx="1782763" cy="2592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Figures de style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« Retroussant mon esprit ainsi qu’une moustache », (v. 382)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« j’ai cru voir / Glisser sur une fleur une longue limace », (v. 491)</a:t>
            </a:r>
            <a:endParaRPr lang="fr-CA" dirty="0" smtClean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« mon pauvre grand diable de nez », (v. 520)</a:t>
            </a:r>
            <a:endParaRPr lang="fr-CA" dirty="0" smtClean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052" name="Picture 4" descr="C:\Users\yihong\AppData\Local\Microsoft\Windows\Temporary Internet Files\Content.IE5\4Q08XW6Q\MC900088568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4869160"/>
            <a:ext cx="1442009" cy="179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0164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Alexandrin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Vers de 12 syllabes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« 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Holà! Vos quinze sols! J’entre gratis! Pourquoi?», 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(v. 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1)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« 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Ho/là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! Vos </a:t>
            </a:r>
            <a:r>
              <a:rPr lang="fr-CA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quin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/</a:t>
            </a:r>
            <a:r>
              <a:rPr lang="fr-CA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ze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sols! 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J’en/</a:t>
            </a:r>
            <a:r>
              <a:rPr lang="fr-CA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tre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r>
              <a:rPr lang="fr-CA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gra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/</a:t>
            </a:r>
            <a:r>
              <a:rPr lang="fr-CA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tis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! 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Pour/quoi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?», (v. 1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)</a:t>
            </a:r>
          </a:p>
          <a:p>
            <a:pPr>
              <a:buBlip>
                <a:blip r:embed="rId3"/>
              </a:buBlip>
            </a:pPr>
            <a:endParaRPr lang="fr-CA" dirty="0" smtClean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41" name="Picture 1" descr="C:\Users\yihong\AppData\Local\Microsoft\Windows\Temporary Internet Files\Content.IE5\4Q08XW6Q\MC900413460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4365104"/>
            <a:ext cx="2219608" cy="23539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0164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5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2" name="Picture 8" descr="http://lelivrescolaire.fr/upload/deborah/89857200_10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8513" y="1268760"/>
            <a:ext cx="3706971" cy="51845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14700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6209928"/>
            <a:ext cx="6400800" cy="648072"/>
          </a:xfrm>
        </p:spPr>
        <p:txBody>
          <a:bodyPr/>
          <a:lstStyle/>
          <a:p>
            <a:r>
              <a:rPr lang="en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Par Catherine SHI et </a:t>
            </a:r>
            <a:r>
              <a:rPr lang="en-CA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Yihong</a:t>
            </a:r>
            <a:r>
              <a:rPr lang="en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 YU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4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Cyrano de Bergerac</a:t>
            </a:r>
          </a:p>
          <a:p>
            <a:pPr>
              <a:buBlip>
                <a:blip r:embed="rId4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L’Aiglon</a:t>
            </a:r>
          </a:p>
          <a:p>
            <a:pPr>
              <a:buBlip>
                <a:blip r:embed="rId4"/>
              </a:buBlip>
            </a:pPr>
            <a:r>
              <a:rPr lang="fr-CA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Chantecler</a:t>
            </a:r>
            <a:endParaRPr lang="fr-CA" dirty="0" smtClean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>
              <a:buBlip>
                <a:blip r:embed="rId4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Les 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Musardises</a:t>
            </a:r>
          </a:p>
          <a:p>
            <a:pPr>
              <a:buFont typeface="Arial" charset="0"/>
              <a:buBlip>
                <a:blip r:embed="rId4"/>
              </a:buBlip>
            </a:pPr>
            <a:r>
              <a:rPr lang="fr-CA" altLang="zh-CN" dirty="0" smtClean="0">
                <a:solidFill>
                  <a:srgbClr val="558ED5"/>
                </a:solidFill>
                <a:latin typeface="Comic Sans MS" pitchFamily="66" charset="0"/>
              </a:rPr>
              <a:t>La </a:t>
            </a:r>
            <a:r>
              <a:rPr lang="fr-CA" altLang="zh-CN" dirty="0" smtClean="0">
                <a:solidFill>
                  <a:srgbClr val="558ED5"/>
                </a:solidFill>
                <a:latin typeface="Comic Sans MS" pitchFamily="66" charset="0"/>
              </a:rPr>
              <a:t>Princesse lointaine</a:t>
            </a:r>
            <a:endParaRPr lang="fr-CA" altLang="zh-CN" dirty="0" smtClean="0">
              <a:solidFill>
                <a:srgbClr val="558ED5"/>
              </a:solidFill>
              <a:latin typeface="Comic Sans MS" pitchFamily="66" charset="0"/>
            </a:endParaRPr>
          </a:p>
          <a:p>
            <a:pPr>
              <a:buFont typeface="Arial" charset="0"/>
              <a:buBlip>
                <a:blip r:embed="rId4"/>
              </a:buBlip>
            </a:pPr>
            <a:r>
              <a:rPr lang="fr-CA" altLang="zh-CN" dirty="0" smtClean="0">
                <a:solidFill>
                  <a:srgbClr val="558ED5"/>
                </a:solidFill>
                <a:latin typeface="Comic Sans MS" pitchFamily="66" charset="0"/>
              </a:rPr>
              <a:t>La </a:t>
            </a:r>
            <a:r>
              <a:rPr lang="fr-CA" altLang="zh-CN" dirty="0" smtClean="0">
                <a:solidFill>
                  <a:srgbClr val="558ED5"/>
                </a:solidFill>
                <a:latin typeface="Comic Sans MS" pitchFamily="66" charset="0"/>
              </a:rPr>
              <a:t>Samaritaine</a:t>
            </a:r>
            <a:endParaRPr lang="fr-CA" altLang="zh-CN" dirty="0" smtClean="0">
              <a:solidFill>
                <a:srgbClr val="558ED5"/>
              </a:solidFill>
              <a:latin typeface="Comic Sans MS" pitchFamily="66" charset="0"/>
            </a:endParaRPr>
          </a:p>
          <a:p>
            <a:pPr>
              <a:buBlip>
                <a:blip r:embed="rId4"/>
              </a:buBlip>
            </a:pPr>
            <a:endParaRPr lang="fr-CA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6" name="Picture 8" descr="67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161476"/>
            <a:ext cx="1578297" cy="2696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0" descr="13870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0"/>
            <a:ext cx="1699270" cy="2823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1904831" cy="2797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708920"/>
            <a:ext cx="2526159" cy="3486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75656" y="5013176"/>
            <a:ext cx="1251088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47864" y="5013176"/>
            <a:ext cx="1428251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altLang="zh-CN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Blip>
                <a:blip r:embed="rId3"/>
              </a:buBlip>
            </a:pPr>
            <a:r>
              <a:rPr lang="en-CA" altLang="zh-CN" smtClean="0">
                <a:solidFill>
                  <a:srgbClr val="558ED5"/>
                </a:solidFill>
                <a:latin typeface="Comic Sans MS" pitchFamily="66" charset="0"/>
              </a:rPr>
              <a:t>Quartier d’Aiguelongue, Montpellier</a:t>
            </a:r>
          </a:p>
          <a:p>
            <a:pPr>
              <a:buFont typeface="Arial" charset="0"/>
              <a:buBlip>
                <a:blip r:embed="rId3"/>
              </a:buBlip>
            </a:pPr>
            <a:r>
              <a:rPr lang="en-CA" altLang="zh-CN" smtClean="0">
                <a:solidFill>
                  <a:srgbClr val="558ED5"/>
                </a:solidFill>
                <a:latin typeface="Comic Sans MS" pitchFamily="66" charset="0"/>
              </a:rPr>
              <a:t>Rues et place</a:t>
            </a:r>
          </a:p>
        </p:txBody>
      </p:sp>
      <p:pic>
        <p:nvPicPr>
          <p:cNvPr id="18437" name="Picture 5" descr="ME0000051704_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356992"/>
            <a:ext cx="3455987" cy="255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9" name="Picture 7" descr="46237_10200135686181859_1852586159_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2276872"/>
            <a:ext cx="4824412" cy="4346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Force 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et sensibilité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Abondance et variété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Fantaisie et esprit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Émotion et éclat de 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rire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Source: p.11</a:t>
            </a:r>
            <a:endParaRPr lang="fr-CA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075" name="Picture 3" descr="C:\Users\yihong\AppData\Local\Microsoft\Windows\Temporary Internet Files\Content.IE5\6Z74SIHC\MC900441322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3933056"/>
            <a:ext cx="2743200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Utilise 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mille moyens pour torturer la phrase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Manque de personnalité, de pensée de profondeur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Aucun 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mystère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Source: p.11</a:t>
            </a:r>
            <a:endParaRPr lang="fr-CA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099" name="Picture 3" descr="C:\Users\yihong\AppData\Local\Microsoft\Windows\Temporary Internet Files\Content.IE5\6Z74SIHC\MC900441321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573016"/>
            <a:ext cx="2743200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Sujet: Edmond Rostand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Les 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jeunes lecteurs du futur aimeront-ils les textes écrits en alexandrin?</a:t>
            </a:r>
            <a:endParaRPr lang="fr-CA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1506" name="Picture 2" descr="http://1.bp.blogspot.com/_WNeLFbW3JUw/SQSLW4svHPI/AAAAAAAAHsg/TNix_8lwABs/s400/Rostan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076575"/>
            <a:ext cx="3238500" cy="3781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Fiche d’identité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Vie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Cyrano de Bergerac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Style d’écriture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Œuvres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Hommages</a:t>
            </a:r>
            <a:endParaRPr lang="fr-CA" dirty="0" smtClean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Critiques</a:t>
            </a:r>
            <a:endParaRPr lang="fr-CA" dirty="0" smtClean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7650" name="Picture 2" descr="http://upload.wikimedia.org/wikipedia/commons/7/7c/Edmond_Rostand_en_habit_vert_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340768"/>
            <a:ext cx="4139952" cy="5383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Naissance: 1 avril 1868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à Marseille, France</a:t>
            </a:r>
            <a:endParaRPr lang="fr-CA" dirty="0" smtClean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Famille: Bourgeoise et cultivée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Enfance: Aime la lecture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Formation: 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Études 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de droit, vocation 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littéraire, 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mais pas devenu avocat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Métiers: Auteur dramatique, poète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Décès: 2 décembre 1918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à Paris, France</a:t>
            </a:r>
            <a:endParaRPr lang="fr-CA" dirty="0" smtClean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1868: Naissance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1878: Entrée au lycée, à Marseille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1884: Entrée au collège Stanislas, à Paris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1890: Mariage avec Rosemonde Gérard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1891: Naissance de Maurice, son premier fils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1894: Naissance de Jean, son deuxième fils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1898: Légion d’honneur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1901: Élection de Rostand à l’Académie française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1906: Emménagement dans sa somptueuse maison de </a:t>
            </a:r>
            <a:r>
              <a:rPr lang="fr-CA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Cambo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-les-Bains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1918: Mort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84784"/>
            <a:ext cx="576064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484784"/>
            <a:ext cx="2915816" cy="244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5"/>
              </a:buBlip>
            </a:pPr>
            <a:r>
              <a:rPr lang="fr-CA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1868: Naissance</a:t>
            </a:r>
            <a:endParaRPr lang="fr-CA" sz="3200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TextBox 7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fr-CA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1878: Entrée au lycée, à Marseille</a:t>
            </a:r>
            <a:endParaRPr lang="fr-CA" sz="3200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2" name="Picture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1340768"/>
            <a:ext cx="5528404" cy="498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TextBox 7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fr-CA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1884: Entrée au collège Stanislas, à Paris</a:t>
            </a:r>
            <a:endParaRPr lang="fr-CA" sz="3200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484784"/>
            <a:ext cx="6768752" cy="4855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665</TotalTime>
  <Words>385</Words>
  <Application>Microsoft Office PowerPoint</Application>
  <PresentationFormat>On-screen Show (4:3)</PresentationFormat>
  <Paragraphs>65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>Radikal Modds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Yihong</dc:creator>
  <cp:lastModifiedBy>yihong</cp:lastModifiedBy>
  <cp:revision>72</cp:revision>
  <dcterms:created xsi:type="dcterms:W3CDTF">2012-11-03T16:59:22Z</dcterms:created>
  <dcterms:modified xsi:type="dcterms:W3CDTF">2012-11-16T00:23:37Z</dcterms:modified>
</cp:coreProperties>
</file>