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activeX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mas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0C32"/>
    <a:srgbClr val="FFFFFF"/>
    <a:srgbClr val="FFFF00"/>
    <a:srgbClr val="242424"/>
    <a:srgbClr val="000000"/>
    <a:srgbClr val="2A2A2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26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D4853-77C7-4799-A081-E8ED8E59A42A}" type="datetimeFigureOut">
              <a:rPr lang="fr-FR" smtClean="0"/>
              <a:pPr/>
              <a:t>09/11/2011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64ACA-3F9B-436E-A16A-BFC7F5ECEF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64ACA-3F9B-436E-A16A-BFC7F5ECEF8B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64ACA-3F9B-436E-A16A-BFC7F5ECEF8B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CB94-9496-4242-966D-493DBBCDB7CF}" type="datetime1">
              <a:rPr lang="fr-FR" smtClean="0"/>
              <a:pPr/>
              <a:t>09/11/2011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C548-28D6-42C6-923E-0715331454F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7398-BA6E-4565-AE10-563EFE5B6C81}" type="datetime1">
              <a:rPr lang="fr-FR" smtClean="0"/>
              <a:pPr/>
              <a:t>09/11/2011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C548-28D6-42C6-923E-0715331454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21116-87CF-4146-8E52-0290948AC0E9}" type="datetime1">
              <a:rPr lang="fr-FR" smtClean="0"/>
              <a:pPr/>
              <a:t>09/11/2011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C548-28D6-42C6-923E-0715331454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C3F4-05F5-42C1-BCBF-104F565352E4}" type="datetime1">
              <a:rPr lang="fr-FR" smtClean="0"/>
              <a:pPr/>
              <a:t>09/11/2011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C548-28D6-42C6-923E-0715331454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EE3D-75B5-4BD6-BBC2-A6F195FBF44C}" type="datetime1">
              <a:rPr lang="fr-FR" smtClean="0"/>
              <a:pPr/>
              <a:t>09/11/2011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032C548-28D6-42C6-923E-0715331454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C24E-5131-4E24-AF5D-265E7FBD35DC}" type="datetime1">
              <a:rPr lang="fr-FR" smtClean="0"/>
              <a:pPr/>
              <a:t>09/11/2011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C548-28D6-42C6-923E-0715331454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835-D1EC-4E20-B35E-D472896EC0F6}" type="datetime1">
              <a:rPr lang="fr-FR" smtClean="0"/>
              <a:pPr/>
              <a:t>09/11/2011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C548-28D6-42C6-923E-0715331454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AF25-8863-4920-87BE-5C6013B93B08}" type="datetime1">
              <a:rPr lang="fr-FR" smtClean="0"/>
              <a:pPr/>
              <a:t>09/11/2011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C548-28D6-42C6-923E-0715331454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D97C-0281-47A6-A258-E4C03A8D3B63}" type="datetime1">
              <a:rPr lang="fr-FR" smtClean="0"/>
              <a:pPr/>
              <a:t>09/11/2011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C548-28D6-42C6-923E-0715331454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681B-6EEF-4555-A9F9-2851F11EC2DE}" type="datetime1">
              <a:rPr lang="fr-FR" smtClean="0"/>
              <a:pPr/>
              <a:t>09/11/2011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C548-28D6-42C6-923E-0715331454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60D0-9D0A-4844-9CA3-E8E72ABFC659}" type="datetime1">
              <a:rPr lang="fr-FR" smtClean="0"/>
              <a:pPr/>
              <a:t>09/11/2011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C548-28D6-42C6-923E-0715331454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1C47926-47A4-4B3E-93BE-8E67B02C3204}" type="datetime1">
              <a:rPr lang="fr-FR" smtClean="0"/>
              <a:pPr/>
              <a:t>09/11/2011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032C548-28D6-42C6-923E-0715331454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3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6.png"/><Relationship Id="rId7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43708" y="2276872"/>
            <a:ext cx="5256584" cy="3942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ontrols>
      <p:control spid="2050" name="ShockwaveFlash1" r:id="rId2" imgW="5184696" imgH="1008000"/>
    </p:controls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C548-28D6-42C6-923E-0715331454F9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755576" y="0"/>
            <a:ext cx="7632848" cy="1200329"/>
          </a:xfrm>
          <a:prstGeom prst="rect">
            <a:avLst/>
          </a:prstGeom>
          <a:noFill/>
          <a:scene3d>
            <a:camera prst="orthographicFront"/>
            <a:lightRig rig="harsh" dir="t"/>
          </a:scene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None/>
            </a:pPr>
            <a:r>
              <a:rPr lang="fr-F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VI) </a:t>
            </a:r>
            <a:r>
              <a:rPr lang="fr-FR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Mise En Perspective Avec Des Systèmes Industrielles Analogues</a:t>
            </a:r>
            <a:endParaRPr lang="fr-FR" sz="3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2300" y="2127935"/>
            <a:ext cx="789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Cas n°1 : Usine de traitement de l’île de la Jatte </a:t>
            </a:r>
            <a:endParaRPr lang="fr-F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7298" y="3739634"/>
            <a:ext cx="4849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Cas </a:t>
            </a:r>
            <a:r>
              <a:rPr lang="fr-F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n°2 </a:t>
            </a:r>
            <a:r>
              <a:rPr lang="fr-F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Vigneux-sur-Seine </a:t>
            </a:r>
            <a:endParaRPr lang="fr-F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396335"/>
            <a:ext cx="15801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2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Sommaire</a:t>
            </a:r>
            <a:endParaRPr lang="fr-FR" sz="2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C548-28D6-42C6-923E-0715331454F9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3" name="Image 2" descr="Sans titre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3992" y="188640"/>
            <a:ext cx="4716016" cy="101718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55576" y="1620000"/>
            <a:ext cx="7632848" cy="648071"/>
          </a:xfrm>
          <a:prstGeom prst="rect">
            <a:avLst/>
          </a:prstGeom>
          <a:noFill/>
          <a:scene3d>
            <a:camera prst="orthographicFront"/>
            <a:lightRig rig="harsh" dir="t"/>
          </a:scene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None/>
            </a:pPr>
            <a:r>
              <a:rPr lang="fr-F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II) </a:t>
            </a:r>
            <a:r>
              <a:rPr lang="fr-FR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Fonction d’usage</a:t>
            </a:r>
            <a:endParaRPr lang="fr-FR" sz="3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55576" y="1080000"/>
            <a:ext cx="7632848" cy="648071"/>
          </a:xfrm>
          <a:prstGeom prst="rect">
            <a:avLst/>
          </a:prstGeom>
          <a:noFill/>
          <a:scene3d>
            <a:camera prst="orthographicFront"/>
            <a:lightRig rig="harsh" dir="t"/>
          </a:scene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None/>
            </a:pPr>
            <a:r>
              <a:rPr lang="fr-F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I) </a:t>
            </a:r>
            <a:r>
              <a:rPr lang="fr-FR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Intérêt Général</a:t>
            </a:r>
            <a:endParaRPr lang="fr-FR" sz="3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55576" y="3240000"/>
            <a:ext cx="7632848" cy="1200329"/>
          </a:xfrm>
          <a:prstGeom prst="rect">
            <a:avLst/>
          </a:prstGeom>
          <a:noFill/>
          <a:scene3d>
            <a:camera prst="orthographicFront"/>
            <a:lightRig rig="harsh" dir="t"/>
          </a:scene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None/>
            </a:pPr>
            <a:r>
              <a:rPr lang="fr-F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IV) </a:t>
            </a:r>
            <a:r>
              <a:rPr lang="fr-FR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Caractéristique des Principaux Actionneurs</a:t>
            </a:r>
            <a:endParaRPr lang="fr-FR" sz="3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55576" y="2160000"/>
            <a:ext cx="8388424" cy="1200329"/>
          </a:xfrm>
          <a:prstGeom prst="rect">
            <a:avLst/>
          </a:prstGeom>
          <a:noFill/>
          <a:scene3d>
            <a:camera prst="orthographicFront"/>
            <a:lightRig rig="harsh" dir="t"/>
          </a:scene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None/>
            </a:pPr>
            <a:r>
              <a:rPr lang="fr-F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III) </a:t>
            </a:r>
            <a:r>
              <a:rPr lang="fr-FR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Disposition Physique des Différents </a:t>
            </a:r>
            <a:r>
              <a:rPr lang="fr-FR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Organes</a:t>
            </a:r>
            <a:endParaRPr lang="fr-FR" sz="3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55576" y="4320000"/>
            <a:ext cx="7632848" cy="646331"/>
          </a:xfrm>
          <a:prstGeom prst="rect">
            <a:avLst/>
          </a:prstGeom>
          <a:noFill/>
          <a:scene3d>
            <a:camera prst="orthographicFront"/>
            <a:lightRig rig="harsh" dir="t"/>
          </a:scene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None/>
            </a:pPr>
            <a:r>
              <a:rPr lang="fr-F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V) </a:t>
            </a:r>
            <a:r>
              <a:rPr lang="fr-FR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Procédure De Mise En Service</a:t>
            </a:r>
            <a:endParaRPr lang="fr-FR" sz="3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55576" y="4860000"/>
            <a:ext cx="7632848" cy="1200329"/>
          </a:xfrm>
          <a:prstGeom prst="rect">
            <a:avLst/>
          </a:prstGeom>
          <a:noFill/>
          <a:scene3d>
            <a:camera prst="orthographicFront"/>
            <a:lightRig rig="harsh" dir="t"/>
          </a:scene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None/>
            </a:pPr>
            <a:r>
              <a:rPr lang="fr-F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VI) </a:t>
            </a:r>
            <a:r>
              <a:rPr lang="fr-FR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Mise En Perspective Avec Des Systèmes Industrielles Analogues</a:t>
            </a:r>
            <a:endParaRPr lang="fr-FR" sz="3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C548-28D6-42C6-923E-0715331454F9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23528" y="1052736"/>
            <a:ext cx="5832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Ce </a:t>
            </a: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système a pour but de filtrer une eau sale pour obtenir une eau propre en utilisant la technologie de l’ultrafiltration 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771800" y="0"/>
            <a:ext cx="3672408" cy="648071"/>
          </a:xfrm>
          <a:prstGeom prst="rect">
            <a:avLst/>
          </a:prstGeom>
          <a:noFill/>
          <a:scene3d>
            <a:camera prst="orthographicFront"/>
            <a:lightRig rig="harsh" dir="t"/>
          </a:scene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None/>
            </a:pPr>
            <a:r>
              <a:rPr lang="fr-F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  <a:reflection blurRad="6350" stA="50000" endA="300" endPos="5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I) </a:t>
            </a:r>
            <a:r>
              <a:rPr lang="fr-FR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Intérêt Général</a:t>
            </a:r>
            <a:endParaRPr lang="fr-FR" sz="3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50000" endA="300" endPos="50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5656" y="2636912"/>
            <a:ext cx="6624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De </a:t>
            </a:r>
            <a:r>
              <a:rPr lang="fr-F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plus, afin d’alimenter en énergie électrique cette installation, l’énergie solaire a été introduite comme alternative à l’énergie éolien </a:t>
            </a:r>
            <a:endParaRPr lang="fr-FR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95736" y="4509120"/>
            <a:ext cx="694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Mais quelques exigences étaient non négociables !</a:t>
            </a:r>
            <a:endParaRPr lang="fr-FR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396335"/>
            <a:ext cx="15801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2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Sommaire</a:t>
            </a:r>
            <a:endParaRPr lang="fr-FR" sz="2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C548-28D6-42C6-923E-0715331454F9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467544" y="1268760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sz="240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Le fonctionnement de ce système repose sur une technologie de filtration de pointe : </a:t>
            </a:r>
          </a:p>
          <a:p>
            <a:r>
              <a:rPr lang="fr-FR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l’ultrafiltration (UF) ou filtration membranaire.</a:t>
            </a:r>
            <a:endParaRPr lang="fr-FR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08920"/>
            <a:ext cx="17145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924944"/>
            <a:ext cx="1714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356992"/>
            <a:ext cx="1714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3789040"/>
            <a:ext cx="1714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4221088"/>
            <a:ext cx="1714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3131840" y="2780928"/>
            <a:ext cx="2664296" cy="400110"/>
          </a:xfrm>
          <a:prstGeom prst="rect">
            <a:avLst/>
          </a:prstGeom>
          <a:noFill/>
          <a:scene3d>
            <a:camera prst="orthographicFront"/>
            <a:lightRig rig="harsh" dir="t"/>
          </a:scene3d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r-FR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hlinkClick r:id=""/>
              </a:rPr>
              <a:t>Eau &lt; 0,02µm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131840" y="3212976"/>
            <a:ext cx="2664296" cy="400110"/>
          </a:xfrm>
          <a:prstGeom prst="rect">
            <a:avLst/>
          </a:prstGeom>
          <a:noFill/>
          <a:scene3d>
            <a:camera prst="orthographicFront"/>
            <a:lightRig rig="harsh" dir="t"/>
          </a:scene3d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r-FR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hlinkClick r:id=""/>
              </a:rPr>
              <a:t>Bactérie &gt; 0,02µm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131840" y="3645024"/>
            <a:ext cx="2664296" cy="400110"/>
          </a:xfrm>
          <a:prstGeom prst="rect">
            <a:avLst/>
          </a:prstGeom>
          <a:noFill/>
          <a:scene3d>
            <a:camera prst="orthographicFront"/>
            <a:lightRig rig="harsh" dir="t"/>
          </a:scene3d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r-FR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hlinkClick r:id=""/>
              </a:rPr>
              <a:t>Virus &gt; 0,02µm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131840" y="4077072"/>
            <a:ext cx="5112568" cy="400110"/>
          </a:xfrm>
          <a:prstGeom prst="rect">
            <a:avLst/>
          </a:prstGeom>
          <a:noFill/>
          <a:scene3d>
            <a:camera prst="orthographicFront"/>
            <a:lightRig rig="harsh" dir="t"/>
          </a:scene3d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r-FR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hlinkClick r:id=""/>
              </a:rPr>
              <a:t>Substances en Suspension &gt; 0,02µm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771800" y="0"/>
            <a:ext cx="3672408" cy="648071"/>
          </a:xfrm>
          <a:prstGeom prst="rect">
            <a:avLst/>
          </a:prstGeom>
          <a:noFill/>
          <a:scene3d>
            <a:camera prst="orthographicFront"/>
            <a:lightRig rig="harsh" dir="t"/>
          </a:scene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None/>
            </a:pPr>
            <a:r>
              <a:rPr lang="fr-F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  <a:reflection blurRad="6350" stA="50000" endA="300" endPos="5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I) </a:t>
            </a:r>
            <a:r>
              <a:rPr lang="fr-FR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Intérêt Général</a:t>
            </a:r>
            <a:endParaRPr lang="fr-FR" sz="3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50000" endA="300" endPos="50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396335"/>
            <a:ext cx="15801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2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Sommaire</a:t>
            </a:r>
            <a:endParaRPr lang="fr-FR" sz="2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C548-28D6-42C6-923E-0715331454F9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411760" y="0"/>
            <a:ext cx="4320480" cy="646331"/>
          </a:xfrm>
          <a:prstGeom prst="rect">
            <a:avLst/>
          </a:prstGeom>
          <a:noFill/>
          <a:scene3d>
            <a:camera prst="orthographicFront"/>
            <a:lightRig rig="harsh" dir="t"/>
          </a:scene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None/>
            </a:pPr>
            <a:r>
              <a:rPr lang="fr-F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  <a:reflection blurRad="6350" stA="50000" endA="300" endPos="5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II) </a:t>
            </a:r>
            <a:r>
              <a:rPr lang="fr-FR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Fonction d’usage</a:t>
            </a:r>
            <a:endParaRPr lang="fr-FR" sz="3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50000" endA="300" endPos="50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1052736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Ce système a pour but de filtrer une eau sale pour obtenir une eau propre en utilisant la technologie de l’ultrafiltration </a:t>
            </a:r>
            <a:endParaRPr lang="fr-FR" sz="2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6308" y="2577480"/>
            <a:ext cx="576064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sz="24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Un automate </a:t>
            </a:r>
            <a:r>
              <a:rPr lang="fr-FR" sz="2400" b="1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festo</a:t>
            </a:r>
            <a:r>
              <a:rPr lang="fr-FR" sz="24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CPX gère le système</a:t>
            </a:r>
            <a:endParaRPr lang="fr-FR" sz="2400" b="1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7704" y="3501008"/>
            <a:ext cx="6912768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 principales étapes de fonctionnement sont : </a:t>
            </a:r>
          </a:p>
          <a:p>
            <a:r>
              <a:rPr lang="fr-F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1</a:t>
            </a:r>
            <a:r>
              <a:rPr lang="fr-F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Séquence </a:t>
            </a:r>
            <a:r>
              <a:rPr lang="fr-F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remplissage</a:t>
            </a:r>
            <a:endParaRPr lang="fr-FR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fr-F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2</a:t>
            </a:r>
            <a:r>
              <a:rPr lang="fr-F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Filtration </a:t>
            </a:r>
            <a:r>
              <a:rPr lang="fr-F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position</a:t>
            </a:r>
            <a:endParaRPr lang="fr-FR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fr-F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3</a:t>
            </a:r>
            <a:r>
              <a:rPr lang="fr-F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</a:t>
            </a:r>
            <a:r>
              <a:rPr lang="fr-F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Initialisation</a:t>
            </a:r>
            <a:endParaRPr lang="fr-FR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fr-F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4</a:t>
            </a:r>
            <a:r>
              <a:rPr lang="fr-F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Séquence </a:t>
            </a:r>
            <a:r>
              <a:rPr lang="fr-F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filtration</a:t>
            </a:r>
            <a:endParaRPr lang="fr-FR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fr-F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5</a:t>
            </a:r>
            <a:r>
              <a:rPr lang="fr-F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Rétro lavage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396335"/>
            <a:ext cx="15801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2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Sommaire</a:t>
            </a:r>
            <a:endParaRPr lang="fr-FR" sz="2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C548-28D6-42C6-923E-0715331454F9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7368108" cy="5659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ZoneTexte 6"/>
          <p:cNvSpPr txBox="1"/>
          <p:nvPr/>
        </p:nvSpPr>
        <p:spPr>
          <a:xfrm>
            <a:off x="2411760" y="0"/>
            <a:ext cx="4320480" cy="646331"/>
          </a:xfrm>
          <a:prstGeom prst="rect">
            <a:avLst/>
          </a:prstGeom>
          <a:noFill/>
          <a:scene3d>
            <a:camera prst="orthographicFront"/>
            <a:lightRig rig="harsh" dir="t"/>
          </a:scene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None/>
            </a:pPr>
            <a:r>
              <a:rPr lang="fr-F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  <a:reflection blurRad="6350" stA="50000" endA="300" endPos="5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II) </a:t>
            </a:r>
            <a:r>
              <a:rPr lang="fr-FR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Fonction d’usage</a:t>
            </a:r>
            <a:endParaRPr lang="fr-FR" sz="3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50000" endA="300" endPos="50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396335"/>
            <a:ext cx="15801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2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Sommaire</a:t>
            </a:r>
            <a:endParaRPr lang="fr-FR" sz="2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C548-28D6-42C6-923E-0715331454F9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77788" y="0"/>
            <a:ext cx="8388424" cy="1200329"/>
          </a:xfrm>
          <a:prstGeom prst="rect">
            <a:avLst/>
          </a:prstGeom>
          <a:noFill/>
          <a:scene3d>
            <a:camera prst="orthographicFront"/>
            <a:lightRig rig="harsh" dir="t"/>
          </a:scene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None/>
            </a:pPr>
            <a:r>
              <a:rPr lang="fr-F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III) </a:t>
            </a:r>
            <a:r>
              <a:rPr lang="fr-FR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Disposition Physique des Différents </a:t>
            </a:r>
            <a:r>
              <a:rPr lang="fr-FR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Organes</a:t>
            </a:r>
            <a:endParaRPr lang="fr-FR" sz="3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3" y="1624013"/>
            <a:ext cx="8524875" cy="36099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0" y="6396335"/>
            <a:ext cx="15801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2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Sommaire</a:t>
            </a:r>
            <a:endParaRPr lang="fr-FR" sz="2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C548-28D6-42C6-923E-0715331454F9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755576" y="0"/>
            <a:ext cx="7632848" cy="1200329"/>
          </a:xfrm>
          <a:prstGeom prst="rect">
            <a:avLst/>
          </a:prstGeom>
          <a:noFill/>
          <a:scene3d>
            <a:camera prst="orthographicFront"/>
            <a:lightRig rig="harsh" dir="t"/>
          </a:scene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None/>
            </a:pPr>
            <a:r>
              <a:rPr lang="fr-F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IV) </a:t>
            </a:r>
            <a:r>
              <a:rPr lang="fr-FR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Caractéristique des Principaux Actionneurs</a:t>
            </a:r>
            <a:endParaRPr lang="fr-FR" sz="3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33350" y="1306860"/>
            <a:ext cx="88773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Les principaux actionneurs sont :</a:t>
            </a:r>
          </a:p>
          <a:p>
            <a:r>
              <a:rPr lang="fr-FR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</a:t>
            </a:r>
            <a:r>
              <a:rPr lang="fr-FR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Les Vérins </a:t>
            </a:r>
            <a:r>
              <a:rPr lang="fr-FR" sz="24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électro-pneumatique</a:t>
            </a:r>
            <a:r>
              <a:rPr lang="fr-FR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(contrôlé par des 	distributeurs</a:t>
            </a:r>
          </a:p>
          <a:p>
            <a:r>
              <a:rPr lang="fr-FR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</a:t>
            </a:r>
            <a:r>
              <a:rPr lang="fr-FR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le moteur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7763" y="2981325"/>
            <a:ext cx="44100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6396335"/>
            <a:ext cx="15801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2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Sommaire</a:t>
            </a:r>
            <a:endParaRPr lang="fr-FR" sz="2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C548-28D6-42C6-923E-0715331454F9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755576" y="0"/>
            <a:ext cx="7632848" cy="646331"/>
          </a:xfrm>
          <a:prstGeom prst="rect">
            <a:avLst/>
          </a:prstGeom>
          <a:noFill/>
          <a:scene3d>
            <a:camera prst="orthographicFront"/>
            <a:lightRig rig="harsh" dir="t"/>
          </a:scene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None/>
            </a:pPr>
            <a:r>
              <a:rPr lang="fr-F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V) </a:t>
            </a:r>
            <a:r>
              <a:rPr lang="fr-FR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Procédure De Mise En Service</a:t>
            </a:r>
            <a:endParaRPr lang="fr-FR" sz="3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963136"/>
            <a:ext cx="4572000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Pour fonctionner, le système va consommer 0,6 KW/h en énergie électrique et 6 bar pour le pneumatique (4 bar minimum) </a:t>
            </a:r>
            <a:endParaRPr lang="fr-FR" dirty="0" smtClean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396335"/>
            <a:ext cx="15801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2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Sommaire</a:t>
            </a:r>
            <a:endParaRPr lang="fr-FR" sz="2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Personnalisé 2">
      <a:dk1>
        <a:srgbClr val="0070C0"/>
      </a:dk1>
      <a:lt1>
        <a:srgbClr val="7FC9FF"/>
      </a:lt1>
      <a:dk2>
        <a:srgbClr val="40AFFF"/>
      </a:dk2>
      <a:lt2>
        <a:srgbClr val="BFE4FF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0070C0"/>
      </a:hlink>
      <a:folHlink>
        <a:srgbClr val="0070C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txDef>
      <a:spPr>
        <a:noFill/>
        <a:scene3d>
          <a:camera prst="orthographicFront"/>
          <a:lightRig rig="harsh" dir="t"/>
        </a:scene3d>
      </a:spPr>
      <a:bodyPr wrap="square" rtlCol="0">
        <a:prstTxWarp prst="textDeflate">
          <a:avLst>
            <a:gd name="adj" fmla="val 6614"/>
          </a:avLst>
        </a:prstTxWarp>
        <a:spAutoFit/>
        <a:scene3d>
          <a:camera prst="orthographicFront"/>
          <a:lightRig rig="threePt" dir="t"/>
        </a:scene3d>
        <a:sp3d extrusionH="57150">
          <a:bevelT w="38100" h="38100"/>
        </a:sp3d>
      </a:bodyPr>
      <a:lstStyle>
        <a:defPPr>
          <a:defRPr sz="800" b="1" dirty="0" smtClean="0">
            <a:solidFill>
              <a:srgbClr val="FFFF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5000" endA="300" endPos="45500" dir="5400000" sy="-100000" algn="bl" rotWithShape="0"/>
            </a:effectLst>
            <a:hlinkClick xmlns:r="http://schemas.openxmlformats.org/officeDocument/2006/relationships" r:id="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304</TotalTime>
  <Words>224</Words>
  <Application>Microsoft Office PowerPoint</Application>
  <PresentationFormat>Affichage à l'écran (4:3)</PresentationFormat>
  <Paragraphs>56</Paragraphs>
  <Slides>10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Apex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Système :  Festo H²O</dc:title>
  <dc:creator>logprov</dc:creator>
  <cp:lastModifiedBy>Thomas</cp:lastModifiedBy>
  <cp:revision>41</cp:revision>
  <dcterms:created xsi:type="dcterms:W3CDTF">2011-11-03T15:47:14Z</dcterms:created>
  <dcterms:modified xsi:type="dcterms:W3CDTF">2011-11-09T16:57:03Z</dcterms:modified>
</cp:coreProperties>
</file>