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notesMasterIdLst>
    <p:notesMasterId r:id="rId39"/>
  </p:notesMasterIdLst>
  <p:sldIdLst>
    <p:sldId id="256" r:id="rId2"/>
    <p:sldId id="270" r:id="rId3"/>
    <p:sldId id="289" r:id="rId4"/>
    <p:sldId id="273" r:id="rId5"/>
    <p:sldId id="304" r:id="rId6"/>
    <p:sldId id="276" r:id="rId7"/>
    <p:sldId id="294" r:id="rId8"/>
    <p:sldId id="282" r:id="rId9"/>
    <p:sldId id="260" r:id="rId10"/>
    <p:sldId id="261" r:id="rId11"/>
    <p:sldId id="268" r:id="rId12"/>
    <p:sldId id="269" r:id="rId13"/>
    <p:sldId id="262" r:id="rId14"/>
    <p:sldId id="281" r:id="rId15"/>
    <p:sldId id="267" r:id="rId16"/>
    <p:sldId id="264" r:id="rId17"/>
    <p:sldId id="293" r:id="rId18"/>
    <p:sldId id="263" r:id="rId19"/>
    <p:sldId id="280" r:id="rId20"/>
    <p:sldId id="283" r:id="rId21"/>
    <p:sldId id="295" r:id="rId22"/>
    <p:sldId id="297" r:id="rId23"/>
    <p:sldId id="296" r:id="rId24"/>
    <p:sldId id="298" r:id="rId25"/>
    <p:sldId id="278" r:id="rId26"/>
    <p:sldId id="284" r:id="rId27"/>
    <p:sldId id="286" r:id="rId28"/>
    <p:sldId id="299" r:id="rId29"/>
    <p:sldId id="279" r:id="rId30"/>
    <p:sldId id="285" r:id="rId31"/>
    <p:sldId id="287" r:id="rId32"/>
    <p:sldId id="288" r:id="rId33"/>
    <p:sldId id="300" r:id="rId34"/>
    <p:sldId id="301" r:id="rId35"/>
    <p:sldId id="302" r:id="rId36"/>
    <p:sldId id="303" r:id="rId37"/>
    <p:sldId id="277"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rah" initial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E5A00"/>
    <a:srgbClr val="657879"/>
    <a:srgbClr val="9A0E4A"/>
    <a:srgbClr val="CC1262"/>
    <a:srgbClr val="1108CA"/>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2832" autoAdjust="0"/>
  </p:normalViewPr>
  <p:slideViewPr>
    <p:cSldViewPr>
      <p:cViewPr>
        <p:scale>
          <a:sx n="81" d="100"/>
          <a:sy n="81" d="100"/>
        </p:scale>
        <p:origin x="-1712" y="-60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title>
    <c:autoTitleDeleted val="0"/>
    <c:plotArea>
      <c:layout/>
      <c:pieChart>
        <c:varyColors val="1"/>
        <c:ser>
          <c:idx val="0"/>
          <c:order val="0"/>
          <c:tx>
            <c:strRef>
              <c:f>Feuil1!$B$1</c:f>
              <c:strCache>
                <c:ptCount val="1"/>
                <c:pt idx="0">
                  <c:v>Données statiques de la NV de Lakhyayta</c:v>
                </c:pt>
              </c:strCache>
            </c:strRef>
          </c:tx>
          <c:explosion val="25"/>
          <c:dLbls>
            <c:showLegendKey val="0"/>
            <c:showVal val="1"/>
            <c:showCatName val="0"/>
            <c:showSerName val="0"/>
            <c:showPercent val="0"/>
            <c:showBubbleSize val="0"/>
            <c:showLeaderLines val="1"/>
          </c:dLbls>
          <c:cat>
            <c:strRef>
              <c:f>Feuil1!$A$2:$A$7</c:f>
              <c:strCache>
                <c:ptCount val="5"/>
                <c:pt idx="0">
                  <c:v>Zones résidentielles</c:v>
                </c:pt>
                <c:pt idx="1">
                  <c:v>Equipements majeurs</c:v>
                </c:pt>
                <c:pt idx="2">
                  <c:v>Zones d'activités</c:v>
                </c:pt>
                <c:pt idx="3">
                  <c:v>Espaces verts</c:v>
                </c:pt>
                <c:pt idx="4">
                  <c:v>Autres</c:v>
                </c:pt>
              </c:strCache>
            </c:strRef>
          </c:cat>
          <c:val>
            <c:numRef>
              <c:f>Feuil1!$B$2:$B$7</c:f>
              <c:numCache>
                <c:formatCode>General</c:formatCode>
                <c:ptCount val="6"/>
                <c:pt idx="0">
                  <c:v>31.9</c:v>
                </c:pt>
                <c:pt idx="1">
                  <c:v>31.9</c:v>
                </c:pt>
                <c:pt idx="2">
                  <c:v>20.4</c:v>
                </c:pt>
                <c:pt idx="3">
                  <c:v>8.5</c:v>
                </c:pt>
                <c:pt idx="4">
                  <c:v>7.3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2-06-21T15:53:40.712" idx="2">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CF7DA-BD6D-4023-8A66-8987BC488FE5}" type="datetimeFigureOut">
              <a:rPr lang="fr-FR" smtClean="0"/>
              <a:pPr/>
              <a:t>11/11/12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416CE-2ECE-4A8B-A69D-5C22F0C65E4F}" type="slidenum">
              <a:rPr lang="fr-FR" smtClean="0"/>
              <a:pPr/>
              <a:t>‹#›</a:t>
            </a:fld>
            <a:endParaRPr lang="fr-FR"/>
          </a:p>
        </p:txBody>
      </p:sp>
    </p:spTree>
    <p:extLst>
      <p:ext uri="{BB962C8B-B14F-4D97-AF65-F5344CB8AC3E}">
        <p14:creationId xmlns:p14="http://schemas.microsoft.com/office/powerpoint/2010/main" val="246245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4416CE-2ECE-4A8B-A69D-5C22F0C65E4F}" type="slidenum">
              <a:rPr lang="fr-FR" smtClean="0"/>
              <a:pPr/>
              <a:t>10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4416CE-2ECE-4A8B-A69D-5C22F0C65E4F}" type="slidenum">
              <a:rPr lang="fr-FR" smtClean="0"/>
              <a:pPr/>
              <a:t>12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F272237-D3FC-42C2-ACC2-E98829A0BE65}" type="slidenum">
              <a:rPr lang="fr-FR" smtClean="0"/>
              <a:pPr/>
              <a:t>17</a:t>
            </a:fld>
            <a:endParaRPr lang="fr-FR"/>
          </a:p>
        </p:txBody>
      </p:sp>
    </p:spTree>
    <p:extLst>
      <p:ext uri="{BB962C8B-B14F-4D97-AF65-F5344CB8AC3E}">
        <p14:creationId xmlns:p14="http://schemas.microsoft.com/office/powerpoint/2010/main" val="424003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4416CE-2ECE-4A8B-A69D-5C22F0C65E4F}" type="slidenum">
              <a:rPr lang="fr-FR" smtClean="0"/>
              <a:pPr/>
              <a:t>18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4416CE-2ECE-4A8B-A69D-5C22F0C65E4F}" type="slidenum">
              <a:rPr lang="fr-FR" smtClean="0"/>
              <a:pPr/>
              <a:t>19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7DEFF24-EFD7-4C75-BE64-3F9F6CF6C43D}" type="datetimeFigureOut">
              <a:rPr lang="fr-FR" smtClean="0"/>
              <a:pPr/>
              <a:t>11/11/12</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9A000C6-5034-4913-BBA7-2860D61194E1}" type="slidenum">
              <a:rPr lang="fr-FR" smtClean="0"/>
              <a:pPr/>
              <a:t>‹#›</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EFF24-EFD7-4C75-BE64-3F9F6CF6C43D}" type="datetimeFigureOut">
              <a:rPr lang="fr-FR" smtClean="0"/>
              <a:pPr/>
              <a:t>11/11/12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A000C6-5034-4913-BBA7-2860D61194E1}"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EFF24-EFD7-4C75-BE64-3F9F6CF6C43D}" type="datetimeFigureOut">
              <a:rPr lang="fr-FR" smtClean="0"/>
              <a:pPr/>
              <a:t>11/11/12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A000C6-5034-4913-BBA7-2860D61194E1}"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DEFF24-EFD7-4C75-BE64-3F9F6CF6C43D}" type="datetimeFigureOut">
              <a:rPr lang="fr-FR" smtClean="0"/>
              <a:pPr/>
              <a:t>11/11/12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A000C6-5034-4913-BBA7-2860D61194E1}"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EFF24-EFD7-4C75-BE64-3F9F6CF6C43D}" type="datetimeFigureOut">
              <a:rPr lang="fr-FR" smtClean="0"/>
              <a:pPr/>
              <a:t>11/11/12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A000C6-5034-4913-BBA7-2860D61194E1}"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DEFF24-EFD7-4C75-BE64-3F9F6CF6C43D}" type="datetimeFigureOut">
              <a:rPr lang="fr-FR" smtClean="0"/>
              <a:pPr/>
              <a:t>11/11/12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A000C6-5034-4913-BBA7-2860D61194E1}" type="slidenum">
              <a:rPr lang="fr-FR" smtClean="0"/>
              <a:pPr/>
              <a:t>‹#›</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DEFF24-EFD7-4C75-BE64-3F9F6CF6C43D}" type="datetimeFigureOut">
              <a:rPr lang="fr-FR" smtClean="0"/>
              <a:pPr/>
              <a:t>11/11/12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9A000C6-5034-4913-BBA7-2860D61194E1}"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EFF24-EFD7-4C75-BE64-3F9F6CF6C43D}" type="datetimeFigureOut">
              <a:rPr lang="fr-FR" smtClean="0"/>
              <a:pPr/>
              <a:t>11/11/12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9A000C6-5034-4913-BBA7-2860D61194E1}"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EFF24-EFD7-4C75-BE64-3F9F6CF6C43D}" type="datetimeFigureOut">
              <a:rPr lang="fr-FR" smtClean="0"/>
              <a:pPr/>
              <a:t>11/11/12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9A000C6-5034-4913-BBA7-2860D61194E1}"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7DEFF24-EFD7-4C75-BE64-3F9F6CF6C43D}" type="datetimeFigureOut">
              <a:rPr lang="fr-FR" smtClean="0"/>
              <a:pPr/>
              <a:t>11/11/12</a:t>
            </a:fld>
            <a:endParaRPr lang="fr-FR"/>
          </a:p>
        </p:txBody>
      </p:sp>
      <p:sp>
        <p:nvSpPr>
          <p:cNvPr id="7" name="Slide Number Placeholder 6"/>
          <p:cNvSpPr>
            <a:spLocks noGrp="1"/>
          </p:cNvSpPr>
          <p:nvPr>
            <p:ph type="sldNum" sz="quarter" idx="12"/>
          </p:nvPr>
        </p:nvSpPr>
        <p:spPr/>
        <p:txBody>
          <a:bodyPr/>
          <a:lstStyle/>
          <a:p>
            <a:fld id="{79A000C6-5034-4913-BBA7-2860D61194E1}" type="slidenum">
              <a:rPr lang="fr-FR" smtClean="0"/>
              <a:pPr/>
              <a:t>‹#›</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EFF24-EFD7-4C75-BE64-3F9F6CF6C43D}" type="datetimeFigureOut">
              <a:rPr lang="fr-FR" smtClean="0"/>
              <a:pPr/>
              <a:t>11/11/12</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79A000C6-5034-4913-BBA7-2860D61194E1}"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7DEFF24-EFD7-4C75-BE64-3F9F6CF6C43D}" type="datetimeFigureOut">
              <a:rPr lang="fr-FR" smtClean="0"/>
              <a:pPr/>
              <a:t>11/11/12</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9A000C6-5034-4913-BBA7-2860D61194E1}"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9" Type="http://schemas.openxmlformats.org/officeDocument/2006/relationships/image" Target="../media/image29.jpeg"/><Relationship Id="rId20" Type="http://schemas.openxmlformats.org/officeDocument/2006/relationships/image" Target="../media/image40.jpeg"/><Relationship Id="rId21" Type="http://schemas.openxmlformats.org/officeDocument/2006/relationships/image" Target="../media/image41.jpeg"/><Relationship Id="rId22" Type="http://schemas.openxmlformats.org/officeDocument/2006/relationships/image" Target="../media/image42.jpeg"/><Relationship Id="rId23" Type="http://schemas.openxmlformats.org/officeDocument/2006/relationships/image" Target="../media/image43.jpeg"/><Relationship Id="rId24" Type="http://schemas.openxmlformats.org/officeDocument/2006/relationships/image" Target="../media/image44.jpeg"/><Relationship Id="rId25" Type="http://schemas.openxmlformats.org/officeDocument/2006/relationships/image" Target="../media/image45.jpeg"/><Relationship Id="rId10" Type="http://schemas.openxmlformats.org/officeDocument/2006/relationships/image" Target="../media/image30.jpe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image" Target="../media/image37.jpeg"/><Relationship Id="rId18" Type="http://schemas.openxmlformats.org/officeDocument/2006/relationships/image" Target="../media/image38.jpeg"/><Relationship Id="rId19"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 Id="rId3" Type="http://schemas.openxmlformats.org/officeDocument/2006/relationships/image" Target="../media/image5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59.jpeg"/><Relationship Id="rId7" Type="http://schemas.openxmlformats.org/officeDocument/2006/relationships/image" Target="../media/image60.jpeg"/><Relationship Id="rId8" Type="http://schemas.openxmlformats.org/officeDocument/2006/relationships/image" Target="../media/image61.jpeg"/><Relationship Id="rId9"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image" Target="../media/image66.jpeg"/><Relationship Id="rId6" Type="http://schemas.openxmlformats.org/officeDocument/2006/relationships/image" Target="../media/image67.jpeg"/><Relationship Id="rId7" Type="http://schemas.openxmlformats.org/officeDocument/2006/relationships/image" Target="../media/image68.jpeg"/><Relationship Id="rId8" Type="http://schemas.openxmlformats.org/officeDocument/2006/relationships/image" Target="../media/image69.jpeg"/><Relationship Id="rId9" Type="http://schemas.openxmlformats.org/officeDocument/2006/relationships/image" Target="../media/image70.jpeg"/><Relationship Id="rId10" Type="http://schemas.openxmlformats.org/officeDocument/2006/relationships/image" Target="../media/image71.jpeg"/><Relationship Id="rId11" Type="http://schemas.openxmlformats.org/officeDocument/2006/relationships/image" Target="../media/image72.jpeg"/><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76.jpeg"/><Relationship Id="rId6" Type="http://schemas.openxmlformats.org/officeDocument/2006/relationships/image" Target="../media/image77.jpeg"/><Relationship Id="rId7" Type="http://schemas.openxmlformats.org/officeDocument/2006/relationships/image" Target="../media/image78.jpeg"/><Relationship Id="rId8" Type="http://schemas.openxmlformats.org/officeDocument/2006/relationships/image" Target="../media/image79.jpeg"/><Relationship Id="rId9" Type="http://schemas.openxmlformats.org/officeDocument/2006/relationships/image" Target="../media/image80.jpeg"/><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36.xml.rels><?xml version="1.0" encoding="UTF-8" standalone="yes"?>
<Relationships xmlns="http://schemas.openxmlformats.org/package/2006/relationships"><Relationship Id="rId11" Type="http://schemas.openxmlformats.org/officeDocument/2006/relationships/image" Target="../media/image90.jpeg"/><Relationship Id="rId12" Type="http://schemas.openxmlformats.org/officeDocument/2006/relationships/image" Target="../media/image91.jpeg"/><Relationship Id="rId1" Type="http://schemas.openxmlformats.org/officeDocument/2006/relationships/slideLayout" Target="../slideLayouts/slideLayout7.xml"/><Relationship Id="rId2" Type="http://schemas.openxmlformats.org/officeDocument/2006/relationships/image" Target="../media/image81.jpeg"/><Relationship Id="rId3" Type="http://schemas.openxmlformats.org/officeDocument/2006/relationships/image" Target="../media/image82.jpeg"/><Relationship Id="rId4" Type="http://schemas.openxmlformats.org/officeDocument/2006/relationships/image" Target="../media/image83.jpeg"/><Relationship Id="rId5" Type="http://schemas.openxmlformats.org/officeDocument/2006/relationships/image" Target="../media/image84.jpeg"/><Relationship Id="rId6" Type="http://schemas.openxmlformats.org/officeDocument/2006/relationships/image" Target="../media/image85.jpeg"/><Relationship Id="rId7" Type="http://schemas.openxmlformats.org/officeDocument/2006/relationships/image" Target="../media/image86.jpeg"/><Relationship Id="rId8" Type="http://schemas.openxmlformats.org/officeDocument/2006/relationships/image" Target="../media/image87.jpeg"/><Relationship Id="rId9" Type="http://schemas.openxmlformats.org/officeDocument/2006/relationships/image" Target="../media/image88.jpeg"/><Relationship Id="rId10" Type="http://schemas.openxmlformats.org/officeDocument/2006/relationships/image" Target="../media/image8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9992" y="2348880"/>
            <a:ext cx="3744415" cy="2061756"/>
          </a:xfrm>
        </p:spPr>
        <p:txBody>
          <a:bodyPr>
            <a:normAutofit fontScale="90000"/>
          </a:bodyPr>
          <a:lstStyle/>
          <a:p>
            <a:pPr algn="ctr"/>
            <a:r>
              <a:rPr lang="fr-FR" b="1" dirty="0" smtClean="0"/>
              <a:t>Atelier d’architecture</a:t>
            </a:r>
            <a:r>
              <a:rPr lang="fr-FR" dirty="0" smtClean="0"/>
              <a:t/>
            </a:r>
            <a:br>
              <a:rPr lang="fr-FR" dirty="0" smtClean="0"/>
            </a:br>
            <a:r>
              <a:rPr lang="fr-FR" sz="2400" dirty="0" smtClean="0"/>
              <a:t>Analyse Urbaine de la nouvelle ville: </a:t>
            </a:r>
            <a:r>
              <a:rPr lang="fr-FR" sz="2400" dirty="0" err="1" smtClean="0"/>
              <a:t>Lakhyayta</a:t>
            </a:r>
            <a:endParaRPr lang="fr-FR" sz="2400" dirty="0"/>
          </a:p>
        </p:txBody>
      </p:sp>
      <p:sp>
        <p:nvSpPr>
          <p:cNvPr id="3" name="Subtitle 2"/>
          <p:cNvSpPr>
            <a:spLocks noGrp="1"/>
          </p:cNvSpPr>
          <p:nvPr>
            <p:ph type="subTitle" idx="1"/>
          </p:nvPr>
        </p:nvSpPr>
        <p:spPr>
          <a:xfrm>
            <a:off x="4733365" y="4797152"/>
            <a:ext cx="3309803" cy="884557"/>
          </a:xfrm>
        </p:spPr>
        <p:txBody>
          <a:bodyPr/>
          <a:lstStyle/>
          <a:p>
            <a:pPr algn="ctr"/>
            <a:r>
              <a:rPr lang="fr-FR" dirty="0" smtClean="0"/>
              <a:t>Atelier M. </a:t>
            </a:r>
            <a:r>
              <a:rPr lang="fr-FR" dirty="0" err="1" smtClean="0"/>
              <a:t>Debbi</a:t>
            </a:r>
            <a:r>
              <a:rPr lang="fr-FR" dirty="0" smtClean="0"/>
              <a:t> F.</a:t>
            </a:r>
          </a:p>
          <a:p>
            <a:pPr algn="ctr"/>
            <a:r>
              <a:rPr lang="fr-FR" dirty="0" smtClean="0">
                <a:solidFill>
                  <a:schemeClr val="bg1">
                    <a:lumMod val="65000"/>
                  </a:schemeClr>
                </a:solidFill>
              </a:rPr>
              <a:t>A.U:2012/2013 S7</a:t>
            </a:r>
            <a:endParaRPr lang="fr-FR" dirty="0">
              <a:solidFill>
                <a:schemeClr val="bg1">
                  <a:lumMod val="65000"/>
                </a:schemeClr>
              </a:solidFill>
            </a:endParaRPr>
          </a:p>
        </p:txBody>
      </p:sp>
      <p:sp>
        <p:nvSpPr>
          <p:cNvPr id="5" name="ZoneTexte 4"/>
          <p:cNvSpPr txBox="1"/>
          <p:nvPr/>
        </p:nvSpPr>
        <p:spPr>
          <a:xfrm>
            <a:off x="467544" y="4797152"/>
            <a:ext cx="3816424" cy="1754326"/>
          </a:xfrm>
          <a:prstGeom prst="rect">
            <a:avLst/>
          </a:prstGeom>
          <a:noFill/>
        </p:spPr>
        <p:txBody>
          <a:bodyPr wrap="square" rtlCol="0">
            <a:spAutoFit/>
          </a:bodyPr>
          <a:lstStyle/>
          <a:p>
            <a:r>
              <a:rPr lang="fr-FR" b="1" u="sng" dirty="0" smtClean="0"/>
              <a:t>Réalisé par:</a:t>
            </a:r>
          </a:p>
          <a:p>
            <a:endParaRPr lang="fr-FR" dirty="0" smtClean="0"/>
          </a:p>
          <a:p>
            <a:r>
              <a:rPr lang="fr-FR" dirty="0" smtClean="0"/>
              <a:t>                       Basta Farah</a:t>
            </a:r>
          </a:p>
          <a:p>
            <a:r>
              <a:rPr lang="fr-FR" dirty="0" smtClean="0"/>
              <a:t>                       </a:t>
            </a:r>
            <a:r>
              <a:rPr lang="fr-FR" dirty="0" err="1" smtClean="0"/>
              <a:t>Essalih</a:t>
            </a:r>
            <a:r>
              <a:rPr lang="fr-FR" dirty="0" smtClean="0"/>
              <a:t> </a:t>
            </a:r>
            <a:r>
              <a:rPr lang="fr-FR" dirty="0" err="1" smtClean="0"/>
              <a:t>Ikrame</a:t>
            </a:r>
            <a:endParaRPr lang="fr-FR" dirty="0" smtClean="0"/>
          </a:p>
          <a:p>
            <a:r>
              <a:rPr lang="fr-FR" dirty="0" smtClean="0"/>
              <a:t>                       </a:t>
            </a:r>
            <a:r>
              <a:rPr lang="fr-FR" dirty="0" err="1" smtClean="0"/>
              <a:t>Rifki</a:t>
            </a:r>
            <a:r>
              <a:rPr lang="fr-FR" dirty="0" smtClean="0"/>
              <a:t> </a:t>
            </a:r>
            <a:r>
              <a:rPr lang="fr-FR" dirty="0" err="1" smtClean="0"/>
              <a:t>Hafsa</a:t>
            </a:r>
            <a:endParaRPr lang="fr-FR" dirty="0" smtClean="0"/>
          </a:p>
          <a:p>
            <a:r>
              <a:rPr lang="fr-FR" dirty="0" smtClean="0"/>
              <a:t>                       </a:t>
            </a:r>
            <a:endParaRPr lang="fr-FR" dirty="0"/>
          </a:p>
        </p:txBody>
      </p:sp>
      <p:pic>
        <p:nvPicPr>
          <p:cNvPr id="7170" name="Picture 2" descr="C:\Users\Farah\Desktop\Sahel alkhyayta\Capture 9.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0" y="620688"/>
            <a:ext cx="4613009" cy="1828027"/>
          </a:xfrm>
          <a:prstGeom prst="roundRect">
            <a:avLst>
              <a:gd name="adj" fmla="val 8594"/>
            </a:avLst>
          </a:prstGeom>
          <a:solidFill>
            <a:srgbClr val="FFFFFF">
              <a:shade val="85000"/>
            </a:srgbClr>
          </a:solidFill>
          <a:ln>
            <a:noFill/>
          </a:ln>
          <a:effectLst>
            <a:reflection blurRad="6350" stA="50000" endA="300" endPos="90000" dir="5400000" sy="-100000" algn="bl" rotWithShape="0"/>
            <a:softEdge rad="127000"/>
          </a:effectLst>
        </p:spPr>
      </p:pic>
      <p:pic>
        <p:nvPicPr>
          <p:cNvPr id="7171" name="Picture 3" descr="C:\Users\Farah\Desktop\Sahel alkhyayta\Capture 2.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2276872"/>
            <a:ext cx="4572000" cy="2376264"/>
          </a:xfrm>
          <a:prstGeom prst="roundRect">
            <a:avLst>
              <a:gd name="adj" fmla="val 8594"/>
            </a:avLst>
          </a:prstGeom>
          <a:solidFill>
            <a:srgbClr val="FFFFFF">
              <a:shade val="85000"/>
            </a:srgbClr>
          </a:solidFill>
          <a:ln>
            <a:noFill/>
          </a:ln>
          <a:effectLst>
            <a:reflection blurRad="6350" stA="50000" endA="300" endPos="90000" dir="5400000" sy="-100000" algn="bl" rotWithShape="0"/>
            <a:softEdge rad="127000"/>
          </a:effectLst>
        </p:spPr>
      </p:pic>
    </p:spTree>
    <p:extLst>
      <p:ext uri="{BB962C8B-B14F-4D97-AF65-F5344CB8AC3E}">
        <p14:creationId xmlns:p14="http://schemas.microsoft.com/office/powerpoint/2010/main" val="249943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611560" y="323364"/>
            <a:ext cx="3456384" cy="369332"/>
          </a:xfrm>
          <a:prstGeom prst="rect">
            <a:avLst/>
          </a:prstGeom>
          <a:noFill/>
        </p:spPr>
        <p:txBody>
          <a:bodyPr wrap="square" rtlCol="0">
            <a:spAutoFit/>
          </a:bodyPr>
          <a:lstStyle/>
          <a:p>
            <a:pPr algn="ctr"/>
            <a:r>
              <a:rPr lang="fr-FR" b="1" dirty="0" smtClean="0">
                <a:latin typeface="Times New Roman" pitchFamily="18" charset="0"/>
                <a:cs typeface="Times New Roman" pitchFamily="18" charset="0"/>
              </a:rPr>
              <a:t>Réseaux autoroutiers et routiers</a:t>
            </a:r>
            <a:endParaRPr lang="fr-FR" b="1" dirty="0">
              <a:latin typeface="Times New Roman" pitchFamily="18" charset="0"/>
              <a:cs typeface="Times New Roman" pitchFamily="18" charset="0"/>
            </a:endParaRPr>
          </a:p>
        </p:txBody>
      </p:sp>
      <p:sp>
        <p:nvSpPr>
          <p:cNvPr id="12" name="ZoneTexte 11"/>
          <p:cNvSpPr txBox="1"/>
          <p:nvPr/>
        </p:nvSpPr>
        <p:spPr>
          <a:xfrm>
            <a:off x="4932040" y="764704"/>
            <a:ext cx="3816424" cy="3508653"/>
          </a:xfrm>
          <a:prstGeom prst="rect">
            <a:avLst/>
          </a:prstGeom>
          <a:noFill/>
        </p:spPr>
        <p:txBody>
          <a:bodyPr wrap="square" rtlCol="0">
            <a:spAutoFit/>
          </a:bodyPr>
          <a:lstStyle/>
          <a:p>
            <a:r>
              <a:rPr lang="fr-FR" b="1" u="sng" dirty="0" smtClean="0">
                <a:solidFill>
                  <a:schemeClr val="bg1">
                    <a:lumMod val="50000"/>
                  </a:schemeClr>
                </a:solidFill>
                <a:latin typeface="Times New Roman" pitchFamily="18" charset="0"/>
                <a:cs typeface="Times New Roman" pitchFamily="18" charset="0"/>
              </a:rPr>
              <a:t>Légende:</a:t>
            </a:r>
          </a:p>
          <a:p>
            <a:endParaRPr lang="fr-FR" sz="1000" b="1" dirty="0" smtClean="0">
              <a:latin typeface="Times New Roman" pitchFamily="18" charset="0"/>
              <a:cs typeface="Times New Roman" pitchFamily="18" charset="0"/>
            </a:endParaRPr>
          </a:p>
          <a:p>
            <a:r>
              <a:rPr lang="fr-FR" sz="1600" b="1" dirty="0" smtClean="0">
                <a:latin typeface="Times New Roman" pitchFamily="18" charset="0"/>
                <a:cs typeface="Times New Roman" pitchFamily="18" charset="0"/>
              </a:rPr>
              <a:t>           </a:t>
            </a:r>
            <a:r>
              <a:rPr lang="fr-FR" sz="1600" b="1" u="sng" dirty="0" smtClean="0">
                <a:latin typeface="Times New Roman" pitchFamily="18" charset="0"/>
                <a:cs typeface="Times New Roman" pitchFamily="18" charset="0"/>
              </a:rPr>
              <a:t>Réseau autoroutier:</a:t>
            </a: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         Axe Casablanca-El Jadida: A5</a:t>
            </a:r>
          </a:p>
          <a:p>
            <a:r>
              <a:rPr lang="fr-FR" sz="1600" dirty="0" smtClean="0">
                <a:latin typeface="Times New Roman" pitchFamily="18" charset="0"/>
                <a:cs typeface="Times New Roman" pitchFamily="18" charset="0"/>
              </a:rPr>
              <a:t>         Axe Casablanca-Settat-Marrakech: A7</a:t>
            </a:r>
          </a:p>
          <a:p>
            <a:r>
              <a:rPr lang="fr-FR" sz="1600" dirty="0" smtClean="0">
                <a:latin typeface="Times New Roman" pitchFamily="18" charset="0"/>
                <a:cs typeface="Times New Roman" pitchFamily="18" charset="0"/>
              </a:rPr>
              <a:t>         Axe Casablanca-Khouribga: A11</a:t>
            </a:r>
          </a:p>
          <a:p>
            <a:endParaRPr lang="fr-FR" sz="1600" dirty="0" smtClean="0">
              <a:latin typeface="Times New Roman" pitchFamily="18" charset="0"/>
              <a:cs typeface="Times New Roman" pitchFamily="18" charset="0"/>
            </a:endParaRPr>
          </a:p>
          <a:p>
            <a:r>
              <a:rPr lang="fr-FR" sz="1600" b="1" dirty="0" smtClean="0">
                <a:latin typeface="Times New Roman" pitchFamily="18" charset="0"/>
                <a:cs typeface="Times New Roman" pitchFamily="18" charset="0"/>
              </a:rPr>
              <a:t>           </a:t>
            </a:r>
            <a:r>
              <a:rPr lang="fr-FR" sz="1600" b="1" u="sng" dirty="0" smtClean="0">
                <a:latin typeface="Times New Roman" pitchFamily="18" charset="0"/>
                <a:cs typeface="Times New Roman" pitchFamily="18" charset="0"/>
              </a:rPr>
              <a:t>Réseau routier:</a:t>
            </a: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         Route nationale :N1</a:t>
            </a: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         Route provinciale</a:t>
            </a:r>
          </a:p>
          <a:p>
            <a:endParaRPr lang="fr-FR" sz="900" b="1" dirty="0" smtClean="0">
              <a:latin typeface="Times New Roman" pitchFamily="18" charset="0"/>
              <a:cs typeface="Times New Roman" pitchFamily="18" charset="0"/>
            </a:endParaRPr>
          </a:p>
          <a:p>
            <a:endParaRPr lang="fr-FR" sz="900" b="1" dirty="0" smtClean="0">
              <a:latin typeface="Times New Roman" pitchFamily="18" charset="0"/>
              <a:cs typeface="Times New Roman" pitchFamily="18" charset="0"/>
            </a:endParaRPr>
          </a:p>
        </p:txBody>
      </p:sp>
      <p:sp>
        <p:nvSpPr>
          <p:cNvPr id="13" name="Organigramme : Processus 12"/>
          <p:cNvSpPr/>
          <p:nvPr/>
        </p:nvSpPr>
        <p:spPr>
          <a:xfrm>
            <a:off x="4967536" y="836712"/>
            <a:ext cx="3636912" cy="3096344"/>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499992" y="0"/>
            <a:ext cx="3672408" cy="461665"/>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Planification et études</a:t>
            </a:r>
            <a:endParaRPr lang="fr-FR" sz="2400" b="1" u="sng" dirty="0">
              <a:solidFill>
                <a:schemeClr val="bg1"/>
              </a:solidFill>
              <a:latin typeface="Times New Roman" pitchFamily="18" charset="0"/>
              <a:cs typeface="Times New Roman" pitchFamily="18" charset="0"/>
            </a:endParaRPr>
          </a:p>
        </p:txBody>
      </p:sp>
      <p:sp>
        <p:nvSpPr>
          <p:cNvPr id="8" name="ZoneTexte 7"/>
          <p:cNvSpPr txBox="1"/>
          <p:nvPr/>
        </p:nvSpPr>
        <p:spPr>
          <a:xfrm>
            <a:off x="4860032" y="4097248"/>
            <a:ext cx="4283968" cy="2716128"/>
          </a:xfrm>
          <a:prstGeom prst="rect">
            <a:avLst/>
          </a:prstGeom>
          <a:gradFill flip="none" rotWithShape="1">
            <a:gsLst>
              <a:gs pos="23000">
                <a:schemeClr val="bg1">
                  <a:alpha val="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fr-FR" sz="1600" b="1" u="sng" dirty="0" smtClean="0"/>
              <a:t>Une excellente accessibilité :</a:t>
            </a:r>
          </a:p>
          <a:p>
            <a:r>
              <a:rPr lang="fr-FR" sz="1200" dirty="0" smtClean="0"/>
              <a:t/>
            </a:r>
            <a:br>
              <a:rPr lang="fr-FR" sz="1200" dirty="0" smtClean="0"/>
            </a:br>
            <a:r>
              <a:rPr lang="fr-FR" sz="1200" dirty="0" smtClean="0"/>
              <a:t>La présence des infrastructures de transport et de voies de communication suivantes :</a:t>
            </a:r>
          </a:p>
          <a:p>
            <a:endParaRPr lang="fr-FR" sz="1200" dirty="0" smtClean="0"/>
          </a:p>
          <a:p>
            <a:r>
              <a:rPr lang="fr-FR" sz="1200" b="1" dirty="0" smtClean="0"/>
              <a:t>- Réseau autoroutier : </a:t>
            </a:r>
            <a:r>
              <a:rPr lang="fr-FR" sz="1200" dirty="0" smtClean="0"/>
              <a:t>axe Casablanca – El Jadida et son échangeur ainsi due l’axe Casablanca – Settat – Marrakech et axe Casablanca-Khouribga.</a:t>
            </a:r>
            <a:br>
              <a:rPr lang="fr-FR" sz="1200" dirty="0" smtClean="0"/>
            </a:br>
            <a:r>
              <a:rPr lang="fr-FR" sz="1200" b="1" dirty="0" smtClean="0"/>
              <a:t>- Réseau routier national : </a:t>
            </a:r>
            <a:r>
              <a:rPr lang="fr-FR" sz="1200" dirty="0" smtClean="0"/>
              <a:t>route national RN1 d’emprise 30m reliant Casablanca à El Jadida.</a:t>
            </a:r>
            <a:br>
              <a:rPr lang="fr-FR" sz="1200" dirty="0" smtClean="0"/>
            </a:br>
            <a:r>
              <a:rPr lang="fr-FR" sz="1200" b="1" dirty="0" smtClean="0"/>
              <a:t>- Réseau routier provincial :</a:t>
            </a:r>
            <a:r>
              <a:rPr lang="fr-FR" sz="1200" dirty="0" smtClean="0"/>
              <a:t>Route provincial RP 3005 d’emprise 20m reliant RN1 à RR303, cette route est en cours d’élargissement et de renforcement.</a:t>
            </a:r>
          </a:p>
          <a:p>
            <a:endParaRPr lang="fr-FR" sz="1050" dirty="0" smtClean="0"/>
          </a:p>
        </p:txBody>
      </p:sp>
      <p:pic>
        <p:nvPicPr>
          <p:cNvPr id="9" name="Picture 12" descr="C:\Users\Farah\Desktop\Sans titre-2.jpg"/>
          <p:cNvPicPr>
            <a:picLocks noChangeAspect="1" noChangeArrowheads="1"/>
          </p:cNvPicPr>
          <p:nvPr/>
        </p:nvPicPr>
        <p:blipFill>
          <a:blip r:embed="rId3" cstate="print"/>
          <a:srcRect/>
          <a:stretch>
            <a:fillRect/>
          </a:stretch>
        </p:blipFill>
        <p:spPr bwMode="auto">
          <a:xfrm>
            <a:off x="179512" y="692696"/>
            <a:ext cx="4668379" cy="6165304"/>
          </a:xfrm>
          <a:prstGeom prst="rect">
            <a:avLst/>
          </a:prstGeom>
          <a:noFill/>
        </p:spPr>
      </p:pic>
      <p:sp>
        <p:nvSpPr>
          <p:cNvPr id="26" name="Forme libre 25"/>
          <p:cNvSpPr/>
          <p:nvPr/>
        </p:nvSpPr>
        <p:spPr>
          <a:xfrm>
            <a:off x="1834727" y="1111250"/>
            <a:ext cx="908349" cy="3169217"/>
          </a:xfrm>
          <a:custGeom>
            <a:avLst/>
            <a:gdLst>
              <a:gd name="connsiteX0" fmla="*/ 762299 w 908349"/>
              <a:gd name="connsiteY0" fmla="*/ 0 h 3169217"/>
              <a:gd name="connsiteX1" fmla="*/ 755949 w 908349"/>
              <a:gd name="connsiteY1" fmla="*/ 50800 h 3169217"/>
              <a:gd name="connsiteX2" fmla="*/ 749599 w 908349"/>
              <a:gd name="connsiteY2" fmla="*/ 69850 h 3169217"/>
              <a:gd name="connsiteX3" fmla="*/ 762299 w 908349"/>
              <a:gd name="connsiteY3" fmla="*/ 209550 h 3169217"/>
              <a:gd name="connsiteX4" fmla="*/ 774999 w 908349"/>
              <a:gd name="connsiteY4" fmla="*/ 260350 h 3169217"/>
              <a:gd name="connsiteX5" fmla="*/ 781349 w 908349"/>
              <a:gd name="connsiteY5" fmla="*/ 279400 h 3169217"/>
              <a:gd name="connsiteX6" fmla="*/ 787699 w 908349"/>
              <a:gd name="connsiteY6" fmla="*/ 311150 h 3169217"/>
              <a:gd name="connsiteX7" fmla="*/ 794049 w 908349"/>
              <a:gd name="connsiteY7" fmla="*/ 330200 h 3169217"/>
              <a:gd name="connsiteX8" fmla="*/ 806749 w 908349"/>
              <a:gd name="connsiteY8" fmla="*/ 412750 h 3169217"/>
              <a:gd name="connsiteX9" fmla="*/ 813099 w 908349"/>
              <a:gd name="connsiteY9" fmla="*/ 431800 h 3169217"/>
              <a:gd name="connsiteX10" fmla="*/ 819449 w 908349"/>
              <a:gd name="connsiteY10" fmla="*/ 457200 h 3169217"/>
              <a:gd name="connsiteX11" fmla="*/ 825799 w 908349"/>
              <a:gd name="connsiteY11" fmla="*/ 476250 h 3169217"/>
              <a:gd name="connsiteX12" fmla="*/ 838499 w 908349"/>
              <a:gd name="connsiteY12" fmla="*/ 527050 h 3169217"/>
              <a:gd name="connsiteX13" fmla="*/ 851199 w 908349"/>
              <a:gd name="connsiteY13" fmla="*/ 615950 h 3169217"/>
              <a:gd name="connsiteX14" fmla="*/ 857549 w 908349"/>
              <a:gd name="connsiteY14" fmla="*/ 635000 h 3169217"/>
              <a:gd name="connsiteX15" fmla="*/ 863899 w 908349"/>
              <a:gd name="connsiteY15" fmla="*/ 685800 h 3169217"/>
              <a:gd name="connsiteX16" fmla="*/ 870249 w 908349"/>
              <a:gd name="connsiteY16" fmla="*/ 704850 h 3169217"/>
              <a:gd name="connsiteX17" fmla="*/ 876599 w 908349"/>
              <a:gd name="connsiteY17" fmla="*/ 730250 h 3169217"/>
              <a:gd name="connsiteX18" fmla="*/ 889299 w 908349"/>
              <a:gd name="connsiteY18" fmla="*/ 768350 h 3169217"/>
              <a:gd name="connsiteX19" fmla="*/ 895649 w 908349"/>
              <a:gd name="connsiteY19" fmla="*/ 812800 h 3169217"/>
              <a:gd name="connsiteX20" fmla="*/ 901999 w 908349"/>
              <a:gd name="connsiteY20" fmla="*/ 850900 h 3169217"/>
              <a:gd name="connsiteX21" fmla="*/ 908349 w 908349"/>
              <a:gd name="connsiteY21" fmla="*/ 901700 h 3169217"/>
              <a:gd name="connsiteX22" fmla="*/ 901999 w 908349"/>
              <a:gd name="connsiteY22" fmla="*/ 1111250 h 3169217"/>
              <a:gd name="connsiteX23" fmla="*/ 889299 w 908349"/>
              <a:gd name="connsiteY23" fmla="*/ 1149350 h 3169217"/>
              <a:gd name="connsiteX24" fmla="*/ 876599 w 908349"/>
              <a:gd name="connsiteY24" fmla="*/ 1187450 h 3169217"/>
              <a:gd name="connsiteX25" fmla="*/ 863899 w 908349"/>
              <a:gd name="connsiteY25" fmla="*/ 1238250 h 3169217"/>
              <a:gd name="connsiteX26" fmla="*/ 857549 w 908349"/>
              <a:gd name="connsiteY26" fmla="*/ 1308100 h 3169217"/>
              <a:gd name="connsiteX27" fmla="*/ 844849 w 908349"/>
              <a:gd name="connsiteY27" fmla="*/ 1371600 h 3169217"/>
              <a:gd name="connsiteX28" fmla="*/ 838499 w 908349"/>
              <a:gd name="connsiteY28" fmla="*/ 1530350 h 3169217"/>
              <a:gd name="connsiteX29" fmla="*/ 832149 w 908349"/>
              <a:gd name="connsiteY29" fmla="*/ 1549400 h 3169217"/>
              <a:gd name="connsiteX30" fmla="*/ 819449 w 908349"/>
              <a:gd name="connsiteY30" fmla="*/ 1619250 h 3169217"/>
              <a:gd name="connsiteX31" fmla="*/ 806749 w 908349"/>
              <a:gd name="connsiteY31" fmla="*/ 1638300 h 3169217"/>
              <a:gd name="connsiteX32" fmla="*/ 800399 w 908349"/>
              <a:gd name="connsiteY32" fmla="*/ 1657350 h 3169217"/>
              <a:gd name="connsiteX33" fmla="*/ 781349 w 908349"/>
              <a:gd name="connsiteY33" fmla="*/ 1670050 h 3169217"/>
              <a:gd name="connsiteX34" fmla="*/ 774999 w 908349"/>
              <a:gd name="connsiteY34" fmla="*/ 1689100 h 3169217"/>
              <a:gd name="connsiteX35" fmla="*/ 730549 w 908349"/>
              <a:gd name="connsiteY35" fmla="*/ 1701800 h 3169217"/>
              <a:gd name="connsiteX36" fmla="*/ 711499 w 908349"/>
              <a:gd name="connsiteY36" fmla="*/ 1714500 h 3169217"/>
              <a:gd name="connsiteX37" fmla="*/ 686099 w 908349"/>
              <a:gd name="connsiteY37" fmla="*/ 1752600 h 3169217"/>
              <a:gd name="connsiteX38" fmla="*/ 673399 w 908349"/>
              <a:gd name="connsiteY38" fmla="*/ 1790700 h 3169217"/>
              <a:gd name="connsiteX39" fmla="*/ 667049 w 908349"/>
              <a:gd name="connsiteY39" fmla="*/ 1809750 h 3169217"/>
              <a:gd name="connsiteX40" fmla="*/ 647999 w 908349"/>
              <a:gd name="connsiteY40" fmla="*/ 1847850 h 3169217"/>
              <a:gd name="connsiteX41" fmla="*/ 635299 w 908349"/>
              <a:gd name="connsiteY41" fmla="*/ 1885950 h 3169217"/>
              <a:gd name="connsiteX42" fmla="*/ 622599 w 908349"/>
              <a:gd name="connsiteY42" fmla="*/ 1924050 h 3169217"/>
              <a:gd name="connsiteX43" fmla="*/ 609899 w 908349"/>
              <a:gd name="connsiteY43" fmla="*/ 1943100 h 3169217"/>
              <a:gd name="connsiteX44" fmla="*/ 597199 w 908349"/>
              <a:gd name="connsiteY44" fmla="*/ 2038350 h 3169217"/>
              <a:gd name="connsiteX45" fmla="*/ 584499 w 908349"/>
              <a:gd name="connsiteY45" fmla="*/ 2076450 h 3169217"/>
              <a:gd name="connsiteX46" fmla="*/ 565449 w 908349"/>
              <a:gd name="connsiteY46" fmla="*/ 2089150 h 3169217"/>
              <a:gd name="connsiteX47" fmla="*/ 546399 w 908349"/>
              <a:gd name="connsiteY47" fmla="*/ 2127250 h 3169217"/>
              <a:gd name="connsiteX48" fmla="*/ 527349 w 908349"/>
              <a:gd name="connsiteY48" fmla="*/ 2146300 h 3169217"/>
              <a:gd name="connsiteX49" fmla="*/ 495599 w 908349"/>
              <a:gd name="connsiteY49" fmla="*/ 2184400 h 3169217"/>
              <a:gd name="connsiteX50" fmla="*/ 470199 w 908349"/>
              <a:gd name="connsiteY50" fmla="*/ 2216150 h 3169217"/>
              <a:gd name="connsiteX51" fmla="*/ 463849 w 908349"/>
              <a:gd name="connsiteY51" fmla="*/ 2241550 h 3169217"/>
              <a:gd name="connsiteX52" fmla="*/ 470199 w 908349"/>
              <a:gd name="connsiteY52" fmla="*/ 2324100 h 3169217"/>
              <a:gd name="connsiteX53" fmla="*/ 482899 w 908349"/>
              <a:gd name="connsiteY53" fmla="*/ 2362200 h 3169217"/>
              <a:gd name="connsiteX54" fmla="*/ 470199 w 908349"/>
              <a:gd name="connsiteY54" fmla="*/ 2514600 h 3169217"/>
              <a:gd name="connsiteX55" fmla="*/ 463849 w 908349"/>
              <a:gd name="connsiteY55" fmla="*/ 2533650 h 3169217"/>
              <a:gd name="connsiteX56" fmla="*/ 413049 w 908349"/>
              <a:gd name="connsiteY56" fmla="*/ 2578100 h 3169217"/>
              <a:gd name="connsiteX57" fmla="*/ 336849 w 908349"/>
              <a:gd name="connsiteY57" fmla="*/ 2628900 h 3169217"/>
              <a:gd name="connsiteX58" fmla="*/ 298749 w 908349"/>
              <a:gd name="connsiteY58" fmla="*/ 2654300 h 3169217"/>
              <a:gd name="connsiteX59" fmla="*/ 266999 w 908349"/>
              <a:gd name="connsiteY59" fmla="*/ 2686050 h 3169217"/>
              <a:gd name="connsiteX60" fmla="*/ 254299 w 908349"/>
              <a:gd name="connsiteY60" fmla="*/ 2705100 h 3169217"/>
              <a:gd name="connsiteX61" fmla="*/ 247949 w 908349"/>
              <a:gd name="connsiteY61" fmla="*/ 2730500 h 3169217"/>
              <a:gd name="connsiteX62" fmla="*/ 228899 w 908349"/>
              <a:gd name="connsiteY62" fmla="*/ 2743200 h 3169217"/>
              <a:gd name="connsiteX63" fmla="*/ 209849 w 908349"/>
              <a:gd name="connsiteY63" fmla="*/ 2762250 h 3169217"/>
              <a:gd name="connsiteX64" fmla="*/ 197149 w 908349"/>
              <a:gd name="connsiteY64" fmla="*/ 2781300 h 3169217"/>
              <a:gd name="connsiteX65" fmla="*/ 159049 w 908349"/>
              <a:gd name="connsiteY65" fmla="*/ 2813050 h 3169217"/>
              <a:gd name="connsiteX66" fmla="*/ 127299 w 908349"/>
              <a:gd name="connsiteY66" fmla="*/ 2844800 h 3169217"/>
              <a:gd name="connsiteX67" fmla="*/ 95549 w 908349"/>
              <a:gd name="connsiteY67" fmla="*/ 2870200 h 3169217"/>
              <a:gd name="connsiteX68" fmla="*/ 76499 w 908349"/>
              <a:gd name="connsiteY68" fmla="*/ 2882900 h 3169217"/>
              <a:gd name="connsiteX69" fmla="*/ 38399 w 908349"/>
              <a:gd name="connsiteY69" fmla="*/ 2914650 h 3169217"/>
              <a:gd name="connsiteX70" fmla="*/ 25699 w 908349"/>
              <a:gd name="connsiteY70" fmla="*/ 2933700 h 3169217"/>
              <a:gd name="connsiteX71" fmla="*/ 12999 w 908349"/>
              <a:gd name="connsiteY71" fmla="*/ 2971800 h 3169217"/>
              <a:gd name="connsiteX72" fmla="*/ 6649 w 908349"/>
              <a:gd name="connsiteY72" fmla="*/ 3086100 h 3169217"/>
              <a:gd name="connsiteX73" fmla="*/ 299 w 908349"/>
              <a:gd name="connsiteY73" fmla="*/ 3136900 h 316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08349" h="3169217">
                <a:moveTo>
                  <a:pt x="762299" y="0"/>
                </a:moveTo>
                <a:cubicBezTo>
                  <a:pt x="760182" y="16933"/>
                  <a:pt x="759002" y="34010"/>
                  <a:pt x="755949" y="50800"/>
                </a:cubicBezTo>
                <a:cubicBezTo>
                  <a:pt x="754752" y="57386"/>
                  <a:pt x="749599" y="63157"/>
                  <a:pt x="749599" y="69850"/>
                </a:cubicBezTo>
                <a:cubicBezTo>
                  <a:pt x="749599" y="97171"/>
                  <a:pt x="754904" y="172575"/>
                  <a:pt x="762299" y="209550"/>
                </a:cubicBezTo>
                <a:cubicBezTo>
                  <a:pt x="765722" y="226666"/>
                  <a:pt x="769479" y="243791"/>
                  <a:pt x="774999" y="260350"/>
                </a:cubicBezTo>
                <a:cubicBezTo>
                  <a:pt x="777116" y="266700"/>
                  <a:pt x="779726" y="272906"/>
                  <a:pt x="781349" y="279400"/>
                </a:cubicBezTo>
                <a:cubicBezTo>
                  <a:pt x="783967" y="289871"/>
                  <a:pt x="785081" y="300679"/>
                  <a:pt x="787699" y="311150"/>
                </a:cubicBezTo>
                <a:cubicBezTo>
                  <a:pt x="789322" y="317644"/>
                  <a:pt x="792426" y="323706"/>
                  <a:pt x="794049" y="330200"/>
                </a:cubicBezTo>
                <a:cubicBezTo>
                  <a:pt x="805386" y="375547"/>
                  <a:pt x="796467" y="356199"/>
                  <a:pt x="806749" y="412750"/>
                </a:cubicBezTo>
                <a:cubicBezTo>
                  <a:pt x="807946" y="419336"/>
                  <a:pt x="811260" y="425364"/>
                  <a:pt x="813099" y="431800"/>
                </a:cubicBezTo>
                <a:cubicBezTo>
                  <a:pt x="815497" y="440191"/>
                  <a:pt x="817051" y="448809"/>
                  <a:pt x="819449" y="457200"/>
                </a:cubicBezTo>
                <a:cubicBezTo>
                  <a:pt x="821288" y="463636"/>
                  <a:pt x="824038" y="469792"/>
                  <a:pt x="825799" y="476250"/>
                </a:cubicBezTo>
                <a:cubicBezTo>
                  <a:pt x="830392" y="493089"/>
                  <a:pt x="834266" y="510117"/>
                  <a:pt x="838499" y="527050"/>
                </a:cubicBezTo>
                <a:cubicBezTo>
                  <a:pt x="845759" y="556090"/>
                  <a:pt x="841733" y="587552"/>
                  <a:pt x="851199" y="615950"/>
                </a:cubicBezTo>
                <a:lnTo>
                  <a:pt x="857549" y="635000"/>
                </a:lnTo>
                <a:cubicBezTo>
                  <a:pt x="859666" y="651933"/>
                  <a:pt x="860846" y="669010"/>
                  <a:pt x="863899" y="685800"/>
                </a:cubicBezTo>
                <a:cubicBezTo>
                  <a:pt x="865096" y="692386"/>
                  <a:pt x="868410" y="698414"/>
                  <a:pt x="870249" y="704850"/>
                </a:cubicBezTo>
                <a:cubicBezTo>
                  <a:pt x="872647" y="713241"/>
                  <a:pt x="874091" y="721891"/>
                  <a:pt x="876599" y="730250"/>
                </a:cubicBezTo>
                <a:cubicBezTo>
                  <a:pt x="880446" y="743072"/>
                  <a:pt x="889299" y="768350"/>
                  <a:pt x="889299" y="768350"/>
                </a:cubicBezTo>
                <a:cubicBezTo>
                  <a:pt x="891416" y="783167"/>
                  <a:pt x="893373" y="798007"/>
                  <a:pt x="895649" y="812800"/>
                </a:cubicBezTo>
                <a:cubicBezTo>
                  <a:pt x="897607" y="825525"/>
                  <a:pt x="900178" y="838154"/>
                  <a:pt x="901999" y="850900"/>
                </a:cubicBezTo>
                <a:cubicBezTo>
                  <a:pt x="904412" y="867794"/>
                  <a:pt x="906232" y="884767"/>
                  <a:pt x="908349" y="901700"/>
                </a:cubicBezTo>
                <a:cubicBezTo>
                  <a:pt x="906232" y="971550"/>
                  <a:pt x="907359" y="1041574"/>
                  <a:pt x="901999" y="1111250"/>
                </a:cubicBezTo>
                <a:cubicBezTo>
                  <a:pt x="900972" y="1124598"/>
                  <a:pt x="893532" y="1136650"/>
                  <a:pt x="889299" y="1149350"/>
                </a:cubicBezTo>
                <a:lnTo>
                  <a:pt x="876599" y="1187450"/>
                </a:lnTo>
                <a:cubicBezTo>
                  <a:pt x="871079" y="1204009"/>
                  <a:pt x="863899" y="1238250"/>
                  <a:pt x="863899" y="1238250"/>
                </a:cubicBezTo>
                <a:cubicBezTo>
                  <a:pt x="861782" y="1261533"/>
                  <a:pt x="860855" y="1284956"/>
                  <a:pt x="857549" y="1308100"/>
                </a:cubicBezTo>
                <a:cubicBezTo>
                  <a:pt x="854496" y="1329469"/>
                  <a:pt x="844849" y="1371600"/>
                  <a:pt x="844849" y="1371600"/>
                </a:cubicBezTo>
                <a:cubicBezTo>
                  <a:pt x="842732" y="1424517"/>
                  <a:pt x="842272" y="1477526"/>
                  <a:pt x="838499" y="1530350"/>
                </a:cubicBezTo>
                <a:cubicBezTo>
                  <a:pt x="838022" y="1537026"/>
                  <a:pt x="833346" y="1542814"/>
                  <a:pt x="832149" y="1549400"/>
                </a:cubicBezTo>
                <a:cubicBezTo>
                  <a:pt x="828397" y="1570039"/>
                  <a:pt x="829851" y="1598446"/>
                  <a:pt x="819449" y="1619250"/>
                </a:cubicBezTo>
                <a:cubicBezTo>
                  <a:pt x="816036" y="1626076"/>
                  <a:pt x="810162" y="1631474"/>
                  <a:pt x="806749" y="1638300"/>
                </a:cubicBezTo>
                <a:cubicBezTo>
                  <a:pt x="803756" y="1644287"/>
                  <a:pt x="804580" y="1652123"/>
                  <a:pt x="800399" y="1657350"/>
                </a:cubicBezTo>
                <a:cubicBezTo>
                  <a:pt x="795631" y="1663309"/>
                  <a:pt x="787699" y="1665817"/>
                  <a:pt x="781349" y="1670050"/>
                </a:cubicBezTo>
                <a:cubicBezTo>
                  <a:pt x="779232" y="1676400"/>
                  <a:pt x="779732" y="1684367"/>
                  <a:pt x="774999" y="1689100"/>
                </a:cubicBezTo>
                <a:cubicBezTo>
                  <a:pt x="771962" y="1692137"/>
                  <a:pt x="730769" y="1701745"/>
                  <a:pt x="730549" y="1701800"/>
                </a:cubicBezTo>
                <a:cubicBezTo>
                  <a:pt x="724199" y="1706033"/>
                  <a:pt x="716525" y="1708757"/>
                  <a:pt x="711499" y="1714500"/>
                </a:cubicBezTo>
                <a:cubicBezTo>
                  <a:pt x="701448" y="1725987"/>
                  <a:pt x="694566" y="1739900"/>
                  <a:pt x="686099" y="1752600"/>
                </a:cubicBezTo>
                <a:cubicBezTo>
                  <a:pt x="678673" y="1763739"/>
                  <a:pt x="677632" y="1778000"/>
                  <a:pt x="673399" y="1790700"/>
                </a:cubicBezTo>
                <a:lnTo>
                  <a:pt x="667049" y="1809750"/>
                </a:lnTo>
                <a:cubicBezTo>
                  <a:pt x="643891" y="1879225"/>
                  <a:pt x="680825" y="1773992"/>
                  <a:pt x="647999" y="1847850"/>
                </a:cubicBezTo>
                <a:cubicBezTo>
                  <a:pt x="642562" y="1860083"/>
                  <a:pt x="639532" y="1873250"/>
                  <a:pt x="635299" y="1885950"/>
                </a:cubicBezTo>
                <a:lnTo>
                  <a:pt x="622599" y="1924050"/>
                </a:lnTo>
                <a:cubicBezTo>
                  <a:pt x="620186" y="1931290"/>
                  <a:pt x="614132" y="1936750"/>
                  <a:pt x="609899" y="1943100"/>
                </a:cubicBezTo>
                <a:cubicBezTo>
                  <a:pt x="607785" y="1962127"/>
                  <a:pt x="602900" y="2015547"/>
                  <a:pt x="597199" y="2038350"/>
                </a:cubicBezTo>
                <a:cubicBezTo>
                  <a:pt x="593952" y="2051337"/>
                  <a:pt x="588732" y="2063750"/>
                  <a:pt x="584499" y="2076450"/>
                </a:cubicBezTo>
                <a:cubicBezTo>
                  <a:pt x="582086" y="2083690"/>
                  <a:pt x="571799" y="2084917"/>
                  <a:pt x="565449" y="2089150"/>
                </a:cubicBezTo>
                <a:cubicBezTo>
                  <a:pt x="559085" y="2108243"/>
                  <a:pt x="560076" y="2110837"/>
                  <a:pt x="546399" y="2127250"/>
                </a:cubicBezTo>
                <a:cubicBezTo>
                  <a:pt x="540650" y="2134149"/>
                  <a:pt x="533098" y="2139401"/>
                  <a:pt x="527349" y="2146300"/>
                </a:cubicBezTo>
                <a:cubicBezTo>
                  <a:pt x="483146" y="2199344"/>
                  <a:pt x="551254" y="2128745"/>
                  <a:pt x="495599" y="2184400"/>
                </a:cubicBezTo>
                <a:cubicBezTo>
                  <a:pt x="474840" y="2246678"/>
                  <a:pt x="508496" y="2158705"/>
                  <a:pt x="470199" y="2216150"/>
                </a:cubicBezTo>
                <a:cubicBezTo>
                  <a:pt x="465358" y="2223412"/>
                  <a:pt x="465966" y="2233083"/>
                  <a:pt x="463849" y="2241550"/>
                </a:cubicBezTo>
                <a:cubicBezTo>
                  <a:pt x="465966" y="2269067"/>
                  <a:pt x="465895" y="2296840"/>
                  <a:pt x="470199" y="2324100"/>
                </a:cubicBezTo>
                <a:cubicBezTo>
                  <a:pt x="472287" y="2337323"/>
                  <a:pt x="482899" y="2362200"/>
                  <a:pt x="482899" y="2362200"/>
                </a:cubicBezTo>
                <a:cubicBezTo>
                  <a:pt x="479526" y="2426286"/>
                  <a:pt x="483497" y="2461407"/>
                  <a:pt x="470199" y="2514600"/>
                </a:cubicBezTo>
                <a:cubicBezTo>
                  <a:pt x="468576" y="2521094"/>
                  <a:pt x="466842" y="2527663"/>
                  <a:pt x="463849" y="2533650"/>
                </a:cubicBezTo>
                <a:cubicBezTo>
                  <a:pt x="450620" y="2560108"/>
                  <a:pt x="441624" y="2559050"/>
                  <a:pt x="413049" y="2578100"/>
                </a:cubicBezTo>
                <a:lnTo>
                  <a:pt x="336849" y="2628900"/>
                </a:lnTo>
                <a:cubicBezTo>
                  <a:pt x="289283" y="2660611"/>
                  <a:pt x="344045" y="2639201"/>
                  <a:pt x="298749" y="2654300"/>
                </a:cubicBezTo>
                <a:cubicBezTo>
                  <a:pt x="264882" y="2705100"/>
                  <a:pt x="309332" y="2643717"/>
                  <a:pt x="266999" y="2686050"/>
                </a:cubicBezTo>
                <a:cubicBezTo>
                  <a:pt x="261603" y="2691446"/>
                  <a:pt x="258532" y="2698750"/>
                  <a:pt x="254299" y="2705100"/>
                </a:cubicBezTo>
                <a:cubicBezTo>
                  <a:pt x="252182" y="2713567"/>
                  <a:pt x="252790" y="2723238"/>
                  <a:pt x="247949" y="2730500"/>
                </a:cubicBezTo>
                <a:cubicBezTo>
                  <a:pt x="243716" y="2736850"/>
                  <a:pt x="234762" y="2738314"/>
                  <a:pt x="228899" y="2743200"/>
                </a:cubicBezTo>
                <a:cubicBezTo>
                  <a:pt x="222000" y="2748949"/>
                  <a:pt x="215598" y="2755351"/>
                  <a:pt x="209849" y="2762250"/>
                </a:cubicBezTo>
                <a:cubicBezTo>
                  <a:pt x="204963" y="2768113"/>
                  <a:pt x="202035" y="2775437"/>
                  <a:pt x="197149" y="2781300"/>
                </a:cubicBezTo>
                <a:cubicBezTo>
                  <a:pt x="181870" y="2799635"/>
                  <a:pt x="177780" y="2800563"/>
                  <a:pt x="159049" y="2813050"/>
                </a:cubicBezTo>
                <a:cubicBezTo>
                  <a:pt x="125182" y="2863850"/>
                  <a:pt x="169632" y="2802467"/>
                  <a:pt x="127299" y="2844800"/>
                </a:cubicBezTo>
                <a:cubicBezTo>
                  <a:pt x="98576" y="2873523"/>
                  <a:pt x="132635" y="2857838"/>
                  <a:pt x="95549" y="2870200"/>
                </a:cubicBezTo>
                <a:cubicBezTo>
                  <a:pt x="89199" y="2874433"/>
                  <a:pt x="82362" y="2878014"/>
                  <a:pt x="76499" y="2882900"/>
                </a:cubicBezTo>
                <a:cubicBezTo>
                  <a:pt x="27606" y="2923644"/>
                  <a:pt x="85697" y="2883118"/>
                  <a:pt x="38399" y="2914650"/>
                </a:cubicBezTo>
                <a:cubicBezTo>
                  <a:pt x="34166" y="2921000"/>
                  <a:pt x="28799" y="2926726"/>
                  <a:pt x="25699" y="2933700"/>
                </a:cubicBezTo>
                <a:cubicBezTo>
                  <a:pt x="20262" y="2945933"/>
                  <a:pt x="12999" y="2971800"/>
                  <a:pt x="12999" y="2971800"/>
                </a:cubicBezTo>
                <a:cubicBezTo>
                  <a:pt x="10882" y="3009900"/>
                  <a:pt x="9692" y="3048063"/>
                  <a:pt x="6649" y="3086100"/>
                </a:cubicBezTo>
                <a:cubicBezTo>
                  <a:pt x="0" y="3169217"/>
                  <a:pt x="299" y="3110411"/>
                  <a:pt x="299" y="3136900"/>
                </a:cubicBezTo>
              </a:path>
            </a:pathLst>
          </a:cu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Forme libre 26"/>
          <p:cNvSpPr/>
          <p:nvPr/>
        </p:nvSpPr>
        <p:spPr>
          <a:xfrm>
            <a:off x="1312189" y="4170421"/>
            <a:ext cx="521246" cy="2187426"/>
          </a:xfrm>
          <a:custGeom>
            <a:avLst/>
            <a:gdLst>
              <a:gd name="connsiteX0" fmla="*/ 510137 w 521246"/>
              <a:gd name="connsiteY0" fmla="*/ 77729 h 2187426"/>
              <a:gd name="connsiteX1" fmla="*/ 497437 w 521246"/>
              <a:gd name="connsiteY1" fmla="*/ 388879 h 2187426"/>
              <a:gd name="connsiteX2" fmla="*/ 472037 w 521246"/>
              <a:gd name="connsiteY2" fmla="*/ 446029 h 2187426"/>
              <a:gd name="connsiteX3" fmla="*/ 465687 w 521246"/>
              <a:gd name="connsiteY3" fmla="*/ 465079 h 2187426"/>
              <a:gd name="connsiteX4" fmla="*/ 452987 w 521246"/>
              <a:gd name="connsiteY4" fmla="*/ 484129 h 2187426"/>
              <a:gd name="connsiteX5" fmla="*/ 440287 w 521246"/>
              <a:gd name="connsiteY5" fmla="*/ 522229 h 2187426"/>
              <a:gd name="connsiteX6" fmla="*/ 427587 w 521246"/>
              <a:gd name="connsiteY6" fmla="*/ 636529 h 2187426"/>
              <a:gd name="connsiteX7" fmla="*/ 414887 w 521246"/>
              <a:gd name="connsiteY7" fmla="*/ 674629 h 2187426"/>
              <a:gd name="connsiteX8" fmla="*/ 408537 w 521246"/>
              <a:gd name="connsiteY8" fmla="*/ 693679 h 2187426"/>
              <a:gd name="connsiteX9" fmla="*/ 402187 w 521246"/>
              <a:gd name="connsiteY9" fmla="*/ 782579 h 2187426"/>
              <a:gd name="connsiteX10" fmla="*/ 383137 w 521246"/>
              <a:gd name="connsiteY10" fmla="*/ 846079 h 2187426"/>
              <a:gd name="connsiteX11" fmla="*/ 370437 w 521246"/>
              <a:gd name="connsiteY11" fmla="*/ 884179 h 2187426"/>
              <a:gd name="connsiteX12" fmla="*/ 364087 w 521246"/>
              <a:gd name="connsiteY12" fmla="*/ 903229 h 2187426"/>
              <a:gd name="connsiteX13" fmla="*/ 357737 w 521246"/>
              <a:gd name="connsiteY13" fmla="*/ 966729 h 2187426"/>
              <a:gd name="connsiteX14" fmla="*/ 351387 w 521246"/>
              <a:gd name="connsiteY14" fmla="*/ 985779 h 2187426"/>
              <a:gd name="connsiteX15" fmla="*/ 345037 w 521246"/>
              <a:gd name="connsiteY15" fmla="*/ 1049279 h 2187426"/>
              <a:gd name="connsiteX16" fmla="*/ 338687 w 521246"/>
              <a:gd name="connsiteY16" fmla="*/ 1188979 h 2187426"/>
              <a:gd name="connsiteX17" fmla="*/ 332337 w 521246"/>
              <a:gd name="connsiteY17" fmla="*/ 1214379 h 2187426"/>
              <a:gd name="connsiteX18" fmla="*/ 345037 w 521246"/>
              <a:gd name="connsiteY18" fmla="*/ 1290579 h 2187426"/>
              <a:gd name="connsiteX19" fmla="*/ 351387 w 521246"/>
              <a:gd name="connsiteY19" fmla="*/ 1328679 h 2187426"/>
              <a:gd name="connsiteX20" fmla="*/ 338687 w 521246"/>
              <a:gd name="connsiteY20" fmla="*/ 1474729 h 2187426"/>
              <a:gd name="connsiteX21" fmla="*/ 325987 w 521246"/>
              <a:gd name="connsiteY21" fmla="*/ 1512829 h 2187426"/>
              <a:gd name="connsiteX22" fmla="*/ 313287 w 521246"/>
              <a:gd name="connsiteY22" fmla="*/ 1563629 h 2187426"/>
              <a:gd name="connsiteX23" fmla="*/ 306937 w 521246"/>
              <a:gd name="connsiteY23" fmla="*/ 1582679 h 2187426"/>
              <a:gd name="connsiteX24" fmla="*/ 300587 w 521246"/>
              <a:gd name="connsiteY24" fmla="*/ 1620779 h 2187426"/>
              <a:gd name="connsiteX25" fmla="*/ 287887 w 521246"/>
              <a:gd name="connsiteY25" fmla="*/ 1716029 h 2187426"/>
              <a:gd name="connsiteX26" fmla="*/ 281537 w 521246"/>
              <a:gd name="connsiteY26" fmla="*/ 1843029 h 2187426"/>
              <a:gd name="connsiteX27" fmla="*/ 275187 w 521246"/>
              <a:gd name="connsiteY27" fmla="*/ 1881129 h 2187426"/>
              <a:gd name="connsiteX28" fmla="*/ 268837 w 521246"/>
              <a:gd name="connsiteY28" fmla="*/ 1944629 h 2187426"/>
              <a:gd name="connsiteX29" fmla="*/ 262487 w 521246"/>
              <a:gd name="connsiteY29" fmla="*/ 1963679 h 2187426"/>
              <a:gd name="connsiteX30" fmla="*/ 243437 w 521246"/>
              <a:gd name="connsiteY30" fmla="*/ 1970029 h 2187426"/>
              <a:gd name="connsiteX31" fmla="*/ 211687 w 521246"/>
              <a:gd name="connsiteY31" fmla="*/ 2001779 h 2187426"/>
              <a:gd name="connsiteX32" fmla="*/ 173587 w 521246"/>
              <a:gd name="connsiteY32" fmla="*/ 2027179 h 2187426"/>
              <a:gd name="connsiteX33" fmla="*/ 154537 w 521246"/>
              <a:gd name="connsiteY33" fmla="*/ 2039879 h 2187426"/>
              <a:gd name="connsiteX34" fmla="*/ 135487 w 521246"/>
              <a:gd name="connsiteY34" fmla="*/ 2046229 h 2187426"/>
              <a:gd name="connsiteX35" fmla="*/ 122787 w 521246"/>
              <a:gd name="connsiteY35" fmla="*/ 2065279 h 2187426"/>
              <a:gd name="connsiteX36" fmla="*/ 97387 w 521246"/>
              <a:gd name="connsiteY36" fmla="*/ 2071629 h 2187426"/>
              <a:gd name="connsiteX37" fmla="*/ 40237 w 521246"/>
              <a:gd name="connsiteY37" fmla="*/ 2084329 h 2187426"/>
              <a:gd name="connsiteX38" fmla="*/ 21187 w 521246"/>
              <a:gd name="connsiteY38" fmla="*/ 2090679 h 2187426"/>
              <a:gd name="connsiteX39" fmla="*/ 14837 w 521246"/>
              <a:gd name="connsiteY39" fmla="*/ 2147829 h 2187426"/>
              <a:gd name="connsiteX40" fmla="*/ 33887 w 521246"/>
              <a:gd name="connsiteY40" fmla="*/ 2185929 h 2187426"/>
              <a:gd name="connsiteX41" fmla="*/ 40237 w 521246"/>
              <a:gd name="connsiteY41" fmla="*/ 2185929 h 21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1246" h="2187426">
                <a:moveTo>
                  <a:pt x="510137" y="77729"/>
                </a:moveTo>
                <a:cubicBezTo>
                  <a:pt x="486393" y="220192"/>
                  <a:pt x="521246" y="0"/>
                  <a:pt x="497437" y="388879"/>
                </a:cubicBezTo>
                <a:cubicBezTo>
                  <a:pt x="495151" y="426216"/>
                  <a:pt x="484850" y="420403"/>
                  <a:pt x="472037" y="446029"/>
                </a:cubicBezTo>
                <a:cubicBezTo>
                  <a:pt x="469044" y="452016"/>
                  <a:pt x="468680" y="459092"/>
                  <a:pt x="465687" y="465079"/>
                </a:cubicBezTo>
                <a:cubicBezTo>
                  <a:pt x="462274" y="471905"/>
                  <a:pt x="456087" y="477155"/>
                  <a:pt x="452987" y="484129"/>
                </a:cubicBezTo>
                <a:cubicBezTo>
                  <a:pt x="447550" y="496362"/>
                  <a:pt x="440287" y="522229"/>
                  <a:pt x="440287" y="522229"/>
                </a:cubicBezTo>
                <a:cubicBezTo>
                  <a:pt x="436199" y="579457"/>
                  <a:pt x="440295" y="594168"/>
                  <a:pt x="427587" y="636529"/>
                </a:cubicBezTo>
                <a:cubicBezTo>
                  <a:pt x="423740" y="649351"/>
                  <a:pt x="419120" y="661929"/>
                  <a:pt x="414887" y="674629"/>
                </a:cubicBezTo>
                <a:lnTo>
                  <a:pt x="408537" y="693679"/>
                </a:lnTo>
                <a:cubicBezTo>
                  <a:pt x="406420" y="723312"/>
                  <a:pt x="405468" y="753052"/>
                  <a:pt x="402187" y="782579"/>
                </a:cubicBezTo>
                <a:cubicBezTo>
                  <a:pt x="400588" y="796974"/>
                  <a:pt x="386329" y="836502"/>
                  <a:pt x="383137" y="846079"/>
                </a:cubicBezTo>
                <a:lnTo>
                  <a:pt x="370437" y="884179"/>
                </a:lnTo>
                <a:lnTo>
                  <a:pt x="364087" y="903229"/>
                </a:lnTo>
                <a:cubicBezTo>
                  <a:pt x="361970" y="924396"/>
                  <a:pt x="360972" y="945704"/>
                  <a:pt x="357737" y="966729"/>
                </a:cubicBezTo>
                <a:cubicBezTo>
                  <a:pt x="356719" y="973345"/>
                  <a:pt x="352405" y="979163"/>
                  <a:pt x="351387" y="985779"/>
                </a:cubicBezTo>
                <a:cubicBezTo>
                  <a:pt x="348152" y="1006804"/>
                  <a:pt x="347154" y="1028112"/>
                  <a:pt x="345037" y="1049279"/>
                </a:cubicBezTo>
                <a:cubicBezTo>
                  <a:pt x="342920" y="1095846"/>
                  <a:pt x="342262" y="1142502"/>
                  <a:pt x="338687" y="1188979"/>
                </a:cubicBezTo>
                <a:cubicBezTo>
                  <a:pt x="338018" y="1197681"/>
                  <a:pt x="332337" y="1205652"/>
                  <a:pt x="332337" y="1214379"/>
                </a:cubicBezTo>
                <a:cubicBezTo>
                  <a:pt x="332337" y="1299591"/>
                  <a:pt x="335101" y="1245869"/>
                  <a:pt x="345037" y="1290579"/>
                </a:cubicBezTo>
                <a:cubicBezTo>
                  <a:pt x="347830" y="1303148"/>
                  <a:pt x="349270" y="1315979"/>
                  <a:pt x="351387" y="1328679"/>
                </a:cubicBezTo>
                <a:cubicBezTo>
                  <a:pt x="349568" y="1359597"/>
                  <a:pt x="349074" y="1433180"/>
                  <a:pt x="338687" y="1474729"/>
                </a:cubicBezTo>
                <a:cubicBezTo>
                  <a:pt x="335440" y="1487716"/>
                  <a:pt x="329234" y="1499842"/>
                  <a:pt x="325987" y="1512829"/>
                </a:cubicBezTo>
                <a:lnTo>
                  <a:pt x="313287" y="1563629"/>
                </a:lnTo>
                <a:cubicBezTo>
                  <a:pt x="311664" y="1570123"/>
                  <a:pt x="308389" y="1576145"/>
                  <a:pt x="306937" y="1582679"/>
                </a:cubicBezTo>
                <a:cubicBezTo>
                  <a:pt x="304144" y="1595248"/>
                  <a:pt x="302545" y="1608054"/>
                  <a:pt x="300587" y="1620779"/>
                </a:cubicBezTo>
                <a:cubicBezTo>
                  <a:pt x="294745" y="1658754"/>
                  <a:pt x="292763" y="1677022"/>
                  <a:pt x="287887" y="1716029"/>
                </a:cubicBezTo>
                <a:cubicBezTo>
                  <a:pt x="285770" y="1758362"/>
                  <a:pt x="284788" y="1800768"/>
                  <a:pt x="281537" y="1843029"/>
                </a:cubicBezTo>
                <a:cubicBezTo>
                  <a:pt x="280550" y="1855866"/>
                  <a:pt x="276784" y="1868353"/>
                  <a:pt x="275187" y="1881129"/>
                </a:cubicBezTo>
                <a:cubicBezTo>
                  <a:pt x="272549" y="1902237"/>
                  <a:pt x="272072" y="1923604"/>
                  <a:pt x="268837" y="1944629"/>
                </a:cubicBezTo>
                <a:cubicBezTo>
                  <a:pt x="267819" y="1951245"/>
                  <a:pt x="267220" y="1958946"/>
                  <a:pt x="262487" y="1963679"/>
                </a:cubicBezTo>
                <a:cubicBezTo>
                  <a:pt x="257754" y="1968412"/>
                  <a:pt x="249787" y="1967912"/>
                  <a:pt x="243437" y="1970029"/>
                </a:cubicBezTo>
                <a:cubicBezTo>
                  <a:pt x="220154" y="2004954"/>
                  <a:pt x="243437" y="1975321"/>
                  <a:pt x="211687" y="2001779"/>
                </a:cubicBezTo>
                <a:cubicBezTo>
                  <a:pt x="179976" y="2028205"/>
                  <a:pt x="207065" y="2016020"/>
                  <a:pt x="173587" y="2027179"/>
                </a:cubicBezTo>
                <a:cubicBezTo>
                  <a:pt x="167237" y="2031412"/>
                  <a:pt x="161363" y="2036466"/>
                  <a:pt x="154537" y="2039879"/>
                </a:cubicBezTo>
                <a:cubicBezTo>
                  <a:pt x="148550" y="2042872"/>
                  <a:pt x="140714" y="2042048"/>
                  <a:pt x="135487" y="2046229"/>
                </a:cubicBezTo>
                <a:cubicBezTo>
                  <a:pt x="129528" y="2050997"/>
                  <a:pt x="129137" y="2061046"/>
                  <a:pt x="122787" y="2065279"/>
                </a:cubicBezTo>
                <a:cubicBezTo>
                  <a:pt x="115525" y="2070120"/>
                  <a:pt x="105778" y="2069231"/>
                  <a:pt x="97387" y="2071629"/>
                </a:cubicBezTo>
                <a:cubicBezTo>
                  <a:pt x="53617" y="2084135"/>
                  <a:pt x="108995" y="2072869"/>
                  <a:pt x="40237" y="2084329"/>
                </a:cubicBezTo>
                <a:cubicBezTo>
                  <a:pt x="33887" y="2086446"/>
                  <a:pt x="26414" y="2086498"/>
                  <a:pt x="21187" y="2090679"/>
                </a:cubicBezTo>
                <a:cubicBezTo>
                  <a:pt x="0" y="2107628"/>
                  <a:pt x="9501" y="2123818"/>
                  <a:pt x="14837" y="2147829"/>
                </a:cubicBezTo>
                <a:cubicBezTo>
                  <a:pt x="17788" y="2161109"/>
                  <a:pt x="24101" y="2176143"/>
                  <a:pt x="33887" y="2185929"/>
                </a:cubicBezTo>
                <a:cubicBezTo>
                  <a:pt x="35384" y="2187426"/>
                  <a:pt x="38120" y="2185929"/>
                  <a:pt x="40237" y="2185929"/>
                </a:cubicBezTo>
              </a:path>
            </a:pathLst>
          </a:cu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Forme libre 30"/>
          <p:cNvSpPr/>
          <p:nvPr/>
        </p:nvSpPr>
        <p:spPr>
          <a:xfrm>
            <a:off x="517401" y="1104900"/>
            <a:ext cx="2033588" cy="811213"/>
          </a:xfrm>
          <a:custGeom>
            <a:avLst/>
            <a:gdLst>
              <a:gd name="connsiteX0" fmla="*/ 2033588 w 2033588"/>
              <a:gd name="connsiteY0" fmla="*/ 0 h 811213"/>
              <a:gd name="connsiteX1" fmla="*/ 1943100 w 2033588"/>
              <a:gd name="connsiteY1" fmla="*/ 4763 h 811213"/>
              <a:gd name="connsiteX2" fmla="*/ 1914525 w 2033588"/>
              <a:gd name="connsiteY2" fmla="*/ 14288 h 811213"/>
              <a:gd name="connsiteX3" fmla="*/ 1881188 w 2033588"/>
              <a:gd name="connsiteY3" fmla="*/ 52388 h 811213"/>
              <a:gd name="connsiteX4" fmla="*/ 1862138 w 2033588"/>
              <a:gd name="connsiteY4" fmla="*/ 80963 h 811213"/>
              <a:gd name="connsiteX5" fmla="*/ 1828800 w 2033588"/>
              <a:gd name="connsiteY5" fmla="*/ 114300 h 811213"/>
              <a:gd name="connsiteX6" fmla="*/ 1814513 w 2033588"/>
              <a:gd name="connsiteY6" fmla="*/ 128588 h 811213"/>
              <a:gd name="connsiteX7" fmla="*/ 1800225 w 2033588"/>
              <a:gd name="connsiteY7" fmla="*/ 133350 h 811213"/>
              <a:gd name="connsiteX8" fmla="*/ 1776413 w 2033588"/>
              <a:gd name="connsiteY8" fmla="*/ 152400 h 811213"/>
              <a:gd name="connsiteX9" fmla="*/ 1757363 w 2033588"/>
              <a:gd name="connsiteY9" fmla="*/ 180975 h 811213"/>
              <a:gd name="connsiteX10" fmla="*/ 1743075 w 2033588"/>
              <a:gd name="connsiteY10" fmla="*/ 185738 h 811213"/>
              <a:gd name="connsiteX11" fmla="*/ 1714500 w 2033588"/>
              <a:gd name="connsiteY11" fmla="*/ 204788 h 811213"/>
              <a:gd name="connsiteX12" fmla="*/ 1685925 w 2033588"/>
              <a:gd name="connsiteY12" fmla="*/ 214313 h 811213"/>
              <a:gd name="connsiteX13" fmla="*/ 1662113 w 2033588"/>
              <a:gd name="connsiteY13" fmla="*/ 219075 h 811213"/>
              <a:gd name="connsiteX14" fmla="*/ 1643063 w 2033588"/>
              <a:gd name="connsiteY14" fmla="*/ 223838 h 811213"/>
              <a:gd name="connsiteX15" fmla="*/ 1600200 w 2033588"/>
              <a:gd name="connsiteY15" fmla="*/ 238125 h 811213"/>
              <a:gd name="connsiteX16" fmla="*/ 1585913 w 2033588"/>
              <a:gd name="connsiteY16" fmla="*/ 242888 h 811213"/>
              <a:gd name="connsiteX17" fmla="*/ 1571625 w 2033588"/>
              <a:gd name="connsiteY17" fmla="*/ 247650 h 811213"/>
              <a:gd name="connsiteX18" fmla="*/ 1543050 w 2033588"/>
              <a:gd name="connsiteY18" fmla="*/ 266700 h 811213"/>
              <a:gd name="connsiteX19" fmla="*/ 1514475 w 2033588"/>
              <a:gd name="connsiteY19" fmla="*/ 285750 h 811213"/>
              <a:gd name="connsiteX20" fmla="*/ 1490663 w 2033588"/>
              <a:gd name="connsiteY20" fmla="*/ 314325 h 811213"/>
              <a:gd name="connsiteX21" fmla="*/ 1476375 w 2033588"/>
              <a:gd name="connsiteY21" fmla="*/ 319088 h 811213"/>
              <a:gd name="connsiteX22" fmla="*/ 1466850 w 2033588"/>
              <a:gd name="connsiteY22" fmla="*/ 333375 h 811213"/>
              <a:gd name="connsiteX23" fmla="*/ 1452563 w 2033588"/>
              <a:gd name="connsiteY23" fmla="*/ 338138 h 811213"/>
              <a:gd name="connsiteX24" fmla="*/ 1438275 w 2033588"/>
              <a:gd name="connsiteY24" fmla="*/ 347663 h 811213"/>
              <a:gd name="connsiteX25" fmla="*/ 1414463 w 2033588"/>
              <a:gd name="connsiteY25" fmla="*/ 366713 h 811213"/>
              <a:gd name="connsiteX26" fmla="*/ 1400175 w 2033588"/>
              <a:gd name="connsiteY26" fmla="*/ 381000 h 811213"/>
              <a:gd name="connsiteX27" fmla="*/ 1371600 w 2033588"/>
              <a:gd name="connsiteY27" fmla="*/ 390525 h 811213"/>
              <a:gd name="connsiteX28" fmla="*/ 1319213 w 2033588"/>
              <a:gd name="connsiteY28" fmla="*/ 404813 h 811213"/>
              <a:gd name="connsiteX29" fmla="*/ 1290638 w 2033588"/>
              <a:gd name="connsiteY29" fmla="*/ 414338 h 811213"/>
              <a:gd name="connsiteX30" fmla="*/ 1262063 w 2033588"/>
              <a:gd name="connsiteY30" fmla="*/ 423863 h 811213"/>
              <a:gd name="connsiteX31" fmla="*/ 1247775 w 2033588"/>
              <a:gd name="connsiteY31" fmla="*/ 433388 h 811213"/>
              <a:gd name="connsiteX32" fmla="*/ 1219200 w 2033588"/>
              <a:gd name="connsiteY32" fmla="*/ 442913 h 811213"/>
              <a:gd name="connsiteX33" fmla="*/ 1171575 w 2033588"/>
              <a:gd name="connsiteY33" fmla="*/ 447675 h 811213"/>
              <a:gd name="connsiteX34" fmla="*/ 1133475 w 2033588"/>
              <a:gd name="connsiteY34" fmla="*/ 457200 h 811213"/>
              <a:gd name="connsiteX35" fmla="*/ 1119188 w 2033588"/>
              <a:gd name="connsiteY35" fmla="*/ 466725 h 811213"/>
              <a:gd name="connsiteX36" fmla="*/ 1114425 w 2033588"/>
              <a:gd name="connsiteY36" fmla="*/ 481013 h 811213"/>
              <a:gd name="connsiteX37" fmla="*/ 1085850 w 2033588"/>
              <a:gd name="connsiteY37" fmla="*/ 490538 h 811213"/>
              <a:gd name="connsiteX38" fmla="*/ 1014413 w 2033588"/>
              <a:gd name="connsiteY38" fmla="*/ 514350 h 811213"/>
              <a:gd name="connsiteX39" fmla="*/ 976313 w 2033588"/>
              <a:gd name="connsiteY39" fmla="*/ 523875 h 811213"/>
              <a:gd name="connsiteX40" fmla="*/ 947738 w 2033588"/>
              <a:gd name="connsiteY40" fmla="*/ 528638 h 811213"/>
              <a:gd name="connsiteX41" fmla="*/ 919163 w 2033588"/>
              <a:gd name="connsiteY41" fmla="*/ 538163 h 811213"/>
              <a:gd name="connsiteX42" fmla="*/ 904875 w 2033588"/>
              <a:gd name="connsiteY42" fmla="*/ 542925 h 811213"/>
              <a:gd name="connsiteX43" fmla="*/ 876300 w 2033588"/>
              <a:gd name="connsiteY43" fmla="*/ 552450 h 811213"/>
              <a:gd name="connsiteX44" fmla="*/ 862013 w 2033588"/>
              <a:gd name="connsiteY44" fmla="*/ 557213 h 811213"/>
              <a:gd name="connsiteX45" fmla="*/ 819150 w 2033588"/>
              <a:gd name="connsiteY45" fmla="*/ 585788 h 811213"/>
              <a:gd name="connsiteX46" fmla="*/ 790575 w 2033588"/>
              <a:gd name="connsiteY46" fmla="*/ 595313 h 811213"/>
              <a:gd name="connsiteX47" fmla="*/ 762000 w 2033588"/>
              <a:gd name="connsiteY47" fmla="*/ 604838 h 811213"/>
              <a:gd name="connsiteX48" fmla="*/ 709613 w 2033588"/>
              <a:gd name="connsiteY48" fmla="*/ 609600 h 811213"/>
              <a:gd name="connsiteX49" fmla="*/ 652463 w 2033588"/>
              <a:gd name="connsiteY49" fmla="*/ 619125 h 811213"/>
              <a:gd name="connsiteX50" fmla="*/ 628650 w 2033588"/>
              <a:gd name="connsiteY50" fmla="*/ 623888 h 811213"/>
              <a:gd name="connsiteX51" fmla="*/ 595313 w 2033588"/>
              <a:gd name="connsiteY51" fmla="*/ 628650 h 811213"/>
              <a:gd name="connsiteX52" fmla="*/ 581025 w 2033588"/>
              <a:gd name="connsiteY52" fmla="*/ 633413 h 811213"/>
              <a:gd name="connsiteX53" fmla="*/ 514350 w 2033588"/>
              <a:gd name="connsiteY53" fmla="*/ 642938 h 811213"/>
              <a:gd name="connsiteX54" fmla="*/ 485775 w 2033588"/>
              <a:gd name="connsiteY54" fmla="*/ 652463 h 811213"/>
              <a:gd name="connsiteX55" fmla="*/ 471488 w 2033588"/>
              <a:gd name="connsiteY55" fmla="*/ 657225 h 811213"/>
              <a:gd name="connsiteX56" fmla="*/ 457200 w 2033588"/>
              <a:gd name="connsiteY56" fmla="*/ 666750 h 811213"/>
              <a:gd name="connsiteX57" fmla="*/ 442913 w 2033588"/>
              <a:gd name="connsiteY57" fmla="*/ 671513 h 811213"/>
              <a:gd name="connsiteX58" fmla="*/ 347663 w 2033588"/>
              <a:gd name="connsiteY58" fmla="*/ 676275 h 811213"/>
              <a:gd name="connsiteX59" fmla="*/ 309563 w 2033588"/>
              <a:gd name="connsiteY59" fmla="*/ 709613 h 811213"/>
              <a:gd name="connsiteX60" fmla="*/ 295275 w 2033588"/>
              <a:gd name="connsiteY60" fmla="*/ 723900 h 811213"/>
              <a:gd name="connsiteX61" fmla="*/ 266700 w 2033588"/>
              <a:gd name="connsiteY61" fmla="*/ 738188 h 811213"/>
              <a:gd name="connsiteX62" fmla="*/ 252413 w 2033588"/>
              <a:gd name="connsiteY62" fmla="*/ 747713 h 811213"/>
              <a:gd name="connsiteX63" fmla="*/ 195263 w 2033588"/>
              <a:gd name="connsiteY63" fmla="*/ 752475 h 811213"/>
              <a:gd name="connsiteX64" fmla="*/ 152400 w 2033588"/>
              <a:gd name="connsiteY64" fmla="*/ 766763 h 811213"/>
              <a:gd name="connsiteX65" fmla="*/ 138113 w 2033588"/>
              <a:gd name="connsiteY65" fmla="*/ 771525 h 811213"/>
              <a:gd name="connsiteX66" fmla="*/ 123825 w 2033588"/>
              <a:gd name="connsiteY66" fmla="*/ 781050 h 811213"/>
              <a:gd name="connsiteX67" fmla="*/ 109538 w 2033588"/>
              <a:gd name="connsiteY67" fmla="*/ 785813 h 811213"/>
              <a:gd name="connsiteX68" fmla="*/ 90488 w 2033588"/>
              <a:gd name="connsiteY68" fmla="*/ 804863 h 811213"/>
              <a:gd name="connsiteX69" fmla="*/ 33338 w 2033588"/>
              <a:gd name="connsiteY69" fmla="*/ 790575 h 811213"/>
              <a:gd name="connsiteX70" fmla="*/ 4763 w 2033588"/>
              <a:gd name="connsiteY70" fmla="*/ 781050 h 811213"/>
              <a:gd name="connsiteX71" fmla="*/ 0 w 2033588"/>
              <a:gd name="connsiteY71" fmla="*/ 776288 h 81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33588" h="811213">
                <a:moveTo>
                  <a:pt x="2033588" y="0"/>
                </a:moveTo>
                <a:cubicBezTo>
                  <a:pt x="2003425" y="1588"/>
                  <a:pt x="1973089" y="1164"/>
                  <a:pt x="1943100" y="4763"/>
                </a:cubicBezTo>
                <a:cubicBezTo>
                  <a:pt x="1933131" y="5959"/>
                  <a:pt x="1914525" y="14288"/>
                  <a:pt x="1914525" y="14288"/>
                </a:cubicBezTo>
                <a:cubicBezTo>
                  <a:pt x="1892300" y="47625"/>
                  <a:pt x="1905000" y="36513"/>
                  <a:pt x="1881188" y="52388"/>
                </a:cubicBezTo>
                <a:cubicBezTo>
                  <a:pt x="1872079" y="79712"/>
                  <a:pt x="1882948" y="54207"/>
                  <a:pt x="1862138" y="80963"/>
                </a:cubicBezTo>
                <a:cubicBezTo>
                  <a:pt x="1835392" y="115352"/>
                  <a:pt x="1856102" y="105201"/>
                  <a:pt x="1828800" y="114300"/>
                </a:cubicBezTo>
                <a:cubicBezTo>
                  <a:pt x="1824038" y="119063"/>
                  <a:pt x="1820117" y="124852"/>
                  <a:pt x="1814513" y="128588"/>
                </a:cubicBezTo>
                <a:cubicBezTo>
                  <a:pt x="1810336" y="131373"/>
                  <a:pt x="1804145" y="130214"/>
                  <a:pt x="1800225" y="133350"/>
                </a:cubicBezTo>
                <a:cubicBezTo>
                  <a:pt x="1769450" y="157970"/>
                  <a:pt x="1812325" y="140430"/>
                  <a:pt x="1776413" y="152400"/>
                </a:cubicBezTo>
                <a:cubicBezTo>
                  <a:pt x="1770063" y="161925"/>
                  <a:pt x="1768223" y="177355"/>
                  <a:pt x="1757363" y="180975"/>
                </a:cubicBezTo>
                <a:cubicBezTo>
                  <a:pt x="1752600" y="182563"/>
                  <a:pt x="1747464" y="183300"/>
                  <a:pt x="1743075" y="185738"/>
                </a:cubicBezTo>
                <a:cubicBezTo>
                  <a:pt x="1733068" y="191297"/>
                  <a:pt x="1725360" y="201168"/>
                  <a:pt x="1714500" y="204788"/>
                </a:cubicBezTo>
                <a:lnTo>
                  <a:pt x="1685925" y="214313"/>
                </a:lnTo>
                <a:cubicBezTo>
                  <a:pt x="1678246" y="216873"/>
                  <a:pt x="1670015" y="217319"/>
                  <a:pt x="1662113" y="219075"/>
                </a:cubicBezTo>
                <a:cubicBezTo>
                  <a:pt x="1655723" y="220495"/>
                  <a:pt x="1649332" y="221957"/>
                  <a:pt x="1643063" y="223838"/>
                </a:cubicBezTo>
                <a:cubicBezTo>
                  <a:pt x="1628638" y="228166"/>
                  <a:pt x="1614488" y="233362"/>
                  <a:pt x="1600200" y="238125"/>
                </a:cubicBezTo>
                <a:lnTo>
                  <a:pt x="1585913" y="242888"/>
                </a:lnTo>
                <a:lnTo>
                  <a:pt x="1571625" y="247650"/>
                </a:lnTo>
                <a:cubicBezTo>
                  <a:pt x="1562100" y="254000"/>
                  <a:pt x="1551144" y="258605"/>
                  <a:pt x="1543050" y="266700"/>
                </a:cubicBezTo>
                <a:cubicBezTo>
                  <a:pt x="1525213" y="284538"/>
                  <a:pt x="1535153" y="278858"/>
                  <a:pt x="1514475" y="285750"/>
                </a:cubicBezTo>
                <a:cubicBezTo>
                  <a:pt x="1507447" y="296293"/>
                  <a:pt x="1501664" y="306991"/>
                  <a:pt x="1490663" y="314325"/>
                </a:cubicBezTo>
                <a:cubicBezTo>
                  <a:pt x="1486486" y="317110"/>
                  <a:pt x="1481138" y="317500"/>
                  <a:pt x="1476375" y="319088"/>
                </a:cubicBezTo>
                <a:cubicBezTo>
                  <a:pt x="1473200" y="323850"/>
                  <a:pt x="1471319" y="329799"/>
                  <a:pt x="1466850" y="333375"/>
                </a:cubicBezTo>
                <a:cubicBezTo>
                  <a:pt x="1462930" y="336511"/>
                  <a:pt x="1457053" y="335893"/>
                  <a:pt x="1452563" y="338138"/>
                </a:cubicBezTo>
                <a:cubicBezTo>
                  <a:pt x="1447443" y="340698"/>
                  <a:pt x="1443038" y="344488"/>
                  <a:pt x="1438275" y="347663"/>
                </a:cubicBezTo>
                <a:cubicBezTo>
                  <a:pt x="1416974" y="379614"/>
                  <a:pt x="1442066" y="348311"/>
                  <a:pt x="1414463" y="366713"/>
                </a:cubicBezTo>
                <a:cubicBezTo>
                  <a:pt x="1408859" y="370449"/>
                  <a:pt x="1406063" y="377729"/>
                  <a:pt x="1400175" y="381000"/>
                </a:cubicBezTo>
                <a:cubicBezTo>
                  <a:pt x="1391398" y="385876"/>
                  <a:pt x="1381125" y="387350"/>
                  <a:pt x="1371600" y="390525"/>
                </a:cubicBezTo>
                <a:cubicBezTo>
                  <a:pt x="1344884" y="399431"/>
                  <a:pt x="1362209" y="394064"/>
                  <a:pt x="1319213" y="404813"/>
                </a:cubicBezTo>
                <a:cubicBezTo>
                  <a:pt x="1309473" y="407248"/>
                  <a:pt x="1300163" y="411163"/>
                  <a:pt x="1290638" y="414338"/>
                </a:cubicBezTo>
                <a:lnTo>
                  <a:pt x="1262063" y="423863"/>
                </a:lnTo>
                <a:cubicBezTo>
                  <a:pt x="1256633" y="425673"/>
                  <a:pt x="1253006" y="431063"/>
                  <a:pt x="1247775" y="433388"/>
                </a:cubicBezTo>
                <a:cubicBezTo>
                  <a:pt x="1238600" y="437466"/>
                  <a:pt x="1228725" y="439738"/>
                  <a:pt x="1219200" y="442913"/>
                </a:cubicBezTo>
                <a:cubicBezTo>
                  <a:pt x="1204065" y="447958"/>
                  <a:pt x="1187450" y="446088"/>
                  <a:pt x="1171575" y="447675"/>
                </a:cubicBezTo>
                <a:cubicBezTo>
                  <a:pt x="1162524" y="449485"/>
                  <a:pt x="1143234" y="452320"/>
                  <a:pt x="1133475" y="457200"/>
                </a:cubicBezTo>
                <a:cubicBezTo>
                  <a:pt x="1128356" y="459760"/>
                  <a:pt x="1123950" y="463550"/>
                  <a:pt x="1119188" y="466725"/>
                </a:cubicBezTo>
                <a:cubicBezTo>
                  <a:pt x="1117600" y="471488"/>
                  <a:pt x="1118510" y="478095"/>
                  <a:pt x="1114425" y="481013"/>
                </a:cubicBezTo>
                <a:cubicBezTo>
                  <a:pt x="1106255" y="486849"/>
                  <a:pt x="1095375" y="487363"/>
                  <a:pt x="1085850" y="490538"/>
                </a:cubicBezTo>
                <a:lnTo>
                  <a:pt x="1014413" y="514350"/>
                </a:lnTo>
                <a:cubicBezTo>
                  <a:pt x="994579" y="520961"/>
                  <a:pt x="1001609" y="519276"/>
                  <a:pt x="976313" y="523875"/>
                </a:cubicBezTo>
                <a:cubicBezTo>
                  <a:pt x="966812" y="525602"/>
                  <a:pt x="957106" y="526296"/>
                  <a:pt x="947738" y="528638"/>
                </a:cubicBezTo>
                <a:cubicBezTo>
                  <a:pt x="937998" y="531073"/>
                  <a:pt x="928688" y="534988"/>
                  <a:pt x="919163" y="538163"/>
                </a:cubicBezTo>
                <a:lnTo>
                  <a:pt x="904875" y="542925"/>
                </a:lnTo>
                <a:lnTo>
                  <a:pt x="876300" y="552450"/>
                </a:lnTo>
                <a:cubicBezTo>
                  <a:pt x="871538" y="554037"/>
                  <a:pt x="866190" y="554428"/>
                  <a:pt x="862013" y="557213"/>
                </a:cubicBezTo>
                <a:lnTo>
                  <a:pt x="819150" y="585788"/>
                </a:lnTo>
                <a:cubicBezTo>
                  <a:pt x="810796" y="591357"/>
                  <a:pt x="800100" y="592138"/>
                  <a:pt x="790575" y="595313"/>
                </a:cubicBezTo>
                <a:lnTo>
                  <a:pt x="762000" y="604838"/>
                </a:lnTo>
                <a:cubicBezTo>
                  <a:pt x="745366" y="610383"/>
                  <a:pt x="727075" y="608013"/>
                  <a:pt x="709613" y="609600"/>
                </a:cubicBezTo>
                <a:cubicBezTo>
                  <a:pt x="678902" y="619838"/>
                  <a:pt x="708292" y="611149"/>
                  <a:pt x="652463" y="619125"/>
                </a:cubicBezTo>
                <a:cubicBezTo>
                  <a:pt x="644449" y="620270"/>
                  <a:pt x="636635" y="622557"/>
                  <a:pt x="628650" y="623888"/>
                </a:cubicBezTo>
                <a:cubicBezTo>
                  <a:pt x="617578" y="625733"/>
                  <a:pt x="606425" y="627063"/>
                  <a:pt x="595313" y="628650"/>
                </a:cubicBezTo>
                <a:cubicBezTo>
                  <a:pt x="590550" y="630238"/>
                  <a:pt x="585977" y="632588"/>
                  <a:pt x="581025" y="633413"/>
                </a:cubicBezTo>
                <a:cubicBezTo>
                  <a:pt x="549602" y="638650"/>
                  <a:pt x="541287" y="635591"/>
                  <a:pt x="514350" y="642938"/>
                </a:cubicBezTo>
                <a:cubicBezTo>
                  <a:pt x="504664" y="645580"/>
                  <a:pt x="495300" y="649288"/>
                  <a:pt x="485775" y="652463"/>
                </a:cubicBezTo>
                <a:lnTo>
                  <a:pt x="471488" y="657225"/>
                </a:lnTo>
                <a:cubicBezTo>
                  <a:pt x="466725" y="660400"/>
                  <a:pt x="462320" y="664190"/>
                  <a:pt x="457200" y="666750"/>
                </a:cubicBezTo>
                <a:cubicBezTo>
                  <a:pt x="452710" y="668995"/>
                  <a:pt x="447914" y="671078"/>
                  <a:pt x="442913" y="671513"/>
                </a:cubicBezTo>
                <a:cubicBezTo>
                  <a:pt x="411243" y="674267"/>
                  <a:pt x="379413" y="674688"/>
                  <a:pt x="347663" y="676275"/>
                </a:cubicBezTo>
                <a:cubicBezTo>
                  <a:pt x="331788" y="700088"/>
                  <a:pt x="342901" y="687388"/>
                  <a:pt x="309563" y="709613"/>
                </a:cubicBezTo>
                <a:cubicBezTo>
                  <a:pt x="303959" y="713349"/>
                  <a:pt x="300449" y="719588"/>
                  <a:pt x="295275" y="723900"/>
                </a:cubicBezTo>
                <a:cubicBezTo>
                  <a:pt x="274801" y="740962"/>
                  <a:pt x="288181" y="727447"/>
                  <a:pt x="266700" y="738188"/>
                </a:cubicBezTo>
                <a:cubicBezTo>
                  <a:pt x="261581" y="740748"/>
                  <a:pt x="258026" y="746591"/>
                  <a:pt x="252413" y="747713"/>
                </a:cubicBezTo>
                <a:cubicBezTo>
                  <a:pt x="233668" y="751462"/>
                  <a:pt x="214313" y="750888"/>
                  <a:pt x="195263" y="752475"/>
                </a:cubicBezTo>
                <a:lnTo>
                  <a:pt x="152400" y="766763"/>
                </a:lnTo>
                <a:lnTo>
                  <a:pt x="138113" y="771525"/>
                </a:lnTo>
                <a:cubicBezTo>
                  <a:pt x="133350" y="774700"/>
                  <a:pt x="128945" y="778490"/>
                  <a:pt x="123825" y="781050"/>
                </a:cubicBezTo>
                <a:cubicBezTo>
                  <a:pt x="119335" y="783295"/>
                  <a:pt x="113088" y="782263"/>
                  <a:pt x="109538" y="785813"/>
                </a:cubicBezTo>
                <a:cubicBezTo>
                  <a:pt x="84138" y="811213"/>
                  <a:pt x="128587" y="792162"/>
                  <a:pt x="90488" y="804863"/>
                </a:cubicBezTo>
                <a:cubicBezTo>
                  <a:pt x="52006" y="798449"/>
                  <a:pt x="71077" y="803154"/>
                  <a:pt x="33338" y="790575"/>
                </a:cubicBezTo>
                <a:lnTo>
                  <a:pt x="4763" y="781050"/>
                </a:lnTo>
                <a:cubicBezTo>
                  <a:pt x="2633" y="780340"/>
                  <a:pt x="1588" y="777875"/>
                  <a:pt x="0" y="776288"/>
                </a:cubicBezTo>
              </a:path>
            </a:pathLst>
          </a:custGeom>
          <a:ln w="41275">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Forme libre 32"/>
          <p:cNvSpPr/>
          <p:nvPr/>
        </p:nvSpPr>
        <p:spPr>
          <a:xfrm>
            <a:off x="2884121" y="1673379"/>
            <a:ext cx="1975911" cy="1184698"/>
          </a:xfrm>
          <a:custGeom>
            <a:avLst/>
            <a:gdLst>
              <a:gd name="connsiteX0" fmla="*/ 10338 w 2082026"/>
              <a:gd name="connsiteY0" fmla="*/ 26834 h 1184698"/>
              <a:gd name="connsiteX1" fmla="*/ 24626 w 2082026"/>
              <a:gd name="connsiteY1" fmla="*/ 55409 h 1184698"/>
              <a:gd name="connsiteX2" fmla="*/ 34151 w 2082026"/>
              <a:gd name="connsiteY2" fmla="*/ 83984 h 1184698"/>
              <a:gd name="connsiteX3" fmla="*/ 62726 w 2082026"/>
              <a:gd name="connsiteY3" fmla="*/ 103034 h 1184698"/>
              <a:gd name="connsiteX4" fmla="*/ 86538 w 2082026"/>
              <a:gd name="connsiteY4" fmla="*/ 122084 h 1184698"/>
              <a:gd name="connsiteX5" fmla="*/ 96063 w 2082026"/>
              <a:gd name="connsiteY5" fmla="*/ 136371 h 1184698"/>
              <a:gd name="connsiteX6" fmla="*/ 110351 w 2082026"/>
              <a:gd name="connsiteY6" fmla="*/ 141134 h 1184698"/>
              <a:gd name="connsiteX7" fmla="*/ 124638 w 2082026"/>
              <a:gd name="connsiteY7" fmla="*/ 150659 h 1184698"/>
              <a:gd name="connsiteX8" fmla="*/ 148451 w 2082026"/>
              <a:gd name="connsiteY8" fmla="*/ 169709 h 1184698"/>
              <a:gd name="connsiteX9" fmla="*/ 172263 w 2082026"/>
              <a:gd name="connsiteY9" fmla="*/ 188759 h 1184698"/>
              <a:gd name="connsiteX10" fmla="*/ 196076 w 2082026"/>
              <a:gd name="connsiteY10" fmla="*/ 212571 h 1184698"/>
              <a:gd name="connsiteX11" fmla="*/ 219888 w 2082026"/>
              <a:gd name="connsiteY11" fmla="*/ 236384 h 1184698"/>
              <a:gd name="connsiteX12" fmla="*/ 243701 w 2082026"/>
              <a:gd name="connsiteY12" fmla="*/ 255434 h 1184698"/>
              <a:gd name="connsiteX13" fmla="*/ 257988 w 2082026"/>
              <a:gd name="connsiteY13" fmla="*/ 264959 h 1184698"/>
              <a:gd name="connsiteX14" fmla="*/ 286563 w 2082026"/>
              <a:gd name="connsiteY14" fmla="*/ 274484 h 1184698"/>
              <a:gd name="connsiteX15" fmla="*/ 343713 w 2082026"/>
              <a:gd name="connsiteY15" fmla="*/ 293534 h 1184698"/>
              <a:gd name="connsiteX16" fmla="*/ 358001 w 2082026"/>
              <a:gd name="connsiteY16" fmla="*/ 303059 h 1184698"/>
              <a:gd name="connsiteX17" fmla="*/ 386576 w 2082026"/>
              <a:gd name="connsiteY17" fmla="*/ 312584 h 1184698"/>
              <a:gd name="connsiteX18" fmla="*/ 400863 w 2082026"/>
              <a:gd name="connsiteY18" fmla="*/ 317346 h 1184698"/>
              <a:gd name="connsiteX19" fmla="*/ 410388 w 2082026"/>
              <a:gd name="connsiteY19" fmla="*/ 331634 h 1184698"/>
              <a:gd name="connsiteX20" fmla="*/ 453251 w 2082026"/>
              <a:gd name="connsiteY20" fmla="*/ 355446 h 1184698"/>
              <a:gd name="connsiteX21" fmla="*/ 477063 w 2082026"/>
              <a:gd name="connsiteY21" fmla="*/ 379259 h 1184698"/>
              <a:gd name="connsiteX22" fmla="*/ 491351 w 2082026"/>
              <a:gd name="connsiteY22" fmla="*/ 388784 h 1184698"/>
              <a:gd name="connsiteX23" fmla="*/ 496113 w 2082026"/>
              <a:gd name="connsiteY23" fmla="*/ 403071 h 1184698"/>
              <a:gd name="connsiteX24" fmla="*/ 558026 w 2082026"/>
              <a:gd name="connsiteY24" fmla="*/ 426884 h 1184698"/>
              <a:gd name="connsiteX25" fmla="*/ 624701 w 2082026"/>
              <a:gd name="connsiteY25" fmla="*/ 431646 h 1184698"/>
              <a:gd name="connsiteX26" fmla="*/ 643751 w 2082026"/>
              <a:gd name="connsiteY26" fmla="*/ 436409 h 1184698"/>
              <a:gd name="connsiteX27" fmla="*/ 672326 w 2082026"/>
              <a:gd name="connsiteY27" fmla="*/ 445934 h 1184698"/>
              <a:gd name="connsiteX28" fmla="*/ 700901 w 2082026"/>
              <a:gd name="connsiteY28" fmla="*/ 455459 h 1184698"/>
              <a:gd name="connsiteX29" fmla="*/ 715188 w 2082026"/>
              <a:gd name="connsiteY29" fmla="*/ 464984 h 1184698"/>
              <a:gd name="connsiteX30" fmla="*/ 758051 w 2082026"/>
              <a:gd name="connsiteY30" fmla="*/ 484034 h 1184698"/>
              <a:gd name="connsiteX31" fmla="*/ 772338 w 2082026"/>
              <a:gd name="connsiteY31" fmla="*/ 512609 h 1184698"/>
              <a:gd name="connsiteX32" fmla="*/ 815201 w 2082026"/>
              <a:gd name="connsiteY32" fmla="*/ 541184 h 1184698"/>
              <a:gd name="connsiteX33" fmla="*/ 829488 w 2082026"/>
              <a:gd name="connsiteY33" fmla="*/ 555471 h 1184698"/>
              <a:gd name="connsiteX34" fmla="*/ 872351 w 2082026"/>
              <a:gd name="connsiteY34" fmla="*/ 579284 h 1184698"/>
              <a:gd name="connsiteX35" fmla="*/ 881876 w 2082026"/>
              <a:gd name="connsiteY35" fmla="*/ 593571 h 1184698"/>
              <a:gd name="connsiteX36" fmla="*/ 896163 w 2082026"/>
              <a:gd name="connsiteY36" fmla="*/ 598334 h 1184698"/>
              <a:gd name="connsiteX37" fmla="*/ 924738 w 2082026"/>
              <a:gd name="connsiteY37" fmla="*/ 617384 h 1184698"/>
              <a:gd name="connsiteX38" fmla="*/ 939026 w 2082026"/>
              <a:gd name="connsiteY38" fmla="*/ 631671 h 1184698"/>
              <a:gd name="connsiteX39" fmla="*/ 953313 w 2082026"/>
              <a:gd name="connsiteY39" fmla="*/ 641196 h 1184698"/>
              <a:gd name="connsiteX40" fmla="*/ 972363 w 2082026"/>
              <a:gd name="connsiteY40" fmla="*/ 660246 h 1184698"/>
              <a:gd name="connsiteX41" fmla="*/ 996176 w 2082026"/>
              <a:gd name="connsiteY41" fmla="*/ 679296 h 1184698"/>
              <a:gd name="connsiteX42" fmla="*/ 1010463 w 2082026"/>
              <a:gd name="connsiteY42" fmla="*/ 688821 h 1184698"/>
              <a:gd name="connsiteX43" fmla="*/ 1039038 w 2082026"/>
              <a:gd name="connsiteY43" fmla="*/ 698346 h 1184698"/>
              <a:gd name="connsiteX44" fmla="*/ 1053326 w 2082026"/>
              <a:gd name="connsiteY44" fmla="*/ 707871 h 1184698"/>
              <a:gd name="connsiteX45" fmla="*/ 1062851 w 2082026"/>
              <a:gd name="connsiteY45" fmla="*/ 745971 h 1184698"/>
              <a:gd name="connsiteX46" fmla="*/ 1067613 w 2082026"/>
              <a:gd name="connsiteY46" fmla="*/ 760259 h 1184698"/>
              <a:gd name="connsiteX47" fmla="*/ 1081901 w 2082026"/>
              <a:gd name="connsiteY47" fmla="*/ 774546 h 1184698"/>
              <a:gd name="connsiteX48" fmla="*/ 1100951 w 2082026"/>
              <a:gd name="connsiteY48" fmla="*/ 798359 h 1184698"/>
              <a:gd name="connsiteX49" fmla="*/ 1105713 w 2082026"/>
              <a:gd name="connsiteY49" fmla="*/ 812646 h 1184698"/>
              <a:gd name="connsiteX50" fmla="*/ 1129526 w 2082026"/>
              <a:gd name="connsiteY50" fmla="*/ 836459 h 1184698"/>
              <a:gd name="connsiteX51" fmla="*/ 1148576 w 2082026"/>
              <a:gd name="connsiteY51" fmla="*/ 865034 h 1184698"/>
              <a:gd name="connsiteX52" fmla="*/ 1158101 w 2082026"/>
              <a:gd name="connsiteY52" fmla="*/ 879321 h 1184698"/>
              <a:gd name="connsiteX53" fmla="*/ 1167626 w 2082026"/>
              <a:gd name="connsiteY53" fmla="*/ 898371 h 1184698"/>
              <a:gd name="connsiteX54" fmla="*/ 1181913 w 2082026"/>
              <a:gd name="connsiteY54" fmla="*/ 907896 h 1184698"/>
              <a:gd name="connsiteX55" fmla="*/ 1186676 w 2082026"/>
              <a:gd name="connsiteY55" fmla="*/ 922184 h 1184698"/>
              <a:gd name="connsiteX56" fmla="*/ 1215251 w 2082026"/>
              <a:gd name="connsiteY56" fmla="*/ 945996 h 1184698"/>
              <a:gd name="connsiteX57" fmla="*/ 1234301 w 2082026"/>
              <a:gd name="connsiteY57" fmla="*/ 969809 h 1184698"/>
              <a:gd name="connsiteX58" fmla="*/ 1253351 w 2082026"/>
              <a:gd name="connsiteY58" fmla="*/ 988859 h 1184698"/>
              <a:gd name="connsiteX59" fmla="*/ 1286688 w 2082026"/>
              <a:gd name="connsiteY59" fmla="*/ 1012671 h 1184698"/>
              <a:gd name="connsiteX60" fmla="*/ 1300976 w 2082026"/>
              <a:gd name="connsiteY60" fmla="*/ 1026959 h 1184698"/>
              <a:gd name="connsiteX61" fmla="*/ 1339076 w 2082026"/>
              <a:gd name="connsiteY61" fmla="*/ 1050771 h 1184698"/>
              <a:gd name="connsiteX62" fmla="*/ 1381938 w 2082026"/>
              <a:gd name="connsiteY62" fmla="*/ 1074584 h 1184698"/>
              <a:gd name="connsiteX63" fmla="*/ 1400988 w 2082026"/>
              <a:gd name="connsiteY63" fmla="*/ 1084109 h 1184698"/>
              <a:gd name="connsiteX64" fmla="*/ 1429563 w 2082026"/>
              <a:gd name="connsiteY64" fmla="*/ 1093634 h 1184698"/>
              <a:gd name="connsiteX65" fmla="*/ 1443851 w 2082026"/>
              <a:gd name="connsiteY65" fmla="*/ 1098396 h 1184698"/>
              <a:gd name="connsiteX66" fmla="*/ 1462901 w 2082026"/>
              <a:gd name="connsiteY66" fmla="*/ 1103159 h 1184698"/>
              <a:gd name="connsiteX67" fmla="*/ 1491476 w 2082026"/>
              <a:gd name="connsiteY67" fmla="*/ 1112684 h 1184698"/>
              <a:gd name="connsiteX68" fmla="*/ 1524813 w 2082026"/>
              <a:gd name="connsiteY68" fmla="*/ 1122209 h 1184698"/>
              <a:gd name="connsiteX69" fmla="*/ 1567676 w 2082026"/>
              <a:gd name="connsiteY69" fmla="*/ 1126971 h 1184698"/>
              <a:gd name="connsiteX70" fmla="*/ 1610538 w 2082026"/>
              <a:gd name="connsiteY70" fmla="*/ 1136496 h 1184698"/>
              <a:gd name="connsiteX71" fmla="*/ 1629588 w 2082026"/>
              <a:gd name="connsiteY71" fmla="*/ 1141259 h 1184698"/>
              <a:gd name="connsiteX72" fmla="*/ 1643876 w 2082026"/>
              <a:gd name="connsiteY72" fmla="*/ 1146021 h 1184698"/>
              <a:gd name="connsiteX73" fmla="*/ 1734363 w 2082026"/>
              <a:gd name="connsiteY73" fmla="*/ 1155546 h 1184698"/>
              <a:gd name="connsiteX74" fmla="*/ 1843901 w 2082026"/>
              <a:gd name="connsiteY74" fmla="*/ 1169834 h 1184698"/>
              <a:gd name="connsiteX75" fmla="*/ 1958201 w 2082026"/>
              <a:gd name="connsiteY75" fmla="*/ 1169834 h 1184698"/>
              <a:gd name="connsiteX76" fmla="*/ 1972488 w 2082026"/>
              <a:gd name="connsiteY76" fmla="*/ 1165071 h 1184698"/>
              <a:gd name="connsiteX77" fmla="*/ 1996301 w 2082026"/>
              <a:gd name="connsiteY77" fmla="*/ 1160309 h 1184698"/>
              <a:gd name="connsiteX78" fmla="*/ 2029638 w 2082026"/>
              <a:gd name="connsiteY78" fmla="*/ 1155546 h 1184698"/>
              <a:gd name="connsiteX79" fmla="*/ 2082026 w 2082026"/>
              <a:gd name="connsiteY79" fmla="*/ 1150784 h 118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082026" h="1184698">
                <a:moveTo>
                  <a:pt x="10338" y="26834"/>
                </a:moveTo>
                <a:cubicBezTo>
                  <a:pt x="27713" y="78952"/>
                  <a:pt x="0" y="0"/>
                  <a:pt x="24626" y="55409"/>
                </a:cubicBezTo>
                <a:cubicBezTo>
                  <a:pt x="28704" y="64584"/>
                  <a:pt x="25797" y="78415"/>
                  <a:pt x="34151" y="83984"/>
                </a:cubicBezTo>
                <a:lnTo>
                  <a:pt x="62726" y="103034"/>
                </a:lnTo>
                <a:cubicBezTo>
                  <a:pt x="90023" y="143978"/>
                  <a:pt x="53676" y="95794"/>
                  <a:pt x="86538" y="122084"/>
                </a:cubicBezTo>
                <a:cubicBezTo>
                  <a:pt x="91007" y="125660"/>
                  <a:pt x="91594" y="132795"/>
                  <a:pt x="96063" y="136371"/>
                </a:cubicBezTo>
                <a:cubicBezTo>
                  <a:pt x="99983" y="139507"/>
                  <a:pt x="105861" y="138889"/>
                  <a:pt x="110351" y="141134"/>
                </a:cubicBezTo>
                <a:cubicBezTo>
                  <a:pt x="115470" y="143694"/>
                  <a:pt x="119876" y="147484"/>
                  <a:pt x="124638" y="150659"/>
                </a:cubicBezTo>
                <a:cubicBezTo>
                  <a:pt x="151934" y="191602"/>
                  <a:pt x="115588" y="143419"/>
                  <a:pt x="148451" y="169709"/>
                </a:cubicBezTo>
                <a:cubicBezTo>
                  <a:pt x="179227" y="194329"/>
                  <a:pt x="136350" y="176786"/>
                  <a:pt x="172263" y="188759"/>
                </a:cubicBezTo>
                <a:cubicBezTo>
                  <a:pt x="197665" y="226861"/>
                  <a:pt x="164323" y="180818"/>
                  <a:pt x="196076" y="212571"/>
                </a:cubicBezTo>
                <a:cubicBezTo>
                  <a:pt x="227829" y="244324"/>
                  <a:pt x="181786" y="210982"/>
                  <a:pt x="219888" y="236384"/>
                </a:cubicBezTo>
                <a:cubicBezTo>
                  <a:pt x="235945" y="260468"/>
                  <a:pt x="220697" y="243931"/>
                  <a:pt x="243701" y="255434"/>
                </a:cubicBezTo>
                <a:cubicBezTo>
                  <a:pt x="248820" y="257994"/>
                  <a:pt x="252758" y="262634"/>
                  <a:pt x="257988" y="264959"/>
                </a:cubicBezTo>
                <a:cubicBezTo>
                  <a:pt x="267163" y="269037"/>
                  <a:pt x="277038" y="271309"/>
                  <a:pt x="286563" y="274484"/>
                </a:cubicBezTo>
                <a:lnTo>
                  <a:pt x="343713" y="293534"/>
                </a:lnTo>
                <a:cubicBezTo>
                  <a:pt x="349143" y="295344"/>
                  <a:pt x="352770" y="300734"/>
                  <a:pt x="358001" y="303059"/>
                </a:cubicBezTo>
                <a:cubicBezTo>
                  <a:pt x="367176" y="307137"/>
                  <a:pt x="377051" y="309409"/>
                  <a:pt x="386576" y="312584"/>
                </a:cubicBezTo>
                <a:lnTo>
                  <a:pt x="400863" y="317346"/>
                </a:lnTo>
                <a:cubicBezTo>
                  <a:pt x="404038" y="322109"/>
                  <a:pt x="406080" y="327865"/>
                  <a:pt x="410388" y="331634"/>
                </a:cubicBezTo>
                <a:cubicBezTo>
                  <a:pt x="430544" y="349271"/>
                  <a:pt x="433627" y="348905"/>
                  <a:pt x="453251" y="355446"/>
                </a:cubicBezTo>
                <a:cubicBezTo>
                  <a:pt x="491353" y="380848"/>
                  <a:pt x="445310" y="347506"/>
                  <a:pt x="477063" y="379259"/>
                </a:cubicBezTo>
                <a:cubicBezTo>
                  <a:pt x="481110" y="383306"/>
                  <a:pt x="486588" y="385609"/>
                  <a:pt x="491351" y="388784"/>
                </a:cubicBezTo>
                <a:cubicBezTo>
                  <a:pt x="492938" y="393546"/>
                  <a:pt x="492563" y="399521"/>
                  <a:pt x="496113" y="403071"/>
                </a:cubicBezTo>
                <a:cubicBezTo>
                  <a:pt x="517661" y="424619"/>
                  <a:pt x="529405" y="424158"/>
                  <a:pt x="558026" y="426884"/>
                </a:cubicBezTo>
                <a:cubicBezTo>
                  <a:pt x="580207" y="428996"/>
                  <a:pt x="602476" y="430059"/>
                  <a:pt x="624701" y="431646"/>
                </a:cubicBezTo>
                <a:cubicBezTo>
                  <a:pt x="631051" y="433234"/>
                  <a:pt x="637482" y="434528"/>
                  <a:pt x="643751" y="436409"/>
                </a:cubicBezTo>
                <a:cubicBezTo>
                  <a:pt x="653368" y="439294"/>
                  <a:pt x="662801" y="442759"/>
                  <a:pt x="672326" y="445934"/>
                </a:cubicBezTo>
                <a:lnTo>
                  <a:pt x="700901" y="455459"/>
                </a:lnTo>
                <a:cubicBezTo>
                  <a:pt x="706331" y="457269"/>
                  <a:pt x="709958" y="462659"/>
                  <a:pt x="715188" y="464984"/>
                </a:cubicBezTo>
                <a:cubicBezTo>
                  <a:pt x="766199" y="487656"/>
                  <a:pt x="725714" y="462477"/>
                  <a:pt x="758051" y="484034"/>
                </a:cubicBezTo>
                <a:cubicBezTo>
                  <a:pt x="761448" y="494226"/>
                  <a:pt x="763649" y="505006"/>
                  <a:pt x="772338" y="512609"/>
                </a:cubicBezTo>
                <a:cubicBezTo>
                  <a:pt x="772342" y="512612"/>
                  <a:pt x="808055" y="536420"/>
                  <a:pt x="815201" y="541184"/>
                </a:cubicBezTo>
                <a:cubicBezTo>
                  <a:pt x="820805" y="544920"/>
                  <a:pt x="824172" y="551336"/>
                  <a:pt x="829488" y="555471"/>
                </a:cubicBezTo>
                <a:cubicBezTo>
                  <a:pt x="854052" y="574576"/>
                  <a:pt x="850794" y="572098"/>
                  <a:pt x="872351" y="579284"/>
                </a:cubicBezTo>
                <a:cubicBezTo>
                  <a:pt x="875526" y="584046"/>
                  <a:pt x="877407" y="589995"/>
                  <a:pt x="881876" y="593571"/>
                </a:cubicBezTo>
                <a:cubicBezTo>
                  <a:pt x="885796" y="596707"/>
                  <a:pt x="891775" y="595896"/>
                  <a:pt x="896163" y="598334"/>
                </a:cubicBezTo>
                <a:cubicBezTo>
                  <a:pt x="906170" y="603894"/>
                  <a:pt x="915213" y="611034"/>
                  <a:pt x="924738" y="617384"/>
                </a:cubicBezTo>
                <a:cubicBezTo>
                  <a:pt x="930342" y="621120"/>
                  <a:pt x="933852" y="627359"/>
                  <a:pt x="939026" y="631671"/>
                </a:cubicBezTo>
                <a:cubicBezTo>
                  <a:pt x="943423" y="635335"/>
                  <a:pt x="948551" y="638021"/>
                  <a:pt x="953313" y="641196"/>
                </a:cubicBezTo>
                <a:cubicBezTo>
                  <a:pt x="963705" y="672371"/>
                  <a:pt x="949272" y="641773"/>
                  <a:pt x="972363" y="660246"/>
                </a:cubicBezTo>
                <a:cubicBezTo>
                  <a:pt x="1003136" y="684865"/>
                  <a:pt x="960265" y="667327"/>
                  <a:pt x="996176" y="679296"/>
                </a:cubicBezTo>
                <a:cubicBezTo>
                  <a:pt x="1000938" y="682471"/>
                  <a:pt x="1005233" y="686496"/>
                  <a:pt x="1010463" y="688821"/>
                </a:cubicBezTo>
                <a:cubicBezTo>
                  <a:pt x="1019638" y="692899"/>
                  <a:pt x="1039038" y="698346"/>
                  <a:pt x="1039038" y="698346"/>
                </a:cubicBezTo>
                <a:cubicBezTo>
                  <a:pt x="1043801" y="701521"/>
                  <a:pt x="1050766" y="702751"/>
                  <a:pt x="1053326" y="707871"/>
                </a:cubicBezTo>
                <a:cubicBezTo>
                  <a:pt x="1059181" y="719580"/>
                  <a:pt x="1058712" y="733552"/>
                  <a:pt x="1062851" y="745971"/>
                </a:cubicBezTo>
                <a:cubicBezTo>
                  <a:pt x="1064438" y="750734"/>
                  <a:pt x="1064828" y="756082"/>
                  <a:pt x="1067613" y="760259"/>
                </a:cubicBezTo>
                <a:cubicBezTo>
                  <a:pt x="1071349" y="765863"/>
                  <a:pt x="1077138" y="769784"/>
                  <a:pt x="1081901" y="774546"/>
                </a:cubicBezTo>
                <a:cubicBezTo>
                  <a:pt x="1093870" y="810457"/>
                  <a:pt x="1076332" y="767586"/>
                  <a:pt x="1100951" y="798359"/>
                </a:cubicBezTo>
                <a:cubicBezTo>
                  <a:pt x="1104087" y="802279"/>
                  <a:pt x="1103468" y="808156"/>
                  <a:pt x="1105713" y="812646"/>
                </a:cubicBezTo>
                <a:cubicBezTo>
                  <a:pt x="1113651" y="828522"/>
                  <a:pt x="1115238" y="826934"/>
                  <a:pt x="1129526" y="836459"/>
                </a:cubicBezTo>
                <a:cubicBezTo>
                  <a:pt x="1137895" y="861566"/>
                  <a:pt x="1128757" y="841252"/>
                  <a:pt x="1148576" y="865034"/>
                </a:cubicBezTo>
                <a:cubicBezTo>
                  <a:pt x="1152240" y="869431"/>
                  <a:pt x="1155261" y="874351"/>
                  <a:pt x="1158101" y="879321"/>
                </a:cubicBezTo>
                <a:cubicBezTo>
                  <a:pt x="1161623" y="885485"/>
                  <a:pt x="1163081" y="892917"/>
                  <a:pt x="1167626" y="898371"/>
                </a:cubicBezTo>
                <a:cubicBezTo>
                  <a:pt x="1171290" y="902768"/>
                  <a:pt x="1177151" y="904721"/>
                  <a:pt x="1181913" y="907896"/>
                </a:cubicBezTo>
                <a:cubicBezTo>
                  <a:pt x="1183501" y="912659"/>
                  <a:pt x="1183891" y="918007"/>
                  <a:pt x="1186676" y="922184"/>
                </a:cubicBezTo>
                <a:cubicBezTo>
                  <a:pt x="1194010" y="933185"/>
                  <a:pt x="1204708" y="938968"/>
                  <a:pt x="1215251" y="945996"/>
                </a:cubicBezTo>
                <a:cubicBezTo>
                  <a:pt x="1227220" y="981907"/>
                  <a:pt x="1209682" y="939036"/>
                  <a:pt x="1234301" y="969809"/>
                </a:cubicBezTo>
                <a:cubicBezTo>
                  <a:pt x="1252774" y="992900"/>
                  <a:pt x="1222176" y="978467"/>
                  <a:pt x="1253351" y="988859"/>
                </a:cubicBezTo>
                <a:cubicBezTo>
                  <a:pt x="1290499" y="1026007"/>
                  <a:pt x="1242808" y="981328"/>
                  <a:pt x="1286688" y="1012671"/>
                </a:cubicBezTo>
                <a:cubicBezTo>
                  <a:pt x="1292169" y="1016586"/>
                  <a:pt x="1295862" y="1022576"/>
                  <a:pt x="1300976" y="1026959"/>
                </a:cubicBezTo>
                <a:cubicBezTo>
                  <a:pt x="1318286" y="1041796"/>
                  <a:pt x="1319563" y="1041015"/>
                  <a:pt x="1339076" y="1050771"/>
                </a:cubicBezTo>
                <a:cubicBezTo>
                  <a:pt x="1368279" y="1079977"/>
                  <a:pt x="1335320" y="1051275"/>
                  <a:pt x="1381938" y="1074584"/>
                </a:cubicBezTo>
                <a:cubicBezTo>
                  <a:pt x="1388288" y="1077759"/>
                  <a:pt x="1394396" y="1081472"/>
                  <a:pt x="1400988" y="1084109"/>
                </a:cubicBezTo>
                <a:cubicBezTo>
                  <a:pt x="1410310" y="1087838"/>
                  <a:pt x="1420038" y="1090459"/>
                  <a:pt x="1429563" y="1093634"/>
                </a:cubicBezTo>
                <a:cubicBezTo>
                  <a:pt x="1434326" y="1095221"/>
                  <a:pt x="1438981" y="1097178"/>
                  <a:pt x="1443851" y="1098396"/>
                </a:cubicBezTo>
                <a:cubicBezTo>
                  <a:pt x="1450201" y="1099984"/>
                  <a:pt x="1456632" y="1101278"/>
                  <a:pt x="1462901" y="1103159"/>
                </a:cubicBezTo>
                <a:cubicBezTo>
                  <a:pt x="1472518" y="1106044"/>
                  <a:pt x="1481951" y="1109509"/>
                  <a:pt x="1491476" y="1112684"/>
                </a:cubicBezTo>
                <a:cubicBezTo>
                  <a:pt x="1502140" y="1116239"/>
                  <a:pt x="1513714" y="1120501"/>
                  <a:pt x="1524813" y="1122209"/>
                </a:cubicBezTo>
                <a:cubicBezTo>
                  <a:pt x="1539021" y="1124395"/>
                  <a:pt x="1553388" y="1125384"/>
                  <a:pt x="1567676" y="1126971"/>
                </a:cubicBezTo>
                <a:cubicBezTo>
                  <a:pt x="1595482" y="1136241"/>
                  <a:pt x="1568628" y="1128114"/>
                  <a:pt x="1610538" y="1136496"/>
                </a:cubicBezTo>
                <a:cubicBezTo>
                  <a:pt x="1616956" y="1137780"/>
                  <a:pt x="1623294" y="1139461"/>
                  <a:pt x="1629588" y="1141259"/>
                </a:cubicBezTo>
                <a:cubicBezTo>
                  <a:pt x="1634415" y="1142638"/>
                  <a:pt x="1638937" y="1145123"/>
                  <a:pt x="1643876" y="1146021"/>
                </a:cubicBezTo>
                <a:cubicBezTo>
                  <a:pt x="1668377" y="1150476"/>
                  <a:pt x="1711696" y="1153028"/>
                  <a:pt x="1734363" y="1155546"/>
                </a:cubicBezTo>
                <a:cubicBezTo>
                  <a:pt x="1783501" y="1161006"/>
                  <a:pt x="1801975" y="1163844"/>
                  <a:pt x="1843901" y="1169834"/>
                </a:cubicBezTo>
                <a:cubicBezTo>
                  <a:pt x="1888497" y="1184698"/>
                  <a:pt x="1862178" y="1177836"/>
                  <a:pt x="1958201" y="1169834"/>
                </a:cubicBezTo>
                <a:cubicBezTo>
                  <a:pt x="1963204" y="1169417"/>
                  <a:pt x="1967618" y="1166289"/>
                  <a:pt x="1972488" y="1165071"/>
                </a:cubicBezTo>
                <a:cubicBezTo>
                  <a:pt x="1980341" y="1163108"/>
                  <a:pt x="1988316" y="1161640"/>
                  <a:pt x="1996301" y="1160309"/>
                </a:cubicBezTo>
                <a:cubicBezTo>
                  <a:pt x="2007373" y="1158464"/>
                  <a:pt x="2018481" y="1156786"/>
                  <a:pt x="2029638" y="1155546"/>
                </a:cubicBezTo>
                <a:cubicBezTo>
                  <a:pt x="2047065" y="1153610"/>
                  <a:pt x="2082026" y="1150784"/>
                  <a:pt x="2082026" y="1150784"/>
                </a:cubicBezTo>
              </a:path>
            </a:pathLst>
          </a:custGeom>
          <a:ln w="41275">
            <a:solidFill>
              <a:srgbClr val="CC12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34"/>
          <p:cNvSpPr/>
          <p:nvPr/>
        </p:nvSpPr>
        <p:spPr>
          <a:xfrm>
            <a:off x="526926" y="739775"/>
            <a:ext cx="2482850" cy="1124537"/>
          </a:xfrm>
          <a:custGeom>
            <a:avLst/>
            <a:gdLst>
              <a:gd name="connsiteX0" fmla="*/ 2482850 w 2482850"/>
              <a:gd name="connsiteY0" fmla="*/ 0 h 1124537"/>
              <a:gd name="connsiteX1" fmla="*/ 2470150 w 2482850"/>
              <a:gd name="connsiteY1" fmla="*/ 3175 h 1124537"/>
              <a:gd name="connsiteX2" fmla="*/ 2441575 w 2482850"/>
              <a:gd name="connsiteY2" fmla="*/ 19050 h 1124537"/>
              <a:gd name="connsiteX3" fmla="*/ 2425700 w 2482850"/>
              <a:gd name="connsiteY3" fmla="*/ 31750 h 1124537"/>
              <a:gd name="connsiteX4" fmla="*/ 2397125 w 2482850"/>
              <a:gd name="connsiteY4" fmla="*/ 47625 h 1124537"/>
              <a:gd name="connsiteX5" fmla="*/ 2387600 w 2482850"/>
              <a:gd name="connsiteY5" fmla="*/ 57150 h 1124537"/>
              <a:gd name="connsiteX6" fmla="*/ 2381250 w 2482850"/>
              <a:gd name="connsiteY6" fmla="*/ 66675 h 1124537"/>
              <a:gd name="connsiteX7" fmla="*/ 2362200 w 2482850"/>
              <a:gd name="connsiteY7" fmla="*/ 76200 h 1124537"/>
              <a:gd name="connsiteX8" fmla="*/ 2352675 w 2482850"/>
              <a:gd name="connsiteY8" fmla="*/ 82550 h 1124537"/>
              <a:gd name="connsiteX9" fmla="*/ 2333625 w 2482850"/>
              <a:gd name="connsiteY9" fmla="*/ 88900 h 1124537"/>
              <a:gd name="connsiteX10" fmla="*/ 2324100 w 2482850"/>
              <a:gd name="connsiteY10" fmla="*/ 95250 h 1124537"/>
              <a:gd name="connsiteX11" fmla="*/ 2305050 w 2482850"/>
              <a:gd name="connsiteY11" fmla="*/ 101600 h 1124537"/>
              <a:gd name="connsiteX12" fmla="*/ 2286000 w 2482850"/>
              <a:gd name="connsiteY12" fmla="*/ 111125 h 1124537"/>
              <a:gd name="connsiteX13" fmla="*/ 2276475 w 2482850"/>
              <a:gd name="connsiteY13" fmla="*/ 117475 h 1124537"/>
              <a:gd name="connsiteX14" fmla="*/ 2257425 w 2482850"/>
              <a:gd name="connsiteY14" fmla="*/ 123825 h 1124537"/>
              <a:gd name="connsiteX15" fmla="*/ 2247900 w 2482850"/>
              <a:gd name="connsiteY15" fmla="*/ 130175 h 1124537"/>
              <a:gd name="connsiteX16" fmla="*/ 2238375 w 2482850"/>
              <a:gd name="connsiteY16" fmla="*/ 133350 h 1124537"/>
              <a:gd name="connsiteX17" fmla="*/ 2219325 w 2482850"/>
              <a:gd name="connsiteY17" fmla="*/ 146050 h 1124537"/>
              <a:gd name="connsiteX18" fmla="*/ 2190750 w 2482850"/>
              <a:gd name="connsiteY18" fmla="*/ 165100 h 1124537"/>
              <a:gd name="connsiteX19" fmla="*/ 2181225 w 2482850"/>
              <a:gd name="connsiteY19" fmla="*/ 171450 h 1124537"/>
              <a:gd name="connsiteX20" fmla="*/ 2162175 w 2482850"/>
              <a:gd name="connsiteY20" fmla="*/ 177800 h 1124537"/>
              <a:gd name="connsiteX21" fmla="*/ 2139950 w 2482850"/>
              <a:gd name="connsiteY21" fmla="*/ 193675 h 1124537"/>
              <a:gd name="connsiteX22" fmla="*/ 2120900 w 2482850"/>
              <a:gd name="connsiteY22" fmla="*/ 206375 h 1124537"/>
              <a:gd name="connsiteX23" fmla="*/ 2092325 w 2482850"/>
              <a:gd name="connsiteY23" fmla="*/ 209550 h 1124537"/>
              <a:gd name="connsiteX24" fmla="*/ 2076450 w 2482850"/>
              <a:gd name="connsiteY24" fmla="*/ 212725 h 1124537"/>
              <a:gd name="connsiteX25" fmla="*/ 2057400 w 2482850"/>
              <a:gd name="connsiteY25" fmla="*/ 219075 h 1124537"/>
              <a:gd name="connsiteX26" fmla="*/ 2047875 w 2482850"/>
              <a:gd name="connsiteY26" fmla="*/ 225425 h 1124537"/>
              <a:gd name="connsiteX27" fmla="*/ 2028825 w 2482850"/>
              <a:gd name="connsiteY27" fmla="*/ 231775 h 1124537"/>
              <a:gd name="connsiteX28" fmla="*/ 2012950 w 2482850"/>
              <a:gd name="connsiteY28" fmla="*/ 244475 h 1124537"/>
              <a:gd name="connsiteX29" fmla="*/ 2003425 w 2482850"/>
              <a:gd name="connsiteY29" fmla="*/ 254000 h 1124537"/>
              <a:gd name="connsiteX30" fmla="*/ 1984375 w 2482850"/>
              <a:gd name="connsiteY30" fmla="*/ 260350 h 1124537"/>
              <a:gd name="connsiteX31" fmla="*/ 1974850 w 2482850"/>
              <a:gd name="connsiteY31" fmla="*/ 266700 h 1124537"/>
              <a:gd name="connsiteX32" fmla="*/ 1965325 w 2482850"/>
              <a:gd name="connsiteY32" fmla="*/ 269875 h 1124537"/>
              <a:gd name="connsiteX33" fmla="*/ 1936750 w 2482850"/>
              <a:gd name="connsiteY33" fmla="*/ 288925 h 1124537"/>
              <a:gd name="connsiteX34" fmla="*/ 1927225 w 2482850"/>
              <a:gd name="connsiteY34" fmla="*/ 295275 h 1124537"/>
              <a:gd name="connsiteX35" fmla="*/ 1917700 w 2482850"/>
              <a:gd name="connsiteY35" fmla="*/ 301625 h 1124537"/>
              <a:gd name="connsiteX36" fmla="*/ 1911350 w 2482850"/>
              <a:gd name="connsiteY36" fmla="*/ 311150 h 1124537"/>
              <a:gd name="connsiteX37" fmla="*/ 1901825 w 2482850"/>
              <a:gd name="connsiteY37" fmla="*/ 314325 h 1124537"/>
              <a:gd name="connsiteX38" fmla="*/ 1892300 w 2482850"/>
              <a:gd name="connsiteY38" fmla="*/ 320675 h 1124537"/>
              <a:gd name="connsiteX39" fmla="*/ 1863725 w 2482850"/>
              <a:gd name="connsiteY39" fmla="*/ 336550 h 1124537"/>
              <a:gd name="connsiteX40" fmla="*/ 1835150 w 2482850"/>
              <a:gd name="connsiteY40" fmla="*/ 355600 h 1124537"/>
              <a:gd name="connsiteX41" fmla="*/ 1825625 w 2482850"/>
              <a:gd name="connsiteY41" fmla="*/ 361950 h 1124537"/>
              <a:gd name="connsiteX42" fmla="*/ 1812925 w 2482850"/>
              <a:gd name="connsiteY42" fmla="*/ 381000 h 1124537"/>
              <a:gd name="connsiteX43" fmla="*/ 1793875 w 2482850"/>
              <a:gd name="connsiteY43" fmla="*/ 393700 h 1124537"/>
              <a:gd name="connsiteX44" fmla="*/ 1787525 w 2482850"/>
              <a:gd name="connsiteY44" fmla="*/ 403225 h 1124537"/>
              <a:gd name="connsiteX45" fmla="*/ 1768475 w 2482850"/>
              <a:gd name="connsiteY45" fmla="*/ 415925 h 1124537"/>
              <a:gd name="connsiteX46" fmla="*/ 1765300 w 2482850"/>
              <a:gd name="connsiteY46" fmla="*/ 425450 h 1124537"/>
              <a:gd name="connsiteX47" fmla="*/ 1746250 w 2482850"/>
              <a:gd name="connsiteY47" fmla="*/ 431800 h 1124537"/>
              <a:gd name="connsiteX48" fmla="*/ 1736725 w 2482850"/>
              <a:gd name="connsiteY48" fmla="*/ 434975 h 1124537"/>
              <a:gd name="connsiteX49" fmla="*/ 1727200 w 2482850"/>
              <a:gd name="connsiteY49" fmla="*/ 438150 h 1124537"/>
              <a:gd name="connsiteX50" fmla="*/ 1711325 w 2482850"/>
              <a:gd name="connsiteY50" fmla="*/ 441325 h 1124537"/>
              <a:gd name="connsiteX51" fmla="*/ 1692275 w 2482850"/>
              <a:gd name="connsiteY51" fmla="*/ 447675 h 1124537"/>
              <a:gd name="connsiteX52" fmla="*/ 1682750 w 2482850"/>
              <a:gd name="connsiteY52" fmla="*/ 450850 h 1124537"/>
              <a:gd name="connsiteX53" fmla="*/ 1673225 w 2482850"/>
              <a:gd name="connsiteY53" fmla="*/ 454025 h 1124537"/>
              <a:gd name="connsiteX54" fmla="*/ 1654175 w 2482850"/>
              <a:gd name="connsiteY54" fmla="*/ 463550 h 1124537"/>
              <a:gd name="connsiteX55" fmla="*/ 1631950 w 2482850"/>
              <a:gd name="connsiteY55" fmla="*/ 473075 h 1124537"/>
              <a:gd name="connsiteX56" fmla="*/ 1616075 w 2482850"/>
              <a:gd name="connsiteY56" fmla="*/ 485775 h 1124537"/>
              <a:gd name="connsiteX57" fmla="*/ 1606550 w 2482850"/>
              <a:gd name="connsiteY57" fmla="*/ 495300 h 1124537"/>
              <a:gd name="connsiteX58" fmla="*/ 1597025 w 2482850"/>
              <a:gd name="connsiteY58" fmla="*/ 501650 h 1124537"/>
              <a:gd name="connsiteX59" fmla="*/ 1593850 w 2482850"/>
              <a:gd name="connsiteY59" fmla="*/ 511175 h 1124537"/>
              <a:gd name="connsiteX60" fmla="*/ 1574800 w 2482850"/>
              <a:gd name="connsiteY60" fmla="*/ 523875 h 1124537"/>
              <a:gd name="connsiteX61" fmla="*/ 1543050 w 2482850"/>
              <a:gd name="connsiteY61" fmla="*/ 555625 h 1124537"/>
              <a:gd name="connsiteX62" fmla="*/ 1533525 w 2482850"/>
              <a:gd name="connsiteY62" fmla="*/ 561975 h 1124537"/>
              <a:gd name="connsiteX63" fmla="*/ 1524000 w 2482850"/>
              <a:gd name="connsiteY63" fmla="*/ 568325 h 1124537"/>
              <a:gd name="connsiteX64" fmla="*/ 1517650 w 2482850"/>
              <a:gd name="connsiteY64" fmla="*/ 577850 h 1124537"/>
              <a:gd name="connsiteX65" fmla="*/ 1508125 w 2482850"/>
              <a:gd name="connsiteY65" fmla="*/ 581025 h 1124537"/>
              <a:gd name="connsiteX66" fmla="*/ 1489075 w 2482850"/>
              <a:gd name="connsiteY66" fmla="*/ 593725 h 1124537"/>
              <a:gd name="connsiteX67" fmla="*/ 1450975 w 2482850"/>
              <a:gd name="connsiteY67" fmla="*/ 619125 h 1124537"/>
              <a:gd name="connsiteX68" fmla="*/ 1431925 w 2482850"/>
              <a:gd name="connsiteY68" fmla="*/ 631825 h 1124537"/>
              <a:gd name="connsiteX69" fmla="*/ 1412875 w 2482850"/>
              <a:gd name="connsiteY69" fmla="*/ 647700 h 1124537"/>
              <a:gd name="connsiteX70" fmla="*/ 1377950 w 2482850"/>
              <a:gd name="connsiteY70" fmla="*/ 657225 h 1124537"/>
              <a:gd name="connsiteX71" fmla="*/ 1368425 w 2482850"/>
              <a:gd name="connsiteY71" fmla="*/ 660400 h 1124537"/>
              <a:gd name="connsiteX72" fmla="*/ 1355725 w 2482850"/>
              <a:gd name="connsiteY72" fmla="*/ 663575 h 1124537"/>
              <a:gd name="connsiteX73" fmla="*/ 1346200 w 2482850"/>
              <a:gd name="connsiteY73" fmla="*/ 669925 h 1124537"/>
              <a:gd name="connsiteX74" fmla="*/ 1327150 w 2482850"/>
              <a:gd name="connsiteY74" fmla="*/ 676275 h 1124537"/>
              <a:gd name="connsiteX75" fmla="*/ 1308100 w 2482850"/>
              <a:gd name="connsiteY75" fmla="*/ 688975 h 1124537"/>
              <a:gd name="connsiteX76" fmla="*/ 1285875 w 2482850"/>
              <a:gd name="connsiteY76" fmla="*/ 695325 h 1124537"/>
              <a:gd name="connsiteX77" fmla="*/ 1203325 w 2482850"/>
              <a:gd name="connsiteY77" fmla="*/ 701675 h 1124537"/>
              <a:gd name="connsiteX78" fmla="*/ 1181100 w 2482850"/>
              <a:gd name="connsiteY78" fmla="*/ 704850 h 1124537"/>
              <a:gd name="connsiteX79" fmla="*/ 1162050 w 2482850"/>
              <a:gd name="connsiteY79" fmla="*/ 717550 h 1124537"/>
              <a:gd name="connsiteX80" fmla="*/ 1152525 w 2482850"/>
              <a:gd name="connsiteY80" fmla="*/ 720725 h 1124537"/>
              <a:gd name="connsiteX81" fmla="*/ 1133475 w 2482850"/>
              <a:gd name="connsiteY81" fmla="*/ 736600 h 1124537"/>
              <a:gd name="connsiteX82" fmla="*/ 1114425 w 2482850"/>
              <a:gd name="connsiteY82" fmla="*/ 749300 h 1124537"/>
              <a:gd name="connsiteX83" fmla="*/ 1101725 w 2482850"/>
              <a:gd name="connsiteY83" fmla="*/ 758825 h 1124537"/>
              <a:gd name="connsiteX84" fmla="*/ 1073150 w 2482850"/>
              <a:gd name="connsiteY84" fmla="*/ 777875 h 1124537"/>
              <a:gd name="connsiteX85" fmla="*/ 1050925 w 2482850"/>
              <a:gd name="connsiteY85" fmla="*/ 781050 h 1124537"/>
              <a:gd name="connsiteX86" fmla="*/ 1028700 w 2482850"/>
              <a:gd name="connsiteY86" fmla="*/ 787400 h 1124537"/>
              <a:gd name="connsiteX87" fmla="*/ 1012825 w 2482850"/>
              <a:gd name="connsiteY87" fmla="*/ 790575 h 1124537"/>
              <a:gd name="connsiteX88" fmla="*/ 993775 w 2482850"/>
              <a:gd name="connsiteY88" fmla="*/ 796925 h 1124537"/>
              <a:gd name="connsiteX89" fmla="*/ 984250 w 2482850"/>
              <a:gd name="connsiteY89" fmla="*/ 800100 h 1124537"/>
              <a:gd name="connsiteX90" fmla="*/ 971550 w 2482850"/>
              <a:gd name="connsiteY90" fmla="*/ 803275 h 1124537"/>
              <a:gd name="connsiteX91" fmla="*/ 952500 w 2482850"/>
              <a:gd name="connsiteY91" fmla="*/ 815975 h 1124537"/>
              <a:gd name="connsiteX92" fmla="*/ 949325 w 2482850"/>
              <a:gd name="connsiteY92" fmla="*/ 825500 h 1124537"/>
              <a:gd name="connsiteX93" fmla="*/ 939800 w 2482850"/>
              <a:gd name="connsiteY93" fmla="*/ 831850 h 1124537"/>
              <a:gd name="connsiteX94" fmla="*/ 930275 w 2482850"/>
              <a:gd name="connsiteY94" fmla="*/ 841375 h 1124537"/>
              <a:gd name="connsiteX95" fmla="*/ 920750 w 2482850"/>
              <a:gd name="connsiteY95" fmla="*/ 847725 h 1124537"/>
              <a:gd name="connsiteX96" fmla="*/ 901700 w 2482850"/>
              <a:gd name="connsiteY96" fmla="*/ 854075 h 1124537"/>
              <a:gd name="connsiteX97" fmla="*/ 873125 w 2482850"/>
              <a:gd name="connsiteY97" fmla="*/ 869950 h 1124537"/>
              <a:gd name="connsiteX98" fmla="*/ 844550 w 2482850"/>
              <a:gd name="connsiteY98" fmla="*/ 882650 h 1124537"/>
              <a:gd name="connsiteX99" fmla="*/ 835025 w 2482850"/>
              <a:gd name="connsiteY99" fmla="*/ 885825 h 1124537"/>
              <a:gd name="connsiteX100" fmla="*/ 825500 w 2482850"/>
              <a:gd name="connsiteY100" fmla="*/ 889000 h 1124537"/>
              <a:gd name="connsiteX101" fmla="*/ 787400 w 2482850"/>
              <a:gd name="connsiteY101" fmla="*/ 908050 h 1124537"/>
              <a:gd name="connsiteX102" fmla="*/ 742950 w 2482850"/>
              <a:gd name="connsiteY102" fmla="*/ 914400 h 1124537"/>
              <a:gd name="connsiteX103" fmla="*/ 676275 w 2482850"/>
              <a:gd name="connsiteY103" fmla="*/ 936625 h 1124537"/>
              <a:gd name="connsiteX104" fmla="*/ 641350 w 2482850"/>
              <a:gd name="connsiteY104" fmla="*/ 942975 h 1124537"/>
              <a:gd name="connsiteX105" fmla="*/ 628650 w 2482850"/>
              <a:gd name="connsiteY105" fmla="*/ 946150 h 1124537"/>
              <a:gd name="connsiteX106" fmla="*/ 619125 w 2482850"/>
              <a:gd name="connsiteY106" fmla="*/ 949325 h 1124537"/>
              <a:gd name="connsiteX107" fmla="*/ 584200 w 2482850"/>
              <a:gd name="connsiteY107" fmla="*/ 952500 h 1124537"/>
              <a:gd name="connsiteX108" fmla="*/ 571500 w 2482850"/>
              <a:gd name="connsiteY108" fmla="*/ 955675 h 1124537"/>
              <a:gd name="connsiteX109" fmla="*/ 527050 w 2482850"/>
              <a:gd name="connsiteY109" fmla="*/ 949325 h 1124537"/>
              <a:gd name="connsiteX110" fmla="*/ 508000 w 2482850"/>
              <a:gd name="connsiteY110" fmla="*/ 952500 h 1124537"/>
              <a:gd name="connsiteX111" fmla="*/ 438150 w 2482850"/>
              <a:gd name="connsiteY111" fmla="*/ 958850 h 1124537"/>
              <a:gd name="connsiteX112" fmla="*/ 415925 w 2482850"/>
              <a:gd name="connsiteY112" fmla="*/ 965200 h 1124537"/>
              <a:gd name="connsiteX113" fmla="*/ 400050 w 2482850"/>
              <a:gd name="connsiteY113" fmla="*/ 968375 h 1124537"/>
              <a:gd name="connsiteX114" fmla="*/ 381000 w 2482850"/>
              <a:gd name="connsiteY114" fmla="*/ 974725 h 1124537"/>
              <a:gd name="connsiteX115" fmla="*/ 368300 w 2482850"/>
              <a:gd name="connsiteY115" fmla="*/ 977900 h 1124537"/>
              <a:gd name="connsiteX116" fmla="*/ 346075 w 2482850"/>
              <a:gd name="connsiteY116" fmla="*/ 984250 h 1124537"/>
              <a:gd name="connsiteX117" fmla="*/ 336550 w 2482850"/>
              <a:gd name="connsiteY117" fmla="*/ 990600 h 1124537"/>
              <a:gd name="connsiteX118" fmla="*/ 317500 w 2482850"/>
              <a:gd name="connsiteY118" fmla="*/ 996950 h 1124537"/>
              <a:gd name="connsiteX119" fmla="*/ 279400 w 2482850"/>
              <a:gd name="connsiteY119" fmla="*/ 1022350 h 1124537"/>
              <a:gd name="connsiteX120" fmla="*/ 269875 w 2482850"/>
              <a:gd name="connsiteY120" fmla="*/ 1028700 h 1124537"/>
              <a:gd name="connsiteX121" fmla="*/ 241300 w 2482850"/>
              <a:gd name="connsiteY121" fmla="*/ 1038225 h 1124537"/>
              <a:gd name="connsiteX122" fmla="*/ 190500 w 2482850"/>
              <a:gd name="connsiteY122" fmla="*/ 1041400 h 1124537"/>
              <a:gd name="connsiteX123" fmla="*/ 161925 w 2482850"/>
              <a:gd name="connsiteY123" fmla="*/ 1057275 h 1124537"/>
              <a:gd name="connsiteX124" fmla="*/ 149225 w 2482850"/>
              <a:gd name="connsiteY124" fmla="*/ 1063625 h 1124537"/>
              <a:gd name="connsiteX125" fmla="*/ 130175 w 2482850"/>
              <a:gd name="connsiteY125" fmla="*/ 1073150 h 1124537"/>
              <a:gd name="connsiteX126" fmla="*/ 120650 w 2482850"/>
              <a:gd name="connsiteY126" fmla="*/ 1079500 h 1124537"/>
              <a:gd name="connsiteX127" fmla="*/ 101600 w 2482850"/>
              <a:gd name="connsiteY127" fmla="*/ 1085850 h 1124537"/>
              <a:gd name="connsiteX128" fmla="*/ 92075 w 2482850"/>
              <a:gd name="connsiteY128" fmla="*/ 1092200 h 1124537"/>
              <a:gd name="connsiteX129" fmla="*/ 63500 w 2482850"/>
              <a:gd name="connsiteY129" fmla="*/ 1101725 h 1124537"/>
              <a:gd name="connsiteX130" fmla="*/ 34925 w 2482850"/>
              <a:gd name="connsiteY130" fmla="*/ 1111250 h 1124537"/>
              <a:gd name="connsiteX131" fmla="*/ 22225 w 2482850"/>
              <a:gd name="connsiteY131" fmla="*/ 1114425 h 1124537"/>
              <a:gd name="connsiteX132" fmla="*/ 12700 w 2482850"/>
              <a:gd name="connsiteY132" fmla="*/ 1117600 h 1124537"/>
              <a:gd name="connsiteX133" fmla="*/ 0 w 2482850"/>
              <a:gd name="connsiteY133" fmla="*/ 1123950 h 112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482850" h="1124537">
                <a:moveTo>
                  <a:pt x="2482850" y="0"/>
                </a:moveTo>
                <a:cubicBezTo>
                  <a:pt x="2478617" y="1058"/>
                  <a:pt x="2474053" y="1224"/>
                  <a:pt x="2470150" y="3175"/>
                </a:cubicBezTo>
                <a:cubicBezTo>
                  <a:pt x="2426481" y="25010"/>
                  <a:pt x="2467915" y="10270"/>
                  <a:pt x="2441575" y="19050"/>
                </a:cubicBezTo>
                <a:cubicBezTo>
                  <a:pt x="2429842" y="36649"/>
                  <a:pt x="2441938" y="22729"/>
                  <a:pt x="2425700" y="31750"/>
                </a:cubicBezTo>
                <a:cubicBezTo>
                  <a:pt x="2392948" y="49946"/>
                  <a:pt x="2418678" y="40441"/>
                  <a:pt x="2397125" y="47625"/>
                </a:cubicBezTo>
                <a:cubicBezTo>
                  <a:pt x="2393950" y="50800"/>
                  <a:pt x="2390475" y="53701"/>
                  <a:pt x="2387600" y="57150"/>
                </a:cubicBezTo>
                <a:cubicBezTo>
                  <a:pt x="2385157" y="60081"/>
                  <a:pt x="2383948" y="63977"/>
                  <a:pt x="2381250" y="66675"/>
                </a:cubicBezTo>
                <a:cubicBezTo>
                  <a:pt x="2375095" y="72830"/>
                  <a:pt x="2369947" y="73618"/>
                  <a:pt x="2362200" y="76200"/>
                </a:cubicBezTo>
                <a:cubicBezTo>
                  <a:pt x="2359025" y="78317"/>
                  <a:pt x="2356162" y="81000"/>
                  <a:pt x="2352675" y="82550"/>
                </a:cubicBezTo>
                <a:cubicBezTo>
                  <a:pt x="2346558" y="85268"/>
                  <a:pt x="2333625" y="88900"/>
                  <a:pt x="2333625" y="88900"/>
                </a:cubicBezTo>
                <a:cubicBezTo>
                  <a:pt x="2330450" y="91017"/>
                  <a:pt x="2327587" y="93700"/>
                  <a:pt x="2324100" y="95250"/>
                </a:cubicBezTo>
                <a:cubicBezTo>
                  <a:pt x="2317983" y="97968"/>
                  <a:pt x="2305050" y="101600"/>
                  <a:pt x="2305050" y="101600"/>
                </a:cubicBezTo>
                <a:cubicBezTo>
                  <a:pt x="2277753" y="119798"/>
                  <a:pt x="2312290" y="97980"/>
                  <a:pt x="2286000" y="111125"/>
                </a:cubicBezTo>
                <a:cubicBezTo>
                  <a:pt x="2282587" y="112832"/>
                  <a:pt x="2279962" y="115925"/>
                  <a:pt x="2276475" y="117475"/>
                </a:cubicBezTo>
                <a:cubicBezTo>
                  <a:pt x="2270358" y="120193"/>
                  <a:pt x="2257425" y="123825"/>
                  <a:pt x="2257425" y="123825"/>
                </a:cubicBezTo>
                <a:cubicBezTo>
                  <a:pt x="2254250" y="125942"/>
                  <a:pt x="2251313" y="128468"/>
                  <a:pt x="2247900" y="130175"/>
                </a:cubicBezTo>
                <a:cubicBezTo>
                  <a:pt x="2244907" y="131672"/>
                  <a:pt x="2241301" y="131725"/>
                  <a:pt x="2238375" y="133350"/>
                </a:cubicBezTo>
                <a:cubicBezTo>
                  <a:pt x="2231704" y="137056"/>
                  <a:pt x="2225675" y="141817"/>
                  <a:pt x="2219325" y="146050"/>
                </a:cubicBezTo>
                <a:lnTo>
                  <a:pt x="2190750" y="165100"/>
                </a:lnTo>
                <a:cubicBezTo>
                  <a:pt x="2187575" y="167217"/>
                  <a:pt x="2184845" y="170243"/>
                  <a:pt x="2181225" y="171450"/>
                </a:cubicBezTo>
                <a:lnTo>
                  <a:pt x="2162175" y="177800"/>
                </a:lnTo>
                <a:cubicBezTo>
                  <a:pt x="2137410" y="202565"/>
                  <a:pt x="2169203" y="172780"/>
                  <a:pt x="2139950" y="193675"/>
                </a:cubicBezTo>
                <a:cubicBezTo>
                  <a:pt x="2127483" y="202580"/>
                  <a:pt x="2135114" y="204006"/>
                  <a:pt x="2120900" y="206375"/>
                </a:cubicBezTo>
                <a:cubicBezTo>
                  <a:pt x="2111447" y="207951"/>
                  <a:pt x="2101812" y="208195"/>
                  <a:pt x="2092325" y="209550"/>
                </a:cubicBezTo>
                <a:cubicBezTo>
                  <a:pt x="2086983" y="210313"/>
                  <a:pt x="2081656" y="211305"/>
                  <a:pt x="2076450" y="212725"/>
                </a:cubicBezTo>
                <a:cubicBezTo>
                  <a:pt x="2069992" y="214486"/>
                  <a:pt x="2057400" y="219075"/>
                  <a:pt x="2057400" y="219075"/>
                </a:cubicBezTo>
                <a:cubicBezTo>
                  <a:pt x="2054225" y="221192"/>
                  <a:pt x="2051362" y="223875"/>
                  <a:pt x="2047875" y="225425"/>
                </a:cubicBezTo>
                <a:cubicBezTo>
                  <a:pt x="2041758" y="228143"/>
                  <a:pt x="2028825" y="231775"/>
                  <a:pt x="2028825" y="231775"/>
                </a:cubicBezTo>
                <a:cubicBezTo>
                  <a:pt x="2014623" y="253077"/>
                  <a:pt x="2031353" y="232206"/>
                  <a:pt x="2012950" y="244475"/>
                </a:cubicBezTo>
                <a:cubicBezTo>
                  <a:pt x="2009214" y="246966"/>
                  <a:pt x="2007350" y="251819"/>
                  <a:pt x="2003425" y="254000"/>
                </a:cubicBezTo>
                <a:cubicBezTo>
                  <a:pt x="1997574" y="257251"/>
                  <a:pt x="1984375" y="260350"/>
                  <a:pt x="1984375" y="260350"/>
                </a:cubicBezTo>
                <a:cubicBezTo>
                  <a:pt x="1981200" y="262467"/>
                  <a:pt x="1978263" y="264993"/>
                  <a:pt x="1974850" y="266700"/>
                </a:cubicBezTo>
                <a:cubicBezTo>
                  <a:pt x="1971857" y="268197"/>
                  <a:pt x="1968251" y="268250"/>
                  <a:pt x="1965325" y="269875"/>
                </a:cubicBezTo>
                <a:lnTo>
                  <a:pt x="1936750" y="288925"/>
                </a:lnTo>
                <a:lnTo>
                  <a:pt x="1927225" y="295275"/>
                </a:lnTo>
                <a:lnTo>
                  <a:pt x="1917700" y="301625"/>
                </a:lnTo>
                <a:cubicBezTo>
                  <a:pt x="1915583" y="304800"/>
                  <a:pt x="1914330" y="308766"/>
                  <a:pt x="1911350" y="311150"/>
                </a:cubicBezTo>
                <a:cubicBezTo>
                  <a:pt x="1908737" y="313241"/>
                  <a:pt x="1904818" y="312828"/>
                  <a:pt x="1901825" y="314325"/>
                </a:cubicBezTo>
                <a:cubicBezTo>
                  <a:pt x="1898412" y="316032"/>
                  <a:pt x="1895613" y="318782"/>
                  <a:pt x="1892300" y="320675"/>
                </a:cubicBezTo>
                <a:cubicBezTo>
                  <a:pt x="1862600" y="337646"/>
                  <a:pt x="1898627" y="314340"/>
                  <a:pt x="1863725" y="336550"/>
                </a:cubicBezTo>
                <a:lnTo>
                  <a:pt x="1835150" y="355600"/>
                </a:lnTo>
                <a:lnTo>
                  <a:pt x="1825625" y="361950"/>
                </a:lnTo>
                <a:lnTo>
                  <a:pt x="1812925" y="381000"/>
                </a:lnTo>
                <a:cubicBezTo>
                  <a:pt x="1808692" y="387350"/>
                  <a:pt x="1793875" y="393700"/>
                  <a:pt x="1793875" y="393700"/>
                </a:cubicBezTo>
                <a:cubicBezTo>
                  <a:pt x="1791758" y="396875"/>
                  <a:pt x="1790397" y="400712"/>
                  <a:pt x="1787525" y="403225"/>
                </a:cubicBezTo>
                <a:cubicBezTo>
                  <a:pt x="1781782" y="408251"/>
                  <a:pt x="1768475" y="415925"/>
                  <a:pt x="1768475" y="415925"/>
                </a:cubicBezTo>
                <a:cubicBezTo>
                  <a:pt x="1767417" y="419100"/>
                  <a:pt x="1768023" y="423505"/>
                  <a:pt x="1765300" y="425450"/>
                </a:cubicBezTo>
                <a:cubicBezTo>
                  <a:pt x="1759853" y="429341"/>
                  <a:pt x="1752600" y="429683"/>
                  <a:pt x="1746250" y="431800"/>
                </a:cubicBezTo>
                <a:lnTo>
                  <a:pt x="1736725" y="434975"/>
                </a:lnTo>
                <a:cubicBezTo>
                  <a:pt x="1733550" y="436033"/>
                  <a:pt x="1730482" y="437494"/>
                  <a:pt x="1727200" y="438150"/>
                </a:cubicBezTo>
                <a:cubicBezTo>
                  <a:pt x="1721908" y="439208"/>
                  <a:pt x="1716531" y="439905"/>
                  <a:pt x="1711325" y="441325"/>
                </a:cubicBezTo>
                <a:cubicBezTo>
                  <a:pt x="1704867" y="443086"/>
                  <a:pt x="1698625" y="445558"/>
                  <a:pt x="1692275" y="447675"/>
                </a:cubicBezTo>
                <a:lnTo>
                  <a:pt x="1682750" y="450850"/>
                </a:lnTo>
                <a:lnTo>
                  <a:pt x="1673225" y="454025"/>
                </a:lnTo>
                <a:cubicBezTo>
                  <a:pt x="1654920" y="466228"/>
                  <a:pt x="1672578" y="455663"/>
                  <a:pt x="1654175" y="463550"/>
                </a:cubicBezTo>
                <a:cubicBezTo>
                  <a:pt x="1626712" y="475320"/>
                  <a:pt x="1654288" y="465629"/>
                  <a:pt x="1631950" y="473075"/>
                </a:cubicBezTo>
                <a:cubicBezTo>
                  <a:pt x="1617748" y="494377"/>
                  <a:pt x="1634478" y="473506"/>
                  <a:pt x="1616075" y="485775"/>
                </a:cubicBezTo>
                <a:cubicBezTo>
                  <a:pt x="1612339" y="488266"/>
                  <a:pt x="1609999" y="492425"/>
                  <a:pt x="1606550" y="495300"/>
                </a:cubicBezTo>
                <a:cubicBezTo>
                  <a:pt x="1603619" y="497743"/>
                  <a:pt x="1600200" y="499533"/>
                  <a:pt x="1597025" y="501650"/>
                </a:cubicBezTo>
                <a:cubicBezTo>
                  <a:pt x="1595967" y="504825"/>
                  <a:pt x="1596217" y="508808"/>
                  <a:pt x="1593850" y="511175"/>
                </a:cubicBezTo>
                <a:cubicBezTo>
                  <a:pt x="1588454" y="516571"/>
                  <a:pt x="1574800" y="523875"/>
                  <a:pt x="1574800" y="523875"/>
                </a:cubicBezTo>
                <a:cubicBezTo>
                  <a:pt x="1557867" y="549275"/>
                  <a:pt x="1568450" y="538692"/>
                  <a:pt x="1543050" y="555625"/>
                </a:cubicBezTo>
                <a:lnTo>
                  <a:pt x="1533525" y="561975"/>
                </a:lnTo>
                <a:lnTo>
                  <a:pt x="1524000" y="568325"/>
                </a:lnTo>
                <a:cubicBezTo>
                  <a:pt x="1521883" y="571500"/>
                  <a:pt x="1520630" y="575466"/>
                  <a:pt x="1517650" y="577850"/>
                </a:cubicBezTo>
                <a:cubicBezTo>
                  <a:pt x="1515037" y="579941"/>
                  <a:pt x="1511051" y="579400"/>
                  <a:pt x="1508125" y="581025"/>
                </a:cubicBezTo>
                <a:cubicBezTo>
                  <a:pt x="1501454" y="584731"/>
                  <a:pt x="1495425" y="589492"/>
                  <a:pt x="1489075" y="593725"/>
                </a:cubicBezTo>
                <a:lnTo>
                  <a:pt x="1450975" y="619125"/>
                </a:lnTo>
                <a:cubicBezTo>
                  <a:pt x="1427192" y="634980"/>
                  <a:pt x="1454573" y="624276"/>
                  <a:pt x="1431925" y="631825"/>
                </a:cubicBezTo>
                <a:cubicBezTo>
                  <a:pt x="1425943" y="637807"/>
                  <a:pt x="1420832" y="644164"/>
                  <a:pt x="1412875" y="647700"/>
                </a:cubicBezTo>
                <a:cubicBezTo>
                  <a:pt x="1395360" y="655484"/>
                  <a:pt x="1395023" y="652957"/>
                  <a:pt x="1377950" y="657225"/>
                </a:cubicBezTo>
                <a:cubicBezTo>
                  <a:pt x="1374703" y="658037"/>
                  <a:pt x="1371643" y="659481"/>
                  <a:pt x="1368425" y="660400"/>
                </a:cubicBezTo>
                <a:cubicBezTo>
                  <a:pt x="1364229" y="661599"/>
                  <a:pt x="1359958" y="662517"/>
                  <a:pt x="1355725" y="663575"/>
                </a:cubicBezTo>
                <a:cubicBezTo>
                  <a:pt x="1352550" y="665692"/>
                  <a:pt x="1349687" y="668375"/>
                  <a:pt x="1346200" y="669925"/>
                </a:cubicBezTo>
                <a:cubicBezTo>
                  <a:pt x="1340083" y="672643"/>
                  <a:pt x="1327150" y="676275"/>
                  <a:pt x="1327150" y="676275"/>
                </a:cubicBezTo>
                <a:lnTo>
                  <a:pt x="1308100" y="688975"/>
                </a:lnTo>
                <a:cubicBezTo>
                  <a:pt x="1305550" y="690675"/>
                  <a:pt x="1287330" y="695060"/>
                  <a:pt x="1285875" y="695325"/>
                </a:cubicBezTo>
                <a:cubicBezTo>
                  <a:pt x="1256431" y="700678"/>
                  <a:pt x="1236912" y="699907"/>
                  <a:pt x="1203325" y="701675"/>
                </a:cubicBezTo>
                <a:cubicBezTo>
                  <a:pt x="1195917" y="702733"/>
                  <a:pt x="1188085" y="702164"/>
                  <a:pt x="1181100" y="704850"/>
                </a:cubicBezTo>
                <a:cubicBezTo>
                  <a:pt x="1173977" y="707590"/>
                  <a:pt x="1169290" y="715137"/>
                  <a:pt x="1162050" y="717550"/>
                </a:cubicBezTo>
                <a:lnTo>
                  <a:pt x="1152525" y="720725"/>
                </a:lnTo>
                <a:cubicBezTo>
                  <a:pt x="1118488" y="743416"/>
                  <a:pt x="1170145" y="708079"/>
                  <a:pt x="1133475" y="736600"/>
                </a:cubicBezTo>
                <a:cubicBezTo>
                  <a:pt x="1127451" y="741285"/>
                  <a:pt x="1120530" y="744721"/>
                  <a:pt x="1114425" y="749300"/>
                </a:cubicBezTo>
                <a:cubicBezTo>
                  <a:pt x="1110192" y="752475"/>
                  <a:pt x="1106060" y="755790"/>
                  <a:pt x="1101725" y="758825"/>
                </a:cubicBezTo>
                <a:cubicBezTo>
                  <a:pt x="1092347" y="765390"/>
                  <a:pt x="1082675" y="771525"/>
                  <a:pt x="1073150" y="777875"/>
                </a:cubicBezTo>
                <a:cubicBezTo>
                  <a:pt x="1066923" y="782026"/>
                  <a:pt x="1058333" y="779992"/>
                  <a:pt x="1050925" y="781050"/>
                </a:cubicBezTo>
                <a:cubicBezTo>
                  <a:pt x="1040318" y="784586"/>
                  <a:pt x="1040660" y="784742"/>
                  <a:pt x="1028700" y="787400"/>
                </a:cubicBezTo>
                <a:cubicBezTo>
                  <a:pt x="1023432" y="788571"/>
                  <a:pt x="1018031" y="789155"/>
                  <a:pt x="1012825" y="790575"/>
                </a:cubicBezTo>
                <a:cubicBezTo>
                  <a:pt x="1006367" y="792336"/>
                  <a:pt x="1000125" y="794808"/>
                  <a:pt x="993775" y="796925"/>
                </a:cubicBezTo>
                <a:cubicBezTo>
                  <a:pt x="990600" y="797983"/>
                  <a:pt x="987497" y="799288"/>
                  <a:pt x="984250" y="800100"/>
                </a:cubicBezTo>
                <a:lnTo>
                  <a:pt x="971550" y="803275"/>
                </a:lnTo>
                <a:cubicBezTo>
                  <a:pt x="965200" y="807508"/>
                  <a:pt x="954913" y="808735"/>
                  <a:pt x="952500" y="815975"/>
                </a:cubicBezTo>
                <a:cubicBezTo>
                  <a:pt x="951442" y="819150"/>
                  <a:pt x="951416" y="822887"/>
                  <a:pt x="949325" y="825500"/>
                </a:cubicBezTo>
                <a:cubicBezTo>
                  <a:pt x="946941" y="828480"/>
                  <a:pt x="942731" y="829407"/>
                  <a:pt x="939800" y="831850"/>
                </a:cubicBezTo>
                <a:cubicBezTo>
                  <a:pt x="936351" y="834725"/>
                  <a:pt x="933724" y="838500"/>
                  <a:pt x="930275" y="841375"/>
                </a:cubicBezTo>
                <a:cubicBezTo>
                  <a:pt x="927344" y="843818"/>
                  <a:pt x="924237" y="846175"/>
                  <a:pt x="920750" y="847725"/>
                </a:cubicBezTo>
                <a:cubicBezTo>
                  <a:pt x="914633" y="850443"/>
                  <a:pt x="901700" y="854075"/>
                  <a:pt x="901700" y="854075"/>
                </a:cubicBezTo>
                <a:cubicBezTo>
                  <a:pt x="879865" y="868631"/>
                  <a:pt x="889890" y="864362"/>
                  <a:pt x="873125" y="869950"/>
                </a:cubicBezTo>
                <a:cubicBezTo>
                  <a:pt x="858031" y="880013"/>
                  <a:pt x="867220" y="875093"/>
                  <a:pt x="844550" y="882650"/>
                </a:cubicBezTo>
                <a:lnTo>
                  <a:pt x="835025" y="885825"/>
                </a:lnTo>
                <a:lnTo>
                  <a:pt x="825500" y="889000"/>
                </a:lnTo>
                <a:cubicBezTo>
                  <a:pt x="811781" y="898146"/>
                  <a:pt x="804130" y="905660"/>
                  <a:pt x="787400" y="908050"/>
                </a:cubicBezTo>
                <a:lnTo>
                  <a:pt x="742950" y="914400"/>
                </a:lnTo>
                <a:lnTo>
                  <a:pt x="676275" y="936625"/>
                </a:lnTo>
                <a:cubicBezTo>
                  <a:pt x="671167" y="938328"/>
                  <a:pt x="645348" y="942175"/>
                  <a:pt x="641350" y="942975"/>
                </a:cubicBezTo>
                <a:cubicBezTo>
                  <a:pt x="637071" y="943831"/>
                  <a:pt x="632846" y="944951"/>
                  <a:pt x="628650" y="946150"/>
                </a:cubicBezTo>
                <a:cubicBezTo>
                  <a:pt x="625432" y="947069"/>
                  <a:pt x="622438" y="948852"/>
                  <a:pt x="619125" y="949325"/>
                </a:cubicBezTo>
                <a:cubicBezTo>
                  <a:pt x="607553" y="950978"/>
                  <a:pt x="595842" y="951442"/>
                  <a:pt x="584200" y="952500"/>
                </a:cubicBezTo>
                <a:cubicBezTo>
                  <a:pt x="579967" y="953558"/>
                  <a:pt x="575864" y="955675"/>
                  <a:pt x="571500" y="955675"/>
                </a:cubicBezTo>
                <a:cubicBezTo>
                  <a:pt x="556416" y="955675"/>
                  <a:pt x="541706" y="952256"/>
                  <a:pt x="527050" y="949325"/>
                </a:cubicBezTo>
                <a:cubicBezTo>
                  <a:pt x="520700" y="950383"/>
                  <a:pt x="514411" y="951917"/>
                  <a:pt x="508000" y="952500"/>
                </a:cubicBezTo>
                <a:cubicBezTo>
                  <a:pt x="464691" y="956437"/>
                  <a:pt x="468655" y="952749"/>
                  <a:pt x="438150" y="958850"/>
                </a:cubicBezTo>
                <a:cubicBezTo>
                  <a:pt x="408456" y="964789"/>
                  <a:pt x="440134" y="959148"/>
                  <a:pt x="415925" y="965200"/>
                </a:cubicBezTo>
                <a:cubicBezTo>
                  <a:pt x="410690" y="966509"/>
                  <a:pt x="405256" y="966955"/>
                  <a:pt x="400050" y="968375"/>
                </a:cubicBezTo>
                <a:cubicBezTo>
                  <a:pt x="393592" y="970136"/>
                  <a:pt x="387494" y="973102"/>
                  <a:pt x="381000" y="974725"/>
                </a:cubicBezTo>
                <a:cubicBezTo>
                  <a:pt x="376767" y="975783"/>
                  <a:pt x="372496" y="976701"/>
                  <a:pt x="368300" y="977900"/>
                </a:cubicBezTo>
                <a:cubicBezTo>
                  <a:pt x="336416" y="987010"/>
                  <a:pt x="385777" y="974324"/>
                  <a:pt x="346075" y="984250"/>
                </a:cubicBezTo>
                <a:cubicBezTo>
                  <a:pt x="342900" y="986367"/>
                  <a:pt x="340037" y="989050"/>
                  <a:pt x="336550" y="990600"/>
                </a:cubicBezTo>
                <a:cubicBezTo>
                  <a:pt x="330433" y="993318"/>
                  <a:pt x="317500" y="996950"/>
                  <a:pt x="317500" y="996950"/>
                </a:cubicBezTo>
                <a:lnTo>
                  <a:pt x="279400" y="1022350"/>
                </a:lnTo>
                <a:cubicBezTo>
                  <a:pt x="276225" y="1024467"/>
                  <a:pt x="273495" y="1027493"/>
                  <a:pt x="269875" y="1028700"/>
                </a:cubicBezTo>
                <a:lnTo>
                  <a:pt x="241300" y="1038225"/>
                </a:lnTo>
                <a:cubicBezTo>
                  <a:pt x="225204" y="1043590"/>
                  <a:pt x="207433" y="1040342"/>
                  <a:pt x="190500" y="1041400"/>
                </a:cubicBezTo>
                <a:cubicBezTo>
                  <a:pt x="173735" y="1046988"/>
                  <a:pt x="183760" y="1042719"/>
                  <a:pt x="161925" y="1057275"/>
                </a:cubicBezTo>
                <a:cubicBezTo>
                  <a:pt x="157987" y="1059900"/>
                  <a:pt x="153334" y="1061277"/>
                  <a:pt x="149225" y="1063625"/>
                </a:cubicBezTo>
                <a:cubicBezTo>
                  <a:pt x="131991" y="1073473"/>
                  <a:pt x="147639" y="1067329"/>
                  <a:pt x="130175" y="1073150"/>
                </a:cubicBezTo>
                <a:cubicBezTo>
                  <a:pt x="127000" y="1075267"/>
                  <a:pt x="124137" y="1077950"/>
                  <a:pt x="120650" y="1079500"/>
                </a:cubicBezTo>
                <a:cubicBezTo>
                  <a:pt x="114533" y="1082218"/>
                  <a:pt x="101600" y="1085850"/>
                  <a:pt x="101600" y="1085850"/>
                </a:cubicBezTo>
                <a:cubicBezTo>
                  <a:pt x="98425" y="1087967"/>
                  <a:pt x="95562" y="1090650"/>
                  <a:pt x="92075" y="1092200"/>
                </a:cubicBezTo>
                <a:lnTo>
                  <a:pt x="63500" y="1101725"/>
                </a:lnTo>
                <a:lnTo>
                  <a:pt x="34925" y="1111250"/>
                </a:lnTo>
                <a:cubicBezTo>
                  <a:pt x="30785" y="1112630"/>
                  <a:pt x="26421" y="1113226"/>
                  <a:pt x="22225" y="1114425"/>
                </a:cubicBezTo>
                <a:cubicBezTo>
                  <a:pt x="19007" y="1115344"/>
                  <a:pt x="15875" y="1116542"/>
                  <a:pt x="12700" y="1117600"/>
                </a:cubicBezTo>
                <a:cubicBezTo>
                  <a:pt x="2294" y="1124537"/>
                  <a:pt x="6991" y="1123950"/>
                  <a:pt x="0" y="1123950"/>
                </a:cubicBezTo>
              </a:path>
            </a:pathLst>
          </a:custGeom>
          <a:ln w="41275">
            <a:solidFill>
              <a:srgbClr val="1108CA"/>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Rectangle 35"/>
          <p:cNvSpPr/>
          <p:nvPr/>
        </p:nvSpPr>
        <p:spPr>
          <a:xfrm>
            <a:off x="35496" y="1844824"/>
            <a:ext cx="576064" cy="144016"/>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600" b="1" dirty="0" smtClean="0"/>
              <a:t>El Jadida</a:t>
            </a:r>
            <a:endParaRPr lang="fr-FR" sz="600" b="1" dirty="0"/>
          </a:p>
        </p:txBody>
      </p:sp>
      <p:sp>
        <p:nvSpPr>
          <p:cNvPr id="38" name="Rectangle 37"/>
          <p:cNvSpPr/>
          <p:nvPr/>
        </p:nvSpPr>
        <p:spPr>
          <a:xfrm>
            <a:off x="2555776" y="1484784"/>
            <a:ext cx="576064" cy="144016"/>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600" b="1" dirty="0" err="1" smtClean="0"/>
              <a:t>Nouasser</a:t>
            </a:r>
            <a:endParaRPr lang="fr-FR" sz="600" b="1" dirty="0"/>
          </a:p>
        </p:txBody>
      </p:sp>
      <p:sp>
        <p:nvSpPr>
          <p:cNvPr id="40" name="Rectangle 39"/>
          <p:cNvSpPr/>
          <p:nvPr/>
        </p:nvSpPr>
        <p:spPr>
          <a:xfrm>
            <a:off x="2411760" y="1772816"/>
            <a:ext cx="576064" cy="144016"/>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600" b="1" dirty="0" err="1" smtClean="0"/>
              <a:t>Berrechid</a:t>
            </a:r>
            <a:endParaRPr lang="fr-FR" sz="600" b="1" dirty="0"/>
          </a:p>
        </p:txBody>
      </p:sp>
      <p:sp>
        <p:nvSpPr>
          <p:cNvPr id="41" name="Rectangle 40"/>
          <p:cNvSpPr/>
          <p:nvPr/>
        </p:nvSpPr>
        <p:spPr>
          <a:xfrm>
            <a:off x="1331640" y="1196752"/>
            <a:ext cx="576064" cy="144016"/>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600" b="1" dirty="0" err="1" smtClean="0"/>
              <a:t>Had</a:t>
            </a:r>
            <a:r>
              <a:rPr lang="fr-FR" sz="600" b="1" dirty="0" smtClean="0"/>
              <a:t> </a:t>
            </a:r>
            <a:r>
              <a:rPr lang="fr-FR" sz="600" b="1" dirty="0" err="1" smtClean="0"/>
              <a:t>Soualem</a:t>
            </a:r>
            <a:endParaRPr lang="fr-FR" sz="600" b="1" dirty="0"/>
          </a:p>
        </p:txBody>
      </p:sp>
      <p:sp>
        <p:nvSpPr>
          <p:cNvPr id="42" name="Rectangle 41"/>
          <p:cNvSpPr/>
          <p:nvPr/>
        </p:nvSpPr>
        <p:spPr>
          <a:xfrm>
            <a:off x="1691680" y="1412776"/>
            <a:ext cx="792088" cy="144016"/>
          </a:xfrm>
          <a:prstGeom prst="rect">
            <a:avLst/>
          </a:prstGeom>
          <a:gradFill flip="none" rotWithShape="1">
            <a:gsLst>
              <a:gs pos="0">
                <a:srgbClr val="FF6600"/>
              </a:gs>
              <a:gs pos="64999">
                <a:srgbClr val="F0EBD5"/>
              </a:gs>
              <a:gs pos="100000">
                <a:srgbClr val="D1C39F"/>
              </a:gs>
            </a:gsLst>
            <a:lin ang="27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900" b="1" dirty="0" err="1" smtClean="0"/>
              <a:t>Lakhyayta</a:t>
            </a:r>
            <a:endParaRPr lang="fr-FR" sz="900" b="1" dirty="0"/>
          </a:p>
        </p:txBody>
      </p:sp>
      <p:sp>
        <p:nvSpPr>
          <p:cNvPr id="43" name="Rectangle 42"/>
          <p:cNvSpPr/>
          <p:nvPr/>
        </p:nvSpPr>
        <p:spPr>
          <a:xfrm>
            <a:off x="2411760" y="2492896"/>
            <a:ext cx="432048"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600" b="1" dirty="0" smtClean="0"/>
              <a:t>Settat</a:t>
            </a:r>
            <a:endParaRPr lang="fr-FR" sz="600" b="1" dirty="0"/>
          </a:p>
        </p:txBody>
      </p:sp>
      <p:sp>
        <p:nvSpPr>
          <p:cNvPr id="44" name="Ellipse 43"/>
          <p:cNvSpPr/>
          <p:nvPr/>
        </p:nvSpPr>
        <p:spPr>
          <a:xfrm>
            <a:off x="1979712" y="1196752"/>
            <a:ext cx="144016" cy="144016"/>
          </a:xfrm>
          <a:prstGeom prst="ellipse">
            <a:avLst/>
          </a:prstGeom>
          <a:solidFill>
            <a:srgbClr val="FF3300"/>
          </a:solidFill>
          <a:ln>
            <a:solidFill>
              <a:srgbClr val="C00000"/>
            </a:solidFill>
          </a:ln>
          <a:effectLst>
            <a:outerShdw blurRad="228600" dist="25400" dir="18960000" sx="192000" sy="192000" algn="ctr" rotWithShape="0">
              <a:srgbClr val="FF6600"/>
            </a:outerShdw>
          </a:effectLst>
          <a:scene3d>
            <a:camera prst="orthographicFront"/>
            <a:lightRig rig="threePt" dir="t"/>
          </a:scene3d>
          <a:sp3d extrusionH="76200">
            <a:extrusionClr>
              <a:srgbClr val="FF0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4139952" y="2852936"/>
            <a:ext cx="576064"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600" b="1" dirty="0" smtClean="0"/>
              <a:t>Khouribga</a:t>
            </a:r>
          </a:p>
        </p:txBody>
      </p:sp>
      <p:sp>
        <p:nvSpPr>
          <p:cNvPr id="49" name="Rectangle 48"/>
          <p:cNvSpPr/>
          <p:nvPr/>
        </p:nvSpPr>
        <p:spPr>
          <a:xfrm>
            <a:off x="1331640" y="6624736"/>
            <a:ext cx="648072" cy="260648"/>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600" b="1" dirty="0" smtClean="0"/>
              <a:t>Marrakech</a:t>
            </a:r>
            <a:endParaRPr lang="fr-FR" sz="600" b="1" dirty="0"/>
          </a:p>
        </p:txBody>
      </p:sp>
      <p:sp>
        <p:nvSpPr>
          <p:cNvPr id="50" name="Rectangle 49"/>
          <p:cNvSpPr/>
          <p:nvPr/>
        </p:nvSpPr>
        <p:spPr>
          <a:xfrm>
            <a:off x="2411760" y="908720"/>
            <a:ext cx="648072"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600" b="1" dirty="0" smtClean="0"/>
              <a:t>Casablanca</a:t>
            </a:r>
            <a:endParaRPr lang="fr-FR" sz="600" b="1" dirty="0"/>
          </a:p>
        </p:txBody>
      </p:sp>
      <p:sp>
        <p:nvSpPr>
          <p:cNvPr id="51" name="Rectangle 50"/>
          <p:cNvSpPr/>
          <p:nvPr/>
        </p:nvSpPr>
        <p:spPr>
          <a:xfrm>
            <a:off x="1043608" y="1772816"/>
            <a:ext cx="360040" cy="144016"/>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smtClean="0"/>
              <a:t>A5</a:t>
            </a:r>
            <a:endParaRPr lang="fr-FR" sz="800" b="1" dirty="0"/>
          </a:p>
        </p:txBody>
      </p:sp>
      <p:sp>
        <p:nvSpPr>
          <p:cNvPr id="52" name="Rectangle 51"/>
          <p:cNvSpPr/>
          <p:nvPr/>
        </p:nvSpPr>
        <p:spPr>
          <a:xfrm>
            <a:off x="2051720" y="3861048"/>
            <a:ext cx="360040" cy="14401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smtClean="0"/>
              <a:t>A7</a:t>
            </a:r>
            <a:endParaRPr lang="fr-FR" sz="800" b="1" dirty="0"/>
          </a:p>
        </p:txBody>
      </p:sp>
      <p:sp>
        <p:nvSpPr>
          <p:cNvPr id="53" name="Rectangle 52"/>
          <p:cNvSpPr/>
          <p:nvPr/>
        </p:nvSpPr>
        <p:spPr>
          <a:xfrm>
            <a:off x="3923928" y="2348880"/>
            <a:ext cx="432048" cy="144016"/>
          </a:xfrm>
          <a:prstGeom prst="rect">
            <a:avLst/>
          </a:prstGeom>
          <a:solidFill>
            <a:srgbClr val="CC12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smtClean="0"/>
              <a:t>A11</a:t>
            </a:r>
            <a:endParaRPr lang="fr-FR" sz="800" b="1" dirty="0"/>
          </a:p>
        </p:txBody>
      </p:sp>
      <p:sp>
        <p:nvSpPr>
          <p:cNvPr id="54" name="Rectangle 53"/>
          <p:cNvSpPr/>
          <p:nvPr/>
        </p:nvSpPr>
        <p:spPr>
          <a:xfrm>
            <a:off x="827584" y="1484784"/>
            <a:ext cx="360040" cy="144016"/>
          </a:xfrm>
          <a:prstGeom prst="rect">
            <a:avLst/>
          </a:prstGeom>
          <a:solidFill>
            <a:srgbClr val="1108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smtClean="0"/>
              <a:t>N1</a:t>
            </a:r>
            <a:endParaRPr lang="fr-FR" sz="800" b="1" dirty="0"/>
          </a:p>
        </p:txBody>
      </p:sp>
      <p:sp>
        <p:nvSpPr>
          <p:cNvPr id="55" name="Ellipse 54"/>
          <p:cNvSpPr/>
          <p:nvPr/>
        </p:nvSpPr>
        <p:spPr>
          <a:xfrm>
            <a:off x="2339752" y="836712"/>
            <a:ext cx="770384" cy="36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1259632" y="1124744"/>
            <a:ext cx="648072"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2555776" y="1412776"/>
            <a:ext cx="576064"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2411760" y="1700808"/>
            <a:ext cx="576064"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2339752" y="2420888"/>
            <a:ext cx="576064" cy="36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4139952" y="2780928"/>
            <a:ext cx="576064" cy="36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1331640" y="6597352"/>
            <a:ext cx="648072" cy="3600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35496" y="1772816"/>
            <a:ext cx="576064"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5004048" y="1844824"/>
            <a:ext cx="360040" cy="45719"/>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5004048" y="2087137"/>
            <a:ext cx="36004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5004048" y="2375169"/>
            <a:ext cx="360040" cy="45719"/>
          </a:xfrm>
          <a:prstGeom prst="rect">
            <a:avLst/>
          </a:prstGeom>
          <a:solidFill>
            <a:srgbClr val="CC1262"/>
          </a:solidFill>
          <a:ln>
            <a:solidFill>
              <a:srgbClr val="CC1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5004048" y="3284984"/>
            <a:ext cx="360040" cy="45719"/>
          </a:xfrm>
          <a:prstGeom prst="rect">
            <a:avLst/>
          </a:prstGeom>
          <a:solidFill>
            <a:srgbClr val="1108CA"/>
          </a:solidFill>
          <a:ln>
            <a:solidFill>
              <a:srgbClr val="110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5004048" y="3789040"/>
            <a:ext cx="360040"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Farah\Desktop\casarabatshemadeveloppe.jpg"/>
          <p:cNvPicPr>
            <a:picLocks noChangeAspect="1" noChangeArrowheads="1"/>
          </p:cNvPicPr>
          <p:nvPr/>
        </p:nvPicPr>
        <p:blipFill>
          <a:blip r:embed="rId2" cstate="print"/>
          <a:srcRect/>
          <a:stretch>
            <a:fillRect/>
          </a:stretch>
        </p:blipFill>
        <p:spPr bwMode="auto">
          <a:xfrm>
            <a:off x="4453326" y="908720"/>
            <a:ext cx="4223130" cy="5256584"/>
          </a:xfrm>
          <a:prstGeom prst="rect">
            <a:avLst/>
          </a:prstGeom>
          <a:noFill/>
        </p:spPr>
      </p:pic>
      <p:sp>
        <p:nvSpPr>
          <p:cNvPr id="8" name="ZoneTexte 7"/>
          <p:cNvSpPr txBox="1"/>
          <p:nvPr/>
        </p:nvSpPr>
        <p:spPr>
          <a:xfrm>
            <a:off x="4499992" y="0"/>
            <a:ext cx="3672408" cy="461665"/>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Planification et études</a:t>
            </a:r>
            <a:endParaRPr lang="fr-FR" sz="2400" b="1" u="sng" dirty="0">
              <a:solidFill>
                <a:schemeClr val="bg1"/>
              </a:solidFill>
              <a:latin typeface="Times New Roman" pitchFamily="18" charset="0"/>
              <a:cs typeface="Times New Roman" pitchFamily="18" charset="0"/>
            </a:endParaRPr>
          </a:p>
        </p:txBody>
      </p:sp>
      <p:sp>
        <p:nvSpPr>
          <p:cNvPr id="6" name="ZoneTexte 5"/>
          <p:cNvSpPr txBox="1"/>
          <p:nvPr/>
        </p:nvSpPr>
        <p:spPr>
          <a:xfrm>
            <a:off x="1043608" y="1260043"/>
            <a:ext cx="3600400" cy="4401205"/>
          </a:xfrm>
          <a:prstGeom prst="rect">
            <a:avLst/>
          </a:prstGeom>
          <a:noFill/>
        </p:spPr>
        <p:txBody>
          <a:bodyPr wrap="square" rtlCol="0">
            <a:spAutoFit/>
          </a:bodyPr>
          <a:lstStyle/>
          <a:p>
            <a:r>
              <a:rPr lang="fr-FR" sz="1600" b="1" u="sng" dirty="0" smtClean="0">
                <a:solidFill>
                  <a:schemeClr val="bg1">
                    <a:lumMod val="50000"/>
                  </a:schemeClr>
                </a:solidFill>
                <a:latin typeface="Times New Roman" pitchFamily="18" charset="0"/>
                <a:cs typeface="Times New Roman" pitchFamily="18" charset="0"/>
              </a:rPr>
              <a:t>Légende:</a:t>
            </a:r>
          </a:p>
          <a:p>
            <a:endParaRPr lang="fr-FR" sz="1400" b="1" dirty="0" smtClean="0">
              <a:latin typeface="Times New Roman" pitchFamily="18" charset="0"/>
              <a:cs typeface="Times New Roman" pitchFamily="18" charset="0"/>
            </a:endParaRPr>
          </a:p>
          <a:p>
            <a:r>
              <a:rPr lang="fr-FR" sz="1400" dirty="0" smtClean="0">
                <a:latin typeface="Times New Roman" pitchFamily="18" charset="0"/>
                <a:cs typeface="Times New Roman" pitchFamily="18" charset="0"/>
              </a:rPr>
              <a:t>Extension de l’urbanisation à court et moyen termes</a:t>
            </a:r>
          </a:p>
          <a:p>
            <a:endParaRPr lang="fr-FR" sz="1400" dirty="0" smtClean="0">
              <a:latin typeface="Times New Roman" pitchFamily="18" charset="0"/>
              <a:cs typeface="Times New Roman" pitchFamily="18" charset="0"/>
            </a:endParaRPr>
          </a:p>
          <a:p>
            <a:r>
              <a:rPr lang="fr-FR" sz="1400" dirty="0" smtClean="0">
                <a:latin typeface="Times New Roman" pitchFamily="18" charset="0"/>
                <a:cs typeface="Times New Roman" pitchFamily="18" charset="0"/>
              </a:rPr>
              <a:t>Liaison ferrée</a:t>
            </a:r>
          </a:p>
          <a:p>
            <a:endParaRPr lang="fr-FR" sz="1400" dirty="0" smtClean="0">
              <a:latin typeface="Times New Roman" pitchFamily="18" charset="0"/>
              <a:cs typeface="Times New Roman" pitchFamily="18" charset="0"/>
            </a:endParaRPr>
          </a:p>
          <a:p>
            <a:r>
              <a:rPr lang="fr-FR" sz="1400" dirty="0" smtClean="0">
                <a:latin typeface="Times New Roman" pitchFamily="18" charset="0"/>
                <a:cs typeface="Times New Roman" pitchFamily="18" charset="0"/>
              </a:rPr>
              <a:t>Liaison routière</a:t>
            </a:r>
          </a:p>
          <a:p>
            <a:endParaRPr lang="fr-FR" sz="1400" dirty="0" smtClean="0">
              <a:latin typeface="Times New Roman" pitchFamily="18" charset="0"/>
              <a:cs typeface="Times New Roman" pitchFamily="18" charset="0"/>
            </a:endParaRPr>
          </a:p>
          <a:p>
            <a:r>
              <a:rPr lang="fr-FR" sz="1400" dirty="0" smtClean="0">
                <a:latin typeface="Times New Roman" pitchFamily="18" charset="0"/>
                <a:cs typeface="Times New Roman" pitchFamily="18" charset="0"/>
              </a:rPr>
              <a:t>Liaison routière à moyen terme</a:t>
            </a:r>
          </a:p>
          <a:p>
            <a:endParaRPr lang="fr-FR" sz="1400" dirty="0" smtClean="0">
              <a:latin typeface="Times New Roman" pitchFamily="18" charset="0"/>
              <a:cs typeface="Times New Roman" pitchFamily="18" charset="0"/>
            </a:endParaRPr>
          </a:p>
          <a:p>
            <a:r>
              <a:rPr lang="fr-FR" sz="1400" dirty="0" smtClean="0">
                <a:latin typeface="Times New Roman" pitchFamily="18" charset="0"/>
                <a:cs typeface="Times New Roman" pitchFamily="18" charset="0"/>
              </a:rPr>
              <a:t>Axe d’urbanisation nouvelle du Système Métropolitain Central (long terme)</a:t>
            </a:r>
          </a:p>
          <a:p>
            <a:endParaRPr lang="fr-FR" sz="1400" dirty="0" smtClean="0">
              <a:latin typeface="Times New Roman" pitchFamily="18" charset="0"/>
              <a:cs typeface="Times New Roman" pitchFamily="18" charset="0"/>
            </a:endParaRPr>
          </a:p>
          <a:p>
            <a:r>
              <a:rPr lang="fr-FR" sz="1400" dirty="0" smtClean="0">
                <a:latin typeface="Times New Roman" pitchFamily="18" charset="0"/>
                <a:cs typeface="Times New Roman" pitchFamily="18" charset="0"/>
              </a:rPr>
              <a:t>Pôle d’urbanisation nouvelle: </a:t>
            </a:r>
            <a:r>
              <a:rPr lang="fr-FR" sz="1400" dirty="0" err="1" smtClean="0">
                <a:latin typeface="Times New Roman" pitchFamily="18" charset="0"/>
                <a:cs typeface="Times New Roman" pitchFamily="18" charset="0"/>
              </a:rPr>
              <a:t>Lakhyayta</a:t>
            </a:r>
            <a:endParaRPr lang="fr-FR" sz="1400" dirty="0" smtClean="0">
              <a:latin typeface="Times New Roman" pitchFamily="18" charset="0"/>
              <a:cs typeface="Times New Roman" pitchFamily="18" charset="0"/>
            </a:endParaRPr>
          </a:p>
          <a:p>
            <a:endParaRPr lang="fr-FR" sz="1400" dirty="0" smtClean="0">
              <a:latin typeface="Times New Roman" pitchFamily="18" charset="0"/>
              <a:cs typeface="Times New Roman" pitchFamily="18" charset="0"/>
            </a:endParaRPr>
          </a:p>
          <a:p>
            <a:r>
              <a:rPr lang="fr-FR" sz="1400" dirty="0" smtClean="0">
                <a:latin typeface="Times New Roman" pitchFamily="18" charset="0"/>
                <a:cs typeface="Times New Roman" pitchFamily="18" charset="0"/>
              </a:rPr>
              <a:t>Pôle multimodal</a:t>
            </a:r>
          </a:p>
          <a:p>
            <a:endParaRPr lang="fr-FR" sz="1400" dirty="0" smtClean="0">
              <a:latin typeface="Times New Roman" pitchFamily="18" charset="0"/>
              <a:cs typeface="Times New Roman" pitchFamily="18" charset="0"/>
            </a:endParaRPr>
          </a:p>
          <a:p>
            <a:r>
              <a:rPr lang="fr-FR" sz="1400" dirty="0" smtClean="0">
                <a:latin typeface="Times New Roman" pitchFamily="18" charset="0"/>
                <a:cs typeface="Times New Roman" pitchFamily="18" charset="0"/>
              </a:rPr>
              <a:t>Pôle multimodal possible</a:t>
            </a:r>
          </a:p>
          <a:p>
            <a:endParaRPr lang="fr-FR" sz="1400" dirty="0" smtClean="0">
              <a:latin typeface="Times New Roman" pitchFamily="18" charset="0"/>
              <a:cs typeface="Times New Roman" pitchFamily="18" charset="0"/>
            </a:endParaRPr>
          </a:p>
        </p:txBody>
      </p:sp>
      <p:sp>
        <p:nvSpPr>
          <p:cNvPr id="19" name="Organigramme : Processus 18"/>
          <p:cNvSpPr/>
          <p:nvPr/>
        </p:nvSpPr>
        <p:spPr>
          <a:xfrm>
            <a:off x="539552" y="1188035"/>
            <a:ext cx="3888432" cy="4392488"/>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67544" y="467380"/>
            <a:ext cx="3168352" cy="369332"/>
          </a:xfrm>
          <a:prstGeom prst="rect">
            <a:avLst/>
          </a:prstGeom>
          <a:noFill/>
        </p:spPr>
        <p:txBody>
          <a:bodyPr wrap="square" rtlCol="0">
            <a:spAutoFit/>
          </a:bodyPr>
          <a:lstStyle/>
          <a:p>
            <a:pPr algn="ctr"/>
            <a:r>
              <a:rPr lang="fr-FR" b="1" dirty="0" smtClean="0">
                <a:latin typeface="Times New Roman" pitchFamily="18" charset="0"/>
                <a:cs typeface="Times New Roman" pitchFamily="18" charset="0"/>
              </a:rPr>
              <a:t>Accessibilité</a:t>
            </a:r>
            <a:endParaRPr lang="fr-FR" b="1" dirty="0">
              <a:latin typeface="Times New Roman" pitchFamily="18" charset="0"/>
              <a:cs typeface="Times New Roman" pitchFamily="18" charset="0"/>
            </a:endParaRPr>
          </a:p>
        </p:txBody>
      </p:sp>
      <p:pic>
        <p:nvPicPr>
          <p:cNvPr id="2" name="Picture 4" descr="C:\Users\Farah\Desktop\casarabatshemadeveloppe (2).jpg"/>
          <p:cNvPicPr>
            <a:picLocks noChangeAspect="1" noChangeArrowheads="1"/>
          </p:cNvPicPr>
          <p:nvPr/>
        </p:nvPicPr>
        <p:blipFill>
          <a:blip r:embed="rId3" cstate="print"/>
          <a:srcRect/>
          <a:stretch>
            <a:fillRect/>
          </a:stretch>
        </p:blipFill>
        <p:spPr bwMode="auto">
          <a:xfrm>
            <a:off x="608509" y="1759111"/>
            <a:ext cx="363091" cy="221012"/>
          </a:xfrm>
          <a:prstGeom prst="rect">
            <a:avLst/>
          </a:prstGeom>
          <a:noFill/>
        </p:spPr>
      </p:pic>
      <p:pic>
        <p:nvPicPr>
          <p:cNvPr id="3" name="Picture 5" descr="C:\Users\Farah\Desktop\kk7 - Copie (3).jpg"/>
          <p:cNvPicPr>
            <a:picLocks noChangeAspect="1" noChangeArrowheads="1"/>
          </p:cNvPicPr>
          <p:nvPr/>
        </p:nvPicPr>
        <p:blipFill>
          <a:blip r:embed="rId4" cstate="print"/>
          <a:srcRect/>
          <a:stretch>
            <a:fillRect/>
          </a:stretch>
        </p:blipFill>
        <p:spPr bwMode="auto">
          <a:xfrm>
            <a:off x="539552" y="2412171"/>
            <a:ext cx="504056" cy="72008"/>
          </a:xfrm>
          <a:prstGeom prst="rect">
            <a:avLst/>
          </a:prstGeom>
          <a:noFill/>
        </p:spPr>
      </p:pic>
      <p:pic>
        <p:nvPicPr>
          <p:cNvPr id="2054" name="Picture 6" descr="C:\Users\Farah\Desktop\kk7 - Copie (2).jpg"/>
          <p:cNvPicPr>
            <a:picLocks noChangeAspect="1" noChangeArrowheads="1"/>
          </p:cNvPicPr>
          <p:nvPr/>
        </p:nvPicPr>
        <p:blipFill>
          <a:blip r:embed="rId5" cstate="print"/>
          <a:srcRect/>
          <a:stretch>
            <a:fillRect/>
          </a:stretch>
        </p:blipFill>
        <p:spPr bwMode="auto">
          <a:xfrm>
            <a:off x="539552" y="2844219"/>
            <a:ext cx="504056" cy="72008"/>
          </a:xfrm>
          <a:prstGeom prst="rect">
            <a:avLst/>
          </a:prstGeom>
          <a:noFill/>
        </p:spPr>
      </p:pic>
      <p:pic>
        <p:nvPicPr>
          <p:cNvPr id="2055" name="Picture 7" descr="C:\Users\Farah\Desktop\kk7 - Copie.jpg"/>
          <p:cNvPicPr>
            <a:picLocks noChangeAspect="1" noChangeArrowheads="1"/>
          </p:cNvPicPr>
          <p:nvPr/>
        </p:nvPicPr>
        <p:blipFill>
          <a:blip r:embed="rId6" cstate="print"/>
          <a:srcRect/>
          <a:stretch>
            <a:fillRect/>
          </a:stretch>
        </p:blipFill>
        <p:spPr bwMode="auto">
          <a:xfrm>
            <a:off x="539552" y="3276267"/>
            <a:ext cx="472430" cy="45719"/>
          </a:xfrm>
          <a:prstGeom prst="rect">
            <a:avLst/>
          </a:prstGeom>
          <a:noFill/>
        </p:spPr>
      </p:pic>
      <p:pic>
        <p:nvPicPr>
          <p:cNvPr id="2056" name="Picture 8" descr="C:\Users\Farah\Desktop\kk7 - Copie (2).jpg"/>
          <p:cNvPicPr>
            <a:picLocks noChangeAspect="1" noChangeArrowheads="1"/>
          </p:cNvPicPr>
          <p:nvPr/>
        </p:nvPicPr>
        <p:blipFill>
          <a:blip r:embed="rId7" cstate="print"/>
          <a:srcRect/>
          <a:stretch>
            <a:fillRect/>
          </a:stretch>
        </p:blipFill>
        <p:spPr bwMode="auto">
          <a:xfrm>
            <a:off x="609077" y="3636307"/>
            <a:ext cx="434531" cy="360040"/>
          </a:xfrm>
          <a:prstGeom prst="rect">
            <a:avLst/>
          </a:prstGeom>
          <a:noFill/>
        </p:spPr>
      </p:pic>
      <p:pic>
        <p:nvPicPr>
          <p:cNvPr id="2057" name="Picture 9" descr="C:\Users\Farah\Desktop\kk7 - Copie (3).jpg"/>
          <p:cNvPicPr>
            <a:picLocks noChangeAspect="1" noChangeArrowheads="1"/>
          </p:cNvPicPr>
          <p:nvPr/>
        </p:nvPicPr>
        <p:blipFill>
          <a:blip r:embed="rId8" cstate="print"/>
          <a:srcRect/>
          <a:stretch>
            <a:fillRect/>
          </a:stretch>
        </p:blipFill>
        <p:spPr bwMode="auto">
          <a:xfrm>
            <a:off x="683568" y="4212371"/>
            <a:ext cx="288032" cy="288032"/>
          </a:xfrm>
          <a:prstGeom prst="rect">
            <a:avLst/>
          </a:prstGeom>
          <a:noFill/>
        </p:spPr>
      </p:pic>
      <p:pic>
        <p:nvPicPr>
          <p:cNvPr id="2058" name="Picture 10" descr="C:\Users\Farah\Desktop\kk7 - Copie (2).jpg"/>
          <p:cNvPicPr>
            <a:picLocks noChangeAspect="1" noChangeArrowheads="1"/>
          </p:cNvPicPr>
          <p:nvPr/>
        </p:nvPicPr>
        <p:blipFill>
          <a:blip r:embed="rId9" cstate="print"/>
          <a:srcRect/>
          <a:stretch>
            <a:fillRect/>
          </a:stretch>
        </p:blipFill>
        <p:spPr bwMode="auto">
          <a:xfrm>
            <a:off x="693107" y="4644419"/>
            <a:ext cx="278493" cy="288031"/>
          </a:xfrm>
          <a:prstGeom prst="rect">
            <a:avLst/>
          </a:prstGeom>
          <a:noFill/>
        </p:spPr>
      </p:pic>
      <p:pic>
        <p:nvPicPr>
          <p:cNvPr id="2059" name="Picture 11" descr="C:\Users\Farah\Desktop\kk7 - Copie.jpg"/>
          <p:cNvPicPr>
            <a:picLocks noChangeAspect="1" noChangeArrowheads="1"/>
          </p:cNvPicPr>
          <p:nvPr/>
        </p:nvPicPr>
        <p:blipFill>
          <a:blip r:embed="rId10" cstate="print"/>
          <a:srcRect/>
          <a:stretch>
            <a:fillRect/>
          </a:stretch>
        </p:blipFill>
        <p:spPr bwMode="auto">
          <a:xfrm>
            <a:off x="683568" y="5076466"/>
            <a:ext cx="288032" cy="338861"/>
          </a:xfrm>
          <a:prstGeom prst="rect">
            <a:avLst/>
          </a:prstGeom>
          <a:noFill/>
        </p:spPr>
      </p:pic>
      <p:sp>
        <p:nvSpPr>
          <p:cNvPr id="22" name="ZoneTexte 21"/>
          <p:cNvSpPr txBox="1"/>
          <p:nvPr/>
        </p:nvSpPr>
        <p:spPr>
          <a:xfrm>
            <a:off x="8172400" y="5949280"/>
            <a:ext cx="576064" cy="246221"/>
          </a:xfrm>
          <a:prstGeom prst="rect">
            <a:avLst/>
          </a:prstGeom>
          <a:noFill/>
        </p:spPr>
        <p:txBody>
          <a:bodyPr wrap="square" rtlCol="0">
            <a:spAutoFit/>
          </a:bodyPr>
          <a:lstStyle/>
          <a:p>
            <a:r>
              <a:rPr lang="fr-FR" sz="1000" b="1" dirty="0" smtClean="0"/>
              <a:t>Settat</a:t>
            </a:r>
            <a:endParaRPr lang="fr-FR" sz="1000" b="1" dirty="0"/>
          </a:p>
        </p:txBody>
      </p:sp>
      <p:sp>
        <p:nvSpPr>
          <p:cNvPr id="23" name="ZoneTexte 22"/>
          <p:cNvSpPr txBox="1"/>
          <p:nvPr/>
        </p:nvSpPr>
        <p:spPr>
          <a:xfrm>
            <a:off x="8316416" y="4221088"/>
            <a:ext cx="864096" cy="246221"/>
          </a:xfrm>
          <a:prstGeom prst="rect">
            <a:avLst/>
          </a:prstGeom>
          <a:noFill/>
        </p:spPr>
        <p:txBody>
          <a:bodyPr wrap="square" rtlCol="0">
            <a:spAutoFit/>
          </a:bodyPr>
          <a:lstStyle/>
          <a:p>
            <a:r>
              <a:rPr lang="fr-FR" sz="1000" b="1" dirty="0" err="1" smtClean="0"/>
              <a:t>Nouaceur</a:t>
            </a:r>
            <a:endParaRPr lang="fr-FR" sz="1000" b="1" dirty="0"/>
          </a:p>
        </p:txBody>
      </p:sp>
      <p:sp>
        <p:nvSpPr>
          <p:cNvPr id="24" name="ZoneTexte 23"/>
          <p:cNvSpPr txBox="1"/>
          <p:nvPr/>
        </p:nvSpPr>
        <p:spPr>
          <a:xfrm>
            <a:off x="7164288" y="4253026"/>
            <a:ext cx="1008112" cy="461665"/>
          </a:xfrm>
          <a:prstGeom prst="rect">
            <a:avLst/>
          </a:prstGeom>
          <a:noFill/>
        </p:spPr>
        <p:txBody>
          <a:bodyPr wrap="square" rtlCol="0">
            <a:spAutoFit/>
          </a:bodyPr>
          <a:lstStyle/>
          <a:p>
            <a:pPr algn="ctr"/>
            <a:r>
              <a:rPr lang="fr-FR" sz="1200" b="1" dirty="0" smtClean="0">
                <a:solidFill>
                  <a:srgbClr val="CC1262"/>
                </a:solidFill>
              </a:rPr>
              <a:t>NV Sahel </a:t>
            </a:r>
            <a:r>
              <a:rPr lang="fr-FR" sz="1200" b="1" dirty="0" err="1" smtClean="0">
                <a:solidFill>
                  <a:srgbClr val="CC1262"/>
                </a:solidFill>
              </a:rPr>
              <a:t>Lakhyayta</a:t>
            </a:r>
            <a:endParaRPr lang="fr-FR" sz="1200" b="1" dirty="0">
              <a:solidFill>
                <a:srgbClr val="CC1262"/>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ZoneTexte 41"/>
          <p:cNvSpPr txBox="1"/>
          <p:nvPr/>
        </p:nvSpPr>
        <p:spPr>
          <a:xfrm>
            <a:off x="395536" y="764704"/>
            <a:ext cx="1656184" cy="338554"/>
          </a:xfrm>
          <a:prstGeom prst="rect">
            <a:avLst/>
          </a:prstGeom>
          <a:noFill/>
        </p:spPr>
        <p:txBody>
          <a:bodyPr wrap="square" rtlCol="0">
            <a:spAutoFit/>
          </a:bodyPr>
          <a:lstStyle/>
          <a:p>
            <a:endParaRPr lang="fr-FR" sz="800" dirty="0" smtClean="0">
              <a:latin typeface="Times New Roman" pitchFamily="18" charset="0"/>
              <a:cs typeface="Times New Roman" pitchFamily="18" charset="0"/>
            </a:endParaRPr>
          </a:p>
          <a:p>
            <a:endParaRPr lang="fr-FR" sz="800" dirty="0">
              <a:latin typeface="Times New Roman" pitchFamily="18" charset="0"/>
              <a:cs typeface="Times New Roman" pitchFamily="18" charset="0"/>
            </a:endParaRPr>
          </a:p>
        </p:txBody>
      </p:sp>
      <p:pic>
        <p:nvPicPr>
          <p:cNvPr id="17" name="Picture 2" descr="C:\Users\Farah\Desktop\Sahel alkhyayta\48937a.jpg"/>
          <p:cNvPicPr>
            <a:picLocks noChangeAspect="1" noChangeArrowheads="1"/>
          </p:cNvPicPr>
          <p:nvPr/>
        </p:nvPicPr>
        <p:blipFill>
          <a:blip r:embed="rId3" cstate="print"/>
          <a:srcRect/>
          <a:stretch>
            <a:fillRect/>
          </a:stretch>
        </p:blipFill>
        <p:spPr bwMode="auto">
          <a:xfrm>
            <a:off x="1873226" y="908720"/>
            <a:ext cx="7230036" cy="4752528"/>
          </a:xfrm>
          <a:prstGeom prst="rect">
            <a:avLst/>
          </a:prstGeom>
          <a:gradFill>
            <a:gsLst>
              <a:gs pos="0">
                <a:srgbClr val="FF6600"/>
              </a:gs>
              <a:gs pos="64999">
                <a:srgbClr val="F0EBD5"/>
              </a:gs>
              <a:gs pos="100000">
                <a:srgbClr val="D1C39F"/>
              </a:gs>
            </a:gsLst>
            <a:lin ang="10800000" scaled="0"/>
          </a:gradFill>
        </p:spPr>
      </p:pic>
      <p:sp>
        <p:nvSpPr>
          <p:cNvPr id="18" name="Rectangle 17"/>
          <p:cNvSpPr/>
          <p:nvPr/>
        </p:nvSpPr>
        <p:spPr>
          <a:xfrm>
            <a:off x="3342622" y="1340768"/>
            <a:ext cx="1728192" cy="288032"/>
          </a:xfrm>
          <a:prstGeom prst="rect">
            <a:avLst/>
          </a:prstGeom>
          <a:gradFill>
            <a:gsLst>
              <a:gs pos="0">
                <a:schemeClr val="bg1">
                  <a:lumMod val="85000"/>
                </a:schemeClr>
              </a:gs>
              <a:gs pos="64999">
                <a:srgbClr val="F0EBD5"/>
              </a:gs>
              <a:gs pos="100000">
                <a:srgbClr val="D1C39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Centre </a:t>
            </a:r>
            <a:r>
              <a:rPr lang="fr-FR" sz="1200" b="1" dirty="0" err="1" smtClean="0">
                <a:solidFill>
                  <a:schemeClr val="tx1"/>
                </a:solidFill>
              </a:rPr>
              <a:t>Lakhyayta</a:t>
            </a:r>
            <a:endParaRPr lang="fr-FR" sz="1200" b="1" dirty="0">
              <a:solidFill>
                <a:schemeClr val="tx1"/>
              </a:solidFill>
            </a:endParaRPr>
          </a:p>
        </p:txBody>
      </p:sp>
      <p:sp>
        <p:nvSpPr>
          <p:cNvPr id="20" name="Rectangle 19"/>
          <p:cNvSpPr/>
          <p:nvPr/>
        </p:nvSpPr>
        <p:spPr>
          <a:xfrm>
            <a:off x="2118486" y="1844824"/>
            <a:ext cx="1872208" cy="288032"/>
          </a:xfrm>
          <a:prstGeom prst="rect">
            <a:avLst/>
          </a:prstGeom>
          <a:gradFill>
            <a:gsLst>
              <a:gs pos="0">
                <a:schemeClr val="bg1">
                  <a:lumMod val="85000"/>
                </a:schemeClr>
              </a:gs>
              <a:gs pos="64999">
                <a:srgbClr val="F0EBD5"/>
              </a:gs>
              <a:gs pos="100000">
                <a:srgbClr val="D1C39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Centre </a:t>
            </a:r>
            <a:r>
              <a:rPr lang="fr-FR" sz="1200" b="1" dirty="0" err="1" smtClean="0">
                <a:solidFill>
                  <a:schemeClr val="tx1"/>
                </a:solidFill>
              </a:rPr>
              <a:t>Soualem</a:t>
            </a:r>
            <a:r>
              <a:rPr lang="fr-FR" sz="1200" b="1" dirty="0" smtClean="0">
                <a:solidFill>
                  <a:schemeClr val="tx1"/>
                </a:solidFill>
              </a:rPr>
              <a:t> Sahel</a:t>
            </a:r>
            <a:endParaRPr lang="fr-FR" sz="1200" b="1" dirty="0">
              <a:solidFill>
                <a:schemeClr val="tx1"/>
              </a:solidFill>
            </a:endParaRPr>
          </a:p>
        </p:txBody>
      </p:sp>
      <p:sp>
        <p:nvSpPr>
          <p:cNvPr id="26" name="Rectangle 25"/>
          <p:cNvSpPr/>
          <p:nvPr/>
        </p:nvSpPr>
        <p:spPr>
          <a:xfrm>
            <a:off x="6726998" y="4437112"/>
            <a:ext cx="1944216" cy="288032"/>
          </a:xfrm>
          <a:prstGeom prst="rect">
            <a:avLst/>
          </a:prstGeom>
          <a:gradFill flip="none" rotWithShape="1">
            <a:gsLst>
              <a:gs pos="17000">
                <a:srgbClr val="FF6600"/>
              </a:gs>
              <a:gs pos="64999">
                <a:srgbClr val="F0EBD5"/>
              </a:gs>
              <a:gs pos="100000">
                <a:srgbClr val="D1C39F"/>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Pôle urbain </a:t>
            </a:r>
            <a:r>
              <a:rPr lang="fr-FR" sz="1200" b="1" dirty="0" err="1" smtClean="0">
                <a:solidFill>
                  <a:schemeClr val="tx1"/>
                </a:solidFill>
              </a:rPr>
              <a:t>Nouaceur</a:t>
            </a:r>
            <a:endParaRPr lang="fr-FR" sz="1200" b="1" dirty="0">
              <a:solidFill>
                <a:schemeClr val="tx1"/>
              </a:solidFill>
            </a:endParaRPr>
          </a:p>
        </p:txBody>
      </p:sp>
      <p:cxnSp>
        <p:nvCxnSpPr>
          <p:cNvPr id="39" name="Connecteur droit avec flèche 38"/>
          <p:cNvCxnSpPr/>
          <p:nvPr/>
        </p:nvCxnSpPr>
        <p:spPr>
          <a:xfrm>
            <a:off x="2982582" y="2132856"/>
            <a:ext cx="0" cy="1656184"/>
          </a:xfrm>
          <a:prstGeom prst="straightConnector1">
            <a:avLst/>
          </a:prstGeom>
          <a:ln w="508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4134710" y="1628800"/>
            <a:ext cx="0" cy="1584176"/>
          </a:xfrm>
          <a:prstGeom prst="straightConnector1">
            <a:avLst/>
          </a:prstGeom>
          <a:ln w="508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6943022" y="3717032"/>
            <a:ext cx="0" cy="576064"/>
          </a:xfrm>
          <a:prstGeom prst="straightConnector1">
            <a:avLst/>
          </a:prstGeom>
          <a:ln w="508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51" name="Forme libre 50"/>
          <p:cNvSpPr/>
          <p:nvPr/>
        </p:nvSpPr>
        <p:spPr>
          <a:xfrm>
            <a:off x="6058169" y="1381125"/>
            <a:ext cx="3039810" cy="4286250"/>
          </a:xfrm>
          <a:custGeom>
            <a:avLst/>
            <a:gdLst>
              <a:gd name="connsiteX0" fmla="*/ 3039810 w 3039810"/>
              <a:gd name="connsiteY0" fmla="*/ 0 h 4286250"/>
              <a:gd name="connsiteX1" fmla="*/ 3011235 w 3039810"/>
              <a:gd name="connsiteY1" fmla="*/ 9525 h 4286250"/>
              <a:gd name="connsiteX2" fmla="*/ 2954085 w 3039810"/>
              <a:gd name="connsiteY2" fmla="*/ 47625 h 4286250"/>
              <a:gd name="connsiteX3" fmla="*/ 2896935 w 3039810"/>
              <a:gd name="connsiteY3" fmla="*/ 66675 h 4286250"/>
              <a:gd name="connsiteX4" fmla="*/ 2868360 w 3039810"/>
              <a:gd name="connsiteY4" fmla="*/ 76200 h 4286250"/>
              <a:gd name="connsiteX5" fmla="*/ 2782635 w 3039810"/>
              <a:gd name="connsiteY5" fmla="*/ 114300 h 4286250"/>
              <a:gd name="connsiteX6" fmla="*/ 2754060 w 3039810"/>
              <a:gd name="connsiteY6" fmla="*/ 123825 h 4286250"/>
              <a:gd name="connsiteX7" fmla="*/ 2668335 w 3039810"/>
              <a:gd name="connsiteY7" fmla="*/ 190500 h 4286250"/>
              <a:gd name="connsiteX8" fmla="*/ 2639760 w 3039810"/>
              <a:gd name="connsiteY8" fmla="*/ 209550 h 4286250"/>
              <a:gd name="connsiteX9" fmla="*/ 2554035 w 3039810"/>
              <a:gd name="connsiteY9" fmla="*/ 285750 h 4286250"/>
              <a:gd name="connsiteX10" fmla="*/ 2534985 w 3039810"/>
              <a:gd name="connsiteY10" fmla="*/ 314325 h 4286250"/>
              <a:gd name="connsiteX11" fmla="*/ 2525460 w 3039810"/>
              <a:gd name="connsiteY11" fmla="*/ 342900 h 4286250"/>
              <a:gd name="connsiteX12" fmla="*/ 2496885 w 3039810"/>
              <a:gd name="connsiteY12" fmla="*/ 361950 h 4286250"/>
              <a:gd name="connsiteX13" fmla="*/ 2458785 w 3039810"/>
              <a:gd name="connsiteY13" fmla="*/ 409575 h 4286250"/>
              <a:gd name="connsiteX14" fmla="*/ 2411160 w 3039810"/>
              <a:gd name="connsiteY14" fmla="*/ 495300 h 4286250"/>
              <a:gd name="connsiteX15" fmla="*/ 2354010 w 3039810"/>
              <a:gd name="connsiteY15" fmla="*/ 542925 h 4286250"/>
              <a:gd name="connsiteX16" fmla="*/ 2268285 w 3039810"/>
              <a:gd name="connsiteY16" fmla="*/ 600075 h 4286250"/>
              <a:gd name="connsiteX17" fmla="*/ 2211135 w 3039810"/>
              <a:gd name="connsiteY17" fmla="*/ 638175 h 4286250"/>
              <a:gd name="connsiteX18" fmla="*/ 2182560 w 3039810"/>
              <a:gd name="connsiteY18" fmla="*/ 657225 h 4286250"/>
              <a:gd name="connsiteX19" fmla="*/ 2153985 w 3039810"/>
              <a:gd name="connsiteY19" fmla="*/ 666750 h 4286250"/>
              <a:gd name="connsiteX20" fmla="*/ 2115885 w 3039810"/>
              <a:gd name="connsiteY20" fmla="*/ 704850 h 4286250"/>
              <a:gd name="connsiteX21" fmla="*/ 2058735 w 3039810"/>
              <a:gd name="connsiteY21" fmla="*/ 742950 h 4286250"/>
              <a:gd name="connsiteX22" fmla="*/ 2030160 w 3039810"/>
              <a:gd name="connsiteY22" fmla="*/ 762000 h 4286250"/>
              <a:gd name="connsiteX23" fmla="*/ 2011110 w 3039810"/>
              <a:gd name="connsiteY23" fmla="*/ 790575 h 4286250"/>
              <a:gd name="connsiteX24" fmla="*/ 1982535 w 3039810"/>
              <a:gd name="connsiteY24" fmla="*/ 809625 h 4286250"/>
              <a:gd name="connsiteX25" fmla="*/ 1915860 w 3039810"/>
              <a:gd name="connsiteY25" fmla="*/ 885825 h 4286250"/>
              <a:gd name="connsiteX26" fmla="*/ 1868235 w 3039810"/>
              <a:gd name="connsiteY26" fmla="*/ 942975 h 4286250"/>
              <a:gd name="connsiteX27" fmla="*/ 1839660 w 3039810"/>
              <a:gd name="connsiteY27" fmla="*/ 962025 h 4286250"/>
              <a:gd name="connsiteX28" fmla="*/ 1772985 w 3039810"/>
              <a:gd name="connsiteY28" fmla="*/ 1019175 h 4286250"/>
              <a:gd name="connsiteX29" fmla="*/ 1715835 w 3039810"/>
              <a:gd name="connsiteY29" fmla="*/ 1057275 h 4286250"/>
              <a:gd name="connsiteX30" fmla="*/ 1687260 w 3039810"/>
              <a:gd name="connsiteY30" fmla="*/ 1076325 h 4286250"/>
              <a:gd name="connsiteX31" fmla="*/ 1639635 w 3039810"/>
              <a:gd name="connsiteY31" fmla="*/ 1114425 h 4286250"/>
              <a:gd name="connsiteX32" fmla="*/ 1582485 w 3039810"/>
              <a:gd name="connsiteY32" fmla="*/ 1152525 h 4286250"/>
              <a:gd name="connsiteX33" fmla="*/ 1553910 w 3039810"/>
              <a:gd name="connsiteY33" fmla="*/ 1171575 h 4286250"/>
              <a:gd name="connsiteX34" fmla="*/ 1496760 w 3039810"/>
              <a:gd name="connsiteY34" fmla="*/ 1190625 h 4286250"/>
              <a:gd name="connsiteX35" fmla="*/ 1468185 w 3039810"/>
              <a:gd name="connsiteY35" fmla="*/ 1200150 h 4286250"/>
              <a:gd name="connsiteX36" fmla="*/ 1430085 w 3039810"/>
              <a:gd name="connsiteY36" fmla="*/ 1209675 h 4286250"/>
              <a:gd name="connsiteX37" fmla="*/ 1372935 w 3039810"/>
              <a:gd name="connsiteY37" fmla="*/ 1247775 h 4286250"/>
              <a:gd name="connsiteX38" fmla="*/ 1268160 w 3039810"/>
              <a:gd name="connsiteY38" fmla="*/ 1276350 h 4286250"/>
              <a:gd name="connsiteX39" fmla="*/ 1230060 w 3039810"/>
              <a:gd name="connsiteY39" fmla="*/ 1285875 h 4286250"/>
              <a:gd name="connsiteX40" fmla="*/ 1115760 w 3039810"/>
              <a:gd name="connsiteY40" fmla="*/ 1304925 h 4286250"/>
              <a:gd name="connsiteX41" fmla="*/ 1058610 w 3039810"/>
              <a:gd name="connsiteY41" fmla="*/ 1323975 h 4286250"/>
              <a:gd name="connsiteX42" fmla="*/ 1001460 w 3039810"/>
              <a:gd name="connsiteY42" fmla="*/ 1343025 h 4286250"/>
              <a:gd name="connsiteX43" fmla="*/ 972885 w 3039810"/>
              <a:gd name="connsiteY43" fmla="*/ 1352550 h 4286250"/>
              <a:gd name="connsiteX44" fmla="*/ 944310 w 3039810"/>
              <a:gd name="connsiteY44" fmla="*/ 1362075 h 4286250"/>
              <a:gd name="connsiteX45" fmla="*/ 915735 w 3039810"/>
              <a:gd name="connsiteY45" fmla="*/ 1381125 h 4286250"/>
              <a:gd name="connsiteX46" fmla="*/ 887160 w 3039810"/>
              <a:gd name="connsiteY46" fmla="*/ 1390650 h 4286250"/>
              <a:gd name="connsiteX47" fmla="*/ 801435 w 3039810"/>
              <a:gd name="connsiteY47" fmla="*/ 1438275 h 4286250"/>
              <a:gd name="connsiteX48" fmla="*/ 715710 w 3039810"/>
              <a:gd name="connsiteY48" fmla="*/ 1476375 h 4286250"/>
              <a:gd name="connsiteX49" fmla="*/ 687135 w 3039810"/>
              <a:gd name="connsiteY49" fmla="*/ 1485900 h 4286250"/>
              <a:gd name="connsiteX50" fmla="*/ 658560 w 3039810"/>
              <a:gd name="connsiteY50" fmla="*/ 1504950 h 4286250"/>
              <a:gd name="connsiteX51" fmla="*/ 601410 w 3039810"/>
              <a:gd name="connsiteY51" fmla="*/ 1524000 h 4286250"/>
              <a:gd name="connsiteX52" fmla="*/ 572835 w 3039810"/>
              <a:gd name="connsiteY52" fmla="*/ 1533525 h 4286250"/>
              <a:gd name="connsiteX53" fmla="*/ 534735 w 3039810"/>
              <a:gd name="connsiteY53" fmla="*/ 1552575 h 4286250"/>
              <a:gd name="connsiteX54" fmla="*/ 506160 w 3039810"/>
              <a:gd name="connsiteY54" fmla="*/ 1562100 h 4286250"/>
              <a:gd name="connsiteX55" fmla="*/ 477585 w 3039810"/>
              <a:gd name="connsiteY55" fmla="*/ 1581150 h 4286250"/>
              <a:gd name="connsiteX56" fmla="*/ 420435 w 3039810"/>
              <a:gd name="connsiteY56" fmla="*/ 1600200 h 4286250"/>
              <a:gd name="connsiteX57" fmla="*/ 391860 w 3039810"/>
              <a:gd name="connsiteY57" fmla="*/ 1619250 h 4286250"/>
              <a:gd name="connsiteX58" fmla="*/ 334710 w 3039810"/>
              <a:gd name="connsiteY58" fmla="*/ 1638300 h 4286250"/>
              <a:gd name="connsiteX59" fmla="*/ 277560 w 3039810"/>
              <a:gd name="connsiteY59" fmla="*/ 1676400 h 4286250"/>
              <a:gd name="connsiteX60" fmla="*/ 220410 w 3039810"/>
              <a:gd name="connsiteY60" fmla="*/ 1704975 h 4286250"/>
              <a:gd name="connsiteX61" fmla="*/ 201360 w 3039810"/>
              <a:gd name="connsiteY61" fmla="*/ 1733550 h 4286250"/>
              <a:gd name="connsiteX62" fmla="*/ 172785 w 3039810"/>
              <a:gd name="connsiteY62" fmla="*/ 1743075 h 4286250"/>
              <a:gd name="connsiteX63" fmla="*/ 163260 w 3039810"/>
              <a:gd name="connsiteY63" fmla="*/ 1771650 h 4286250"/>
              <a:gd name="connsiteX64" fmla="*/ 134685 w 3039810"/>
              <a:gd name="connsiteY64" fmla="*/ 1790700 h 4286250"/>
              <a:gd name="connsiteX65" fmla="*/ 106110 w 3039810"/>
              <a:gd name="connsiteY65" fmla="*/ 1885950 h 4286250"/>
              <a:gd name="connsiteX66" fmla="*/ 68010 w 3039810"/>
              <a:gd name="connsiteY66" fmla="*/ 1971675 h 4286250"/>
              <a:gd name="connsiteX67" fmla="*/ 58485 w 3039810"/>
              <a:gd name="connsiteY67" fmla="*/ 2000250 h 4286250"/>
              <a:gd name="connsiteX68" fmla="*/ 39435 w 3039810"/>
              <a:gd name="connsiteY68" fmla="*/ 2028825 h 4286250"/>
              <a:gd name="connsiteX69" fmla="*/ 10860 w 3039810"/>
              <a:gd name="connsiteY69" fmla="*/ 2085975 h 4286250"/>
              <a:gd name="connsiteX70" fmla="*/ 58485 w 3039810"/>
              <a:gd name="connsiteY70" fmla="*/ 2152650 h 4286250"/>
              <a:gd name="connsiteX71" fmla="*/ 87060 w 3039810"/>
              <a:gd name="connsiteY71" fmla="*/ 2238375 h 4286250"/>
              <a:gd name="connsiteX72" fmla="*/ 106110 w 3039810"/>
              <a:gd name="connsiteY72" fmla="*/ 2305050 h 4286250"/>
              <a:gd name="connsiteX73" fmla="*/ 125160 w 3039810"/>
              <a:gd name="connsiteY73" fmla="*/ 2333625 h 4286250"/>
              <a:gd name="connsiteX74" fmla="*/ 144210 w 3039810"/>
              <a:gd name="connsiteY74" fmla="*/ 2390775 h 4286250"/>
              <a:gd name="connsiteX75" fmla="*/ 153735 w 3039810"/>
              <a:gd name="connsiteY75" fmla="*/ 2419350 h 4286250"/>
              <a:gd name="connsiteX76" fmla="*/ 182310 w 3039810"/>
              <a:gd name="connsiteY76" fmla="*/ 2505075 h 4286250"/>
              <a:gd name="connsiteX77" fmla="*/ 191835 w 3039810"/>
              <a:gd name="connsiteY77" fmla="*/ 2533650 h 4286250"/>
              <a:gd name="connsiteX78" fmla="*/ 201360 w 3039810"/>
              <a:gd name="connsiteY78" fmla="*/ 2581275 h 4286250"/>
              <a:gd name="connsiteX79" fmla="*/ 210885 w 3039810"/>
              <a:gd name="connsiteY79" fmla="*/ 2886075 h 4286250"/>
              <a:gd name="connsiteX80" fmla="*/ 220410 w 3039810"/>
              <a:gd name="connsiteY80" fmla="*/ 2914650 h 4286250"/>
              <a:gd name="connsiteX81" fmla="*/ 248985 w 3039810"/>
              <a:gd name="connsiteY81" fmla="*/ 3114675 h 4286250"/>
              <a:gd name="connsiteX82" fmla="*/ 258510 w 3039810"/>
              <a:gd name="connsiteY82" fmla="*/ 3152775 h 4286250"/>
              <a:gd name="connsiteX83" fmla="*/ 277560 w 3039810"/>
              <a:gd name="connsiteY83" fmla="*/ 3295650 h 4286250"/>
              <a:gd name="connsiteX84" fmla="*/ 296610 w 3039810"/>
              <a:gd name="connsiteY84" fmla="*/ 3390900 h 4286250"/>
              <a:gd name="connsiteX85" fmla="*/ 315660 w 3039810"/>
              <a:gd name="connsiteY85" fmla="*/ 3514725 h 4286250"/>
              <a:gd name="connsiteX86" fmla="*/ 344235 w 3039810"/>
              <a:gd name="connsiteY86" fmla="*/ 3733800 h 4286250"/>
              <a:gd name="connsiteX87" fmla="*/ 353760 w 3039810"/>
              <a:gd name="connsiteY87" fmla="*/ 3762375 h 4286250"/>
              <a:gd name="connsiteX88" fmla="*/ 382335 w 3039810"/>
              <a:gd name="connsiteY88" fmla="*/ 3876675 h 4286250"/>
              <a:gd name="connsiteX89" fmla="*/ 391860 w 3039810"/>
              <a:gd name="connsiteY89" fmla="*/ 3905250 h 4286250"/>
              <a:gd name="connsiteX90" fmla="*/ 429960 w 3039810"/>
              <a:gd name="connsiteY90" fmla="*/ 3990975 h 4286250"/>
              <a:gd name="connsiteX91" fmla="*/ 439485 w 3039810"/>
              <a:gd name="connsiteY91" fmla="*/ 4019550 h 4286250"/>
              <a:gd name="connsiteX92" fmla="*/ 449010 w 3039810"/>
              <a:gd name="connsiteY92" fmla="*/ 4048125 h 4286250"/>
              <a:gd name="connsiteX93" fmla="*/ 468060 w 3039810"/>
              <a:gd name="connsiteY93" fmla="*/ 4076700 h 4286250"/>
              <a:gd name="connsiteX94" fmla="*/ 487110 w 3039810"/>
              <a:gd name="connsiteY94" fmla="*/ 4133850 h 4286250"/>
              <a:gd name="connsiteX95" fmla="*/ 496635 w 3039810"/>
              <a:gd name="connsiteY95" fmla="*/ 4162425 h 4286250"/>
              <a:gd name="connsiteX96" fmla="*/ 515685 w 3039810"/>
              <a:gd name="connsiteY96" fmla="*/ 4191000 h 4286250"/>
              <a:gd name="connsiteX97" fmla="*/ 525210 w 3039810"/>
              <a:gd name="connsiteY97" fmla="*/ 4219575 h 4286250"/>
              <a:gd name="connsiteX98" fmla="*/ 534735 w 3039810"/>
              <a:gd name="connsiteY98" fmla="*/ 4286250 h 428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39810" h="4286250">
                <a:moveTo>
                  <a:pt x="3039810" y="0"/>
                </a:moveTo>
                <a:cubicBezTo>
                  <a:pt x="3030285" y="3175"/>
                  <a:pt x="3020012" y="4649"/>
                  <a:pt x="3011235" y="9525"/>
                </a:cubicBezTo>
                <a:cubicBezTo>
                  <a:pt x="2991221" y="20644"/>
                  <a:pt x="2975805" y="40385"/>
                  <a:pt x="2954085" y="47625"/>
                </a:cubicBezTo>
                <a:lnTo>
                  <a:pt x="2896935" y="66675"/>
                </a:lnTo>
                <a:lnTo>
                  <a:pt x="2868360" y="76200"/>
                </a:lnTo>
                <a:cubicBezTo>
                  <a:pt x="2823077" y="106389"/>
                  <a:pt x="2850645" y="91630"/>
                  <a:pt x="2782635" y="114300"/>
                </a:cubicBezTo>
                <a:lnTo>
                  <a:pt x="2754060" y="123825"/>
                </a:lnTo>
                <a:cubicBezTo>
                  <a:pt x="2609617" y="220120"/>
                  <a:pt x="2757864" y="115893"/>
                  <a:pt x="2668335" y="190500"/>
                </a:cubicBezTo>
                <a:cubicBezTo>
                  <a:pt x="2659541" y="197829"/>
                  <a:pt x="2648316" y="201945"/>
                  <a:pt x="2639760" y="209550"/>
                </a:cubicBezTo>
                <a:cubicBezTo>
                  <a:pt x="2541893" y="296543"/>
                  <a:pt x="2618888" y="242515"/>
                  <a:pt x="2554035" y="285750"/>
                </a:cubicBezTo>
                <a:cubicBezTo>
                  <a:pt x="2547685" y="295275"/>
                  <a:pt x="2540105" y="304086"/>
                  <a:pt x="2534985" y="314325"/>
                </a:cubicBezTo>
                <a:cubicBezTo>
                  <a:pt x="2530495" y="323305"/>
                  <a:pt x="2531732" y="335060"/>
                  <a:pt x="2525460" y="342900"/>
                </a:cubicBezTo>
                <a:cubicBezTo>
                  <a:pt x="2518309" y="351839"/>
                  <a:pt x="2506410" y="355600"/>
                  <a:pt x="2496885" y="361950"/>
                </a:cubicBezTo>
                <a:cubicBezTo>
                  <a:pt x="2472944" y="433774"/>
                  <a:pt x="2508024" y="348027"/>
                  <a:pt x="2458785" y="409575"/>
                </a:cubicBezTo>
                <a:cubicBezTo>
                  <a:pt x="2419082" y="459204"/>
                  <a:pt x="2507136" y="431316"/>
                  <a:pt x="2411160" y="495300"/>
                </a:cubicBezTo>
                <a:cubicBezTo>
                  <a:pt x="2309050" y="563373"/>
                  <a:pt x="2464019" y="457362"/>
                  <a:pt x="2354010" y="542925"/>
                </a:cubicBezTo>
                <a:lnTo>
                  <a:pt x="2268285" y="600075"/>
                </a:lnTo>
                <a:cubicBezTo>
                  <a:pt x="2196936" y="647641"/>
                  <a:pt x="2279079" y="615527"/>
                  <a:pt x="2211135" y="638175"/>
                </a:cubicBezTo>
                <a:cubicBezTo>
                  <a:pt x="2201610" y="644525"/>
                  <a:pt x="2192799" y="652105"/>
                  <a:pt x="2182560" y="657225"/>
                </a:cubicBezTo>
                <a:cubicBezTo>
                  <a:pt x="2173580" y="661715"/>
                  <a:pt x="2161085" y="659650"/>
                  <a:pt x="2153985" y="666750"/>
                </a:cubicBezTo>
                <a:cubicBezTo>
                  <a:pt x="2103185" y="717550"/>
                  <a:pt x="2192085" y="679450"/>
                  <a:pt x="2115885" y="704850"/>
                </a:cubicBezTo>
                <a:lnTo>
                  <a:pt x="2058735" y="742950"/>
                </a:lnTo>
                <a:lnTo>
                  <a:pt x="2030160" y="762000"/>
                </a:lnTo>
                <a:cubicBezTo>
                  <a:pt x="2023810" y="771525"/>
                  <a:pt x="2019205" y="782480"/>
                  <a:pt x="2011110" y="790575"/>
                </a:cubicBezTo>
                <a:cubicBezTo>
                  <a:pt x="2003015" y="798670"/>
                  <a:pt x="1990073" y="801010"/>
                  <a:pt x="1982535" y="809625"/>
                </a:cubicBezTo>
                <a:cubicBezTo>
                  <a:pt x="1904748" y="898525"/>
                  <a:pt x="1980154" y="842963"/>
                  <a:pt x="1915860" y="885825"/>
                </a:cubicBezTo>
                <a:cubicBezTo>
                  <a:pt x="1897129" y="913922"/>
                  <a:pt x="1895737" y="920056"/>
                  <a:pt x="1868235" y="942975"/>
                </a:cubicBezTo>
                <a:cubicBezTo>
                  <a:pt x="1859441" y="950304"/>
                  <a:pt x="1848454" y="954696"/>
                  <a:pt x="1839660" y="962025"/>
                </a:cubicBezTo>
                <a:cubicBezTo>
                  <a:pt x="1765662" y="1023690"/>
                  <a:pt x="1862164" y="956750"/>
                  <a:pt x="1772985" y="1019175"/>
                </a:cubicBezTo>
                <a:cubicBezTo>
                  <a:pt x="1754228" y="1032305"/>
                  <a:pt x="1734885" y="1044575"/>
                  <a:pt x="1715835" y="1057275"/>
                </a:cubicBezTo>
                <a:lnTo>
                  <a:pt x="1687260" y="1076325"/>
                </a:lnTo>
                <a:cubicBezTo>
                  <a:pt x="1652061" y="1129123"/>
                  <a:pt x="1688349" y="1087362"/>
                  <a:pt x="1639635" y="1114425"/>
                </a:cubicBezTo>
                <a:cubicBezTo>
                  <a:pt x="1619621" y="1125544"/>
                  <a:pt x="1601535" y="1139825"/>
                  <a:pt x="1582485" y="1152525"/>
                </a:cubicBezTo>
                <a:cubicBezTo>
                  <a:pt x="1572960" y="1158875"/>
                  <a:pt x="1564770" y="1167955"/>
                  <a:pt x="1553910" y="1171575"/>
                </a:cubicBezTo>
                <a:lnTo>
                  <a:pt x="1496760" y="1190625"/>
                </a:lnTo>
                <a:cubicBezTo>
                  <a:pt x="1487235" y="1193800"/>
                  <a:pt x="1477925" y="1197715"/>
                  <a:pt x="1468185" y="1200150"/>
                </a:cubicBezTo>
                <a:lnTo>
                  <a:pt x="1430085" y="1209675"/>
                </a:lnTo>
                <a:cubicBezTo>
                  <a:pt x="1411035" y="1222375"/>
                  <a:pt x="1394655" y="1240535"/>
                  <a:pt x="1372935" y="1247775"/>
                </a:cubicBezTo>
                <a:cubicBezTo>
                  <a:pt x="1283727" y="1277511"/>
                  <a:pt x="1348939" y="1258399"/>
                  <a:pt x="1268160" y="1276350"/>
                </a:cubicBezTo>
                <a:cubicBezTo>
                  <a:pt x="1255381" y="1279190"/>
                  <a:pt x="1242940" y="1283533"/>
                  <a:pt x="1230060" y="1285875"/>
                </a:cubicBezTo>
                <a:cubicBezTo>
                  <a:pt x="1189173" y="1293309"/>
                  <a:pt x="1155247" y="1294156"/>
                  <a:pt x="1115760" y="1304925"/>
                </a:cubicBezTo>
                <a:cubicBezTo>
                  <a:pt x="1096387" y="1310209"/>
                  <a:pt x="1077660" y="1317625"/>
                  <a:pt x="1058610" y="1323975"/>
                </a:cubicBezTo>
                <a:lnTo>
                  <a:pt x="1001460" y="1343025"/>
                </a:lnTo>
                <a:lnTo>
                  <a:pt x="972885" y="1352550"/>
                </a:lnTo>
                <a:lnTo>
                  <a:pt x="944310" y="1362075"/>
                </a:lnTo>
                <a:cubicBezTo>
                  <a:pt x="934785" y="1368425"/>
                  <a:pt x="925974" y="1376005"/>
                  <a:pt x="915735" y="1381125"/>
                </a:cubicBezTo>
                <a:cubicBezTo>
                  <a:pt x="906755" y="1385615"/>
                  <a:pt x="895937" y="1385774"/>
                  <a:pt x="887160" y="1390650"/>
                </a:cubicBezTo>
                <a:cubicBezTo>
                  <a:pt x="788904" y="1445237"/>
                  <a:pt x="866093" y="1416722"/>
                  <a:pt x="801435" y="1438275"/>
                </a:cubicBezTo>
                <a:cubicBezTo>
                  <a:pt x="756152" y="1468464"/>
                  <a:pt x="783720" y="1453705"/>
                  <a:pt x="715710" y="1476375"/>
                </a:cubicBezTo>
                <a:lnTo>
                  <a:pt x="687135" y="1485900"/>
                </a:lnTo>
                <a:cubicBezTo>
                  <a:pt x="677610" y="1492250"/>
                  <a:pt x="669021" y="1500301"/>
                  <a:pt x="658560" y="1504950"/>
                </a:cubicBezTo>
                <a:cubicBezTo>
                  <a:pt x="640210" y="1513105"/>
                  <a:pt x="620460" y="1517650"/>
                  <a:pt x="601410" y="1524000"/>
                </a:cubicBezTo>
                <a:lnTo>
                  <a:pt x="572835" y="1533525"/>
                </a:lnTo>
                <a:cubicBezTo>
                  <a:pt x="559365" y="1538015"/>
                  <a:pt x="547786" y="1546982"/>
                  <a:pt x="534735" y="1552575"/>
                </a:cubicBezTo>
                <a:cubicBezTo>
                  <a:pt x="525507" y="1556530"/>
                  <a:pt x="515685" y="1558925"/>
                  <a:pt x="506160" y="1562100"/>
                </a:cubicBezTo>
                <a:cubicBezTo>
                  <a:pt x="496635" y="1568450"/>
                  <a:pt x="488046" y="1576501"/>
                  <a:pt x="477585" y="1581150"/>
                </a:cubicBezTo>
                <a:cubicBezTo>
                  <a:pt x="459235" y="1589305"/>
                  <a:pt x="420435" y="1600200"/>
                  <a:pt x="420435" y="1600200"/>
                </a:cubicBezTo>
                <a:cubicBezTo>
                  <a:pt x="410910" y="1606550"/>
                  <a:pt x="402321" y="1614601"/>
                  <a:pt x="391860" y="1619250"/>
                </a:cubicBezTo>
                <a:cubicBezTo>
                  <a:pt x="373510" y="1627405"/>
                  <a:pt x="334710" y="1638300"/>
                  <a:pt x="334710" y="1638300"/>
                </a:cubicBezTo>
                <a:cubicBezTo>
                  <a:pt x="280541" y="1692469"/>
                  <a:pt x="332699" y="1648831"/>
                  <a:pt x="277560" y="1676400"/>
                </a:cubicBezTo>
                <a:cubicBezTo>
                  <a:pt x="203702" y="1713329"/>
                  <a:pt x="292234" y="1681034"/>
                  <a:pt x="220410" y="1704975"/>
                </a:cubicBezTo>
                <a:cubicBezTo>
                  <a:pt x="214060" y="1714500"/>
                  <a:pt x="210299" y="1726399"/>
                  <a:pt x="201360" y="1733550"/>
                </a:cubicBezTo>
                <a:cubicBezTo>
                  <a:pt x="193520" y="1739822"/>
                  <a:pt x="179885" y="1735975"/>
                  <a:pt x="172785" y="1743075"/>
                </a:cubicBezTo>
                <a:cubicBezTo>
                  <a:pt x="165685" y="1750175"/>
                  <a:pt x="169532" y="1763810"/>
                  <a:pt x="163260" y="1771650"/>
                </a:cubicBezTo>
                <a:cubicBezTo>
                  <a:pt x="156109" y="1780589"/>
                  <a:pt x="144210" y="1784350"/>
                  <a:pt x="134685" y="1790700"/>
                </a:cubicBezTo>
                <a:cubicBezTo>
                  <a:pt x="97834" y="1845977"/>
                  <a:pt x="127742" y="1792210"/>
                  <a:pt x="106110" y="1885950"/>
                </a:cubicBezTo>
                <a:cubicBezTo>
                  <a:pt x="85047" y="1977223"/>
                  <a:pt x="97283" y="1913130"/>
                  <a:pt x="68010" y="1971675"/>
                </a:cubicBezTo>
                <a:cubicBezTo>
                  <a:pt x="63520" y="1980655"/>
                  <a:pt x="62975" y="1991270"/>
                  <a:pt x="58485" y="2000250"/>
                </a:cubicBezTo>
                <a:cubicBezTo>
                  <a:pt x="53365" y="2010489"/>
                  <a:pt x="44555" y="2018586"/>
                  <a:pt x="39435" y="2028825"/>
                </a:cubicBezTo>
                <a:cubicBezTo>
                  <a:pt x="0" y="2107695"/>
                  <a:pt x="65455" y="2004083"/>
                  <a:pt x="10860" y="2085975"/>
                </a:cubicBezTo>
                <a:cubicBezTo>
                  <a:pt x="33085" y="2152650"/>
                  <a:pt x="10860" y="2136775"/>
                  <a:pt x="58485" y="2152650"/>
                </a:cubicBezTo>
                <a:lnTo>
                  <a:pt x="87060" y="2238375"/>
                </a:lnTo>
                <a:cubicBezTo>
                  <a:pt x="93164" y="2256686"/>
                  <a:pt x="96937" y="2286704"/>
                  <a:pt x="106110" y="2305050"/>
                </a:cubicBezTo>
                <a:cubicBezTo>
                  <a:pt x="111230" y="2315289"/>
                  <a:pt x="120511" y="2323164"/>
                  <a:pt x="125160" y="2333625"/>
                </a:cubicBezTo>
                <a:cubicBezTo>
                  <a:pt x="133315" y="2351975"/>
                  <a:pt x="137860" y="2371725"/>
                  <a:pt x="144210" y="2390775"/>
                </a:cubicBezTo>
                <a:lnTo>
                  <a:pt x="153735" y="2419350"/>
                </a:lnTo>
                <a:lnTo>
                  <a:pt x="182310" y="2505075"/>
                </a:lnTo>
                <a:cubicBezTo>
                  <a:pt x="185485" y="2514600"/>
                  <a:pt x="189866" y="2523805"/>
                  <a:pt x="191835" y="2533650"/>
                </a:cubicBezTo>
                <a:lnTo>
                  <a:pt x="201360" y="2581275"/>
                </a:lnTo>
                <a:cubicBezTo>
                  <a:pt x="204535" y="2682875"/>
                  <a:pt x="205086" y="2784591"/>
                  <a:pt x="210885" y="2886075"/>
                </a:cubicBezTo>
                <a:cubicBezTo>
                  <a:pt x="211458" y="2896099"/>
                  <a:pt x="218665" y="2904763"/>
                  <a:pt x="220410" y="2914650"/>
                </a:cubicBezTo>
                <a:lnTo>
                  <a:pt x="248985" y="3114675"/>
                </a:lnTo>
                <a:cubicBezTo>
                  <a:pt x="250836" y="3127634"/>
                  <a:pt x="256168" y="3139895"/>
                  <a:pt x="258510" y="3152775"/>
                </a:cubicBezTo>
                <a:cubicBezTo>
                  <a:pt x="275405" y="3245698"/>
                  <a:pt x="260975" y="3196138"/>
                  <a:pt x="277560" y="3295650"/>
                </a:cubicBezTo>
                <a:cubicBezTo>
                  <a:pt x="302799" y="3447086"/>
                  <a:pt x="268660" y="3181276"/>
                  <a:pt x="296610" y="3390900"/>
                </a:cubicBezTo>
                <a:cubicBezTo>
                  <a:pt x="312282" y="3508443"/>
                  <a:pt x="297021" y="3440169"/>
                  <a:pt x="315660" y="3514725"/>
                </a:cubicBezTo>
                <a:cubicBezTo>
                  <a:pt x="320276" y="3556268"/>
                  <a:pt x="336530" y="3710684"/>
                  <a:pt x="344235" y="3733800"/>
                </a:cubicBezTo>
                <a:cubicBezTo>
                  <a:pt x="347410" y="3743325"/>
                  <a:pt x="351582" y="3752574"/>
                  <a:pt x="353760" y="3762375"/>
                </a:cubicBezTo>
                <a:cubicBezTo>
                  <a:pt x="379412" y="3877811"/>
                  <a:pt x="343842" y="3761195"/>
                  <a:pt x="382335" y="3876675"/>
                </a:cubicBezTo>
                <a:cubicBezTo>
                  <a:pt x="385510" y="3886200"/>
                  <a:pt x="386291" y="3896896"/>
                  <a:pt x="391860" y="3905250"/>
                </a:cubicBezTo>
                <a:cubicBezTo>
                  <a:pt x="422049" y="3950533"/>
                  <a:pt x="407290" y="3922965"/>
                  <a:pt x="429960" y="3990975"/>
                </a:cubicBezTo>
                <a:lnTo>
                  <a:pt x="439485" y="4019550"/>
                </a:lnTo>
                <a:cubicBezTo>
                  <a:pt x="442660" y="4029075"/>
                  <a:pt x="443441" y="4039771"/>
                  <a:pt x="449010" y="4048125"/>
                </a:cubicBezTo>
                <a:cubicBezTo>
                  <a:pt x="455360" y="4057650"/>
                  <a:pt x="463411" y="4066239"/>
                  <a:pt x="468060" y="4076700"/>
                </a:cubicBezTo>
                <a:cubicBezTo>
                  <a:pt x="476215" y="4095050"/>
                  <a:pt x="480760" y="4114800"/>
                  <a:pt x="487110" y="4133850"/>
                </a:cubicBezTo>
                <a:lnTo>
                  <a:pt x="496635" y="4162425"/>
                </a:lnTo>
                <a:cubicBezTo>
                  <a:pt x="500255" y="4173285"/>
                  <a:pt x="510565" y="4180761"/>
                  <a:pt x="515685" y="4191000"/>
                </a:cubicBezTo>
                <a:cubicBezTo>
                  <a:pt x="520175" y="4199980"/>
                  <a:pt x="522452" y="4209921"/>
                  <a:pt x="525210" y="4219575"/>
                </a:cubicBezTo>
                <a:cubicBezTo>
                  <a:pt x="537045" y="4260998"/>
                  <a:pt x="534735" y="4248890"/>
                  <a:pt x="534735" y="4286250"/>
                </a:cubicBezTo>
              </a:path>
            </a:pathLst>
          </a:cu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Forme libre 52"/>
          <p:cNvSpPr/>
          <p:nvPr/>
        </p:nvSpPr>
        <p:spPr>
          <a:xfrm>
            <a:off x="1887554" y="4221470"/>
            <a:ext cx="1552575" cy="561975"/>
          </a:xfrm>
          <a:custGeom>
            <a:avLst/>
            <a:gdLst>
              <a:gd name="connsiteX0" fmla="*/ 0 w 1552575"/>
              <a:gd name="connsiteY0" fmla="*/ 561975 h 561975"/>
              <a:gd name="connsiteX1" fmla="*/ 9525 w 1552575"/>
              <a:gd name="connsiteY1" fmla="*/ 533400 h 561975"/>
              <a:gd name="connsiteX2" fmla="*/ 38100 w 1552575"/>
              <a:gd name="connsiteY2" fmla="*/ 523875 h 561975"/>
              <a:gd name="connsiteX3" fmla="*/ 66675 w 1552575"/>
              <a:gd name="connsiteY3" fmla="*/ 504825 h 561975"/>
              <a:gd name="connsiteX4" fmla="*/ 142875 w 1552575"/>
              <a:gd name="connsiteY4" fmla="*/ 485775 h 561975"/>
              <a:gd name="connsiteX5" fmla="*/ 200025 w 1552575"/>
              <a:gd name="connsiteY5" fmla="*/ 466725 h 561975"/>
              <a:gd name="connsiteX6" fmla="*/ 285750 w 1552575"/>
              <a:gd name="connsiteY6" fmla="*/ 438150 h 561975"/>
              <a:gd name="connsiteX7" fmla="*/ 371475 w 1552575"/>
              <a:gd name="connsiteY7" fmla="*/ 409575 h 561975"/>
              <a:gd name="connsiteX8" fmla="*/ 400050 w 1552575"/>
              <a:gd name="connsiteY8" fmla="*/ 400050 h 561975"/>
              <a:gd name="connsiteX9" fmla="*/ 428625 w 1552575"/>
              <a:gd name="connsiteY9" fmla="*/ 390525 h 561975"/>
              <a:gd name="connsiteX10" fmla="*/ 457200 w 1552575"/>
              <a:gd name="connsiteY10" fmla="*/ 371475 h 561975"/>
              <a:gd name="connsiteX11" fmla="*/ 514350 w 1552575"/>
              <a:gd name="connsiteY11" fmla="*/ 352425 h 561975"/>
              <a:gd name="connsiteX12" fmla="*/ 542925 w 1552575"/>
              <a:gd name="connsiteY12" fmla="*/ 333375 h 561975"/>
              <a:gd name="connsiteX13" fmla="*/ 638175 w 1552575"/>
              <a:gd name="connsiteY13" fmla="*/ 304800 h 561975"/>
              <a:gd name="connsiteX14" fmla="*/ 695325 w 1552575"/>
              <a:gd name="connsiteY14" fmla="*/ 285750 h 561975"/>
              <a:gd name="connsiteX15" fmla="*/ 742950 w 1552575"/>
              <a:gd name="connsiteY15" fmla="*/ 276225 h 561975"/>
              <a:gd name="connsiteX16" fmla="*/ 828675 w 1552575"/>
              <a:gd name="connsiteY16" fmla="*/ 247650 h 561975"/>
              <a:gd name="connsiteX17" fmla="*/ 857250 w 1552575"/>
              <a:gd name="connsiteY17" fmla="*/ 238125 h 561975"/>
              <a:gd name="connsiteX18" fmla="*/ 971550 w 1552575"/>
              <a:gd name="connsiteY18" fmla="*/ 161925 h 561975"/>
              <a:gd name="connsiteX19" fmla="*/ 1009650 w 1552575"/>
              <a:gd name="connsiteY19" fmla="*/ 152400 h 561975"/>
              <a:gd name="connsiteX20" fmla="*/ 1085850 w 1552575"/>
              <a:gd name="connsiteY20" fmla="*/ 142875 h 561975"/>
              <a:gd name="connsiteX21" fmla="*/ 1181100 w 1552575"/>
              <a:gd name="connsiteY21" fmla="*/ 123825 h 561975"/>
              <a:gd name="connsiteX22" fmla="*/ 1209675 w 1552575"/>
              <a:gd name="connsiteY22" fmla="*/ 114300 h 561975"/>
              <a:gd name="connsiteX23" fmla="*/ 1285875 w 1552575"/>
              <a:gd name="connsiteY23" fmla="*/ 95250 h 561975"/>
              <a:gd name="connsiteX24" fmla="*/ 1371600 w 1552575"/>
              <a:gd name="connsiteY24" fmla="*/ 66675 h 561975"/>
              <a:gd name="connsiteX25" fmla="*/ 1438275 w 1552575"/>
              <a:gd name="connsiteY25" fmla="*/ 57150 h 561975"/>
              <a:gd name="connsiteX26" fmla="*/ 1495425 w 1552575"/>
              <a:gd name="connsiteY26" fmla="*/ 28575 h 561975"/>
              <a:gd name="connsiteX27" fmla="*/ 1524000 w 1552575"/>
              <a:gd name="connsiteY27" fmla="*/ 19050 h 561975"/>
              <a:gd name="connsiteX28" fmla="*/ 1552575 w 1552575"/>
              <a:gd name="connsiteY28"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52575" h="561975">
                <a:moveTo>
                  <a:pt x="0" y="561975"/>
                </a:moveTo>
                <a:cubicBezTo>
                  <a:pt x="3175" y="552450"/>
                  <a:pt x="2425" y="540500"/>
                  <a:pt x="9525" y="533400"/>
                </a:cubicBezTo>
                <a:cubicBezTo>
                  <a:pt x="16625" y="526300"/>
                  <a:pt x="29120" y="528365"/>
                  <a:pt x="38100" y="523875"/>
                </a:cubicBezTo>
                <a:cubicBezTo>
                  <a:pt x="48339" y="518755"/>
                  <a:pt x="56436" y="509945"/>
                  <a:pt x="66675" y="504825"/>
                </a:cubicBezTo>
                <a:cubicBezTo>
                  <a:pt x="89796" y="493265"/>
                  <a:pt x="118964" y="492296"/>
                  <a:pt x="142875" y="485775"/>
                </a:cubicBezTo>
                <a:cubicBezTo>
                  <a:pt x="162248" y="480491"/>
                  <a:pt x="180975" y="473075"/>
                  <a:pt x="200025" y="466725"/>
                </a:cubicBezTo>
                <a:lnTo>
                  <a:pt x="285750" y="438150"/>
                </a:lnTo>
                <a:lnTo>
                  <a:pt x="371475" y="409575"/>
                </a:lnTo>
                <a:lnTo>
                  <a:pt x="400050" y="400050"/>
                </a:lnTo>
                <a:lnTo>
                  <a:pt x="428625" y="390525"/>
                </a:lnTo>
                <a:cubicBezTo>
                  <a:pt x="438150" y="384175"/>
                  <a:pt x="446739" y="376124"/>
                  <a:pt x="457200" y="371475"/>
                </a:cubicBezTo>
                <a:cubicBezTo>
                  <a:pt x="475550" y="363320"/>
                  <a:pt x="514350" y="352425"/>
                  <a:pt x="514350" y="352425"/>
                </a:cubicBezTo>
                <a:cubicBezTo>
                  <a:pt x="523875" y="346075"/>
                  <a:pt x="532464" y="338024"/>
                  <a:pt x="542925" y="333375"/>
                </a:cubicBezTo>
                <a:cubicBezTo>
                  <a:pt x="589553" y="312651"/>
                  <a:pt x="595550" y="317588"/>
                  <a:pt x="638175" y="304800"/>
                </a:cubicBezTo>
                <a:cubicBezTo>
                  <a:pt x="657409" y="299030"/>
                  <a:pt x="675634" y="289688"/>
                  <a:pt x="695325" y="285750"/>
                </a:cubicBezTo>
                <a:cubicBezTo>
                  <a:pt x="711200" y="282575"/>
                  <a:pt x="727331" y="280485"/>
                  <a:pt x="742950" y="276225"/>
                </a:cubicBezTo>
                <a:lnTo>
                  <a:pt x="828675" y="247650"/>
                </a:lnTo>
                <a:lnTo>
                  <a:pt x="857250" y="238125"/>
                </a:lnTo>
                <a:lnTo>
                  <a:pt x="971550" y="161925"/>
                </a:lnTo>
                <a:cubicBezTo>
                  <a:pt x="982442" y="154663"/>
                  <a:pt x="996737" y="154552"/>
                  <a:pt x="1009650" y="152400"/>
                </a:cubicBezTo>
                <a:cubicBezTo>
                  <a:pt x="1034899" y="148192"/>
                  <a:pt x="1060450" y="146050"/>
                  <a:pt x="1085850" y="142875"/>
                </a:cubicBezTo>
                <a:cubicBezTo>
                  <a:pt x="1150408" y="121356"/>
                  <a:pt x="1071651" y="145715"/>
                  <a:pt x="1181100" y="123825"/>
                </a:cubicBezTo>
                <a:cubicBezTo>
                  <a:pt x="1190945" y="121856"/>
                  <a:pt x="1199989" y="116942"/>
                  <a:pt x="1209675" y="114300"/>
                </a:cubicBezTo>
                <a:cubicBezTo>
                  <a:pt x="1234934" y="107411"/>
                  <a:pt x="1260475" y="101600"/>
                  <a:pt x="1285875" y="95250"/>
                </a:cubicBezTo>
                <a:lnTo>
                  <a:pt x="1371600" y="66675"/>
                </a:lnTo>
                <a:cubicBezTo>
                  <a:pt x="1392899" y="59575"/>
                  <a:pt x="1416050" y="60325"/>
                  <a:pt x="1438275" y="57150"/>
                </a:cubicBezTo>
                <a:cubicBezTo>
                  <a:pt x="1510099" y="33209"/>
                  <a:pt x="1421567" y="65504"/>
                  <a:pt x="1495425" y="28575"/>
                </a:cubicBezTo>
                <a:cubicBezTo>
                  <a:pt x="1504405" y="24085"/>
                  <a:pt x="1514475" y="22225"/>
                  <a:pt x="1524000" y="19050"/>
                </a:cubicBezTo>
                <a:lnTo>
                  <a:pt x="1552575" y="0"/>
                </a:lnTo>
              </a:path>
            </a:pathLst>
          </a:cu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Forme libre 54"/>
          <p:cNvSpPr/>
          <p:nvPr/>
        </p:nvSpPr>
        <p:spPr>
          <a:xfrm>
            <a:off x="4468829" y="3140968"/>
            <a:ext cx="1016667" cy="328027"/>
          </a:xfrm>
          <a:custGeom>
            <a:avLst/>
            <a:gdLst>
              <a:gd name="connsiteX0" fmla="*/ 0 w 1016667"/>
              <a:gd name="connsiteY0" fmla="*/ 328027 h 328027"/>
              <a:gd name="connsiteX1" fmla="*/ 47625 w 1016667"/>
              <a:gd name="connsiteY1" fmla="*/ 318502 h 328027"/>
              <a:gd name="connsiteX2" fmla="*/ 133350 w 1016667"/>
              <a:gd name="connsiteY2" fmla="*/ 289927 h 328027"/>
              <a:gd name="connsiteX3" fmla="*/ 295275 w 1016667"/>
              <a:gd name="connsiteY3" fmla="*/ 280402 h 328027"/>
              <a:gd name="connsiteX4" fmla="*/ 371475 w 1016667"/>
              <a:gd name="connsiteY4" fmla="*/ 261352 h 328027"/>
              <a:gd name="connsiteX5" fmla="*/ 428625 w 1016667"/>
              <a:gd name="connsiteY5" fmla="*/ 242302 h 328027"/>
              <a:gd name="connsiteX6" fmla="*/ 457200 w 1016667"/>
              <a:gd name="connsiteY6" fmla="*/ 232777 h 328027"/>
              <a:gd name="connsiteX7" fmla="*/ 485775 w 1016667"/>
              <a:gd name="connsiteY7" fmla="*/ 213727 h 328027"/>
              <a:gd name="connsiteX8" fmla="*/ 542925 w 1016667"/>
              <a:gd name="connsiteY8" fmla="*/ 194677 h 328027"/>
              <a:gd name="connsiteX9" fmla="*/ 600075 w 1016667"/>
              <a:gd name="connsiteY9" fmla="*/ 156577 h 328027"/>
              <a:gd name="connsiteX10" fmla="*/ 800100 w 1016667"/>
              <a:gd name="connsiteY10" fmla="*/ 89902 h 328027"/>
              <a:gd name="connsiteX11" fmla="*/ 885825 w 1016667"/>
              <a:gd name="connsiteY11" fmla="*/ 61327 h 328027"/>
              <a:gd name="connsiteX12" fmla="*/ 914400 w 1016667"/>
              <a:gd name="connsiteY12" fmla="*/ 51802 h 328027"/>
              <a:gd name="connsiteX13" fmla="*/ 942975 w 1016667"/>
              <a:gd name="connsiteY13" fmla="*/ 32752 h 328027"/>
              <a:gd name="connsiteX14" fmla="*/ 1009650 w 1016667"/>
              <a:gd name="connsiteY14" fmla="*/ 4177 h 32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6667" h="328027">
                <a:moveTo>
                  <a:pt x="0" y="328027"/>
                </a:moveTo>
                <a:cubicBezTo>
                  <a:pt x="15875" y="324852"/>
                  <a:pt x="32006" y="322762"/>
                  <a:pt x="47625" y="318502"/>
                </a:cubicBezTo>
                <a:lnTo>
                  <a:pt x="133350" y="289927"/>
                </a:lnTo>
                <a:cubicBezTo>
                  <a:pt x="184644" y="272829"/>
                  <a:pt x="241300" y="283577"/>
                  <a:pt x="295275" y="280402"/>
                </a:cubicBezTo>
                <a:cubicBezTo>
                  <a:pt x="381978" y="251501"/>
                  <a:pt x="245040" y="295834"/>
                  <a:pt x="371475" y="261352"/>
                </a:cubicBezTo>
                <a:cubicBezTo>
                  <a:pt x="390848" y="256068"/>
                  <a:pt x="409575" y="248652"/>
                  <a:pt x="428625" y="242302"/>
                </a:cubicBezTo>
                <a:lnTo>
                  <a:pt x="457200" y="232777"/>
                </a:lnTo>
                <a:cubicBezTo>
                  <a:pt x="466725" y="226427"/>
                  <a:pt x="475314" y="218376"/>
                  <a:pt x="485775" y="213727"/>
                </a:cubicBezTo>
                <a:cubicBezTo>
                  <a:pt x="504125" y="205572"/>
                  <a:pt x="542925" y="194677"/>
                  <a:pt x="542925" y="194677"/>
                </a:cubicBezTo>
                <a:cubicBezTo>
                  <a:pt x="561975" y="181977"/>
                  <a:pt x="578355" y="163817"/>
                  <a:pt x="600075" y="156577"/>
                </a:cubicBezTo>
                <a:lnTo>
                  <a:pt x="800100" y="89902"/>
                </a:lnTo>
                <a:lnTo>
                  <a:pt x="885825" y="61327"/>
                </a:lnTo>
                <a:lnTo>
                  <a:pt x="914400" y="51802"/>
                </a:lnTo>
                <a:cubicBezTo>
                  <a:pt x="923925" y="45452"/>
                  <a:pt x="932514" y="37401"/>
                  <a:pt x="942975" y="32752"/>
                </a:cubicBezTo>
                <a:cubicBezTo>
                  <a:pt x="1016667" y="0"/>
                  <a:pt x="983180" y="30647"/>
                  <a:pt x="1009650" y="4177"/>
                </a:cubicBezTo>
              </a:path>
            </a:pathLst>
          </a:cu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Rectangle 28"/>
          <p:cNvSpPr/>
          <p:nvPr/>
        </p:nvSpPr>
        <p:spPr>
          <a:xfrm>
            <a:off x="2118486" y="3861048"/>
            <a:ext cx="1512168" cy="576064"/>
          </a:xfrm>
          <a:prstGeom prst="rect">
            <a:avLst/>
          </a:prstGeom>
          <a:gradFill flip="none" rotWithShape="1">
            <a:gsLst>
              <a:gs pos="29000">
                <a:schemeClr val="accent1">
                  <a:lumMod val="75000"/>
                </a:schemeClr>
              </a:gs>
              <a:gs pos="64999">
                <a:srgbClr val="F0EBD5"/>
              </a:gs>
              <a:gs pos="100000">
                <a:srgbClr val="D1C39F"/>
              </a:gs>
            </a:gsLst>
            <a:lin ang="2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VN Sahel </a:t>
            </a:r>
            <a:r>
              <a:rPr lang="fr-FR" b="1" dirty="0" err="1" smtClean="0">
                <a:solidFill>
                  <a:schemeClr val="tx1"/>
                </a:solidFill>
              </a:rPr>
              <a:t>Lakhyayta</a:t>
            </a:r>
            <a:endParaRPr lang="fr-FR" b="1" dirty="0">
              <a:solidFill>
                <a:schemeClr val="tx1"/>
              </a:solidFill>
            </a:endParaRPr>
          </a:p>
        </p:txBody>
      </p:sp>
      <p:sp>
        <p:nvSpPr>
          <p:cNvPr id="57" name="Ellipse 56"/>
          <p:cNvSpPr/>
          <p:nvPr/>
        </p:nvSpPr>
        <p:spPr>
          <a:xfrm>
            <a:off x="7375070" y="3861048"/>
            <a:ext cx="504056" cy="504056"/>
          </a:xfrm>
          <a:prstGeom prst="ellipse">
            <a:avLst/>
          </a:prstGeom>
          <a:noFill/>
          <a:ln w="60325">
            <a:solidFill>
              <a:srgbClr val="FF6600"/>
            </a:solidFill>
          </a:ln>
          <a:effectLst>
            <a:outerShdw blurRad="139700" dir="21540000" algn="ctr" rotWithShape="0">
              <a:srgbClr val="FF66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4062702" y="5157192"/>
            <a:ext cx="2016224" cy="504056"/>
          </a:xfrm>
          <a:prstGeom prst="ellipse">
            <a:avLst/>
          </a:prstGeom>
          <a:gradFill flip="none" rotWithShape="1">
            <a:gsLst>
              <a:gs pos="26000">
                <a:schemeClr val="tx1">
                  <a:lumMod val="75000"/>
                  <a:lumOff val="25000"/>
                  <a:alpha val="82000"/>
                </a:schemeClr>
              </a:gs>
              <a:gs pos="64999">
                <a:srgbClr val="F0EBD5"/>
              </a:gs>
              <a:gs pos="100000">
                <a:srgbClr val="D1C39F"/>
              </a:gs>
            </a:gsLst>
            <a:lin ang="60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Province de Settat</a:t>
            </a:r>
            <a:endParaRPr lang="fr-FR" sz="1100" b="1" dirty="0">
              <a:solidFill>
                <a:schemeClr val="tx1"/>
              </a:solidFill>
            </a:endParaRPr>
          </a:p>
        </p:txBody>
      </p:sp>
      <p:sp>
        <p:nvSpPr>
          <p:cNvPr id="61" name="Forme libre 60"/>
          <p:cNvSpPr/>
          <p:nvPr/>
        </p:nvSpPr>
        <p:spPr>
          <a:xfrm>
            <a:off x="6009974" y="1088369"/>
            <a:ext cx="3098530" cy="3689371"/>
          </a:xfrm>
          <a:custGeom>
            <a:avLst/>
            <a:gdLst>
              <a:gd name="connsiteX0" fmla="*/ 3055620 w 3098530"/>
              <a:gd name="connsiteY0" fmla="*/ 16531 h 3689371"/>
              <a:gd name="connsiteX1" fmla="*/ 3009900 w 3098530"/>
              <a:gd name="connsiteY1" fmla="*/ 39391 h 3689371"/>
              <a:gd name="connsiteX2" fmla="*/ 2926080 w 3098530"/>
              <a:gd name="connsiteY2" fmla="*/ 62251 h 3689371"/>
              <a:gd name="connsiteX3" fmla="*/ 2880360 w 3098530"/>
              <a:gd name="connsiteY3" fmla="*/ 77491 h 3689371"/>
              <a:gd name="connsiteX4" fmla="*/ 2819400 w 3098530"/>
              <a:gd name="connsiteY4" fmla="*/ 85111 h 3689371"/>
              <a:gd name="connsiteX5" fmla="*/ 2788920 w 3098530"/>
              <a:gd name="connsiteY5" fmla="*/ 92731 h 3689371"/>
              <a:gd name="connsiteX6" fmla="*/ 2735580 w 3098530"/>
              <a:gd name="connsiteY6" fmla="*/ 100351 h 3689371"/>
              <a:gd name="connsiteX7" fmla="*/ 2689860 w 3098530"/>
              <a:gd name="connsiteY7" fmla="*/ 107971 h 3689371"/>
              <a:gd name="connsiteX8" fmla="*/ 2636520 w 3098530"/>
              <a:gd name="connsiteY8" fmla="*/ 115591 h 3689371"/>
              <a:gd name="connsiteX9" fmla="*/ 2606040 w 3098530"/>
              <a:gd name="connsiteY9" fmla="*/ 123211 h 3689371"/>
              <a:gd name="connsiteX10" fmla="*/ 2552700 w 3098530"/>
              <a:gd name="connsiteY10" fmla="*/ 130831 h 3689371"/>
              <a:gd name="connsiteX11" fmla="*/ 2476500 w 3098530"/>
              <a:gd name="connsiteY11" fmla="*/ 146071 h 3689371"/>
              <a:gd name="connsiteX12" fmla="*/ 2415540 w 3098530"/>
              <a:gd name="connsiteY12" fmla="*/ 153691 h 3689371"/>
              <a:gd name="connsiteX13" fmla="*/ 2369820 w 3098530"/>
              <a:gd name="connsiteY13" fmla="*/ 161311 h 3689371"/>
              <a:gd name="connsiteX14" fmla="*/ 2316480 w 3098530"/>
              <a:gd name="connsiteY14" fmla="*/ 168931 h 3689371"/>
              <a:gd name="connsiteX15" fmla="*/ 2240280 w 3098530"/>
              <a:gd name="connsiteY15" fmla="*/ 191791 h 3689371"/>
              <a:gd name="connsiteX16" fmla="*/ 2217420 w 3098530"/>
              <a:gd name="connsiteY16" fmla="*/ 199411 h 3689371"/>
              <a:gd name="connsiteX17" fmla="*/ 2164080 w 3098530"/>
              <a:gd name="connsiteY17" fmla="*/ 207031 h 3689371"/>
              <a:gd name="connsiteX18" fmla="*/ 2095500 w 3098530"/>
              <a:gd name="connsiteY18" fmla="*/ 229891 h 3689371"/>
              <a:gd name="connsiteX19" fmla="*/ 2072640 w 3098530"/>
              <a:gd name="connsiteY19" fmla="*/ 237511 h 3689371"/>
              <a:gd name="connsiteX20" fmla="*/ 2004060 w 3098530"/>
              <a:gd name="connsiteY20" fmla="*/ 267991 h 3689371"/>
              <a:gd name="connsiteX21" fmla="*/ 1958340 w 3098530"/>
              <a:gd name="connsiteY21" fmla="*/ 283231 h 3689371"/>
              <a:gd name="connsiteX22" fmla="*/ 1844040 w 3098530"/>
              <a:gd name="connsiteY22" fmla="*/ 298471 h 3689371"/>
              <a:gd name="connsiteX23" fmla="*/ 1729740 w 3098530"/>
              <a:gd name="connsiteY23" fmla="*/ 313711 h 3689371"/>
              <a:gd name="connsiteX24" fmla="*/ 1653540 w 3098530"/>
              <a:gd name="connsiteY24" fmla="*/ 328951 h 3689371"/>
              <a:gd name="connsiteX25" fmla="*/ 1630680 w 3098530"/>
              <a:gd name="connsiteY25" fmla="*/ 336571 h 3689371"/>
              <a:gd name="connsiteX26" fmla="*/ 1531620 w 3098530"/>
              <a:gd name="connsiteY26" fmla="*/ 351811 h 3689371"/>
              <a:gd name="connsiteX27" fmla="*/ 1417320 w 3098530"/>
              <a:gd name="connsiteY27" fmla="*/ 389911 h 3689371"/>
              <a:gd name="connsiteX28" fmla="*/ 1394460 w 3098530"/>
              <a:gd name="connsiteY28" fmla="*/ 397531 h 3689371"/>
              <a:gd name="connsiteX29" fmla="*/ 1371600 w 3098530"/>
              <a:gd name="connsiteY29" fmla="*/ 405151 h 3689371"/>
              <a:gd name="connsiteX30" fmla="*/ 1348740 w 3098530"/>
              <a:gd name="connsiteY30" fmla="*/ 420391 h 3689371"/>
              <a:gd name="connsiteX31" fmla="*/ 1303020 w 3098530"/>
              <a:gd name="connsiteY31" fmla="*/ 435631 h 3689371"/>
              <a:gd name="connsiteX32" fmla="*/ 1280160 w 3098530"/>
              <a:gd name="connsiteY32" fmla="*/ 443251 h 3689371"/>
              <a:gd name="connsiteX33" fmla="*/ 1165860 w 3098530"/>
              <a:gd name="connsiteY33" fmla="*/ 481351 h 3689371"/>
              <a:gd name="connsiteX34" fmla="*/ 1097280 w 3098530"/>
              <a:gd name="connsiteY34" fmla="*/ 504211 h 3689371"/>
              <a:gd name="connsiteX35" fmla="*/ 1074420 w 3098530"/>
              <a:gd name="connsiteY35" fmla="*/ 511831 h 3689371"/>
              <a:gd name="connsiteX36" fmla="*/ 1051560 w 3098530"/>
              <a:gd name="connsiteY36" fmla="*/ 527071 h 3689371"/>
              <a:gd name="connsiteX37" fmla="*/ 1005840 w 3098530"/>
              <a:gd name="connsiteY37" fmla="*/ 542311 h 3689371"/>
              <a:gd name="connsiteX38" fmla="*/ 982980 w 3098530"/>
              <a:gd name="connsiteY38" fmla="*/ 557551 h 3689371"/>
              <a:gd name="connsiteX39" fmla="*/ 960120 w 3098530"/>
              <a:gd name="connsiteY39" fmla="*/ 580411 h 3689371"/>
              <a:gd name="connsiteX40" fmla="*/ 937260 w 3098530"/>
              <a:gd name="connsiteY40" fmla="*/ 588031 h 3689371"/>
              <a:gd name="connsiteX41" fmla="*/ 914400 w 3098530"/>
              <a:gd name="connsiteY41" fmla="*/ 603271 h 3689371"/>
              <a:gd name="connsiteX42" fmla="*/ 868680 w 3098530"/>
              <a:gd name="connsiteY42" fmla="*/ 618511 h 3689371"/>
              <a:gd name="connsiteX43" fmla="*/ 845820 w 3098530"/>
              <a:gd name="connsiteY43" fmla="*/ 633751 h 3689371"/>
              <a:gd name="connsiteX44" fmla="*/ 822960 w 3098530"/>
              <a:gd name="connsiteY44" fmla="*/ 641371 h 3689371"/>
              <a:gd name="connsiteX45" fmla="*/ 777240 w 3098530"/>
              <a:gd name="connsiteY45" fmla="*/ 671851 h 3689371"/>
              <a:gd name="connsiteX46" fmla="*/ 762000 w 3098530"/>
              <a:gd name="connsiteY46" fmla="*/ 694711 h 3689371"/>
              <a:gd name="connsiteX47" fmla="*/ 739140 w 3098530"/>
              <a:gd name="connsiteY47" fmla="*/ 709951 h 3689371"/>
              <a:gd name="connsiteX48" fmla="*/ 708660 w 3098530"/>
              <a:gd name="connsiteY48" fmla="*/ 755671 h 3689371"/>
              <a:gd name="connsiteX49" fmla="*/ 693420 w 3098530"/>
              <a:gd name="connsiteY49" fmla="*/ 778531 h 3689371"/>
              <a:gd name="connsiteX50" fmla="*/ 670560 w 3098530"/>
              <a:gd name="connsiteY50" fmla="*/ 793771 h 3689371"/>
              <a:gd name="connsiteX51" fmla="*/ 647700 w 3098530"/>
              <a:gd name="connsiteY51" fmla="*/ 839491 h 3689371"/>
              <a:gd name="connsiteX52" fmla="*/ 632460 w 3098530"/>
              <a:gd name="connsiteY52" fmla="*/ 885211 h 3689371"/>
              <a:gd name="connsiteX53" fmla="*/ 601980 w 3098530"/>
              <a:gd name="connsiteY53" fmla="*/ 930931 h 3689371"/>
              <a:gd name="connsiteX54" fmla="*/ 579120 w 3098530"/>
              <a:gd name="connsiteY54" fmla="*/ 953791 h 3689371"/>
              <a:gd name="connsiteX55" fmla="*/ 548640 w 3098530"/>
              <a:gd name="connsiteY55" fmla="*/ 999511 h 3689371"/>
              <a:gd name="connsiteX56" fmla="*/ 533400 w 3098530"/>
              <a:gd name="connsiteY56" fmla="*/ 1022371 h 3689371"/>
              <a:gd name="connsiteX57" fmla="*/ 525780 w 3098530"/>
              <a:gd name="connsiteY57" fmla="*/ 1045231 h 3689371"/>
              <a:gd name="connsiteX58" fmla="*/ 495300 w 3098530"/>
              <a:gd name="connsiteY58" fmla="*/ 1090951 h 3689371"/>
              <a:gd name="connsiteX59" fmla="*/ 480060 w 3098530"/>
              <a:gd name="connsiteY59" fmla="*/ 1113811 h 3689371"/>
              <a:gd name="connsiteX60" fmla="*/ 457200 w 3098530"/>
              <a:gd name="connsiteY60" fmla="*/ 1182391 h 3689371"/>
              <a:gd name="connsiteX61" fmla="*/ 441960 w 3098530"/>
              <a:gd name="connsiteY61" fmla="*/ 1205251 h 3689371"/>
              <a:gd name="connsiteX62" fmla="*/ 434340 w 3098530"/>
              <a:gd name="connsiteY62" fmla="*/ 1228111 h 3689371"/>
              <a:gd name="connsiteX63" fmla="*/ 419100 w 3098530"/>
              <a:gd name="connsiteY63" fmla="*/ 1250971 h 3689371"/>
              <a:gd name="connsiteX64" fmla="*/ 403860 w 3098530"/>
              <a:gd name="connsiteY64" fmla="*/ 1296691 h 3689371"/>
              <a:gd name="connsiteX65" fmla="*/ 388620 w 3098530"/>
              <a:gd name="connsiteY65" fmla="*/ 1342411 h 3689371"/>
              <a:gd name="connsiteX66" fmla="*/ 373380 w 3098530"/>
              <a:gd name="connsiteY66" fmla="*/ 1365271 h 3689371"/>
              <a:gd name="connsiteX67" fmla="*/ 358140 w 3098530"/>
              <a:gd name="connsiteY67" fmla="*/ 1410991 h 3689371"/>
              <a:gd name="connsiteX68" fmla="*/ 350520 w 3098530"/>
              <a:gd name="connsiteY68" fmla="*/ 1433851 h 3689371"/>
              <a:gd name="connsiteX69" fmla="*/ 335280 w 3098530"/>
              <a:gd name="connsiteY69" fmla="*/ 1456711 h 3689371"/>
              <a:gd name="connsiteX70" fmla="*/ 320040 w 3098530"/>
              <a:gd name="connsiteY70" fmla="*/ 1510051 h 3689371"/>
              <a:gd name="connsiteX71" fmla="*/ 304800 w 3098530"/>
              <a:gd name="connsiteY71" fmla="*/ 1555771 h 3689371"/>
              <a:gd name="connsiteX72" fmla="*/ 289560 w 3098530"/>
              <a:gd name="connsiteY72" fmla="*/ 1578631 h 3689371"/>
              <a:gd name="connsiteX73" fmla="*/ 274320 w 3098530"/>
              <a:gd name="connsiteY73" fmla="*/ 1624351 h 3689371"/>
              <a:gd name="connsiteX74" fmla="*/ 266700 w 3098530"/>
              <a:gd name="connsiteY74" fmla="*/ 1647211 h 3689371"/>
              <a:gd name="connsiteX75" fmla="*/ 259080 w 3098530"/>
              <a:gd name="connsiteY75" fmla="*/ 1670071 h 3689371"/>
              <a:gd name="connsiteX76" fmla="*/ 251460 w 3098530"/>
              <a:gd name="connsiteY76" fmla="*/ 1723411 h 3689371"/>
              <a:gd name="connsiteX77" fmla="*/ 243840 w 3098530"/>
              <a:gd name="connsiteY77" fmla="*/ 1746271 h 3689371"/>
              <a:gd name="connsiteX78" fmla="*/ 236220 w 3098530"/>
              <a:gd name="connsiteY78" fmla="*/ 1776751 h 3689371"/>
              <a:gd name="connsiteX79" fmla="*/ 228600 w 3098530"/>
              <a:gd name="connsiteY79" fmla="*/ 1830091 h 3689371"/>
              <a:gd name="connsiteX80" fmla="*/ 220980 w 3098530"/>
              <a:gd name="connsiteY80" fmla="*/ 1891051 h 3689371"/>
              <a:gd name="connsiteX81" fmla="*/ 205740 w 3098530"/>
              <a:gd name="connsiteY81" fmla="*/ 1936771 h 3689371"/>
              <a:gd name="connsiteX82" fmla="*/ 190500 w 3098530"/>
              <a:gd name="connsiteY82" fmla="*/ 1997731 h 3689371"/>
              <a:gd name="connsiteX83" fmla="*/ 152400 w 3098530"/>
              <a:gd name="connsiteY83" fmla="*/ 2043451 h 3689371"/>
              <a:gd name="connsiteX84" fmla="*/ 129540 w 3098530"/>
              <a:gd name="connsiteY84" fmla="*/ 2089171 h 3689371"/>
              <a:gd name="connsiteX85" fmla="*/ 106680 w 3098530"/>
              <a:gd name="connsiteY85" fmla="*/ 2104411 h 3689371"/>
              <a:gd name="connsiteX86" fmla="*/ 76200 w 3098530"/>
              <a:gd name="connsiteY86" fmla="*/ 2142511 h 3689371"/>
              <a:gd name="connsiteX87" fmla="*/ 68580 w 3098530"/>
              <a:gd name="connsiteY87" fmla="*/ 2165371 h 3689371"/>
              <a:gd name="connsiteX88" fmla="*/ 38100 w 3098530"/>
              <a:gd name="connsiteY88" fmla="*/ 2211091 h 3689371"/>
              <a:gd name="connsiteX89" fmla="*/ 15240 w 3098530"/>
              <a:gd name="connsiteY89" fmla="*/ 2279671 h 3689371"/>
              <a:gd name="connsiteX90" fmla="*/ 7620 w 3098530"/>
              <a:gd name="connsiteY90" fmla="*/ 2302531 h 3689371"/>
              <a:gd name="connsiteX91" fmla="*/ 0 w 3098530"/>
              <a:gd name="connsiteY91" fmla="*/ 2325391 h 3689371"/>
              <a:gd name="connsiteX92" fmla="*/ 7620 w 3098530"/>
              <a:gd name="connsiteY92" fmla="*/ 2462551 h 3689371"/>
              <a:gd name="connsiteX93" fmla="*/ 22860 w 3098530"/>
              <a:gd name="connsiteY93" fmla="*/ 2569231 h 3689371"/>
              <a:gd name="connsiteX94" fmla="*/ 30480 w 3098530"/>
              <a:gd name="connsiteY94" fmla="*/ 2599711 h 3689371"/>
              <a:gd name="connsiteX95" fmla="*/ 38100 w 3098530"/>
              <a:gd name="connsiteY95" fmla="*/ 2653051 h 3689371"/>
              <a:gd name="connsiteX96" fmla="*/ 53340 w 3098530"/>
              <a:gd name="connsiteY96" fmla="*/ 2698771 h 3689371"/>
              <a:gd name="connsiteX97" fmla="*/ 68580 w 3098530"/>
              <a:gd name="connsiteY97" fmla="*/ 2744491 h 3689371"/>
              <a:gd name="connsiteX98" fmla="*/ 83820 w 3098530"/>
              <a:gd name="connsiteY98" fmla="*/ 2797831 h 3689371"/>
              <a:gd name="connsiteX99" fmla="*/ 91440 w 3098530"/>
              <a:gd name="connsiteY99" fmla="*/ 2851171 h 3689371"/>
              <a:gd name="connsiteX100" fmla="*/ 106680 w 3098530"/>
              <a:gd name="connsiteY100" fmla="*/ 2995951 h 3689371"/>
              <a:gd name="connsiteX101" fmla="*/ 114300 w 3098530"/>
              <a:gd name="connsiteY101" fmla="*/ 3018811 h 3689371"/>
              <a:gd name="connsiteX102" fmla="*/ 137160 w 3098530"/>
              <a:gd name="connsiteY102" fmla="*/ 3163591 h 3689371"/>
              <a:gd name="connsiteX103" fmla="*/ 152400 w 3098530"/>
              <a:gd name="connsiteY103" fmla="*/ 3277891 h 3689371"/>
              <a:gd name="connsiteX104" fmla="*/ 160020 w 3098530"/>
              <a:gd name="connsiteY104" fmla="*/ 3620791 h 3689371"/>
              <a:gd name="connsiteX105" fmla="*/ 167640 w 3098530"/>
              <a:gd name="connsiteY105" fmla="*/ 3643651 h 3689371"/>
              <a:gd name="connsiteX106" fmla="*/ 175260 w 3098530"/>
              <a:gd name="connsiteY106" fmla="*/ 3689371 h 36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98530" h="3689371">
                <a:moveTo>
                  <a:pt x="3055620" y="16531"/>
                </a:moveTo>
                <a:cubicBezTo>
                  <a:pt x="2972250" y="44321"/>
                  <a:pt x="3098530" y="0"/>
                  <a:pt x="3009900" y="39391"/>
                </a:cubicBezTo>
                <a:cubicBezTo>
                  <a:pt x="2961137" y="61063"/>
                  <a:pt x="2972480" y="49597"/>
                  <a:pt x="2926080" y="62251"/>
                </a:cubicBezTo>
                <a:cubicBezTo>
                  <a:pt x="2910582" y="66478"/>
                  <a:pt x="2896300" y="75498"/>
                  <a:pt x="2880360" y="77491"/>
                </a:cubicBezTo>
                <a:cubicBezTo>
                  <a:pt x="2860040" y="80031"/>
                  <a:pt x="2839600" y="81744"/>
                  <a:pt x="2819400" y="85111"/>
                </a:cubicBezTo>
                <a:cubicBezTo>
                  <a:pt x="2809070" y="86833"/>
                  <a:pt x="2799224" y="90858"/>
                  <a:pt x="2788920" y="92731"/>
                </a:cubicBezTo>
                <a:cubicBezTo>
                  <a:pt x="2771249" y="95944"/>
                  <a:pt x="2753332" y="97620"/>
                  <a:pt x="2735580" y="100351"/>
                </a:cubicBezTo>
                <a:cubicBezTo>
                  <a:pt x="2720309" y="102700"/>
                  <a:pt x="2705131" y="105622"/>
                  <a:pt x="2689860" y="107971"/>
                </a:cubicBezTo>
                <a:cubicBezTo>
                  <a:pt x="2672108" y="110702"/>
                  <a:pt x="2654191" y="112378"/>
                  <a:pt x="2636520" y="115591"/>
                </a:cubicBezTo>
                <a:cubicBezTo>
                  <a:pt x="2626216" y="117464"/>
                  <a:pt x="2616344" y="121338"/>
                  <a:pt x="2606040" y="123211"/>
                </a:cubicBezTo>
                <a:cubicBezTo>
                  <a:pt x="2588369" y="126424"/>
                  <a:pt x="2570387" y="127710"/>
                  <a:pt x="2552700" y="130831"/>
                </a:cubicBezTo>
                <a:cubicBezTo>
                  <a:pt x="2527191" y="135333"/>
                  <a:pt x="2502203" y="142858"/>
                  <a:pt x="2476500" y="146071"/>
                </a:cubicBezTo>
                <a:lnTo>
                  <a:pt x="2415540" y="153691"/>
                </a:lnTo>
                <a:cubicBezTo>
                  <a:pt x="2400245" y="155876"/>
                  <a:pt x="2385091" y="158962"/>
                  <a:pt x="2369820" y="161311"/>
                </a:cubicBezTo>
                <a:cubicBezTo>
                  <a:pt x="2352068" y="164042"/>
                  <a:pt x="2334260" y="166391"/>
                  <a:pt x="2316480" y="168931"/>
                </a:cubicBezTo>
                <a:cubicBezTo>
                  <a:pt x="2207830" y="205148"/>
                  <a:pt x="2320893" y="168759"/>
                  <a:pt x="2240280" y="191791"/>
                </a:cubicBezTo>
                <a:cubicBezTo>
                  <a:pt x="2232557" y="193998"/>
                  <a:pt x="2225296" y="197836"/>
                  <a:pt x="2217420" y="199411"/>
                </a:cubicBezTo>
                <a:cubicBezTo>
                  <a:pt x="2199808" y="202933"/>
                  <a:pt x="2181860" y="204491"/>
                  <a:pt x="2164080" y="207031"/>
                </a:cubicBezTo>
                <a:lnTo>
                  <a:pt x="2095500" y="229891"/>
                </a:lnTo>
                <a:lnTo>
                  <a:pt x="2072640" y="237511"/>
                </a:lnTo>
                <a:cubicBezTo>
                  <a:pt x="2036414" y="261662"/>
                  <a:pt x="2058468" y="249855"/>
                  <a:pt x="2004060" y="267991"/>
                </a:cubicBezTo>
                <a:lnTo>
                  <a:pt x="1958340" y="283231"/>
                </a:lnTo>
                <a:cubicBezTo>
                  <a:pt x="1952030" y="285334"/>
                  <a:pt x="1846085" y="298215"/>
                  <a:pt x="1844040" y="298471"/>
                </a:cubicBezTo>
                <a:cubicBezTo>
                  <a:pt x="1785133" y="318107"/>
                  <a:pt x="1855958" y="296499"/>
                  <a:pt x="1729740" y="313711"/>
                </a:cubicBezTo>
                <a:cubicBezTo>
                  <a:pt x="1704075" y="317211"/>
                  <a:pt x="1678114" y="320760"/>
                  <a:pt x="1653540" y="328951"/>
                </a:cubicBezTo>
                <a:cubicBezTo>
                  <a:pt x="1645920" y="331491"/>
                  <a:pt x="1638521" y="334829"/>
                  <a:pt x="1630680" y="336571"/>
                </a:cubicBezTo>
                <a:cubicBezTo>
                  <a:pt x="1611649" y="340800"/>
                  <a:pt x="1548635" y="349380"/>
                  <a:pt x="1531620" y="351811"/>
                </a:cubicBezTo>
                <a:lnTo>
                  <a:pt x="1417320" y="389911"/>
                </a:lnTo>
                <a:lnTo>
                  <a:pt x="1394460" y="397531"/>
                </a:lnTo>
                <a:lnTo>
                  <a:pt x="1371600" y="405151"/>
                </a:lnTo>
                <a:cubicBezTo>
                  <a:pt x="1363980" y="410231"/>
                  <a:pt x="1357109" y="416672"/>
                  <a:pt x="1348740" y="420391"/>
                </a:cubicBezTo>
                <a:cubicBezTo>
                  <a:pt x="1334060" y="426915"/>
                  <a:pt x="1318260" y="430551"/>
                  <a:pt x="1303020" y="435631"/>
                </a:cubicBezTo>
                <a:lnTo>
                  <a:pt x="1280160" y="443251"/>
                </a:lnTo>
                <a:lnTo>
                  <a:pt x="1165860" y="481351"/>
                </a:lnTo>
                <a:lnTo>
                  <a:pt x="1097280" y="504211"/>
                </a:lnTo>
                <a:lnTo>
                  <a:pt x="1074420" y="511831"/>
                </a:lnTo>
                <a:cubicBezTo>
                  <a:pt x="1066800" y="516911"/>
                  <a:pt x="1059929" y="523352"/>
                  <a:pt x="1051560" y="527071"/>
                </a:cubicBezTo>
                <a:cubicBezTo>
                  <a:pt x="1036880" y="533595"/>
                  <a:pt x="1005840" y="542311"/>
                  <a:pt x="1005840" y="542311"/>
                </a:cubicBezTo>
                <a:cubicBezTo>
                  <a:pt x="998220" y="547391"/>
                  <a:pt x="990015" y="551688"/>
                  <a:pt x="982980" y="557551"/>
                </a:cubicBezTo>
                <a:cubicBezTo>
                  <a:pt x="974701" y="564450"/>
                  <a:pt x="969086" y="574433"/>
                  <a:pt x="960120" y="580411"/>
                </a:cubicBezTo>
                <a:cubicBezTo>
                  <a:pt x="953437" y="584866"/>
                  <a:pt x="944880" y="585491"/>
                  <a:pt x="937260" y="588031"/>
                </a:cubicBezTo>
                <a:cubicBezTo>
                  <a:pt x="929640" y="593111"/>
                  <a:pt x="922769" y="599552"/>
                  <a:pt x="914400" y="603271"/>
                </a:cubicBezTo>
                <a:cubicBezTo>
                  <a:pt x="899720" y="609795"/>
                  <a:pt x="868680" y="618511"/>
                  <a:pt x="868680" y="618511"/>
                </a:cubicBezTo>
                <a:cubicBezTo>
                  <a:pt x="861060" y="623591"/>
                  <a:pt x="854011" y="629655"/>
                  <a:pt x="845820" y="633751"/>
                </a:cubicBezTo>
                <a:cubicBezTo>
                  <a:pt x="838636" y="637343"/>
                  <a:pt x="829981" y="637470"/>
                  <a:pt x="822960" y="641371"/>
                </a:cubicBezTo>
                <a:cubicBezTo>
                  <a:pt x="806949" y="650266"/>
                  <a:pt x="777240" y="671851"/>
                  <a:pt x="777240" y="671851"/>
                </a:cubicBezTo>
                <a:cubicBezTo>
                  <a:pt x="772160" y="679471"/>
                  <a:pt x="768476" y="688235"/>
                  <a:pt x="762000" y="694711"/>
                </a:cubicBezTo>
                <a:cubicBezTo>
                  <a:pt x="755524" y="701187"/>
                  <a:pt x="745171" y="703059"/>
                  <a:pt x="739140" y="709951"/>
                </a:cubicBezTo>
                <a:cubicBezTo>
                  <a:pt x="727079" y="723735"/>
                  <a:pt x="718820" y="740431"/>
                  <a:pt x="708660" y="755671"/>
                </a:cubicBezTo>
                <a:cubicBezTo>
                  <a:pt x="703580" y="763291"/>
                  <a:pt x="701040" y="773451"/>
                  <a:pt x="693420" y="778531"/>
                </a:cubicBezTo>
                <a:lnTo>
                  <a:pt x="670560" y="793771"/>
                </a:lnTo>
                <a:cubicBezTo>
                  <a:pt x="642770" y="877141"/>
                  <a:pt x="687091" y="750861"/>
                  <a:pt x="647700" y="839491"/>
                </a:cubicBezTo>
                <a:cubicBezTo>
                  <a:pt x="641176" y="854171"/>
                  <a:pt x="641371" y="871845"/>
                  <a:pt x="632460" y="885211"/>
                </a:cubicBezTo>
                <a:cubicBezTo>
                  <a:pt x="622300" y="900451"/>
                  <a:pt x="614932" y="917979"/>
                  <a:pt x="601980" y="930931"/>
                </a:cubicBezTo>
                <a:cubicBezTo>
                  <a:pt x="594360" y="938551"/>
                  <a:pt x="585736" y="945285"/>
                  <a:pt x="579120" y="953791"/>
                </a:cubicBezTo>
                <a:cubicBezTo>
                  <a:pt x="567875" y="968249"/>
                  <a:pt x="558800" y="984271"/>
                  <a:pt x="548640" y="999511"/>
                </a:cubicBezTo>
                <a:lnTo>
                  <a:pt x="533400" y="1022371"/>
                </a:lnTo>
                <a:cubicBezTo>
                  <a:pt x="528945" y="1029054"/>
                  <a:pt x="529681" y="1038210"/>
                  <a:pt x="525780" y="1045231"/>
                </a:cubicBezTo>
                <a:cubicBezTo>
                  <a:pt x="516885" y="1061242"/>
                  <a:pt x="505460" y="1075711"/>
                  <a:pt x="495300" y="1090951"/>
                </a:cubicBezTo>
                <a:cubicBezTo>
                  <a:pt x="490220" y="1098571"/>
                  <a:pt x="482956" y="1105123"/>
                  <a:pt x="480060" y="1113811"/>
                </a:cubicBezTo>
                <a:lnTo>
                  <a:pt x="457200" y="1182391"/>
                </a:lnTo>
                <a:cubicBezTo>
                  <a:pt x="454304" y="1191079"/>
                  <a:pt x="446056" y="1197060"/>
                  <a:pt x="441960" y="1205251"/>
                </a:cubicBezTo>
                <a:cubicBezTo>
                  <a:pt x="438368" y="1212435"/>
                  <a:pt x="437932" y="1220927"/>
                  <a:pt x="434340" y="1228111"/>
                </a:cubicBezTo>
                <a:cubicBezTo>
                  <a:pt x="430244" y="1236302"/>
                  <a:pt x="422819" y="1242602"/>
                  <a:pt x="419100" y="1250971"/>
                </a:cubicBezTo>
                <a:cubicBezTo>
                  <a:pt x="412576" y="1265651"/>
                  <a:pt x="408940" y="1281451"/>
                  <a:pt x="403860" y="1296691"/>
                </a:cubicBezTo>
                <a:lnTo>
                  <a:pt x="388620" y="1342411"/>
                </a:lnTo>
                <a:cubicBezTo>
                  <a:pt x="385724" y="1351099"/>
                  <a:pt x="377099" y="1356902"/>
                  <a:pt x="373380" y="1365271"/>
                </a:cubicBezTo>
                <a:cubicBezTo>
                  <a:pt x="366856" y="1379951"/>
                  <a:pt x="363220" y="1395751"/>
                  <a:pt x="358140" y="1410991"/>
                </a:cubicBezTo>
                <a:cubicBezTo>
                  <a:pt x="355600" y="1418611"/>
                  <a:pt x="354975" y="1427168"/>
                  <a:pt x="350520" y="1433851"/>
                </a:cubicBezTo>
                <a:cubicBezTo>
                  <a:pt x="345440" y="1441471"/>
                  <a:pt x="339376" y="1448520"/>
                  <a:pt x="335280" y="1456711"/>
                </a:cubicBezTo>
                <a:cubicBezTo>
                  <a:pt x="328878" y="1469515"/>
                  <a:pt x="323702" y="1497844"/>
                  <a:pt x="320040" y="1510051"/>
                </a:cubicBezTo>
                <a:cubicBezTo>
                  <a:pt x="315424" y="1525438"/>
                  <a:pt x="309880" y="1540531"/>
                  <a:pt x="304800" y="1555771"/>
                </a:cubicBezTo>
                <a:cubicBezTo>
                  <a:pt x="301904" y="1564459"/>
                  <a:pt x="293279" y="1570262"/>
                  <a:pt x="289560" y="1578631"/>
                </a:cubicBezTo>
                <a:cubicBezTo>
                  <a:pt x="283036" y="1593311"/>
                  <a:pt x="279400" y="1609111"/>
                  <a:pt x="274320" y="1624351"/>
                </a:cubicBezTo>
                <a:lnTo>
                  <a:pt x="266700" y="1647211"/>
                </a:lnTo>
                <a:lnTo>
                  <a:pt x="259080" y="1670071"/>
                </a:lnTo>
                <a:cubicBezTo>
                  <a:pt x="256540" y="1687851"/>
                  <a:pt x="254982" y="1705799"/>
                  <a:pt x="251460" y="1723411"/>
                </a:cubicBezTo>
                <a:cubicBezTo>
                  <a:pt x="249885" y="1731287"/>
                  <a:pt x="246047" y="1738548"/>
                  <a:pt x="243840" y="1746271"/>
                </a:cubicBezTo>
                <a:cubicBezTo>
                  <a:pt x="240963" y="1756341"/>
                  <a:pt x="238093" y="1766447"/>
                  <a:pt x="236220" y="1776751"/>
                </a:cubicBezTo>
                <a:cubicBezTo>
                  <a:pt x="233007" y="1794422"/>
                  <a:pt x="230974" y="1812288"/>
                  <a:pt x="228600" y="1830091"/>
                </a:cubicBezTo>
                <a:cubicBezTo>
                  <a:pt x="225894" y="1850389"/>
                  <a:pt x="225271" y="1871027"/>
                  <a:pt x="220980" y="1891051"/>
                </a:cubicBezTo>
                <a:cubicBezTo>
                  <a:pt x="217614" y="1906759"/>
                  <a:pt x="210820" y="1921531"/>
                  <a:pt x="205740" y="1936771"/>
                </a:cubicBezTo>
                <a:cubicBezTo>
                  <a:pt x="197045" y="1962856"/>
                  <a:pt x="201905" y="1974920"/>
                  <a:pt x="190500" y="1997731"/>
                </a:cubicBezTo>
                <a:cubicBezTo>
                  <a:pt x="179891" y="2018949"/>
                  <a:pt x="169252" y="2026599"/>
                  <a:pt x="152400" y="2043451"/>
                </a:cubicBezTo>
                <a:cubicBezTo>
                  <a:pt x="146202" y="2062044"/>
                  <a:pt x="144312" y="2074399"/>
                  <a:pt x="129540" y="2089171"/>
                </a:cubicBezTo>
                <a:cubicBezTo>
                  <a:pt x="123064" y="2095647"/>
                  <a:pt x="114300" y="2099331"/>
                  <a:pt x="106680" y="2104411"/>
                </a:cubicBezTo>
                <a:cubicBezTo>
                  <a:pt x="87527" y="2161870"/>
                  <a:pt x="115591" y="2093272"/>
                  <a:pt x="76200" y="2142511"/>
                </a:cubicBezTo>
                <a:cubicBezTo>
                  <a:pt x="71182" y="2148783"/>
                  <a:pt x="72481" y="2158350"/>
                  <a:pt x="68580" y="2165371"/>
                </a:cubicBezTo>
                <a:cubicBezTo>
                  <a:pt x="59685" y="2181382"/>
                  <a:pt x="48260" y="2195851"/>
                  <a:pt x="38100" y="2211091"/>
                </a:cubicBezTo>
                <a:lnTo>
                  <a:pt x="15240" y="2279671"/>
                </a:lnTo>
                <a:lnTo>
                  <a:pt x="7620" y="2302531"/>
                </a:lnTo>
                <a:lnTo>
                  <a:pt x="0" y="2325391"/>
                </a:lnTo>
                <a:cubicBezTo>
                  <a:pt x="2540" y="2371111"/>
                  <a:pt x="4108" y="2416895"/>
                  <a:pt x="7620" y="2462551"/>
                </a:cubicBezTo>
                <a:cubicBezTo>
                  <a:pt x="9376" y="2485378"/>
                  <a:pt x="17744" y="2543649"/>
                  <a:pt x="22860" y="2569231"/>
                </a:cubicBezTo>
                <a:cubicBezTo>
                  <a:pt x="24914" y="2579500"/>
                  <a:pt x="28607" y="2589407"/>
                  <a:pt x="30480" y="2599711"/>
                </a:cubicBezTo>
                <a:cubicBezTo>
                  <a:pt x="33693" y="2617382"/>
                  <a:pt x="34061" y="2635550"/>
                  <a:pt x="38100" y="2653051"/>
                </a:cubicBezTo>
                <a:cubicBezTo>
                  <a:pt x="41712" y="2668704"/>
                  <a:pt x="48260" y="2683531"/>
                  <a:pt x="53340" y="2698771"/>
                </a:cubicBezTo>
                <a:lnTo>
                  <a:pt x="68580" y="2744491"/>
                </a:lnTo>
                <a:cubicBezTo>
                  <a:pt x="75109" y="2764077"/>
                  <a:pt x="79993" y="2776781"/>
                  <a:pt x="83820" y="2797831"/>
                </a:cubicBezTo>
                <a:cubicBezTo>
                  <a:pt x="87033" y="2815502"/>
                  <a:pt x="89560" y="2833309"/>
                  <a:pt x="91440" y="2851171"/>
                </a:cubicBezTo>
                <a:cubicBezTo>
                  <a:pt x="96572" y="2899929"/>
                  <a:pt x="97071" y="2947907"/>
                  <a:pt x="106680" y="2995951"/>
                </a:cubicBezTo>
                <a:cubicBezTo>
                  <a:pt x="108255" y="3003827"/>
                  <a:pt x="111760" y="3011191"/>
                  <a:pt x="114300" y="3018811"/>
                </a:cubicBezTo>
                <a:cubicBezTo>
                  <a:pt x="130536" y="3148701"/>
                  <a:pt x="116588" y="3101876"/>
                  <a:pt x="137160" y="3163591"/>
                </a:cubicBezTo>
                <a:cubicBezTo>
                  <a:pt x="139482" y="3179845"/>
                  <a:pt x="151895" y="3264508"/>
                  <a:pt x="152400" y="3277891"/>
                </a:cubicBezTo>
                <a:cubicBezTo>
                  <a:pt x="156711" y="3392138"/>
                  <a:pt x="155260" y="3506562"/>
                  <a:pt x="160020" y="3620791"/>
                </a:cubicBezTo>
                <a:cubicBezTo>
                  <a:pt x="160354" y="3628816"/>
                  <a:pt x="165898" y="3635810"/>
                  <a:pt x="167640" y="3643651"/>
                </a:cubicBezTo>
                <a:cubicBezTo>
                  <a:pt x="170992" y="3658733"/>
                  <a:pt x="175260" y="3689371"/>
                  <a:pt x="175260" y="3689371"/>
                </a:cubicBezTo>
              </a:path>
            </a:pathLst>
          </a:custGeom>
          <a:noFill/>
          <a:ln w="50800" cmpd="dbl">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Forme libre 67"/>
          <p:cNvSpPr/>
          <p:nvPr/>
        </p:nvSpPr>
        <p:spPr>
          <a:xfrm>
            <a:off x="6176979" y="4778375"/>
            <a:ext cx="244810" cy="869950"/>
          </a:xfrm>
          <a:custGeom>
            <a:avLst/>
            <a:gdLst>
              <a:gd name="connsiteX0" fmla="*/ 0 w 244810"/>
              <a:gd name="connsiteY0" fmla="*/ 0 h 869950"/>
              <a:gd name="connsiteX1" fmla="*/ 6350 w 244810"/>
              <a:gd name="connsiteY1" fmla="*/ 9525 h 869950"/>
              <a:gd name="connsiteX2" fmla="*/ 9525 w 244810"/>
              <a:gd name="connsiteY2" fmla="*/ 19050 h 869950"/>
              <a:gd name="connsiteX3" fmla="*/ 15875 w 244810"/>
              <a:gd name="connsiteY3" fmla="*/ 57150 h 869950"/>
              <a:gd name="connsiteX4" fmla="*/ 22225 w 244810"/>
              <a:gd name="connsiteY4" fmla="*/ 82550 h 869950"/>
              <a:gd name="connsiteX5" fmla="*/ 25400 w 244810"/>
              <a:gd name="connsiteY5" fmla="*/ 101600 h 869950"/>
              <a:gd name="connsiteX6" fmla="*/ 28575 w 244810"/>
              <a:gd name="connsiteY6" fmla="*/ 117475 h 869950"/>
              <a:gd name="connsiteX7" fmla="*/ 31750 w 244810"/>
              <a:gd name="connsiteY7" fmla="*/ 127000 h 869950"/>
              <a:gd name="connsiteX8" fmla="*/ 34925 w 244810"/>
              <a:gd name="connsiteY8" fmla="*/ 146050 h 869950"/>
              <a:gd name="connsiteX9" fmla="*/ 38100 w 244810"/>
              <a:gd name="connsiteY9" fmla="*/ 158750 h 869950"/>
              <a:gd name="connsiteX10" fmla="*/ 47625 w 244810"/>
              <a:gd name="connsiteY10" fmla="*/ 222250 h 869950"/>
              <a:gd name="connsiteX11" fmla="*/ 53975 w 244810"/>
              <a:gd name="connsiteY11" fmla="*/ 279400 h 869950"/>
              <a:gd name="connsiteX12" fmla="*/ 60325 w 244810"/>
              <a:gd name="connsiteY12" fmla="*/ 311150 h 869950"/>
              <a:gd name="connsiteX13" fmla="*/ 66675 w 244810"/>
              <a:gd name="connsiteY13" fmla="*/ 361950 h 869950"/>
              <a:gd name="connsiteX14" fmla="*/ 69850 w 244810"/>
              <a:gd name="connsiteY14" fmla="*/ 450850 h 869950"/>
              <a:gd name="connsiteX15" fmla="*/ 76200 w 244810"/>
              <a:gd name="connsiteY15" fmla="*/ 495300 h 869950"/>
              <a:gd name="connsiteX16" fmla="*/ 79375 w 244810"/>
              <a:gd name="connsiteY16" fmla="*/ 508000 h 869950"/>
              <a:gd name="connsiteX17" fmla="*/ 82550 w 244810"/>
              <a:gd name="connsiteY17" fmla="*/ 533400 h 869950"/>
              <a:gd name="connsiteX18" fmla="*/ 95250 w 244810"/>
              <a:gd name="connsiteY18" fmla="*/ 561975 h 869950"/>
              <a:gd name="connsiteX19" fmla="*/ 104775 w 244810"/>
              <a:gd name="connsiteY19" fmla="*/ 584200 h 869950"/>
              <a:gd name="connsiteX20" fmla="*/ 127000 w 244810"/>
              <a:gd name="connsiteY20" fmla="*/ 612775 h 869950"/>
              <a:gd name="connsiteX21" fmla="*/ 139700 w 244810"/>
              <a:gd name="connsiteY21" fmla="*/ 631825 h 869950"/>
              <a:gd name="connsiteX22" fmla="*/ 152400 w 244810"/>
              <a:gd name="connsiteY22" fmla="*/ 650875 h 869950"/>
              <a:gd name="connsiteX23" fmla="*/ 165100 w 244810"/>
              <a:gd name="connsiteY23" fmla="*/ 669925 h 869950"/>
              <a:gd name="connsiteX24" fmla="*/ 171450 w 244810"/>
              <a:gd name="connsiteY24" fmla="*/ 679450 h 869950"/>
              <a:gd name="connsiteX25" fmla="*/ 177800 w 244810"/>
              <a:gd name="connsiteY25" fmla="*/ 692150 h 869950"/>
              <a:gd name="connsiteX26" fmla="*/ 180975 w 244810"/>
              <a:gd name="connsiteY26" fmla="*/ 701675 h 869950"/>
              <a:gd name="connsiteX27" fmla="*/ 187325 w 244810"/>
              <a:gd name="connsiteY27" fmla="*/ 711200 h 869950"/>
              <a:gd name="connsiteX28" fmla="*/ 193675 w 244810"/>
              <a:gd name="connsiteY28" fmla="*/ 730250 h 869950"/>
              <a:gd name="connsiteX29" fmla="*/ 196850 w 244810"/>
              <a:gd name="connsiteY29" fmla="*/ 739775 h 869950"/>
              <a:gd name="connsiteX30" fmla="*/ 200025 w 244810"/>
              <a:gd name="connsiteY30" fmla="*/ 749300 h 869950"/>
              <a:gd name="connsiteX31" fmla="*/ 206375 w 244810"/>
              <a:gd name="connsiteY31" fmla="*/ 758825 h 869950"/>
              <a:gd name="connsiteX32" fmla="*/ 212725 w 244810"/>
              <a:gd name="connsiteY32" fmla="*/ 777875 h 869950"/>
              <a:gd name="connsiteX33" fmla="*/ 219075 w 244810"/>
              <a:gd name="connsiteY33" fmla="*/ 800100 h 869950"/>
              <a:gd name="connsiteX34" fmla="*/ 225425 w 244810"/>
              <a:gd name="connsiteY34" fmla="*/ 809625 h 869950"/>
              <a:gd name="connsiteX35" fmla="*/ 231775 w 244810"/>
              <a:gd name="connsiteY35" fmla="*/ 828675 h 869950"/>
              <a:gd name="connsiteX36" fmla="*/ 238125 w 244810"/>
              <a:gd name="connsiteY36" fmla="*/ 847725 h 869950"/>
              <a:gd name="connsiteX37" fmla="*/ 241300 w 244810"/>
              <a:gd name="connsiteY37" fmla="*/ 857250 h 869950"/>
              <a:gd name="connsiteX38" fmla="*/ 244475 w 244810"/>
              <a:gd name="connsiteY38" fmla="*/ 86995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4810" h="869950">
                <a:moveTo>
                  <a:pt x="0" y="0"/>
                </a:moveTo>
                <a:cubicBezTo>
                  <a:pt x="2117" y="3175"/>
                  <a:pt x="4643" y="6112"/>
                  <a:pt x="6350" y="9525"/>
                </a:cubicBezTo>
                <a:cubicBezTo>
                  <a:pt x="7847" y="12518"/>
                  <a:pt x="8869" y="15768"/>
                  <a:pt x="9525" y="19050"/>
                </a:cubicBezTo>
                <a:cubicBezTo>
                  <a:pt x="12050" y="31675"/>
                  <a:pt x="13758" y="44450"/>
                  <a:pt x="15875" y="57150"/>
                </a:cubicBezTo>
                <a:cubicBezTo>
                  <a:pt x="17310" y="65758"/>
                  <a:pt x="20108" y="74083"/>
                  <a:pt x="22225" y="82550"/>
                </a:cubicBezTo>
                <a:cubicBezTo>
                  <a:pt x="23786" y="88795"/>
                  <a:pt x="24248" y="95266"/>
                  <a:pt x="25400" y="101600"/>
                </a:cubicBezTo>
                <a:cubicBezTo>
                  <a:pt x="26365" y="106909"/>
                  <a:pt x="27266" y="112240"/>
                  <a:pt x="28575" y="117475"/>
                </a:cubicBezTo>
                <a:cubicBezTo>
                  <a:pt x="29387" y="120722"/>
                  <a:pt x="31024" y="123733"/>
                  <a:pt x="31750" y="127000"/>
                </a:cubicBezTo>
                <a:cubicBezTo>
                  <a:pt x="33147" y="133284"/>
                  <a:pt x="33662" y="139737"/>
                  <a:pt x="34925" y="146050"/>
                </a:cubicBezTo>
                <a:cubicBezTo>
                  <a:pt x="35781" y="150329"/>
                  <a:pt x="37042" y="154517"/>
                  <a:pt x="38100" y="158750"/>
                </a:cubicBezTo>
                <a:cubicBezTo>
                  <a:pt x="42349" y="201239"/>
                  <a:pt x="39189" y="180070"/>
                  <a:pt x="47625" y="222250"/>
                </a:cubicBezTo>
                <a:cubicBezTo>
                  <a:pt x="50486" y="236555"/>
                  <a:pt x="51987" y="266146"/>
                  <a:pt x="53975" y="279400"/>
                </a:cubicBezTo>
                <a:cubicBezTo>
                  <a:pt x="55576" y="290074"/>
                  <a:pt x="58799" y="300466"/>
                  <a:pt x="60325" y="311150"/>
                </a:cubicBezTo>
                <a:cubicBezTo>
                  <a:pt x="64855" y="342862"/>
                  <a:pt x="62674" y="325937"/>
                  <a:pt x="66675" y="361950"/>
                </a:cubicBezTo>
                <a:cubicBezTo>
                  <a:pt x="67733" y="391583"/>
                  <a:pt x="68205" y="421243"/>
                  <a:pt x="69850" y="450850"/>
                </a:cubicBezTo>
                <a:cubicBezTo>
                  <a:pt x="70300" y="458954"/>
                  <a:pt x="74280" y="485702"/>
                  <a:pt x="76200" y="495300"/>
                </a:cubicBezTo>
                <a:cubicBezTo>
                  <a:pt x="77056" y="499579"/>
                  <a:pt x="78658" y="503696"/>
                  <a:pt x="79375" y="508000"/>
                </a:cubicBezTo>
                <a:cubicBezTo>
                  <a:pt x="80778" y="516416"/>
                  <a:pt x="80762" y="525057"/>
                  <a:pt x="82550" y="533400"/>
                </a:cubicBezTo>
                <a:cubicBezTo>
                  <a:pt x="88693" y="562069"/>
                  <a:pt x="85993" y="543461"/>
                  <a:pt x="95250" y="561975"/>
                </a:cubicBezTo>
                <a:cubicBezTo>
                  <a:pt x="108388" y="588252"/>
                  <a:pt x="84955" y="551166"/>
                  <a:pt x="104775" y="584200"/>
                </a:cubicBezTo>
                <a:cubicBezTo>
                  <a:pt x="132341" y="630143"/>
                  <a:pt x="104798" y="584229"/>
                  <a:pt x="127000" y="612775"/>
                </a:cubicBezTo>
                <a:cubicBezTo>
                  <a:pt x="131685" y="618799"/>
                  <a:pt x="135467" y="625475"/>
                  <a:pt x="139700" y="631825"/>
                </a:cubicBezTo>
                <a:lnTo>
                  <a:pt x="152400" y="650875"/>
                </a:lnTo>
                <a:lnTo>
                  <a:pt x="165100" y="669925"/>
                </a:lnTo>
                <a:cubicBezTo>
                  <a:pt x="167217" y="673100"/>
                  <a:pt x="169743" y="676037"/>
                  <a:pt x="171450" y="679450"/>
                </a:cubicBezTo>
                <a:cubicBezTo>
                  <a:pt x="173567" y="683683"/>
                  <a:pt x="175936" y="687800"/>
                  <a:pt x="177800" y="692150"/>
                </a:cubicBezTo>
                <a:cubicBezTo>
                  <a:pt x="179118" y="695226"/>
                  <a:pt x="179478" y="698682"/>
                  <a:pt x="180975" y="701675"/>
                </a:cubicBezTo>
                <a:cubicBezTo>
                  <a:pt x="182682" y="705088"/>
                  <a:pt x="185775" y="707713"/>
                  <a:pt x="187325" y="711200"/>
                </a:cubicBezTo>
                <a:cubicBezTo>
                  <a:pt x="190043" y="717317"/>
                  <a:pt x="191558" y="723900"/>
                  <a:pt x="193675" y="730250"/>
                </a:cubicBezTo>
                <a:lnTo>
                  <a:pt x="196850" y="739775"/>
                </a:lnTo>
                <a:cubicBezTo>
                  <a:pt x="197908" y="742950"/>
                  <a:pt x="198169" y="746515"/>
                  <a:pt x="200025" y="749300"/>
                </a:cubicBezTo>
                <a:cubicBezTo>
                  <a:pt x="202142" y="752475"/>
                  <a:pt x="204825" y="755338"/>
                  <a:pt x="206375" y="758825"/>
                </a:cubicBezTo>
                <a:cubicBezTo>
                  <a:pt x="209093" y="764942"/>
                  <a:pt x="211102" y="771381"/>
                  <a:pt x="212725" y="777875"/>
                </a:cubicBezTo>
                <a:cubicBezTo>
                  <a:pt x="213742" y="781944"/>
                  <a:pt x="216798" y="795545"/>
                  <a:pt x="219075" y="800100"/>
                </a:cubicBezTo>
                <a:cubicBezTo>
                  <a:pt x="220782" y="803513"/>
                  <a:pt x="223875" y="806138"/>
                  <a:pt x="225425" y="809625"/>
                </a:cubicBezTo>
                <a:cubicBezTo>
                  <a:pt x="228143" y="815742"/>
                  <a:pt x="229658" y="822325"/>
                  <a:pt x="231775" y="828675"/>
                </a:cubicBezTo>
                <a:lnTo>
                  <a:pt x="238125" y="847725"/>
                </a:lnTo>
                <a:lnTo>
                  <a:pt x="241300" y="857250"/>
                </a:lnTo>
                <a:cubicBezTo>
                  <a:pt x="244810" y="867779"/>
                  <a:pt x="244475" y="863428"/>
                  <a:pt x="244475" y="869950"/>
                </a:cubicBezTo>
              </a:path>
            </a:pathLst>
          </a:custGeom>
          <a:noFill/>
          <a:ln w="50800" cmpd="dbl">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Rectangle 24"/>
          <p:cNvSpPr/>
          <p:nvPr/>
        </p:nvSpPr>
        <p:spPr>
          <a:xfrm>
            <a:off x="7159046" y="1628800"/>
            <a:ext cx="1872208" cy="288032"/>
          </a:xfrm>
          <a:prstGeom prst="rect">
            <a:avLst/>
          </a:prstGeom>
          <a:gradFill flip="none" rotWithShape="1">
            <a:gsLst>
              <a:gs pos="17000">
                <a:srgbClr val="FF6600"/>
              </a:gs>
              <a:gs pos="64999">
                <a:srgbClr val="F0EBD5"/>
              </a:gs>
              <a:gs pos="100000">
                <a:srgbClr val="D1C39F"/>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Pôle urbain </a:t>
            </a:r>
            <a:r>
              <a:rPr lang="fr-FR" sz="1200" b="1" dirty="0" err="1" smtClean="0">
                <a:solidFill>
                  <a:schemeClr val="tx1"/>
                </a:solidFill>
              </a:rPr>
              <a:t>Zenata</a:t>
            </a:r>
            <a:endParaRPr lang="fr-FR" sz="1200" b="1" dirty="0">
              <a:solidFill>
                <a:schemeClr val="tx1"/>
              </a:solidFill>
            </a:endParaRPr>
          </a:p>
        </p:txBody>
      </p:sp>
      <p:sp>
        <p:nvSpPr>
          <p:cNvPr id="27" name="Rectangle 26"/>
          <p:cNvSpPr/>
          <p:nvPr/>
        </p:nvSpPr>
        <p:spPr>
          <a:xfrm>
            <a:off x="5862902" y="3429000"/>
            <a:ext cx="1872208" cy="288032"/>
          </a:xfrm>
          <a:prstGeom prst="rect">
            <a:avLst/>
          </a:prstGeom>
          <a:gradFill>
            <a:gsLst>
              <a:gs pos="0">
                <a:schemeClr val="bg1">
                  <a:lumMod val="85000"/>
                </a:schemeClr>
              </a:gs>
              <a:gs pos="64999">
                <a:srgbClr val="F0EBD5"/>
              </a:gs>
              <a:gs pos="100000">
                <a:srgbClr val="D1C39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Aéroport Mohamed 5</a:t>
            </a:r>
            <a:endParaRPr lang="fr-FR" sz="1200" b="1" dirty="0">
              <a:solidFill>
                <a:schemeClr val="tx1"/>
              </a:solidFill>
            </a:endParaRPr>
          </a:p>
        </p:txBody>
      </p:sp>
      <p:sp>
        <p:nvSpPr>
          <p:cNvPr id="22" name="Rectangle 21"/>
          <p:cNvSpPr/>
          <p:nvPr/>
        </p:nvSpPr>
        <p:spPr>
          <a:xfrm>
            <a:off x="5358846" y="2852936"/>
            <a:ext cx="1656184" cy="288032"/>
          </a:xfrm>
          <a:prstGeom prst="rect">
            <a:avLst/>
          </a:prstGeom>
          <a:gradFill flip="none" rotWithShape="1">
            <a:gsLst>
              <a:gs pos="17000">
                <a:srgbClr val="FF6600"/>
              </a:gs>
              <a:gs pos="64999">
                <a:srgbClr val="F0EBD5"/>
              </a:gs>
              <a:gs pos="100000">
                <a:srgbClr val="D1C39F"/>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Pôle urbain </a:t>
            </a:r>
            <a:r>
              <a:rPr lang="fr-FR" sz="1200" b="1" dirty="0" err="1" smtClean="0">
                <a:solidFill>
                  <a:schemeClr val="tx1"/>
                </a:solidFill>
              </a:rPr>
              <a:t>Anfa</a:t>
            </a:r>
            <a:endParaRPr lang="fr-FR" sz="1200" b="1" dirty="0">
              <a:solidFill>
                <a:schemeClr val="tx1"/>
              </a:solidFill>
            </a:endParaRPr>
          </a:p>
        </p:txBody>
      </p:sp>
      <p:sp>
        <p:nvSpPr>
          <p:cNvPr id="56" name="Ellipse 55"/>
          <p:cNvSpPr/>
          <p:nvPr/>
        </p:nvSpPr>
        <p:spPr>
          <a:xfrm>
            <a:off x="5790894" y="2276872"/>
            <a:ext cx="504056" cy="504056"/>
          </a:xfrm>
          <a:prstGeom prst="ellipse">
            <a:avLst/>
          </a:prstGeom>
          <a:noFill/>
          <a:ln w="60325">
            <a:solidFill>
              <a:srgbClr val="FF6600"/>
            </a:solidFill>
          </a:ln>
          <a:effectLst>
            <a:outerShdw blurRad="139700" dir="21540000" algn="ctr" rotWithShape="0">
              <a:srgbClr val="FF66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7735110" y="1196752"/>
            <a:ext cx="432048" cy="432048"/>
          </a:xfrm>
          <a:prstGeom prst="ellipse">
            <a:avLst/>
          </a:prstGeom>
          <a:noFill/>
          <a:ln w="60325">
            <a:solidFill>
              <a:srgbClr val="FF6600"/>
            </a:solidFill>
          </a:ln>
          <a:effectLst>
            <a:outerShdw blurRad="139700" dir="21540000" algn="ctr" rotWithShape="0">
              <a:srgbClr val="FF66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5430854" y="1772816"/>
            <a:ext cx="1512168" cy="432048"/>
          </a:xfrm>
          <a:prstGeom prst="ellipse">
            <a:avLst/>
          </a:prstGeom>
          <a:gradFill flip="none" rotWithShape="1">
            <a:gsLst>
              <a:gs pos="26000">
                <a:schemeClr val="tx1">
                  <a:lumMod val="75000"/>
                  <a:lumOff val="25000"/>
                  <a:alpha val="82000"/>
                </a:schemeClr>
              </a:gs>
              <a:gs pos="64999">
                <a:srgbClr val="F0EBD5"/>
              </a:gs>
              <a:gs pos="100000">
                <a:srgbClr val="D1C39F"/>
              </a:gs>
            </a:gsLst>
            <a:lin ang="60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Casablanca</a:t>
            </a:r>
            <a:endParaRPr lang="fr-FR" sz="1100" b="1" dirty="0">
              <a:solidFill>
                <a:schemeClr val="tx1"/>
              </a:solidFill>
            </a:endParaRPr>
          </a:p>
        </p:txBody>
      </p:sp>
      <p:sp>
        <p:nvSpPr>
          <p:cNvPr id="74" name="Forme libre 73"/>
          <p:cNvSpPr/>
          <p:nvPr/>
        </p:nvSpPr>
        <p:spPr>
          <a:xfrm>
            <a:off x="5123618" y="4038600"/>
            <a:ext cx="1278153" cy="254348"/>
          </a:xfrm>
          <a:custGeom>
            <a:avLst/>
            <a:gdLst>
              <a:gd name="connsiteX0" fmla="*/ 1266086 w 1278153"/>
              <a:gd name="connsiteY0" fmla="*/ 127000 h 254348"/>
              <a:gd name="connsiteX1" fmla="*/ 1234336 w 1278153"/>
              <a:gd name="connsiteY1" fmla="*/ 101600 h 254348"/>
              <a:gd name="connsiteX2" fmla="*/ 1221636 w 1278153"/>
              <a:gd name="connsiteY2" fmla="*/ 82550 h 254348"/>
              <a:gd name="connsiteX3" fmla="*/ 1183536 w 1278153"/>
              <a:gd name="connsiteY3" fmla="*/ 69850 h 254348"/>
              <a:gd name="connsiteX4" fmla="*/ 1145436 w 1278153"/>
              <a:gd name="connsiteY4" fmla="*/ 57150 h 254348"/>
              <a:gd name="connsiteX5" fmla="*/ 1126386 w 1278153"/>
              <a:gd name="connsiteY5" fmla="*/ 50800 h 254348"/>
              <a:gd name="connsiteX6" fmla="*/ 1107336 w 1278153"/>
              <a:gd name="connsiteY6" fmla="*/ 38100 h 254348"/>
              <a:gd name="connsiteX7" fmla="*/ 1069236 w 1278153"/>
              <a:gd name="connsiteY7" fmla="*/ 25400 h 254348"/>
              <a:gd name="connsiteX8" fmla="*/ 1018436 w 1278153"/>
              <a:gd name="connsiteY8" fmla="*/ 12700 h 254348"/>
              <a:gd name="connsiteX9" fmla="*/ 910486 w 1278153"/>
              <a:gd name="connsiteY9" fmla="*/ 0 h 254348"/>
              <a:gd name="connsiteX10" fmla="*/ 751736 w 1278153"/>
              <a:gd name="connsiteY10" fmla="*/ 6350 h 254348"/>
              <a:gd name="connsiteX11" fmla="*/ 700936 w 1278153"/>
              <a:gd name="connsiteY11" fmla="*/ 12700 h 254348"/>
              <a:gd name="connsiteX12" fmla="*/ 662836 w 1278153"/>
              <a:gd name="connsiteY12" fmla="*/ 25400 h 254348"/>
              <a:gd name="connsiteX13" fmla="*/ 605686 w 1278153"/>
              <a:gd name="connsiteY13" fmla="*/ 50800 h 254348"/>
              <a:gd name="connsiteX14" fmla="*/ 586636 w 1278153"/>
              <a:gd name="connsiteY14" fmla="*/ 57150 h 254348"/>
              <a:gd name="connsiteX15" fmla="*/ 548536 w 1278153"/>
              <a:gd name="connsiteY15" fmla="*/ 82550 h 254348"/>
              <a:gd name="connsiteX16" fmla="*/ 510436 w 1278153"/>
              <a:gd name="connsiteY16" fmla="*/ 95250 h 254348"/>
              <a:gd name="connsiteX17" fmla="*/ 453286 w 1278153"/>
              <a:gd name="connsiteY17" fmla="*/ 114300 h 254348"/>
              <a:gd name="connsiteX18" fmla="*/ 427886 w 1278153"/>
              <a:gd name="connsiteY18" fmla="*/ 120650 h 254348"/>
              <a:gd name="connsiteX19" fmla="*/ 389786 w 1278153"/>
              <a:gd name="connsiteY19" fmla="*/ 133350 h 254348"/>
              <a:gd name="connsiteX20" fmla="*/ 332636 w 1278153"/>
              <a:gd name="connsiteY20" fmla="*/ 165100 h 254348"/>
              <a:gd name="connsiteX21" fmla="*/ 313586 w 1278153"/>
              <a:gd name="connsiteY21" fmla="*/ 171450 h 254348"/>
              <a:gd name="connsiteX22" fmla="*/ 256436 w 1278153"/>
              <a:gd name="connsiteY22" fmla="*/ 196850 h 254348"/>
              <a:gd name="connsiteX23" fmla="*/ 237386 w 1278153"/>
              <a:gd name="connsiteY23" fmla="*/ 203200 h 254348"/>
              <a:gd name="connsiteX24" fmla="*/ 218336 w 1278153"/>
              <a:gd name="connsiteY24" fmla="*/ 215900 h 254348"/>
              <a:gd name="connsiteX25" fmla="*/ 154836 w 1278153"/>
              <a:gd name="connsiteY25" fmla="*/ 228600 h 254348"/>
              <a:gd name="connsiteX26" fmla="*/ 116736 w 1278153"/>
              <a:gd name="connsiteY26" fmla="*/ 234950 h 254348"/>
              <a:gd name="connsiteX27" fmla="*/ 46886 w 1278153"/>
              <a:gd name="connsiteY27" fmla="*/ 247650 h 254348"/>
              <a:gd name="connsiteX28" fmla="*/ 2436 w 1278153"/>
              <a:gd name="connsiteY28" fmla="*/ 254000 h 25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8153" h="254348">
                <a:moveTo>
                  <a:pt x="1266086" y="127000"/>
                </a:moveTo>
                <a:cubicBezTo>
                  <a:pt x="1229690" y="72405"/>
                  <a:pt x="1278153" y="136653"/>
                  <a:pt x="1234336" y="101600"/>
                </a:cubicBezTo>
                <a:cubicBezTo>
                  <a:pt x="1228377" y="96832"/>
                  <a:pt x="1228108" y="86595"/>
                  <a:pt x="1221636" y="82550"/>
                </a:cubicBezTo>
                <a:cubicBezTo>
                  <a:pt x="1210284" y="75455"/>
                  <a:pt x="1196236" y="74083"/>
                  <a:pt x="1183536" y="69850"/>
                </a:cubicBezTo>
                <a:lnTo>
                  <a:pt x="1145436" y="57150"/>
                </a:lnTo>
                <a:lnTo>
                  <a:pt x="1126386" y="50800"/>
                </a:lnTo>
                <a:cubicBezTo>
                  <a:pt x="1120036" y="46567"/>
                  <a:pt x="1114310" y="41200"/>
                  <a:pt x="1107336" y="38100"/>
                </a:cubicBezTo>
                <a:cubicBezTo>
                  <a:pt x="1095103" y="32663"/>
                  <a:pt x="1082223" y="28647"/>
                  <a:pt x="1069236" y="25400"/>
                </a:cubicBezTo>
                <a:cubicBezTo>
                  <a:pt x="1052303" y="21167"/>
                  <a:pt x="1035804" y="14437"/>
                  <a:pt x="1018436" y="12700"/>
                </a:cubicBezTo>
                <a:cubicBezTo>
                  <a:pt x="940043" y="4861"/>
                  <a:pt x="975994" y="9358"/>
                  <a:pt x="910486" y="0"/>
                </a:cubicBezTo>
                <a:cubicBezTo>
                  <a:pt x="857569" y="2117"/>
                  <a:pt x="804598" y="3146"/>
                  <a:pt x="751736" y="6350"/>
                </a:cubicBezTo>
                <a:cubicBezTo>
                  <a:pt x="734702" y="7382"/>
                  <a:pt x="717622" y="9124"/>
                  <a:pt x="700936" y="12700"/>
                </a:cubicBezTo>
                <a:cubicBezTo>
                  <a:pt x="687846" y="15505"/>
                  <a:pt x="662836" y="25400"/>
                  <a:pt x="662836" y="25400"/>
                </a:cubicBezTo>
                <a:cubicBezTo>
                  <a:pt x="632647" y="45526"/>
                  <a:pt x="651026" y="35687"/>
                  <a:pt x="605686" y="50800"/>
                </a:cubicBezTo>
                <a:lnTo>
                  <a:pt x="586636" y="57150"/>
                </a:lnTo>
                <a:lnTo>
                  <a:pt x="548536" y="82550"/>
                </a:lnTo>
                <a:cubicBezTo>
                  <a:pt x="537397" y="89976"/>
                  <a:pt x="523136" y="91017"/>
                  <a:pt x="510436" y="95250"/>
                </a:cubicBezTo>
                <a:lnTo>
                  <a:pt x="453286" y="114300"/>
                </a:lnTo>
                <a:cubicBezTo>
                  <a:pt x="445007" y="117060"/>
                  <a:pt x="436245" y="118142"/>
                  <a:pt x="427886" y="120650"/>
                </a:cubicBezTo>
                <a:cubicBezTo>
                  <a:pt x="415064" y="124497"/>
                  <a:pt x="389786" y="133350"/>
                  <a:pt x="389786" y="133350"/>
                </a:cubicBezTo>
                <a:cubicBezTo>
                  <a:pt x="361270" y="161866"/>
                  <a:pt x="379255" y="149560"/>
                  <a:pt x="332636" y="165100"/>
                </a:cubicBezTo>
                <a:lnTo>
                  <a:pt x="313586" y="171450"/>
                </a:lnTo>
                <a:cubicBezTo>
                  <a:pt x="283397" y="191576"/>
                  <a:pt x="301776" y="181737"/>
                  <a:pt x="256436" y="196850"/>
                </a:cubicBezTo>
                <a:lnTo>
                  <a:pt x="237386" y="203200"/>
                </a:lnTo>
                <a:cubicBezTo>
                  <a:pt x="231036" y="207433"/>
                  <a:pt x="225162" y="212487"/>
                  <a:pt x="218336" y="215900"/>
                </a:cubicBezTo>
                <a:cubicBezTo>
                  <a:pt x="200371" y="224883"/>
                  <a:pt x="171737" y="226000"/>
                  <a:pt x="154836" y="228600"/>
                </a:cubicBezTo>
                <a:cubicBezTo>
                  <a:pt x="142111" y="230558"/>
                  <a:pt x="129436" y="232833"/>
                  <a:pt x="116736" y="234950"/>
                </a:cubicBezTo>
                <a:cubicBezTo>
                  <a:pt x="79384" y="247401"/>
                  <a:pt x="109713" y="238675"/>
                  <a:pt x="46886" y="247650"/>
                </a:cubicBezTo>
                <a:cubicBezTo>
                  <a:pt x="0" y="254348"/>
                  <a:pt x="22762" y="254000"/>
                  <a:pt x="2436" y="254000"/>
                </a:cubicBezTo>
              </a:path>
            </a:pathLst>
          </a:custGeom>
          <a:ln w="50800" cmpd="dbl">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5" name="Forme libre 74"/>
          <p:cNvSpPr/>
          <p:nvPr/>
        </p:nvSpPr>
        <p:spPr>
          <a:xfrm>
            <a:off x="1862154" y="4349750"/>
            <a:ext cx="2959100" cy="769180"/>
          </a:xfrm>
          <a:custGeom>
            <a:avLst/>
            <a:gdLst>
              <a:gd name="connsiteX0" fmla="*/ 2959100 w 2959100"/>
              <a:gd name="connsiteY0" fmla="*/ 0 h 769180"/>
              <a:gd name="connsiteX1" fmla="*/ 2889250 w 2959100"/>
              <a:gd name="connsiteY1" fmla="*/ 6350 h 769180"/>
              <a:gd name="connsiteX2" fmla="*/ 2863850 w 2959100"/>
              <a:gd name="connsiteY2" fmla="*/ 12700 h 769180"/>
              <a:gd name="connsiteX3" fmla="*/ 2819400 w 2959100"/>
              <a:gd name="connsiteY3" fmla="*/ 19050 h 769180"/>
              <a:gd name="connsiteX4" fmla="*/ 2762250 w 2959100"/>
              <a:gd name="connsiteY4" fmla="*/ 38100 h 769180"/>
              <a:gd name="connsiteX5" fmla="*/ 2717800 w 2959100"/>
              <a:gd name="connsiteY5" fmla="*/ 50800 h 769180"/>
              <a:gd name="connsiteX6" fmla="*/ 2628900 w 2959100"/>
              <a:gd name="connsiteY6" fmla="*/ 63500 h 769180"/>
              <a:gd name="connsiteX7" fmla="*/ 2590800 w 2959100"/>
              <a:gd name="connsiteY7" fmla="*/ 76200 h 769180"/>
              <a:gd name="connsiteX8" fmla="*/ 2571750 w 2959100"/>
              <a:gd name="connsiteY8" fmla="*/ 88900 h 769180"/>
              <a:gd name="connsiteX9" fmla="*/ 2533650 w 2959100"/>
              <a:gd name="connsiteY9" fmla="*/ 101600 h 769180"/>
              <a:gd name="connsiteX10" fmla="*/ 2514600 w 2959100"/>
              <a:gd name="connsiteY10" fmla="*/ 107950 h 769180"/>
              <a:gd name="connsiteX11" fmla="*/ 2438400 w 2959100"/>
              <a:gd name="connsiteY11" fmla="*/ 120650 h 769180"/>
              <a:gd name="connsiteX12" fmla="*/ 2374900 w 2959100"/>
              <a:gd name="connsiteY12" fmla="*/ 139700 h 769180"/>
              <a:gd name="connsiteX13" fmla="*/ 2336800 w 2959100"/>
              <a:gd name="connsiteY13" fmla="*/ 152400 h 769180"/>
              <a:gd name="connsiteX14" fmla="*/ 2292350 w 2959100"/>
              <a:gd name="connsiteY14" fmla="*/ 158750 h 769180"/>
              <a:gd name="connsiteX15" fmla="*/ 2260600 w 2959100"/>
              <a:gd name="connsiteY15" fmla="*/ 165100 h 769180"/>
              <a:gd name="connsiteX16" fmla="*/ 2216150 w 2959100"/>
              <a:gd name="connsiteY16" fmla="*/ 171450 h 769180"/>
              <a:gd name="connsiteX17" fmla="*/ 2178050 w 2959100"/>
              <a:gd name="connsiteY17" fmla="*/ 177800 h 769180"/>
              <a:gd name="connsiteX18" fmla="*/ 2108200 w 2959100"/>
              <a:gd name="connsiteY18" fmla="*/ 196850 h 769180"/>
              <a:gd name="connsiteX19" fmla="*/ 2082800 w 2959100"/>
              <a:gd name="connsiteY19" fmla="*/ 203200 h 769180"/>
              <a:gd name="connsiteX20" fmla="*/ 2032000 w 2959100"/>
              <a:gd name="connsiteY20" fmla="*/ 209550 h 769180"/>
              <a:gd name="connsiteX21" fmla="*/ 2006600 w 2959100"/>
              <a:gd name="connsiteY21" fmla="*/ 215900 h 769180"/>
              <a:gd name="connsiteX22" fmla="*/ 1962150 w 2959100"/>
              <a:gd name="connsiteY22" fmla="*/ 222250 h 769180"/>
              <a:gd name="connsiteX23" fmla="*/ 1885950 w 2959100"/>
              <a:gd name="connsiteY23" fmla="*/ 241300 h 769180"/>
              <a:gd name="connsiteX24" fmla="*/ 1790700 w 2959100"/>
              <a:gd name="connsiteY24" fmla="*/ 254000 h 769180"/>
              <a:gd name="connsiteX25" fmla="*/ 1612900 w 2959100"/>
              <a:gd name="connsiteY25" fmla="*/ 266700 h 769180"/>
              <a:gd name="connsiteX26" fmla="*/ 1574800 w 2959100"/>
              <a:gd name="connsiteY26" fmla="*/ 273050 h 769180"/>
              <a:gd name="connsiteX27" fmla="*/ 1524000 w 2959100"/>
              <a:gd name="connsiteY27" fmla="*/ 285750 h 769180"/>
              <a:gd name="connsiteX28" fmla="*/ 1485900 w 2959100"/>
              <a:gd name="connsiteY28" fmla="*/ 298450 h 769180"/>
              <a:gd name="connsiteX29" fmla="*/ 1466850 w 2959100"/>
              <a:gd name="connsiteY29" fmla="*/ 304800 h 769180"/>
              <a:gd name="connsiteX30" fmla="*/ 1390650 w 2959100"/>
              <a:gd name="connsiteY30" fmla="*/ 317500 h 769180"/>
              <a:gd name="connsiteX31" fmla="*/ 1371600 w 2959100"/>
              <a:gd name="connsiteY31" fmla="*/ 323850 h 769180"/>
              <a:gd name="connsiteX32" fmla="*/ 1282700 w 2959100"/>
              <a:gd name="connsiteY32" fmla="*/ 336550 h 769180"/>
              <a:gd name="connsiteX33" fmla="*/ 1219200 w 2959100"/>
              <a:gd name="connsiteY33" fmla="*/ 349250 h 769180"/>
              <a:gd name="connsiteX34" fmla="*/ 1168400 w 2959100"/>
              <a:gd name="connsiteY34" fmla="*/ 361950 h 769180"/>
              <a:gd name="connsiteX35" fmla="*/ 1111250 w 2959100"/>
              <a:gd name="connsiteY35" fmla="*/ 387350 h 769180"/>
              <a:gd name="connsiteX36" fmla="*/ 1092200 w 2959100"/>
              <a:gd name="connsiteY36" fmla="*/ 393700 h 769180"/>
              <a:gd name="connsiteX37" fmla="*/ 1073150 w 2959100"/>
              <a:gd name="connsiteY37" fmla="*/ 406400 h 769180"/>
              <a:gd name="connsiteX38" fmla="*/ 1035050 w 2959100"/>
              <a:gd name="connsiteY38" fmla="*/ 419100 h 769180"/>
              <a:gd name="connsiteX39" fmla="*/ 1016000 w 2959100"/>
              <a:gd name="connsiteY39" fmla="*/ 431800 h 769180"/>
              <a:gd name="connsiteX40" fmla="*/ 996950 w 2959100"/>
              <a:gd name="connsiteY40" fmla="*/ 438150 h 769180"/>
              <a:gd name="connsiteX41" fmla="*/ 946150 w 2959100"/>
              <a:gd name="connsiteY41" fmla="*/ 450850 h 769180"/>
              <a:gd name="connsiteX42" fmla="*/ 927100 w 2959100"/>
              <a:gd name="connsiteY42" fmla="*/ 457200 h 769180"/>
              <a:gd name="connsiteX43" fmla="*/ 869950 w 2959100"/>
              <a:gd name="connsiteY43" fmla="*/ 463550 h 769180"/>
              <a:gd name="connsiteX44" fmla="*/ 831850 w 2959100"/>
              <a:gd name="connsiteY44" fmla="*/ 476250 h 769180"/>
              <a:gd name="connsiteX45" fmla="*/ 755650 w 2959100"/>
              <a:gd name="connsiteY45" fmla="*/ 488950 h 769180"/>
              <a:gd name="connsiteX46" fmla="*/ 736600 w 2959100"/>
              <a:gd name="connsiteY46" fmla="*/ 495300 h 769180"/>
              <a:gd name="connsiteX47" fmla="*/ 692150 w 2959100"/>
              <a:gd name="connsiteY47" fmla="*/ 501650 h 769180"/>
              <a:gd name="connsiteX48" fmla="*/ 647700 w 2959100"/>
              <a:gd name="connsiteY48" fmla="*/ 514350 h 769180"/>
              <a:gd name="connsiteX49" fmla="*/ 609600 w 2959100"/>
              <a:gd name="connsiteY49" fmla="*/ 533400 h 769180"/>
              <a:gd name="connsiteX50" fmla="*/ 571500 w 2959100"/>
              <a:gd name="connsiteY50" fmla="*/ 552450 h 769180"/>
              <a:gd name="connsiteX51" fmla="*/ 533400 w 2959100"/>
              <a:gd name="connsiteY51" fmla="*/ 577850 h 769180"/>
              <a:gd name="connsiteX52" fmla="*/ 495300 w 2959100"/>
              <a:gd name="connsiteY52" fmla="*/ 596900 h 769180"/>
              <a:gd name="connsiteX53" fmla="*/ 425450 w 2959100"/>
              <a:gd name="connsiteY53" fmla="*/ 622300 h 769180"/>
              <a:gd name="connsiteX54" fmla="*/ 381000 w 2959100"/>
              <a:gd name="connsiteY54" fmla="*/ 635000 h 769180"/>
              <a:gd name="connsiteX55" fmla="*/ 355600 w 2959100"/>
              <a:gd name="connsiteY55" fmla="*/ 641350 h 769180"/>
              <a:gd name="connsiteX56" fmla="*/ 336550 w 2959100"/>
              <a:gd name="connsiteY56" fmla="*/ 647700 h 769180"/>
              <a:gd name="connsiteX57" fmla="*/ 285750 w 2959100"/>
              <a:gd name="connsiteY57" fmla="*/ 660400 h 769180"/>
              <a:gd name="connsiteX58" fmla="*/ 247650 w 2959100"/>
              <a:gd name="connsiteY58" fmla="*/ 673100 h 769180"/>
              <a:gd name="connsiteX59" fmla="*/ 190500 w 2959100"/>
              <a:gd name="connsiteY59" fmla="*/ 704850 h 769180"/>
              <a:gd name="connsiteX60" fmla="*/ 120650 w 2959100"/>
              <a:gd name="connsiteY60" fmla="*/ 730250 h 769180"/>
              <a:gd name="connsiteX61" fmla="*/ 82550 w 2959100"/>
              <a:gd name="connsiteY61" fmla="*/ 742950 h 769180"/>
              <a:gd name="connsiteX62" fmla="*/ 63500 w 2959100"/>
              <a:gd name="connsiteY62" fmla="*/ 749300 h 769180"/>
              <a:gd name="connsiteX63" fmla="*/ 44450 w 2959100"/>
              <a:gd name="connsiteY63" fmla="*/ 762000 h 769180"/>
              <a:gd name="connsiteX64" fmla="*/ 0 w 2959100"/>
              <a:gd name="connsiteY64" fmla="*/ 768350 h 7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59100" h="769180">
                <a:moveTo>
                  <a:pt x="2959100" y="0"/>
                </a:moveTo>
                <a:cubicBezTo>
                  <a:pt x="2935817" y="2117"/>
                  <a:pt x="2912424" y="3260"/>
                  <a:pt x="2889250" y="6350"/>
                </a:cubicBezTo>
                <a:cubicBezTo>
                  <a:pt x="2880599" y="7503"/>
                  <a:pt x="2872436" y="11139"/>
                  <a:pt x="2863850" y="12700"/>
                </a:cubicBezTo>
                <a:cubicBezTo>
                  <a:pt x="2849124" y="15377"/>
                  <a:pt x="2834217" y="16933"/>
                  <a:pt x="2819400" y="19050"/>
                </a:cubicBezTo>
                <a:lnTo>
                  <a:pt x="2762250" y="38100"/>
                </a:lnTo>
                <a:cubicBezTo>
                  <a:pt x="2747151" y="43133"/>
                  <a:pt x="2733747" y="48142"/>
                  <a:pt x="2717800" y="50800"/>
                </a:cubicBezTo>
                <a:cubicBezTo>
                  <a:pt x="2688273" y="55721"/>
                  <a:pt x="2628900" y="63500"/>
                  <a:pt x="2628900" y="63500"/>
                </a:cubicBezTo>
                <a:cubicBezTo>
                  <a:pt x="2616200" y="67733"/>
                  <a:pt x="2601939" y="68774"/>
                  <a:pt x="2590800" y="76200"/>
                </a:cubicBezTo>
                <a:cubicBezTo>
                  <a:pt x="2584450" y="80433"/>
                  <a:pt x="2578724" y="85800"/>
                  <a:pt x="2571750" y="88900"/>
                </a:cubicBezTo>
                <a:cubicBezTo>
                  <a:pt x="2559517" y="94337"/>
                  <a:pt x="2546350" y="97367"/>
                  <a:pt x="2533650" y="101600"/>
                </a:cubicBezTo>
                <a:lnTo>
                  <a:pt x="2514600" y="107950"/>
                </a:lnTo>
                <a:cubicBezTo>
                  <a:pt x="2486020" y="117477"/>
                  <a:pt x="2471705" y="115099"/>
                  <a:pt x="2438400" y="120650"/>
                </a:cubicBezTo>
                <a:cubicBezTo>
                  <a:pt x="2419206" y="123849"/>
                  <a:pt x="2391838" y="134054"/>
                  <a:pt x="2374900" y="139700"/>
                </a:cubicBezTo>
                <a:lnTo>
                  <a:pt x="2336800" y="152400"/>
                </a:lnTo>
                <a:cubicBezTo>
                  <a:pt x="2322601" y="157133"/>
                  <a:pt x="2307113" y="156289"/>
                  <a:pt x="2292350" y="158750"/>
                </a:cubicBezTo>
                <a:cubicBezTo>
                  <a:pt x="2281704" y="160524"/>
                  <a:pt x="2271246" y="163326"/>
                  <a:pt x="2260600" y="165100"/>
                </a:cubicBezTo>
                <a:cubicBezTo>
                  <a:pt x="2245837" y="167561"/>
                  <a:pt x="2230943" y="169174"/>
                  <a:pt x="2216150" y="171450"/>
                </a:cubicBezTo>
                <a:cubicBezTo>
                  <a:pt x="2203425" y="173408"/>
                  <a:pt x="2190750" y="175683"/>
                  <a:pt x="2178050" y="177800"/>
                </a:cubicBezTo>
                <a:cubicBezTo>
                  <a:pt x="2142441" y="189670"/>
                  <a:pt x="2165494" y="182527"/>
                  <a:pt x="2108200" y="196850"/>
                </a:cubicBezTo>
                <a:cubicBezTo>
                  <a:pt x="2099733" y="198967"/>
                  <a:pt x="2091460" y="202118"/>
                  <a:pt x="2082800" y="203200"/>
                </a:cubicBezTo>
                <a:cubicBezTo>
                  <a:pt x="2065867" y="205317"/>
                  <a:pt x="2048833" y="206745"/>
                  <a:pt x="2032000" y="209550"/>
                </a:cubicBezTo>
                <a:cubicBezTo>
                  <a:pt x="2023392" y="210985"/>
                  <a:pt x="2015186" y="214339"/>
                  <a:pt x="2006600" y="215900"/>
                </a:cubicBezTo>
                <a:cubicBezTo>
                  <a:pt x="1991874" y="218577"/>
                  <a:pt x="1976826" y="219315"/>
                  <a:pt x="1962150" y="222250"/>
                </a:cubicBezTo>
                <a:lnTo>
                  <a:pt x="1885950" y="241300"/>
                </a:lnTo>
                <a:cubicBezTo>
                  <a:pt x="1863147" y="247001"/>
                  <a:pt x="1809727" y="251886"/>
                  <a:pt x="1790700" y="254000"/>
                </a:cubicBezTo>
                <a:cubicBezTo>
                  <a:pt x="1719502" y="277733"/>
                  <a:pt x="1793426" y="255053"/>
                  <a:pt x="1612900" y="266700"/>
                </a:cubicBezTo>
                <a:cubicBezTo>
                  <a:pt x="1600052" y="267529"/>
                  <a:pt x="1587500" y="270933"/>
                  <a:pt x="1574800" y="273050"/>
                </a:cubicBezTo>
                <a:cubicBezTo>
                  <a:pt x="1516998" y="292317"/>
                  <a:pt x="1608290" y="262762"/>
                  <a:pt x="1524000" y="285750"/>
                </a:cubicBezTo>
                <a:cubicBezTo>
                  <a:pt x="1511085" y="289272"/>
                  <a:pt x="1498600" y="294217"/>
                  <a:pt x="1485900" y="298450"/>
                </a:cubicBezTo>
                <a:lnTo>
                  <a:pt x="1466850" y="304800"/>
                </a:lnTo>
                <a:cubicBezTo>
                  <a:pt x="1452922" y="309443"/>
                  <a:pt x="1400717" y="316062"/>
                  <a:pt x="1390650" y="317500"/>
                </a:cubicBezTo>
                <a:cubicBezTo>
                  <a:pt x="1384300" y="319617"/>
                  <a:pt x="1378192" y="322687"/>
                  <a:pt x="1371600" y="323850"/>
                </a:cubicBezTo>
                <a:cubicBezTo>
                  <a:pt x="1342121" y="329052"/>
                  <a:pt x="1282700" y="336550"/>
                  <a:pt x="1282700" y="336550"/>
                </a:cubicBezTo>
                <a:cubicBezTo>
                  <a:pt x="1246188" y="348721"/>
                  <a:pt x="1277573" y="339521"/>
                  <a:pt x="1219200" y="349250"/>
                </a:cubicBezTo>
                <a:cubicBezTo>
                  <a:pt x="1188549" y="354358"/>
                  <a:pt x="1192937" y="353771"/>
                  <a:pt x="1168400" y="361950"/>
                </a:cubicBezTo>
                <a:cubicBezTo>
                  <a:pt x="1138211" y="382076"/>
                  <a:pt x="1156590" y="372237"/>
                  <a:pt x="1111250" y="387350"/>
                </a:cubicBezTo>
                <a:lnTo>
                  <a:pt x="1092200" y="393700"/>
                </a:lnTo>
                <a:cubicBezTo>
                  <a:pt x="1085850" y="397933"/>
                  <a:pt x="1080124" y="403300"/>
                  <a:pt x="1073150" y="406400"/>
                </a:cubicBezTo>
                <a:cubicBezTo>
                  <a:pt x="1060917" y="411837"/>
                  <a:pt x="1035050" y="419100"/>
                  <a:pt x="1035050" y="419100"/>
                </a:cubicBezTo>
                <a:cubicBezTo>
                  <a:pt x="1028700" y="423333"/>
                  <a:pt x="1022826" y="428387"/>
                  <a:pt x="1016000" y="431800"/>
                </a:cubicBezTo>
                <a:cubicBezTo>
                  <a:pt x="1010013" y="434793"/>
                  <a:pt x="1003408" y="436389"/>
                  <a:pt x="996950" y="438150"/>
                </a:cubicBezTo>
                <a:cubicBezTo>
                  <a:pt x="980111" y="442743"/>
                  <a:pt x="963083" y="446617"/>
                  <a:pt x="946150" y="450850"/>
                </a:cubicBezTo>
                <a:cubicBezTo>
                  <a:pt x="939656" y="452473"/>
                  <a:pt x="933702" y="456100"/>
                  <a:pt x="927100" y="457200"/>
                </a:cubicBezTo>
                <a:cubicBezTo>
                  <a:pt x="908194" y="460351"/>
                  <a:pt x="889000" y="461433"/>
                  <a:pt x="869950" y="463550"/>
                </a:cubicBezTo>
                <a:cubicBezTo>
                  <a:pt x="857250" y="467783"/>
                  <a:pt x="845102" y="474357"/>
                  <a:pt x="831850" y="476250"/>
                </a:cubicBezTo>
                <a:cubicBezTo>
                  <a:pt x="806760" y="479834"/>
                  <a:pt x="780411" y="482760"/>
                  <a:pt x="755650" y="488950"/>
                </a:cubicBezTo>
                <a:cubicBezTo>
                  <a:pt x="749156" y="490573"/>
                  <a:pt x="743164" y="493987"/>
                  <a:pt x="736600" y="495300"/>
                </a:cubicBezTo>
                <a:cubicBezTo>
                  <a:pt x="721924" y="498235"/>
                  <a:pt x="706876" y="498973"/>
                  <a:pt x="692150" y="501650"/>
                </a:cubicBezTo>
                <a:cubicBezTo>
                  <a:pt x="674608" y="504839"/>
                  <a:pt x="664022" y="508909"/>
                  <a:pt x="647700" y="514350"/>
                </a:cubicBezTo>
                <a:cubicBezTo>
                  <a:pt x="593105" y="550746"/>
                  <a:pt x="662180" y="507110"/>
                  <a:pt x="609600" y="533400"/>
                </a:cubicBezTo>
                <a:cubicBezTo>
                  <a:pt x="560361" y="558019"/>
                  <a:pt x="619383" y="536489"/>
                  <a:pt x="571500" y="552450"/>
                </a:cubicBezTo>
                <a:cubicBezTo>
                  <a:pt x="535388" y="588562"/>
                  <a:pt x="570159" y="559470"/>
                  <a:pt x="533400" y="577850"/>
                </a:cubicBezTo>
                <a:cubicBezTo>
                  <a:pt x="484161" y="602469"/>
                  <a:pt x="543183" y="580939"/>
                  <a:pt x="495300" y="596900"/>
                </a:cubicBezTo>
                <a:cubicBezTo>
                  <a:pt x="461727" y="619282"/>
                  <a:pt x="483654" y="607749"/>
                  <a:pt x="425450" y="622300"/>
                </a:cubicBezTo>
                <a:cubicBezTo>
                  <a:pt x="346045" y="642151"/>
                  <a:pt x="444769" y="616780"/>
                  <a:pt x="381000" y="635000"/>
                </a:cubicBezTo>
                <a:cubicBezTo>
                  <a:pt x="372609" y="637398"/>
                  <a:pt x="363991" y="638952"/>
                  <a:pt x="355600" y="641350"/>
                </a:cubicBezTo>
                <a:cubicBezTo>
                  <a:pt x="349164" y="643189"/>
                  <a:pt x="343008" y="645939"/>
                  <a:pt x="336550" y="647700"/>
                </a:cubicBezTo>
                <a:cubicBezTo>
                  <a:pt x="319711" y="652293"/>
                  <a:pt x="302683" y="656167"/>
                  <a:pt x="285750" y="660400"/>
                </a:cubicBezTo>
                <a:cubicBezTo>
                  <a:pt x="272763" y="663647"/>
                  <a:pt x="247650" y="673100"/>
                  <a:pt x="247650" y="673100"/>
                </a:cubicBezTo>
                <a:cubicBezTo>
                  <a:pt x="203981" y="702213"/>
                  <a:pt x="224030" y="693673"/>
                  <a:pt x="190500" y="704850"/>
                </a:cubicBezTo>
                <a:cubicBezTo>
                  <a:pt x="156927" y="727232"/>
                  <a:pt x="178854" y="715699"/>
                  <a:pt x="120650" y="730250"/>
                </a:cubicBezTo>
                <a:cubicBezTo>
                  <a:pt x="107663" y="733497"/>
                  <a:pt x="95250" y="738717"/>
                  <a:pt x="82550" y="742950"/>
                </a:cubicBezTo>
                <a:lnTo>
                  <a:pt x="63500" y="749300"/>
                </a:lnTo>
                <a:cubicBezTo>
                  <a:pt x="57150" y="753533"/>
                  <a:pt x="51596" y="759320"/>
                  <a:pt x="44450" y="762000"/>
                </a:cubicBezTo>
                <a:cubicBezTo>
                  <a:pt x="25303" y="769180"/>
                  <a:pt x="16922" y="768350"/>
                  <a:pt x="0" y="768350"/>
                </a:cubicBezTo>
              </a:path>
            </a:pathLst>
          </a:custGeom>
          <a:ln w="50800" cmpd="dbl">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Rectangle 22"/>
          <p:cNvSpPr/>
          <p:nvPr/>
        </p:nvSpPr>
        <p:spPr>
          <a:xfrm>
            <a:off x="3486638" y="4509120"/>
            <a:ext cx="1584176" cy="288032"/>
          </a:xfrm>
          <a:prstGeom prst="rect">
            <a:avLst/>
          </a:prstGeom>
          <a:gradFill>
            <a:gsLst>
              <a:gs pos="0">
                <a:schemeClr val="bg1">
                  <a:lumMod val="85000"/>
                </a:schemeClr>
              </a:gs>
              <a:gs pos="64999">
                <a:srgbClr val="F0EBD5"/>
              </a:gs>
              <a:gs pos="100000">
                <a:srgbClr val="D1C39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Gare de </a:t>
            </a:r>
            <a:r>
              <a:rPr lang="fr-FR" sz="1200" b="1" dirty="0" err="1" smtClean="0">
                <a:solidFill>
                  <a:schemeClr val="tx1"/>
                </a:solidFill>
              </a:rPr>
              <a:t>Laassilate</a:t>
            </a:r>
            <a:endParaRPr lang="fr-FR" sz="1200" b="1" dirty="0">
              <a:solidFill>
                <a:schemeClr val="tx1"/>
              </a:solidFill>
            </a:endParaRPr>
          </a:p>
        </p:txBody>
      </p:sp>
      <p:cxnSp>
        <p:nvCxnSpPr>
          <p:cNvPr id="49" name="Connecteur droit avec flèche 48"/>
          <p:cNvCxnSpPr/>
          <p:nvPr/>
        </p:nvCxnSpPr>
        <p:spPr>
          <a:xfrm flipV="1">
            <a:off x="4494750" y="4365104"/>
            <a:ext cx="0" cy="144016"/>
          </a:xfrm>
          <a:prstGeom prst="straightConnector1">
            <a:avLst/>
          </a:prstGeom>
          <a:ln w="508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611560" y="281160"/>
            <a:ext cx="3456384" cy="646331"/>
          </a:xfrm>
          <a:prstGeom prst="rect">
            <a:avLst/>
          </a:prstGeom>
          <a:noFill/>
        </p:spPr>
        <p:txBody>
          <a:bodyPr wrap="square" rtlCol="0">
            <a:spAutoFit/>
          </a:bodyPr>
          <a:lstStyle/>
          <a:p>
            <a:pPr algn="ctr"/>
            <a:r>
              <a:rPr lang="fr-FR" b="1" dirty="0" smtClean="0">
                <a:latin typeface="Times New Roman" pitchFamily="18" charset="0"/>
                <a:cs typeface="Times New Roman" pitchFamily="18" charset="0"/>
              </a:rPr>
              <a:t>Réseau ferroviaire, aéroportuaire et portuaire</a:t>
            </a:r>
            <a:endParaRPr lang="fr-FR" b="1" dirty="0">
              <a:latin typeface="Times New Roman" pitchFamily="18" charset="0"/>
              <a:cs typeface="Times New Roman" pitchFamily="18" charset="0"/>
            </a:endParaRPr>
          </a:p>
        </p:txBody>
      </p:sp>
      <p:cxnSp>
        <p:nvCxnSpPr>
          <p:cNvPr id="78" name="Connecteur droit avec flèche 77"/>
          <p:cNvCxnSpPr/>
          <p:nvPr/>
        </p:nvCxnSpPr>
        <p:spPr>
          <a:xfrm flipH="1">
            <a:off x="6582982" y="1052736"/>
            <a:ext cx="864096" cy="504056"/>
          </a:xfrm>
          <a:prstGeom prst="straightConnector1">
            <a:avLst/>
          </a:prstGeom>
          <a:ln w="508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7231054" y="764704"/>
            <a:ext cx="1224136" cy="360040"/>
          </a:xfrm>
          <a:prstGeom prst="rect">
            <a:avLst/>
          </a:prstGeom>
          <a:gradFill>
            <a:gsLst>
              <a:gs pos="0">
                <a:schemeClr val="bg1">
                  <a:lumMod val="85000"/>
                </a:schemeClr>
              </a:gs>
              <a:gs pos="64999">
                <a:srgbClr val="F0EBD5"/>
              </a:gs>
              <a:gs pos="100000">
                <a:srgbClr val="D1C39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Port de Casablanca</a:t>
            </a:r>
            <a:endParaRPr lang="fr-FR" sz="1200" b="1" dirty="0">
              <a:solidFill>
                <a:schemeClr val="tx1"/>
              </a:solidFill>
            </a:endParaRPr>
          </a:p>
        </p:txBody>
      </p:sp>
      <p:sp>
        <p:nvSpPr>
          <p:cNvPr id="86" name="Rectangle 85"/>
          <p:cNvSpPr/>
          <p:nvPr/>
        </p:nvSpPr>
        <p:spPr>
          <a:xfrm>
            <a:off x="3635896" y="6093296"/>
            <a:ext cx="576064" cy="72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8" name="Connecteur droit 87"/>
          <p:cNvCxnSpPr/>
          <p:nvPr/>
        </p:nvCxnSpPr>
        <p:spPr>
          <a:xfrm>
            <a:off x="3635896" y="6381328"/>
            <a:ext cx="576064" cy="0"/>
          </a:xfrm>
          <a:prstGeom prst="line">
            <a:avLst/>
          </a:prstGeom>
          <a:ln w="88900" cmpd="dbl">
            <a:solidFill>
              <a:srgbClr val="FFC000"/>
            </a:solidFill>
          </a:ln>
        </p:spPr>
        <p:style>
          <a:lnRef idx="1">
            <a:schemeClr val="accent1"/>
          </a:lnRef>
          <a:fillRef idx="0">
            <a:schemeClr val="accent1"/>
          </a:fillRef>
          <a:effectRef idx="0">
            <a:schemeClr val="accent1"/>
          </a:effectRef>
          <a:fontRef idx="minor">
            <a:schemeClr val="tx1"/>
          </a:fontRef>
        </p:style>
      </p:cxnSp>
      <p:sp>
        <p:nvSpPr>
          <p:cNvPr id="91" name="ZoneTexte 90"/>
          <p:cNvSpPr txBox="1"/>
          <p:nvPr/>
        </p:nvSpPr>
        <p:spPr>
          <a:xfrm>
            <a:off x="3275856" y="5589241"/>
            <a:ext cx="5328592" cy="1200329"/>
          </a:xfrm>
          <a:prstGeom prst="rect">
            <a:avLst/>
          </a:prstGeom>
          <a:noFill/>
        </p:spPr>
        <p:txBody>
          <a:bodyPr wrap="square" rtlCol="0">
            <a:spAutoFit/>
          </a:bodyPr>
          <a:lstStyle/>
          <a:p>
            <a:r>
              <a:rPr lang="fr-FR" b="1" u="sng" dirty="0" smtClean="0">
                <a:solidFill>
                  <a:schemeClr val="bg1">
                    <a:lumMod val="50000"/>
                  </a:schemeClr>
                </a:solidFill>
                <a:latin typeface="Times New Roman" pitchFamily="18" charset="0"/>
                <a:cs typeface="Times New Roman" pitchFamily="18" charset="0"/>
              </a:rPr>
              <a:t>Légende:</a:t>
            </a:r>
          </a:p>
          <a:p>
            <a:r>
              <a:rPr lang="fr-FR" dirty="0" smtClean="0">
                <a:latin typeface="Times New Roman" pitchFamily="18" charset="0"/>
                <a:cs typeface="Times New Roman" pitchFamily="18" charset="0"/>
              </a:rPr>
              <a:t>                     Autoroute                                Pôle urbain</a:t>
            </a:r>
          </a:p>
          <a:p>
            <a:r>
              <a:rPr lang="fr-FR" dirty="0" smtClean="0">
                <a:latin typeface="Times New Roman" pitchFamily="18" charset="0"/>
                <a:cs typeface="Times New Roman" pitchFamily="18" charset="0"/>
              </a:rPr>
              <a:t>                     Voie ferrée</a:t>
            </a:r>
          </a:p>
          <a:p>
            <a:endParaRPr lang="fr-FR" dirty="0"/>
          </a:p>
        </p:txBody>
      </p:sp>
      <p:sp>
        <p:nvSpPr>
          <p:cNvPr id="92" name="Organigramme : Processus 91"/>
          <p:cNvSpPr/>
          <p:nvPr/>
        </p:nvSpPr>
        <p:spPr>
          <a:xfrm>
            <a:off x="3347864" y="5661247"/>
            <a:ext cx="5328592" cy="864097"/>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ZoneTexte 92"/>
          <p:cNvSpPr txBox="1"/>
          <p:nvPr/>
        </p:nvSpPr>
        <p:spPr>
          <a:xfrm>
            <a:off x="4499992" y="0"/>
            <a:ext cx="3672408" cy="461665"/>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Planification et études</a:t>
            </a:r>
            <a:endParaRPr lang="fr-FR" sz="2400" b="1" u="sng" dirty="0">
              <a:solidFill>
                <a:schemeClr val="bg1"/>
              </a:solidFill>
              <a:latin typeface="Times New Roman" pitchFamily="18" charset="0"/>
              <a:cs typeface="Times New Roman" pitchFamily="18" charset="0"/>
            </a:endParaRPr>
          </a:p>
        </p:txBody>
      </p:sp>
      <p:sp>
        <p:nvSpPr>
          <p:cNvPr id="36" name="Ellipse 35"/>
          <p:cNvSpPr/>
          <p:nvPr/>
        </p:nvSpPr>
        <p:spPr>
          <a:xfrm>
            <a:off x="6804248" y="5949280"/>
            <a:ext cx="288032" cy="288032"/>
          </a:xfrm>
          <a:prstGeom prst="ellipse">
            <a:avLst/>
          </a:prstGeom>
          <a:noFill/>
          <a:ln w="60325">
            <a:solidFill>
              <a:srgbClr val="FF6600"/>
            </a:solidFill>
          </a:ln>
          <a:effectLst>
            <a:outerShdw blurRad="139700" dir="21540000" algn="ctr" rotWithShape="0">
              <a:srgbClr val="FF66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0" y="5154141"/>
            <a:ext cx="3275856" cy="1731243"/>
          </a:xfrm>
          <a:prstGeom prst="rect">
            <a:avLst/>
          </a:prstGeom>
          <a:gradFill flip="none" rotWithShape="1">
            <a:gsLst>
              <a:gs pos="23000">
                <a:schemeClr val="bg1">
                  <a:alpha val="57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r>
              <a:rPr lang="fr-FR" sz="1200" dirty="0" smtClean="0"/>
              <a:t/>
            </a:r>
            <a:br>
              <a:rPr lang="fr-FR" sz="1200" dirty="0" smtClean="0"/>
            </a:br>
            <a:r>
              <a:rPr lang="fr-FR" sz="1200" dirty="0" smtClean="0"/>
              <a:t> -  </a:t>
            </a:r>
            <a:r>
              <a:rPr lang="fr-FR" sz="1200" b="1" dirty="0" smtClean="0"/>
              <a:t>Réseau ferroviaire : </a:t>
            </a:r>
            <a:r>
              <a:rPr lang="fr-FR" sz="1200" dirty="0" smtClean="0"/>
              <a:t>axe Casablanca – El Jadida, Casablanca – Marrakech et Casablanca – Khouribga.</a:t>
            </a:r>
          </a:p>
          <a:p>
            <a:r>
              <a:rPr lang="fr-FR" sz="1200" dirty="0" smtClean="0"/>
              <a:t/>
            </a:r>
            <a:br>
              <a:rPr lang="fr-FR" sz="1200" dirty="0" smtClean="0"/>
            </a:br>
            <a:r>
              <a:rPr lang="fr-FR" sz="1200" dirty="0" smtClean="0"/>
              <a:t>-  Notons également la proximité de </a:t>
            </a:r>
            <a:r>
              <a:rPr lang="fr-FR" sz="1200" b="1" dirty="0" smtClean="0"/>
              <a:t>l’aéroport Mohamed V </a:t>
            </a:r>
            <a:r>
              <a:rPr lang="fr-FR" sz="1200" dirty="0" smtClean="0"/>
              <a:t>et </a:t>
            </a:r>
            <a:r>
              <a:rPr lang="fr-FR" sz="1200" b="1" dirty="0" smtClean="0"/>
              <a:t>les ports de Casablanca et de </a:t>
            </a:r>
            <a:r>
              <a:rPr lang="fr-FR" sz="1200" b="1" dirty="0" err="1" smtClean="0"/>
              <a:t>Jorf</a:t>
            </a:r>
            <a:r>
              <a:rPr lang="fr-FR" sz="1200" b="1" dirty="0" smtClean="0"/>
              <a:t> </a:t>
            </a:r>
            <a:r>
              <a:rPr lang="fr-FR" sz="1200" b="1" dirty="0" err="1" smtClean="0"/>
              <a:t>Lasfar</a:t>
            </a:r>
            <a:r>
              <a:rPr lang="fr-FR" sz="1200" b="1" dirty="0" smtClean="0"/>
              <a:t>.</a:t>
            </a:r>
          </a:p>
          <a:p>
            <a:endParaRPr lang="fr-FR" sz="1050" dirty="0" smtClean="0"/>
          </a:p>
        </p:txBody>
      </p:sp>
    </p:spTree>
    <p:extLst>
      <p:ext uri="{BB962C8B-B14F-4D97-AF65-F5344CB8AC3E}">
        <p14:creationId xmlns:p14="http://schemas.microsoft.com/office/powerpoint/2010/main" val="843192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2411760" y="836712"/>
            <a:ext cx="2088232" cy="369332"/>
          </a:xfrm>
          <a:prstGeom prst="rect">
            <a:avLst/>
          </a:prstGeom>
          <a:noFill/>
        </p:spPr>
        <p:txBody>
          <a:bodyPr wrap="square" rtlCol="0">
            <a:spAutoFit/>
          </a:bodyPr>
          <a:lstStyle/>
          <a:p>
            <a:endParaRPr lang="fr-FR" dirty="0"/>
          </a:p>
        </p:txBody>
      </p:sp>
      <p:sp>
        <p:nvSpPr>
          <p:cNvPr id="19" name="ZoneTexte 18"/>
          <p:cNvSpPr txBox="1"/>
          <p:nvPr/>
        </p:nvSpPr>
        <p:spPr>
          <a:xfrm>
            <a:off x="395536" y="323945"/>
            <a:ext cx="3672408" cy="584775"/>
          </a:xfrm>
          <a:prstGeom prst="rect">
            <a:avLst/>
          </a:prstGeom>
          <a:noFill/>
        </p:spPr>
        <p:txBody>
          <a:bodyPr wrap="square" rtlCol="0">
            <a:spAutoFit/>
          </a:bodyPr>
          <a:lstStyle/>
          <a:p>
            <a:pPr algn="ctr"/>
            <a:r>
              <a:rPr lang="fr-FR" sz="1600" b="1" dirty="0" smtClean="0">
                <a:latin typeface="Times New Roman" pitchFamily="18" charset="0"/>
                <a:cs typeface="Times New Roman" pitchFamily="18" charset="0"/>
              </a:rPr>
              <a:t>Continuité et intégration du pôle attractif par rapport aux centres voisins</a:t>
            </a:r>
            <a:endParaRPr lang="fr-FR" sz="1600" b="1" dirty="0">
              <a:latin typeface="Times New Roman" pitchFamily="18" charset="0"/>
              <a:cs typeface="Times New Roman" pitchFamily="18" charset="0"/>
            </a:endParaRPr>
          </a:p>
        </p:txBody>
      </p:sp>
      <p:sp>
        <p:nvSpPr>
          <p:cNvPr id="13" name="ZoneTexte 12"/>
          <p:cNvSpPr txBox="1"/>
          <p:nvPr/>
        </p:nvSpPr>
        <p:spPr>
          <a:xfrm>
            <a:off x="4499992" y="0"/>
            <a:ext cx="3672408" cy="461665"/>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Planification et études</a:t>
            </a:r>
            <a:endParaRPr lang="fr-FR" sz="2400" b="1" u="sng" dirty="0">
              <a:solidFill>
                <a:schemeClr val="bg1"/>
              </a:solidFill>
              <a:latin typeface="Times New Roman" pitchFamily="18" charset="0"/>
              <a:cs typeface="Times New Roman" pitchFamily="18" charset="0"/>
            </a:endParaRPr>
          </a:p>
        </p:txBody>
      </p:sp>
      <p:pic>
        <p:nvPicPr>
          <p:cNvPr id="4098" name="Picture 2" descr="C:\Users\Farah\Desktop\Sahel alkhyayta\Capture 11.JPG"/>
          <p:cNvPicPr>
            <a:picLocks noChangeAspect="1" noChangeArrowheads="1"/>
          </p:cNvPicPr>
          <p:nvPr/>
        </p:nvPicPr>
        <p:blipFill>
          <a:blip r:embed="rId2" cstate="print"/>
          <a:srcRect/>
          <a:stretch>
            <a:fillRect/>
          </a:stretch>
        </p:blipFill>
        <p:spPr bwMode="auto">
          <a:xfrm>
            <a:off x="1900644" y="836712"/>
            <a:ext cx="7207860" cy="6021288"/>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3995936" y="1700808"/>
            <a:ext cx="1440160" cy="360040"/>
          </a:xfrm>
          <a:prstGeom prst="rect">
            <a:avLst/>
          </a:prstGeom>
          <a:gradFill flip="none" rotWithShape="1">
            <a:gsLst>
              <a:gs pos="0">
                <a:srgbClr val="FFC000"/>
              </a:gs>
              <a:gs pos="64999">
                <a:srgbClr val="F0EBD5"/>
              </a:gs>
              <a:gs pos="100000">
                <a:srgbClr val="D1C39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Centre </a:t>
            </a:r>
            <a:r>
              <a:rPr lang="fr-FR" sz="1100" b="1" dirty="0" err="1" smtClean="0">
                <a:solidFill>
                  <a:schemeClr val="tx1"/>
                </a:solidFill>
              </a:rPr>
              <a:t>Lakhyayta</a:t>
            </a:r>
            <a:endParaRPr lang="fr-FR" sz="1100" b="1" dirty="0">
              <a:solidFill>
                <a:schemeClr val="tx1"/>
              </a:solidFill>
            </a:endParaRPr>
          </a:p>
        </p:txBody>
      </p:sp>
      <p:sp>
        <p:nvSpPr>
          <p:cNvPr id="16" name="Rectangle 15"/>
          <p:cNvSpPr/>
          <p:nvPr/>
        </p:nvSpPr>
        <p:spPr>
          <a:xfrm>
            <a:off x="2051720" y="4509120"/>
            <a:ext cx="1944216" cy="360040"/>
          </a:xfrm>
          <a:prstGeom prst="rect">
            <a:avLst/>
          </a:prstGeom>
          <a:gradFill flip="none" rotWithShape="1">
            <a:gsLst>
              <a:gs pos="0">
                <a:srgbClr val="FFC000"/>
              </a:gs>
              <a:gs pos="64999">
                <a:srgbClr val="F0EBD5"/>
              </a:gs>
              <a:gs pos="100000">
                <a:srgbClr val="D1C39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Centre Sahel </a:t>
            </a:r>
            <a:r>
              <a:rPr lang="fr-FR" sz="1100" b="1" dirty="0" err="1" smtClean="0">
                <a:solidFill>
                  <a:schemeClr val="tx1"/>
                </a:solidFill>
              </a:rPr>
              <a:t>Soualem</a:t>
            </a:r>
            <a:endParaRPr lang="fr-FR" sz="1100" b="1" dirty="0">
              <a:solidFill>
                <a:schemeClr val="tx1"/>
              </a:solidFill>
            </a:endParaRPr>
          </a:p>
        </p:txBody>
      </p:sp>
      <p:sp>
        <p:nvSpPr>
          <p:cNvPr id="17" name="Rectangle 16"/>
          <p:cNvSpPr/>
          <p:nvPr/>
        </p:nvSpPr>
        <p:spPr>
          <a:xfrm>
            <a:off x="5220072" y="5805264"/>
            <a:ext cx="1512168" cy="432048"/>
          </a:xfrm>
          <a:prstGeom prst="rect">
            <a:avLst/>
          </a:prstGeom>
          <a:gradFill flip="none" rotWithShape="1">
            <a:gsLst>
              <a:gs pos="0">
                <a:srgbClr val="FFC000"/>
              </a:gs>
              <a:gs pos="64999">
                <a:srgbClr val="F0EBD5"/>
              </a:gs>
              <a:gs pos="100000">
                <a:srgbClr val="D1C39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Centre </a:t>
            </a:r>
            <a:r>
              <a:rPr lang="fr-FR" sz="1100" b="1" dirty="0" err="1" smtClean="0">
                <a:solidFill>
                  <a:schemeClr val="tx1"/>
                </a:solidFill>
              </a:rPr>
              <a:t>Laassilate</a:t>
            </a:r>
            <a:endParaRPr lang="fr-FR" sz="1100" b="1" dirty="0">
              <a:solidFill>
                <a:schemeClr val="tx1"/>
              </a:solidFill>
            </a:endParaRPr>
          </a:p>
        </p:txBody>
      </p:sp>
      <p:sp>
        <p:nvSpPr>
          <p:cNvPr id="21" name="Rectangle 20"/>
          <p:cNvSpPr/>
          <p:nvPr/>
        </p:nvSpPr>
        <p:spPr>
          <a:xfrm>
            <a:off x="7884368" y="2276872"/>
            <a:ext cx="1224136" cy="360040"/>
          </a:xfrm>
          <a:prstGeom prst="rect">
            <a:avLst/>
          </a:prstGeom>
          <a:gradFill flip="none" rotWithShape="1">
            <a:gsLst>
              <a:gs pos="0">
                <a:srgbClr val="FFC000"/>
              </a:gs>
              <a:gs pos="64999">
                <a:srgbClr val="F0EBD5"/>
              </a:gs>
              <a:gs pos="100000">
                <a:srgbClr val="D1C39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err="1" smtClean="0">
                <a:solidFill>
                  <a:schemeClr val="tx1"/>
                </a:solidFill>
              </a:rPr>
              <a:t>Bouskoura</a:t>
            </a:r>
            <a:endParaRPr lang="fr-FR" sz="1100" b="1" dirty="0">
              <a:solidFill>
                <a:schemeClr val="tx1"/>
              </a:solidFill>
            </a:endParaRPr>
          </a:p>
        </p:txBody>
      </p:sp>
      <p:sp>
        <p:nvSpPr>
          <p:cNvPr id="22" name="Rectangle 21"/>
          <p:cNvSpPr/>
          <p:nvPr/>
        </p:nvSpPr>
        <p:spPr>
          <a:xfrm>
            <a:off x="7164288" y="3573016"/>
            <a:ext cx="1440160" cy="360040"/>
          </a:xfrm>
          <a:prstGeom prst="rect">
            <a:avLst/>
          </a:prstGeom>
          <a:gradFill flip="none" rotWithShape="1">
            <a:gsLst>
              <a:gs pos="0">
                <a:srgbClr val="FFC000"/>
              </a:gs>
              <a:gs pos="64999">
                <a:srgbClr val="F0EBD5"/>
              </a:gs>
              <a:gs pos="100000">
                <a:srgbClr val="D1C39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Centre </a:t>
            </a:r>
            <a:r>
              <a:rPr lang="fr-FR" sz="1100" b="1" dirty="0" err="1" smtClean="0">
                <a:solidFill>
                  <a:schemeClr val="tx1"/>
                </a:solidFill>
              </a:rPr>
              <a:t>Bouhala</a:t>
            </a:r>
            <a:endParaRPr lang="fr-FR" sz="1100" b="1" dirty="0">
              <a:solidFill>
                <a:schemeClr val="tx1"/>
              </a:solidFill>
            </a:endParaRPr>
          </a:p>
        </p:txBody>
      </p:sp>
      <p:sp>
        <p:nvSpPr>
          <p:cNvPr id="23" name="Rectangle 22"/>
          <p:cNvSpPr/>
          <p:nvPr/>
        </p:nvSpPr>
        <p:spPr>
          <a:xfrm>
            <a:off x="6948264" y="1772816"/>
            <a:ext cx="2160240" cy="360040"/>
          </a:xfrm>
          <a:prstGeom prst="rect">
            <a:avLst/>
          </a:prstGeom>
          <a:gradFill flip="none" rotWithShape="1">
            <a:gsLst>
              <a:gs pos="0">
                <a:schemeClr val="bg1"/>
              </a:gs>
              <a:gs pos="64999">
                <a:srgbClr val="F0EBD5"/>
              </a:gs>
              <a:gs pos="100000">
                <a:srgbClr val="D1C39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rgbClr val="C00000"/>
                </a:solidFill>
              </a:rPr>
              <a:t>Vers Casablanca</a:t>
            </a:r>
            <a:endParaRPr lang="fr-FR" sz="1100" b="1" dirty="0">
              <a:solidFill>
                <a:srgbClr val="C00000"/>
              </a:solidFill>
            </a:endParaRPr>
          </a:p>
        </p:txBody>
      </p:sp>
      <p:sp>
        <p:nvSpPr>
          <p:cNvPr id="24" name="Rectangle 23"/>
          <p:cNvSpPr/>
          <p:nvPr/>
        </p:nvSpPr>
        <p:spPr>
          <a:xfrm>
            <a:off x="6948264" y="692696"/>
            <a:ext cx="2160240" cy="288032"/>
          </a:xfrm>
          <a:prstGeom prst="rect">
            <a:avLst/>
          </a:prstGeom>
          <a:gradFill flip="none" rotWithShape="1">
            <a:gsLst>
              <a:gs pos="0">
                <a:schemeClr val="bg1"/>
              </a:gs>
              <a:gs pos="64999">
                <a:srgbClr val="F0EBD5"/>
              </a:gs>
              <a:gs pos="100000">
                <a:srgbClr val="D1C39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rgbClr val="C00000"/>
                </a:solidFill>
              </a:rPr>
              <a:t>Route nationale vers Casablanca</a:t>
            </a:r>
            <a:endParaRPr lang="fr-FR" sz="1100" b="1" dirty="0">
              <a:solidFill>
                <a:srgbClr val="C00000"/>
              </a:solidFill>
            </a:endParaRPr>
          </a:p>
        </p:txBody>
      </p:sp>
      <p:sp>
        <p:nvSpPr>
          <p:cNvPr id="25" name="Rectangle 24"/>
          <p:cNvSpPr/>
          <p:nvPr/>
        </p:nvSpPr>
        <p:spPr>
          <a:xfrm>
            <a:off x="7487816" y="6597352"/>
            <a:ext cx="1620688" cy="288032"/>
          </a:xfrm>
          <a:prstGeom prst="rect">
            <a:avLst/>
          </a:prstGeom>
          <a:gradFill flip="none" rotWithShape="1">
            <a:gsLst>
              <a:gs pos="0">
                <a:schemeClr val="bg1"/>
              </a:gs>
              <a:gs pos="64999">
                <a:srgbClr val="F0EBD5"/>
              </a:gs>
              <a:gs pos="100000">
                <a:srgbClr val="D1C39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rgbClr val="C00000"/>
                </a:solidFill>
              </a:rPr>
              <a:t>Vers l’aéroport</a:t>
            </a:r>
            <a:endParaRPr lang="fr-FR" sz="1100" b="1" dirty="0">
              <a:solidFill>
                <a:srgbClr val="C00000"/>
              </a:solidFill>
            </a:endParaRPr>
          </a:p>
        </p:txBody>
      </p:sp>
      <p:sp>
        <p:nvSpPr>
          <p:cNvPr id="26" name="Rectangle 25"/>
          <p:cNvSpPr/>
          <p:nvPr/>
        </p:nvSpPr>
        <p:spPr>
          <a:xfrm>
            <a:off x="1763688" y="5589240"/>
            <a:ext cx="1224136" cy="288032"/>
          </a:xfrm>
          <a:prstGeom prst="rect">
            <a:avLst/>
          </a:prstGeom>
          <a:gradFill flip="none" rotWithShape="1">
            <a:gsLst>
              <a:gs pos="0">
                <a:schemeClr val="bg1"/>
              </a:gs>
              <a:gs pos="64999">
                <a:srgbClr val="F0EBD5"/>
              </a:gs>
              <a:gs pos="100000">
                <a:srgbClr val="D1C39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100" b="1" dirty="0" smtClean="0">
                <a:solidFill>
                  <a:srgbClr val="C00000"/>
                </a:solidFill>
              </a:rPr>
              <a:t>Vers </a:t>
            </a:r>
            <a:r>
              <a:rPr lang="fr-FR" sz="1100" b="1" dirty="0" err="1" smtClean="0">
                <a:solidFill>
                  <a:srgbClr val="C00000"/>
                </a:solidFill>
              </a:rPr>
              <a:t>Bir</a:t>
            </a:r>
            <a:r>
              <a:rPr lang="fr-FR" sz="1100" b="1" dirty="0" smtClean="0">
                <a:solidFill>
                  <a:srgbClr val="C00000"/>
                </a:solidFill>
              </a:rPr>
              <a:t> </a:t>
            </a:r>
            <a:r>
              <a:rPr lang="fr-FR" sz="1100" b="1" dirty="0" err="1" smtClean="0">
                <a:solidFill>
                  <a:srgbClr val="C00000"/>
                </a:solidFill>
              </a:rPr>
              <a:t>Jedid</a:t>
            </a:r>
            <a:endParaRPr lang="fr-FR" sz="1100" b="1" dirty="0">
              <a:solidFill>
                <a:srgbClr val="C00000"/>
              </a:solidFill>
            </a:endParaRPr>
          </a:p>
        </p:txBody>
      </p:sp>
      <p:sp>
        <p:nvSpPr>
          <p:cNvPr id="27" name="Rectangle 26"/>
          <p:cNvSpPr/>
          <p:nvPr/>
        </p:nvSpPr>
        <p:spPr>
          <a:xfrm>
            <a:off x="5436096" y="4293096"/>
            <a:ext cx="1224136" cy="288032"/>
          </a:xfrm>
          <a:prstGeom prst="rect">
            <a:avLst/>
          </a:prstGeom>
          <a:gradFill flip="none" rotWithShape="1">
            <a:gsLst>
              <a:gs pos="0">
                <a:schemeClr val="bg1"/>
              </a:gs>
              <a:gs pos="64999">
                <a:srgbClr val="F0EBD5"/>
              </a:gs>
              <a:gs pos="100000">
                <a:srgbClr val="D1C39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rgbClr val="C00000"/>
                </a:solidFill>
              </a:rPr>
              <a:t>Voie ferrée</a:t>
            </a:r>
            <a:endParaRPr lang="fr-FR" sz="1100" b="1" dirty="0">
              <a:solidFill>
                <a:srgbClr val="C00000"/>
              </a:solidFill>
            </a:endParaRPr>
          </a:p>
        </p:txBody>
      </p:sp>
      <p:sp>
        <p:nvSpPr>
          <p:cNvPr id="29" name="Flèche droite 28"/>
          <p:cNvSpPr/>
          <p:nvPr/>
        </p:nvSpPr>
        <p:spPr>
          <a:xfrm rot="17745584">
            <a:off x="4740439" y="2911199"/>
            <a:ext cx="656082" cy="329548"/>
          </a:xfrm>
          <a:prstGeom prst="rightArrow">
            <a:avLst/>
          </a:prstGeom>
          <a:gradFill flip="none" rotWithShape="1">
            <a:gsLst>
              <a:gs pos="0">
                <a:schemeClr val="accent6">
                  <a:lumMod val="75000"/>
                </a:schemeClr>
              </a:gs>
              <a:gs pos="64999">
                <a:srgbClr val="F0EBD5"/>
              </a:gs>
              <a:gs pos="100000">
                <a:srgbClr val="D1C39F"/>
              </a:gs>
            </a:gsLst>
            <a:lin ang="11400000" scaled="0"/>
            <a:tileRect/>
          </a:gra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droite 29"/>
          <p:cNvSpPr/>
          <p:nvPr/>
        </p:nvSpPr>
        <p:spPr>
          <a:xfrm rot="20719714">
            <a:off x="5843602" y="3339946"/>
            <a:ext cx="1295854" cy="362914"/>
          </a:xfrm>
          <a:prstGeom prst="rightArrow">
            <a:avLst/>
          </a:prstGeom>
          <a:gradFill flip="none" rotWithShape="1">
            <a:gsLst>
              <a:gs pos="0">
                <a:schemeClr val="accent6">
                  <a:lumMod val="75000"/>
                </a:schemeClr>
              </a:gs>
              <a:gs pos="64999">
                <a:srgbClr val="F0EBD5"/>
              </a:gs>
              <a:gs pos="100000">
                <a:srgbClr val="D1C39F"/>
              </a:gs>
            </a:gsLst>
            <a:lin ang="11400000" scaled="0"/>
            <a:tileRect/>
          </a:gra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rot="3228604">
            <a:off x="4879236" y="4758245"/>
            <a:ext cx="973364" cy="337304"/>
          </a:xfrm>
          <a:prstGeom prst="rightArrow">
            <a:avLst/>
          </a:prstGeom>
          <a:gradFill flip="none" rotWithShape="1">
            <a:gsLst>
              <a:gs pos="0">
                <a:schemeClr val="accent6">
                  <a:lumMod val="75000"/>
                </a:schemeClr>
              </a:gs>
              <a:gs pos="64999">
                <a:srgbClr val="F0EBD5"/>
              </a:gs>
              <a:gs pos="100000">
                <a:srgbClr val="D1C39F"/>
              </a:gs>
            </a:gsLst>
            <a:lin ang="11400000" scaled="0"/>
            <a:tileRect/>
          </a:gra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0" y="1052736"/>
            <a:ext cx="1835696" cy="5678479"/>
          </a:xfrm>
          <a:prstGeom prst="rect">
            <a:avLst/>
          </a:prstGeom>
          <a:gradFill flip="none" rotWithShape="1">
            <a:gsLst>
              <a:gs pos="23000">
                <a:schemeClr val="bg1">
                  <a:alpha val="73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pPr algn="just"/>
            <a:r>
              <a:rPr lang="fr-FR" sz="1100" dirty="0" smtClean="0"/>
              <a:t>Le projet se veut également d'améliorer l'armature urbaine de la région par le renforcement des agglomérations existantes, en favorisant l'émergence de nouveaux centres relais pour répondre à une demande résidentielle potentielle. </a:t>
            </a:r>
            <a:br>
              <a:rPr lang="fr-FR" sz="1100" dirty="0" smtClean="0"/>
            </a:br>
            <a:r>
              <a:rPr lang="fr-FR" sz="1100" dirty="0" smtClean="0"/>
              <a:t/>
            </a:r>
            <a:br>
              <a:rPr lang="fr-FR" sz="1100" dirty="0" smtClean="0"/>
            </a:br>
            <a:r>
              <a:rPr lang="fr-FR" sz="1100" dirty="0" smtClean="0"/>
              <a:t>Il est également question d'implanter des équipements majeurs pour le développement de l'urbanisation dans cette zone et par la même occasion de renforcer les structures de communication régionales et locales tout en induisant la réduction des distances notamment avec la capitale économique. Le site choisi s'insère dans un couloir riche en zones industrielles, un véritable bassin d'emplois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99992" y="0"/>
            <a:ext cx="3672408" cy="461665"/>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Axes et centralité</a:t>
            </a:r>
            <a:endParaRPr lang="fr-FR" sz="2400" b="1" u="sng" dirty="0">
              <a:solidFill>
                <a:schemeClr val="bg1"/>
              </a:solidFill>
              <a:latin typeface="Times New Roman" pitchFamily="18" charset="0"/>
              <a:cs typeface="Times New Roman" pitchFamily="18" charset="0"/>
            </a:endParaRPr>
          </a:p>
        </p:txBody>
      </p:sp>
      <p:pic>
        <p:nvPicPr>
          <p:cNvPr id="5122" name="Picture 2" descr="C:\Users\Farah\Desktop\Sahel alkhyayta\1_520_250.jpg"/>
          <p:cNvPicPr>
            <a:picLocks noChangeAspect="1" noChangeArrowheads="1"/>
          </p:cNvPicPr>
          <p:nvPr/>
        </p:nvPicPr>
        <p:blipFill>
          <a:blip r:embed="rId2" cstate="print"/>
          <a:srcRect/>
          <a:stretch>
            <a:fillRect/>
          </a:stretch>
        </p:blipFill>
        <p:spPr bwMode="auto">
          <a:xfrm>
            <a:off x="0" y="548680"/>
            <a:ext cx="9136374" cy="4392488"/>
          </a:xfrm>
          <a:prstGeom prst="rect">
            <a:avLst/>
          </a:prstGeom>
          <a:noFill/>
          <a:effectLst>
            <a:softEdge rad="63500"/>
          </a:effectLst>
        </p:spPr>
      </p:pic>
      <p:sp>
        <p:nvSpPr>
          <p:cNvPr id="5" name="ZoneTexte 4"/>
          <p:cNvSpPr txBox="1"/>
          <p:nvPr/>
        </p:nvSpPr>
        <p:spPr>
          <a:xfrm>
            <a:off x="0" y="4846364"/>
            <a:ext cx="9144000" cy="2039020"/>
          </a:xfrm>
          <a:prstGeom prst="rect">
            <a:avLst/>
          </a:prstGeom>
          <a:gradFill flip="none" rotWithShape="1">
            <a:gsLst>
              <a:gs pos="23000">
                <a:schemeClr val="bg1">
                  <a:alpha val="73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r>
              <a:rPr lang="fr-FR" sz="1050" b="1" dirty="0" smtClean="0"/>
              <a:t>LA MAÎTRISE DES DÉPLACEMENTS</a:t>
            </a:r>
            <a:endParaRPr lang="fr-FR" sz="1050" dirty="0" smtClean="0"/>
          </a:p>
          <a:p>
            <a:r>
              <a:rPr lang="fr-FR" sz="1050" dirty="0" smtClean="0"/>
              <a:t>435 hectares, soit environ 18% de l’aire urbaine totale, sont affectés aux voiries et circulations.</a:t>
            </a:r>
            <a:br>
              <a:rPr lang="fr-FR" sz="1050" dirty="0" smtClean="0"/>
            </a:br>
            <a:r>
              <a:rPr lang="fr-FR" sz="1050" dirty="0" smtClean="0"/>
              <a:t>L’offre en matière de déplacement devra donc :</a:t>
            </a:r>
            <a:br>
              <a:rPr lang="fr-FR" sz="1050" dirty="0" smtClean="0"/>
            </a:br>
            <a:r>
              <a:rPr lang="fr-FR" sz="1050" dirty="0" smtClean="0"/>
              <a:t>• valoriser le choix des modes alternatifs (piétons, cycles, etc.) par l’agrément et la praticité d’usage ;</a:t>
            </a:r>
            <a:br>
              <a:rPr lang="fr-FR" sz="1050" dirty="0" smtClean="0"/>
            </a:br>
            <a:r>
              <a:rPr lang="fr-FR" sz="1050" dirty="0" smtClean="0"/>
              <a:t>• limiter les besoins en transport individuel, automobile surtout, par des choix d’aménagement appropriés réduisant les obligations de déplacement, et instaurer le multimodale ;</a:t>
            </a:r>
            <a:br>
              <a:rPr lang="fr-FR" sz="1050" dirty="0" smtClean="0"/>
            </a:br>
            <a:r>
              <a:rPr lang="fr-FR" sz="1050" dirty="0" smtClean="0"/>
              <a:t>• installer une offre en transport collectif convaincante et séduisante (en particulier, vers les pôles d’activité, les équipements de loisirs, etc.) et favoriser le déplacement des personnes à mobilité réduite.</a:t>
            </a:r>
            <a:br>
              <a:rPr lang="fr-FR" sz="1050" dirty="0" smtClean="0"/>
            </a:br>
            <a:r>
              <a:rPr lang="fr-FR" sz="1050" dirty="0" smtClean="0"/>
              <a:t>La réduction de l’empreinte écologique oblige à réduire les émissions nées de la combustion des énergies fossiles, donc aussi les besoins en déplacement, à satisfaire par des modes plus écologiques (vers le 0% carbone). Pour s’inscrire dans l’objectif Ville Durable, la conception urbanistique traduit ici ces impératifs.</a:t>
            </a:r>
          </a:p>
          <a:p>
            <a:pPr algn="ctr"/>
            <a:endParaRPr lang="fr-FR" sz="1100" dirty="0" smtClean="0"/>
          </a:p>
        </p:txBody>
      </p:sp>
      <p:sp>
        <p:nvSpPr>
          <p:cNvPr id="7" name="Rectangle 6"/>
          <p:cNvSpPr/>
          <p:nvPr/>
        </p:nvSpPr>
        <p:spPr>
          <a:xfrm>
            <a:off x="5940152" y="620688"/>
            <a:ext cx="1152128" cy="576064"/>
          </a:xfrm>
          <a:prstGeom prst="rect">
            <a:avLst/>
          </a:prstGeom>
          <a:gradFill>
            <a:gsLst>
              <a:gs pos="0">
                <a:srgbClr val="FFF200">
                  <a:alpha val="12000"/>
                </a:srgbClr>
              </a:gs>
              <a:gs pos="45000">
                <a:srgbClr val="FF7A00"/>
              </a:gs>
              <a:gs pos="70000">
                <a:srgbClr val="FF0300"/>
              </a:gs>
              <a:gs pos="100000">
                <a:srgbClr val="4D0808"/>
              </a:gs>
            </a:gsLst>
            <a:lin ang="5040000" scaled="0"/>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Axe Central</a:t>
            </a:r>
            <a:endParaRPr lang="fr-FR" dirty="0"/>
          </a:p>
        </p:txBody>
      </p:sp>
      <p:sp>
        <p:nvSpPr>
          <p:cNvPr id="14" name="Double flèche horizontale 13"/>
          <p:cNvSpPr/>
          <p:nvPr/>
        </p:nvSpPr>
        <p:spPr>
          <a:xfrm rot="17511151">
            <a:off x="3220467" y="2548854"/>
            <a:ext cx="3877747" cy="127406"/>
          </a:xfrm>
          <a:prstGeom prst="leftRightArrow">
            <a:avLst/>
          </a:prstGeom>
          <a:gradFill flip="none" rotWithShape="1">
            <a:gsLst>
              <a:gs pos="0">
                <a:srgbClr val="FF6600"/>
              </a:gs>
              <a:gs pos="45000">
                <a:srgbClr val="FF7A00"/>
              </a:gs>
              <a:gs pos="70000">
                <a:srgbClr val="FF0300"/>
              </a:gs>
              <a:gs pos="100000">
                <a:srgbClr val="4D0808"/>
              </a:gs>
            </a:gsLst>
            <a:lin ang="9000000" scaled="0"/>
            <a:tileRect/>
          </a:gradFill>
          <a:ln>
            <a:solidFill>
              <a:srgbClr val="DE5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val 6"/>
          <p:cNvSpPr/>
          <p:nvPr/>
        </p:nvSpPr>
        <p:spPr>
          <a:xfrm>
            <a:off x="5292080" y="1772816"/>
            <a:ext cx="217548" cy="216024"/>
          </a:xfrm>
          <a:prstGeom prst="ellips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692696"/>
            <a:ext cx="8136904" cy="576064"/>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rot="5400000">
            <a:off x="-1620688" y="3573016"/>
            <a:ext cx="4824536" cy="216024"/>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611560" y="5949280"/>
            <a:ext cx="8064896" cy="432048"/>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467544" y="332656"/>
            <a:ext cx="3960440" cy="646331"/>
          </a:xfrm>
          <a:prstGeom prst="rect">
            <a:avLst/>
          </a:prstGeom>
          <a:noFill/>
        </p:spPr>
        <p:txBody>
          <a:bodyPr wrap="square" rtlCol="0">
            <a:spAutoFit/>
          </a:bodyPr>
          <a:lstStyle/>
          <a:p>
            <a:pPr algn="ctr"/>
            <a:r>
              <a:rPr lang="fr-FR" b="1" dirty="0" smtClean="0">
                <a:latin typeface="Times New Roman" pitchFamily="18" charset="0"/>
                <a:cs typeface="Times New Roman" pitchFamily="18" charset="0"/>
              </a:rPr>
              <a:t>Plan d’aménagement de la Nouvelle Ville Sahel </a:t>
            </a:r>
            <a:r>
              <a:rPr lang="fr-FR" b="1" dirty="0" err="1" smtClean="0">
                <a:latin typeface="Times New Roman" pitchFamily="18" charset="0"/>
                <a:cs typeface="Times New Roman" pitchFamily="18" charset="0"/>
              </a:rPr>
              <a:t>Lakhyayta</a:t>
            </a:r>
            <a:endParaRPr lang="fr-FR" b="1" dirty="0">
              <a:latin typeface="Times New Roman" pitchFamily="18" charset="0"/>
              <a:cs typeface="Times New Roman" pitchFamily="18" charset="0"/>
            </a:endParaRPr>
          </a:p>
        </p:txBody>
      </p:sp>
      <p:pic>
        <p:nvPicPr>
          <p:cNvPr id="2" name="Picture 2" descr="C:\Users\Farah\Desktop\Sahel alkhyayta\bv000010.jpg"/>
          <p:cNvPicPr>
            <a:picLocks noChangeAspect="1" noChangeArrowheads="1"/>
          </p:cNvPicPr>
          <p:nvPr/>
        </p:nvPicPr>
        <p:blipFill>
          <a:blip r:embed="rId2" cstate="print"/>
          <a:srcRect/>
          <a:stretch>
            <a:fillRect/>
          </a:stretch>
        </p:blipFill>
        <p:spPr bwMode="auto">
          <a:xfrm>
            <a:off x="494413" y="1052736"/>
            <a:ext cx="8182043" cy="5400600"/>
          </a:xfrm>
          <a:prstGeom prst="rect">
            <a:avLst/>
          </a:prstGeom>
          <a:noFill/>
        </p:spPr>
      </p:pic>
      <p:sp>
        <p:nvSpPr>
          <p:cNvPr id="14" name="ZoneTexte 13"/>
          <p:cNvSpPr txBox="1"/>
          <p:nvPr/>
        </p:nvSpPr>
        <p:spPr>
          <a:xfrm>
            <a:off x="4355976" y="-171400"/>
            <a:ext cx="3960440" cy="830997"/>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Aménagement urbain et équipement</a:t>
            </a:r>
            <a:endParaRPr lang="fr-FR" sz="2400" b="1" u="sng" dirty="0">
              <a:solidFill>
                <a:schemeClr val="bg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Farah\Desktop\bv000005.jpg"/>
          <p:cNvPicPr>
            <a:picLocks noChangeAspect="1" noChangeArrowheads="1"/>
          </p:cNvPicPr>
          <p:nvPr/>
        </p:nvPicPr>
        <p:blipFill>
          <a:blip r:embed="rId2" cstate="print"/>
          <a:srcRect/>
          <a:stretch>
            <a:fillRect/>
          </a:stretch>
        </p:blipFill>
        <p:spPr bwMode="auto">
          <a:xfrm>
            <a:off x="3563888" y="764704"/>
            <a:ext cx="5544616" cy="6093296"/>
          </a:xfrm>
          <a:prstGeom prst="rect">
            <a:avLst/>
          </a:prstGeom>
          <a:noFill/>
        </p:spPr>
      </p:pic>
      <p:sp>
        <p:nvSpPr>
          <p:cNvPr id="62" name="ZoneTexte 61"/>
          <p:cNvSpPr txBox="1"/>
          <p:nvPr/>
        </p:nvSpPr>
        <p:spPr>
          <a:xfrm>
            <a:off x="4499992" y="-138301"/>
            <a:ext cx="3672408" cy="830997"/>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Aménagement urbain et équipement</a:t>
            </a:r>
            <a:endParaRPr lang="fr-FR" sz="2400" b="1" u="sng" dirty="0">
              <a:solidFill>
                <a:schemeClr val="bg1"/>
              </a:solidFill>
              <a:latin typeface="Times New Roman" pitchFamily="18" charset="0"/>
              <a:cs typeface="Times New Roman" pitchFamily="18" charset="0"/>
            </a:endParaRPr>
          </a:p>
        </p:txBody>
      </p:sp>
      <p:sp>
        <p:nvSpPr>
          <p:cNvPr id="5" name="ZoneTexte 4"/>
          <p:cNvSpPr txBox="1"/>
          <p:nvPr/>
        </p:nvSpPr>
        <p:spPr>
          <a:xfrm>
            <a:off x="35496" y="332656"/>
            <a:ext cx="3707904" cy="6411625"/>
          </a:xfrm>
          <a:prstGeom prst="rect">
            <a:avLst/>
          </a:prstGeom>
          <a:gradFill flip="none" rotWithShape="1">
            <a:gsLst>
              <a:gs pos="23000">
                <a:schemeClr val="bg1">
                  <a:alpha val="57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just"/>
            <a:endParaRPr lang="fr-FR" sz="1400" b="1" u="sng" dirty="0" smtClean="0"/>
          </a:p>
          <a:p>
            <a:pPr algn="just"/>
            <a:r>
              <a:rPr lang="fr-FR" sz="1400" dirty="0" smtClean="0"/>
              <a:t>La ville nouvelle ne sera pas une ville dortoir : Il s’agit donc de prévoir de façon équilibrée les activités, les équipements, l’habitat et les loisirs. La pluralité des pôles de centralité est un facteur déterminant pour la réduction de déplacements. </a:t>
            </a:r>
          </a:p>
          <a:p>
            <a:pPr algn="just"/>
            <a:r>
              <a:rPr lang="fr-FR" sz="1400" dirty="0" smtClean="0"/>
              <a:t>Le plan d’aménagement prévoit un axe Affaires le long de la R.3011, en liaison avec la gare, une zone industrielle et logistique …. . Toutes catégories, des équipements majeurs structurants en bordure de l’autoroute, une zone résidentielle, des programmes de logements aux typologies diversifiées (dont une Medina) allant du résidentiel au social et FVIT. Un plan vert intègre aussi bien la préservation du paysage naturel, que la création d’environ 70 ha de parcs et espaces verts. L’urbanisation devrait d’autre part être limitée par la création d’une zone agro-urbaine, constituée de potagers, de cultures maraîchères et d’arboriculture. On en revient ainsi à la tradition des médinas qui assuraient autrefois leur autosuffisance. Rien ne se perd, tout se transforme.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374960"/>
            <a:ext cx="7024744" cy="1143000"/>
          </a:xfrm>
        </p:spPr>
        <p:txBody>
          <a:bodyPr/>
          <a:lstStyle/>
          <a:p>
            <a:endParaRPr lang="fr-FR" dirty="0"/>
          </a:p>
        </p:txBody>
      </p:sp>
      <p:pic>
        <p:nvPicPr>
          <p:cNvPr id="4" name="Picture 2" descr="C:\Users\kumiko\Desktop\news\plan lekhyayta\plus grand lekhyay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862697"/>
            <a:ext cx="9085172" cy="5721911"/>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3871913" y="1004521"/>
            <a:ext cx="2671762" cy="2157413"/>
          </a:xfrm>
          <a:custGeom>
            <a:avLst/>
            <a:gdLst>
              <a:gd name="connsiteX0" fmla="*/ 985837 w 2671762"/>
              <a:gd name="connsiteY0" fmla="*/ 0 h 2157413"/>
              <a:gd name="connsiteX1" fmla="*/ 485775 w 2671762"/>
              <a:gd name="connsiteY1" fmla="*/ 342900 h 2157413"/>
              <a:gd name="connsiteX2" fmla="*/ 128587 w 2671762"/>
              <a:gd name="connsiteY2" fmla="*/ 571500 h 2157413"/>
              <a:gd name="connsiteX3" fmla="*/ 457200 w 2671762"/>
              <a:gd name="connsiteY3" fmla="*/ 1314450 h 2157413"/>
              <a:gd name="connsiteX4" fmla="*/ 0 w 2671762"/>
              <a:gd name="connsiteY4" fmla="*/ 1671638 h 2157413"/>
              <a:gd name="connsiteX5" fmla="*/ 757237 w 2671762"/>
              <a:gd name="connsiteY5" fmla="*/ 2157413 h 2157413"/>
              <a:gd name="connsiteX6" fmla="*/ 1128712 w 2671762"/>
              <a:gd name="connsiteY6" fmla="*/ 1728788 h 2157413"/>
              <a:gd name="connsiteX7" fmla="*/ 1300162 w 2671762"/>
              <a:gd name="connsiteY7" fmla="*/ 1500188 h 2157413"/>
              <a:gd name="connsiteX8" fmla="*/ 1471612 w 2671762"/>
              <a:gd name="connsiteY8" fmla="*/ 1385888 h 2157413"/>
              <a:gd name="connsiteX9" fmla="*/ 1700212 w 2671762"/>
              <a:gd name="connsiteY9" fmla="*/ 1228725 h 2157413"/>
              <a:gd name="connsiteX10" fmla="*/ 1928812 w 2671762"/>
              <a:gd name="connsiteY10" fmla="*/ 1042988 h 2157413"/>
              <a:gd name="connsiteX11" fmla="*/ 2100262 w 2671762"/>
              <a:gd name="connsiteY11" fmla="*/ 1000125 h 2157413"/>
              <a:gd name="connsiteX12" fmla="*/ 2400300 w 2671762"/>
              <a:gd name="connsiteY12" fmla="*/ 857250 h 2157413"/>
              <a:gd name="connsiteX13" fmla="*/ 2671762 w 2671762"/>
              <a:gd name="connsiteY13" fmla="*/ 828675 h 2157413"/>
              <a:gd name="connsiteX14" fmla="*/ 2671762 w 2671762"/>
              <a:gd name="connsiteY14" fmla="*/ 685800 h 2157413"/>
              <a:gd name="connsiteX15" fmla="*/ 2543175 w 2671762"/>
              <a:gd name="connsiteY15" fmla="*/ 471488 h 2157413"/>
              <a:gd name="connsiteX16" fmla="*/ 2171700 w 2671762"/>
              <a:gd name="connsiteY16" fmla="*/ 400050 h 2157413"/>
              <a:gd name="connsiteX17" fmla="*/ 2000250 w 2671762"/>
              <a:gd name="connsiteY17" fmla="*/ 642938 h 2157413"/>
              <a:gd name="connsiteX18" fmla="*/ 1714500 w 2671762"/>
              <a:gd name="connsiteY18" fmla="*/ 714375 h 2157413"/>
              <a:gd name="connsiteX19" fmla="*/ 1657350 w 2671762"/>
              <a:gd name="connsiteY19" fmla="*/ 685800 h 2157413"/>
              <a:gd name="connsiteX20" fmla="*/ 1528762 w 2671762"/>
              <a:gd name="connsiteY20" fmla="*/ 514350 h 2157413"/>
              <a:gd name="connsiteX21" fmla="*/ 1414462 w 2671762"/>
              <a:gd name="connsiteY21" fmla="*/ 314325 h 2157413"/>
              <a:gd name="connsiteX22" fmla="*/ 1228725 w 2671762"/>
              <a:gd name="connsiteY22" fmla="*/ 214313 h 2157413"/>
              <a:gd name="connsiteX23" fmla="*/ 985837 w 2671762"/>
              <a:gd name="connsiteY23" fmla="*/ 0 h 21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71762" h="2157413">
                <a:moveTo>
                  <a:pt x="985837" y="0"/>
                </a:moveTo>
                <a:lnTo>
                  <a:pt x="485775" y="342900"/>
                </a:lnTo>
                <a:lnTo>
                  <a:pt x="128587" y="571500"/>
                </a:lnTo>
                <a:lnTo>
                  <a:pt x="457200" y="1314450"/>
                </a:lnTo>
                <a:lnTo>
                  <a:pt x="0" y="1671638"/>
                </a:lnTo>
                <a:lnTo>
                  <a:pt x="757237" y="2157413"/>
                </a:lnTo>
                <a:lnTo>
                  <a:pt x="1128712" y="1728788"/>
                </a:lnTo>
                <a:lnTo>
                  <a:pt x="1300162" y="1500188"/>
                </a:lnTo>
                <a:lnTo>
                  <a:pt x="1471612" y="1385888"/>
                </a:lnTo>
                <a:lnTo>
                  <a:pt x="1700212" y="1228725"/>
                </a:lnTo>
                <a:lnTo>
                  <a:pt x="1928812" y="1042988"/>
                </a:lnTo>
                <a:lnTo>
                  <a:pt x="2100262" y="1000125"/>
                </a:lnTo>
                <a:lnTo>
                  <a:pt x="2400300" y="857250"/>
                </a:lnTo>
                <a:lnTo>
                  <a:pt x="2671762" y="828675"/>
                </a:lnTo>
                <a:lnTo>
                  <a:pt x="2671762" y="685800"/>
                </a:lnTo>
                <a:lnTo>
                  <a:pt x="2543175" y="471488"/>
                </a:lnTo>
                <a:lnTo>
                  <a:pt x="2171700" y="400050"/>
                </a:lnTo>
                <a:lnTo>
                  <a:pt x="2000250" y="642938"/>
                </a:lnTo>
                <a:lnTo>
                  <a:pt x="1714500" y="714375"/>
                </a:lnTo>
                <a:lnTo>
                  <a:pt x="1657350" y="685800"/>
                </a:lnTo>
                <a:lnTo>
                  <a:pt x="1528762" y="514350"/>
                </a:lnTo>
                <a:lnTo>
                  <a:pt x="1414462" y="314325"/>
                </a:lnTo>
                <a:lnTo>
                  <a:pt x="1228725" y="214313"/>
                </a:lnTo>
                <a:lnTo>
                  <a:pt x="985837" y="0"/>
                </a:lnTo>
                <a:close/>
              </a:path>
            </a:pathLst>
          </a:custGeom>
          <a:gradFill>
            <a:gsLst>
              <a:gs pos="96000">
                <a:schemeClr val="accent6">
                  <a:tint val="50000"/>
                  <a:satMod val="300000"/>
                  <a:alpha val="21000"/>
                  <a:lumMod val="61000"/>
                </a:schemeClr>
              </a:gs>
              <a:gs pos="98000">
                <a:schemeClr val="accent6">
                  <a:tint val="37000"/>
                  <a:satMod val="300000"/>
                </a:schemeClr>
              </a:gs>
              <a:gs pos="100000">
                <a:schemeClr val="accent6">
                  <a:tint val="15000"/>
                  <a:satMod val="350000"/>
                </a:schemeClr>
              </a:gs>
            </a:gsLst>
            <a:lin ang="16200000" scaled="1"/>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6" name="Freeform 5"/>
          <p:cNvSpPr/>
          <p:nvPr/>
        </p:nvSpPr>
        <p:spPr>
          <a:xfrm>
            <a:off x="4071938" y="1847484"/>
            <a:ext cx="3243262" cy="3128962"/>
          </a:xfrm>
          <a:custGeom>
            <a:avLst/>
            <a:gdLst>
              <a:gd name="connsiteX0" fmla="*/ 2471737 w 3243262"/>
              <a:gd name="connsiteY0" fmla="*/ 0 h 3128962"/>
              <a:gd name="connsiteX1" fmla="*/ 2600325 w 3243262"/>
              <a:gd name="connsiteY1" fmla="*/ 257175 h 3128962"/>
              <a:gd name="connsiteX2" fmla="*/ 2686050 w 3243262"/>
              <a:gd name="connsiteY2" fmla="*/ 857250 h 3128962"/>
              <a:gd name="connsiteX3" fmla="*/ 2928937 w 3243262"/>
              <a:gd name="connsiteY3" fmla="*/ 1228725 h 3128962"/>
              <a:gd name="connsiteX4" fmla="*/ 3243262 w 3243262"/>
              <a:gd name="connsiteY4" fmla="*/ 1557337 h 3128962"/>
              <a:gd name="connsiteX5" fmla="*/ 2886075 w 3243262"/>
              <a:gd name="connsiteY5" fmla="*/ 1943100 h 3128962"/>
              <a:gd name="connsiteX6" fmla="*/ 2571750 w 3243262"/>
              <a:gd name="connsiteY6" fmla="*/ 2300287 h 3128962"/>
              <a:gd name="connsiteX7" fmla="*/ 2286000 w 3243262"/>
              <a:gd name="connsiteY7" fmla="*/ 2114550 h 3128962"/>
              <a:gd name="connsiteX8" fmla="*/ 2071687 w 3243262"/>
              <a:gd name="connsiteY8" fmla="*/ 2528887 h 3128962"/>
              <a:gd name="connsiteX9" fmla="*/ 1643062 w 3243262"/>
              <a:gd name="connsiteY9" fmla="*/ 2800350 h 3128962"/>
              <a:gd name="connsiteX10" fmla="*/ 1128712 w 3243262"/>
              <a:gd name="connsiteY10" fmla="*/ 3071812 h 3128962"/>
              <a:gd name="connsiteX11" fmla="*/ 785812 w 3243262"/>
              <a:gd name="connsiteY11" fmla="*/ 3128962 h 3128962"/>
              <a:gd name="connsiteX12" fmla="*/ 357187 w 3243262"/>
              <a:gd name="connsiteY12" fmla="*/ 2671762 h 3128962"/>
              <a:gd name="connsiteX13" fmla="*/ 242887 w 3243262"/>
              <a:gd name="connsiteY13" fmla="*/ 2400300 h 3128962"/>
              <a:gd name="connsiteX14" fmla="*/ 57150 w 3243262"/>
              <a:gd name="connsiteY14" fmla="*/ 2114550 h 3128962"/>
              <a:gd name="connsiteX15" fmla="*/ 0 w 3243262"/>
              <a:gd name="connsiteY15" fmla="*/ 2028825 h 3128962"/>
              <a:gd name="connsiteX16" fmla="*/ 171450 w 3243262"/>
              <a:gd name="connsiteY16" fmla="*/ 1885950 h 3128962"/>
              <a:gd name="connsiteX17" fmla="*/ 342900 w 3243262"/>
              <a:gd name="connsiteY17" fmla="*/ 1757362 h 3128962"/>
              <a:gd name="connsiteX18" fmla="*/ 428625 w 3243262"/>
              <a:gd name="connsiteY18" fmla="*/ 1543050 h 3128962"/>
              <a:gd name="connsiteX19" fmla="*/ 600075 w 3243262"/>
              <a:gd name="connsiteY19" fmla="*/ 1400175 h 3128962"/>
              <a:gd name="connsiteX20" fmla="*/ 757237 w 3243262"/>
              <a:gd name="connsiteY20" fmla="*/ 1200150 h 3128962"/>
              <a:gd name="connsiteX21" fmla="*/ 914400 w 3243262"/>
              <a:gd name="connsiteY21" fmla="*/ 1014412 h 3128962"/>
              <a:gd name="connsiteX22" fmla="*/ 1057275 w 3243262"/>
              <a:gd name="connsiteY22" fmla="*/ 871537 h 3128962"/>
              <a:gd name="connsiteX23" fmla="*/ 1257300 w 3243262"/>
              <a:gd name="connsiteY23" fmla="*/ 700087 h 3128962"/>
              <a:gd name="connsiteX24" fmla="*/ 1471612 w 3243262"/>
              <a:gd name="connsiteY24" fmla="*/ 485775 h 3128962"/>
              <a:gd name="connsiteX25" fmla="*/ 1643062 w 3243262"/>
              <a:gd name="connsiteY25" fmla="*/ 385762 h 3128962"/>
              <a:gd name="connsiteX26" fmla="*/ 1785937 w 3243262"/>
              <a:gd name="connsiteY26" fmla="*/ 300037 h 3128962"/>
              <a:gd name="connsiteX27" fmla="*/ 2028825 w 3243262"/>
              <a:gd name="connsiteY27" fmla="*/ 171450 h 3128962"/>
              <a:gd name="connsiteX28" fmla="*/ 2200275 w 3243262"/>
              <a:gd name="connsiteY28" fmla="*/ 85725 h 3128962"/>
              <a:gd name="connsiteX29" fmla="*/ 2414587 w 3243262"/>
              <a:gd name="connsiteY29" fmla="*/ 57150 h 3128962"/>
              <a:gd name="connsiteX30" fmla="*/ 2586037 w 3243262"/>
              <a:gd name="connsiteY30" fmla="*/ 142875 h 3128962"/>
              <a:gd name="connsiteX31" fmla="*/ 2600325 w 3243262"/>
              <a:gd name="connsiteY31" fmla="*/ 228600 h 3128962"/>
              <a:gd name="connsiteX32" fmla="*/ 2628900 w 3243262"/>
              <a:gd name="connsiteY32" fmla="*/ 442912 h 3128962"/>
              <a:gd name="connsiteX33" fmla="*/ 2528887 w 3243262"/>
              <a:gd name="connsiteY33" fmla="*/ 114300 h 3128962"/>
              <a:gd name="connsiteX34" fmla="*/ 2471737 w 3243262"/>
              <a:gd name="connsiteY34" fmla="*/ 0 h 312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43262" h="3128962">
                <a:moveTo>
                  <a:pt x="2471737" y="0"/>
                </a:moveTo>
                <a:lnTo>
                  <a:pt x="2600325" y="257175"/>
                </a:lnTo>
                <a:lnTo>
                  <a:pt x="2686050" y="857250"/>
                </a:lnTo>
                <a:lnTo>
                  <a:pt x="2928937" y="1228725"/>
                </a:lnTo>
                <a:lnTo>
                  <a:pt x="3243262" y="1557337"/>
                </a:lnTo>
                <a:lnTo>
                  <a:pt x="2886075" y="1943100"/>
                </a:lnTo>
                <a:lnTo>
                  <a:pt x="2571750" y="2300287"/>
                </a:lnTo>
                <a:lnTo>
                  <a:pt x="2286000" y="2114550"/>
                </a:lnTo>
                <a:lnTo>
                  <a:pt x="2071687" y="2528887"/>
                </a:lnTo>
                <a:lnTo>
                  <a:pt x="1643062" y="2800350"/>
                </a:lnTo>
                <a:lnTo>
                  <a:pt x="1128712" y="3071812"/>
                </a:lnTo>
                <a:lnTo>
                  <a:pt x="785812" y="3128962"/>
                </a:lnTo>
                <a:lnTo>
                  <a:pt x="357187" y="2671762"/>
                </a:lnTo>
                <a:lnTo>
                  <a:pt x="242887" y="2400300"/>
                </a:lnTo>
                <a:lnTo>
                  <a:pt x="57150" y="2114550"/>
                </a:lnTo>
                <a:lnTo>
                  <a:pt x="0" y="2028825"/>
                </a:lnTo>
                <a:lnTo>
                  <a:pt x="171450" y="1885950"/>
                </a:lnTo>
                <a:lnTo>
                  <a:pt x="342900" y="1757362"/>
                </a:lnTo>
                <a:lnTo>
                  <a:pt x="428625" y="1543050"/>
                </a:lnTo>
                <a:lnTo>
                  <a:pt x="600075" y="1400175"/>
                </a:lnTo>
                <a:lnTo>
                  <a:pt x="757237" y="1200150"/>
                </a:lnTo>
                <a:lnTo>
                  <a:pt x="914400" y="1014412"/>
                </a:lnTo>
                <a:lnTo>
                  <a:pt x="1057275" y="871537"/>
                </a:lnTo>
                <a:lnTo>
                  <a:pt x="1257300" y="700087"/>
                </a:lnTo>
                <a:lnTo>
                  <a:pt x="1471612" y="485775"/>
                </a:lnTo>
                <a:lnTo>
                  <a:pt x="1643062" y="385762"/>
                </a:lnTo>
                <a:lnTo>
                  <a:pt x="1785937" y="300037"/>
                </a:lnTo>
                <a:lnTo>
                  <a:pt x="2028825" y="171450"/>
                </a:lnTo>
                <a:lnTo>
                  <a:pt x="2200275" y="85725"/>
                </a:lnTo>
                <a:lnTo>
                  <a:pt x="2414587" y="57150"/>
                </a:lnTo>
                <a:lnTo>
                  <a:pt x="2586037" y="142875"/>
                </a:lnTo>
                <a:lnTo>
                  <a:pt x="2600325" y="228600"/>
                </a:lnTo>
                <a:lnTo>
                  <a:pt x="2628900" y="442912"/>
                </a:lnTo>
                <a:lnTo>
                  <a:pt x="2528887" y="114300"/>
                </a:lnTo>
                <a:lnTo>
                  <a:pt x="2471737" y="0"/>
                </a:lnTo>
                <a:close/>
              </a:path>
            </a:pathLst>
          </a:custGeom>
          <a:gradFill>
            <a:gsLst>
              <a:gs pos="100000">
                <a:schemeClr val="tx2">
                  <a:lumMod val="75000"/>
                </a:schemeClr>
              </a:gs>
              <a:gs pos="94000">
                <a:schemeClr val="tx2">
                  <a:alpha val="37000"/>
                  <a:lumMod val="94000"/>
                  <a:lumOff val="6000"/>
                </a:schemeClr>
              </a:gs>
            </a:gsLst>
            <a:lin ang="16200000" scaled="1"/>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7" name="Oval 6"/>
          <p:cNvSpPr/>
          <p:nvPr/>
        </p:nvSpPr>
        <p:spPr>
          <a:xfrm rot="19560109">
            <a:off x="5365481" y="3790863"/>
            <a:ext cx="3419287" cy="2417153"/>
          </a:xfrm>
          <a:prstGeom prst="ellipse">
            <a:avLst/>
          </a:prstGeom>
          <a:gradFill>
            <a:gsLst>
              <a:gs pos="6000">
                <a:schemeClr val="accent3">
                  <a:lumMod val="75000"/>
                  <a:alpha val="36000"/>
                </a:schemeClr>
              </a:gs>
              <a:gs pos="0">
                <a:srgbClr val="4D7365"/>
              </a:gs>
            </a:gsLst>
            <a:lin ang="16200000" scaled="1"/>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TextBox 8"/>
          <p:cNvSpPr txBox="1"/>
          <p:nvPr/>
        </p:nvSpPr>
        <p:spPr>
          <a:xfrm>
            <a:off x="4098681" y="1864903"/>
            <a:ext cx="1943532" cy="338554"/>
          </a:xfrm>
          <a:prstGeom prst="rect">
            <a:avLst/>
          </a:prstGeom>
          <a:noFill/>
        </p:spPr>
        <p:txBody>
          <a:bodyPr wrap="square" rtlCol="0">
            <a:spAutoFit/>
          </a:bodyPr>
          <a:lstStyle/>
          <a:p>
            <a:r>
              <a:rPr lang="fr-FR" sz="1600" b="1" dirty="0" smtClean="0"/>
              <a:t>Zone d’Activité</a:t>
            </a:r>
            <a:endParaRPr lang="fr-FR" sz="1600" b="1" dirty="0"/>
          </a:p>
        </p:txBody>
      </p:sp>
      <p:sp>
        <p:nvSpPr>
          <p:cNvPr id="10" name="TextBox 9"/>
          <p:cNvSpPr txBox="1"/>
          <p:nvPr/>
        </p:nvSpPr>
        <p:spPr>
          <a:xfrm>
            <a:off x="4912774" y="3531291"/>
            <a:ext cx="1891474" cy="369332"/>
          </a:xfrm>
          <a:prstGeom prst="rect">
            <a:avLst/>
          </a:prstGeom>
          <a:noFill/>
        </p:spPr>
        <p:txBody>
          <a:bodyPr wrap="square" rtlCol="0">
            <a:spAutoFit/>
          </a:bodyPr>
          <a:lstStyle/>
          <a:p>
            <a:r>
              <a:rPr lang="fr-FR" b="1" dirty="0" smtClean="0"/>
              <a:t>Zone d’Habitat</a:t>
            </a:r>
            <a:endParaRPr lang="fr-FR" b="1" dirty="0"/>
          </a:p>
        </p:txBody>
      </p:sp>
      <p:sp>
        <p:nvSpPr>
          <p:cNvPr id="11" name="TextBox 10"/>
          <p:cNvSpPr txBox="1"/>
          <p:nvPr/>
        </p:nvSpPr>
        <p:spPr>
          <a:xfrm>
            <a:off x="6141017" y="4829090"/>
            <a:ext cx="2319415" cy="400110"/>
          </a:xfrm>
          <a:prstGeom prst="rect">
            <a:avLst/>
          </a:prstGeom>
          <a:noFill/>
        </p:spPr>
        <p:txBody>
          <a:bodyPr wrap="square" rtlCol="0">
            <a:spAutoFit/>
          </a:bodyPr>
          <a:lstStyle/>
          <a:p>
            <a:r>
              <a:rPr lang="fr-FR" sz="2000" b="1" dirty="0" smtClean="0">
                <a:solidFill>
                  <a:schemeClr val="bg2">
                    <a:lumMod val="10000"/>
                  </a:schemeClr>
                </a:solidFill>
              </a:rPr>
              <a:t>Zone d’étude</a:t>
            </a:r>
            <a:endParaRPr lang="fr-FR" sz="2000" b="1" dirty="0">
              <a:solidFill>
                <a:schemeClr val="bg2">
                  <a:lumMod val="10000"/>
                </a:schemeClr>
              </a:solidFill>
            </a:endParaRPr>
          </a:p>
        </p:txBody>
      </p:sp>
      <p:sp>
        <p:nvSpPr>
          <p:cNvPr id="13" name="TextBox 12"/>
          <p:cNvSpPr txBox="1"/>
          <p:nvPr/>
        </p:nvSpPr>
        <p:spPr>
          <a:xfrm>
            <a:off x="4199059" y="1401883"/>
            <a:ext cx="1678906" cy="523220"/>
          </a:xfrm>
          <a:prstGeom prst="rect">
            <a:avLst/>
          </a:prstGeom>
          <a:noFill/>
        </p:spPr>
        <p:txBody>
          <a:bodyPr wrap="square" rtlCol="0">
            <a:spAutoFit/>
          </a:bodyPr>
          <a:lstStyle/>
          <a:p>
            <a:r>
              <a:rPr lang="fr-FR" sz="2800" b="1" dirty="0" smtClean="0">
                <a:solidFill>
                  <a:schemeClr val="accent6">
                    <a:lumMod val="60000"/>
                    <a:lumOff val="40000"/>
                  </a:schemeClr>
                </a:solidFill>
              </a:rPr>
              <a:t>PÔLE 1</a:t>
            </a:r>
            <a:endParaRPr lang="fr-FR" sz="2800" b="1" dirty="0">
              <a:solidFill>
                <a:schemeClr val="accent6">
                  <a:lumMod val="60000"/>
                  <a:lumOff val="40000"/>
                </a:schemeClr>
              </a:solidFill>
            </a:endParaRPr>
          </a:p>
        </p:txBody>
      </p:sp>
      <p:sp>
        <p:nvSpPr>
          <p:cNvPr id="14" name="TextBox 13"/>
          <p:cNvSpPr txBox="1"/>
          <p:nvPr/>
        </p:nvSpPr>
        <p:spPr>
          <a:xfrm>
            <a:off x="5074059" y="2958041"/>
            <a:ext cx="1481609" cy="523220"/>
          </a:xfrm>
          <a:prstGeom prst="rect">
            <a:avLst/>
          </a:prstGeom>
          <a:noFill/>
        </p:spPr>
        <p:txBody>
          <a:bodyPr wrap="square" rtlCol="0">
            <a:spAutoFit/>
          </a:bodyPr>
          <a:lstStyle/>
          <a:p>
            <a:r>
              <a:rPr lang="fr-FR" sz="2800" b="1" dirty="0" smtClean="0">
                <a:solidFill>
                  <a:schemeClr val="tx2">
                    <a:lumMod val="40000"/>
                    <a:lumOff val="60000"/>
                  </a:schemeClr>
                </a:solidFill>
              </a:rPr>
              <a:t>PÔLE 2</a:t>
            </a:r>
            <a:endParaRPr lang="fr-FR" sz="2800" b="1" dirty="0">
              <a:solidFill>
                <a:schemeClr val="tx2">
                  <a:lumMod val="40000"/>
                  <a:lumOff val="60000"/>
                </a:schemeClr>
              </a:solidFill>
            </a:endParaRPr>
          </a:p>
        </p:txBody>
      </p:sp>
      <p:sp>
        <p:nvSpPr>
          <p:cNvPr id="19" name="Right Arrow 18"/>
          <p:cNvSpPr/>
          <p:nvPr/>
        </p:nvSpPr>
        <p:spPr>
          <a:xfrm rot="1872858">
            <a:off x="1444758" y="4046988"/>
            <a:ext cx="1071948" cy="97698"/>
          </a:xfrm>
          <a:prstGeom prst="rightArrow">
            <a:avLst>
              <a:gd name="adj1" fmla="val 50000"/>
              <a:gd name="adj2" fmla="val 185215"/>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0" name="TextBox 19"/>
          <p:cNvSpPr txBox="1"/>
          <p:nvPr/>
        </p:nvSpPr>
        <p:spPr>
          <a:xfrm>
            <a:off x="395536" y="3632280"/>
            <a:ext cx="1224136" cy="338554"/>
          </a:xfrm>
          <a:prstGeom prst="rect">
            <a:avLst/>
          </a:prstGeom>
          <a:noFill/>
        </p:spPr>
        <p:txBody>
          <a:bodyPr wrap="square" rtlCol="0">
            <a:spAutoFit/>
          </a:bodyPr>
          <a:lstStyle/>
          <a:p>
            <a:r>
              <a:rPr lang="fr-FR" sz="1600" dirty="0" smtClean="0">
                <a:solidFill>
                  <a:srgbClr val="FFC000"/>
                </a:solidFill>
              </a:rPr>
              <a:t>Autoroute</a:t>
            </a:r>
            <a:endParaRPr lang="fr-FR" sz="1600" dirty="0">
              <a:solidFill>
                <a:srgbClr val="FFC000"/>
              </a:solidFill>
            </a:endParaRPr>
          </a:p>
        </p:txBody>
      </p:sp>
      <p:sp>
        <p:nvSpPr>
          <p:cNvPr id="21" name="Right Arrow 20"/>
          <p:cNvSpPr/>
          <p:nvPr/>
        </p:nvSpPr>
        <p:spPr>
          <a:xfrm rot="1872858">
            <a:off x="4621633" y="5949709"/>
            <a:ext cx="914879" cy="108680"/>
          </a:xfrm>
          <a:prstGeom prst="rightArrow">
            <a:avLst>
              <a:gd name="adj1" fmla="val 50000"/>
              <a:gd name="adj2" fmla="val 185215"/>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2" name="TextBox 21"/>
          <p:cNvSpPr txBox="1"/>
          <p:nvPr/>
        </p:nvSpPr>
        <p:spPr>
          <a:xfrm>
            <a:off x="3445975" y="5504488"/>
            <a:ext cx="1486065" cy="338554"/>
          </a:xfrm>
          <a:prstGeom prst="rect">
            <a:avLst/>
          </a:prstGeom>
          <a:noFill/>
        </p:spPr>
        <p:txBody>
          <a:bodyPr wrap="square" rtlCol="0">
            <a:spAutoFit/>
          </a:bodyPr>
          <a:lstStyle/>
          <a:p>
            <a:r>
              <a:rPr lang="fr-FR" sz="1600" dirty="0" smtClean="0">
                <a:solidFill>
                  <a:srgbClr val="FFC000"/>
                </a:solidFill>
              </a:rPr>
              <a:t>Voie Ferrée</a:t>
            </a:r>
            <a:endParaRPr lang="fr-FR" sz="1600" dirty="0">
              <a:solidFill>
                <a:srgbClr val="FFC000"/>
              </a:solidFill>
            </a:endParaRPr>
          </a:p>
        </p:txBody>
      </p:sp>
      <p:sp>
        <p:nvSpPr>
          <p:cNvPr id="23" name="Right Arrow 22"/>
          <p:cNvSpPr/>
          <p:nvPr/>
        </p:nvSpPr>
        <p:spPr>
          <a:xfrm rot="1872858">
            <a:off x="1805818" y="1985331"/>
            <a:ext cx="1071948" cy="97698"/>
          </a:xfrm>
          <a:prstGeom prst="rightArrow">
            <a:avLst>
              <a:gd name="adj1" fmla="val 50000"/>
              <a:gd name="adj2" fmla="val 185215"/>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4" name="TextBox 23"/>
          <p:cNvSpPr txBox="1"/>
          <p:nvPr/>
        </p:nvSpPr>
        <p:spPr>
          <a:xfrm>
            <a:off x="899592" y="1476073"/>
            <a:ext cx="1152128" cy="584775"/>
          </a:xfrm>
          <a:prstGeom prst="rect">
            <a:avLst/>
          </a:prstGeom>
          <a:noFill/>
        </p:spPr>
        <p:txBody>
          <a:bodyPr wrap="square" rtlCol="0">
            <a:spAutoFit/>
          </a:bodyPr>
          <a:lstStyle/>
          <a:p>
            <a:pPr algn="ctr"/>
            <a:r>
              <a:rPr lang="fr-FR" sz="1600" dirty="0" smtClean="0">
                <a:solidFill>
                  <a:srgbClr val="FFC000"/>
                </a:solidFill>
              </a:rPr>
              <a:t>Route Nationale</a:t>
            </a:r>
            <a:endParaRPr lang="fr-FR" sz="1600" dirty="0">
              <a:solidFill>
                <a:srgbClr val="FFC000"/>
              </a:solidFill>
            </a:endParaRPr>
          </a:p>
        </p:txBody>
      </p:sp>
      <p:sp>
        <p:nvSpPr>
          <p:cNvPr id="18" name="ZoneTexte 12"/>
          <p:cNvSpPr txBox="1"/>
          <p:nvPr/>
        </p:nvSpPr>
        <p:spPr>
          <a:xfrm>
            <a:off x="4499992" y="-147534"/>
            <a:ext cx="3960440" cy="880241"/>
          </a:xfrm>
          <a:prstGeom prst="rect">
            <a:avLst/>
          </a:prstGeom>
          <a:noFill/>
        </p:spPr>
        <p:txBody>
          <a:bodyPr wrap="square" rtlCol="0">
            <a:spAutoFit/>
          </a:bodyPr>
          <a:lstStyle/>
          <a:p>
            <a:pPr algn="ctr"/>
            <a:r>
              <a:rPr lang="fr-FR" sz="2300" b="1" u="sng" dirty="0" smtClean="0">
                <a:solidFill>
                  <a:schemeClr val="bg1"/>
                </a:solidFill>
                <a:latin typeface="Times New Roman" pitchFamily="18" charset="0"/>
                <a:cs typeface="Times New Roman" pitchFamily="18" charset="0"/>
              </a:rPr>
              <a:t>Aménagement urbain et zonage</a:t>
            </a:r>
            <a:endParaRPr lang="fr-FR" sz="2300" b="1" u="sng"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526173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4499992" y="-138301"/>
            <a:ext cx="3672408" cy="830997"/>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Aménagement urbain et zonage</a:t>
            </a:r>
            <a:endParaRPr lang="fr-FR" sz="2400" b="1" u="sng" dirty="0">
              <a:solidFill>
                <a:schemeClr val="bg1"/>
              </a:solidFill>
              <a:latin typeface="Times New Roman" pitchFamily="18" charset="0"/>
              <a:cs typeface="Times New Roman" pitchFamily="18" charset="0"/>
            </a:endParaRPr>
          </a:p>
        </p:txBody>
      </p:sp>
      <p:sp>
        <p:nvSpPr>
          <p:cNvPr id="23" name="ZoneTexte 22"/>
          <p:cNvSpPr txBox="1"/>
          <p:nvPr/>
        </p:nvSpPr>
        <p:spPr>
          <a:xfrm>
            <a:off x="539552" y="903486"/>
            <a:ext cx="8100392" cy="5765874"/>
          </a:xfrm>
          <a:prstGeom prst="rect">
            <a:avLst/>
          </a:prstGeom>
          <a:noFill/>
        </p:spPr>
        <p:txBody>
          <a:bodyPr wrap="square" rtlCol="0">
            <a:spAutoFit/>
          </a:bodyPr>
          <a:lstStyle/>
          <a:p>
            <a:r>
              <a:rPr lang="fr-FR" sz="1400" dirty="0" smtClean="0"/>
              <a:t>L’aire d’étude, qui couvre une superficie approximative  de 4000 ha, fait l’objet d’une conception à la fois globale et hiérarchisée, mettant en phase 3 zones d’aménagement à savoir :  </a:t>
            </a:r>
          </a:p>
          <a:p>
            <a:endParaRPr lang="fr-FR" sz="1400" dirty="0" smtClean="0"/>
          </a:p>
          <a:p>
            <a:r>
              <a:rPr lang="fr-FR" sz="1400" b="1" dirty="0" smtClean="0"/>
              <a:t>1.  La zone 1</a:t>
            </a:r>
            <a:r>
              <a:rPr lang="fr-FR" sz="1400" dirty="0" smtClean="0"/>
              <a:t>, sise entre la RN1 et l’Autoroute, constitue en fait le prolongement et  l’extension naturels de </a:t>
            </a:r>
            <a:r>
              <a:rPr lang="fr-FR" sz="1400" dirty="0" err="1" smtClean="0"/>
              <a:t>Hed</a:t>
            </a:r>
            <a:r>
              <a:rPr lang="fr-FR" sz="1400" dirty="0" smtClean="0"/>
              <a:t> </a:t>
            </a:r>
            <a:r>
              <a:rPr lang="fr-FR" sz="1400" dirty="0" err="1" smtClean="0"/>
              <a:t>Soualem</a:t>
            </a:r>
            <a:r>
              <a:rPr lang="fr-FR" sz="1400" dirty="0" smtClean="0"/>
              <a:t>. Elle  est limitrophe au PA homologué  de </a:t>
            </a:r>
            <a:r>
              <a:rPr lang="fr-FR" sz="1400" dirty="0" err="1" smtClean="0"/>
              <a:t>Soualem</a:t>
            </a:r>
            <a:r>
              <a:rPr lang="fr-FR" sz="1400" dirty="0" smtClean="0"/>
              <a:t> et subit de ce fait une forte pression foncière et urbaine marquée par l’émergence  de quelques projets localisés d’industrie et d’habitat individuel.  En matière d’aménagement, cette zone est caractérisée par la forte dominance de la fonction « activités industrielles » et devra assumer le rôle stratégique de contribuer  à la requalification du centre émergent de </a:t>
            </a:r>
            <a:r>
              <a:rPr lang="fr-FR" sz="1400" dirty="0" err="1" smtClean="0"/>
              <a:t>Hed</a:t>
            </a:r>
            <a:r>
              <a:rPr lang="fr-FR" sz="1400" dirty="0" smtClean="0"/>
              <a:t> </a:t>
            </a:r>
            <a:r>
              <a:rPr lang="fr-FR" sz="1400" dirty="0" err="1" smtClean="0"/>
              <a:t>Soualem</a:t>
            </a:r>
            <a:r>
              <a:rPr lang="fr-FR" sz="1400" dirty="0" smtClean="0"/>
              <a:t>, l’amélioration de son cadre bâti et hisser en conséquence son attractivité et son image.   </a:t>
            </a:r>
          </a:p>
          <a:p>
            <a:r>
              <a:rPr lang="fr-FR" sz="1400" dirty="0" smtClean="0"/>
              <a:t>    </a:t>
            </a:r>
          </a:p>
          <a:p>
            <a:r>
              <a:rPr lang="fr-FR" sz="1400" b="1" dirty="0" smtClean="0"/>
              <a:t>2.  La zone 2</a:t>
            </a:r>
            <a:r>
              <a:rPr lang="fr-FR" sz="1400" dirty="0" smtClean="0"/>
              <a:t>, qui s’étend au sud de l’Autoroute, le long de la route 3011 en direction de </a:t>
            </a:r>
            <a:r>
              <a:rPr lang="fr-FR" sz="1400" dirty="0" err="1" smtClean="0"/>
              <a:t>Berrechid</a:t>
            </a:r>
            <a:r>
              <a:rPr lang="fr-FR" sz="1400" dirty="0" smtClean="0"/>
              <a:t> est entièrement agricole. Elle couvre 1300 ha et comprend  l’échangeur actuel, une décharge publique prés de l’Autoroute et un certain nombre d’habitations rurales dispersées. Elle concentre la grande partie des terrains Domaniaux, destinés à recevoir le pôle urbain. Les options d’aménagement sur cette zone se focalisent sur le développement d’un tissu d’habitat très diversifié à l’Ouest et la création à l’Est de secteurs réservés aux équipements majeurs et structurants dédiés au sport, loisir, universités et campus, tourisme, culture et distribution.  </a:t>
            </a:r>
          </a:p>
          <a:p>
            <a:r>
              <a:rPr lang="fr-FR" sz="1400" dirty="0" smtClean="0"/>
              <a:t>   </a:t>
            </a:r>
          </a:p>
          <a:p>
            <a:r>
              <a:rPr lang="fr-FR" sz="1400" b="1" dirty="0" smtClean="0"/>
              <a:t> 3.  La zone 3</a:t>
            </a:r>
            <a:r>
              <a:rPr lang="fr-FR" sz="1400" dirty="0" smtClean="0"/>
              <a:t>, rejoint en direction du Sud, la gare ONCF </a:t>
            </a:r>
            <a:r>
              <a:rPr lang="fr-FR" sz="1400" dirty="0" err="1" smtClean="0"/>
              <a:t>Lahssilat</a:t>
            </a:r>
            <a:r>
              <a:rPr lang="fr-FR" sz="1400" dirty="0" smtClean="0"/>
              <a:t>. Elle  s’étend sur une superficie de 1500 ha, et constitue  une zone d’extension future qui conduira le développement  jusqu’à la ligne de chemin de fer.  </a:t>
            </a:r>
          </a:p>
          <a:p>
            <a:r>
              <a:rPr lang="fr-FR" sz="1400" dirty="0" smtClean="0"/>
              <a:t>  </a:t>
            </a:r>
            <a:endParaRPr lang="fr-FR" sz="1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arah\Desktop\Capture 4.JPG"/>
          <p:cNvPicPr>
            <a:picLocks noChangeAspect="1" noChangeArrowheads="1"/>
          </p:cNvPicPr>
          <p:nvPr/>
        </p:nvPicPr>
        <p:blipFill>
          <a:blip r:embed="rId3" cstate="print"/>
          <a:srcRect/>
          <a:stretch>
            <a:fillRect/>
          </a:stretch>
        </p:blipFill>
        <p:spPr bwMode="auto">
          <a:xfrm>
            <a:off x="-1" y="1556792"/>
            <a:ext cx="7092281" cy="4824536"/>
          </a:xfrm>
          <a:prstGeom prst="rect">
            <a:avLst/>
          </a:prstGeom>
          <a:noFill/>
        </p:spPr>
      </p:pic>
      <p:sp>
        <p:nvSpPr>
          <p:cNvPr id="12" name="ZoneTexte 11"/>
          <p:cNvSpPr txBox="1"/>
          <p:nvPr/>
        </p:nvSpPr>
        <p:spPr>
          <a:xfrm>
            <a:off x="7235788" y="945296"/>
            <a:ext cx="1908212" cy="5940088"/>
          </a:xfrm>
          <a:prstGeom prst="rect">
            <a:avLst/>
          </a:prstGeom>
          <a:gradFill flip="none" rotWithShape="1">
            <a:gsLst>
              <a:gs pos="15000">
                <a:schemeClr val="bg1">
                  <a:alpha val="1000"/>
                </a:schemeClr>
              </a:gs>
              <a:gs pos="50000">
                <a:schemeClr val="accent1">
                  <a:tint val="44500"/>
                  <a:satMod val="160000"/>
                </a:schemeClr>
              </a:gs>
              <a:gs pos="100000">
                <a:schemeClr val="accent1">
                  <a:tint val="23500"/>
                  <a:satMod val="160000"/>
                </a:schemeClr>
              </a:gs>
            </a:gsLst>
            <a:lin ang="4200000" scaled="0"/>
            <a:tileRect/>
          </a:gradFill>
        </p:spPr>
        <p:txBody>
          <a:bodyPr wrap="square" rtlCol="0">
            <a:spAutoFit/>
          </a:bodyPr>
          <a:lstStyle/>
          <a:p>
            <a:r>
              <a:rPr lang="fr-FR" sz="900" b="1" u="sng" dirty="0" smtClean="0">
                <a:solidFill>
                  <a:schemeClr val="bg1">
                    <a:lumMod val="50000"/>
                  </a:schemeClr>
                </a:solidFill>
                <a:latin typeface="Times New Roman" pitchFamily="18" charset="0"/>
                <a:cs typeface="Times New Roman" pitchFamily="18" charset="0"/>
              </a:rPr>
              <a:t>Légende:</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Limite du périmètre d’aménagement</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Limite de secteur</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Zone non </a:t>
            </a:r>
            <a:r>
              <a:rPr lang="fr-FR" sz="700" dirty="0" err="1" smtClean="0">
                <a:latin typeface="Times New Roman" pitchFamily="18" charset="0"/>
                <a:cs typeface="Times New Roman" pitchFamily="18" charset="0"/>
              </a:rPr>
              <a:t>aedificandi</a:t>
            </a:r>
            <a:endParaRPr lang="fr-FR" sz="700" dirty="0" smtClean="0">
              <a:latin typeface="Times New Roman" pitchFamily="18" charset="0"/>
              <a:cs typeface="Times New Roman" pitchFamily="18" charset="0"/>
            </a:endParaRP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Détermination de voie</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Ligne de moyenne tension</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Emprise de voie</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Immeubles continus, habitat, bureaux et commerces(front bâti)-R+5</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Immeubles continus, habitat, bureaux et hôtels-R+3</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Immeubles isolés R+3 et R+4 (R+4 représente 30%)</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Immeubles isolés R+3, R+4 et R+5 (R+4 et R+5 représente 25%)</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Immeubles isolés R+3</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Villas économiques (en bandes et jumelées)</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Villas isolées &lt;600m²</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Villas isolées &gt;600m²</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Zone d’activité industrielle</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Zone des installations de sièges, de bureaux d’entreprises et hôtellerie</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Zone touristique et de loisirs</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Showrooms h=8m</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Zone de réserves agricoles</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Equipements publics(mosquée, administration, enseignement, services publics, santé publique, cimetière, équipement sportif, place publique, parking)</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Espace vert, parc, boisement, forêt</a:t>
            </a:r>
          </a:p>
          <a:p>
            <a:endParaRPr lang="fr-FR" sz="700" dirty="0" smtClean="0">
              <a:latin typeface="Times New Roman" pitchFamily="18" charset="0"/>
              <a:cs typeface="Times New Roman" pitchFamily="18" charset="0"/>
            </a:endParaRPr>
          </a:p>
          <a:p>
            <a:r>
              <a:rPr lang="fr-FR" sz="700" dirty="0" smtClean="0">
                <a:latin typeface="Times New Roman" pitchFamily="18" charset="0"/>
                <a:cs typeface="Times New Roman" pitchFamily="18" charset="0"/>
              </a:rPr>
              <a:t>Bassin et plan d’eau</a:t>
            </a:r>
            <a:endParaRPr lang="fr-FR" sz="700" b="1" dirty="0" smtClean="0">
              <a:latin typeface="Times New Roman" pitchFamily="18" charset="0"/>
              <a:cs typeface="Times New Roman" pitchFamily="18" charset="0"/>
            </a:endParaRPr>
          </a:p>
        </p:txBody>
      </p:sp>
      <p:sp>
        <p:nvSpPr>
          <p:cNvPr id="29" name="Rectangle 28"/>
          <p:cNvSpPr/>
          <p:nvPr/>
        </p:nvSpPr>
        <p:spPr>
          <a:xfrm>
            <a:off x="6732240" y="1196752"/>
            <a:ext cx="504056" cy="566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9" name="Picture 3" descr="C:\Users\Farah\Desktop\Capture 1 - Copie.JPG"/>
          <p:cNvPicPr>
            <a:picLocks noChangeAspect="1" noChangeArrowheads="1"/>
          </p:cNvPicPr>
          <p:nvPr/>
        </p:nvPicPr>
        <p:blipFill>
          <a:blip r:embed="rId4" cstate="print"/>
          <a:srcRect/>
          <a:stretch>
            <a:fillRect/>
          </a:stretch>
        </p:blipFill>
        <p:spPr bwMode="auto">
          <a:xfrm>
            <a:off x="6804248" y="1233328"/>
            <a:ext cx="360040" cy="119365"/>
          </a:xfrm>
          <a:prstGeom prst="rect">
            <a:avLst/>
          </a:prstGeom>
          <a:noFill/>
        </p:spPr>
      </p:pic>
      <p:pic>
        <p:nvPicPr>
          <p:cNvPr id="4100" name="Picture 4" descr="C:\Users\Farah\Desktop\Capture 1 - Copie (6).JPG"/>
          <p:cNvPicPr>
            <a:picLocks noChangeAspect="1" noChangeArrowheads="1"/>
          </p:cNvPicPr>
          <p:nvPr/>
        </p:nvPicPr>
        <p:blipFill>
          <a:blip r:embed="rId5" cstate="print"/>
          <a:srcRect/>
          <a:stretch>
            <a:fillRect/>
          </a:stretch>
        </p:blipFill>
        <p:spPr bwMode="auto">
          <a:xfrm>
            <a:off x="6804248" y="2313448"/>
            <a:ext cx="360040" cy="113156"/>
          </a:xfrm>
          <a:prstGeom prst="rect">
            <a:avLst/>
          </a:prstGeom>
          <a:noFill/>
        </p:spPr>
      </p:pic>
      <p:pic>
        <p:nvPicPr>
          <p:cNvPr id="4101" name="Picture 5" descr="C:\Users\Farah\Desktop\Capture 1 - Copie (2).JPG"/>
          <p:cNvPicPr>
            <a:picLocks noChangeAspect="1" noChangeArrowheads="1"/>
          </p:cNvPicPr>
          <p:nvPr/>
        </p:nvPicPr>
        <p:blipFill>
          <a:blip r:embed="rId6" cstate="print"/>
          <a:srcRect/>
          <a:stretch>
            <a:fillRect/>
          </a:stretch>
        </p:blipFill>
        <p:spPr bwMode="auto">
          <a:xfrm>
            <a:off x="6804249" y="1449352"/>
            <a:ext cx="360040" cy="119365"/>
          </a:xfrm>
          <a:prstGeom prst="rect">
            <a:avLst/>
          </a:prstGeom>
          <a:noFill/>
        </p:spPr>
      </p:pic>
      <p:pic>
        <p:nvPicPr>
          <p:cNvPr id="4102" name="Picture 6" descr="C:\Users\Farah\Desktop\Capture 1 - Copie (3).JPG"/>
          <p:cNvPicPr>
            <a:picLocks noChangeAspect="1" noChangeArrowheads="1"/>
          </p:cNvPicPr>
          <p:nvPr/>
        </p:nvPicPr>
        <p:blipFill>
          <a:blip r:embed="rId7" cstate="print"/>
          <a:srcRect/>
          <a:stretch>
            <a:fillRect/>
          </a:stretch>
        </p:blipFill>
        <p:spPr bwMode="auto">
          <a:xfrm>
            <a:off x="6804248" y="1655089"/>
            <a:ext cx="360040" cy="154303"/>
          </a:xfrm>
          <a:prstGeom prst="rect">
            <a:avLst/>
          </a:prstGeom>
          <a:noFill/>
        </p:spPr>
      </p:pic>
      <p:pic>
        <p:nvPicPr>
          <p:cNvPr id="4103" name="Picture 7" descr="C:\Users\Farah\Desktop\Capture 1 - Copie (5).JPG"/>
          <p:cNvPicPr>
            <a:picLocks noChangeAspect="1" noChangeArrowheads="1"/>
          </p:cNvPicPr>
          <p:nvPr/>
        </p:nvPicPr>
        <p:blipFill>
          <a:blip r:embed="rId8" cstate="print"/>
          <a:srcRect/>
          <a:stretch>
            <a:fillRect/>
          </a:stretch>
        </p:blipFill>
        <p:spPr bwMode="auto">
          <a:xfrm>
            <a:off x="6804248" y="1881401"/>
            <a:ext cx="365439" cy="144016"/>
          </a:xfrm>
          <a:prstGeom prst="rect">
            <a:avLst/>
          </a:prstGeom>
          <a:noFill/>
        </p:spPr>
      </p:pic>
      <p:pic>
        <p:nvPicPr>
          <p:cNvPr id="4104" name="Picture 8" descr="C:\Users\Farah\Desktop\Capture 1 - Copie (4).JPG"/>
          <p:cNvPicPr>
            <a:picLocks noChangeAspect="1" noChangeArrowheads="1"/>
          </p:cNvPicPr>
          <p:nvPr/>
        </p:nvPicPr>
        <p:blipFill>
          <a:blip r:embed="rId9" cstate="print"/>
          <a:srcRect/>
          <a:stretch>
            <a:fillRect/>
          </a:stretch>
        </p:blipFill>
        <p:spPr bwMode="auto">
          <a:xfrm>
            <a:off x="6804249" y="2097424"/>
            <a:ext cx="360039" cy="161397"/>
          </a:xfrm>
          <a:prstGeom prst="rect">
            <a:avLst/>
          </a:prstGeom>
          <a:noFill/>
        </p:spPr>
      </p:pic>
      <p:pic>
        <p:nvPicPr>
          <p:cNvPr id="4107" name="Picture 11" descr="C:\Users\Farah\Desktop\Capture 2 - Copie.JPG"/>
          <p:cNvPicPr>
            <a:picLocks noChangeAspect="1" noChangeArrowheads="1"/>
          </p:cNvPicPr>
          <p:nvPr/>
        </p:nvPicPr>
        <p:blipFill>
          <a:blip r:embed="rId10" cstate="print"/>
          <a:srcRect/>
          <a:stretch>
            <a:fillRect/>
          </a:stretch>
        </p:blipFill>
        <p:spPr bwMode="auto">
          <a:xfrm>
            <a:off x="6804248" y="2529472"/>
            <a:ext cx="432048" cy="216024"/>
          </a:xfrm>
          <a:prstGeom prst="rect">
            <a:avLst/>
          </a:prstGeom>
          <a:noFill/>
        </p:spPr>
      </p:pic>
      <p:pic>
        <p:nvPicPr>
          <p:cNvPr id="4108" name="Picture 12" descr="C:\Users\Farah\Desktop\Capture 2 - Copie (2).JPG"/>
          <p:cNvPicPr>
            <a:picLocks noChangeAspect="1" noChangeArrowheads="1"/>
          </p:cNvPicPr>
          <p:nvPr/>
        </p:nvPicPr>
        <p:blipFill>
          <a:blip r:embed="rId11" cstate="print"/>
          <a:srcRect/>
          <a:stretch>
            <a:fillRect/>
          </a:stretch>
        </p:blipFill>
        <p:spPr bwMode="auto">
          <a:xfrm>
            <a:off x="6804247" y="2817504"/>
            <a:ext cx="432048" cy="216024"/>
          </a:xfrm>
          <a:prstGeom prst="rect">
            <a:avLst/>
          </a:prstGeom>
          <a:noFill/>
        </p:spPr>
      </p:pic>
      <p:pic>
        <p:nvPicPr>
          <p:cNvPr id="4109" name="Picture 13" descr="C:\Users\Farah\Desktop\Capture 2 - Copie (3).JPG"/>
          <p:cNvPicPr>
            <a:picLocks noChangeAspect="1" noChangeArrowheads="1"/>
          </p:cNvPicPr>
          <p:nvPr/>
        </p:nvPicPr>
        <p:blipFill>
          <a:blip r:embed="rId12" cstate="print"/>
          <a:srcRect/>
          <a:stretch>
            <a:fillRect/>
          </a:stretch>
        </p:blipFill>
        <p:spPr bwMode="auto">
          <a:xfrm>
            <a:off x="6804248" y="3151574"/>
            <a:ext cx="432048" cy="169986"/>
          </a:xfrm>
          <a:prstGeom prst="rect">
            <a:avLst/>
          </a:prstGeom>
          <a:noFill/>
        </p:spPr>
      </p:pic>
      <p:pic>
        <p:nvPicPr>
          <p:cNvPr id="4110" name="Picture 14" descr="C:\Users\Farah\Desktop\Capture 2 - Copie (8).JPG"/>
          <p:cNvPicPr>
            <a:picLocks noChangeAspect="1" noChangeArrowheads="1"/>
          </p:cNvPicPr>
          <p:nvPr/>
        </p:nvPicPr>
        <p:blipFill>
          <a:blip r:embed="rId13" cstate="print"/>
          <a:srcRect/>
          <a:stretch>
            <a:fillRect/>
          </a:stretch>
        </p:blipFill>
        <p:spPr bwMode="auto">
          <a:xfrm>
            <a:off x="6804248" y="3508781"/>
            <a:ext cx="432048" cy="172819"/>
          </a:xfrm>
          <a:prstGeom prst="rect">
            <a:avLst/>
          </a:prstGeom>
          <a:noFill/>
        </p:spPr>
      </p:pic>
      <p:pic>
        <p:nvPicPr>
          <p:cNvPr id="4111" name="Picture 15" descr="C:\Users\Farah\Desktop\Capture 2 - Copie (5).JPG"/>
          <p:cNvPicPr>
            <a:picLocks noChangeAspect="1" noChangeArrowheads="1"/>
          </p:cNvPicPr>
          <p:nvPr/>
        </p:nvPicPr>
        <p:blipFill>
          <a:blip r:embed="rId14" cstate="print"/>
          <a:srcRect/>
          <a:stretch>
            <a:fillRect/>
          </a:stretch>
        </p:blipFill>
        <p:spPr bwMode="auto">
          <a:xfrm>
            <a:off x="6804248" y="3769854"/>
            <a:ext cx="432048" cy="159362"/>
          </a:xfrm>
          <a:prstGeom prst="rect">
            <a:avLst/>
          </a:prstGeom>
          <a:noFill/>
        </p:spPr>
      </p:pic>
      <p:pic>
        <p:nvPicPr>
          <p:cNvPr id="4112" name="Picture 16" descr="C:\Users\Farah\Desktop\Capture 2 - Copie (6).JPG"/>
          <p:cNvPicPr>
            <a:picLocks noChangeAspect="1" noChangeArrowheads="1"/>
          </p:cNvPicPr>
          <p:nvPr/>
        </p:nvPicPr>
        <p:blipFill>
          <a:blip r:embed="rId15" cstate="print"/>
          <a:srcRect/>
          <a:stretch>
            <a:fillRect/>
          </a:stretch>
        </p:blipFill>
        <p:spPr bwMode="auto">
          <a:xfrm>
            <a:off x="6817964" y="3985878"/>
            <a:ext cx="418332" cy="144016"/>
          </a:xfrm>
          <a:prstGeom prst="rect">
            <a:avLst/>
          </a:prstGeom>
          <a:noFill/>
        </p:spPr>
      </p:pic>
      <p:pic>
        <p:nvPicPr>
          <p:cNvPr id="4113" name="Picture 17" descr="C:\Users\Farah\Desktop\Capture 2 - Copie (4).JPG"/>
          <p:cNvPicPr>
            <a:picLocks noChangeAspect="1" noChangeArrowheads="1"/>
          </p:cNvPicPr>
          <p:nvPr/>
        </p:nvPicPr>
        <p:blipFill>
          <a:blip r:embed="rId16" cstate="print"/>
          <a:srcRect/>
          <a:stretch>
            <a:fillRect/>
          </a:stretch>
        </p:blipFill>
        <p:spPr bwMode="auto">
          <a:xfrm>
            <a:off x="6804248" y="4201902"/>
            <a:ext cx="432048" cy="173527"/>
          </a:xfrm>
          <a:prstGeom prst="rect">
            <a:avLst/>
          </a:prstGeom>
          <a:noFill/>
        </p:spPr>
      </p:pic>
      <p:pic>
        <p:nvPicPr>
          <p:cNvPr id="4114" name="Picture 18" descr="C:\Users\Farah\Desktop\Capture 2 - Copie (7).JPG"/>
          <p:cNvPicPr>
            <a:picLocks noChangeAspect="1" noChangeArrowheads="1"/>
          </p:cNvPicPr>
          <p:nvPr/>
        </p:nvPicPr>
        <p:blipFill>
          <a:blip r:embed="rId17" cstate="print"/>
          <a:srcRect/>
          <a:stretch>
            <a:fillRect/>
          </a:stretch>
        </p:blipFill>
        <p:spPr bwMode="auto">
          <a:xfrm>
            <a:off x="6804248" y="4375429"/>
            <a:ext cx="432048" cy="216024"/>
          </a:xfrm>
          <a:prstGeom prst="rect">
            <a:avLst/>
          </a:prstGeom>
          <a:noFill/>
        </p:spPr>
      </p:pic>
      <p:pic>
        <p:nvPicPr>
          <p:cNvPr id="4115" name="Picture 19" descr="C:\Users\Farah\Desktop\Capture 2 - Copie (8) - Copie.JPG"/>
          <p:cNvPicPr>
            <a:picLocks noChangeAspect="1" noChangeArrowheads="1"/>
          </p:cNvPicPr>
          <p:nvPr/>
        </p:nvPicPr>
        <p:blipFill>
          <a:blip r:embed="rId18" cstate="print"/>
          <a:srcRect/>
          <a:stretch>
            <a:fillRect/>
          </a:stretch>
        </p:blipFill>
        <p:spPr bwMode="auto">
          <a:xfrm>
            <a:off x="6804248" y="4646935"/>
            <a:ext cx="416727" cy="160542"/>
          </a:xfrm>
          <a:prstGeom prst="rect">
            <a:avLst/>
          </a:prstGeom>
          <a:noFill/>
        </p:spPr>
      </p:pic>
      <p:pic>
        <p:nvPicPr>
          <p:cNvPr id="4116" name="Picture 20" descr="C:\Users\Farah\Desktop\Capture 2 - Copie (9) - Copie.JPG"/>
          <p:cNvPicPr>
            <a:picLocks noChangeAspect="1" noChangeArrowheads="1"/>
          </p:cNvPicPr>
          <p:nvPr/>
        </p:nvPicPr>
        <p:blipFill>
          <a:blip r:embed="rId19" cstate="print"/>
          <a:srcRect/>
          <a:stretch>
            <a:fillRect/>
          </a:stretch>
        </p:blipFill>
        <p:spPr bwMode="auto">
          <a:xfrm>
            <a:off x="6836979" y="4951493"/>
            <a:ext cx="399317" cy="144016"/>
          </a:xfrm>
          <a:prstGeom prst="rect">
            <a:avLst/>
          </a:prstGeom>
          <a:noFill/>
        </p:spPr>
      </p:pic>
      <p:pic>
        <p:nvPicPr>
          <p:cNvPr id="4117" name="Picture 21" descr="C:\Users\Farah\Desktop\Capture 2 - Copie (10) - Copie - Copie.JPG"/>
          <p:cNvPicPr>
            <a:picLocks noChangeAspect="1" noChangeArrowheads="1"/>
          </p:cNvPicPr>
          <p:nvPr/>
        </p:nvPicPr>
        <p:blipFill>
          <a:blip r:embed="rId20" cstate="print"/>
          <a:srcRect/>
          <a:stretch>
            <a:fillRect/>
          </a:stretch>
        </p:blipFill>
        <p:spPr bwMode="auto">
          <a:xfrm>
            <a:off x="6866334" y="5383541"/>
            <a:ext cx="369962" cy="170267"/>
          </a:xfrm>
          <a:prstGeom prst="rect">
            <a:avLst/>
          </a:prstGeom>
          <a:noFill/>
        </p:spPr>
      </p:pic>
      <p:pic>
        <p:nvPicPr>
          <p:cNvPr id="4118" name="Picture 22" descr="C:\Users\Farah\Desktop\Capture 2 - Copie (9) - Copie - Copie.JPG"/>
          <p:cNvPicPr>
            <a:picLocks noChangeAspect="1" noChangeArrowheads="1"/>
          </p:cNvPicPr>
          <p:nvPr/>
        </p:nvPicPr>
        <p:blipFill>
          <a:blip r:embed="rId21" cstate="print"/>
          <a:srcRect/>
          <a:stretch>
            <a:fillRect/>
          </a:stretch>
        </p:blipFill>
        <p:spPr bwMode="auto">
          <a:xfrm>
            <a:off x="6845853" y="5167517"/>
            <a:ext cx="390443" cy="144016"/>
          </a:xfrm>
          <a:prstGeom prst="rect">
            <a:avLst/>
          </a:prstGeom>
          <a:noFill/>
        </p:spPr>
      </p:pic>
      <p:pic>
        <p:nvPicPr>
          <p:cNvPr id="4119" name="Picture 23" descr="C:\Users\Farah\Desktop\Capture 2.JPG"/>
          <p:cNvPicPr>
            <a:picLocks noChangeAspect="1" noChangeArrowheads="1"/>
          </p:cNvPicPr>
          <p:nvPr/>
        </p:nvPicPr>
        <p:blipFill>
          <a:blip r:embed="rId22" cstate="print"/>
          <a:srcRect/>
          <a:stretch>
            <a:fillRect/>
          </a:stretch>
        </p:blipFill>
        <p:spPr bwMode="auto">
          <a:xfrm>
            <a:off x="6876256" y="5625816"/>
            <a:ext cx="369962" cy="152154"/>
          </a:xfrm>
          <a:prstGeom prst="rect">
            <a:avLst/>
          </a:prstGeom>
          <a:noFill/>
        </p:spPr>
      </p:pic>
      <p:pic>
        <p:nvPicPr>
          <p:cNvPr id="4120" name="Picture 24" descr="C:\Users\Farah\Desktop\Capture 3 - Copie - Copie.JPG"/>
          <p:cNvPicPr>
            <a:picLocks noChangeAspect="1" noChangeArrowheads="1"/>
          </p:cNvPicPr>
          <p:nvPr/>
        </p:nvPicPr>
        <p:blipFill>
          <a:blip r:embed="rId23" cstate="print"/>
          <a:srcRect/>
          <a:stretch>
            <a:fillRect/>
          </a:stretch>
        </p:blipFill>
        <p:spPr bwMode="auto">
          <a:xfrm>
            <a:off x="6884257" y="6309320"/>
            <a:ext cx="352039" cy="144016"/>
          </a:xfrm>
          <a:prstGeom prst="rect">
            <a:avLst/>
          </a:prstGeom>
          <a:noFill/>
        </p:spPr>
      </p:pic>
      <p:pic>
        <p:nvPicPr>
          <p:cNvPr id="4121" name="Picture 25" descr="C:\Users\Farah\Desktop\Capture 3 - Copie.JPG"/>
          <p:cNvPicPr>
            <a:picLocks noChangeAspect="1" noChangeArrowheads="1"/>
          </p:cNvPicPr>
          <p:nvPr/>
        </p:nvPicPr>
        <p:blipFill>
          <a:blip r:embed="rId24" cstate="print"/>
          <a:srcRect/>
          <a:stretch>
            <a:fillRect/>
          </a:stretch>
        </p:blipFill>
        <p:spPr bwMode="auto">
          <a:xfrm>
            <a:off x="6876256" y="5877272"/>
            <a:ext cx="386384" cy="144016"/>
          </a:xfrm>
          <a:prstGeom prst="rect">
            <a:avLst/>
          </a:prstGeom>
          <a:noFill/>
        </p:spPr>
      </p:pic>
      <p:pic>
        <p:nvPicPr>
          <p:cNvPr id="4122" name="Picture 26" descr="C:\Users\Farah\Desktop\Capture 3 - Copie - Copie (2).JPG"/>
          <p:cNvPicPr>
            <a:picLocks noChangeAspect="1" noChangeArrowheads="1"/>
          </p:cNvPicPr>
          <p:nvPr/>
        </p:nvPicPr>
        <p:blipFill>
          <a:blip r:embed="rId25" cstate="print"/>
          <a:srcRect/>
          <a:stretch>
            <a:fillRect/>
          </a:stretch>
        </p:blipFill>
        <p:spPr bwMode="auto">
          <a:xfrm>
            <a:off x="6892624" y="6597352"/>
            <a:ext cx="343672" cy="140593"/>
          </a:xfrm>
          <a:prstGeom prst="rect">
            <a:avLst/>
          </a:prstGeom>
          <a:noFill/>
        </p:spPr>
      </p:pic>
      <p:sp>
        <p:nvSpPr>
          <p:cNvPr id="30" name="Organigramme : Processus 29"/>
          <p:cNvSpPr/>
          <p:nvPr/>
        </p:nvSpPr>
        <p:spPr>
          <a:xfrm>
            <a:off x="6732240" y="980728"/>
            <a:ext cx="2411760" cy="58772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251520" y="509771"/>
            <a:ext cx="4608512" cy="830997"/>
          </a:xfrm>
          <a:prstGeom prst="rect">
            <a:avLst/>
          </a:prstGeom>
          <a:noFill/>
        </p:spPr>
        <p:txBody>
          <a:bodyPr wrap="square" rtlCol="0">
            <a:spAutoFit/>
          </a:bodyPr>
          <a:lstStyle/>
          <a:p>
            <a:pPr algn="ctr"/>
            <a:r>
              <a:rPr lang="fr-FR" sz="1600" b="1" dirty="0" smtClean="0">
                <a:latin typeface="Times New Roman" pitchFamily="18" charset="0"/>
                <a:cs typeface="Times New Roman" pitchFamily="18" charset="0"/>
              </a:rPr>
              <a:t>Plan d’aménagement de la Ville Nouvelle Sahel </a:t>
            </a:r>
            <a:r>
              <a:rPr lang="fr-FR" sz="1600" b="1" dirty="0" err="1" smtClean="0">
                <a:latin typeface="Times New Roman" pitchFamily="18" charset="0"/>
                <a:cs typeface="Times New Roman" pitchFamily="18" charset="0"/>
              </a:rPr>
              <a:t>Lakhyayta</a:t>
            </a:r>
            <a:endParaRPr lang="fr-FR" sz="1600" b="1" dirty="0" smtClean="0">
              <a:latin typeface="Times New Roman" pitchFamily="18" charset="0"/>
              <a:cs typeface="Times New Roman" pitchFamily="18" charset="0"/>
            </a:endParaRPr>
          </a:p>
          <a:p>
            <a:pPr algn="ctr"/>
            <a:r>
              <a:rPr lang="fr-FR" sz="1600" b="1" dirty="0" smtClean="0">
                <a:latin typeface="Times New Roman" pitchFamily="18" charset="0"/>
                <a:cs typeface="Times New Roman" pitchFamily="18" charset="0"/>
              </a:rPr>
              <a:t>Pôle 1: Extension de </a:t>
            </a:r>
            <a:r>
              <a:rPr lang="fr-FR" sz="1600" b="1" dirty="0" err="1" smtClean="0">
                <a:latin typeface="Times New Roman" pitchFamily="18" charset="0"/>
                <a:cs typeface="Times New Roman" pitchFamily="18" charset="0"/>
              </a:rPr>
              <a:t>Had</a:t>
            </a:r>
            <a:r>
              <a:rPr lang="fr-FR" sz="1600" b="1" dirty="0" smtClean="0">
                <a:latin typeface="Times New Roman" pitchFamily="18" charset="0"/>
                <a:cs typeface="Times New Roman" pitchFamily="18" charset="0"/>
              </a:rPr>
              <a:t> </a:t>
            </a:r>
            <a:r>
              <a:rPr lang="fr-FR" sz="1600" b="1" dirty="0" err="1" smtClean="0">
                <a:latin typeface="Times New Roman" pitchFamily="18" charset="0"/>
                <a:cs typeface="Times New Roman" pitchFamily="18" charset="0"/>
              </a:rPr>
              <a:t>Soualem</a:t>
            </a:r>
            <a:endParaRPr lang="fr-FR" sz="1600" b="1" dirty="0">
              <a:latin typeface="Times New Roman" pitchFamily="18" charset="0"/>
              <a:cs typeface="Times New Roman" pitchFamily="18" charset="0"/>
            </a:endParaRPr>
          </a:p>
        </p:txBody>
      </p:sp>
      <p:sp>
        <p:nvSpPr>
          <p:cNvPr id="32" name="ZoneTexte 31"/>
          <p:cNvSpPr txBox="1"/>
          <p:nvPr/>
        </p:nvSpPr>
        <p:spPr>
          <a:xfrm>
            <a:off x="4499992" y="-138301"/>
            <a:ext cx="3672408" cy="830997"/>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Aménagement urbain et équipement: Pôle 1</a:t>
            </a:r>
            <a:endParaRPr lang="fr-FR" sz="2400" b="1" u="sng" dirty="0">
              <a:solidFill>
                <a:schemeClr val="bg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836712"/>
            <a:ext cx="8064896" cy="6771081"/>
          </a:xfrm>
          <a:noFill/>
        </p:spPr>
        <p:txBody>
          <a:bodyPr wrap="square" rtlCol="0">
            <a:spAutoFit/>
          </a:bodyPr>
          <a:lstStyle/>
          <a:p>
            <a:r>
              <a:rPr lang="fr-FR" sz="1400" dirty="0"/>
              <a:t>La ville nouvelle est un espace laboratoire ou l’aventure urbaine est souvent de mise à cause de l’absence de contraintes</a:t>
            </a:r>
            <a:r>
              <a:rPr lang="fr-FR" sz="1400" dirty="0" smtClean="0"/>
              <a:t>:</a:t>
            </a:r>
          </a:p>
          <a:p>
            <a:pPr marL="0" indent="0">
              <a:buNone/>
            </a:pPr>
            <a:r>
              <a:rPr lang="fr-FR" sz="1400" dirty="0" smtClean="0"/>
              <a:t>-</a:t>
            </a:r>
            <a:r>
              <a:rPr lang="fr-FR" sz="1400" dirty="0"/>
              <a:t>Historiques</a:t>
            </a:r>
          </a:p>
          <a:p>
            <a:pPr marL="0" indent="0">
              <a:buNone/>
            </a:pPr>
            <a:r>
              <a:rPr lang="fr-FR" sz="1400" dirty="0"/>
              <a:t>-Politiques</a:t>
            </a:r>
          </a:p>
          <a:p>
            <a:pPr marL="0" indent="0">
              <a:buNone/>
            </a:pPr>
            <a:r>
              <a:rPr lang="fr-FR" sz="1400" dirty="0"/>
              <a:t>-</a:t>
            </a:r>
            <a:r>
              <a:rPr lang="fr-FR" sz="1400" dirty="0" smtClean="0"/>
              <a:t>Economiques</a:t>
            </a:r>
          </a:p>
          <a:p>
            <a:pPr marL="0" indent="0">
              <a:buNone/>
            </a:pPr>
            <a:endParaRPr lang="fr-FR" sz="1400" dirty="0"/>
          </a:p>
          <a:p>
            <a:r>
              <a:rPr lang="fr-FR" sz="1400" dirty="0"/>
              <a:t>Une ville nouvelle peut être </a:t>
            </a:r>
            <a:r>
              <a:rPr lang="fr-FR" sz="1400" dirty="0" smtClean="0"/>
              <a:t>:</a:t>
            </a:r>
          </a:p>
          <a:p>
            <a:pPr marL="0" indent="0">
              <a:buNone/>
            </a:pPr>
            <a:r>
              <a:rPr lang="fr-FR" sz="1400" dirty="0" smtClean="0"/>
              <a:t>-</a:t>
            </a:r>
            <a:r>
              <a:rPr lang="fr-FR" sz="1400" dirty="0"/>
              <a:t>Une ville  entièrement créée: construite sur un terrain neuf</a:t>
            </a:r>
            <a:r>
              <a:rPr lang="fr-FR" sz="1400" dirty="0" smtClean="0"/>
              <a:t>.</a:t>
            </a:r>
            <a:endParaRPr lang="fr-FR" sz="1400" dirty="0"/>
          </a:p>
          <a:p>
            <a:pPr marL="0" indent="0">
              <a:buNone/>
            </a:pPr>
            <a:r>
              <a:rPr lang="fr-FR" sz="1400" dirty="0"/>
              <a:t>-Une ville entièrement transformée: à cause d’une guerre, catastrophe naturelle ,ou volonté subite de moderniser(cas des villes de la péninsule arabe</a:t>
            </a:r>
            <a:r>
              <a:rPr lang="fr-FR" sz="1400" dirty="0" smtClean="0"/>
              <a:t>).</a:t>
            </a:r>
            <a:endParaRPr lang="fr-FR" sz="1400" dirty="0"/>
          </a:p>
          <a:p>
            <a:pPr marL="0" indent="0">
              <a:buNone/>
            </a:pPr>
            <a:r>
              <a:rPr lang="fr-FR" sz="1400" dirty="0"/>
              <a:t>-Une ville qui entre dans une idéologie politique d’aménagement du territoire</a:t>
            </a:r>
            <a:r>
              <a:rPr lang="fr-FR" sz="1400" dirty="0" smtClean="0"/>
              <a:t>.</a:t>
            </a:r>
          </a:p>
          <a:p>
            <a:r>
              <a:rPr lang="fr-FR" sz="1400" dirty="0"/>
              <a:t>La création d’une ville nouvelle est une opération étatique fortement institutionnalisée et qui entre dans la vague des politiques d’aménagement du territoire qu’a connu le monde depuis la fin de la seconde guerre mondiale et qui continue jusqu’à nos jours dans les pays industrialisés  ou en voie de développement .</a:t>
            </a:r>
          </a:p>
          <a:p>
            <a:endParaRPr lang="fr-FR" sz="1400" dirty="0"/>
          </a:p>
          <a:p>
            <a:r>
              <a:rPr lang="fr-FR" sz="1400" dirty="0"/>
              <a:t>La décision de construire une ville nouvelle résulte d’une étude prospective dans le but d’aboutir à une réponse optimale favorisant:</a:t>
            </a:r>
          </a:p>
          <a:p>
            <a:pPr marL="0" indent="0">
              <a:buNone/>
            </a:pPr>
            <a:r>
              <a:rPr lang="fr-FR" sz="1400" dirty="0" smtClean="0"/>
              <a:t>-</a:t>
            </a:r>
            <a:r>
              <a:rPr lang="fr-FR" sz="1400" dirty="0"/>
              <a:t>un contrôle facile des accès.</a:t>
            </a:r>
          </a:p>
          <a:p>
            <a:pPr marL="0" indent="0">
              <a:buNone/>
            </a:pPr>
            <a:r>
              <a:rPr lang="fr-FR" sz="1400" dirty="0"/>
              <a:t>-La sécurité</a:t>
            </a:r>
          </a:p>
          <a:p>
            <a:pPr marL="0" indent="0">
              <a:buNone/>
            </a:pPr>
            <a:r>
              <a:rPr lang="fr-FR" sz="1400" dirty="0"/>
              <a:t>-L’existence de ressources naturelles suffisantes à long terme.</a:t>
            </a:r>
          </a:p>
          <a:p>
            <a:pPr marL="0" indent="0">
              <a:buNone/>
            </a:pPr>
            <a:r>
              <a:rPr lang="fr-FR" sz="1400" dirty="0"/>
              <a:t>-Un potentiel économique agricole ou industriel pour encourager la durabilité de la ville.</a:t>
            </a:r>
          </a:p>
          <a:p>
            <a:endParaRPr lang="fr-FR" sz="1400" dirty="0"/>
          </a:p>
          <a:p>
            <a:pPr marL="0" indent="0">
              <a:buNone/>
            </a:pPr>
            <a:endParaRPr lang="fr-FR" sz="1400" dirty="0"/>
          </a:p>
          <a:p>
            <a:endParaRPr lang="fr-FR" sz="1400" dirty="0"/>
          </a:p>
          <a:p>
            <a:pPr marL="0"/>
            <a:endParaRPr lang="fr-FR" sz="1400" dirty="0">
              <a:solidFill>
                <a:schemeClr val="tx1"/>
              </a:solidFill>
            </a:endParaRPr>
          </a:p>
        </p:txBody>
      </p:sp>
      <p:sp>
        <p:nvSpPr>
          <p:cNvPr id="4" name="ZoneTexte 3"/>
          <p:cNvSpPr txBox="1"/>
          <p:nvPr/>
        </p:nvSpPr>
        <p:spPr>
          <a:xfrm>
            <a:off x="4644008" y="0"/>
            <a:ext cx="3672408" cy="523220"/>
          </a:xfrm>
          <a:prstGeom prst="rect">
            <a:avLst/>
          </a:prstGeom>
          <a:noFill/>
        </p:spPr>
        <p:txBody>
          <a:bodyPr wrap="square" rtlCol="0">
            <a:spAutoFit/>
          </a:bodyPr>
          <a:lstStyle>
            <a:defPPr>
              <a:defRPr lang="fr-FR"/>
            </a:defPPr>
          </a:lstStyle>
          <a:p>
            <a:pPr algn="ctr"/>
            <a:r>
              <a:rPr lang="fr-FR" sz="2800" b="1" dirty="0"/>
              <a:t>La ville nouvelle :</a:t>
            </a:r>
            <a:endParaRPr lang="fr-FR" sz="2800" b="1" u="sng" dirty="0">
              <a:solidFill>
                <a:schemeClr val="bg1"/>
              </a:solidFill>
              <a:latin typeface="Times New Roman"/>
              <a:cs typeface="Times New Roman"/>
            </a:endParaRPr>
          </a:p>
        </p:txBody>
      </p:sp>
    </p:spTree>
    <p:extLst>
      <p:ext uri="{BB962C8B-B14F-4D97-AF65-F5344CB8AC3E}">
        <p14:creationId xmlns:p14="http://schemas.microsoft.com/office/powerpoint/2010/main" val="21249980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99992" y="-138301"/>
            <a:ext cx="3672408" cy="830997"/>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Aménagement urbain et équipement: Pôle 1</a:t>
            </a:r>
            <a:endParaRPr lang="fr-FR" sz="2400" b="1" u="sng" dirty="0">
              <a:solidFill>
                <a:schemeClr val="bg1"/>
              </a:solidFill>
              <a:latin typeface="Times New Roman" pitchFamily="18" charset="0"/>
              <a:cs typeface="Times New Roman" pitchFamily="18" charset="0"/>
            </a:endParaRPr>
          </a:p>
        </p:txBody>
      </p:sp>
      <p:sp>
        <p:nvSpPr>
          <p:cNvPr id="6" name="Espace réservé du contenu 5"/>
          <p:cNvSpPr>
            <a:spLocks noGrp="1"/>
          </p:cNvSpPr>
          <p:nvPr>
            <p:ph idx="1"/>
          </p:nvPr>
        </p:nvSpPr>
        <p:spPr>
          <a:xfrm>
            <a:off x="395536" y="620688"/>
            <a:ext cx="8280920" cy="5877272"/>
          </a:xfrm>
        </p:spPr>
        <p:txBody>
          <a:bodyPr>
            <a:noAutofit/>
          </a:bodyPr>
          <a:lstStyle/>
          <a:p>
            <a:r>
              <a:rPr lang="fr-FR" sz="1400" dirty="0" smtClean="0"/>
              <a:t>Le schéma d'aménagement du </a:t>
            </a:r>
            <a:r>
              <a:rPr lang="fr-FR" sz="1400" b="1" dirty="0" smtClean="0"/>
              <a:t>pôle 1 </a:t>
            </a:r>
            <a:r>
              <a:rPr lang="fr-FR" sz="1400" dirty="0" smtClean="0"/>
              <a:t>est finalisé et a été homologué. Pour cette zone, 360 ha sont en chantier en matière d'aménagement foncier et la valorisation va débuter incessamment. Al </a:t>
            </a:r>
            <a:r>
              <a:rPr lang="fr-FR" sz="1400" dirty="0" err="1" smtClean="0"/>
              <a:t>Omrane</a:t>
            </a:r>
            <a:r>
              <a:rPr lang="fr-FR" sz="1400" dirty="0" smtClean="0"/>
              <a:t> commencera en premier avec une opération de 400 logements sociaux, dont 300 à 140.000 DH l'unité et 100 à 250.000 DH l'unité. Par ailleurs, un chantier va être lancer sur 15 ha pour construire 350 villas qui sont déjà très sollicitées. Ce sont des villas semi-finies destinées à la couche moyenne à des prix compétitifs.</a:t>
            </a:r>
          </a:p>
          <a:p>
            <a:endParaRPr lang="fr-FR" sz="1400" dirty="0" smtClean="0"/>
          </a:p>
          <a:p>
            <a:r>
              <a:rPr lang="fr-FR" sz="1400" dirty="0" smtClean="0"/>
              <a:t> Au niveau du </a:t>
            </a:r>
            <a:r>
              <a:rPr lang="fr-FR" sz="1400" b="1" dirty="0" smtClean="0"/>
              <a:t>pôle 1</a:t>
            </a:r>
            <a:r>
              <a:rPr lang="fr-FR" sz="1400" dirty="0" smtClean="0"/>
              <a:t>, il est prévu un habitat extrêmement diversifié qui va du faible VIT en passant par le social, le moyen standing pour aboutir aux villas de différentes catégories. Nous avons à la fois une diversité architecturale, une diversité du programme et le respect du principe de la mixité sociale qui est adopté et concrétisé pour éviter les expériences du passé.</a:t>
            </a:r>
          </a:p>
          <a:p>
            <a:endParaRPr lang="fr-FR" sz="1400" dirty="0" smtClean="0"/>
          </a:p>
          <a:p>
            <a:r>
              <a:rPr lang="fr-FR" sz="1400" dirty="0" smtClean="0"/>
              <a:t>Aussi, ils ont tenu à arriver à un bon équilibre emploi-habitat et équipement-habitat, le but étant d'éviter les cités dortoirs. D'ailleurs, dans le </a:t>
            </a:r>
            <a:r>
              <a:rPr lang="fr-FR" sz="1400" b="1" dirty="0" smtClean="0"/>
              <a:t>pôle 1</a:t>
            </a:r>
            <a:r>
              <a:rPr lang="fr-FR" sz="1400" dirty="0" smtClean="0"/>
              <a:t>, une zone de 170 ha est prévue dans le plan d'aménagement et qui sera réservée aux activités industrielles et de services. Al </a:t>
            </a:r>
            <a:r>
              <a:rPr lang="fr-FR" sz="1400" dirty="0" err="1" smtClean="0"/>
              <a:t>Omrane</a:t>
            </a:r>
            <a:r>
              <a:rPr lang="fr-FR" sz="1400" dirty="0" smtClean="0"/>
              <a:t> en réalisera 70 hectares. L'objectif est d'arriver à amener 70% des personnes qui travaillent dans la ville à y habiter. </a:t>
            </a:r>
          </a:p>
          <a:p>
            <a:endParaRPr lang="fr-FR" sz="1400" b="1" dirty="0" smtClean="0"/>
          </a:p>
          <a:p>
            <a:r>
              <a:rPr lang="fr-FR" sz="1400" b="1" dirty="0" smtClean="0"/>
              <a:t> PÔLE 1 : 635 ha, 16 000 logements collectifs et 1 600 villas pour 80 000 habitants à terme</a:t>
            </a:r>
            <a:br>
              <a:rPr lang="fr-FR" sz="1400" b="1" dirty="0" smtClean="0"/>
            </a:br>
            <a:r>
              <a:rPr lang="fr-FR" sz="1400" b="1" dirty="0" smtClean="0"/>
              <a:t>Habitat</a:t>
            </a:r>
            <a:r>
              <a:rPr lang="fr-FR" sz="1400" dirty="0" smtClean="0"/>
              <a:t/>
            </a:r>
            <a:br>
              <a:rPr lang="fr-FR" sz="1400" dirty="0" smtClean="0"/>
            </a:br>
            <a:r>
              <a:rPr lang="fr-FR" sz="1400" b="1" dirty="0" smtClean="0"/>
              <a:t>Activités</a:t>
            </a:r>
            <a:r>
              <a:rPr lang="fr-FR" sz="1400" dirty="0" smtClean="0"/>
              <a:t/>
            </a:r>
            <a:br>
              <a:rPr lang="fr-FR" sz="1400" dirty="0" smtClean="0"/>
            </a:br>
            <a:r>
              <a:rPr lang="fr-FR" sz="1400" b="1" dirty="0" smtClean="0"/>
              <a:t>Equipements</a:t>
            </a:r>
            <a:r>
              <a:rPr lang="fr-FR" sz="1400" dirty="0" smtClean="0"/>
              <a:t/>
            </a:r>
            <a:br>
              <a:rPr lang="fr-FR" sz="1400" dirty="0" smtClean="0"/>
            </a:br>
            <a:r>
              <a:rPr lang="fr-FR" sz="1400" b="1" dirty="0" smtClean="0"/>
              <a:t>Espaces verts</a:t>
            </a:r>
            <a:r>
              <a:rPr lang="fr-FR" sz="1400" dirty="0" smtClean="0"/>
              <a:t/>
            </a:r>
            <a:br>
              <a:rPr lang="fr-FR" sz="1400" dirty="0" smtClean="0"/>
            </a:br>
            <a:r>
              <a:rPr lang="fr-FR" sz="1400" b="1" dirty="0" smtClean="0"/>
              <a:t>Voirie</a:t>
            </a:r>
            <a:r>
              <a:rPr lang="fr-FR" sz="1400" dirty="0" smtClean="0"/>
              <a:t/>
            </a:r>
            <a:br>
              <a:rPr lang="fr-FR" sz="1400" dirty="0" smtClean="0"/>
            </a:br>
            <a:r>
              <a:rPr lang="fr-FR" sz="1400" b="1" dirty="0" smtClean="0"/>
              <a:t>Grands lots (1 ha)</a:t>
            </a:r>
            <a:r>
              <a:rPr lang="fr-FR" sz="1400" dirty="0" smtClean="0"/>
              <a:t/>
            </a:r>
            <a:br>
              <a:rPr lang="fr-FR" sz="1400" dirty="0" smtClean="0"/>
            </a:br>
            <a:r>
              <a:rPr lang="fr-FR" sz="1400" dirty="0" smtClean="0"/>
              <a:t/>
            </a:r>
            <a:br>
              <a:rPr lang="fr-FR" sz="1400" dirty="0" smtClean="0"/>
            </a:br>
            <a:endParaRPr lang="fr-FR" sz="14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13792"/>
            <a:ext cx="8604448" cy="782960"/>
          </a:xfrm>
        </p:spPr>
        <p:txBody>
          <a:bodyPr>
            <a:normAutofit/>
          </a:bodyPr>
          <a:lstStyle/>
          <a:p>
            <a:r>
              <a:rPr lang="it-IT" sz="3200" b="1" dirty="0" smtClean="0"/>
              <a:t>Al Omrane sahel lakhiayta 1° tranche:</a:t>
            </a:r>
            <a:endParaRPr lang="fr-FR" sz="3200" dirty="0"/>
          </a:p>
        </p:txBody>
      </p:sp>
      <p:sp>
        <p:nvSpPr>
          <p:cNvPr id="3" name="Espace réservé du contenu 2"/>
          <p:cNvSpPr>
            <a:spLocks noGrp="1"/>
          </p:cNvSpPr>
          <p:nvPr>
            <p:ph idx="1"/>
          </p:nvPr>
        </p:nvSpPr>
        <p:spPr>
          <a:xfrm>
            <a:off x="467544" y="5013176"/>
            <a:ext cx="4536504" cy="1944216"/>
          </a:xfrm>
        </p:spPr>
        <p:txBody>
          <a:bodyPr>
            <a:normAutofit/>
          </a:bodyPr>
          <a:lstStyle/>
          <a:p>
            <a:pPr>
              <a:buNone/>
            </a:pPr>
            <a:r>
              <a:rPr lang="fr-FR" sz="1600" b="1" dirty="0" smtClean="0">
                <a:solidFill>
                  <a:schemeClr val="tx1"/>
                </a:solidFill>
              </a:rPr>
              <a:t>107 ha et 297 unité réparties en :</a:t>
            </a:r>
          </a:p>
          <a:p>
            <a:pPr>
              <a:buFont typeface="Wingdings" charset="2"/>
              <a:buChar char="Ø"/>
            </a:pPr>
            <a:r>
              <a:rPr lang="pt-BR" sz="1600" dirty="0" smtClean="0">
                <a:solidFill>
                  <a:schemeClr val="tx1"/>
                </a:solidFill>
              </a:rPr>
              <a:t>27 ilots R+3 – R+4 </a:t>
            </a:r>
            <a:r>
              <a:rPr lang="pt-BR" sz="1600" b="1" dirty="0" smtClean="0">
                <a:solidFill>
                  <a:schemeClr val="tx1"/>
                </a:solidFill>
              </a:rPr>
              <a:t>S = 528m²</a:t>
            </a:r>
          </a:p>
          <a:p>
            <a:pPr>
              <a:buFont typeface="Wingdings" charset="2"/>
              <a:buChar char="Ø"/>
            </a:pPr>
            <a:r>
              <a:rPr lang="pt-BR" sz="1600" dirty="0" smtClean="0">
                <a:solidFill>
                  <a:schemeClr val="tx1"/>
                </a:solidFill>
              </a:rPr>
              <a:t>175 lots r+5 </a:t>
            </a:r>
            <a:r>
              <a:rPr lang="pt-BR" sz="1600" b="1" dirty="0" smtClean="0">
                <a:solidFill>
                  <a:schemeClr val="tx1"/>
                </a:solidFill>
              </a:rPr>
              <a:t>S = 72.000m²</a:t>
            </a:r>
          </a:p>
          <a:p>
            <a:pPr>
              <a:buFont typeface="Wingdings" charset="2"/>
              <a:buChar char="Ø"/>
            </a:pPr>
            <a:r>
              <a:rPr lang="pt-BR" sz="1600" dirty="0" smtClean="0">
                <a:solidFill>
                  <a:schemeClr val="tx1"/>
                </a:solidFill>
              </a:rPr>
              <a:t>3 lots r+7 </a:t>
            </a:r>
            <a:r>
              <a:rPr lang="pt-BR" sz="1600" b="1" dirty="0" smtClean="0">
                <a:solidFill>
                  <a:schemeClr val="tx1"/>
                </a:solidFill>
              </a:rPr>
              <a:t>S = 3.500m²</a:t>
            </a:r>
          </a:p>
        </p:txBody>
      </p:sp>
      <p:sp>
        <p:nvSpPr>
          <p:cNvPr id="4" name="ZoneTexte 3"/>
          <p:cNvSpPr txBox="1"/>
          <p:nvPr/>
        </p:nvSpPr>
        <p:spPr>
          <a:xfrm>
            <a:off x="4499992" y="-27384"/>
            <a:ext cx="3672408" cy="461665"/>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Projets du Pôle 1</a:t>
            </a:r>
            <a:endParaRPr lang="fr-FR" sz="2400" b="1" u="sng" dirty="0">
              <a:solidFill>
                <a:schemeClr val="bg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1502119" y="1077069"/>
            <a:ext cx="6166225" cy="3936107"/>
          </a:xfrm>
          <a:prstGeom prst="rect">
            <a:avLst/>
          </a:prstGeom>
          <a:noFill/>
          <a:ln w="9525">
            <a:noFill/>
            <a:miter lim="800000"/>
            <a:headEnd/>
            <a:tailEnd/>
          </a:ln>
        </p:spPr>
      </p:pic>
      <p:sp>
        <p:nvSpPr>
          <p:cNvPr id="9" name="Espace réservé du contenu 2"/>
          <p:cNvSpPr txBox="1">
            <a:spLocks/>
          </p:cNvSpPr>
          <p:nvPr/>
        </p:nvSpPr>
        <p:spPr>
          <a:xfrm>
            <a:off x="4427984" y="5301208"/>
            <a:ext cx="5328592" cy="1728192"/>
          </a:xfrm>
          <a:prstGeom prst="rect">
            <a:avLst/>
          </a:prstGeom>
        </p:spPr>
        <p:txBody>
          <a:bodyPr vert="horz" lIns="91440" tIns="45720" rIns="91440" bIns="45720" rtlCol="0">
            <a:normAutofit/>
          </a:bodyPr>
          <a:lstStyle/>
          <a:p>
            <a:pPr marL="285750" indent="-285750">
              <a:buFont typeface="Wingdings" charset="2"/>
              <a:buChar char="Ø"/>
            </a:pPr>
            <a:r>
              <a:rPr lang="en-US" sz="1600" dirty="0" smtClean="0"/>
              <a:t>22 lots show room </a:t>
            </a:r>
            <a:r>
              <a:rPr lang="en-US" sz="1600" b="1" dirty="0" smtClean="0"/>
              <a:t>S = 23.300m²</a:t>
            </a:r>
          </a:p>
          <a:p>
            <a:pPr marL="285750" indent="-285750">
              <a:buFont typeface="Wingdings" charset="2"/>
              <a:buChar char="Ø"/>
            </a:pPr>
            <a:r>
              <a:rPr lang="pt-BR" sz="1600" dirty="0" smtClean="0"/>
              <a:t>46 lots r+3 </a:t>
            </a:r>
            <a:r>
              <a:rPr lang="pt-BR" sz="1600" b="1" dirty="0" smtClean="0"/>
              <a:t>S = 12.640m²</a:t>
            </a:r>
          </a:p>
          <a:p>
            <a:pPr marL="285750" indent="-285750">
              <a:buFont typeface="Wingdings" charset="2"/>
              <a:buChar char="Ø"/>
            </a:pPr>
            <a:r>
              <a:rPr lang="fr-FR" sz="1600" dirty="0" smtClean="0"/>
              <a:t>24équipements</a:t>
            </a:r>
            <a:r>
              <a:rPr lang="fr-FR" sz="1600" b="1" dirty="0" smtClean="0"/>
              <a:t> S=59.400m²</a:t>
            </a:r>
          </a:p>
          <a:p>
            <a:pPr marL="285750" indent="-285750">
              <a:buFont typeface="Wingdings" charset="2"/>
              <a:buChar char="Ø"/>
            </a:pPr>
            <a:r>
              <a:rPr lang="fr-FR" sz="1600" dirty="0" smtClean="0"/>
              <a:t>Voirie et espaces vert </a:t>
            </a:r>
            <a:r>
              <a:rPr lang="fr-FR" sz="1600" b="1" dirty="0" smtClean="0"/>
              <a:t>S = 371.000m²</a:t>
            </a:r>
            <a:endParaRPr kumimoji="0" lang="pt-BR" sz="1600" b="1" i="0" u="none" strike="noStrike" kern="1200" cap="none" spc="0" normalizeH="0" baseline="0" noProof="0" dirty="0" smtClean="0">
              <a:ln>
                <a:noFill/>
              </a:ln>
              <a:solidFill>
                <a:schemeClr val="tx2"/>
              </a:solidFill>
              <a:effectLst/>
              <a:uLnTx/>
              <a:uFillTx/>
            </a:endParaRPr>
          </a:p>
        </p:txBody>
      </p:sp>
      <p:cxnSp>
        <p:nvCxnSpPr>
          <p:cNvPr id="6" name="Straight Connector 5"/>
          <p:cNvCxnSpPr/>
          <p:nvPr/>
        </p:nvCxnSpPr>
        <p:spPr>
          <a:xfrm>
            <a:off x="4139952" y="5445224"/>
            <a:ext cx="0" cy="864096"/>
          </a:xfrm>
          <a:prstGeom prst="line">
            <a:avLst/>
          </a:prstGeom>
          <a:ln w="38100" cmpd="sng"/>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13792"/>
            <a:ext cx="8604448" cy="782960"/>
          </a:xfrm>
        </p:spPr>
        <p:txBody>
          <a:bodyPr>
            <a:normAutofit/>
          </a:bodyPr>
          <a:lstStyle/>
          <a:p>
            <a:r>
              <a:rPr lang="it-IT" sz="3200" b="1" dirty="0" smtClean="0"/>
              <a:t>Al Omrane sahel lakhiayta 2° tranche:</a:t>
            </a:r>
            <a:endParaRPr lang="fr-FR" sz="3200" dirty="0"/>
          </a:p>
        </p:txBody>
      </p:sp>
      <p:sp>
        <p:nvSpPr>
          <p:cNvPr id="3" name="Espace réservé du contenu 2"/>
          <p:cNvSpPr>
            <a:spLocks noGrp="1"/>
          </p:cNvSpPr>
          <p:nvPr>
            <p:ph idx="1"/>
          </p:nvPr>
        </p:nvSpPr>
        <p:spPr>
          <a:xfrm>
            <a:off x="467544" y="5085184"/>
            <a:ext cx="4176464" cy="1224136"/>
          </a:xfrm>
        </p:spPr>
        <p:txBody>
          <a:bodyPr>
            <a:noAutofit/>
          </a:bodyPr>
          <a:lstStyle/>
          <a:p>
            <a:pPr>
              <a:buFont typeface="Wingdings" charset="2"/>
              <a:buChar char="Ø"/>
            </a:pPr>
            <a:r>
              <a:rPr lang="fr-FR" sz="1600" dirty="0" smtClean="0">
                <a:solidFill>
                  <a:schemeClr val="tx1"/>
                </a:solidFill>
              </a:rPr>
              <a:t>Superficie : 50 Ha                                              </a:t>
            </a:r>
          </a:p>
          <a:p>
            <a:pPr>
              <a:buFont typeface="Wingdings" charset="2"/>
              <a:buChar char="Ø"/>
            </a:pPr>
            <a:r>
              <a:rPr lang="fr-FR" sz="1600" dirty="0" smtClean="0">
                <a:solidFill>
                  <a:schemeClr val="tx1"/>
                </a:solidFill>
              </a:rPr>
              <a:t>Contenance : 5 îlots R+3 et R+4            </a:t>
            </a:r>
          </a:p>
          <a:p>
            <a:pPr>
              <a:buFont typeface="Wingdings" charset="2"/>
              <a:buChar char="Ø"/>
            </a:pPr>
            <a:r>
              <a:rPr lang="fr-FR" sz="1600" dirty="0" smtClean="0">
                <a:solidFill>
                  <a:schemeClr val="tx1"/>
                </a:solidFill>
              </a:rPr>
              <a:t>Equipement :12 lots, 4 îlots immeubles R+3 ( mail) et 17 îlots front bâti R+5</a:t>
            </a:r>
            <a:endParaRPr lang="pt-BR" sz="1600" b="1" dirty="0" smtClean="0">
              <a:solidFill>
                <a:schemeClr val="tx1"/>
              </a:solidFill>
            </a:endParaRPr>
          </a:p>
        </p:txBody>
      </p:sp>
      <p:sp>
        <p:nvSpPr>
          <p:cNvPr id="4" name="ZoneTexte 3"/>
          <p:cNvSpPr txBox="1"/>
          <p:nvPr/>
        </p:nvSpPr>
        <p:spPr>
          <a:xfrm>
            <a:off x="4499992" y="-27384"/>
            <a:ext cx="3672408" cy="461665"/>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Projets du Pôle 1</a:t>
            </a:r>
            <a:endParaRPr lang="fr-FR" sz="2400" b="1" u="sng" dirty="0">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1637543" y="1124744"/>
            <a:ext cx="5886785" cy="4032448"/>
          </a:xfrm>
          <a:prstGeom prst="rect">
            <a:avLst/>
          </a:prstGeom>
          <a:noFill/>
          <a:ln w="9525">
            <a:noFill/>
            <a:miter lim="800000"/>
            <a:headEnd/>
            <a:tailEnd/>
          </a:ln>
        </p:spPr>
      </p:pic>
      <p:sp>
        <p:nvSpPr>
          <p:cNvPr id="8" name="Espace réservé du contenu 2"/>
          <p:cNvSpPr txBox="1">
            <a:spLocks/>
          </p:cNvSpPr>
          <p:nvPr/>
        </p:nvSpPr>
        <p:spPr>
          <a:xfrm>
            <a:off x="4644008" y="5229200"/>
            <a:ext cx="4176464" cy="1728192"/>
          </a:xfrm>
          <a:prstGeom prst="rect">
            <a:avLst/>
          </a:prstGeom>
        </p:spPr>
        <p:txBody>
          <a:bodyPr vert="horz" lIns="91440" tIns="45720" rIns="91440" bIns="45720" rtlCol="0">
            <a:normAutofit/>
          </a:bodyPr>
          <a:lstStyle/>
          <a:p>
            <a:pPr marL="285750" indent="-285750">
              <a:buFont typeface="Wingdings" charset="2"/>
              <a:buChar char="Ø"/>
            </a:pPr>
            <a:r>
              <a:rPr lang="fr-FR" sz="1600" dirty="0" smtClean="0"/>
              <a:t>Nombre estimé de logements: 4000</a:t>
            </a:r>
          </a:p>
          <a:p>
            <a:pPr marL="285750" indent="-285750">
              <a:buFont typeface="Wingdings" charset="2"/>
              <a:buChar char="Ø"/>
            </a:pPr>
            <a:r>
              <a:rPr lang="fr-FR" sz="1600" dirty="0" smtClean="0"/>
              <a:t>Coût d’investissement : 144 MDH</a:t>
            </a:r>
          </a:p>
          <a:p>
            <a:pPr marL="285750" indent="-285750">
              <a:buFont typeface="Wingdings" charset="2"/>
              <a:buChar char="Ø"/>
            </a:pPr>
            <a:r>
              <a:rPr lang="fr-FR" sz="1600" dirty="0" smtClean="0"/>
              <a:t>Date démarrage travaux : juin 2008</a:t>
            </a:r>
          </a:p>
          <a:p>
            <a:pPr marL="285750" indent="-285750">
              <a:buFont typeface="Wingdings" charset="2"/>
              <a:buChar char="Ø"/>
            </a:pPr>
            <a:r>
              <a:rPr lang="fr-FR" sz="1600" dirty="0" smtClean="0"/>
              <a:t>Achèvement prévisionnel: mai 2010</a:t>
            </a:r>
            <a:endParaRPr kumimoji="0" lang="pt-BR" sz="1600" b="1" i="0" u="none" strike="noStrike" kern="1200" cap="none" spc="0" normalizeH="0" baseline="0" noProof="0" dirty="0" smtClean="0">
              <a:ln>
                <a:noFill/>
              </a:ln>
              <a:solidFill>
                <a:schemeClr val="tx1"/>
              </a:solidFill>
              <a:effectLst/>
              <a:uLnTx/>
              <a:uFillTx/>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13792"/>
            <a:ext cx="8604448" cy="782960"/>
          </a:xfrm>
        </p:spPr>
        <p:txBody>
          <a:bodyPr>
            <a:normAutofit/>
          </a:bodyPr>
          <a:lstStyle/>
          <a:p>
            <a:r>
              <a:rPr lang="it-IT" sz="3200" b="1" dirty="0" smtClean="0"/>
              <a:t>Al Omrane sahe lakhiayta 3° tranche:</a:t>
            </a:r>
            <a:endParaRPr lang="fr-FR" sz="3200" dirty="0"/>
          </a:p>
        </p:txBody>
      </p:sp>
      <p:sp>
        <p:nvSpPr>
          <p:cNvPr id="4" name="ZoneTexte 3"/>
          <p:cNvSpPr txBox="1"/>
          <p:nvPr/>
        </p:nvSpPr>
        <p:spPr>
          <a:xfrm>
            <a:off x="4499992" y="-27384"/>
            <a:ext cx="3672408" cy="461665"/>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Projets du Pôle 1</a:t>
            </a:r>
            <a:endParaRPr lang="fr-FR" sz="2400" b="1" u="sng"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104488" y="1105022"/>
            <a:ext cx="6923896" cy="3908154"/>
          </a:xfrm>
          <a:prstGeom prst="rect">
            <a:avLst/>
          </a:prstGeom>
          <a:noFill/>
          <a:ln w="9525">
            <a:noFill/>
            <a:miter lim="800000"/>
            <a:headEnd/>
            <a:tailEnd/>
          </a:ln>
        </p:spPr>
      </p:pic>
      <p:sp>
        <p:nvSpPr>
          <p:cNvPr id="3" name="Espace réservé du contenu 2"/>
          <p:cNvSpPr>
            <a:spLocks noGrp="1"/>
          </p:cNvSpPr>
          <p:nvPr>
            <p:ph idx="1"/>
          </p:nvPr>
        </p:nvSpPr>
        <p:spPr>
          <a:xfrm>
            <a:off x="539552" y="4653136"/>
            <a:ext cx="8073461" cy="2232248"/>
          </a:xfrm>
        </p:spPr>
        <p:txBody>
          <a:bodyPr>
            <a:normAutofit fontScale="70000" lnSpcReduction="20000"/>
          </a:bodyPr>
          <a:lstStyle/>
          <a:p>
            <a:pPr>
              <a:buFont typeface="Wingdings" charset="2"/>
              <a:buChar char="Ø"/>
            </a:pPr>
            <a:r>
              <a:rPr lang="fr-FR" dirty="0" smtClean="0"/>
              <a:t>Superficie : 74 Ha</a:t>
            </a:r>
          </a:p>
          <a:p>
            <a:pPr>
              <a:buFont typeface="Wingdings" charset="2"/>
              <a:buChar char="Ø"/>
            </a:pPr>
            <a:r>
              <a:rPr lang="fr-FR" dirty="0" smtClean="0"/>
              <a:t>Contenance : 12 îlots villas</a:t>
            </a:r>
          </a:p>
          <a:p>
            <a:pPr>
              <a:buFont typeface="Wingdings" charset="2"/>
              <a:buChar char="Ø"/>
            </a:pPr>
            <a:r>
              <a:rPr lang="fr-FR" dirty="0" smtClean="0"/>
              <a:t>Equipement :13 lots industriel, 7 lots équipements et 17 îlots front bâti R+5</a:t>
            </a:r>
          </a:p>
          <a:p>
            <a:pPr>
              <a:buFont typeface="Wingdings" charset="2"/>
              <a:buChar char="Ø"/>
            </a:pPr>
            <a:r>
              <a:rPr lang="fr-FR" dirty="0" smtClean="0"/>
              <a:t>Nombre estimé de logements: 1300</a:t>
            </a:r>
          </a:p>
          <a:p>
            <a:pPr>
              <a:buFont typeface="Wingdings" charset="2"/>
              <a:buChar char="Ø"/>
            </a:pPr>
            <a:r>
              <a:rPr lang="fr-FR" dirty="0" smtClean="0"/>
              <a:t>Coût d’investissement : 195 MDH</a:t>
            </a:r>
          </a:p>
          <a:p>
            <a:pPr>
              <a:buFont typeface="Wingdings" charset="2"/>
              <a:buChar char="Ø"/>
            </a:pPr>
            <a:r>
              <a:rPr lang="fr-FR" dirty="0" smtClean="0"/>
              <a:t>Date démarrage travaux: nov. 2008</a:t>
            </a:r>
          </a:p>
          <a:p>
            <a:pPr>
              <a:buFont typeface="Wingdings" charset="2"/>
              <a:buChar char="Ø"/>
            </a:pPr>
            <a:r>
              <a:rPr lang="fr-FR" dirty="0" smtClean="0"/>
              <a:t>Achèvement prévisionnel: sept. 2010</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845840"/>
            <a:ext cx="8604448" cy="782960"/>
          </a:xfrm>
        </p:spPr>
        <p:txBody>
          <a:bodyPr>
            <a:normAutofit fontScale="90000"/>
          </a:bodyPr>
          <a:lstStyle/>
          <a:p>
            <a:r>
              <a:rPr lang="it-IT" sz="3200" b="1" dirty="0" smtClean="0"/>
              <a:t>Al Omrane sahe lakhiayta 5° tranche (zone villa):</a:t>
            </a:r>
            <a:endParaRPr lang="fr-FR" sz="3200" dirty="0"/>
          </a:p>
        </p:txBody>
      </p:sp>
      <p:sp>
        <p:nvSpPr>
          <p:cNvPr id="4" name="ZoneTexte 3"/>
          <p:cNvSpPr txBox="1"/>
          <p:nvPr/>
        </p:nvSpPr>
        <p:spPr>
          <a:xfrm>
            <a:off x="4499992" y="-27384"/>
            <a:ext cx="3672408" cy="461665"/>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Projets du Pôle 1</a:t>
            </a:r>
            <a:endParaRPr lang="fr-FR" sz="2400" b="1" u="sng" dirty="0">
              <a:solidFill>
                <a:schemeClr val="bg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2062703" y="1412775"/>
            <a:ext cx="5821665" cy="3816425"/>
          </a:xfrm>
          <a:prstGeom prst="rect">
            <a:avLst/>
          </a:prstGeom>
          <a:noFill/>
          <a:ln w="9525">
            <a:noFill/>
            <a:miter lim="800000"/>
            <a:headEnd/>
            <a:tailEnd/>
          </a:ln>
        </p:spPr>
      </p:pic>
      <p:sp>
        <p:nvSpPr>
          <p:cNvPr id="3" name="Espace réservé du contenu 2"/>
          <p:cNvSpPr>
            <a:spLocks noGrp="1"/>
          </p:cNvSpPr>
          <p:nvPr>
            <p:ph idx="1"/>
          </p:nvPr>
        </p:nvSpPr>
        <p:spPr>
          <a:xfrm>
            <a:off x="683568" y="4869160"/>
            <a:ext cx="8568952" cy="1728192"/>
          </a:xfrm>
        </p:spPr>
        <p:txBody>
          <a:bodyPr>
            <a:normAutofit fontScale="62500" lnSpcReduction="20000"/>
          </a:bodyPr>
          <a:lstStyle/>
          <a:p>
            <a:pPr>
              <a:buFont typeface="Wingdings" charset="2"/>
              <a:buChar char="Ø"/>
            </a:pPr>
            <a:r>
              <a:rPr lang="fr-FR" dirty="0" smtClean="0"/>
              <a:t>Superficie : 65 Ha</a:t>
            </a:r>
          </a:p>
          <a:p>
            <a:pPr>
              <a:buFont typeface="Wingdings" charset="2"/>
              <a:buChar char="Ø"/>
            </a:pPr>
            <a:r>
              <a:rPr lang="fr-FR" dirty="0" smtClean="0"/>
              <a:t>Contenance : 700 lots villas ou 28 ilots d’activité: 5 ilots villas intégrés</a:t>
            </a:r>
          </a:p>
          <a:p>
            <a:pPr>
              <a:buFont typeface="Wingdings" charset="2"/>
              <a:buChar char="Ø"/>
            </a:pPr>
            <a:r>
              <a:rPr lang="fr-FR" dirty="0" smtClean="0"/>
              <a:t>Equipement : 12</a:t>
            </a:r>
          </a:p>
          <a:p>
            <a:pPr>
              <a:buFont typeface="Wingdings" charset="2"/>
              <a:buChar char="Ø"/>
            </a:pPr>
            <a:r>
              <a:rPr lang="fr-FR" dirty="0" smtClean="0"/>
              <a:t>Nombre estimé de logements: 700</a:t>
            </a:r>
          </a:p>
          <a:p>
            <a:pPr>
              <a:buFont typeface="Wingdings" charset="2"/>
              <a:buChar char="Ø"/>
            </a:pPr>
            <a:r>
              <a:rPr lang="fr-FR" dirty="0" smtClean="0"/>
              <a:t>Coût d’investissement : 207 MDH</a:t>
            </a:r>
          </a:p>
          <a:p>
            <a:pPr>
              <a:buFont typeface="Wingdings" charset="2"/>
              <a:buChar char="Ø"/>
            </a:pPr>
            <a:r>
              <a:rPr lang="fr-FR" dirty="0" smtClean="0"/>
              <a:t>Date démarrage travaux : déc. 2009</a:t>
            </a:r>
          </a:p>
          <a:p>
            <a:pPr>
              <a:buFont typeface="Wingdings" charset="2"/>
              <a:buChar char="Ø"/>
            </a:pPr>
            <a:r>
              <a:rPr lang="fr-FR" dirty="0" smtClean="0"/>
              <a:t>Achèvement prévisionnel: juin 2011</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arah\Desktop\Sahel alkhyayta\bv000012.jpg"/>
          <p:cNvPicPr>
            <a:picLocks noChangeAspect="1" noChangeArrowheads="1"/>
          </p:cNvPicPr>
          <p:nvPr/>
        </p:nvPicPr>
        <p:blipFill>
          <a:blip r:embed="rId2" cstate="print"/>
          <a:srcRect/>
          <a:stretch>
            <a:fillRect/>
          </a:stretch>
        </p:blipFill>
        <p:spPr bwMode="auto">
          <a:xfrm>
            <a:off x="467544" y="1340768"/>
            <a:ext cx="8208912" cy="4968552"/>
          </a:xfrm>
          <a:prstGeom prst="rect">
            <a:avLst/>
          </a:prstGeom>
          <a:noFill/>
        </p:spPr>
      </p:pic>
      <p:sp>
        <p:nvSpPr>
          <p:cNvPr id="4" name="ZoneTexte 3"/>
          <p:cNvSpPr txBox="1"/>
          <p:nvPr/>
        </p:nvSpPr>
        <p:spPr>
          <a:xfrm>
            <a:off x="251520" y="509771"/>
            <a:ext cx="4608512" cy="830997"/>
          </a:xfrm>
          <a:prstGeom prst="rect">
            <a:avLst/>
          </a:prstGeom>
          <a:noFill/>
        </p:spPr>
        <p:txBody>
          <a:bodyPr wrap="square" rtlCol="0">
            <a:spAutoFit/>
          </a:bodyPr>
          <a:lstStyle/>
          <a:p>
            <a:pPr algn="ctr"/>
            <a:r>
              <a:rPr lang="fr-FR" sz="1600" b="1" dirty="0" smtClean="0">
                <a:latin typeface="Times New Roman" pitchFamily="18" charset="0"/>
                <a:cs typeface="Times New Roman" pitchFamily="18" charset="0"/>
              </a:rPr>
              <a:t>Plan d’aménagement de la Ville Nouvelle Sahel </a:t>
            </a:r>
            <a:r>
              <a:rPr lang="fr-FR" sz="1600" b="1" dirty="0" err="1" smtClean="0">
                <a:latin typeface="Times New Roman" pitchFamily="18" charset="0"/>
                <a:cs typeface="Times New Roman" pitchFamily="18" charset="0"/>
              </a:rPr>
              <a:t>Lakhyayta</a:t>
            </a:r>
            <a:endParaRPr lang="fr-FR" sz="1600" b="1" dirty="0" smtClean="0">
              <a:latin typeface="Times New Roman" pitchFamily="18" charset="0"/>
              <a:cs typeface="Times New Roman" pitchFamily="18" charset="0"/>
            </a:endParaRPr>
          </a:p>
          <a:p>
            <a:pPr algn="ctr"/>
            <a:r>
              <a:rPr lang="fr-FR" sz="1600" b="1" dirty="0" smtClean="0">
                <a:latin typeface="Times New Roman" pitchFamily="18" charset="0"/>
                <a:cs typeface="Times New Roman" pitchFamily="18" charset="0"/>
              </a:rPr>
              <a:t>Pôle 2: Zone d’habitat</a:t>
            </a:r>
            <a:endParaRPr lang="fr-FR" sz="1600" b="1" dirty="0">
              <a:latin typeface="Times New Roman" pitchFamily="18" charset="0"/>
              <a:cs typeface="Times New Roman" pitchFamily="18" charset="0"/>
            </a:endParaRPr>
          </a:p>
        </p:txBody>
      </p:sp>
      <p:sp>
        <p:nvSpPr>
          <p:cNvPr id="5" name="ZoneTexte 4"/>
          <p:cNvSpPr txBox="1"/>
          <p:nvPr/>
        </p:nvSpPr>
        <p:spPr>
          <a:xfrm>
            <a:off x="4499992" y="-138301"/>
            <a:ext cx="3672408" cy="830997"/>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Aménagement urbain et équipement: Pôle 2</a:t>
            </a:r>
            <a:endParaRPr lang="fr-FR" sz="2400" b="1" u="sng" dirty="0">
              <a:solidFill>
                <a:schemeClr val="bg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352928" cy="5184576"/>
          </a:xfrm>
        </p:spPr>
        <p:txBody>
          <a:bodyPr>
            <a:noAutofit/>
          </a:bodyPr>
          <a:lstStyle/>
          <a:p>
            <a:r>
              <a:rPr lang="fr-FR" sz="1600" dirty="0" smtClean="0"/>
              <a:t>Le Pôle 2 s’étendra pour sa part sur 1 210 hectares, pour accueillir de l’ordre de 180 000 habitants au sein de 38 000 logements. Il est bordé d’une zone agro-urbaine de 664 hectares.</a:t>
            </a:r>
            <a:endParaRPr lang="fr-FR" sz="1600" b="1" dirty="0" smtClean="0"/>
          </a:p>
          <a:p>
            <a:endParaRPr lang="fr-FR" sz="1600" b="1" dirty="0" smtClean="0"/>
          </a:p>
          <a:p>
            <a:r>
              <a:rPr lang="fr-FR" sz="1600" b="1" dirty="0" smtClean="0"/>
              <a:t>PÔLE 2 : 1 864 ha, 38 000 logements et 180 000 habitants à terme.</a:t>
            </a:r>
            <a:endParaRPr lang="fr-FR" sz="1600" dirty="0" smtClean="0"/>
          </a:p>
          <a:p>
            <a:pPr>
              <a:buNone/>
            </a:pPr>
            <a:endParaRPr lang="fr-FR" sz="1600" b="1" dirty="0" smtClean="0"/>
          </a:p>
          <a:p>
            <a:pPr>
              <a:buNone/>
            </a:pPr>
            <a:r>
              <a:rPr lang="fr-FR" sz="1600" b="1" dirty="0" smtClean="0"/>
              <a:t>     Habitat</a:t>
            </a:r>
            <a:r>
              <a:rPr lang="fr-FR" sz="1600" dirty="0" smtClean="0"/>
              <a:t>                                               465 </a:t>
            </a:r>
            <a:r>
              <a:rPr lang="fr-FR" sz="1600" dirty="0" smtClean="0"/>
              <a:t>ha</a:t>
            </a:r>
          </a:p>
          <a:p>
            <a:pPr>
              <a:buNone/>
            </a:pPr>
            <a:endParaRPr lang="fr-FR" sz="1600" b="1" dirty="0" smtClean="0"/>
          </a:p>
          <a:p>
            <a:pPr>
              <a:buNone/>
            </a:pPr>
            <a:r>
              <a:rPr lang="fr-FR" sz="1600" b="1" dirty="0" smtClean="0"/>
              <a:t>     Activités</a:t>
            </a:r>
            <a:r>
              <a:rPr lang="fr-FR" sz="1600" b="1" dirty="0" smtClean="0"/>
              <a:t> et logistique                    </a:t>
            </a:r>
            <a:r>
              <a:rPr lang="fr-FR" sz="1600" b="1" dirty="0" smtClean="0"/>
              <a:t>  </a:t>
            </a:r>
            <a:r>
              <a:rPr lang="fr-FR" sz="1600" dirty="0" smtClean="0"/>
              <a:t>207 ha</a:t>
            </a:r>
          </a:p>
          <a:p>
            <a:pPr>
              <a:buNone/>
            </a:pPr>
            <a:endParaRPr lang="fr-FR" sz="1600" b="1" dirty="0" smtClean="0"/>
          </a:p>
          <a:p>
            <a:pPr>
              <a:buNone/>
            </a:pPr>
            <a:r>
              <a:rPr lang="fr-FR" sz="1600" b="1" dirty="0" smtClean="0"/>
              <a:t>     Equipements</a:t>
            </a:r>
            <a:r>
              <a:rPr lang="fr-FR" sz="1600" dirty="0" smtClean="0"/>
              <a:t>                                    </a:t>
            </a:r>
            <a:r>
              <a:rPr lang="fr-FR" sz="1600" dirty="0" smtClean="0"/>
              <a:t>135 ha</a:t>
            </a:r>
          </a:p>
          <a:p>
            <a:pPr>
              <a:buNone/>
            </a:pPr>
            <a:endParaRPr lang="fr-FR" sz="1600" dirty="0" smtClean="0"/>
          </a:p>
          <a:p>
            <a:pPr>
              <a:buNone/>
            </a:pPr>
            <a:r>
              <a:rPr lang="fr-FR" sz="1600" b="1" dirty="0" smtClean="0"/>
              <a:t>     Parcs </a:t>
            </a:r>
            <a:r>
              <a:rPr lang="fr-FR" sz="1600" b="1" dirty="0" smtClean="0"/>
              <a:t>publics                                   </a:t>
            </a:r>
            <a:r>
              <a:rPr lang="fr-FR" sz="1600" dirty="0" smtClean="0"/>
              <a:t>87 </a:t>
            </a:r>
            <a:r>
              <a:rPr lang="fr-FR" sz="1600" dirty="0" smtClean="0"/>
              <a:t>ha</a:t>
            </a:r>
          </a:p>
          <a:p>
            <a:pPr>
              <a:buNone/>
            </a:pPr>
            <a:endParaRPr lang="fr-FR" sz="1600" b="1" dirty="0" smtClean="0"/>
          </a:p>
          <a:p>
            <a:pPr>
              <a:buNone/>
            </a:pPr>
            <a:r>
              <a:rPr lang="fr-FR" sz="1600" b="1" dirty="0" smtClean="0"/>
              <a:t>     Voirie</a:t>
            </a:r>
            <a:r>
              <a:rPr lang="fr-FR" sz="1600" dirty="0" smtClean="0"/>
              <a:t>                                                 312 </a:t>
            </a:r>
            <a:r>
              <a:rPr lang="fr-FR" sz="1600" dirty="0" smtClean="0"/>
              <a:t>ha</a:t>
            </a:r>
          </a:p>
          <a:p>
            <a:pPr>
              <a:buNone/>
            </a:pPr>
            <a:endParaRPr lang="fr-FR" sz="1600" dirty="0" smtClean="0"/>
          </a:p>
          <a:p>
            <a:pPr>
              <a:buNone/>
            </a:pPr>
            <a:r>
              <a:rPr lang="fr-FR" sz="1600" b="1" dirty="0" smtClean="0"/>
              <a:t>     Zone </a:t>
            </a:r>
            <a:r>
              <a:rPr lang="fr-FR" sz="1600" b="1" dirty="0" smtClean="0"/>
              <a:t>agro-urbaine                         </a:t>
            </a:r>
            <a:r>
              <a:rPr lang="fr-FR" sz="1600" b="1" dirty="0" smtClean="0"/>
              <a:t> </a:t>
            </a:r>
            <a:r>
              <a:rPr lang="fr-FR" sz="1600" dirty="0" smtClean="0"/>
              <a:t>654 </a:t>
            </a:r>
            <a:r>
              <a:rPr lang="fr-FR" sz="1600" dirty="0" smtClean="0"/>
              <a:t>ha</a:t>
            </a:r>
          </a:p>
          <a:p>
            <a:endParaRPr lang="fr-FR" sz="1600" dirty="0"/>
          </a:p>
        </p:txBody>
      </p:sp>
      <p:sp>
        <p:nvSpPr>
          <p:cNvPr id="4" name="ZoneTexte 3"/>
          <p:cNvSpPr txBox="1"/>
          <p:nvPr/>
        </p:nvSpPr>
        <p:spPr>
          <a:xfrm>
            <a:off x="4499992" y="-138301"/>
            <a:ext cx="3672408" cy="830997"/>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Aménagement urbain et équipement: Pôle 2</a:t>
            </a:r>
            <a:endParaRPr lang="fr-FR" sz="2400" b="1" u="sng" dirty="0">
              <a:solidFill>
                <a:schemeClr val="bg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6512" y="4320386"/>
            <a:ext cx="9144000" cy="2893100"/>
          </a:xfrm>
          <a:prstGeom prst="rect">
            <a:avLst/>
          </a:prstGeom>
          <a:gradFill flip="none" rotWithShape="1">
            <a:gsLst>
              <a:gs pos="23000">
                <a:schemeClr val="bg1"/>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fr-FR" sz="1400" b="1" u="sng" dirty="0" smtClean="0"/>
              <a:t>Pôle touristique:</a:t>
            </a:r>
          </a:p>
          <a:p>
            <a:endParaRPr lang="fr-FR" sz="1400" dirty="0" smtClean="0"/>
          </a:p>
          <a:p>
            <a:r>
              <a:rPr lang="fr-FR" sz="1400" dirty="0" smtClean="0"/>
              <a:t>Le pôle touristique accueillera plus de 750 chambres ou studios </a:t>
            </a:r>
            <a:br>
              <a:rPr lang="fr-FR" sz="1400" dirty="0" smtClean="0"/>
            </a:br>
            <a:r>
              <a:rPr lang="fr-FR" sz="1400" dirty="0" smtClean="0"/>
              <a:t>Comme équipement; il y a des restaurants, des hôtels, un camping international dans la continuité du mail central. Le tout assurera une fonction d'accueil, d'hébergement, de  restauration et de loisirs. Comme programme, le site dispose de:</a:t>
            </a:r>
          </a:p>
          <a:p>
            <a:r>
              <a:rPr lang="fr-FR" sz="1400" dirty="0" smtClean="0"/>
              <a:t/>
            </a:r>
            <a:br>
              <a:rPr lang="fr-FR" sz="1400" dirty="0" smtClean="0"/>
            </a:br>
            <a:r>
              <a:rPr lang="fr-FR" sz="1400" dirty="0" smtClean="0"/>
              <a:t>                      2 hôtels - palaces</a:t>
            </a:r>
            <a:br>
              <a:rPr lang="fr-FR" sz="1400" dirty="0" smtClean="0"/>
            </a:br>
            <a:r>
              <a:rPr lang="fr-FR" sz="1400" dirty="0" smtClean="0"/>
              <a:t>                      4 restaurants</a:t>
            </a:r>
            <a:br>
              <a:rPr lang="fr-FR" sz="1400" dirty="0" smtClean="0"/>
            </a:br>
            <a:r>
              <a:rPr lang="fr-FR" sz="1400" dirty="0" smtClean="0"/>
              <a:t>                      4 hôtels restaurants</a:t>
            </a:r>
            <a:br>
              <a:rPr lang="fr-FR" sz="1400" dirty="0" smtClean="0"/>
            </a:br>
            <a:r>
              <a:rPr lang="fr-FR" sz="1400" dirty="0" smtClean="0"/>
              <a:t>                      1 résidence hôtelière</a:t>
            </a:r>
            <a:br>
              <a:rPr lang="fr-FR" sz="1400" dirty="0" smtClean="0"/>
            </a:br>
            <a:r>
              <a:rPr lang="fr-FR" sz="1400" dirty="0" smtClean="0"/>
              <a:t>                      1camping international</a:t>
            </a:r>
            <a:br>
              <a:rPr lang="fr-FR" sz="1400" dirty="0" smtClean="0"/>
            </a:br>
            <a:r>
              <a:rPr lang="fr-FR" sz="1400" dirty="0" smtClean="0"/>
              <a:t>                      1 golf de 16 trous. </a:t>
            </a:r>
            <a:endParaRPr lang="fr-FR" sz="1400" dirty="0"/>
          </a:p>
        </p:txBody>
      </p:sp>
      <p:pic>
        <p:nvPicPr>
          <p:cNvPr id="4" name="Picture 2" descr="C:\Users\Farah\Desktop\Capture.JPG"/>
          <p:cNvPicPr>
            <a:picLocks noChangeAspect="1" noChangeArrowheads="1"/>
          </p:cNvPicPr>
          <p:nvPr/>
        </p:nvPicPr>
        <p:blipFill>
          <a:blip r:embed="rId2" cstate="print"/>
          <a:srcRect/>
          <a:stretch>
            <a:fillRect/>
          </a:stretch>
        </p:blipFill>
        <p:spPr bwMode="auto">
          <a:xfrm>
            <a:off x="1303242" y="620688"/>
            <a:ext cx="7229198" cy="3888432"/>
          </a:xfrm>
          <a:prstGeom prst="rect">
            <a:avLst/>
          </a:prstGeom>
          <a:noFill/>
        </p:spPr>
      </p:pic>
      <p:sp>
        <p:nvSpPr>
          <p:cNvPr id="6" name="ZoneTexte 5"/>
          <p:cNvSpPr txBox="1"/>
          <p:nvPr/>
        </p:nvSpPr>
        <p:spPr>
          <a:xfrm>
            <a:off x="4499992" y="-87198"/>
            <a:ext cx="3672408" cy="707886"/>
          </a:xfrm>
          <a:prstGeom prst="rect">
            <a:avLst/>
          </a:prstGeom>
          <a:noFill/>
        </p:spPr>
        <p:txBody>
          <a:bodyPr wrap="square" rtlCol="0">
            <a:spAutoFit/>
          </a:bodyPr>
          <a:lstStyle/>
          <a:p>
            <a:pPr algn="ctr"/>
            <a:r>
              <a:rPr lang="fr-FR" sz="2000" b="1" u="sng" dirty="0" smtClean="0">
                <a:solidFill>
                  <a:schemeClr val="bg1"/>
                </a:solidFill>
                <a:latin typeface="Times New Roman" pitchFamily="18" charset="0"/>
                <a:cs typeface="Times New Roman" pitchFamily="18" charset="0"/>
              </a:rPr>
              <a:t>Aménagement urbain et équipement: Pôle touristique</a:t>
            </a:r>
            <a:endParaRPr lang="fr-FR" sz="2000" b="1" u="sng" dirty="0">
              <a:solidFill>
                <a:schemeClr val="bg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16016" y="0"/>
            <a:ext cx="3240360" cy="584775"/>
          </a:xfrm>
          <a:prstGeom prst="rect">
            <a:avLst/>
          </a:prstGeom>
          <a:noFill/>
        </p:spPr>
        <p:txBody>
          <a:bodyPr wrap="square" rtlCol="0">
            <a:spAutoFit/>
          </a:bodyPr>
          <a:lstStyle/>
          <a:p>
            <a:pPr algn="ctr"/>
            <a:r>
              <a:rPr lang="fr-FR" sz="1600" b="1" dirty="0" smtClean="0">
                <a:solidFill>
                  <a:schemeClr val="bg1"/>
                </a:solidFill>
                <a:cs typeface="Times New Roman" pitchFamily="18" charset="0"/>
              </a:rPr>
              <a:t>Analyse de l’ilot (exemple du </a:t>
            </a:r>
            <a:r>
              <a:rPr lang="fr-FR" sz="1600" b="1" dirty="0" smtClean="0">
                <a:solidFill>
                  <a:schemeClr val="bg1"/>
                </a:solidFill>
              </a:rPr>
              <a:t>Projet </a:t>
            </a:r>
            <a:r>
              <a:rPr lang="fr-FR" sz="1600" b="1" dirty="0" err="1" smtClean="0">
                <a:solidFill>
                  <a:schemeClr val="bg1"/>
                </a:solidFill>
              </a:rPr>
              <a:t>Lakhyayta</a:t>
            </a:r>
            <a:r>
              <a:rPr lang="fr-FR" sz="1600" b="1" dirty="0" smtClean="0">
                <a:solidFill>
                  <a:schemeClr val="bg1"/>
                </a:solidFill>
              </a:rPr>
              <a:t> </a:t>
            </a:r>
            <a:r>
              <a:rPr lang="fr-FR" sz="1600" b="1" dirty="0" err="1" smtClean="0">
                <a:solidFill>
                  <a:schemeClr val="bg1"/>
                </a:solidFill>
              </a:rPr>
              <a:t>Sakane</a:t>
            </a:r>
            <a:r>
              <a:rPr lang="fr-FR" sz="1600" b="1" dirty="0" smtClean="0">
                <a:solidFill>
                  <a:schemeClr val="bg1"/>
                </a:solidFill>
              </a:rPr>
              <a:t>)</a:t>
            </a:r>
            <a:endParaRPr lang="fr-FR" sz="1600" b="1" dirty="0">
              <a:solidFill>
                <a:schemeClr val="bg1"/>
              </a:solidFill>
              <a:cs typeface="Times New Roman" pitchFamily="18" charset="0"/>
            </a:endParaRPr>
          </a:p>
        </p:txBody>
      </p:sp>
      <p:sp>
        <p:nvSpPr>
          <p:cNvPr id="6" name="ZoneTexte 5"/>
          <p:cNvSpPr txBox="1"/>
          <p:nvPr/>
        </p:nvSpPr>
        <p:spPr>
          <a:xfrm>
            <a:off x="467544" y="2927846"/>
            <a:ext cx="4752528" cy="1077218"/>
          </a:xfrm>
          <a:prstGeom prst="rect">
            <a:avLst/>
          </a:prstGeom>
          <a:noFill/>
        </p:spPr>
        <p:txBody>
          <a:bodyPr wrap="square" rtlCol="0">
            <a:spAutoFit/>
          </a:bodyPr>
          <a:lstStyle/>
          <a:p>
            <a:r>
              <a:rPr lang="fr-FR" sz="1600" b="1" u="sng" dirty="0" smtClean="0">
                <a:latin typeface="Times New Roman" pitchFamily="18" charset="0"/>
                <a:cs typeface="Times New Roman" pitchFamily="18" charset="0"/>
              </a:rPr>
              <a:t>Forme de l’ilot:</a:t>
            </a:r>
            <a:r>
              <a:rPr lang="fr-FR" sz="1600" dirty="0" smtClean="0">
                <a:latin typeface="Times New Roman" pitchFamily="18" charset="0"/>
                <a:cs typeface="Times New Roman" pitchFamily="18" charset="0"/>
              </a:rPr>
              <a:t> -Forme régulière, proche de celle du rectangle. </a:t>
            </a:r>
          </a:p>
          <a:p>
            <a:r>
              <a:rPr lang="fr-FR" sz="1600" dirty="0" smtClean="0">
                <a:latin typeface="Times New Roman" pitchFamily="18" charset="0"/>
                <a:cs typeface="Times New Roman" pitchFamily="18" charset="0"/>
              </a:rPr>
              <a:t>-Les façades principales donnent sur la rue.</a:t>
            </a:r>
          </a:p>
          <a:p>
            <a:r>
              <a:rPr lang="fr-FR" sz="1600" dirty="0" smtClean="0">
                <a:latin typeface="Times New Roman" pitchFamily="18" charset="0"/>
                <a:cs typeface="Times New Roman" pitchFamily="18" charset="0"/>
              </a:rPr>
              <a:t>- Présence de cour à l’intérieur de l’ilot.</a:t>
            </a:r>
            <a:endParaRPr lang="fr-FR" sz="1600" b="1" u="sng" dirty="0">
              <a:latin typeface="Times New Roman" pitchFamily="18" charset="0"/>
              <a:cs typeface="Times New Roman" pitchFamily="18" charset="0"/>
            </a:endParaRPr>
          </a:p>
        </p:txBody>
      </p:sp>
      <p:sp>
        <p:nvSpPr>
          <p:cNvPr id="8" name="ZoneTexte 7"/>
          <p:cNvSpPr txBox="1"/>
          <p:nvPr/>
        </p:nvSpPr>
        <p:spPr>
          <a:xfrm>
            <a:off x="467544" y="3996353"/>
            <a:ext cx="4608512" cy="584775"/>
          </a:xfrm>
          <a:prstGeom prst="rect">
            <a:avLst/>
          </a:prstGeom>
          <a:noFill/>
        </p:spPr>
        <p:txBody>
          <a:bodyPr wrap="square" rtlCol="0">
            <a:spAutoFit/>
          </a:bodyPr>
          <a:lstStyle/>
          <a:p>
            <a:r>
              <a:rPr lang="fr-FR" sz="1600" b="1" u="sng" dirty="0" smtClean="0">
                <a:latin typeface="Times New Roman" pitchFamily="18" charset="0"/>
                <a:cs typeface="Times New Roman" pitchFamily="18" charset="0"/>
              </a:rPr>
              <a:t>Parcelle:</a:t>
            </a:r>
            <a:r>
              <a:rPr lang="fr-FR" sz="1600" dirty="0" smtClean="0">
                <a:latin typeface="Times New Roman" pitchFamily="18" charset="0"/>
                <a:cs typeface="Times New Roman" pitchFamily="18" charset="0"/>
              </a:rPr>
              <a:t> L’ilot constitue une seule parcelle qui a une forme régulière.</a:t>
            </a:r>
            <a:endParaRPr lang="fr-FR" sz="1600" b="1" u="sng" dirty="0">
              <a:latin typeface="Times New Roman" pitchFamily="18" charset="0"/>
              <a:cs typeface="Times New Roman" pitchFamily="18" charset="0"/>
            </a:endParaRPr>
          </a:p>
        </p:txBody>
      </p:sp>
      <p:sp>
        <p:nvSpPr>
          <p:cNvPr id="9" name="ZoneTexte 8"/>
          <p:cNvSpPr txBox="1"/>
          <p:nvPr/>
        </p:nvSpPr>
        <p:spPr>
          <a:xfrm>
            <a:off x="467544" y="4581128"/>
            <a:ext cx="3168352" cy="338554"/>
          </a:xfrm>
          <a:prstGeom prst="rect">
            <a:avLst/>
          </a:prstGeom>
          <a:noFill/>
        </p:spPr>
        <p:txBody>
          <a:bodyPr wrap="square" rtlCol="0">
            <a:spAutoFit/>
          </a:bodyPr>
          <a:lstStyle/>
          <a:p>
            <a:r>
              <a:rPr lang="fr-FR" sz="1600" b="1" u="sng" dirty="0" smtClean="0">
                <a:latin typeface="Times New Roman" pitchFamily="18" charset="0"/>
                <a:cs typeface="Times New Roman" pitchFamily="18" charset="0"/>
              </a:rPr>
              <a:t>Taille: </a:t>
            </a:r>
            <a:r>
              <a:rPr lang="fr-FR" sz="1600" dirty="0" smtClean="0">
                <a:latin typeface="Times New Roman" pitchFamily="18" charset="0"/>
                <a:cs typeface="Times New Roman" pitchFamily="18" charset="0"/>
              </a:rPr>
              <a:t>Assez importante.</a:t>
            </a:r>
            <a:endParaRPr lang="fr-FR" sz="1600" dirty="0">
              <a:latin typeface="Times New Roman" pitchFamily="18" charset="0"/>
              <a:cs typeface="Times New Roman" pitchFamily="18" charset="0"/>
            </a:endParaRPr>
          </a:p>
        </p:txBody>
      </p:sp>
      <p:sp>
        <p:nvSpPr>
          <p:cNvPr id="10" name="ZoneTexte 9"/>
          <p:cNvSpPr txBox="1"/>
          <p:nvPr/>
        </p:nvSpPr>
        <p:spPr>
          <a:xfrm>
            <a:off x="467544" y="4932457"/>
            <a:ext cx="4752528" cy="584775"/>
          </a:xfrm>
          <a:prstGeom prst="rect">
            <a:avLst/>
          </a:prstGeom>
          <a:noFill/>
        </p:spPr>
        <p:txBody>
          <a:bodyPr wrap="square" rtlCol="0">
            <a:spAutoFit/>
          </a:bodyPr>
          <a:lstStyle/>
          <a:p>
            <a:r>
              <a:rPr lang="fr-FR" sz="1600" b="1" u="sng" dirty="0" smtClean="0">
                <a:latin typeface="Times New Roman" pitchFamily="18" charset="0"/>
                <a:cs typeface="Times New Roman" pitchFamily="18" charset="0"/>
              </a:rPr>
              <a:t>Typologie d’habitat: </a:t>
            </a:r>
            <a:r>
              <a:rPr lang="fr-FR" sz="1600" dirty="0" smtClean="0">
                <a:latin typeface="Times New Roman" pitchFamily="18" charset="0"/>
                <a:cs typeface="Times New Roman" pitchFamily="18" charset="0"/>
              </a:rPr>
              <a:t>Zone d’habitation de type R+3 ; immeubles d’habitation.</a:t>
            </a:r>
            <a:endParaRPr lang="fr-FR" sz="1600" dirty="0">
              <a:latin typeface="Times New Roman" pitchFamily="18" charset="0"/>
              <a:cs typeface="Times New Roman" pitchFamily="18" charset="0"/>
            </a:endParaRPr>
          </a:p>
        </p:txBody>
      </p:sp>
      <p:sp>
        <p:nvSpPr>
          <p:cNvPr id="11" name="ZoneTexte 10"/>
          <p:cNvSpPr txBox="1"/>
          <p:nvPr/>
        </p:nvSpPr>
        <p:spPr>
          <a:xfrm>
            <a:off x="467544" y="5445224"/>
            <a:ext cx="4824536" cy="1077218"/>
          </a:xfrm>
          <a:prstGeom prst="rect">
            <a:avLst/>
          </a:prstGeom>
          <a:noFill/>
        </p:spPr>
        <p:txBody>
          <a:bodyPr wrap="square" rtlCol="0">
            <a:spAutoFit/>
          </a:bodyPr>
          <a:lstStyle/>
          <a:p>
            <a:r>
              <a:rPr lang="fr-FR" sz="1600" b="1" u="sng" dirty="0" smtClean="0">
                <a:latin typeface="Times New Roman" pitchFamily="18" charset="0"/>
                <a:cs typeface="Times New Roman" pitchFamily="18" charset="0"/>
              </a:rPr>
              <a:t>Accès à l’ilot: </a:t>
            </a:r>
            <a:r>
              <a:rPr lang="fr-FR" sz="1600" dirty="0" smtClean="0">
                <a:latin typeface="Times New Roman" pitchFamily="18" charset="0"/>
                <a:cs typeface="Times New Roman" pitchFamily="18" charset="0"/>
              </a:rPr>
              <a:t>L’ilot est facilement accessible car il longe les rues ou boulevards. Une série de bâtiments dont les plus importants sont placés au niveau des axes principaux et dont la mitoyenneté est quasi présente.</a:t>
            </a:r>
            <a:endParaRPr lang="fr-FR" sz="1600" dirty="0">
              <a:latin typeface="Times New Roman" pitchFamily="18" charset="0"/>
              <a:cs typeface="Times New Roman" pitchFamily="18" charset="0"/>
            </a:endParaRPr>
          </a:p>
        </p:txBody>
      </p:sp>
      <p:sp>
        <p:nvSpPr>
          <p:cNvPr id="12" name="ZoneTexte 11"/>
          <p:cNvSpPr txBox="1"/>
          <p:nvPr/>
        </p:nvSpPr>
        <p:spPr>
          <a:xfrm>
            <a:off x="467544" y="620688"/>
            <a:ext cx="4752528" cy="2308324"/>
          </a:xfrm>
          <a:prstGeom prst="rect">
            <a:avLst/>
          </a:prstGeom>
          <a:noFill/>
        </p:spPr>
        <p:txBody>
          <a:bodyPr wrap="square" rtlCol="0">
            <a:spAutoFit/>
          </a:bodyPr>
          <a:lstStyle/>
          <a:p>
            <a:r>
              <a:rPr lang="fr-FR" sz="1600" b="1" u="sng" dirty="0" smtClean="0">
                <a:latin typeface="Times New Roman" pitchFamily="18" charset="0"/>
                <a:cs typeface="Times New Roman" pitchFamily="18" charset="0"/>
              </a:rPr>
              <a:t>Situation de l’ilot:</a:t>
            </a:r>
            <a:r>
              <a:rPr lang="fr-FR" sz="1600" dirty="0" smtClean="0">
                <a:latin typeface="Times New Roman" pitchFamily="18" charset="0"/>
                <a:cs typeface="Times New Roman" pitchFamily="18" charset="0"/>
              </a:rPr>
              <a:t> Situé sur les îlots 2/C1 et 12/C1 du grand lotissement LAKHYAYTA SAHEL, le projet LAKHYAYTA SAKANE bénéficie d’un emplacement idéal dans ce grand projet.</a:t>
            </a:r>
          </a:p>
          <a:p>
            <a:r>
              <a:rPr lang="fr-FR" sz="1600" dirty="0" smtClean="0">
                <a:latin typeface="Times New Roman" pitchFamily="18" charset="0"/>
                <a:cs typeface="Times New Roman" pitchFamily="18" charset="0"/>
              </a:rPr>
              <a:t>A quelques dizaines de mètres de la route nationale Casa-El Jadida et du grand rond point en projet pour l’accessibilité au projet.</a:t>
            </a:r>
          </a:p>
          <a:p>
            <a:r>
              <a:rPr lang="fr-FR" sz="1600" dirty="0" smtClean="0">
                <a:latin typeface="Times New Roman" pitchFamily="18" charset="0"/>
                <a:cs typeface="Times New Roman" pitchFamily="18" charset="0"/>
              </a:rPr>
              <a:t>Les blocs d’immeubles sont très espacés et les espaces verts sont nombreux afin de créer une cite verdoyante.</a:t>
            </a:r>
            <a:endParaRPr lang="fr-FR" sz="1600" b="1" u="sng" dirty="0">
              <a:latin typeface="Times New Roman" pitchFamily="18" charset="0"/>
              <a:cs typeface="Times New Roman" pitchFamily="18" charset="0"/>
            </a:endParaRPr>
          </a:p>
        </p:txBody>
      </p:sp>
      <p:pic>
        <p:nvPicPr>
          <p:cNvPr id="3" name="Picture 2" descr="C:\Users\Farah\Desktop\611.jpg"/>
          <p:cNvPicPr>
            <a:picLocks noChangeAspect="1" noChangeArrowheads="1"/>
          </p:cNvPicPr>
          <p:nvPr/>
        </p:nvPicPr>
        <p:blipFill>
          <a:blip r:embed="rId2" cstate="print"/>
          <a:srcRect/>
          <a:stretch>
            <a:fillRect/>
          </a:stretch>
        </p:blipFill>
        <p:spPr bwMode="auto">
          <a:xfrm>
            <a:off x="5035437" y="908720"/>
            <a:ext cx="4108564" cy="2736304"/>
          </a:xfrm>
          <a:prstGeom prst="rect">
            <a:avLst/>
          </a:prstGeom>
          <a:noFill/>
        </p:spPr>
      </p:pic>
      <p:pic>
        <p:nvPicPr>
          <p:cNvPr id="4099" name="Picture 3" descr="C:\Users\Farah\Desktop\222.jpg"/>
          <p:cNvPicPr>
            <a:picLocks noChangeAspect="1" noChangeArrowheads="1"/>
          </p:cNvPicPr>
          <p:nvPr/>
        </p:nvPicPr>
        <p:blipFill>
          <a:blip r:embed="rId3" cstate="print"/>
          <a:srcRect/>
          <a:stretch>
            <a:fillRect/>
          </a:stretch>
        </p:blipFill>
        <p:spPr bwMode="auto">
          <a:xfrm>
            <a:off x="5035436" y="3717032"/>
            <a:ext cx="4108565" cy="273630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arah\Desktop\Sahel alkhyayta\Capture 13.JPG"/>
          <p:cNvPicPr>
            <a:picLocks noChangeAspect="1" noChangeArrowheads="1"/>
          </p:cNvPicPr>
          <p:nvPr/>
        </p:nvPicPr>
        <p:blipFill>
          <a:blip r:embed="rId2" cstate="print"/>
          <a:srcRect/>
          <a:stretch>
            <a:fillRect/>
          </a:stretch>
        </p:blipFill>
        <p:spPr bwMode="auto">
          <a:xfrm>
            <a:off x="539552" y="1129979"/>
            <a:ext cx="8010184" cy="4891309"/>
          </a:xfrm>
          <a:prstGeom prst="rect">
            <a:avLst/>
          </a:prstGeom>
          <a:noFill/>
        </p:spPr>
      </p:pic>
      <p:sp>
        <p:nvSpPr>
          <p:cNvPr id="4" name="ZoneTexte 3"/>
          <p:cNvSpPr txBox="1"/>
          <p:nvPr/>
        </p:nvSpPr>
        <p:spPr>
          <a:xfrm>
            <a:off x="323528" y="476672"/>
            <a:ext cx="4392488" cy="369332"/>
          </a:xfrm>
          <a:prstGeom prst="rect">
            <a:avLst/>
          </a:prstGeom>
          <a:noFill/>
        </p:spPr>
        <p:txBody>
          <a:bodyPr wrap="square" rtlCol="0">
            <a:spAutoFit/>
          </a:bodyPr>
          <a:lstStyle/>
          <a:p>
            <a:pPr algn="ctr"/>
            <a:r>
              <a:rPr lang="fr-FR" b="1" dirty="0" smtClean="0">
                <a:latin typeface="Times New Roman" pitchFamily="18" charset="0"/>
                <a:cs typeface="Times New Roman" pitchFamily="18" charset="0"/>
              </a:rPr>
              <a:t>Une ville nouvelle à vocation écologique</a:t>
            </a:r>
            <a:endParaRPr lang="fr-FR" b="1" dirty="0">
              <a:latin typeface="Times New Roman" pitchFamily="18" charset="0"/>
              <a:cs typeface="Times New Roman" pitchFamily="18" charset="0"/>
            </a:endParaRPr>
          </a:p>
        </p:txBody>
      </p:sp>
      <p:sp>
        <p:nvSpPr>
          <p:cNvPr id="6" name="ZoneTexte 5"/>
          <p:cNvSpPr txBox="1"/>
          <p:nvPr/>
        </p:nvSpPr>
        <p:spPr>
          <a:xfrm>
            <a:off x="4499992" y="-138301"/>
            <a:ext cx="3672408" cy="830997"/>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Aménagement urbain et économie circulaire</a:t>
            </a:r>
            <a:endParaRPr lang="fr-FR" sz="2400" b="1" u="sng" dirty="0">
              <a:solidFill>
                <a:schemeClr val="bg1"/>
              </a:solidFill>
              <a:latin typeface="Times New Roman" pitchFamily="18" charset="0"/>
              <a:cs typeface="Times New Roman" pitchFamily="18" charset="0"/>
            </a:endParaRPr>
          </a:p>
        </p:txBody>
      </p:sp>
      <p:sp>
        <p:nvSpPr>
          <p:cNvPr id="7" name="Rectangle 6"/>
          <p:cNvSpPr/>
          <p:nvPr/>
        </p:nvSpPr>
        <p:spPr>
          <a:xfrm>
            <a:off x="539552" y="5445224"/>
            <a:ext cx="1440160" cy="432048"/>
          </a:xfrm>
          <a:prstGeom prst="rect">
            <a:avLst/>
          </a:prstGeom>
          <a:gradFill flip="none" rotWithShape="1">
            <a:gsLst>
              <a:gs pos="15000">
                <a:schemeClr val="bg1"/>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latin typeface="Times New Roman" pitchFamily="18" charset="0"/>
                <a:cs typeface="Times New Roman" pitchFamily="18" charset="0"/>
              </a:rPr>
              <a:t>Plantation de </a:t>
            </a:r>
            <a:r>
              <a:rPr lang="fr-FR" sz="1400" dirty="0" err="1" smtClean="0">
                <a:solidFill>
                  <a:schemeClr val="tx1"/>
                </a:solidFill>
                <a:latin typeface="Times New Roman" pitchFamily="18" charset="0"/>
                <a:cs typeface="Times New Roman" pitchFamily="18" charset="0"/>
              </a:rPr>
              <a:t>Jatropha</a:t>
            </a:r>
            <a:endParaRPr lang="fr-FR" sz="1400" dirty="0">
              <a:solidFill>
                <a:schemeClr val="tx1"/>
              </a:solidFill>
              <a:latin typeface="Times New Roman" pitchFamily="18" charset="0"/>
              <a:cs typeface="Times New Roman" pitchFamily="18" charset="0"/>
            </a:endParaRPr>
          </a:p>
        </p:txBody>
      </p:sp>
      <p:sp>
        <p:nvSpPr>
          <p:cNvPr id="8" name="Rectangle 7"/>
          <p:cNvSpPr/>
          <p:nvPr/>
        </p:nvSpPr>
        <p:spPr>
          <a:xfrm>
            <a:off x="827584" y="1772816"/>
            <a:ext cx="1080120" cy="432048"/>
          </a:xfrm>
          <a:prstGeom prst="rect">
            <a:avLst/>
          </a:prstGeom>
          <a:gradFill flip="none" rotWithShape="1">
            <a:gsLst>
              <a:gs pos="15000">
                <a:schemeClr val="bg1"/>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latin typeface="Times New Roman" pitchFamily="18" charset="0"/>
                <a:cs typeface="Times New Roman" pitchFamily="18" charset="0"/>
              </a:rPr>
              <a:t>Parc éolien</a:t>
            </a:r>
            <a:endParaRPr lang="fr-FR" sz="1400" dirty="0">
              <a:solidFill>
                <a:schemeClr val="tx1"/>
              </a:solidFill>
              <a:latin typeface="Times New Roman" pitchFamily="18" charset="0"/>
              <a:cs typeface="Times New Roman" pitchFamily="18" charset="0"/>
            </a:endParaRPr>
          </a:p>
        </p:txBody>
      </p:sp>
      <p:sp>
        <p:nvSpPr>
          <p:cNvPr id="9" name="Rectangle 8"/>
          <p:cNvSpPr/>
          <p:nvPr/>
        </p:nvSpPr>
        <p:spPr>
          <a:xfrm>
            <a:off x="6335688" y="1628800"/>
            <a:ext cx="2808312" cy="504056"/>
          </a:xfrm>
          <a:prstGeom prst="rect">
            <a:avLst/>
          </a:prstGeom>
          <a:gradFill flip="none" rotWithShape="1">
            <a:gsLst>
              <a:gs pos="15000">
                <a:schemeClr val="bg1"/>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latin typeface="Times New Roman" pitchFamily="18" charset="0"/>
                <a:cs typeface="Times New Roman" pitchFamily="18" charset="0"/>
              </a:rPr>
              <a:t>Traitement des eaux usées à grande échelle (installation photovoltaïque)</a:t>
            </a:r>
            <a:endParaRPr lang="fr-FR" sz="1400" dirty="0">
              <a:solidFill>
                <a:schemeClr val="tx1"/>
              </a:solidFill>
              <a:latin typeface="Times New Roman" pitchFamily="18" charset="0"/>
              <a:cs typeface="Times New Roman" pitchFamily="18" charset="0"/>
            </a:endParaRPr>
          </a:p>
        </p:txBody>
      </p:sp>
      <p:sp>
        <p:nvSpPr>
          <p:cNvPr id="10" name="Rectangle 9"/>
          <p:cNvSpPr/>
          <p:nvPr/>
        </p:nvSpPr>
        <p:spPr>
          <a:xfrm>
            <a:off x="6804248" y="4221088"/>
            <a:ext cx="1728192" cy="504056"/>
          </a:xfrm>
          <a:prstGeom prst="rect">
            <a:avLst/>
          </a:prstGeom>
          <a:gradFill flip="none" rotWithShape="1">
            <a:gsLst>
              <a:gs pos="15000">
                <a:schemeClr val="bg1"/>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latin typeface="Times New Roman" pitchFamily="18" charset="0"/>
                <a:cs typeface="Times New Roman" pitchFamily="18" charset="0"/>
              </a:rPr>
              <a:t>Centre de formation et de ressources</a:t>
            </a:r>
            <a:endParaRPr lang="fr-FR" sz="1400" dirty="0">
              <a:solidFill>
                <a:schemeClr val="tx1"/>
              </a:solidFill>
              <a:latin typeface="Times New Roman" pitchFamily="18" charset="0"/>
              <a:cs typeface="Times New Roman" pitchFamily="18" charset="0"/>
            </a:endParaRPr>
          </a:p>
        </p:txBody>
      </p:sp>
      <p:sp>
        <p:nvSpPr>
          <p:cNvPr id="11" name="Rectangle 10"/>
          <p:cNvSpPr/>
          <p:nvPr/>
        </p:nvSpPr>
        <p:spPr>
          <a:xfrm>
            <a:off x="6876256" y="2564904"/>
            <a:ext cx="1872208" cy="648072"/>
          </a:xfrm>
          <a:prstGeom prst="rect">
            <a:avLst/>
          </a:prstGeom>
          <a:gradFill flip="none" rotWithShape="1">
            <a:gsLst>
              <a:gs pos="15000">
                <a:schemeClr val="bg1"/>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latin typeface="Times New Roman" pitchFamily="18" charset="0"/>
                <a:cs typeface="Times New Roman" pitchFamily="18" charset="0"/>
              </a:rPr>
              <a:t>Installation des réseaux de refroidissement et de chauffage</a:t>
            </a:r>
            <a:endParaRPr lang="fr-FR" sz="1400" dirty="0">
              <a:solidFill>
                <a:schemeClr val="tx1"/>
              </a:solidFill>
              <a:latin typeface="Times New Roman" pitchFamily="18" charset="0"/>
              <a:cs typeface="Times New Roman" pitchFamily="18" charset="0"/>
            </a:endParaRPr>
          </a:p>
        </p:txBody>
      </p:sp>
      <p:cxnSp>
        <p:nvCxnSpPr>
          <p:cNvPr id="13" name="Connecteur droit avec flèche 12"/>
          <p:cNvCxnSpPr/>
          <p:nvPr/>
        </p:nvCxnSpPr>
        <p:spPr>
          <a:xfrm>
            <a:off x="6948264" y="1484784"/>
            <a:ext cx="576064" cy="144016"/>
          </a:xfrm>
          <a:prstGeom prst="straightConnector1">
            <a:avLst/>
          </a:prstGeom>
          <a:ln w="12700">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endCxn id="10" idx="0"/>
          </p:cNvCxnSpPr>
          <p:nvPr/>
        </p:nvCxnSpPr>
        <p:spPr>
          <a:xfrm>
            <a:off x="7452320" y="4077072"/>
            <a:ext cx="216024" cy="144016"/>
          </a:xfrm>
          <a:prstGeom prst="straightConnector1">
            <a:avLst/>
          </a:prstGeom>
          <a:ln w="12700">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7" idx="0"/>
          </p:cNvCxnSpPr>
          <p:nvPr/>
        </p:nvCxnSpPr>
        <p:spPr>
          <a:xfrm flipV="1">
            <a:off x="1259632" y="5301208"/>
            <a:ext cx="288032" cy="144016"/>
          </a:xfrm>
          <a:prstGeom prst="straightConnector1">
            <a:avLst/>
          </a:prstGeom>
          <a:ln w="12700">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499005" y="286680"/>
            <a:ext cx="3601387" cy="1702160"/>
          </a:xfrm>
        </p:spPr>
        <p:txBody>
          <a:bodyPr>
            <a:noAutofit/>
          </a:bodyPr>
          <a:lstStyle/>
          <a:p>
            <a:pPr algn="ctr"/>
            <a:r>
              <a:rPr lang="fr-FR" b="1" dirty="0" smtClean="0">
                <a:solidFill>
                  <a:schemeClr val="bg1">
                    <a:lumMod val="65000"/>
                  </a:schemeClr>
                </a:solidFill>
              </a:rPr>
              <a:t>La Nouvelle Ville de Sahel </a:t>
            </a:r>
            <a:r>
              <a:rPr lang="fr-FR" b="1" dirty="0" err="1" smtClean="0">
                <a:solidFill>
                  <a:schemeClr val="bg1">
                    <a:lumMod val="65000"/>
                  </a:schemeClr>
                </a:solidFill>
              </a:rPr>
              <a:t>Lakhyayta</a:t>
            </a:r>
            <a:endParaRPr lang="fr-FR" b="1" dirty="0">
              <a:solidFill>
                <a:schemeClr val="bg1">
                  <a:lumMod val="65000"/>
                </a:schemeClr>
              </a:solidFill>
            </a:endParaRPr>
          </a:p>
        </p:txBody>
      </p:sp>
      <p:pic>
        <p:nvPicPr>
          <p:cNvPr id="8194" name="Picture 2" descr="C:\Users\Farah\Desktop\Sahel alkhyayta\1_520_250.jpg"/>
          <p:cNvPicPr>
            <a:picLocks noChangeAspect="1" noChangeArrowheads="1"/>
          </p:cNvPicPr>
          <p:nvPr/>
        </p:nvPicPr>
        <p:blipFill>
          <a:blip r:embed="rId2" cstate="print">
            <a:duotone>
              <a:prstClr val="black"/>
              <a:srgbClr val="D9C3A5">
                <a:tint val="50000"/>
                <a:satMod val="180000"/>
              </a:srgbClr>
            </a:duotone>
            <a:lum contrast="-10000"/>
          </a:blip>
          <a:srcRect/>
          <a:stretch>
            <a:fillRect/>
          </a:stretch>
        </p:blipFill>
        <p:spPr bwMode="auto">
          <a:xfrm>
            <a:off x="114935" y="836711"/>
            <a:ext cx="3615617" cy="1738277"/>
          </a:xfrm>
          <a:prstGeom prst="rect">
            <a:avLst/>
          </a:prstGeom>
          <a:noFill/>
          <a:effectLst>
            <a:reflection blurRad="6350" stA="50000" endA="295" endPos="92000" dist="101600" dir="5400000" sy="-100000" algn="bl" rotWithShape="0"/>
            <a:softEdge rad="12700"/>
          </a:effectLst>
        </p:spPr>
      </p:pic>
      <p:pic>
        <p:nvPicPr>
          <p:cNvPr id="6" name="Picture 2" descr="C:\Users\Farah\Desktop\Sahel alkhyayta\bv000020.jpg"/>
          <p:cNvPicPr>
            <a:picLocks noChangeAspect="1" noChangeArrowheads="1"/>
          </p:cNvPicPr>
          <p:nvPr/>
        </p:nvPicPr>
        <p:blipFill>
          <a:blip r:embed="rId3" cstate="print">
            <a:duotone>
              <a:prstClr val="black"/>
              <a:srgbClr val="D9C3A5">
                <a:tint val="50000"/>
                <a:satMod val="180000"/>
              </a:srgbClr>
            </a:duotone>
            <a:lum contrast="-10000"/>
          </a:blip>
          <a:srcRect/>
          <a:stretch>
            <a:fillRect/>
          </a:stretch>
        </p:blipFill>
        <p:spPr bwMode="auto">
          <a:xfrm>
            <a:off x="2985600" y="2348880"/>
            <a:ext cx="6158400" cy="3744416"/>
          </a:xfrm>
          <a:prstGeom prst="rect">
            <a:avLst/>
          </a:prstGeom>
          <a:noFill/>
          <a:effectLst>
            <a:reflection blurRad="6350" stA="52000" endA="300" endPos="35000" dir="5400000" sy="-100000" algn="bl" rotWithShape="0"/>
            <a:softEdge rad="63500"/>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36104"/>
            <a:ext cx="8424936" cy="5949280"/>
          </a:xfrm>
        </p:spPr>
        <p:txBody>
          <a:bodyPr>
            <a:noAutofit/>
          </a:bodyPr>
          <a:lstStyle/>
          <a:p>
            <a:r>
              <a:rPr lang="fr-FR" sz="1400" b="1" dirty="0"/>
              <a:t>Sahel </a:t>
            </a:r>
            <a:r>
              <a:rPr lang="fr-FR" sz="1400" b="1" dirty="0" err="1"/>
              <a:t>Lakhyayta</a:t>
            </a:r>
            <a:r>
              <a:rPr lang="fr-FR" sz="1400" b="1" dirty="0"/>
              <a:t>, première ville verte du Maroc.</a:t>
            </a:r>
            <a:br>
              <a:rPr lang="fr-FR" sz="1400" b="1" dirty="0"/>
            </a:br>
            <a:r>
              <a:rPr lang="fr-FR" sz="1400" dirty="0" smtClean="0"/>
              <a:t>En </a:t>
            </a:r>
            <a:r>
              <a:rPr lang="fr-FR" sz="1400" dirty="0" smtClean="0"/>
              <a:t>matière d’écologie, la ville est conçue de manière suffisamment optimale pour réduire la consommation énergétique par des moyens appropriés passifs ou actifs. Une charte et un cahier des charges devraient guider architectes, promoteurs, voire résidents vers des solutions d’isolation thermique, de chauffe eau solaire etc. L’éclairage public doté de sources basse consommation fera figure d’exemple.</a:t>
            </a:r>
            <a:br>
              <a:rPr lang="fr-FR" sz="1400" dirty="0" smtClean="0"/>
            </a:br>
            <a:r>
              <a:rPr lang="fr-FR" sz="1400" dirty="0" smtClean="0"/>
              <a:t>En matière de production énergétique, il s’agit de diminuer les émanations de gazes à effet de serre en substituant aux énergies fossiles polluantes des énergies propres renouvelables. Une étude de préfaisabilité a été déjà établie dans ce sens, et un master plan devra être lancer pour examiner les diverses options envisageables pour le cas de la ville nouvelle Sahel </a:t>
            </a:r>
            <a:r>
              <a:rPr lang="fr-FR" sz="1400" dirty="0" err="1" smtClean="0"/>
              <a:t>Lakhyayta</a:t>
            </a:r>
            <a:r>
              <a:rPr lang="fr-FR" sz="1400" dirty="0" smtClean="0"/>
              <a:t>.</a:t>
            </a:r>
          </a:p>
          <a:p>
            <a:endParaRPr lang="fr-FR" sz="1400" dirty="0" smtClean="0"/>
          </a:p>
          <a:p>
            <a:r>
              <a:rPr lang="fr-FR" sz="1400" dirty="0" smtClean="0"/>
              <a:t>Évaluations d’après l’étude de préfaisabilité :</a:t>
            </a:r>
          </a:p>
          <a:p>
            <a:endParaRPr lang="fr-FR" sz="1400" dirty="0" smtClean="0"/>
          </a:p>
          <a:p>
            <a:pPr>
              <a:buNone/>
            </a:pPr>
            <a:r>
              <a:rPr lang="fr-FR" sz="1400" b="1" dirty="0" smtClean="0"/>
              <a:t>Potentiel éolien : </a:t>
            </a:r>
            <a:r>
              <a:rPr lang="fr-FR" sz="1400" dirty="0" smtClean="0"/>
              <a:t>100 MW =&gt; Électricité à produire par une trentaine d’éoliennes</a:t>
            </a:r>
          </a:p>
          <a:p>
            <a:pPr>
              <a:buNone/>
            </a:pPr>
            <a:endParaRPr lang="fr-FR" sz="1400" b="1" dirty="0" smtClean="0"/>
          </a:p>
          <a:p>
            <a:pPr>
              <a:buNone/>
            </a:pPr>
            <a:r>
              <a:rPr lang="fr-FR" sz="1400" b="1" dirty="0" smtClean="0"/>
              <a:t>Potentiel solaire : </a:t>
            </a:r>
            <a:r>
              <a:rPr lang="fr-FR" sz="1400" dirty="0" smtClean="0"/>
              <a:t>50 MW =&gt; Électricité photovoltaïque par captage à partir du bâti</a:t>
            </a:r>
          </a:p>
          <a:p>
            <a:pPr>
              <a:buNone/>
            </a:pPr>
            <a:endParaRPr lang="fr-FR" sz="1400" b="1" dirty="0" smtClean="0"/>
          </a:p>
          <a:p>
            <a:pPr>
              <a:buNone/>
            </a:pPr>
            <a:r>
              <a:rPr lang="fr-FR" sz="1400" b="1" dirty="0" smtClean="0"/>
              <a:t>Potentiel </a:t>
            </a:r>
            <a:r>
              <a:rPr lang="fr-FR" sz="1400" b="1" dirty="0" err="1" smtClean="0"/>
              <a:t>biomassique</a:t>
            </a:r>
            <a:r>
              <a:rPr lang="fr-FR" sz="1400" b="1" dirty="0" smtClean="0"/>
              <a:t> :</a:t>
            </a:r>
            <a:r>
              <a:rPr lang="fr-FR" sz="1400" dirty="0" smtClean="0"/>
              <a:t>13 000 </a:t>
            </a:r>
            <a:r>
              <a:rPr lang="fr-FR" sz="1400" dirty="0" err="1" smtClean="0"/>
              <a:t>MWh</a:t>
            </a:r>
            <a:r>
              <a:rPr lang="fr-FR" sz="1400" dirty="0" smtClean="0"/>
              <a:t> d’électricité et 15 000 </a:t>
            </a:r>
            <a:r>
              <a:rPr lang="fr-FR" sz="1400" dirty="0" err="1" smtClean="0"/>
              <a:t>MWh</a:t>
            </a:r>
            <a:r>
              <a:rPr lang="fr-FR" sz="1400" dirty="0" smtClean="0"/>
              <a:t> de chaleur</a:t>
            </a:r>
          </a:p>
          <a:p>
            <a:endParaRPr lang="fr-FR" sz="1400" dirty="0" smtClean="0"/>
          </a:p>
          <a:p>
            <a:pPr>
              <a:buNone/>
            </a:pPr>
            <a:r>
              <a:rPr lang="fr-FR" sz="1400" dirty="0" smtClean="0"/>
              <a:t> </a:t>
            </a:r>
          </a:p>
          <a:p>
            <a:endParaRPr lang="fr-FR" sz="1400" dirty="0"/>
          </a:p>
        </p:txBody>
      </p:sp>
      <p:sp>
        <p:nvSpPr>
          <p:cNvPr id="5" name="ZoneTexte 4"/>
          <p:cNvSpPr txBox="1"/>
          <p:nvPr/>
        </p:nvSpPr>
        <p:spPr>
          <a:xfrm>
            <a:off x="4499992" y="-36095"/>
            <a:ext cx="3672408" cy="584775"/>
          </a:xfrm>
          <a:prstGeom prst="rect">
            <a:avLst/>
          </a:prstGeom>
          <a:noFill/>
        </p:spPr>
        <p:txBody>
          <a:bodyPr wrap="square" rtlCol="0">
            <a:spAutoFit/>
          </a:bodyPr>
          <a:lstStyle/>
          <a:p>
            <a:pPr algn="ctr"/>
            <a:r>
              <a:rPr lang="fr-FR" sz="3200" b="1" u="sng" dirty="0" smtClean="0">
                <a:solidFill>
                  <a:schemeClr val="bg1"/>
                </a:solidFill>
                <a:latin typeface="Times New Roman" pitchFamily="18" charset="0"/>
                <a:cs typeface="Times New Roman" pitchFamily="18" charset="0"/>
              </a:rPr>
              <a:t>Ville Durable</a:t>
            </a:r>
            <a:endParaRPr lang="fr-FR" sz="3200" b="1" u="sng" dirty="0">
              <a:solidFill>
                <a:schemeClr val="bg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48680"/>
            <a:ext cx="8496944" cy="5904656"/>
          </a:xfrm>
        </p:spPr>
        <p:txBody>
          <a:bodyPr>
            <a:noAutofit/>
          </a:bodyPr>
          <a:lstStyle/>
          <a:p>
            <a:r>
              <a:rPr lang="fr-FR" sz="1400" b="1" u="sng" dirty="0" smtClean="0"/>
              <a:t>VILLE VERTE</a:t>
            </a:r>
          </a:p>
          <a:p>
            <a:pPr>
              <a:buNone/>
            </a:pPr>
            <a:r>
              <a:rPr lang="fr-FR" sz="1300" dirty="0" smtClean="0"/>
              <a:t>     100 000 arbres, 101 hectares d’espaces verts ! Le ton est donné et la couleur dominante sera le vert. Plus largement, la ville sera verte de ses choix environnementaux, qui concernent notamment :</a:t>
            </a:r>
          </a:p>
          <a:p>
            <a:pPr>
              <a:buNone/>
            </a:pPr>
            <a:r>
              <a:rPr lang="fr-FR" sz="1300" dirty="0" smtClean="0"/>
              <a:t/>
            </a:r>
            <a:br>
              <a:rPr lang="fr-FR" sz="1300" dirty="0" smtClean="0"/>
            </a:br>
            <a:r>
              <a:rPr lang="fr-FR" sz="1300" dirty="0" smtClean="0"/>
              <a:t>• la réduction de consommation des énergies fossiles ;</a:t>
            </a:r>
            <a:br>
              <a:rPr lang="fr-FR" sz="1300" dirty="0" smtClean="0"/>
            </a:br>
            <a:r>
              <a:rPr lang="fr-FR" sz="1300" dirty="0" smtClean="0"/>
              <a:t>• la réduction corrélative des besoins en transport, par une conception réfléchie des échelles des déplacements nécessaires entre les sites où s’exercent les fonctions urbaines, et la mise en place de moyens de déplacements alternatifs ;</a:t>
            </a:r>
            <a:br>
              <a:rPr lang="fr-FR" sz="1300" dirty="0" smtClean="0"/>
            </a:br>
            <a:r>
              <a:rPr lang="fr-FR" sz="1300" dirty="0" smtClean="0"/>
              <a:t>• la réduction de la consommation de la ressource en eau (gestion écologique des eaux pluviales, traitement et recyclage des eaux usées, etc.) ;</a:t>
            </a:r>
            <a:br>
              <a:rPr lang="fr-FR" sz="1300" dirty="0" smtClean="0"/>
            </a:br>
            <a:r>
              <a:rPr lang="fr-FR" sz="1300" dirty="0" smtClean="0"/>
              <a:t>• la gestion optimisée des déchets solides ;</a:t>
            </a:r>
            <a:br>
              <a:rPr lang="fr-FR" sz="1300" dirty="0" smtClean="0"/>
            </a:br>
            <a:r>
              <a:rPr lang="fr-FR" sz="1300" dirty="0" smtClean="0"/>
              <a:t>• l’application des concepts de la Charte Nationale de l’Environnement ;</a:t>
            </a:r>
            <a:br>
              <a:rPr lang="fr-FR" sz="1300" dirty="0" smtClean="0"/>
            </a:br>
            <a:r>
              <a:rPr lang="fr-FR" sz="1300" dirty="0" smtClean="0"/>
              <a:t>• la réduction de la consommation électrique, par l’efficacité énergétique (dans l’éclairage public par exemple).</a:t>
            </a:r>
          </a:p>
          <a:p>
            <a:endParaRPr lang="fr-FR" sz="1300" dirty="0" smtClean="0"/>
          </a:p>
          <a:p>
            <a:r>
              <a:rPr lang="fr-FR" sz="1400" b="1" u="sng" dirty="0" smtClean="0"/>
              <a:t>VILLE À ÉCONOMIE CIRCULAIRE</a:t>
            </a:r>
          </a:p>
          <a:p>
            <a:pPr>
              <a:buNone/>
            </a:pPr>
            <a:r>
              <a:rPr lang="fr-FR" sz="1300" dirty="0" smtClean="0"/>
              <a:t>       Sahel </a:t>
            </a:r>
            <a:r>
              <a:rPr lang="fr-FR" sz="1300" dirty="0" err="1" smtClean="0"/>
              <a:t>Lakhyayta</a:t>
            </a:r>
            <a:r>
              <a:rPr lang="fr-FR" sz="1300" dirty="0" smtClean="0"/>
              <a:t> a été pensée selon les nouveaux principes de l’économie circulaire. Son caractère intégré et inclusif y répond sur le plan social et humain.</a:t>
            </a:r>
            <a:br>
              <a:rPr lang="fr-FR" sz="1300" dirty="0" smtClean="0"/>
            </a:br>
            <a:r>
              <a:rPr lang="fr-FR" sz="1300" dirty="0" smtClean="0"/>
              <a:t>La complétude de ses fonctions urbaines et la maîtrise de ses consommations (eaux, électricité) ainsi que de ses productions (gaz carbonique, gaz à effet de serre, déchets solides, eaux usées, etc.), qu’elles soient résidentielles ou industrielles, sont envisagées dans l’optique de s’inscrire dans des cycles, de telle sorte que l’empreinte écologique finale, notamment la ressource naturelle définitivement consommée, soit aussi réduite que possible ou nulle, voire positive.</a:t>
            </a:r>
            <a:br>
              <a:rPr lang="fr-FR" sz="1300" dirty="0" smtClean="0"/>
            </a:br>
            <a:r>
              <a:rPr lang="fr-FR" sz="1300" dirty="0" smtClean="0"/>
              <a:t>De même, la consommation alimentaire des ménages appuyée sur les ressources de proximité (vaste zone agro-urbaine en forme de ceinture verte), peut facilement réduire d’un tiers l’empreinte écologique de la ville, avec la seule contrainte d’organiser les sites de production (dont le maraîchage) et les modes de distribution en favorisant la proximité et la réduction des contraintes de transport et conditionnement, ce qui sera le cas ici.</a:t>
            </a:r>
          </a:p>
          <a:p>
            <a:endParaRPr lang="fr-FR" sz="1300" dirty="0" smtClean="0"/>
          </a:p>
          <a:p>
            <a:endParaRPr lang="fr-FR" sz="1300" dirty="0"/>
          </a:p>
        </p:txBody>
      </p:sp>
      <p:sp>
        <p:nvSpPr>
          <p:cNvPr id="4" name="ZoneTexte 3"/>
          <p:cNvSpPr txBox="1"/>
          <p:nvPr/>
        </p:nvSpPr>
        <p:spPr>
          <a:xfrm>
            <a:off x="4499992" y="-36095"/>
            <a:ext cx="3672408" cy="584775"/>
          </a:xfrm>
          <a:prstGeom prst="rect">
            <a:avLst/>
          </a:prstGeom>
          <a:noFill/>
        </p:spPr>
        <p:txBody>
          <a:bodyPr wrap="square" rtlCol="0">
            <a:spAutoFit/>
          </a:bodyPr>
          <a:lstStyle/>
          <a:p>
            <a:pPr algn="ctr"/>
            <a:r>
              <a:rPr lang="fr-FR" sz="3200" b="1" u="sng" dirty="0" smtClean="0">
                <a:solidFill>
                  <a:schemeClr val="bg1"/>
                </a:solidFill>
                <a:latin typeface="Times New Roman" pitchFamily="18" charset="0"/>
                <a:cs typeface="Times New Roman" pitchFamily="18" charset="0"/>
              </a:rPr>
              <a:t>Ville Durable</a:t>
            </a:r>
            <a:endParaRPr lang="fr-FR" sz="3200" b="1" u="sng" dirty="0">
              <a:solidFill>
                <a:schemeClr val="bg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467544" y="3861048"/>
          <a:ext cx="8280920" cy="1944216"/>
        </p:xfrm>
        <a:graphic>
          <a:graphicData uri="http://schemas.openxmlformats.org/drawingml/2006/table">
            <a:tbl>
              <a:tblPr firstRow="1" bandRow="1">
                <a:tableStyleId>{5C22544A-7EE6-4342-B048-85BDC9FD1C3A}</a:tableStyleId>
              </a:tblPr>
              <a:tblGrid>
                <a:gridCol w="8280920"/>
              </a:tblGrid>
              <a:tr h="1944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i="0" u="sng" kern="1200" dirty="0" smtClean="0">
                          <a:solidFill>
                            <a:schemeClr val="bg1">
                              <a:lumMod val="85000"/>
                            </a:schemeClr>
                          </a:solidFill>
                          <a:latin typeface="+mn-lt"/>
                          <a:ea typeface="+mn-ea"/>
                          <a:cs typeface="+mn-cs"/>
                        </a:rPr>
                        <a:t>Assainissement :</a:t>
                      </a:r>
                    </a:p>
                    <a:p>
                      <a:endParaRPr lang="fr-FR" sz="1800" b="0" i="0" kern="1200" dirty="0" smtClean="0">
                        <a:solidFill>
                          <a:schemeClr val="lt1"/>
                        </a:solidFill>
                        <a:latin typeface="+mn-lt"/>
                        <a:ea typeface="+mn-ea"/>
                        <a:cs typeface="+mn-cs"/>
                      </a:endParaRPr>
                    </a:p>
                    <a:p>
                      <a:r>
                        <a:rPr lang="fr-FR" sz="1800" b="0" i="0" kern="1200" dirty="0" smtClean="0">
                          <a:solidFill>
                            <a:schemeClr val="lt1"/>
                          </a:solidFill>
                          <a:latin typeface="+mn-lt"/>
                          <a:ea typeface="+mn-ea"/>
                          <a:cs typeface="+mn-cs"/>
                        </a:rPr>
                        <a:t>Les eaux usées seront collectées et évacuées vers la future station de traitement à plus de 7 Km vers le Nord de la ville, et les eaux pluviales sont à raccorder sur l'hors site des eaux pluviales vers l'Oued El Hadj dans la partie Est du site et vers l'hors site « Eaux pluviales » dans la partie Nord </a:t>
                      </a:r>
                      <a:endParaRPr lang="fr-FR" dirty="0"/>
                    </a:p>
                  </a:txBody>
                  <a:tcPr>
                    <a:solidFill>
                      <a:srgbClr val="657879"/>
                    </a:solidFill>
                  </a:tcPr>
                </a:tc>
              </a:tr>
            </a:tbl>
          </a:graphicData>
        </a:graphic>
      </p:graphicFrame>
      <p:graphicFrame>
        <p:nvGraphicFramePr>
          <p:cNvPr id="8" name="Tableau 7"/>
          <p:cNvGraphicFramePr>
            <a:graphicFrameLocks noGrp="1"/>
          </p:cNvGraphicFramePr>
          <p:nvPr/>
        </p:nvGraphicFramePr>
        <p:xfrm>
          <a:off x="467544" y="1268760"/>
          <a:ext cx="8280920" cy="2664296"/>
        </p:xfrm>
        <a:graphic>
          <a:graphicData uri="http://schemas.openxmlformats.org/drawingml/2006/table">
            <a:tbl>
              <a:tblPr firstRow="1" bandRow="1">
                <a:tableStyleId>{5C22544A-7EE6-4342-B048-85BDC9FD1C3A}</a:tableStyleId>
              </a:tblPr>
              <a:tblGrid>
                <a:gridCol w="4140460"/>
                <a:gridCol w="4140460"/>
              </a:tblGrid>
              <a:tr h="2664296">
                <a:tc>
                  <a:txBody>
                    <a:bodyPr/>
                    <a:lstStyle/>
                    <a:p>
                      <a:r>
                        <a:rPr lang="fr-FR" sz="2000" b="1" i="0" u="sng" kern="1200" dirty="0" smtClean="0">
                          <a:solidFill>
                            <a:schemeClr val="bg1">
                              <a:lumMod val="75000"/>
                            </a:schemeClr>
                          </a:solidFill>
                          <a:latin typeface="+mn-lt"/>
                          <a:ea typeface="+mn-ea"/>
                          <a:cs typeface="+mn-cs"/>
                        </a:rPr>
                        <a:t>L’électricité:</a:t>
                      </a:r>
                    </a:p>
                    <a:p>
                      <a:endParaRPr lang="fr-FR" sz="1800" b="0" i="0" kern="1200" dirty="0" smtClean="0">
                        <a:solidFill>
                          <a:schemeClr val="lt1"/>
                        </a:solidFill>
                        <a:latin typeface="+mn-lt"/>
                        <a:ea typeface="+mn-ea"/>
                        <a:cs typeface="+mn-cs"/>
                      </a:endParaRPr>
                    </a:p>
                    <a:p>
                      <a:r>
                        <a:rPr lang="fr-FR" sz="1800" b="0" i="0" kern="1200" dirty="0" smtClean="0">
                          <a:solidFill>
                            <a:schemeClr val="lt1"/>
                          </a:solidFill>
                          <a:latin typeface="+mn-lt"/>
                          <a:ea typeface="+mn-ea"/>
                          <a:cs typeface="+mn-cs"/>
                        </a:rPr>
                        <a:t>Le site dispose d'un raccordement électrique au réseau national ONE, ainsi que le Centre </a:t>
                      </a:r>
                      <a:r>
                        <a:rPr lang="fr-FR" sz="1800" b="0" i="0" kern="1200" dirty="0" err="1" smtClean="0">
                          <a:solidFill>
                            <a:schemeClr val="lt1"/>
                          </a:solidFill>
                          <a:latin typeface="+mn-lt"/>
                          <a:ea typeface="+mn-ea"/>
                          <a:cs typeface="+mn-cs"/>
                        </a:rPr>
                        <a:t>Laoumar</a:t>
                      </a:r>
                      <a:r>
                        <a:rPr lang="fr-FR" sz="1800" b="0" i="0" kern="1200" dirty="0" smtClean="0">
                          <a:solidFill>
                            <a:schemeClr val="lt1"/>
                          </a:solidFill>
                          <a:latin typeface="+mn-lt"/>
                          <a:ea typeface="+mn-ea"/>
                          <a:cs typeface="+mn-cs"/>
                        </a:rPr>
                        <a:t> qui fournit un voltage de 225 KV et celui de </a:t>
                      </a:r>
                      <a:r>
                        <a:rPr lang="fr-FR" sz="1800" b="0" i="0" kern="1200" dirty="0" err="1" smtClean="0">
                          <a:solidFill>
                            <a:schemeClr val="lt1"/>
                          </a:solidFill>
                          <a:latin typeface="+mn-lt"/>
                          <a:ea typeface="+mn-ea"/>
                          <a:cs typeface="+mn-cs"/>
                        </a:rPr>
                        <a:t>Ouled</a:t>
                      </a:r>
                      <a:r>
                        <a:rPr lang="fr-FR" sz="1800" b="0" i="0" kern="1200" dirty="0" smtClean="0">
                          <a:solidFill>
                            <a:schemeClr val="lt1"/>
                          </a:solidFill>
                          <a:latin typeface="+mn-lt"/>
                          <a:ea typeface="+mn-ea"/>
                          <a:cs typeface="+mn-cs"/>
                        </a:rPr>
                        <a:t> </a:t>
                      </a:r>
                      <a:r>
                        <a:rPr lang="fr-FR" sz="1800" b="0" i="0" kern="1200" dirty="0" err="1" smtClean="0">
                          <a:solidFill>
                            <a:schemeClr val="lt1"/>
                          </a:solidFill>
                          <a:latin typeface="+mn-lt"/>
                          <a:ea typeface="+mn-ea"/>
                          <a:cs typeface="+mn-cs"/>
                        </a:rPr>
                        <a:t>Azouz</a:t>
                      </a:r>
                      <a:r>
                        <a:rPr lang="fr-FR" sz="1800" b="0" i="0" kern="1200" dirty="0" smtClean="0">
                          <a:solidFill>
                            <a:schemeClr val="lt1"/>
                          </a:solidFill>
                          <a:latin typeface="+mn-lt"/>
                          <a:ea typeface="+mn-ea"/>
                          <a:cs typeface="+mn-cs"/>
                        </a:rPr>
                        <a:t> .</a:t>
                      </a:r>
                      <a:endParaRPr lang="fr-FR" dirty="0"/>
                    </a:p>
                  </a:txBody>
                  <a:tcPr>
                    <a:solidFill>
                      <a:srgbClr val="9A0E4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i="0" u="sng" kern="1200" dirty="0" smtClean="0">
                          <a:solidFill>
                            <a:schemeClr val="tx1">
                              <a:lumMod val="75000"/>
                              <a:lumOff val="25000"/>
                            </a:schemeClr>
                          </a:solidFill>
                          <a:latin typeface="+mn-lt"/>
                          <a:ea typeface="+mn-ea"/>
                          <a:cs typeface="+mn-cs"/>
                        </a:rPr>
                        <a:t>Eau potable:</a:t>
                      </a:r>
                    </a:p>
                    <a:p>
                      <a:endParaRPr lang="fr-FR" sz="1800" b="0" i="0" kern="1200" dirty="0" smtClean="0">
                        <a:solidFill>
                          <a:schemeClr val="lt1"/>
                        </a:solidFill>
                        <a:latin typeface="+mn-lt"/>
                        <a:ea typeface="+mn-ea"/>
                        <a:cs typeface="+mn-cs"/>
                      </a:endParaRPr>
                    </a:p>
                    <a:p>
                      <a:r>
                        <a:rPr lang="fr-FR" sz="1800" b="0" i="0" kern="1200" dirty="0" smtClean="0">
                          <a:solidFill>
                            <a:schemeClr val="lt1"/>
                          </a:solidFill>
                          <a:latin typeface="+mn-lt"/>
                          <a:ea typeface="+mn-ea"/>
                          <a:cs typeface="+mn-cs"/>
                        </a:rPr>
                        <a:t>L'alimentation en eau potable de la ville nouvelle dont les besoins sont estimés à 400 l/s, sera largement assurée à partir du piquetage sur l'adduction </a:t>
                      </a:r>
                      <a:r>
                        <a:rPr lang="fr-FR" sz="1800" b="0" i="0" kern="1200" dirty="0" err="1" smtClean="0">
                          <a:solidFill>
                            <a:schemeClr val="lt1"/>
                          </a:solidFill>
                          <a:latin typeface="+mn-lt"/>
                          <a:ea typeface="+mn-ea"/>
                          <a:cs typeface="+mn-cs"/>
                        </a:rPr>
                        <a:t>Daourat</a:t>
                      </a:r>
                      <a:r>
                        <a:rPr lang="fr-FR" sz="1800" b="0" i="0" kern="1200" dirty="0" smtClean="0">
                          <a:solidFill>
                            <a:schemeClr val="lt1"/>
                          </a:solidFill>
                          <a:latin typeface="+mn-lt"/>
                          <a:ea typeface="+mn-ea"/>
                          <a:cs typeface="+mn-cs"/>
                        </a:rPr>
                        <a:t> qui est la plus proche et traversant le site. </a:t>
                      </a:r>
                      <a:endParaRPr lang="fr-FR" dirty="0"/>
                    </a:p>
                  </a:txBody>
                  <a:tcPr>
                    <a:solidFill>
                      <a:srgbClr val="DE5A00"/>
                    </a:solidFill>
                  </a:tcPr>
                </a:tc>
              </a:tr>
            </a:tbl>
          </a:graphicData>
        </a:graphic>
      </p:graphicFrame>
      <p:sp>
        <p:nvSpPr>
          <p:cNvPr id="9" name="ZoneTexte 8"/>
          <p:cNvSpPr txBox="1"/>
          <p:nvPr/>
        </p:nvSpPr>
        <p:spPr>
          <a:xfrm>
            <a:off x="4499992" y="-36095"/>
            <a:ext cx="3672408" cy="584775"/>
          </a:xfrm>
          <a:prstGeom prst="rect">
            <a:avLst/>
          </a:prstGeom>
          <a:noFill/>
        </p:spPr>
        <p:txBody>
          <a:bodyPr wrap="square" rtlCol="0">
            <a:spAutoFit/>
          </a:bodyPr>
          <a:lstStyle/>
          <a:p>
            <a:pPr algn="ctr"/>
            <a:r>
              <a:rPr lang="fr-FR" sz="3200" b="1" u="sng" dirty="0" smtClean="0">
                <a:solidFill>
                  <a:schemeClr val="bg1"/>
                </a:solidFill>
                <a:latin typeface="Times New Roman" pitchFamily="18" charset="0"/>
                <a:cs typeface="Times New Roman" pitchFamily="18" charset="0"/>
              </a:rPr>
              <a:t>Ville Durable</a:t>
            </a:r>
            <a:endParaRPr lang="fr-FR" sz="3200" b="1" u="sng" dirty="0">
              <a:solidFill>
                <a:schemeClr val="bg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rah\Desktop\Lkh\DSC_0268.JPG"/>
          <p:cNvPicPr>
            <a:picLocks noChangeAspect="1" noChangeArrowheads="1"/>
          </p:cNvPicPr>
          <p:nvPr/>
        </p:nvPicPr>
        <p:blipFill>
          <a:blip r:embed="rId2" cstate="print"/>
          <a:srcRect/>
          <a:stretch>
            <a:fillRect/>
          </a:stretch>
        </p:blipFill>
        <p:spPr bwMode="auto">
          <a:xfrm>
            <a:off x="288032" y="4077072"/>
            <a:ext cx="4139952" cy="2749575"/>
          </a:xfrm>
          <a:prstGeom prst="rect">
            <a:avLst/>
          </a:prstGeom>
          <a:noFill/>
        </p:spPr>
      </p:pic>
      <p:pic>
        <p:nvPicPr>
          <p:cNvPr id="1030" name="Picture 6" descr="C:\Users\Farah\Desktop\Lkh\DSC_0259.JPG"/>
          <p:cNvPicPr>
            <a:picLocks noChangeAspect="1" noChangeArrowheads="1"/>
          </p:cNvPicPr>
          <p:nvPr/>
        </p:nvPicPr>
        <p:blipFill>
          <a:blip r:embed="rId3" cstate="print"/>
          <a:srcRect/>
          <a:stretch>
            <a:fillRect/>
          </a:stretch>
        </p:blipFill>
        <p:spPr bwMode="auto">
          <a:xfrm>
            <a:off x="5004048" y="4248472"/>
            <a:ext cx="3861897" cy="2564904"/>
          </a:xfrm>
          <a:prstGeom prst="rect">
            <a:avLst/>
          </a:prstGeom>
          <a:noFill/>
        </p:spPr>
      </p:pic>
      <p:pic>
        <p:nvPicPr>
          <p:cNvPr id="1031" name="Picture 7" descr="C:\Users\Farah\Desktop\Lkh\DSC_0263.JPG"/>
          <p:cNvPicPr>
            <a:picLocks noChangeAspect="1" noChangeArrowheads="1"/>
          </p:cNvPicPr>
          <p:nvPr/>
        </p:nvPicPr>
        <p:blipFill>
          <a:blip r:embed="rId4" cstate="print"/>
          <a:srcRect/>
          <a:stretch>
            <a:fillRect/>
          </a:stretch>
        </p:blipFill>
        <p:spPr bwMode="auto">
          <a:xfrm>
            <a:off x="-1" y="0"/>
            <a:ext cx="3428217" cy="2276872"/>
          </a:xfrm>
          <a:prstGeom prst="rect">
            <a:avLst/>
          </a:prstGeom>
          <a:noFill/>
        </p:spPr>
      </p:pic>
      <p:pic>
        <p:nvPicPr>
          <p:cNvPr id="1033" name="Picture 9" descr="C:\Users\Farah\Desktop\Lkh\DSC_0288.JPG"/>
          <p:cNvPicPr>
            <a:picLocks noChangeAspect="1" noChangeArrowheads="1"/>
          </p:cNvPicPr>
          <p:nvPr/>
        </p:nvPicPr>
        <p:blipFill>
          <a:blip r:embed="rId5" cstate="print"/>
          <a:srcRect/>
          <a:stretch>
            <a:fillRect/>
          </a:stretch>
        </p:blipFill>
        <p:spPr bwMode="auto">
          <a:xfrm>
            <a:off x="3275856" y="2492896"/>
            <a:ext cx="2927346" cy="1944216"/>
          </a:xfrm>
          <a:prstGeom prst="rect">
            <a:avLst/>
          </a:prstGeom>
          <a:noFill/>
        </p:spPr>
      </p:pic>
      <p:pic>
        <p:nvPicPr>
          <p:cNvPr id="1034" name="Picture 10" descr="C:\Users\Farah\Desktop\Lkh\DSC_0290.JPG"/>
          <p:cNvPicPr>
            <a:picLocks noChangeAspect="1" noChangeArrowheads="1"/>
          </p:cNvPicPr>
          <p:nvPr/>
        </p:nvPicPr>
        <p:blipFill>
          <a:blip r:embed="rId6" cstate="print"/>
          <a:srcRect/>
          <a:stretch>
            <a:fillRect/>
          </a:stretch>
        </p:blipFill>
        <p:spPr bwMode="auto">
          <a:xfrm>
            <a:off x="3059832" y="-27384"/>
            <a:ext cx="2561670" cy="2232248"/>
          </a:xfrm>
          <a:prstGeom prst="rect">
            <a:avLst/>
          </a:prstGeom>
          <a:noFill/>
        </p:spPr>
      </p:pic>
      <p:pic>
        <p:nvPicPr>
          <p:cNvPr id="1029" name="Picture 5" descr="C:\Users\Farah\Desktop\Lkh\DSC_0267.JPG"/>
          <p:cNvPicPr>
            <a:picLocks noChangeAspect="1" noChangeArrowheads="1"/>
          </p:cNvPicPr>
          <p:nvPr/>
        </p:nvPicPr>
        <p:blipFill>
          <a:blip r:embed="rId7" cstate="print"/>
          <a:srcRect/>
          <a:stretch>
            <a:fillRect/>
          </a:stretch>
        </p:blipFill>
        <p:spPr bwMode="auto">
          <a:xfrm>
            <a:off x="5508104" y="0"/>
            <a:ext cx="3635896" cy="2414803"/>
          </a:xfrm>
          <a:prstGeom prst="rect">
            <a:avLst/>
          </a:prstGeom>
          <a:noFill/>
        </p:spPr>
      </p:pic>
      <p:pic>
        <p:nvPicPr>
          <p:cNvPr id="1028" name="Picture 4" descr="C:\Users\Farah\Desktop\Lkh\DSC_0221.JPG"/>
          <p:cNvPicPr>
            <a:picLocks noChangeAspect="1" noChangeArrowheads="1"/>
          </p:cNvPicPr>
          <p:nvPr/>
        </p:nvPicPr>
        <p:blipFill>
          <a:blip r:embed="rId8" cstate="print"/>
          <a:srcRect/>
          <a:stretch>
            <a:fillRect/>
          </a:stretch>
        </p:blipFill>
        <p:spPr bwMode="auto">
          <a:xfrm>
            <a:off x="5868144" y="2420888"/>
            <a:ext cx="3252608" cy="2160240"/>
          </a:xfrm>
          <a:prstGeom prst="rect">
            <a:avLst/>
          </a:prstGeom>
          <a:noFill/>
        </p:spPr>
      </p:pic>
      <p:pic>
        <p:nvPicPr>
          <p:cNvPr id="1027" name="Picture 3" descr="C:\Users\Farah\Desktop\Lkh\DSC_0220.JPG"/>
          <p:cNvPicPr>
            <a:picLocks noChangeAspect="1" noChangeArrowheads="1"/>
          </p:cNvPicPr>
          <p:nvPr/>
        </p:nvPicPr>
        <p:blipFill>
          <a:blip r:embed="rId9" cstate="print"/>
          <a:srcRect/>
          <a:stretch>
            <a:fillRect/>
          </a:stretch>
        </p:blipFill>
        <p:spPr bwMode="auto">
          <a:xfrm>
            <a:off x="0" y="2276872"/>
            <a:ext cx="3469448" cy="2304256"/>
          </a:xfrm>
          <a:prstGeom prst="rect">
            <a:avLst/>
          </a:prstGeom>
          <a:noFill/>
        </p:spPr>
      </p:pic>
      <p:sp>
        <p:nvSpPr>
          <p:cNvPr id="20" name="ZoneTexte 19"/>
          <p:cNvSpPr txBox="1"/>
          <p:nvPr/>
        </p:nvSpPr>
        <p:spPr>
          <a:xfrm>
            <a:off x="2411760" y="0"/>
            <a:ext cx="3672408" cy="584775"/>
          </a:xfrm>
          <a:prstGeom prst="rect">
            <a:avLst/>
          </a:prstGeom>
          <a:noFill/>
        </p:spPr>
        <p:txBody>
          <a:bodyPr wrap="square" rtlCol="0">
            <a:spAutoFit/>
          </a:bodyPr>
          <a:lstStyle/>
          <a:p>
            <a:pPr algn="ctr"/>
            <a:r>
              <a:rPr lang="fr-FR" sz="3200" b="1" u="sng" dirty="0" smtClean="0">
                <a:latin typeface="Times New Roman" pitchFamily="18" charset="0"/>
                <a:cs typeface="Times New Roman" pitchFamily="18" charset="0"/>
              </a:rPr>
              <a:t>Visite du chantier</a:t>
            </a:r>
            <a:endParaRPr lang="fr-FR" sz="3200" b="1" u="sng"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Farah\Desktop\Lkh\DSC_0304.JPG"/>
          <p:cNvPicPr>
            <a:picLocks noChangeAspect="1" noChangeArrowheads="1"/>
          </p:cNvPicPr>
          <p:nvPr/>
        </p:nvPicPr>
        <p:blipFill>
          <a:blip r:embed="rId2" cstate="print"/>
          <a:srcRect/>
          <a:stretch>
            <a:fillRect/>
          </a:stretch>
        </p:blipFill>
        <p:spPr bwMode="auto">
          <a:xfrm>
            <a:off x="0" y="-27384"/>
            <a:ext cx="2994535" cy="2160240"/>
          </a:xfrm>
          <a:prstGeom prst="rect">
            <a:avLst/>
          </a:prstGeom>
          <a:noFill/>
        </p:spPr>
      </p:pic>
      <p:pic>
        <p:nvPicPr>
          <p:cNvPr id="2051" name="Picture 3" descr="C:\Users\Farah\Desktop\Lkh\DSC_0305.JPG"/>
          <p:cNvPicPr>
            <a:picLocks noChangeAspect="1" noChangeArrowheads="1"/>
          </p:cNvPicPr>
          <p:nvPr/>
        </p:nvPicPr>
        <p:blipFill>
          <a:blip r:embed="rId3" cstate="print"/>
          <a:srcRect/>
          <a:stretch>
            <a:fillRect/>
          </a:stretch>
        </p:blipFill>
        <p:spPr bwMode="auto">
          <a:xfrm>
            <a:off x="0" y="2348880"/>
            <a:ext cx="3059832" cy="2304256"/>
          </a:xfrm>
          <a:prstGeom prst="rect">
            <a:avLst/>
          </a:prstGeom>
          <a:noFill/>
        </p:spPr>
      </p:pic>
      <p:pic>
        <p:nvPicPr>
          <p:cNvPr id="2052" name="Picture 4" descr="C:\Users\Farah\Desktop\Lkh\DSC_0307.JPG"/>
          <p:cNvPicPr>
            <a:picLocks noChangeAspect="1" noChangeArrowheads="1"/>
          </p:cNvPicPr>
          <p:nvPr/>
        </p:nvPicPr>
        <p:blipFill>
          <a:blip r:embed="rId4" cstate="print"/>
          <a:srcRect/>
          <a:stretch>
            <a:fillRect/>
          </a:stretch>
        </p:blipFill>
        <p:spPr bwMode="auto">
          <a:xfrm>
            <a:off x="6191672" y="4897193"/>
            <a:ext cx="2952328" cy="1960807"/>
          </a:xfrm>
          <a:prstGeom prst="rect">
            <a:avLst/>
          </a:prstGeom>
          <a:noFill/>
        </p:spPr>
      </p:pic>
      <p:pic>
        <p:nvPicPr>
          <p:cNvPr id="2054" name="Picture 6" descr="C:\Users\Farah\Desktop\Lkh\DSC_0311.JPG"/>
          <p:cNvPicPr>
            <a:picLocks noChangeAspect="1" noChangeArrowheads="1"/>
          </p:cNvPicPr>
          <p:nvPr/>
        </p:nvPicPr>
        <p:blipFill>
          <a:blip r:embed="rId5" cstate="print"/>
          <a:srcRect/>
          <a:stretch>
            <a:fillRect/>
          </a:stretch>
        </p:blipFill>
        <p:spPr bwMode="auto">
          <a:xfrm>
            <a:off x="2987824" y="0"/>
            <a:ext cx="2994534" cy="2132856"/>
          </a:xfrm>
          <a:prstGeom prst="rect">
            <a:avLst/>
          </a:prstGeom>
          <a:noFill/>
        </p:spPr>
      </p:pic>
      <p:pic>
        <p:nvPicPr>
          <p:cNvPr id="2055" name="Picture 7" descr="C:\Users\Farah\Desktop\Lkh\DSC_0312.JPG"/>
          <p:cNvPicPr>
            <a:picLocks noChangeAspect="1" noChangeArrowheads="1"/>
          </p:cNvPicPr>
          <p:nvPr/>
        </p:nvPicPr>
        <p:blipFill>
          <a:blip r:embed="rId6" cstate="print"/>
          <a:srcRect/>
          <a:stretch>
            <a:fillRect/>
          </a:stretch>
        </p:blipFill>
        <p:spPr bwMode="auto">
          <a:xfrm>
            <a:off x="3131840" y="4869160"/>
            <a:ext cx="3024336" cy="1944216"/>
          </a:xfrm>
          <a:prstGeom prst="rect">
            <a:avLst/>
          </a:prstGeom>
          <a:noFill/>
        </p:spPr>
      </p:pic>
      <p:pic>
        <p:nvPicPr>
          <p:cNvPr id="4" name="Picture 13" descr="C:\Users\Farah\Desktop\Lkh\DSC_0293.JPG"/>
          <p:cNvPicPr>
            <a:picLocks noChangeAspect="1" noChangeArrowheads="1"/>
          </p:cNvPicPr>
          <p:nvPr/>
        </p:nvPicPr>
        <p:blipFill>
          <a:blip r:embed="rId7" cstate="print"/>
          <a:srcRect/>
          <a:stretch>
            <a:fillRect/>
          </a:stretch>
        </p:blipFill>
        <p:spPr bwMode="auto">
          <a:xfrm>
            <a:off x="3059832" y="2404296"/>
            <a:ext cx="3096344" cy="2248840"/>
          </a:xfrm>
          <a:prstGeom prst="rect">
            <a:avLst/>
          </a:prstGeom>
          <a:noFill/>
        </p:spPr>
      </p:pic>
      <p:pic>
        <p:nvPicPr>
          <p:cNvPr id="3" name="Picture 12" descr="C:\Users\Farah\Desktop\Lkh\DSC_0291.JPG"/>
          <p:cNvPicPr>
            <a:picLocks noChangeAspect="1" noChangeArrowheads="1"/>
          </p:cNvPicPr>
          <p:nvPr/>
        </p:nvPicPr>
        <p:blipFill>
          <a:blip r:embed="rId8" cstate="print"/>
          <a:srcRect/>
          <a:stretch>
            <a:fillRect/>
          </a:stretch>
        </p:blipFill>
        <p:spPr bwMode="auto">
          <a:xfrm>
            <a:off x="35497" y="4824536"/>
            <a:ext cx="3102956" cy="2060848"/>
          </a:xfrm>
          <a:prstGeom prst="rect">
            <a:avLst/>
          </a:prstGeom>
          <a:noFill/>
        </p:spPr>
      </p:pic>
      <p:pic>
        <p:nvPicPr>
          <p:cNvPr id="2053" name="Picture 5" descr="C:\Users\Farah\Desktop\Lkh\DSC_0315.JPG"/>
          <p:cNvPicPr>
            <a:picLocks noChangeAspect="1" noChangeArrowheads="1"/>
          </p:cNvPicPr>
          <p:nvPr/>
        </p:nvPicPr>
        <p:blipFill>
          <a:blip r:embed="rId9" cstate="print"/>
          <a:srcRect/>
          <a:stretch>
            <a:fillRect/>
          </a:stretch>
        </p:blipFill>
        <p:spPr bwMode="auto">
          <a:xfrm>
            <a:off x="6228184" y="3645024"/>
            <a:ext cx="2915816" cy="1769510"/>
          </a:xfrm>
          <a:prstGeom prst="rect">
            <a:avLst/>
          </a:prstGeom>
          <a:noFill/>
        </p:spPr>
      </p:pic>
      <p:pic>
        <p:nvPicPr>
          <p:cNvPr id="2050" name="Picture 2" descr="C:\Users\Farah\Desktop\Lkh\DSC_0302.JPG"/>
          <p:cNvPicPr>
            <a:picLocks noChangeAspect="1" noChangeArrowheads="1"/>
          </p:cNvPicPr>
          <p:nvPr/>
        </p:nvPicPr>
        <p:blipFill>
          <a:blip r:embed="rId10" cstate="print"/>
          <a:srcRect/>
          <a:stretch>
            <a:fillRect/>
          </a:stretch>
        </p:blipFill>
        <p:spPr bwMode="auto">
          <a:xfrm>
            <a:off x="6228184" y="1988840"/>
            <a:ext cx="2915816" cy="1793084"/>
          </a:xfrm>
          <a:prstGeom prst="rect">
            <a:avLst/>
          </a:prstGeom>
          <a:noFill/>
        </p:spPr>
      </p:pic>
      <p:pic>
        <p:nvPicPr>
          <p:cNvPr id="5" name="Picture 14" descr="C:\Users\Farah\Desktop\Lkh\DSC_0299.JPG"/>
          <p:cNvPicPr>
            <a:picLocks noChangeAspect="1" noChangeArrowheads="1"/>
          </p:cNvPicPr>
          <p:nvPr/>
        </p:nvPicPr>
        <p:blipFill>
          <a:blip r:embed="rId11" cstate="print"/>
          <a:srcRect/>
          <a:stretch>
            <a:fillRect/>
          </a:stretch>
        </p:blipFill>
        <p:spPr bwMode="auto">
          <a:xfrm>
            <a:off x="5940152" y="0"/>
            <a:ext cx="3203848" cy="213285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Farah\Desktop\Lkh\DSC_0331.JPG"/>
          <p:cNvPicPr>
            <a:picLocks noChangeAspect="1" noChangeArrowheads="1"/>
          </p:cNvPicPr>
          <p:nvPr/>
        </p:nvPicPr>
        <p:blipFill>
          <a:blip r:embed="rId2" cstate="print"/>
          <a:srcRect/>
          <a:stretch>
            <a:fillRect/>
          </a:stretch>
        </p:blipFill>
        <p:spPr bwMode="auto">
          <a:xfrm>
            <a:off x="3203848" y="0"/>
            <a:ext cx="2736304" cy="2420888"/>
          </a:xfrm>
          <a:prstGeom prst="rect">
            <a:avLst/>
          </a:prstGeom>
          <a:noFill/>
        </p:spPr>
      </p:pic>
      <p:pic>
        <p:nvPicPr>
          <p:cNvPr id="3" name="Picture 9" descr="C:\Users\Farah\Desktop\Lkh\DSC_0316.JPG"/>
          <p:cNvPicPr>
            <a:picLocks noChangeAspect="1" noChangeArrowheads="1"/>
          </p:cNvPicPr>
          <p:nvPr/>
        </p:nvPicPr>
        <p:blipFill>
          <a:blip r:embed="rId3" cstate="print"/>
          <a:srcRect/>
          <a:stretch>
            <a:fillRect/>
          </a:stretch>
        </p:blipFill>
        <p:spPr bwMode="auto">
          <a:xfrm>
            <a:off x="5932625" y="0"/>
            <a:ext cx="3211375" cy="2420888"/>
          </a:xfrm>
          <a:prstGeom prst="rect">
            <a:avLst/>
          </a:prstGeom>
          <a:noFill/>
        </p:spPr>
      </p:pic>
      <p:pic>
        <p:nvPicPr>
          <p:cNvPr id="4" name="Picture 10" descr="C:\Users\Farah\Desktop\Lkh\DSC_0318.JPG"/>
          <p:cNvPicPr>
            <a:picLocks noChangeAspect="1" noChangeArrowheads="1"/>
          </p:cNvPicPr>
          <p:nvPr/>
        </p:nvPicPr>
        <p:blipFill>
          <a:blip r:embed="rId4" cstate="print"/>
          <a:srcRect/>
          <a:stretch>
            <a:fillRect/>
          </a:stretch>
        </p:blipFill>
        <p:spPr bwMode="auto">
          <a:xfrm>
            <a:off x="3203848" y="2420888"/>
            <a:ext cx="3456384" cy="2304256"/>
          </a:xfrm>
          <a:prstGeom prst="rect">
            <a:avLst/>
          </a:prstGeom>
          <a:noFill/>
        </p:spPr>
      </p:pic>
      <p:pic>
        <p:nvPicPr>
          <p:cNvPr id="5" name="Picture 11" descr="C:\Users\Farah\Desktop\Lkh\DSC_0323.JPG"/>
          <p:cNvPicPr>
            <a:picLocks noChangeAspect="1" noChangeArrowheads="1"/>
          </p:cNvPicPr>
          <p:nvPr/>
        </p:nvPicPr>
        <p:blipFill>
          <a:blip r:embed="rId5" cstate="print"/>
          <a:srcRect/>
          <a:stretch>
            <a:fillRect/>
          </a:stretch>
        </p:blipFill>
        <p:spPr bwMode="auto">
          <a:xfrm>
            <a:off x="0" y="0"/>
            <a:ext cx="3211374" cy="2420888"/>
          </a:xfrm>
          <a:prstGeom prst="rect">
            <a:avLst/>
          </a:prstGeom>
          <a:noFill/>
        </p:spPr>
      </p:pic>
      <p:pic>
        <p:nvPicPr>
          <p:cNvPr id="6" name="Picture 12" descr="C:\Users\Farah\Desktop\Lkh\DSC_0324.JPG"/>
          <p:cNvPicPr>
            <a:picLocks noChangeAspect="1" noChangeArrowheads="1"/>
          </p:cNvPicPr>
          <p:nvPr/>
        </p:nvPicPr>
        <p:blipFill>
          <a:blip r:embed="rId6" cstate="print"/>
          <a:srcRect/>
          <a:stretch>
            <a:fillRect/>
          </a:stretch>
        </p:blipFill>
        <p:spPr bwMode="auto">
          <a:xfrm>
            <a:off x="0" y="2420888"/>
            <a:ext cx="3211375" cy="2348880"/>
          </a:xfrm>
          <a:prstGeom prst="rect">
            <a:avLst/>
          </a:prstGeom>
          <a:noFill/>
        </p:spPr>
      </p:pic>
      <p:pic>
        <p:nvPicPr>
          <p:cNvPr id="7" name="Picture 13" descr="C:\Users\Farah\Desktop\Lkh\DSC_0327.JPG"/>
          <p:cNvPicPr>
            <a:picLocks noChangeAspect="1" noChangeArrowheads="1"/>
          </p:cNvPicPr>
          <p:nvPr/>
        </p:nvPicPr>
        <p:blipFill>
          <a:blip r:embed="rId7" cstate="print"/>
          <a:srcRect/>
          <a:stretch>
            <a:fillRect/>
          </a:stretch>
        </p:blipFill>
        <p:spPr bwMode="auto">
          <a:xfrm>
            <a:off x="0" y="4716823"/>
            <a:ext cx="3419872" cy="2141177"/>
          </a:xfrm>
          <a:prstGeom prst="rect">
            <a:avLst/>
          </a:prstGeom>
          <a:noFill/>
        </p:spPr>
      </p:pic>
      <p:pic>
        <p:nvPicPr>
          <p:cNvPr id="8" name="Picture 14" descr="C:\Users\Farah\Desktop\Lkh\DSC_0328.JPG"/>
          <p:cNvPicPr>
            <a:picLocks noChangeAspect="1" noChangeArrowheads="1"/>
          </p:cNvPicPr>
          <p:nvPr/>
        </p:nvPicPr>
        <p:blipFill>
          <a:blip r:embed="rId8" cstate="print"/>
          <a:srcRect/>
          <a:stretch>
            <a:fillRect/>
          </a:stretch>
        </p:blipFill>
        <p:spPr bwMode="auto">
          <a:xfrm>
            <a:off x="6588225" y="2420888"/>
            <a:ext cx="2555776" cy="4437112"/>
          </a:xfrm>
          <a:prstGeom prst="rect">
            <a:avLst/>
          </a:prstGeom>
          <a:noFill/>
        </p:spPr>
      </p:pic>
      <p:pic>
        <p:nvPicPr>
          <p:cNvPr id="9" name="Picture 15" descr="C:\Users\Farah\Desktop\Lkh\DSC_0329.JPG"/>
          <p:cNvPicPr>
            <a:picLocks noChangeAspect="1" noChangeArrowheads="1"/>
          </p:cNvPicPr>
          <p:nvPr/>
        </p:nvPicPr>
        <p:blipFill>
          <a:blip r:embed="rId9" cstate="print"/>
          <a:srcRect/>
          <a:stretch>
            <a:fillRect/>
          </a:stretch>
        </p:blipFill>
        <p:spPr bwMode="auto">
          <a:xfrm>
            <a:off x="3347864" y="4725144"/>
            <a:ext cx="3456384" cy="213285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Farah\Desktop\Lkh\DSC_0333.JPG"/>
          <p:cNvPicPr>
            <a:picLocks noChangeAspect="1" noChangeArrowheads="1"/>
          </p:cNvPicPr>
          <p:nvPr/>
        </p:nvPicPr>
        <p:blipFill>
          <a:blip r:embed="rId2" cstate="print"/>
          <a:srcRect/>
          <a:stretch>
            <a:fillRect/>
          </a:stretch>
        </p:blipFill>
        <p:spPr bwMode="auto">
          <a:xfrm>
            <a:off x="0" y="0"/>
            <a:ext cx="2886115" cy="1916832"/>
          </a:xfrm>
          <a:prstGeom prst="rect">
            <a:avLst/>
          </a:prstGeom>
          <a:noFill/>
        </p:spPr>
      </p:pic>
      <p:pic>
        <p:nvPicPr>
          <p:cNvPr id="3076" name="Picture 4" descr="C:\Users\Farah\Desktop\Lkh\DSC_0336.JPG"/>
          <p:cNvPicPr>
            <a:picLocks noChangeAspect="1" noChangeArrowheads="1"/>
          </p:cNvPicPr>
          <p:nvPr/>
        </p:nvPicPr>
        <p:blipFill>
          <a:blip r:embed="rId3" cstate="print"/>
          <a:srcRect/>
          <a:stretch>
            <a:fillRect/>
          </a:stretch>
        </p:blipFill>
        <p:spPr bwMode="auto">
          <a:xfrm>
            <a:off x="0" y="4725144"/>
            <a:ext cx="3419872" cy="2132856"/>
          </a:xfrm>
          <a:prstGeom prst="rect">
            <a:avLst/>
          </a:prstGeom>
          <a:noFill/>
        </p:spPr>
      </p:pic>
      <p:pic>
        <p:nvPicPr>
          <p:cNvPr id="3077" name="Picture 5" descr="C:\Users\Farah\Desktop\Lkh\DSC_0337.JPG"/>
          <p:cNvPicPr>
            <a:picLocks noChangeAspect="1" noChangeArrowheads="1"/>
          </p:cNvPicPr>
          <p:nvPr/>
        </p:nvPicPr>
        <p:blipFill>
          <a:blip r:embed="rId4" cstate="print"/>
          <a:srcRect/>
          <a:stretch>
            <a:fillRect/>
          </a:stretch>
        </p:blipFill>
        <p:spPr bwMode="auto">
          <a:xfrm>
            <a:off x="2843808" y="-27384"/>
            <a:ext cx="3102955" cy="2016224"/>
          </a:xfrm>
          <a:prstGeom prst="rect">
            <a:avLst/>
          </a:prstGeom>
          <a:noFill/>
        </p:spPr>
      </p:pic>
      <p:pic>
        <p:nvPicPr>
          <p:cNvPr id="3078" name="Picture 6" descr="C:\Users\Farah\Desktop\Lkh\DSC_0340.JPG"/>
          <p:cNvPicPr>
            <a:picLocks noChangeAspect="1" noChangeArrowheads="1"/>
          </p:cNvPicPr>
          <p:nvPr/>
        </p:nvPicPr>
        <p:blipFill>
          <a:blip r:embed="rId5" cstate="print"/>
          <a:srcRect/>
          <a:stretch>
            <a:fillRect/>
          </a:stretch>
        </p:blipFill>
        <p:spPr bwMode="auto">
          <a:xfrm>
            <a:off x="5940153" y="-27383"/>
            <a:ext cx="3203848" cy="2016224"/>
          </a:xfrm>
          <a:prstGeom prst="rect">
            <a:avLst/>
          </a:prstGeom>
          <a:noFill/>
        </p:spPr>
      </p:pic>
      <p:pic>
        <p:nvPicPr>
          <p:cNvPr id="3080" name="Picture 8" descr="C:\Users\Farah\Desktop\Lkh\DSC_0346.JPG"/>
          <p:cNvPicPr>
            <a:picLocks noChangeAspect="1" noChangeArrowheads="1"/>
          </p:cNvPicPr>
          <p:nvPr/>
        </p:nvPicPr>
        <p:blipFill>
          <a:blip r:embed="rId6" cstate="print"/>
          <a:srcRect/>
          <a:stretch>
            <a:fillRect/>
          </a:stretch>
        </p:blipFill>
        <p:spPr bwMode="auto">
          <a:xfrm>
            <a:off x="6300192" y="1988840"/>
            <a:ext cx="2843808" cy="1697436"/>
          </a:xfrm>
          <a:prstGeom prst="rect">
            <a:avLst/>
          </a:prstGeom>
          <a:noFill/>
        </p:spPr>
      </p:pic>
      <p:pic>
        <p:nvPicPr>
          <p:cNvPr id="3081" name="Picture 9" descr="C:\Users\Farah\Desktop\Lkh\DSC_0350.JPG"/>
          <p:cNvPicPr>
            <a:picLocks noChangeAspect="1" noChangeArrowheads="1"/>
          </p:cNvPicPr>
          <p:nvPr/>
        </p:nvPicPr>
        <p:blipFill>
          <a:blip r:embed="rId7" cstate="print"/>
          <a:srcRect/>
          <a:stretch>
            <a:fillRect/>
          </a:stretch>
        </p:blipFill>
        <p:spPr bwMode="auto">
          <a:xfrm>
            <a:off x="3491880" y="3689648"/>
            <a:ext cx="2088232" cy="3168352"/>
          </a:xfrm>
          <a:prstGeom prst="rect">
            <a:avLst/>
          </a:prstGeom>
          <a:noFill/>
        </p:spPr>
      </p:pic>
      <p:pic>
        <p:nvPicPr>
          <p:cNvPr id="3083" name="Picture 11" descr="C:\Users\Farah\Desktop\Lkh\DSC_0354.JPG"/>
          <p:cNvPicPr>
            <a:picLocks noChangeAspect="1" noChangeArrowheads="1"/>
          </p:cNvPicPr>
          <p:nvPr/>
        </p:nvPicPr>
        <p:blipFill>
          <a:blip r:embed="rId8" cstate="print"/>
          <a:srcRect/>
          <a:stretch>
            <a:fillRect/>
          </a:stretch>
        </p:blipFill>
        <p:spPr bwMode="auto">
          <a:xfrm>
            <a:off x="5508104" y="4725144"/>
            <a:ext cx="3635897" cy="2132856"/>
          </a:xfrm>
          <a:prstGeom prst="rect">
            <a:avLst/>
          </a:prstGeom>
          <a:noFill/>
        </p:spPr>
      </p:pic>
      <p:pic>
        <p:nvPicPr>
          <p:cNvPr id="3074" name="Picture 2" descr="C:\Users\Farah\Desktop\Lkh\DSC_0357.JPG"/>
          <p:cNvPicPr>
            <a:picLocks noChangeAspect="1" noChangeArrowheads="1"/>
          </p:cNvPicPr>
          <p:nvPr/>
        </p:nvPicPr>
        <p:blipFill>
          <a:blip r:embed="rId9" cstate="print"/>
          <a:srcRect/>
          <a:stretch>
            <a:fillRect/>
          </a:stretch>
        </p:blipFill>
        <p:spPr bwMode="auto">
          <a:xfrm>
            <a:off x="0" y="2852936"/>
            <a:ext cx="3347864" cy="1942589"/>
          </a:xfrm>
          <a:prstGeom prst="rect">
            <a:avLst/>
          </a:prstGeom>
          <a:noFill/>
        </p:spPr>
      </p:pic>
      <p:pic>
        <p:nvPicPr>
          <p:cNvPr id="3082" name="Picture 10" descr="C:\Users\Farah\Desktop\Lkh\DSC_0353.JPG"/>
          <p:cNvPicPr>
            <a:picLocks noChangeAspect="1" noChangeArrowheads="1"/>
          </p:cNvPicPr>
          <p:nvPr/>
        </p:nvPicPr>
        <p:blipFill>
          <a:blip r:embed="rId10" cstate="print"/>
          <a:srcRect/>
          <a:stretch>
            <a:fillRect/>
          </a:stretch>
        </p:blipFill>
        <p:spPr bwMode="auto">
          <a:xfrm>
            <a:off x="0" y="1844824"/>
            <a:ext cx="2843808" cy="1700808"/>
          </a:xfrm>
          <a:prstGeom prst="rect">
            <a:avLst/>
          </a:prstGeom>
          <a:noFill/>
        </p:spPr>
      </p:pic>
      <p:pic>
        <p:nvPicPr>
          <p:cNvPr id="3084" name="Picture 12" descr="C:\Users\Farah\Desktop\Lkh\DSC_0356.JPG"/>
          <p:cNvPicPr>
            <a:picLocks noChangeAspect="1" noChangeArrowheads="1"/>
          </p:cNvPicPr>
          <p:nvPr/>
        </p:nvPicPr>
        <p:blipFill>
          <a:blip r:embed="rId11" cstate="print"/>
          <a:srcRect/>
          <a:stretch>
            <a:fillRect/>
          </a:stretch>
        </p:blipFill>
        <p:spPr bwMode="auto">
          <a:xfrm>
            <a:off x="5220072" y="3573016"/>
            <a:ext cx="2664296" cy="1673860"/>
          </a:xfrm>
          <a:prstGeom prst="rect">
            <a:avLst/>
          </a:prstGeom>
          <a:noFill/>
        </p:spPr>
      </p:pic>
      <p:pic>
        <p:nvPicPr>
          <p:cNvPr id="3079" name="Picture 7" descr="C:\Users\Farah\Desktop\Lkh\DSC_0343.JPG"/>
          <p:cNvPicPr>
            <a:picLocks noChangeAspect="1" noChangeArrowheads="1"/>
          </p:cNvPicPr>
          <p:nvPr/>
        </p:nvPicPr>
        <p:blipFill>
          <a:blip r:embed="rId12" cstate="print"/>
          <a:srcRect/>
          <a:stretch>
            <a:fillRect/>
          </a:stretch>
        </p:blipFill>
        <p:spPr bwMode="auto">
          <a:xfrm>
            <a:off x="3131840" y="1988840"/>
            <a:ext cx="2808312" cy="178135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1124744"/>
            <a:ext cx="6777317" cy="3508977"/>
          </a:xfrm>
        </p:spPr>
        <p:txBody>
          <a:bodyPr/>
          <a:lstStyle/>
          <a:p>
            <a:r>
              <a:rPr lang="fr-FR" dirty="0" smtClean="0"/>
              <a:t>Articles d’Internet :</a:t>
            </a:r>
          </a:p>
          <a:p>
            <a:r>
              <a:rPr lang="fr-FR" dirty="0" smtClean="0"/>
              <a:t>Articles de presse :</a:t>
            </a:r>
          </a:p>
          <a:p>
            <a:pPr marL="68580" indent="0">
              <a:buNone/>
            </a:pPr>
            <a:r>
              <a:rPr lang="fr-FR" dirty="0" smtClean="0"/>
              <a:t>-La vie éco</a:t>
            </a:r>
          </a:p>
          <a:p>
            <a:pPr marL="68580" indent="0">
              <a:buNone/>
            </a:pPr>
            <a:r>
              <a:rPr lang="fr-FR" dirty="0" smtClean="0"/>
              <a:t>-Au Fait Maroc</a:t>
            </a:r>
          </a:p>
          <a:p>
            <a:pPr marL="68580" indent="0">
              <a:buNone/>
            </a:pPr>
            <a:endParaRPr lang="fr-FR" dirty="0" smtClean="0"/>
          </a:p>
          <a:p>
            <a:endParaRPr lang="fr-FR" dirty="0"/>
          </a:p>
        </p:txBody>
      </p:sp>
      <p:sp>
        <p:nvSpPr>
          <p:cNvPr id="5" name="ZoneTexte 4"/>
          <p:cNvSpPr txBox="1"/>
          <p:nvPr/>
        </p:nvSpPr>
        <p:spPr>
          <a:xfrm>
            <a:off x="5580112" y="0"/>
            <a:ext cx="1681670" cy="584776"/>
          </a:xfrm>
          <a:prstGeom prst="rect">
            <a:avLst/>
          </a:prstGeom>
          <a:noFill/>
        </p:spPr>
        <p:txBody>
          <a:bodyPr wrap="none" rtlCol="0">
            <a:spAutoFit/>
          </a:bodyPr>
          <a:lstStyle/>
          <a:p>
            <a:r>
              <a:rPr lang="fr-FR" sz="3200" b="1" u="sng" dirty="0" smtClean="0">
                <a:solidFill>
                  <a:srgbClr val="FFFFFF"/>
                </a:solidFill>
                <a:latin typeface="Times New Roman"/>
                <a:cs typeface="Times New Roman"/>
              </a:rPr>
              <a:t>Sources:</a:t>
            </a:r>
            <a:endParaRPr lang="fr-FR" sz="3200" b="1" u="sng" dirty="0">
              <a:solidFill>
                <a:srgbClr val="FFFFFF"/>
              </a:solidFill>
              <a:latin typeface="Times New Roman"/>
              <a:cs typeface="Times New Roman"/>
            </a:endParaRPr>
          </a:p>
        </p:txBody>
      </p:sp>
    </p:spTree>
    <p:extLst>
      <p:ext uri="{BB962C8B-B14F-4D97-AF65-F5344CB8AC3E}">
        <p14:creationId xmlns:p14="http://schemas.microsoft.com/office/powerpoint/2010/main" val="662225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80920" cy="6696744"/>
          </a:xfrm>
        </p:spPr>
        <p:txBody>
          <a:bodyPr>
            <a:noAutofit/>
          </a:bodyPr>
          <a:lstStyle/>
          <a:p>
            <a:r>
              <a:rPr lang="fr-FR" sz="1600" b="1" u="sng" dirty="0" smtClean="0">
                <a:cs typeface="Times New Roman" pitchFamily="18" charset="0"/>
              </a:rPr>
              <a:t>Fondement du projet</a:t>
            </a:r>
          </a:p>
          <a:p>
            <a:pPr>
              <a:buNone/>
            </a:pPr>
            <a:endParaRPr lang="fr-FR" sz="1400" dirty="0" smtClean="0">
              <a:cs typeface="Times New Roman" pitchFamily="18" charset="0"/>
            </a:endParaRPr>
          </a:p>
          <a:p>
            <a:pPr>
              <a:buNone/>
            </a:pPr>
            <a:r>
              <a:rPr lang="fr-FR" sz="1400" dirty="0" smtClean="0">
                <a:cs typeface="Times New Roman" pitchFamily="18" charset="0"/>
              </a:rPr>
              <a:t>      </a:t>
            </a:r>
            <a:r>
              <a:rPr lang="fr-FR" sz="1400" dirty="0" smtClean="0">
                <a:cs typeface="Times New Roman" pitchFamily="18" charset="0"/>
              </a:rPr>
              <a:t>-</a:t>
            </a:r>
            <a:r>
              <a:rPr lang="fr-FR" sz="1400" dirty="0" smtClean="0">
                <a:cs typeface="Times New Roman" pitchFamily="18" charset="0"/>
              </a:rPr>
              <a:t>A</a:t>
            </a:r>
            <a:r>
              <a:rPr lang="fr-FR" sz="1400" dirty="0" smtClean="0">
                <a:cs typeface="Times New Roman" pitchFamily="18" charset="0"/>
              </a:rPr>
              <a:t>lléger </a:t>
            </a:r>
            <a:r>
              <a:rPr lang="fr-FR" sz="1400" dirty="0" smtClean="0">
                <a:cs typeface="Times New Roman" pitchFamily="18" charset="0"/>
              </a:rPr>
              <a:t>la pression urbanistique sur la ville de </a:t>
            </a:r>
            <a:r>
              <a:rPr lang="fr-FR" sz="1400" dirty="0" smtClean="0">
                <a:cs typeface="Times New Roman" pitchFamily="18" charset="0"/>
              </a:rPr>
              <a:t>Casablanca.</a:t>
            </a:r>
          </a:p>
          <a:p>
            <a:pPr>
              <a:buNone/>
            </a:pPr>
            <a:r>
              <a:rPr lang="fr-FR" sz="1400" dirty="0" smtClean="0">
                <a:cs typeface="Times New Roman" pitchFamily="18" charset="0"/>
              </a:rPr>
              <a:t>      </a:t>
            </a:r>
            <a:r>
              <a:rPr lang="fr-FR" sz="1400" dirty="0">
                <a:cs typeface="Times New Roman" pitchFamily="18" charset="0"/>
              </a:rPr>
              <a:t>-Renforcer l'orientation industrielle de la province de Settat.</a:t>
            </a:r>
            <a:endParaRPr lang="fr-FR" sz="1400" dirty="0" smtClean="0">
              <a:cs typeface="Times New Roman" pitchFamily="18" charset="0"/>
            </a:endParaRPr>
          </a:p>
          <a:p>
            <a:pPr>
              <a:buNone/>
            </a:pPr>
            <a:r>
              <a:rPr lang="fr-FR" sz="1400" dirty="0" smtClean="0">
                <a:cs typeface="Times New Roman" pitchFamily="18" charset="0"/>
              </a:rPr>
              <a:t>      </a:t>
            </a:r>
            <a:r>
              <a:rPr lang="fr-FR" sz="1400" dirty="0" smtClean="0">
                <a:cs typeface="Times New Roman" pitchFamily="18" charset="0"/>
              </a:rPr>
              <a:t>-R</a:t>
            </a:r>
            <a:r>
              <a:rPr lang="fr-FR" sz="1400" dirty="0" smtClean="0">
                <a:cs typeface="Times New Roman" pitchFamily="18" charset="0"/>
              </a:rPr>
              <a:t>éduire </a:t>
            </a:r>
            <a:r>
              <a:rPr lang="fr-FR" sz="1400" dirty="0" smtClean="0">
                <a:cs typeface="Times New Roman" pitchFamily="18" charset="0"/>
              </a:rPr>
              <a:t>l'exode </a:t>
            </a:r>
            <a:r>
              <a:rPr lang="fr-FR" sz="1400" dirty="0">
                <a:cs typeface="Times New Roman" pitchFamily="18" charset="0"/>
              </a:rPr>
              <a:t>rurale et lutter contre l'habitat insalubre</a:t>
            </a:r>
            <a:r>
              <a:rPr lang="fr-FR" sz="1400" dirty="0" smtClean="0">
                <a:cs typeface="Times New Roman" pitchFamily="18" charset="0"/>
              </a:rPr>
              <a:t>.</a:t>
            </a:r>
          </a:p>
          <a:p>
            <a:pPr>
              <a:buNone/>
            </a:pPr>
            <a:r>
              <a:rPr lang="fr-FR" sz="1400" dirty="0">
                <a:cs typeface="Times New Roman" pitchFamily="18" charset="0"/>
              </a:rPr>
              <a:t> </a:t>
            </a:r>
            <a:r>
              <a:rPr lang="fr-FR" sz="1400" dirty="0" smtClean="0">
                <a:cs typeface="Times New Roman" pitchFamily="18" charset="0"/>
              </a:rPr>
              <a:t>     -Créer un nouveau p</a:t>
            </a:r>
            <a:r>
              <a:rPr lang="fr-FR" sz="1400" dirty="0" smtClean="0">
                <a:cs typeface="Times New Roman" pitchFamily="18" charset="0"/>
              </a:rPr>
              <a:t>ôle urbain et </a:t>
            </a:r>
            <a:r>
              <a:rPr lang="fr-FR" sz="1400" dirty="0">
                <a:cs typeface="Times New Roman" pitchFamily="18" charset="0"/>
              </a:rPr>
              <a:t>développer des activités </a:t>
            </a:r>
            <a:r>
              <a:rPr lang="fr-FR" sz="1400" dirty="0" smtClean="0">
                <a:cs typeface="Times New Roman" pitchFamily="18" charset="0"/>
              </a:rPr>
              <a:t>économiques.</a:t>
            </a:r>
            <a:r>
              <a:rPr lang="fr-FR" sz="1400" dirty="0">
                <a:cs typeface="Times New Roman" pitchFamily="18" charset="0"/>
              </a:rPr>
              <a:t/>
            </a:r>
            <a:br>
              <a:rPr lang="fr-FR" sz="1400" dirty="0">
                <a:cs typeface="Times New Roman" pitchFamily="18" charset="0"/>
              </a:rPr>
            </a:br>
            <a:endParaRPr lang="fr-FR" sz="1400" dirty="0" smtClean="0">
              <a:cs typeface="Times New Roman" pitchFamily="18" charset="0"/>
            </a:endParaRPr>
          </a:p>
          <a:p>
            <a:pPr>
              <a:buNone/>
            </a:pPr>
            <a:r>
              <a:rPr lang="fr-FR" sz="1400" dirty="0" smtClean="0">
                <a:cs typeface="Times New Roman" pitchFamily="18" charset="0"/>
              </a:rPr>
              <a:t/>
            </a:r>
            <a:br>
              <a:rPr lang="fr-FR" sz="1400" dirty="0" smtClean="0">
                <a:cs typeface="Times New Roman" pitchFamily="18" charset="0"/>
              </a:rPr>
            </a:br>
            <a:r>
              <a:rPr lang="fr-FR" sz="1400" dirty="0" smtClean="0">
                <a:cs typeface="Times New Roman" pitchFamily="18" charset="0"/>
              </a:rPr>
              <a:t>Un projet intégré qui sera identique à ceux développés à Rabat et </a:t>
            </a:r>
            <a:r>
              <a:rPr lang="fr-FR" sz="1400" dirty="0" smtClean="0">
                <a:cs typeface="Times New Roman" pitchFamily="18" charset="0"/>
              </a:rPr>
              <a:t>Marrakech. </a:t>
            </a:r>
            <a:r>
              <a:rPr lang="fr-FR" sz="1400" dirty="0" smtClean="0">
                <a:cs typeface="Times New Roman" pitchFamily="18" charset="0"/>
              </a:rPr>
              <a:t/>
            </a:r>
            <a:br>
              <a:rPr lang="fr-FR" sz="1400" dirty="0" smtClean="0">
                <a:cs typeface="Times New Roman" pitchFamily="18" charset="0"/>
              </a:rPr>
            </a:br>
            <a:r>
              <a:rPr lang="fr-FR" sz="1400" dirty="0" smtClean="0">
                <a:cs typeface="Times New Roman" pitchFamily="18" charset="0"/>
              </a:rPr>
              <a:t>Le nouveau pôle urbain et industriel est initié par le Groupement d'Aménagement Al </a:t>
            </a:r>
            <a:r>
              <a:rPr lang="fr-FR" sz="1400" dirty="0" err="1" smtClean="0">
                <a:cs typeface="Times New Roman" pitchFamily="18" charset="0"/>
              </a:rPr>
              <a:t>Omrane</a:t>
            </a:r>
            <a:r>
              <a:rPr lang="fr-FR" sz="1400" dirty="0" smtClean="0">
                <a:cs typeface="Times New Roman" pitchFamily="18" charset="0"/>
              </a:rPr>
              <a:t>.</a:t>
            </a:r>
          </a:p>
          <a:p>
            <a:pPr>
              <a:buNone/>
            </a:pPr>
            <a:endParaRPr lang="fr-FR" sz="1400" dirty="0" smtClean="0">
              <a:cs typeface="Times New Roman" pitchFamily="18" charset="0"/>
            </a:endParaRPr>
          </a:p>
          <a:p>
            <a:r>
              <a:rPr lang="fr-FR" sz="1600" b="1" u="sng" dirty="0" smtClean="0">
                <a:cs typeface="Times New Roman" pitchFamily="18" charset="0"/>
              </a:rPr>
              <a:t>Données statistiques:</a:t>
            </a:r>
          </a:p>
          <a:p>
            <a:endParaRPr lang="fr-FR" sz="1600" b="1" u="sng" dirty="0" smtClean="0">
              <a:cs typeface="Times New Roman" pitchFamily="18" charset="0"/>
            </a:endParaRPr>
          </a:p>
          <a:p>
            <a:pPr>
              <a:buNone/>
            </a:pPr>
            <a:r>
              <a:rPr lang="fr-FR" sz="1400" b="1" dirty="0" smtClean="0">
                <a:cs typeface="Times New Roman" pitchFamily="18" charset="0"/>
              </a:rPr>
              <a:t>      </a:t>
            </a:r>
            <a:r>
              <a:rPr lang="fr-FR" sz="1400" dirty="0" smtClean="0">
                <a:cs typeface="Times New Roman" pitchFamily="18" charset="0"/>
              </a:rPr>
              <a:t>Le site accueillera près de 275.000 habitants, soient 60.000 ménages et permettra la création de près de 48.000 emplois au niveau de la zone d'activités sur une superficie de</a:t>
            </a:r>
            <a:r>
              <a:rPr lang="fr-FR" sz="1400" dirty="0" smtClean="0"/>
              <a:t> </a:t>
            </a:r>
            <a:r>
              <a:rPr lang="fr-FR" sz="1400" dirty="0"/>
              <a:t>1200 </a:t>
            </a:r>
            <a:r>
              <a:rPr lang="fr-FR" sz="1400" dirty="0" smtClean="0"/>
              <a:t>hectares.</a:t>
            </a:r>
            <a:r>
              <a:rPr lang="fr-FR" sz="1400" dirty="0" smtClean="0">
                <a:cs typeface="Times New Roman" pitchFamily="18" charset="0"/>
              </a:rPr>
              <a:t/>
            </a:r>
            <a:br>
              <a:rPr lang="fr-FR" sz="1400" dirty="0" smtClean="0">
                <a:cs typeface="Times New Roman" pitchFamily="18" charset="0"/>
              </a:rPr>
            </a:br>
            <a:r>
              <a:rPr lang="fr-FR" sz="1400" b="1" dirty="0" smtClean="0">
                <a:cs typeface="Times New Roman" pitchFamily="18" charset="0"/>
              </a:rPr>
              <a:t>Configuration urbanistique projetée du site:</a:t>
            </a:r>
            <a:r>
              <a:rPr lang="fr-FR" sz="1400" dirty="0" smtClean="0">
                <a:cs typeface="Times New Roman" pitchFamily="18" charset="0"/>
              </a:rPr>
              <a:t/>
            </a:r>
            <a:br>
              <a:rPr lang="fr-FR" sz="1400" dirty="0" smtClean="0">
                <a:cs typeface="Times New Roman" pitchFamily="18" charset="0"/>
              </a:rPr>
            </a:br>
            <a:r>
              <a:rPr lang="fr-FR" sz="1400" dirty="0" smtClean="0">
                <a:cs typeface="Times New Roman" pitchFamily="18" charset="0"/>
              </a:rPr>
              <a:t>-Zones d'activités : 20,4 %</a:t>
            </a:r>
            <a:br>
              <a:rPr lang="fr-FR" sz="1400" dirty="0" smtClean="0">
                <a:cs typeface="Times New Roman" pitchFamily="18" charset="0"/>
              </a:rPr>
            </a:br>
            <a:r>
              <a:rPr lang="fr-FR" sz="1400" dirty="0" smtClean="0">
                <a:cs typeface="Times New Roman" pitchFamily="18" charset="0"/>
              </a:rPr>
              <a:t>-Zones résidentielles: 31,9%</a:t>
            </a:r>
            <a:br>
              <a:rPr lang="fr-FR" sz="1400" dirty="0" smtClean="0">
                <a:cs typeface="Times New Roman" pitchFamily="18" charset="0"/>
              </a:rPr>
            </a:br>
            <a:r>
              <a:rPr lang="fr-FR" sz="1400" dirty="0" smtClean="0">
                <a:cs typeface="Times New Roman" pitchFamily="18" charset="0"/>
              </a:rPr>
              <a:t>-Equipements majeurs: 31,9 %</a:t>
            </a:r>
            <a:br>
              <a:rPr lang="fr-FR" sz="1400" dirty="0" smtClean="0">
                <a:cs typeface="Times New Roman" pitchFamily="18" charset="0"/>
              </a:rPr>
            </a:br>
            <a:r>
              <a:rPr lang="fr-FR" sz="1400" dirty="0" smtClean="0">
                <a:cs typeface="Times New Roman" pitchFamily="18" charset="0"/>
              </a:rPr>
              <a:t>-Espaces verts : 8,5 %</a:t>
            </a:r>
            <a:br>
              <a:rPr lang="fr-FR" sz="1400" dirty="0" smtClean="0">
                <a:cs typeface="Times New Roman" pitchFamily="18" charset="0"/>
              </a:rPr>
            </a:br>
            <a:r>
              <a:rPr lang="fr-FR" sz="1400" dirty="0" smtClean="0">
                <a:cs typeface="Times New Roman" pitchFamily="18" charset="0"/>
              </a:rPr>
              <a:t>-Autres : 7,3 %</a:t>
            </a:r>
            <a:endParaRPr lang="fr-FR" sz="1400" dirty="0">
              <a:cs typeface="Times New Roman" pitchFamily="18" charset="0"/>
            </a:endParaRPr>
          </a:p>
        </p:txBody>
      </p:sp>
      <p:sp>
        <p:nvSpPr>
          <p:cNvPr id="5" name="Rectangle 4"/>
          <p:cNvSpPr/>
          <p:nvPr/>
        </p:nvSpPr>
        <p:spPr>
          <a:xfrm>
            <a:off x="4788024" y="44624"/>
            <a:ext cx="3256120" cy="461665"/>
          </a:xfrm>
          <a:prstGeom prst="rect">
            <a:avLst/>
          </a:prstGeom>
        </p:spPr>
        <p:txBody>
          <a:bodyPr wrap="none">
            <a:spAutoFit/>
          </a:bodyPr>
          <a:lstStyle/>
          <a:p>
            <a:r>
              <a:rPr lang="fr-FR" sz="2400" b="1" u="sng" dirty="0" smtClean="0">
                <a:solidFill>
                  <a:schemeClr val="bg1"/>
                </a:solidFill>
                <a:latin typeface="Times New Roman" pitchFamily="18" charset="0"/>
                <a:cs typeface="Times New Roman" pitchFamily="18" charset="0"/>
              </a:rPr>
              <a:t>Présentation du Projet:</a:t>
            </a:r>
            <a:endParaRPr lang="fr-FR" sz="2400" dirty="0"/>
          </a:p>
        </p:txBody>
      </p:sp>
    </p:spTree>
    <p:extLst>
      <p:ext uri="{BB962C8B-B14F-4D97-AF65-F5344CB8AC3E}">
        <p14:creationId xmlns:p14="http://schemas.microsoft.com/office/powerpoint/2010/main" val="26279517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471331629"/>
              </p:ext>
            </p:extLst>
          </p:nvPr>
        </p:nvGraphicFramePr>
        <p:xfrm>
          <a:off x="1187624" y="908720"/>
          <a:ext cx="720080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15616" y="5229200"/>
            <a:ext cx="6768752" cy="923330"/>
          </a:xfrm>
          <a:prstGeom prst="rect">
            <a:avLst/>
          </a:prstGeom>
          <a:noFill/>
        </p:spPr>
        <p:txBody>
          <a:bodyPr wrap="square" rtlCol="0">
            <a:spAutoFit/>
          </a:bodyPr>
          <a:lstStyle/>
          <a:p>
            <a:r>
              <a:rPr lang="en-US" dirty="0" smtClean="0"/>
              <a:t>-La </a:t>
            </a:r>
            <a:r>
              <a:rPr lang="en-US" dirty="0" err="1" smtClean="0"/>
              <a:t>densité</a:t>
            </a:r>
            <a:r>
              <a:rPr lang="en-US" dirty="0" smtClean="0"/>
              <a:t> Brute </a:t>
            </a:r>
            <a:r>
              <a:rPr lang="en-US" dirty="0" err="1" smtClean="0"/>
              <a:t>est</a:t>
            </a:r>
            <a:r>
              <a:rPr lang="en-US" dirty="0" smtClean="0"/>
              <a:t> de : </a:t>
            </a:r>
            <a:r>
              <a:rPr lang="en-US" dirty="0"/>
              <a:t>70hab/</a:t>
            </a:r>
            <a:r>
              <a:rPr lang="en-US" dirty="0" smtClean="0"/>
              <a:t>ha</a:t>
            </a:r>
          </a:p>
          <a:p>
            <a:r>
              <a:rPr lang="en-US" dirty="0" smtClean="0"/>
              <a:t>-La </a:t>
            </a:r>
            <a:r>
              <a:rPr lang="en-US" dirty="0" err="1" smtClean="0"/>
              <a:t>densité</a:t>
            </a:r>
            <a:r>
              <a:rPr lang="en-US" dirty="0" smtClean="0"/>
              <a:t> </a:t>
            </a:r>
            <a:r>
              <a:rPr lang="en-US" dirty="0" err="1" smtClean="0"/>
              <a:t>nette</a:t>
            </a:r>
            <a:r>
              <a:rPr lang="en-US" dirty="0" smtClean="0"/>
              <a:t> </a:t>
            </a:r>
            <a:r>
              <a:rPr lang="en-US" dirty="0" err="1" smtClean="0"/>
              <a:t>est</a:t>
            </a:r>
            <a:r>
              <a:rPr lang="en-US" dirty="0" smtClean="0"/>
              <a:t> de : </a:t>
            </a:r>
            <a:r>
              <a:rPr lang="en-US" dirty="0"/>
              <a:t>230hab/ha </a:t>
            </a:r>
            <a:endParaRPr lang="en-US" dirty="0" smtClean="0"/>
          </a:p>
          <a:p>
            <a:r>
              <a:rPr lang="en-US" dirty="0" smtClean="0"/>
              <a:t>-La </a:t>
            </a:r>
            <a:r>
              <a:rPr lang="en-US" dirty="0" err="1" smtClean="0"/>
              <a:t>densité</a:t>
            </a:r>
            <a:r>
              <a:rPr lang="en-US" dirty="0" smtClean="0"/>
              <a:t> </a:t>
            </a:r>
            <a:r>
              <a:rPr lang="en-US" dirty="0" err="1" smtClean="0"/>
              <a:t>nette</a:t>
            </a:r>
            <a:r>
              <a:rPr lang="en-US" dirty="0" smtClean="0"/>
              <a:t> du logement:</a:t>
            </a:r>
            <a:r>
              <a:rPr lang="en-US" dirty="0"/>
              <a:t>46log/ha</a:t>
            </a:r>
            <a:r>
              <a:rPr lang="en-US" dirty="0" smtClean="0"/>
              <a:t> </a:t>
            </a:r>
            <a:endParaRPr lang="en-US" dirty="0"/>
          </a:p>
        </p:txBody>
      </p:sp>
      <p:sp>
        <p:nvSpPr>
          <p:cNvPr id="5" name="Rounded Rectangle 4"/>
          <p:cNvSpPr/>
          <p:nvPr/>
        </p:nvSpPr>
        <p:spPr>
          <a:xfrm>
            <a:off x="1115616" y="5229200"/>
            <a:ext cx="6048672" cy="1008112"/>
          </a:xfrm>
          <a:prstGeom prst="roundRect">
            <a:avLst/>
          </a:prstGeom>
          <a:solidFill>
            <a:schemeClr val="accent4">
              <a:lumMod val="60000"/>
              <a:lumOff val="40000"/>
              <a:alpha val="3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404664"/>
            <a:ext cx="8064896" cy="6120680"/>
          </a:xfrm>
        </p:spPr>
        <p:txBody>
          <a:bodyPr>
            <a:normAutofit/>
          </a:bodyPr>
          <a:lstStyle/>
          <a:p>
            <a:pPr>
              <a:buNone/>
            </a:pPr>
            <a:r>
              <a:rPr lang="fr-FR" sz="1400" b="1" u="sng" dirty="0" smtClean="0"/>
              <a:t>Ambitions et principes:</a:t>
            </a:r>
          </a:p>
          <a:p>
            <a:pPr>
              <a:buNone/>
            </a:pPr>
            <a:endParaRPr lang="fr-FR" sz="1400" dirty="0" smtClean="0"/>
          </a:p>
          <a:p>
            <a:r>
              <a:rPr lang="fr-FR" sz="1400" b="1" dirty="0" smtClean="0"/>
              <a:t>Ambitions</a:t>
            </a:r>
            <a:endParaRPr lang="fr-FR" sz="1400" dirty="0" smtClean="0"/>
          </a:p>
          <a:p>
            <a:pPr>
              <a:buNone/>
            </a:pPr>
            <a:r>
              <a:rPr lang="fr-FR" sz="1400" dirty="0" smtClean="0"/>
              <a:t>     </a:t>
            </a:r>
            <a:r>
              <a:rPr lang="fr-FR" sz="1400" b="1" dirty="0" smtClean="0"/>
              <a:t>1- </a:t>
            </a:r>
            <a:r>
              <a:rPr lang="fr-FR" sz="1400" dirty="0"/>
              <a:t>P</a:t>
            </a:r>
            <a:r>
              <a:rPr lang="fr-FR" sz="1400" dirty="0" smtClean="0"/>
              <a:t>rojet </a:t>
            </a:r>
            <a:r>
              <a:rPr lang="fr-FR" sz="1400" dirty="0" smtClean="0"/>
              <a:t>de ville moderne, avant-gardiste, propre à l’image du Maroc de la </a:t>
            </a:r>
            <a:r>
              <a:rPr lang="fr-FR" sz="1400" dirty="0" smtClean="0"/>
              <a:t>       nouvelle </a:t>
            </a:r>
            <a:r>
              <a:rPr lang="fr-FR" sz="1400" dirty="0" smtClean="0"/>
              <a:t>époque.</a:t>
            </a:r>
            <a:br>
              <a:rPr lang="fr-FR" sz="1400" dirty="0" smtClean="0"/>
            </a:br>
            <a:r>
              <a:rPr lang="fr-FR" sz="1400" b="1" dirty="0" smtClean="0"/>
              <a:t>2</a:t>
            </a:r>
            <a:r>
              <a:rPr lang="fr-FR" sz="1400" b="1" dirty="0" smtClean="0"/>
              <a:t>-</a:t>
            </a:r>
            <a:r>
              <a:rPr lang="fr-FR" sz="1400" dirty="0" smtClean="0"/>
              <a:t>Un</a:t>
            </a:r>
            <a:r>
              <a:rPr lang="fr-FR" sz="1400" dirty="0" smtClean="0"/>
              <a:t>e </a:t>
            </a:r>
            <a:r>
              <a:rPr lang="fr-FR" sz="1400" dirty="0" smtClean="0"/>
              <a:t>ville investie d’un rôle majeur dans la structuration des territoires régionaux.</a:t>
            </a:r>
            <a:br>
              <a:rPr lang="fr-FR" sz="1400" dirty="0" smtClean="0"/>
            </a:br>
            <a:r>
              <a:rPr lang="fr-FR" sz="1400" b="1" dirty="0" smtClean="0"/>
              <a:t>3</a:t>
            </a:r>
            <a:r>
              <a:rPr lang="fr-FR" sz="1400" b="1" dirty="0" smtClean="0"/>
              <a:t>-</a:t>
            </a:r>
            <a:r>
              <a:rPr lang="fr-FR" sz="1400" dirty="0" smtClean="0"/>
              <a:t>Une </a:t>
            </a:r>
            <a:r>
              <a:rPr lang="fr-FR" sz="1400" dirty="0" smtClean="0"/>
              <a:t>ville capable de diffuser un modèle de développement économique, technologique et culturel.</a:t>
            </a:r>
            <a:br>
              <a:rPr lang="fr-FR" sz="1400" dirty="0" smtClean="0"/>
            </a:br>
            <a:r>
              <a:rPr lang="fr-FR" sz="1400" b="1" dirty="0" smtClean="0"/>
              <a:t>4</a:t>
            </a:r>
            <a:r>
              <a:rPr lang="fr-FR" sz="1400" b="1" dirty="0" smtClean="0"/>
              <a:t>-</a:t>
            </a:r>
            <a:r>
              <a:rPr lang="fr-FR" sz="1400" dirty="0" smtClean="0"/>
              <a:t>Une </a:t>
            </a:r>
            <a:r>
              <a:rPr lang="fr-FR" sz="1400" dirty="0" smtClean="0"/>
              <a:t>ville pilote qui jouera le rôle de leader, d’exemple de démonstration au plan national et international dans les domaines de l’environnement et de l’efficacité énergétique.</a:t>
            </a:r>
            <a:br>
              <a:rPr lang="fr-FR" sz="1400" dirty="0" smtClean="0"/>
            </a:br>
            <a:r>
              <a:rPr lang="fr-FR" sz="1400" b="1" dirty="0" smtClean="0"/>
              <a:t>5</a:t>
            </a:r>
            <a:r>
              <a:rPr lang="fr-FR" sz="1400" b="1" dirty="0" smtClean="0"/>
              <a:t>-</a:t>
            </a:r>
            <a:r>
              <a:rPr lang="fr-FR" sz="1400" dirty="0" smtClean="0"/>
              <a:t>Une </a:t>
            </a:r>
            <a:r>
              <a:rPr lang="fr-FR" sz="1400" dirty="0" smtClean="0"/>
              <a:t>ville capable de résoudre les problèmes de fonctionnement, de pollution, de dégradation des conditions de vie posées par la croissance des  villes.</a:t>
            </a:r>
            <a:br>
              <a:rPr lang="fr-FR" sz="1400" dirty="0" smtClean="0"/>
            </a:br>
            <a:r>
              <a:rPr lang="fr-FR" sz="1400" b="1" dirty="0" smtClean="0"/>
              <a:t>6</a:t>
            </a:r>
            <a:r>
              <a:rPr lang="fr-FR" sz="1400" b="1" dirty="0" smtClean="0"/>
              <a:t>-</a:t>
            </a:r>
            <a:r>
              <a:rPr lang="fr-FR" sz="1400" dirty="0" smtClean="0"/>
              <a:t>Une </a:t>
            </a:r>
            <a:r>
              <a:rPr lang="fr-FR" sz="1400" dirty="0" smtClean="0"/>
              <a:t>ville capable d’assurer une qualité de vie pour tous, un modèle de croissance urbaine maîtrisé évitant l’exclusion et la pauvreté.</a:t>
            </a:r>
          </a:p>
          <a:p>
            <a:pPr>
              <a:buNone/>
            </a:pPr>
            <a:endParaRPr lang="fr-FR" sz="1400" dirty="0" smtClean="0"/>
          </a:p>
          <a:p>
            <a:r>
              <a:rPr lang="fr-FR" sz="1400" b="1" dirty="0" smtClean="0"/>
              <a:t>Principes:</a:t>
            </a:r>
            <a:endParaRPr lang="fr-FR" sz="1400" dirty="0" smtClean="0"/>
          </a:p>
          <a:p>
            <a:pPr>
              <a:buNone/>
            </a:pPr>
            <a:r>
              <a:rPr lang="fr-FR" sz="1400" b="1" dirty="0" smtClean="0"/>
              <a:t>     </a:t>
            </a:r>
            <a:r>
              <a:rPr lang="fr-FR" sz="1400" b="1" dirty="0" smtClean="0"/>
              <a:t>a-</a:t>
            </a:r>
            <a:r>
              <a:rPr lang="fr-FR" sz="1400" dirty="0" smtClean="0"/>
              <a:t>Un</a:t>
            </a:r>
            <a:r>
              <a:rPr lang="fr-FR" sz="1400" dirty="0" smtClean="0"/>
              <a:t> </a:t>
            </a:r>
            <a:r>
              <a:rPr lang="fr-FR" sz="1400" dirty="0" smtClean="0"/>
              <a:t>urbanisme basé sur les avancées technologiques des équipements, d’infrastructure (eau, électricité, assainissement) ; inspiré du concept nouveau de l’économie circulaire.</a:t>
            </a:r>
            <a:br>
              <a:rPr lang="fr-FR" sz="1400" dirty="0" smtClean="0"/>
            </a:br>
            <a:r>
              <a:rPr lang="en-US" sz="1400" b="1" dirty="0" smtClean="0"/>
              <a:t>b-</a:t>
            </a:r>
            <a:r>
              <a:rPr lang="fr-FR" sz="1400" dirty="0" smtClean="0"/>
              <a:t>Une </a:t>
            </a:r>
            <a:r>
              <a:rPr lang="fr-FR" sz="1400" dirty="0" smtClean="0"/>
              <a:t>planification spatiale de l’habitat basée sur le principe de la mixité sociale.</a:t>
            </a:r>
            <a:br>
              <a:rPr lang="fr-FR" sz="1400" dirty="0" smtClean="0"/>
            </a:br>
            <a:r>
              <a:rPr lang="fr-FR" sz="1400" b="1" dirty="0" smtClean="0"/>
              <a:t>c-</a:t>
            </a:r>
            <a:r>
              <a:rPr lang="fr-FR" sz="1400" dirty="0" smtClean="0"/>
              <a:t>Une </a:t>
            </a:r>
            <a:r>
              <a:rPr lang="fr-FR" sz="1400" dirty="0" smtClean="0"/>
              <a:t>organisation spatiale liée aux fonctions urbaines et au principe da la proximité.</a:t>
            </a:r>
          </a:p>
          <a:p>
            <a:endParaRPr lang="fr-FR" sz="1400" dirty="0"/>
          </a:p>
        </p:txBody>
      </p:sp>
    </p:spTree>
    <p:extLst>
      <p:ext uri="{BB962C8B-B14F-4D97-AF65-F5344CB8AC3E}">
        <p14:creationId xmlns:p14="http://schemas.microsoft.com/office/powerpoint/2010/main" val="33929885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0"/>
            <a:ext cx="7467600" cy="490066"/>
          </a:xfrm>
        </p:spPr>
        <p:txBody>
          <a:bodyPr>
            <a:noAutofit/>
          </a:bodyPr>
          <a:lstStyle/>
          <a:p>
            <a:pPr algn="ctr"/>
            <a:r>
              <a:rPr lang="fr-FR" sz="3200" b="1" u="sng" dirty="0" smtClean="0">
                <a:solidFill>
                  <a:schemeClr val="bg1"/>
                </a:solidFill>
                <a:latin typeface="Times New Roman" pitchFamily="18" charset="0"/>
                <a:cs typeface="Times New Roman" pitchFamily="18" charset="0"/>
              </a:rPr>
              <a:t>Aire d’étude</a:t>
            </a:r>
            <a:endParaRPr lang="fr-FR" sz="3200" b="1" u="sng" dirty="0">
              <a:solidFill>
                <a:schemeClr val="bg1"/>
              </a:solidFill>
              <a:latin typeface="Times New Roman" pitchFamily="18" charset="0"/>
              <a:cs typeface="Times New Roman" pitchFamily="18" charset="0"/>
            </a:endParaRPr>
          </a:p>
        </p:txBody>
      </p:sp>
      <p:sp>
        <p:nvSpPr>
          <p:cNvPr id="4" name="ZoneTexte 3"/>
          <p:cNvSpPr txBox="1"/>
          <p:nvPr/>
        </p:nvSpPr>
        <p:spPr>
          <a:xfrm>
            <a:off x="1187624" y="837622"/>
            <a:ext cx="2520280" cy="338554"/>
          </a:xfrm>
          <a:prstGeom prst="rect">
            <a:avLst/>
          </a:prstGeom>
          <a:noFill/>
        </p:spPr>
        <p:txBody>
          <a:bodyPr wrap="square" rtlCol="0">
            <a:spAutoFit/>
          </a:bodyPr>
          <a:lstStyle/>
          <a:p>
            <a:pPr algn="ctr"/>
            <a:r>
              <a:rPr lang="fr-FR" sz="1600" b="1" dirty="0" smtClean="0">
                <a:latin typeface="Times New Roman" pitchFamily="18" charset="0"/>
                <a:cs typeface="Times New Roman" pitchFamily="18" charset="0"/>
              </a:rPr>
              <a:t>Périmètre élargi</a:t>
            </a:r>
            <a:endParaRPr lang="fr-FR" sz="1600" b="1" dirty="0">
              <a:latin typeface="Times New Roman" pitchFamily="18" charset="0"/>
              <a:cs typeface="Times New Roman" pitchFamily="18" charset="0"/>
            </a:endParaRPr>
          </a:p>
        </p:txBody>
      </p:sp>
      <p:sp>
        <p:nvSpPr>
          <p:cNvPr id="14" name="ZoneTexte 13"/>
          <p:cNvSpPr txBox="1"/>
          <p:nvPr/>
        </p:nvSpPr>
        <p:spPr>
          <a:xfrm>
            <a:off x="5148064" y="858198"/>
            <a:ext cx="2880320" cy="338554"/>
          </a:xfrm>
          <a:prstGeom prst="rect">
            <a:avLst/>
          </a:prstGeom>
          <a:noFill/>
        </p:spPr>
        <p:txBody>
          <a:bodyPr wrap="square" rtlCol="0">
            <a:spAutoFit/>
          </a:bodyPr>
          <a:lstStyle/>
          <a:p>
            <a:pPr algn="ctr"/>
            <a:r>
              <a:rPr lang="fr-FR" sz="1600" b="1" dirty="0" smtClean="0">
                <a:latin typeface="Times New Roman" pitchFamily="18" charset="0"/>
                <a:cs typeface="Times New Roman" pitchFamily="18" charset="0"/>
              </a:rPr>
              <a:t>Périmètre rapproché (pôle 1)</a:t>
            </a:r>
            <a:endParaRPr lang="fr-FR" sz="1600" b="1" dirty="0">
              <a:latin typeface="Times New Roman" pitchFamily="18" charset="0"/>
              <a:cs typeface="Times New Roman" pitchFamily="18" charset="0"/>
            </a:endParaRPr>
          </a:p>
        </p:txBody>
      </p:sp>
      <p:sp>
        <p:nvSpPr>
          <p:cNvPr id="7" name="ZoneTexte 6"/>
          <p:cNvSpPr txBox="1"/>
          <p:nvPr/>
        </p:nvSpPr>
        <p:spPr>
          <a:xfrm>
            <a:off x="539552" y="4293096"/>
            <a:ext cx="4032448" cy="2246769"/>
          </a:xfrm>
          <a:prstGeom prst="rect">
            <a:avLst/>
          </a:prstGeom>
          <a:noFill/>
        </p:spPr>
        <p:txBody>
          <a:bodyPr wrap="square" rtlCol="0">
            <a:spAutoFit/>
          </a:bodyPr>
          <a:lstStyle/>
          <a:p>
            <a:pPr algn="just"/>
            <a:r>
              <a:rPr lang="fr-FR" sz="1400" dirty="0" smtClean="0"/>
              <a:t>D’emblée, grâce à sa situation géographique, la ville nouvelle dispose des infrastructures de base assurant son accessibilité par l’Est et le Sud ainsi que sa connexion à la côte, située à quelques encablures. Rocades extérieures et intérieures, pénétrantes radiales dessinent un plan d’innervation du nouvel ensemble urbain de façon à garantir partout la mobilité de chacun.</a:t>
            </a:r>
            <a:endParaRPr lang="fr-FR" sz="1400" dirty="0">
              <a:latin typeface="Times New Roman" pitchFamily="18" charset="0"/>
              <a:cs typeface="Times New Roman" pitchFamily="18" charset="0"/>
            </a:endParaRPr>
          </a:p>
        </p:txBody>
      </p:sp>
      <p:sp>
        <p:nvSpPr>
          <p:cNvPr id="8" name="ZoneTexte 7"/>
          <p:cNvSpPr txBox="1"/>
          <p:nvPr/>
        </p:nvSpPr>
        <p:spPr>
          <a:xfrm>
            <a:off x="4788024" y="4293096"/>
            <a:ext cx="3816424" cy="2031325"/>
          </a:xfrm>
          <a:prstGeom prst="rect">
            <a:avLst/>
          </a:prstGeom>
          <a:noFill/>
        </p:spPr>
        <p:txBody>
          <a:bodyPr wrap="square" rtlCol="0">
            <a:spAutoFit/>
          </a:bodyPr>
          <a:lstStyle/>
          <a:p>
            <a:pPr algn="just"/>
            <a:r>
              <a:rPr lang="fr-FR" sz="1400" dirty="0" smtClean="0"/>
              <a:t>Au quotidien, les transports en commun, dont les emprises sont déjà affectées prennent le relais, accompagnés de pistes cyclables et de voies piétonnières. La proximité entre les équipements, l’habitat et le tertiaire devrait ainsi répondre aux objectifs d’économie d’énergie et de réduction des déplacements.</a:t>
            </a:r>
            <a:endParaRPr lang="fr-FR" sz="1400" dirty="0"/>
          </a:p>
        </p:txBody>
      </p:sp>
      <p:pic>
        <p:nvPicPr>
          <p:cNvPr id="1028" name="Picture 4" descr="C:\Users\kumiko\Desktop\news\plan lekhyayta\PLAN LAKHYAYTA pôl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1" y="1524863"/>
            <a:ext cx="3528392" cy="27258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umiko\Desktop\news\plan lekhyayta\plus grand lekhyay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50" y="1582509"/>
            <a:ext cx="4041002" cy="254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402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496944" cy="6264696"/>
          </a:xfrm>
        </p:spPr>
        <p:txBody>
          <a:bodyPr>
            <a:normAutofit fontScale="92500" lnSpcReduction="20000"/>
          </a:bodyPr>
          <a:lstStyle/>
          <a:p>
            <a:r>
              <a:rPr lang="fr-FR" sz="1700" b="1" dirty="0" smtClean="0"/>
              <a:t>Options d’aménagement:</a:t>
            </a:r>
          </a:p>
          <a:p>
            <a:endParaRPr lang="fr-FR" sz="1500" dirty="0" smtClean="0"/>
          </a:p>
          <a:p>
            <a:pPr>
              <a:buNone/>
            </a:pPr>
            <a:r>
              <a:rPr lang="fr-FR" sz="1500" b="1" dirty="0" smtClean="0"/>
              <a:t>     </a:t>
            </a:r>
            <a:r>
              <a:rPr lang="fr-FR" sz="1500" b="1" dirty="0"/>
              <a:t> </a:t>
            </a:r>
            <a:r>
              <a:rPr lang="fr-FR" sz="1500" b="1" dirty="0" smtClean="0"/>
              <a:t>-</a:t>
            </a:r>
            <a:r>
              <a:rPr lang="fr-FR" sz="1500" dirty="0"/>
              <a:t>A</a:t>
            </a:r>
            <a:r>
              <a:rPr lang="fr-FR" sz="1500" dirty="0" smtClean="0"/>
              <a:t>ssurer </a:t>
            </a:r>
            <a:r>
              <a:rPr lang="fr-FR" sz="1500" dirty="0" smtClean="0"/>
              <a:t>une relation entre les deux pôles par leur centralité respective.</a:t>
            </a:r>
            <a:br>
              <a:rPr lang="fr-FR" sz="1500" dirty="0" smtClean="0"/>
            </a:br>
            <a:r>
              <a:rPr lang="fr-FR" sz="1500" b="1" dirty="0" smtClean="0"/>
              <a:t>-</a:t>
            </a:r>
            <a:r>
              <a:rPr lang="fr-FR" sz="1500" dirty="0" smtClean="0"/>
              <a:t>Fai</a:t>
            </a:r>
            <a:r>
              <a:rPr lang="fr-FR" sz="1500" dirty="0" smtClean="0"/>
              <a:t>re </a:t>
            </a:r>
            <a:r>
              <a:rPr lang="fr-FR" sz="1500" dirty="0" smtClean="0"/>
              <a:t>de l’autoroute un atout et non une coupure d’urbanisation.</a:t>
            </a:r>
            <a:br>
              <a:rPr lang="fr-FR" sz="1500" dirty="0" smtClean="0"/>
            </a:br>
            <a:r>
              <a:rPr lang="fr-FR" sz="1500" b="1" dirty="0" smtClean="0"/>
              <a:t>-</a:t>
            </a:r>
            <a:r>
              <a:rPr lang="fr-FR" sz="1500" dirty="0" smtClean="0"/>
              <a:t>Conception </a:t>
            </a:r>
            <a:r>
              <a:rPr lang="fr-FR" sz="1500" dirty="0" smtClean="0"/>
              <a:t>d’aménagement radioconcentrique par rocades extérieures et intérieures avec des pénétrantes radiales.</a:t>
            </a:r>
            <a:br>
              <a:rPr lang="fr-FR" sz="1500" dirty="0" smtClean="0"/>
            </a:br>
            <a:r>
              <a:rPr lang="fr-FR" sz="1500" b="1" dirty="0" smtClean="0"/>
              <a:t>-</a:t>
            </a:r>
            <a:r>
              <a:rPr lang="fr-FR" sz="1500" dirty="0" smtClean="0"/>
              <a:t>Limiter </a:t>
            </a:r>
            <a:r>
              <a:rPr lang="fr-FR" sz="1500" dirty="0" smtClean="0"/>
              <a:t>l’urbanisation de la ville par une ceinture verte à vocation agro urbaine.</a:t>
            </a:r>
            <a:br>
              <a:rPr lang="fr-FR" sz="1500" dirty="0" smtClean="0"/>
            </a:br>
            <a:r>
              <a:rPr lang="fr-FR" sz="1500" b="1" dirty="0" smtClean="0"/>
              <a:t>-</a:t>
            </a:r>
            <a:r>
              <a:rPr lang="fr-FR" sz="1500" dirty="0" smtClean="0"/>
              <a:t>Encourager </a:t>
            </a:r>
            <a:r>
              <a:rPr lang="fr-FR" sz="1500" dirty="0" smtClean="0"/>
              <a:t>le développement d’une ville écologique à tendance énergie positive.</a:t>
            </a:r>
            <a:br>
              <a:rPr lang="fr-FR" sz="1500" dirty="0" smtClean="0"/>
            </a:br>
            <a:r>
              <a:rPr lang="fr-FR" sz="1500" b="1" dirty="0" smtClean="0"/>
              <a:t>-</a:t>
            </a:r>
            <a:r>
              <a:rPr lang="fr-FR" sz="1500" dirty="0" smtClean="0"/>
              <a:t>Favoriser </a:t>
            </a:r>
            <a:r>
              <a:rPr lang="fr-FR" sz="1500" dirty="0" smtClean="0"/>
              <a:t>la mixité sociale et de polyfonctionnel.</a:t>
            </a:r>
            <a:br>
              <a:rPr lang="fr-FR" sz="1500" dirty="0" smtClean="0"/>
            </a:br>
            <a:r>
              <a:rPr lang="fr-FR" sz="1500" b="1" dirty="0" smtClean="0"/>
              <a:t>-</a:t>
            </a:r>
            <a:r>
              <a:rPr lang="fr-FR" sz="1500" dirty="0" smtClean="0"/>
              <a:t>Concevoir </a:t>
            </a:r>
            <a:r>
              <a:rPr lang="fr-FR" sz="1500" dirty="0" smtClean="0"/>
              <a:t>une centralité forte et polycentrisme avec mise en valeur des espaces publics.</a:t>
            </a:r>
            <a:br>
              <a:rPr lang="fr-FR" sz="1500" dirty="0" smtClean="0"/>
            </a:br>
            <a:r>
              <a:rPr lang="fr-FR" sz="1500" b="1" dirty="0" smtClean="0"/>
              <a:t>-</a:t>
            </a:r>
            <a:r>
              <a:rPr lang="fr-FR" sz="1500" dirty="0" smtClean="0"/>
              <a:t>Favoriser </a:t>
            </a:r>
            <a:r>
              <a:rPr lang="fr-FR" sz="1500" dirty="0" smtClean="0"/>
              <a:t>le transport collectif urbain, circulation multimodale, interconnexion entre les différents centres d’intérêt.</a:t>
            </a:r>
          </a:p>
          <a:p>
            <a:pPr>
              <a:buNone/>
            </a:pPr>
            <a:endParaRPr lang="fr-FR" sz="1500" dirty="0" smtClean="0"/>
          </a:p>
          <a:p>
            <a:r>
              <a:rPr lang="fr-FR" sz="1700" b="1" dirty="0" smtClean="0"/>
              <a:t>Traduction des options d’aménagement</a:t>
            </a:r>
          </a:p>
          <a:p>
            <a:endParaRPr lang="fr-FR" sz="1500" dirty="0" smtClean="0"/>
          </a:p>
          <a:p>
            <a:pPr>
              <a:buNone/>
            </a:pPr>
            <a:r>
              <a:rPr lang="fr-FR" sz="1500" b="1" dirty="0" smtClean="0"/>
              <a:t>      </a:t>
            </a:r>
            <a:r>
              <a:rPr lang="fr-FR" sz="1500" b="1" dirty="0" smtClean="0"/>
              <a:t>-</a:t>
            </a:r>
            <a:r>
              <a:rPr lang="fr-FR" sz="1500" dirty="0"/>
              <a:t>T</a:t>
            </a:r>
            <a:r>
              <a:rPr lang="fr-FR" sz="1500" dirty="0" smtClean="0"/>
              <a:t>raitement </a:t>
            </a:r>
            <a:r>
              <a:rPr lang="fr-FR" sz="1500" dirty="0" smtClean="0"/>
              <a:t>des abords de l’autoroute par des zones boisées et/ou des équipements structurants d’envergure.</a:t>
            </a:r>
            <a:br>
              <a:rPr lang="fr-FR" sz="1500" dirty="0" smtClean="0"/>
            </a:br>
            <a:r>
              <a:rPr lang="fr-FR" sz="1500" b="1" dirty="0" smtClean="0"/>
              <a:t>-</a:t>
            </a:r>
            <a:r>
              <a:rPr lang="fr-FR" sz="1500" dirty="0"/>
              <a:t>T</a:t>
            </a:r>
            <a:r>
              <a:rPr lang="fr-FR" sz="1500" dirty="0" smtClean="0"/>
              <a:t>raitement </a:t>
            </a:r>
            <a:r>
              <a:rPr lang="fr-FR" sz="1500" dirty="0" smtClean="0"/>
              <a:t>du mail central en séquences et ouvertures vers le parc et la place carrée.</a:t>
            </a:r>
            <a:br>
              <a:rPr lang="fr-FR" sz="1500" dirty="0" smtClean="0"/>
            </a:br>
            <a:r>
              <a:rPr lang="fr-FR" sz="1500" b="1" dirty="0" smtClean="0"/>
              <a:t>-</a:t>
            </a:r>
            <a:r>
              <a:rPr lang="fr-FR" sz="1500" dirty="0" smtClean="0"/>
              <a:t>Aménagement </a:t>
            </a:r>
            <a:r>
              <a:rPr lang="fr-FR" sz="1500" dirty="0" smtClean="0"/>
              <a:t>de l’axe des affaires ( of-</a:t>
            </a:r>
            <a:r>
              <a:rPr lang="fr-FR" sz="1500" dirty="0" err="1" smtClean="0"/>
              <a:t>shoring</a:t>
            </a:r>
            <a:r>
              <a:rPr lang="fr-FR" sz="1500" dirty="0" smtClean="0"/>
              <a:t> et tertiaire) sur la R 3011 et liaison avec la gare ferroviaire de </a:t>
            </a:r>
            <a:r>
              <a:rPr lang="fr-FR" sz="1500" dirty="0" err="1" smtClean="0"/>
              <a:t>laasilat</a:t>
            </a:r>
            <a:r>
              <a:rPr lang="fr-FR" sz="1500" dirty="0" smtClean="0"/>
              <a:t>.</a:t>
            </a:r>
            <a:br>
              <a:rPr lang="fr-FR" sz="1500" dirty="0" smtClean="0"/>
            </a:br>
            <a:r>
              <a:rPr lang="fr-FR" sz="1500" b="1" dirty="0" smtClean="0"/>
              <a:t>-</a:t>
            </a:r>
            <a:r>
              <a:rPr lang="fr-FR" sz="1500" dirty="0" smtClean="0"/>
              <a:t>Zone </a:t>
            </a:r>
            <a:r>
              <a:rPr lang="fr-FR" sz="1500" dirty="0" smtClean="0"/>
              <a:t>résidentielle de type villa sur le site de la colline à pente douce au sud ouest.</a:t>
            </a:r>
            <a:br>
              <a:rPr lang="fr-FR" sz="1500" dirty="0" smtClean="0"/>
            </a:br>
            <a:r>
              <a:rPr lang="fr-FR" sz="1500" b="1" dirty="0" smtClean="0"/>
              <a:t>-</a:t>
            </a:r>
            <a:r>
              <a:rPr lang="fr-FR" sz="1500" dirty="0" smtClean="0"/>
              <a:t>Diversification </a:t>
            </a:r>
            <a:r>
              <a:rPr lang="fr-FR" sz="1500" dirty="0" smtClean="0"/>
              <a:t>des typologies d’habitat, favoriser la couche moyenne sans omettre la couche social démunie (social et FVIT).</a:t>
            </a:r>
            <a:br>
              <a:rPr lang="fr-FR" sz="1500" dirty="0" smtClean="0"/>
            </a:br>
            <a:r>
              <a:rPr lang="fr-FR" sz="1500" b="1" dirty="0" smtClean="0"/>
              <a:t>-</a:t>
            </a:r>
            <a:r>
              <a:rPr lang="fr-FR" sz="1500" dirty="0" smtClean="0"/>
              <a:t>Création </a:t>
            </a:r>
            <a:r>
              <a:rPr lang="fr-FR" sz="1500" dirty="0" smtClean="0"/>
              <a:t>d’une zone industrielle structurée et attractive (par d’activités et technopole) y compris sa logistique.</a:t>
            </a:r>
            <a:br>
              <a:rPr lang="fr-FR" sz="1500" dirty="0" smtClean="0"/>
            </a:br>
            <a:r>
              <a:rPr lang="fr-FR" sz="1500" b="1" dirty="0" smtClean="0"/>
              <a:t>-</a:t>
            </a:r>
            <a:r>
              <a:rPr lang="fr-FR" sz="1500" dirty="0" smtClean="0"/>
              <a:t>Diversification </a:t>
            </a:r>
            <a:r>
              <a:rPr lang="fr-FR" sz="1500" dirty="0" smtClean="0"/>
              <a:t>des typologies d’activité.</a:t>
            </a:r>
            <a:br>
              <a:rPr lang="fr-FR" sz="1500" dirty="0" smtClean="0"/>
            </a:br>
            <a:r>
              <a:rPr lang="fr-FR" sz="1500" b="1" dirty="0" smtClean="0"/>
              <a:t>-</a:t>
            </a:r>
            <a:r>
              <a:rPr lang="fr-FR" sz="1500" dirty="0" smtClean="0"/>
              <a:t>Adoption </a:t>
            </a:r>
            <a:r>
              <a:rPr lang="fr-FR" sz="1500" dirty="0" smtClean="0"/>
              <a:t>de critères de proximité de l’emploi, de loisirs, des équipements, et de mobilités pour une implantation de l’habitat social et tissu traditionnel.</a:t>
            </a:r>
            <a:br>
              <a:rPr lang="fr-FR" sz="1500" dirty="0" smtClean="0"/>
            </a:br>
            <a:r>
              <a:rPr lang="fr-FR" sz="1500" b="1" dirty="0" smtClean="0"/>
              <a:t>-</a:t>
            </a:r>
            <a:r>
              <a:rPr lang="fr-FR" sz="1500" dirty="0" smtClean="0"/>
              <a:t>Adoption </a:t>
            </a:r>
            <a:r>
              <a:rPr lang="fr-FR" sz="1500" dirty="0" smtClean="0"/>
              <a:t>du principe de </a:t>
            </a:r>
            <a:r>
              <a:rPr lang="fr-FR" sz="1500" dirty="0" err="1" smtClean="0"/>
              <a:t>poles</a:t>
            </a:r>
            <a:r>
              <a:rPr lang="fr-FR" sz="1500" dirty="0" smtClean="0"/>
              <a:t> d’équipements structurants.</a:t>
            </a:r>
            <a:br>
              <a:rPr lang="fr-FR" sz="1500" dirty="0" smtClean="0"/>
            </a:br>
            <a:r>
              <a:rPr lang="fr-FR" sz="1500" b="1" dirty="0" smtClean="0"/>
              <a:t>-</a:t>
            </a:r>
            <a:r>
              <a:rPr lang="fr-FR" sz="1500" dirty="0" smtClean="0"/>
              <a:t>Organiser </a:t>
            </a:r>
            <a:r>
              <a:rPr lang="fr-FR" sz="1500" dirty="0" smtClean="0"/>
              <a:t>une structure viaire hiérarchisée, et assurer une circulation fluide et multimodale</a:t>
            </a:r>
            <a:r>
              <a:rPr lang="fr-FR" sz="1500" dirty="0" smtClean="0"/>
              <a:t>.</a:t>
            </a:r>
            <a:br>
              <a:rPr lang="fr-FR" sz="1500" dirty="0" smtClean="0"/>
            </a:br>
            <a:r>
              <a:rPr lang="fr-FR" sz="1500" b="1" dirty="0" smtClean="0"/>
              <a:t>-</a:t>
            </a:r>
            <a:r>
              <a:rPr lang="fr-FR" sz="1500" dirty="0" smtClean="0"/>
              <a:t>Création </a:t>
            </a:r>
            <a:r>
              <a:rPr lang="fr-FR" sz="1500" dirty="0" smtClean="0"/>
              <a:t>et aménagement d’une ceinture agro-urbaine.</a:t>
            </a:r>
          </a:p>
          <a:p>
            <a:endParaRPr lang="fr-FR" sz="12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Farah\Desktop\Sahel alkhyayta\Capture 13.JPG"/>
          <p:cNvPicPr>
            <a:picLocks noChangeAspect="1" noChangeArrowheads="1"/>
          </p:cNvPicPr>
          <p:nvPr/>
        </p:nvPicPr>
        <p:blipFill>
          <a:blip r:embed="rId2" cstate="print"/>
          <a:srcRect/>
          <a:stretch>
            <a:fillRect/>
          </a:stretch>
        </p:blipFill>
        <p:spPr bwMode="auto">
          <a:xfrm>
            <a:off x="323528" y="692696"/>
            <a:ext cx="8496944" cy="5347666"/>
          </a:xfrm>
          <a:prstGeom prst="rect">
            <a:avLst/>
          </a:prstGeom>
          <a:gradFill>
            <a:gsLst>
              <a:gs pos="0">
                <a:srgbClr val="0070C0"/>
              </a:gs>
              <a:gs pos="64999">
                <a:srgbClr val="F0EBD5"/>
              </a:gs>
              <a:gs pos="100000">
                <a:srgbClr val="D1C39F"/>
              </a:gs>
            </a:gsLst>
            <a:lin ang="10800000" scaled="1"/>
          </a:gradFill>
        </p:spPr>
      </p:pic>
      <p:sp>
        <p:nvSpPr>
          <p:cNvPr id="2" name="ZoneTexte 1"/>
          <p:cNvSpPr txBox="1"/>
          <p:nvPr/>
        </p:nvSpPr>
        <p:spPr>
          <a:xfrm>
            <a:off x="4499992" y="0"/>
            <a:ext cx="3672408" cy="461665"/>
          </a:xfrm>
          <a:prstGeom prst="rect">
            <a:avLst/>
          </a:prstGeom>
          <a:noFill/>
        </p:spPr>
        <p:txBody>
          <a:bodyPr wrap="square" rtlCol="0">
            <a:spAutoFit/>
          </a:bodyPr>
          <a:lstStyle/>
          <a:p>
            <a:pPr algn="ctr"/>
            <a:r>
              <a:rPr lang="fr-FR" sz="2400" b="1" u="sng" dirty="0" smtClean="0">
                <a:solidFill>
                  <a:schemeClr val="bg1"/>
                </a:solidFill>
                <a:latin typeface="Times New Roman" pitchFamily="18" charset="0"/>
                <a:cs typeface="Times New Roman" pitchFamily="18" charset="0"/>
              </a:rPr>
              <a:t>Planification et études</a:t>
            </a:r>
            <a:endParaRPr lang="fr-FR" sz="2400" b="1" u="sng" dirty="0">
              <a:solidFill>
                <a:schemeClr val="bg1"/>
              </a:solidFill>
              <a:latin typeface="Times New Roman" pitchFamily="18" charset="0"/>
              <a:cs typeface="Times New Roman" pitchFamily="18" charset="0"/>
            </a:endParaRPr>
          </a:p>
        </p:txBody>
      </p:sp>
      <p:sp>
        <p:nvSpPr>
          <p:cNvPr id="6" name="ZoneTexte 5"/>
          <p:cNvSpPr txBox="1"/>
          <p:nvPr/>
        </p:nvSpPr>
        <p:spPr>
          <a:xfrm>
            <a:off x="467544" y="323364"/>
            <a:ext cx="3960440" cy="369332"/>
          </a:xfrm>
          <a:prstGeom prst="rect">
            <a:avLst/>
          </a:prstGeom>
          <a:noFill/>
        </p:spPr>
        <p:txBody>
          <a:bodyPr wrap="square" rtlCol="0">
            <a:spAutoFit/>
          </a:bodyPr>
          <a:lstStyle/>
          <a:p>
            <a:pPr algn="ctr"/>
            <a:r>
              <a:rPr lang="fr-FR" b="1" dirty="0" smtClean="0">
                <a:latin typeface="Times New Roman" pitchFamily="18" charset="0"/>
                <a:cs typeface="Times New Roman" pitchFamily="18" charset="0"/>
              </a:rPr>
              <a:t>Localisation et Situation de </a:t>
            </a:r>
            <a:r>
              <a:rPr lang="fr-FR" b="1" dirty="0" err="1" smtClean="0">
                <a:latin typeface="Times New Roman" pitchFamily="18" charset="0"/>
                <a:cs typeface="Times New Roman" pitchFamily="18" charset="0"/>
              </a:rPr>
              <a:t>Lakhyayta</a:t>
            </a:r>
            <a:r>
              <a:rPr lang="fr-FR" b="1" dirty="0" smtClean="0">
                <a:latin typeface="Times New Roman" pitchFamily="18" charset="0"/>
                <a:cs typeface="Times New Roman" pitchFamily="18" charset="0"/>
              </a:rPr>
              <a:t> </a:t>
            </a:r>
            <a:endParaRPr lang="fr-FR" b="1" dirty="0">
              <a:latin typeface="Times New Roman" pitchFamily="18" charset="0"/>
              <a:cs typeface="Times New Roman" pitchFamily="18" charset="0"/>
            </a:endParaRPr>
          </a:p>
        </p:txBody>
      </p:sp>
      <p:sp>
        <p:nvSpPr>
          <p:cNvPr id="7" name="ZoneTexte 6"/>
          <p:cNvSpPr txBox="1"/>
          <p:nvPr/>
        </p:nvSpPr>
        <p:spPr>
          <a:xfrm>
            <a:off x="251520" y="5946665"/>
            <a:ext cx="8568952" cy="1169551"/>
          </a:xfrm>
          <a:prstGeom prst="rect">
            <a:avLst/>
          </a:prstGeom>
          <a:gradFill flip="none" rotWithShape="1">
            <a:gsLst>
              <a:gs pos="15000">
                <a:schemeClr val="accent4">
                  <a:lumMod val="20000"/>
                  <a:lumOff val="80000"/>
                  <a:alpha val="37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fr-FR" sz="1400" b="1" u="sng" dirty="0" smtClean="0"/>
              <a:t>Une situation géographique privilégiée et position favorable du site:</a:t>
            </a:r>
            <a:endParaRPr lang="fr-FR" sz="1400" b="1" u="sng" dirty="0" smtClean="0">
              <a:cs typeface="Times New Roman" pitchFamily="18" charset="0"/>
            </a:endParaRPr>
          </a:p>
          <a:p>
            <a:r>
              <a:rPr lang="fr-FR" sz="1400" dirty="0" smtClean="0">
                <a:cs typeface="Times New Roman" pitchFamily="18" charset="0"/>
              </a:rPr>
              <a:t>La ville nouvelle est bien desservie par les voies existantes projetées. </a:t>
            </a:r>
            <a:r>
              <a:rPr lang="fr-FR" sz="1400" dirty="0" smtClean="0"/>
              <a:t>Le projet se situe à 10 km de Casablanca, 40 km de </a:t>
            </a:r>
            <a:r>
              <a:rPr lang="fr-FR" sz="1400" dirty="0" err="1" smtClean="0"/>
              <a:t>Berrrechid</a:t>
            </a:r>
            <a:r>
              <a:rPr lang="fr-FR" sz="1400" dirty="0" smtClean="0"/>
              <a:t>, 2 km de </a:t>
            </a:r>
            <a:r>
              <a:rPr lang="fr-FR" sz="1400" dirty="0" err="1" smtClean="0"/>
              <a:t>Had</a:t>
            </a:r>
            <a:r>
              <a:rPr lang="fr-FR" sz="1400" dirty="0" smtClean="0"/>
              <a:t> </a:t>
            </a:r>
            <a:r>
              <a:rPr lang="fr-FR" sz="1400" dirty="0" err="1" smtClean="0"/>
              <a:t>Soualem</a:t>
            </a:r>
            <a:r>
              <a:rPr lang="fr-FR" sz="1400" dirty="0" smtClean="0"/>
              <a:t>, 30 km de l'aéroport Mohammed V, 60 km de Settat, 80 km de </a:t>
            </a:r>
            <a:r>
              <a:rPr lang="fr-FR" sz="1400" dirty="0" err="1" smtClean="0"/>
              <a:t>Jorf</a:t>
            </a:r>
            <a:r>
              <a:rPr lang="fr-FR" sz="1400" dirty="0" smtClean="0"/>
              <a:t> </a:t>
            </a:r>
            <a:r>
              <a:rPr lang="fr-FR" sz="1400" dirty="0" err="1" smtClean="0"/>
              <a:t>Lasfar</a:t>
            </a:r>
            <a:r>
              <a:rPr lang="fr-FR" sz="1400" dirty="0" smtClean="0"/>
              <a:t> et 35 km de </a:t>
            </a:r>
            <a:r>
              <a:rPr lang="fr-FR" sz="1400" dirty="0" err="1" smtClean="0"/>
              <a:t>Nouaceur</a:t>
            </a:r>
            <a:r>
              <a:rPr lang="fr-FR" sz="1400" dirty="0" smtClean="0"/>
              <a:t>.</a:t>
            </a:r>
            <a:br>
              <a:rPr lang="fr-FR" sz="1400" dirty="0" smtClean="0"/>
            </a:br>
            <a:endParaRPr lang="fr-FR" sz="1400" dirty="0">
              <a:cs typeface="Times New Roman" pitchFamily="18" charset="0"/>
            </a:endParaRPr>
          </a:p>
        </p:txBody>
      </p:sp>
      <p:sp>
        <p:nvSpPr>
          <p:cNvPr id="17" name="Ellipse 16"/>
          <p:cNvSpPr/>
          <p:nvPr/>
        </p:nvSpPr>
        <p:spPr>
          <a:xfrm>
            <a:off x="827584" y="4293096"/>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899592" y="3573016"/>
            <a:ext cx="864096"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b="1" dirty="0" smtClean="0"/>
              <a:t>El Jadida</a:t>
            </a:r>
            <a:endParaRPr lang="fr-FR" sz="1100" b="1" dirty="0"/>
          </a:p>
        </p:txBody>
      </p:sp>
      <p:sp>
        <p:nvSpPr>
          <p:cNvPr id="13" name="Ellipse 12"/>
          <p:cNvSpPr/>
          <p:nvPr/>
        </p:nvSpPr>
        <p:spPr>
          <a:xfrm>
            <a:off x="1475656" y="3789040"/>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164288" y="692696"/>
            <a:ext cx="1080120"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b="1" dirty="0" smtClean="0"/>
              <a:t>Casablanca</a:t>
            </a:r>
            <a:endParaRPr lang="fr-FR" sz="1100" b="1" dirty="0"/>
          </a:p>
        </p:txBody>
      </p:sp>
      <p:sp>
        <p:nvSpPr>
          <p:cNvPr id="16" name="Ellipse 15"/>
          <p:cNvSpPr/>
          <p:nvPr/>
        </p:nvSpPr>
        <p:spPr>
          <a:xfrm>
            <a:off x="7668344" y="908720"/>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7956376" y="2564904"/>
            <a:ext cx="864096"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b="1" dirty="0" err="1" smtClean="0"/>
              <a:t>Nouasser</a:t>
            </a:r>
            <a:endParaRPr lang="fr-FR" sz="1100" b="1" dirty="0"/>
          </a:p>
        </p:txBody>
      </p:sp>
      <p:sp>
        <p:nvSpPr>
          <p:cNvPr id="14" name="Ellipse 13"/>
          <p:cNvSpPr/>
          <p:nvPr/>
        </p:nvSpPr>
        <p:spPr>
          <a:xfrm>
            <a:off x="8100392" y="2780928"/>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164288" y="2996952"/>
            <a:ext cx="1656184"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fr-FR" sz="1100" b="1" dirty="0" smtClean="0"/>
              <a:t>Aéroport Mohamed 5</a:t>
            </a:r>
            <a:endParaRPr lang="fr-FR" sz="1100" b="1" dirty="0"/>
          </a:p>
        </p:txBody>
      </p:sp>
      <p:sp>
        <p:nvSpPr>
          <p:cNvPr id="18" name="Ellipse 17"/>
          <p:cNvSpPr/>
          <p:nvPr/>
        </p:nvSpPr>
        <p:spPr>
          <a:xfrm>
            <a:off x="7884368" y="2924944"/>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7812360" y="3429000"/>
            <a:ext cx="864096"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b="1" dirty="0" err="1" smtClean="0"/>
              <a:t>Berrechid</a:t>
            </a:r>
            <a:endParaRPr lang="fr-FR" sz="1100" b="1" dirty="0"/>
          </a:p>
        </p:txBody>
      </p:sp>
      <p:sp>
        <p:nvSpPr>
          <p:cNvPr id="15" name="Ellipse 14"/>
          <p:cNvSpPr/>
          <p:nvPr/>
        </p:nvSpPr>
        <p:spPr>
          <a:xfrm>
            <a:off x="7884368" y="3645024"/>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4860032" y="2348880"/>
            <a:ext cx="1152128"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b="1" dirty="0" err="1" smtClean="0"/>
              <a:t>Had</a:t>
            </a:r>
            <a:r>
              <a:rPr lang="fr-FR" sz="1100" b="1" dirty="0" smtClean="0"/>
              <a:t> </a:t>
            </a:r>
            <a:r>
              <a:rPr lang="fr-FR" sz="1100" b="1" dirty="0" err="1" smtClean="0"/>
              <a:t>Soualem</a:t>
            </a:r>
            <a:endParaRPr lang="fr-FR" sz="1100" b="1" dirty="0"/>
          </a:p>
        </p:txBody>
      </p:sp>
      <p:sp>
        <p:nvSpPr>
          <p:cNvPr id="12" name="Ellipse 11"/>
          <p:cNvSpPr/>
          <p:nvPr/>
        </p:nvSpPr>
        <p:spPr>
          <a:xfrm>
            <a:off x="6012160" y="2420888"/>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6660232" y="2060848"/>
            <a:ext cx="1008112" cy="432048"/>
          </a:xfrm>
          <a:prstGeom prst="rect">
            <a:avLst/>
          </a:prstGeom>
          <a:gradFill flip="none" rotWithShape="1">
            <a:gsLst>
              <a:gs pos="0">
                <a:srgbClr val="FF6600"/>
              </a:gs>
              <a:gs pos="64999">
                <a:srgbClr val="F0EBD5"/>
              </a:gs>
              <a:gs pos="100000">
                <a:srgbClr val="D1C39F"/>
              </a:gs>
            </a:gsLst>
            <a:lin ang="27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t>NV Sahel </a:t>
            </a:r>
            <a:r>
              <a:rPr lang="fr-FR" sz="1200" b="1" dirty="0" err="1" smtClean="0"/>
              <a:t>Lakhyayta</a:t>
            </a:r>
            <a:endParaRPr lang="fr-FR" sz="1200" b="1" dirty="0"/>
          </a:p>
        </p:txBody>
      </p:sp>
      <p:sp>
        <p:nvSpPr>
          <p:cNvPr id="26" name="Rectangle 25"/>
          <p:cNvSpPr/>
          <p:nvPr/>
        </p:nvSpPr>
        <p:spPr>
          <a:xfrm>
            <a:off x="899592" y="4365104"/>
            <a:ext cx="864096"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b="1" dirty="0" err="1" smtClean="0"/>
              <a:t>Jorf</a:t>
            </a:r>
            <a:r>
              <a:rPr lang="fr-FR" sz="1100" b="1" dirty="0" smtClean="0"/>
              <a:t> </a:t>
            </a:r>
            <a:r>
              <a:rPr lang="fr-FR" sz="1100" b="1" dirty="0" err="1" smtClean="0"/>
              <a:t>Lasfar</a:t>
            </a:r>
            <a:endParaRPr lang="fr-FR" sz="1100" b="1" dirty="0"/>
          </a:p>
        </p:txBody>
      </p:sp>
      <p:sp>
        <p:nvSpPr>
          <p:cNvPr id="28" name="Rectangle 27"/>
          <p:cNvSpPr/>
          <p:nvPr/>
        </p:nvSpPr>
        <p:spPr>
          <a:xfrm>
            <a:off x="7524328" y="5661248"/>
            <a:ext cx="792088" cy="216024"/>
          </a:xfrm>
          <a:prstGeom prst="rect">
            <a:avLst/>
          </a:prstGeom>
          <a:gradFill>
            <a:gsLst>
              <a:gs pos="0">
                <a:schemeClr val="bg1">
                  <a:lumMod val="95000"/>
                  <a:alpha val="94000"/>
                </a:schemeClr>
              </a:gs>
              <a:gs pos="64999">
                <a:srgbClr val="F0EBD5"/>
              </a:gs>
              <a:gs pos="100000">
                <a:srgbClr val="D1C39F"/>
              </a:gs>
            </a:gsLst>
            <a:lin ang="162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b="1" dirty="0" smtClean="0"/>
              <a:t>Settat</a:t>
            </a:r>
            <a:endParaRPr lang="fr-FR" sz="1100" b="1" dirty="0"/>
          </a:p>
        </p:txBody>
      </p:sp>
      <p:sp>
        <p:nvSpPr>
          <p:cNvPr id="32" name="ZoneTexte 31"/>
          <p:cNvSpPr txBox="1"/>
          <p:nvPr/>
        </p:nvSpPr>
        <p:spPr>
          <a:xfrm rot="18807299">
            <a:off x="6662360" y="1387551"/>
            <a:ext cx="630399" cy="276999"/>
          </a:xfrm>
          <a:prstGeom prst="rect">
            <a:avLst/>
          </a:prstGeom>
          <a:noFill/>
        </p:spPr>
        <p:txBody>
          <a:bodyPr wrap="square" rtlCol="0">
            <a:spAutoFit/>
          </a:bodyPr>
          <a:lstStyle/>
          <a:p>
            <a:pPr algn="ctr"/>
            <a:r>
              <a:rPr lang="fr-FR" sz="1200" b="1" dirty="0" smtClean="0">
                <a:solidFill>
                  <a:srgbClr val="0070C0"/>
                </a:solidFill>
              </a:rPr>
              <a:t>10 km</a:t>
            </a:r>
            <a:endParaRPr lang="fr-FR" sz="1200" b="1" dirty="0">
              <a:solidFill>
                <a:srgbClr val="0070C0"/>
              </a:solidFill>
            </a:endParaRPr>
          </a:p>
        </p:txBody>
      </p:sp>
      <p:sp>
        <p:nvSpPr>
          <p:cNvPr id="34" name="ZoneTexte 33"/>
          <p:cNvSpPr txBox="1"/>
          <p:nvPr/>
        </p:nvSpPr>
        <p:spPr>
          <a:xfrm>
            <a:off x="5868144" y="2132856"/>
            <a:ext cx="572022" cy="276999"/>
          </a:xfrm>
          <a:prstGeom prst="rect">
            <a:avLst/>
          </a:prstGeom>
          <a:noFill/>
        </p:spPr>
        <p:txBody>
          <a:bodyPr wrap="square" rtlCol="0">
            <a:spAutoFit/>
          </a:bodyPr>
          <a:lstStyle/>
          <a:p>
            <a:pPr algn="ctr"/>
            <a:r>
              <a:rPr lang="fr-FR" sz="1200" b="1" dirty="0" smtClean="0">
                <a:solidFill>
                  <a:srgbClr val="0070C0"/>
                </a:solidFill>
              </a:rPr>
              <a:t>2 km</a:t>
            </a:r>
            <a:endParaRPr lang="fr-FR" sz="1200" b="1" dirty="0">
              <a:solidFill>
                <a:srgbClr val="0070C0"/>
              </a:solidFill>
            </a:endParaRPr>
          </a:p>
        </p:txBody>
      </p:sp>
      <p:sp>
        <p:nvSpPr>
          <p:cNvPr id="36" name="ZoneTexte 35"/>
          <p:cNvSpPr txBox="1"/>
          <p:nvPr/>
        </p:nvSpPr>
        <p:spPr>
          <a:xfrm rot="20646118">
            <a:off x="3452500" y="3377758"/>
            <a:ext cx="716038" cy="276999"/>
          </a:xfrm>
          <a:prstGeom prst="rect">
            <a:avLst/>
          </a:prstGeom>
          <a:noFill/>
        </p:spPr>
        <p:txBody>
          <a:bodyPr wrap="square" rtlCol="0">
            <a:spAutoFit/>
          </a:bodyPr>
          <a:lstStyle/>
          <a:p>
            <a:pPr algn="ctr"/>
            <a:r>
              <a:rPr lang="fr-FR" sz="1200" b="1" dirty="0" smtClean="0">
                <a:solidFill>
                  <a:srgbClr val="0070C0"/>
                </a:solidFill>
              </a:rPr>
              <a:t>80 km</a:t>
            </a:r>
            <a:endParaRPr lang="fr-FR" sz="1200" b="1" dirty="0">
              <a:solidFill>
                <a:srgbClr val="0070C0"/>
              </a:solidFill>
            </a:endParaRPr>
          </a:p>
        </p:txBody>
      </p:sp>
      <p:sp>
        <p:nvSpPr>
          <p:cNvPr id="38" name="Flèche droite 37"/>
          <p:cNvSpPr/>
          <p:nvPr/>
        </p:nvSpPr>
        <p:spPr>
          <a:xfrm rot="9706432">
            <a:off x="792020" y="3369875"/>
            <a:ext cx="5781311" cy="101684"/>
          </a:xfrm>
          <a:prstGeom prst="rightArrow">
            <a:avLst/>
          </a:prstGeom>
          <a:gradFill>
            <a:gsLst>
              <a:gs pos="0">
                <a:srgbClr val="0070C0"/>
              </a:gs>
              <a:gs pos="64999">
                <a:srgbClr val="F0EBD5"/>
              </a:gs>
              <a:gs pos="100000">
                <a:srgbClr val="D1C39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rot="9892360">
            <a:off x="1453540" y="3083563"/>
            <a:ext cx="5092129" cy="101441"/>
          </a:xfrm>
          <a:prstGeom prst="rightArrow">
            <a:avLst/>
          </a:prstGeom>
          <a:gradFill>
            <a:gsLst>
              <a:gs pos="0">
                <a:srgbClr val="0070C0"/>
              </a:gs>
              <a:gs pos="64999">
                <a:srgbClr val="F0EBD5"/>
              </a:gs>
              <a:gs pos="100000">
                <a:srgbClr val="D1C39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droite 39"/>
          <p:cNvSpPr/>
          <p:nvPr/>
        </p:nvSpPr>
        <p:spPr>
          <a:xfrm rot="18682115">
            <a:off x="6090440" y="1637954"/>
            <a:ext cx="1864110" cy="100490"/>
          </a:xfrm>
          <a:prstGeom prst="rightArrow">
            <a:avLst/>
          </a:prstGeom>
          <a:gradFill>
            <a:gsLst>
              <a:gs pos="0">
                <a:srgbClr val="0070C0"/>
              </a:gs>
              <a:gs pos="64999">
                <a:srgbClr val="F0EBD5"/>
              </a:gs>
              <a:gs pos="100000">
                <a:srgbClr val="D1C39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lèche droite 40"/>
          <p:cNvSpPr/>
          <p:nvPr/>
        </p:nvSpPr>
        <p:spPr>
          <a:xfrm rot="692588">
            <a:off x="6410370" y="2555208"/>
            <a:ext cx="1691856" cy="89716"/>
          </a:xfrm>
          <a:prstGeom prst="rightArrow">
            <a:avLst/>
          </a:prstGeom>
          <a:gradFill>
            <a:gsLst>
              <a:gs pos="0">
                <a:srgbClr val="0070C0"/>
              </a:gs>
              <a:gs pos="64999">
                <a:srgbClr val="F0EBD5"/>
              </a:gs>
              <a:gs pos="100000">
                <a:srgbClr val="D1C39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droite 41"/>
          <p:cNvSpPr/>
          <p:nvPr/>
        </p:nvSpPr>
        <p:spPr>
          <a:xfrm rot="1127632">
            <a:off x="6391865" y="2662589"/>
            <a:ext cx="1512829" cy="74578"/>
          </a:xfrm>
          <a:prstGeom prst="rightArrow">
            <a:avLst/>
          </a:prstGeom>
          <a:gradFill>
            <a:gsLst>
              <a:gs pos="0">
                <a:srgbClr val="0070C0"/>
              </a:gs>
              <a:gs pos="64999">
                <a:srgbClr val="F0EBD5"/>
              </a:gs>
              <a:gs pos="100000">
                <a:srgbClr val="D1C39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rot="589706">
            <a:off x="7293958" y="2407961"/>
            <a:ext cx="716038" cy="276999"/>
          </a:xfrm>
          <a:prstGeom prst="rect">
            <a:avLst/>
          </a:prstGeom>
          <a:noFill/>
        </p:spPr>
        <p:txBody>
          <a:bodyPr wrap="square" rtlCol="0">
            <a:spAutoFit/>
          </a:bodyPr>
          <a:lstStyle/>
          <a:p>
            <a:pPr algn="ctr"/>
            <a:r>
              <a:rPr lang="fr-FR" sz="1200" b="1" dirty="0" smtClean="0">
                <a:solidFill>
                  <a:srgbClr val="0070C0"/>
                </a:solidFill>
              </a:rPr>
              <a:t>35 km</a:t>
            </a:r>
            <a:endParaRPr lang="fr-FR" sz="1200" b="1" dirty="0">
              <a:solidFill>
                <a:srgbClr val="0070C0"/>
              </a:solidFill>
            </a:endParaRPr>
          </a:p>
        </p:txBody>
      </p:sp>
      <p:sp>
        <p:nvSpPr>
          <p:cNvPr id="44" name="ZoneTexte 43"/>
          <p:cNvSpPr txBox="1"/>
          <p:nvPr/>
        </p:nvSpPr>
        <p:spPr>
          <a:xfrm rot="1093097">
            <a:off x="6854944" y="2686973"/>
            <a:ext cx="716038" cy="276999"/>
          </a:xfrm>
          <a:prstGeom prst="rect">
            <a:avLst/>
          </a:prstGeom>
          <a:noFill/>
        </p:spPr>
        <p:txBody>
          <a:bodyPr wrap="square" rtlCol="0">
            <a:spAutoFit/>
          </a:bodyPr>
          <a:lstStyle/>
          <a:p>
            <a:pPr algn="ctr"/>
            <a:r>
              <a:rPr lang="fr-FR" sz="1200" b="1" dirty="0" smtClean="0">
                <a:solidFill>
                  <a:srgbClr val="0070C0"/>
                </a:solidFill>
              </a:rPr>
              <a:t>30 km</a:t>
            </a:r>
            <a:endParaRPr lang="fr-FR" sz="1200" b="1" dirty="0">
              <a:solidFill>
                <a:srgbClr val="0070C0"/>
              </a:solidFill>
            </a:endParaRPr>
          </a:p>
        </p:txBody>
      </p:sp>
      <p:sp>
        <p:nvSpPr>
          <p:cNvPr id="45" name="Flèche droite 44"/>
          <p:cNvSpPr/>
          <p:nvPr/>
        </p:nvSpPr>
        <p:spPr>
          <a:xfrm rot="2431327">
            <a:off x="6181839" y="3016556"/>
            <a:ext cx="1906188" cy="76754"/>
          </a:xfrm>
          <a:prstGeom prst="rightArrow">
            <a:avLst/>
          </a:prstGeom>
          <a:gradFill>
            <a:gsLst>
              <a:gs pos="0">
                <a:srgbClr val="0070C0"/>
              </a:gs>
              <a:gs pos="64999">
                <a:srgbClr val="F0EBD5"/>
              </a:gs>
              <a:gs pos="100000">
                <a:srgbClr val="D1C39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rot="2561269">
            <a:off x="6809240" y="3089973"/>
            <a:ext cx="716038" cy="276999"/>
          </a:xfrm>
          <a:prstGeom prst="rect">
            <a:avLst/>
          </a:prstGeom>
          <a:noFill/>
        </p:spPr>
        <p:txBody>
          <a:bodyPr wrap="square" rtlCol="0">
            <a:spAutoFit/>
          </a:bodyPr>
          <a:lstStyle/>
          <a:p>
            <a:pPr algn="ctr"/>
            <a:r>
              <a:rPr lang="fr-FR" sz="1200" b="1" dirty="0" smtClean="0">
                <a:solidFill>
                  <a:srgbClr val="0070C0"/>
                </a:solidFill>
              </a:rPr>
              <a:t>40 km</a:t>
            </a:r>
            <a:endParaRPr lang="fr-FR" sz="1200" b="1" dirty="0">
              <a:solidFill>
                <a:srgbClr val="0070C0"/>
              </a:solidFill>
            </a:endParaRPr>
          </a:p>
        </p:txBody>
      </p:sp>
      <p:sp>
        <p:nvSpPr>
          <p:cNvPr id="47" name="Flèche droite 46"/>
          <p:cNvSpPr/>
          <p:nvPr/>
        </p:nvSpPr>
        <p:spPr>
          <a:xfrm rot="4111940">
            <a:off x="5280353" y="4140652"/>
            <a:ext cx="3565997" cy="82989"/>
          </a:xfrm>
          <a:prstGeom prst="rightArrow">
            <a:avLst/>
          </a:prstGeom>
          <a:gradFill>
            <a:gsLst>
              <a:gs pos="0">
                <a:srgbClr val="0070C0"/>
              </a:gs>
              <a:gs pos="64999">
                <a:srgbClr val="F0EBD5"/>
              </a:gs>
              <a:gs pos="100000">
                <a:srgbClr val="D1C39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rot="4164699">
            <a:off x="6659282" y="4322429"/>
            <a:ext cx="716038" cy="276999"/>
          </a:xfrm>
          <a:prstGeom prst="rect">
            <a:avLst/>
          </a:prstGeom>
          <a:noFill/>
        </p:spPr>
        <p:txBody>
          <a:bodyPr wrap="square" rtlCol="0">
            <a:spAutoFit/>
          </a:bodyPr>
          <a:lstStyle/>
          <a:p>
            <a:pPr algn="ctr"/>
            <a:r>
              <a:rPr lang="fr-FR" sz="1200" b="1" dirty="0" smtClean="0">
                <a:solidFill>
                  <a:srgbClr val="0070C0"/>
                </a:solidFill>
              </a:rPr>
              <a:t>60 km</a:t>
            </a:r>
            <a:endParaRPr lang="fr-FR" sz="1200" b="1" dirty="0">
              <a:solidFill>
                <a:srgbClr val="0070C0"/>
              </a:solidFill>
            </a:endParaRPr>
          </a:p>
        </p:txBody>
      </p:sp>
      <p:sp>
        <p:nvSpPr>
          <p:cNvPr id="49" name="Flèche droite 48"/>
          <p:cNvSpPr/>
          <p:nvPr/>
        </p:nvSpPr>
        <p:spPr>
          <a:xfrm rot="10800000">
            <a:off x="6084168" y="2420888"/>
            <a:ext cx="216024" cy="72008"/>
          </a:xfrm>
          <a:prstGeom prst="rightArrow">
            <a:avLst/>
          </a:prstGeom>
          <a:gradFill>
            <a:gsLst>
              <a:gs pos="0">
                <a:srgbClr val="0070C0"/>
              </a:gs>
              <a:gs pos="64999">
                <a:srgbClr val="F0EBD5"/>
              </a:gs>
              <a:gs pos="100000">
                <a:srgbClr val="D1C39F"/>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300192" y="2348880"/>
            <a:ext cx="216024" cy="216024"/>
          </a:xfrm>
          <a:prstGeom prst="ellipse">
            <a:avLst/>
          </a:prstGeom>
          <a:solidFill>
            <a:srgbClr val="FF3300"/>
          </a:solidFill>
          <a:ln>
            <a:solidFill>
              <a:srgbClr val="C00000"/>
            </a:solidFill>
          </a:ln>
          <a:effectLst>
            <a:outerShdw blurRad="228600" dist="25400" dir="18960000" sx="192000" sy="192000" algn="ctr" rotWithShape="0">
              <a:srgbClr val="FF6600"/>
            </a:outerShdw>
          </a:effectLst>
          <a:scene3d>
            <a:camera prst="orthographicFront"/>
            <a:lightRig rig="threePt" dir="t"/>
          </a:scene3d>
          <a:sp3d extrusionH="76200">
            <a:extrusionClr>
              <a:srgbClr val="FF0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rot="20646118">
            <a:off x="3452500" y="2915211"/>
            <a:ext cx="716038" cy="276999"/>
          </a:xfrm>
          <a:prstGeom prst="rect">
            <a:avLst/>
          </a:prstGeom>
          <a:noFill/>
        </p:spPr>
        <p:txBody>
          <a:bodyPr wrap="square" rtlCol="0">
            <a:spAutoFit/>
          </a:bodyPr>
          <a:lstStyle/>
          <a:p>
            <a:pPr algn="ctr"/>
            <a:r>
              <a:rPr lang="fr-FR" sz="1200" b="1" dirty="0" smtClean="0">
                <a:solidFill>
                  <a:srgbClr val="0070C0"/>
                </a:solidFill>
              </a:rPr>
              <a:t>70 km</a:t>
            </a:r>
            <a:endParaRPr lang="fr-FR" sz="1200" b="1" dirty="0">
              <a:solidFill>
                <a:srgbClr val="0070C0"/>
              </a:solidFill>
            </a:endParaRPr>
          </a:p>
        </p:txBody>
      </p:sp>
      <p:sp>
        <p:nvSpPr>
          <p:cNvPr id="29" name="Ellipse 28"/>
          <p:cNvSpPr/>
          <p:nvPr/>
        </p:nvSpPr>
        <p:spPr>
          <a:xfrm>
            <a:off x="7668344" y="5877272"/>
            <a:ext cx="72008"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rot="19942592">
            <a:off x="2067857" y="1541143"/>
            <a:ext cx="2232248" cy="307777"/>
          </a:xfrm>
          <a:prstGeom prst="rect">
            <a:avLst/>
          </a:prstGeom>
          <a:noFill/>
        </p:spPr>
        <p:txBody>
          <a:bodyPr wrap="square" rtlCol="0">
            <a:spAutoFit/>
          </a:bodyPr>
          <a:lstStyle/>
          <a:p>
            <a:pPr algn="ctr"/>
            <a:r>
              <a:rPr lang="fr-FR" sz="1400" b="1" dirty="0" smtClean="0"/>
              <a:t>OCEAN ATLANTIQUE</a:t>
            </a:r>
            <a:endParaRPr lang="fr-FR" sz="1400" b="1"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2761</TotalTime>
  <Words>2098</Words>
  <Application>Microsoft Macintosh PowerPoint</Application>
  <PresentationFormat>On-screen Show (4:3)</PresentationFormat>
  <Paragraphs>374</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Austin</vt:lpstr>
      <vt:lpstr>Atelier d’architecture Analyse Urbaine de la nouvelle ville: Lakhyayta</vt:lpstr>
      <vt:lpstr>PowerPoint Presentation</vt:lpstr>
      <vt:lpstr>La Nouvelle Ville de Sahel Lakhyayta</vt:lpstr>
      <vt:lpstr>PowerPoint Presentation</vt:lpstr>
      <vt:lpstr>PowerPoint Presentation</vt:lpstr>
      <vt:lpstr>PowerPoint Presentation</vt:lpstr>
      <vt:lpstr>Aire d’étude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 Omrane sahel lakhiayta 1° tranche:</vt:lpstr>
      <vt:lpstr>Al Omrane sahel lakhiayta 2° tranche:</vt:lpstr>
      <vt:lpstr>Al Omrane sahe lakhiayta 3° tranche:</vt:lpstr>
      <vt:lpstr>Al Omrane sahe lakhiayta 5° tranche (zone villa):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--kumiko--</dc:creator>
  <cp:lastModifiedBy>Chouaib Rifki</cp:lastModifiedBy>
  <cp:revision>230</cp:revision>
  <dcterms:created xsi:type="dcterms:W3CDTF">2012-06-21T12:21:12Z</dcterms:created>
  <dcterms:modified xsi:type="dcterms:W3CDTF">2012-11-11T23:26:17Z</dcterms:modified>
</cp:coreProperties>
</file>