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45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53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25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74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09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09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5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75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47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677A3-8453-402E-9F5A-4EBB1D8A3ABA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DBF0-0F8B-418A-9281-AEF57951A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1213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24936" cy="1725176"/>
          </a:xfrm>
        </p:spPr>
        <p:txBody>
          <a:bodyPr/>
          <a:lstStyle/>
          <a:p>
            <a:pPr algn="ctr"/>
            <a:r>
              <a:rPr lang="fr-FR" dirty="0" smtClean="0"/>
              <a:t>SAUVEGARDE </a:t>
            </a:r>
            <a:br>
              <a:rPr lang="fr-FR" dirty="0" smtClean="0"/>
            </a:br>
            <a:r>
              <a:rPr lang="fr-FR" dirty="0" smtClean="0"/>
              <a:t>SYSTÈMES ET RÉSEAUX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9792" y="2348880"/>
            <a:ext cx="3600400" cy="3672408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Introduction</a:t>
            </a:r>
          </a:p>
          <a:p>
            <a:pPr algn="l"/>
            <a:r>
              <a:rPr lang="fr-FR" dirty="0" smtClean="0"/>
              <a:t>Historique</a:t>
            </a:r>
          </a:p>
          <a:p>
            <a:pPr algn="l"/>
            <a:r>
              <a:rPr lang="fr-FR" dirty="0" smtClean="0"/>
              <a:t>…</a:t>
            </a:r>
          </a:p>
          <a:p>
            <a:pPr algn="l"/>
            <a:r>
              <a:rPr lang="fr-FR" dirty="0" smtClean="0"/>
              <a:t>…</a:t>
            </a:r>
          </a:p>
          <a:p>
            <a:pPr algn="l"/>
            <a:r>
              <a:rPr lang="fr-FR" dirty="0" smtClean="0"/>
              <a:t>…</a:t>
            </a:r>
          </a:p>
          <a:p>
            <a:pPr algn="l"/>
            <a:r>
              <a:rPr lang="fr-FR" dirty="0" smtClean="0"/>
              <a:t>Conclusion</a:t>
            </a:r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015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457200" y="260648"/>
            <a:ext cx="8229600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11560" y="1484784"/>
            <a:ext cx="8075240" cy="21602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u="sng" dirty="0" smtClean="0"/>
              <a:t>Enjeux: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dirty="0" smtClean="0"/>
              <a:t>Informatisation des tâches. 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dirty="0" smtClean="0"/>
              <a:t>Numérisation des données.</a:t>
            </a:r>
          </a:p>
          <a:p>
            <a:pPr lvl="2" algn="just">
              <a:buFont typeface="Calibri" pitchFamily="34" charset="0"/>
              <a:buChar char="→"/>
            </a:pPr>
            <a:r>
              <a:rPr lang="fr-FR" dirty="0" smtClean="0"/>
              <a:t> Augmentation des besoins en stockage de données (volume et importance).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/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 smtClean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887" y="3789040"/>
            <a:ext cx="6074583" cy="2551706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24545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55576" y="4810701"/>
            <a:ext cx="7704856" cy="1224135"/>
          </a:xfrm>
          <a:prstGeom prst="roundRect">
            <a:avLst/>
          </a:prstGeom>
          <a:solidFill>
            <a:schemeClr val="tx1">
              <a:lumMod val="9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260648"/>
            <a:ext cx="8229600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611560" y="1484784"/>
            <a:ext cx="807524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u="sng" dirty="0" smtClean="0"/>
              <a:t>Risques: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600" dirty="0" smtClean="0"/>
              <a:t>Pannes : 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043608" y="2564904"/>
            <a:ext cx="6624736" cy="83099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400" i="1" dirty="0">
                <a:solidFill>
                  <a:schemeClr val="bg2"/>
                </a:solidFill>
              </a:rPr>
              <a:t> </a:t>
            </a:r>
            <a:r>
              <a:rPr lang="fr-FR" sz="2400" i="1" dirty="0" smtClean="0">
                <a:solidFill>
                  <a:schemeClr val="bg2"/>
                </a:solidFill>
              </a:rPr>
              <a:t>  MTBF pour un HD ≈ 10</a:t>
            </a:r>
            <a:r>
              <a:rPr lang="fr-FR" sz="2400" i="1" baseline="30000" dirty="0" smtClean="0">
                <a:solidFill>
                  <a:schemeClr val="bg2"/>
                </a:solidFill>
              </a:rPr>
              <a:t>6</a:t>
            </a:r>
            <a:r>
              <a:rPr lang="fr-FR" sz="2400" i="1" dirty="0" smtClean="0">
                <a:solidFill>
                  <a:schemeClr val="bg2"/>
                </a:solidFill>
              </a:rPr>
              <a:t> heures (+ de 100 ans).</a:t>
            </a:r>
          </a:p>
          <a:p>
            <a:pPr algn="just"/>
            <a:r>
              <a:rPr lang="fr-FR" sz="2400" i="1" dirty="0" smtClean="0">
                <a:solidFill>
                  <a:schemeClr val="bg2"/>
                </a:solidFill>
              </a:rPr>
              <a:t>   Pour 1000 disques </a:t>
            </a:r>
            <a:r>
              <a:rPr lang="fr-FR" sz="2400" i="1" dirty="0" smtClean="0">
                <a:solidFill>
                  <a:schemeClr val="bg2"/>
                </a:solidFill>
                <a:latin typeface="Arial"/>
                <a:cs typeface="Arial"/>
              </a:rPr>
              <a:t>→ ≈ 8 pannes par an.</a:t>
            </a:r>
            <a:endParaRPr lang="fr-FR" sz="2400" i="1" dirty="0" smtClean="0">
              <a:solidFill>
                <a:schemeClr val="bg2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602092" y="3573016"/>
            <a:ext cx="807524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buFont typeface="Arial" pitchFamily="34" charset="0"/>
              <a:buChar char="•"/>
            </a:pPr>
            <a:r>
              <a:rPr lang="fr-FR" sz="2600" dirty="0" smtClean="0"/>
              <a:t>Virus, piratage, vol.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600" dirty="0" smtClean="0"/>
              <a:t>Accidents, incendie, inondation. 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043608" y="4950262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b="1" dirty="0" smtClean="0">
                <a:solidFill>
                  <a:schemeClr val="bg1"/>
                </a:solidFill>
              </a:rPr>
              <a:t>80% des entreprises ayant subi des pertes de données font faillite dans les 12 mois.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7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60648"/>
            <a:ext cx="8229600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Historique</a:t>
            </a:r>
            <a:endParaRPr lang="fr-FR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611560" y="1484784"/>
            <a:ext cx="807524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u="sng" dirty="0" smtClean="0"/>
              <a:t>1</a:t>
            </a:r>
            <a:r>
              <a:rPr lang="fr-FR" sz="3000" u="sng" baseline="30000" dirty="0" smtClean="0"/>
              <a:t>ère</a:t>
            </a:r>
            <a:r>
              <a:rPr lang="fr-FR" sz="3000" u="sng" dirty="0" smtClean="0"/>
              <a:t> génération:</a:t>
            </a:r>
            <a:r>
              <a:rPr lang="fr-FR" sz="3000" dirty="0" smtClean="0"/>
              <a:t>  </a:t>
            </a:r>
            <a:r>
              <a:rPr lang="fr-FR" sz="3000" i="1" dirty="0" smtClean="0"/>
              <a:t>Supports physiques</a:t>
            </a:r>
            <a:endParaRPr lang="fr-FR" sz="3000" i="1" u="sng" dirty="0" smtClean="0"/>
          </a:p>
          <a:p>
            <a:pPr lvl="1" algn="just">
              <a:buFont typeface="Arial" pitchFamily="34" charset="0"/>
              <a:buChar char="•"/>
            </a:pPr>
            <a:r>
              <a:rPr lang="fr-FR" sz="2600" dirty="0" smtClean="0"/>
              <a:t>Cartes et rubans perforés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821514"/>
            <a:ext cx="2392624" cy="31997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638" y="2821514"/>
            <a:ext cx="3044861" cy="3199774"/>
          </a:xfrm>
          <a:prstGeom prst="rect">
            <a:avLst/>
          </a:prstGeom>
        </p:spPr>
      </p:pic>
      <p:sp>
        <p:nvSpPr>
          <p:cNvPr id="7" name="Flèche droite 6"/>
          <p:cNvSpPr/>
          <p:nvPr/>
        </p:nvSpPr>
        <p:spPr>
          <a:xfrm>
            <a:off x="4073447" y="3924987"/>
            <a:ext cx="581236" cy="5040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941416" y="609354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1725</a:t>
            </a:r>
            <a:endParaRPr lang="fr-FR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6334538" y="6118988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~ 1970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1923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60648"/>
            <a:ext cx="8229600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Historique</a:t>
            </a:r>
            <a:endParaRPr lang="fr-FR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611560" y="1484784"/>
            <a:ext cx="807524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u="sng" dirty="0" smtClean="0"/>
              <a:t>2</a:t>
            </a:r>
            <a:r>
              <a:rPr lang="fr-FR" sz="3000" u="sng" baseline="30000" dirty="0" smtClean="0"/>
              <a:t>ème</a:t>
            </a:r>
            <a:r>
              <a:rPr lang="fr-FR" sz="3000" u="sng" dirty="0" smtClean="0"/>
              <a:t> </a:t>
            </a:r>
            <a:r>
              <a:rPr lang="fr-FR" sz="3000" u="sng" dirty="0"/>
              <a:t>génération</a:t>
            </a:r>
            <a:r>
              <a:rPr lang="fr-FR" sz="3000" u="sng" dirty="0" smtClean="0"/>
              <a:t>:</a:t>
            </a:r>
            <a:r>
              <a:rPr lang="fr-FR" sz="3000" dirty="0" smtClean="0"/>
              <a:t>  </a:t>
            </a:r>
            <a:r>
              <a:rPr lang="fr-FR" sz="3000" i="1" dirty="0"/>
              <a:t>Supports </a:t>
            </a:r>
            <a:r>
              <a:rPr lang="fr-FR" sz="3000" i="1" dirty="0" smtClean="0"/>
              <a:t>magnétiques</a:t>
            </a:r>
            <a:endParaRPr lang="fr-FR" sz="3000" u="sng" dirty="0" smtClean="0"/>
          </a:p>
          <a:p>
            <a:pPr lvl="1" algn="just">
              <a:buFont typeface="Arial" pitchFamily="34" charset="0"/>
              <a:buChar char="•"/>
            </a:pPr>
            <a:r>
              <a:rPr lang="fr-FR" sz="2600" dirty="0" smtClean="0"/>
              <a:t>Bandes magnétiques, disques durs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18" y="3028239"/>
            <a:ext cx="3522633" cy="237328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996952"/>
            <a:ext cx="3609113" cy="2404572"/>
          </a:xfrm>
          <a:prstGeom prst="rect">
            <a:avLst/>
          </a:prstGeom>
        </p:spPr>
      </p:pic>
      <p:sp>
        <p:nvSpPr>
          <p:cNvPr id="6" name="Flèche droite 5"/>
          <p:cNvSpPr/>
          <p:nvPr/>
        </p:nvSpPr>
        <p:spPr>
          <a:xfrm>
            <a:off x="4281382" y="3919456"/>
            <a:ext cx="506642" cy="50405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259632" y="551723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1956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84468" y="55266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De nos jours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59632" y="58960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RAMAC 350 </a:t>
            </a:r>
            <a:r>
              <a:rPr lang="fr-FR" dirty="0" smtClean="0">
                <a:cs typeface="Arial"/>
              </a:rPr>
              <a:t>→</a:t>
            </a:r>
            <a:r>
              <a:rPr lang="fr-FR" dirty="0" smtClean="0"/>
              <a:t> 5Mo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584468" y="589953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HD </a:t>
            </a:r>
            <a:r>
              <a:rPr lang="fr-FR" dirty="0" smtClean="0">
                <a:cs typeface="Arial"/>
              </a:rPr>
              <a:t>→</a:t>
            </a:r>
            <a:r>
              <a:rPr lang="fr-FR" dirty="0" smtClean="0"/>
              <a:t> ~ To</a:t>
            </a:r>
          </a:p>
        </p:txBody>
      </p:sp>
    </p:spTree>
    <p:extLst>
      <p:ext uri="{BB962C8B-B14F-4D97-AF65-F5344CB8AC3E}">
        <p14:creationId xmlns:p14="http://schemas.microsoft.com/office/powerpoint/2010/main" val="3928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7664" y="2564904"/>
            <a:ext cx="5832648" cy="2160240"/>
          </a:xfrm>
          <a:prstGeom prst="rect">
            <a:avLst/>
          </a:prstGeom>
          <a:solidFill>
            <a:schemeClr val="tx1">
              <a:lumMod val="95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 txBox="1">
            <a:spLocks/>
          </p:cNvSpPr>
          <p:nvPr/>
        </p:nvSpPr>
        <p:spPr>
          <a:xfrm>
            <a:off x="457200" y="260648"/>
            <a:ext cx="8229600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Historique</a:t>
            </a:r>
            <a:endParaRPr lang="fr-FR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611560" y="1484784"/>
            <a:ext cx="807524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u="sng" dirty="0"/>
              <a:t>3</a:t>
            </a:r>
            <a:r>
              <a:rPr lang="fr-FR" sz="3000" u="sng" baseline="30000" dirty="0" smtClean="0"/>
              <a:t>ème</a:t>
            </a:r>
            <a:r>
              <a:rPr lang="fr-FR" sz="3000" u="sng" dirty="0" smtClean="0"/>
              <a:t> </a:t>
            </a:r>
            <a:r>
              <a:rPr lang="fr-FR" sz="3000" u="sng" dirty="0"/>
              <a:t>génération</a:t>
            </a:r>
            <a:r>
              <a:rPr lang="fr-FR" sz="3000" u="sng" dirty="0" smtClean="0"/>
              <a:t>:</a:t>
            </a:r>
            <a:r>
              <a:rPr lang="fr-FR" sz="3000" dirty="0" smtClean="0"/>
              <a:t>  </a:t>
            </a:r>
            <a:r>
              <a:rPr lang="fr-FR" sz="3000" i="1" dirty="0"/>
              <a:t>Supports </a:t>
            </a:r>
            <a:r>
              <a:rPr lang="fr-FR" sz="3000" i="1" dirty="0" smtClean="0"/>
              <a:t>optiques</a:t>
            </a:r>
            <a:endParaRPr lang="fr-FR" sz="3000" u="sng" dirty="0" smtClean="0"/>
          </a:p>
          <a:p>
            <a:pPr lvl="1" algn="just">
              <a:buFont typeface="Arial" pitchFamily="34" charset="0"/>
              <a:buChar char="•"/>
            </a:pPr>
            <a:r>
              <a:rPr lang="fr-FR" sz="2600" dirty="0" smtClean="0"/>
              <a:t>CD, DVD, Blu-Ray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11560" y="5157192"/>
            <a:ext cx="807524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u="sng" dirty="0"/>
              <a:t>4</a:t>
            </a:r>
            <a:r>
              <a:rPr lang="fr-FR" sz="3000" u="sng" baseline="30000" dirty="0" smtClean="0"/>
              <a:t>ème</a:t>
            </a:r>
            <a:r>
              <a:rPr lang="fr-FR" sz="3000" u="sng" dirty="0" smtClean="0"/>
              <a:t> </a:t>
            </a:r>
            <a:r>
              <a:rPr lang="fr-FR" sz="3000" u="sng" dirty="0"/>
              <a:t>génération</a:t>
            </a:r>
            <a:r>
              <a:rPr lang="fr-FR" sz="3000" u="sng" dirty="0" smtClean="0"/>
              <a:t>:</a:t>
            </a:r>
            <a:r>
              <a:rPr lang="fr-FR" sz="3000" dirty="0" smtClean="0"/>
              <a:t>  Supports à mémoire flash</a:t>
            </a:r>
            <a:endParaRPr lang="fr-FR" sz="3000" u="sng" dirty="0" smtClean="0"/>
          </a:p>
          <a:p>
            <a:pPr lvl="1" algn="just">
              <a:buFont typeface="Arial" pitchFamily="34" charset="0"/>
              <a:buChar char="•"/>
            </a:pPr>
            <a:r>
              <a:rPr lang="fr-FR" sz="2600" dirty="0" smtClean="0"/>
              <a:t>Clé USB, carte SD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marL="457200" lvl="1" indent="0" algn="just">
              <a:buNone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595" y="2739707"/>
            <a:ext cx="5267018" cy="263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5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148</Words>
  <Application>Microsoft Office PowerPoint</Application>
  <PresentationFormat>Affichage à l'écran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SAUVEGARDE  SYSTÈMES ET RÉSEAUX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SAUVEGARDE SYSTÈMES ET RÉSEAUX</dc:title>
  <dc:creator>Arnaud</dc:creator>
  <cp:lastModifiedBy>Arnaud</cp:lastModifiedBy>
  <cp:revision>34</cp:revision>
  <dcterms:created xsi:type="dcterms:W3CDTF">2012-10-31T09:16:20Z</dcterms:created>
  <dcterms:modified xsi:type="dcterms:W3CDTF">2012-11-02T09:14:56Z</dcterms:modified>
</cp:coreProperties>
</file>