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92" r:id="rId12"/>
  </p:sldMasterIdLst>
  <p:notesMasterIdLst>
    <p:notesMasterId r:id="rId93"/>
  </p:notesMasterIdLst>
  <p:handoutMasterIdLst>
    <p:handoutMasterId r:id="rId94"/>
  </p:handoutMasterIdLst>
  <p:sldIdLst>
    <p:sldId id="256" r:id="rId13"/>
    <p:sldId id="387" r:id="rId14"/>
    <p:sldId id="259" r:id="rId15"/>
    <p:sldId id="257" r:id="rId16"/>
    <p:sldId id="336" r:id="rId17"/>
    <p:sldId id="260" r:id="rId18"/>
    <p:sldId id="261" r:id="rId19"/>
    <p:sldId id="262" r:id="rId20"/>
    <p:sldId id="263" r:id="rId21"/>
    <p:sldId id="264" r:id="rId22"/>
    <p:sldId id="265" r:id="rId23"/>
    <p:sldId id="266" r:id="rId24"/>
    <p:sldId id="339" r:id="rId25"/>
    <p:sldId id="340" r:id="rId26"/>
    <p:sldId id="388" r:id="rId27"/>
    <p:sldId id="341" r:id="rId28"/>
    <p:sldId id="342" r:id="rId29"/>
    <p:sldId id="343" r:id="rId30"/>
    <p:sldId id="344" r:id="rId31"/>
    <p:sldId id="345" r:id="rId32"/>
    <p:sldId id="346" r:id="rId33"/>
    <p:sldId id="267" r:id="rId34"/>
    <p:sldId id="268" r:id="rId35"/>
    <p:sldId id="347" r:id="rId36"/>
    <p:sldId id="348" r:id="rId37"/>
    <p:sldId id="349" r:id="rId38"/>
    <p:sldId id="350" r:id="rId39"/>
    <p:sldId id="351" r:id="rId40"/>
    <p:sldId id="352" r:id="rId41"/>
    <p:sldId id="269" r:id="rId42"/>
    <p:sldId id="270" r:id="rId43"/>
    <p:sldId id="353" r:id="rId44"/>
    <p:sldId id="354" r:id="rId45"/>
    <p:sldId id="355" r:id="rId46"/>
    <p:sldId id="356" r:id="rId47"/>
    <p:sldId id="357" r:id="rId48"/>
    <p:sldId id="271" r:id="rId49"/>
    <p:sldId id="272" r:id="rId50"/>
    <p:sldId id="358" r:id="rId51"/>
    <p:sldId id="359" r:id="rId52"/>
    <p:sldId id="360" r:id="rId53"/>
    <p:sldId id="361" r:id="rId54"/>
    <p:sldId id="273" r:id="rId55"/>
    <p:sldId id="274" r:id="rId56"/>
    <p:sldId id="362" r:id="rId57"/>
    <p:sldId id="363" r:id="rId58"/>
    <p:sldId id="364" r:id="rId59"/>
    <p:sldId id="275" r:id="rId60"/>
    <p:sldId id="276" r:id="rId61"/>
    <p:sldId id="365" r:id="rId62"/>
    <p:sldId id="366" r:id="rId63"/>
    <p:sldId id="367" r:id="rId64"/>
    <p:sldId id="368" r:id="rId65"/>
    <p:sldId id="369" r:id="rId66"/>
    <p:sldId id="277" r:id="rId67"/>
    <p:sldId id="278" r:id="rId68"/>
    <p:sldId id="370" r:id="rId69"/>
    <p:sldId id="371" r:id="rId70"/>
    <p:sldId id="372" r:id="rId71"/>
    <p:sldId id="373" r:id="rId72"/>
    <p:sldId id="279" r:id="rId73"/>
    <p:sldId id="280" r:id="rId74"/>
    <p:sldId id="374" r:id="rId75"/>
    <p:sldId id="375" r:id="rId76"/>
    <p:sldId id="376" r:id="rId77"/>
    <p:sldId id="377" r:id="rId78"/>
    <p:sldId id="378" r:id="rId79"/>
    <p:sldId id="281" r:id="rId80"/>
    <p:sldId id="335" r:id="rId81"/>
    <p:sldId id="379" r:id="rId82"/>
    <p:sldId id="380" r:id="rId83"/>
    <p:sldId id="381" r:id="rId84"/>
    <p:sldId id="382" r:id="rId85"/>
    <p:sldId id="284" r:id="rId86"/>
    <p:sldId id="285" r:id="rId87"/>
    <p:sldId id="286" r:id="rId88"/>
    <p:sldId id="384" r:id="rId89"/>
    <p:sldId id="385" r:id="rId90"/>
    <p:sldId id="386" r:id="rId91"/>
    <p:sldId id="333" r:id="rId9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94628" autoAdjust="0"/>
  </p:normalViewPr>
  <p:slideViewPr>
    <p:cSldViewPr>
      <p:cViewPr varScale="1">
        <p:scale>
          <a:sx n="87" d="100"/>
          <a:sy n="87" d="100"/>
        </p:scale>
        <p:origin x="-864" y="-84"/>
      </p:cViewPr>
      <p:guideLst>
        <p:guide orient="horz" pos="2160"/>
        <p:guide pos="2880"/>
      </p:guideLst>
    </p:cSldViewPr>
  </p:slideViewPr>
  <p:outlineViewPr>
    <p:cViewPr>
      <p:scale>
        <a:sx n="33" d="100"/>
        <a:sy n="33" d="100"/>
      </p:scale>
      <p:origin x="0" y="69888"/>
    </p:cViewPr>
  </p:outlineViewPr>
  <p:notesTextViewPr>
    <p:cViewPr>
      <p:scale>
        <a:sx n="1" d="1"/>
        <a:sy n="1" d="1"/>
      </p:scale>
      <p:origin x="0" y="0"/>
    </p:cViewPr>
  </p:notesTextViewPr>
  <p:sorterViewPr>
    <p:cViewPr>
      <p:scale>
        <a:sx n="100" d="100"/>
        <a:sy n="100" d="100"/>
      </p:scale>
      <p:origin x="0" y="182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37022A4-71E5-4711-9DC5-E2B2DC27DC46}" type="datetimeFigureOut">
              <a:rPr lang="fr-BE" smtClean="0"/>
              <a:t>19/10/2012</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11872D-A537-4A35-83FE-141438E88F14}" type="slidenum">
              <a:rPr lang="fr-BE" smtClean="0"/>
              <a:t>‹N°›</a:t>
            </a:fld>
            <a:endParaRPr lang="fr-BE"/>
          </a:p>
        </p:txBody>
      </p:sp>
    </p:spTree>
    <p:extLst>
      <p:ext uri="{BB962C8B-B14F-4D97-AF65-F5344CB8AC3E}">
        <p14:creationId xmlns:p14="http://schemas.microsoft.com/office/powerpoint/2010/main" val="316759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5D1CB5D-DA1F-4D7A-AE7A-0B174933DF32}" type="datetimeFigureOut">
              <a:rPr lang="fr-BE" smtClean="0"/>
              <a:t>19/10/2012</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7287157-4484-41DD-8C26-C5B25471DAAA}" type="slidenum">
              <a:rPr lang="fr-BE" smtClean="0"/>
              <a:t>‹N°›</a:t>
            </a:fld>
            <a:endParaRPr lang="fr-BE"/>
          </a:p>
        </p:txBody>
      </p:sp>
    </p:spTree>
    <p:extLst>
      <p:ext uri="{BB962C8B-B14F-4D97-AF65-F5344CB8AC3E}">
        <p14:creationId xmlns:p14="http://schemas.microsoft.com/office/powerpoint/2010/main" val="12943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4E93291B-B705-4E0E-A0DB-6B676280E92F}" type="datetime1">
              <a:rPr lang="fr-BE" smtClean="0"/>
              <a:t>19/10/2012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395454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92A7C7-6FF9-46F1-9D14-E200F3294887}" type="datetime1">
              <a:rPr lang="fr-BE" smtClean="0"/>
              <a:t>19/10/2012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1012736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CF3194C4-B671-4460-B767-8B312D8361F1}"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361096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F3F098F-732E-43EF-8184-8933FA1CDAAD}"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73539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63409B-D527-4414-B499-44219A72CC57}"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48552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977969B-FEF4-4795-878A-B45D8F07A5FA}"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01576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66F4C1D-FC2B-47B5-9C57-528E9FCE923B}"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637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D35DA441-548B-42A1-B616-1F4421D146ED}"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082125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36FDCC-3F84-4227-AC79-C249231C8883}"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420720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2E6598-9B13-4021-943F-389A5CC42CA3}"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699285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C58E5C8-157D-40A3-8206-46A034644DF3}"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562584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3E59236-4626-4F4B-B5C5-5E2B0E3E5EE6}"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2177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41CD95-1910-4D53-AEE0-B8339C83FEF6}" type="datetime1">
              <a:rPr lang="fr-BE" smtClean="0"/>
              <a:t>19/10/2012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39709703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03B0854-9A13-48C9-94FE-57C6F27902C3}"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671348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34F2330B-B228-4558-8D17-E913E43FBDFD}"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655611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B4713F2-31DA-4972-ADC0-4F8433300378}"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230367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BCF5491-7B36-4DA1-ABEC-2DC1119A710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488566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B912FBF-E2FC-4742-8EEF-4691EB8992D5}"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32806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544B1913-B62C-4945-A676-B3E35219492F}"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71657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F3C9136-79A1-4872-B151-791DCEA5FB66}"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995672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D27330-FC52-49C1-A9B0-933BAA4CA41E}"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344330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9D5CB3-B750-4A0E-B7AB-8E54C99D3A4C}"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935853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B3F18E-25E6-4DDD-8F61-780D73A53FEE}"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4389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B06F0A30-4694-49CE-A37D-8B9DB727F73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49429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4FF8523-44BE-4F03-9F44-3D6D23029096}"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11425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99D449-38BD-42B1-8F2F-E2864C7E0DE3}"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620563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968100B-067A-468B-9689-E1CFA6C4500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10328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D9E23D0-E31C-4D9A-BAF7-2D64D826D7F2}"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15275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B385CA3-057D-4E26-BB4D-D1A188A25E0E}"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076894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4E500DF-6732-402A-8C2F-54A8A9E30BCF}"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381549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1EE932A-C464-4FDA-A59D-481F8C562114}"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73232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331475C-6566-437F-BC97-4CEE0CC48AF0}"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048446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479564-F6A7-4B37-A348-8DE887B8F3AF}"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0302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F1423D1-F03B-41BF-AB38-5F8FE294258D}"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7955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2BE00A8-1D8A-43C1-8FD6-11210370F97E}"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115937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3EE238-6349-4C09-AD5B-23F08A520BAC}"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559189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D4EE320-22C7-4444-A6D3-BC42E2FCD5A5}"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076218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3D57185-94F8-4615-9F4E-53752F319A4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7697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6BCB0B-5679-437A-B297-BEB62D7338D4}"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982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AA70E9D-89B0-4F62-AD49-81492B186105}"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1195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B6639AB-63FC-48BB-A566-A4560BF06BDE}"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1283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6C7A3F2F-3F34-4F9C-A0C5-0250F23C1F88}"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8200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370393-7A15-4306-B920-0B659488FB14}"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19609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278E9C-08C9-41ED-AA6E-B44391CC6CC2}"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494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EB5525B-423E-4054-BBFC-59264F0E2563}" type="datetime1">
              <a:rPr lang="fr-BE" smtClean="0"/>
              <a:t>19/10/2012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989540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79BE47-261C-4ADD-BDF5-726F03AB564C}"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3399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EDD196-801C-44DA-9793-941DE2DF10A2}"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8365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B9213F6-8BAD-4C93-AD84-C8345241668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69526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BA7B0877-B09C-4CEB-AB8F-8D8B207904A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3158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7DB3746-7308-4434-AF73-1224368C851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3636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B1DB75-F58E-41AD-9F4B-28814A5ACB42}"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61453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481C7E9-808A-4C25-B4C8-583F66CE8C7E}"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55188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87896A3D-C270-438E-9279-41501C1052E0}"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38081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71C0A6F7-E25D-49DC-9BE7-F841C1E51177}"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05842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D0BA40-73D4-405C-A5A7-0203730A0E16}"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8043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E3BB8B7-938B-4CB5-B9B7-548D1A305C3D}" type="datetime1">
              <a:rPr lang="fr-BE" smtClean="0"/>
              <a:t>19/10/2012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333272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808A9A-20F6-4B3E-A0E2-4329BB929F90}"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07757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45BDA9-C4C1-4508-A450-2DB49D78038F}"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33123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94249F9-C4FD-4F0B-9D4F-3063AA1F8F11}"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18850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3591B62-485A-472A-AB02-86D641D1A396}"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51420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29FAE5F-C1AF-44FF-8E6C-427DDAC86AF3}"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03779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C3FCE54-F7D9-4134-8E37-E4EEBDBECFC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90918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B1236B-3777-41C0-96A6-500424630C2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3057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7A317880-609B-4414-8C62-617338575659}"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41491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7D6B460-30F8-47C3-9A57-AFC4806BA3B2}"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29623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E4E5299-4119-4C89-9332-FD9C67DBC363}"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8222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B7BBE29-0D98-4B53-8232-FE79B5D4A156}" type="datetime1">
              <a:rPr lang="fr-BE" smtClean="0"/>
              <a:t>19/10/2012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949395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910D2C-08E1-4B27-9FEA-F87BEA354C5A}"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95392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161A54-C208-48FC-8CDE-62861B94BEED}"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9570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5B9B80-3DE9-42D2-98CC-F660DB82AA57}"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59028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88BE250-3F61-4A74-89B9-8BC86EBD57C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19650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5165DE8-367E-4F4A-8194-9CC2CEB6F142}"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10156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E467C4D7-CD5D-4378-BAA7-55090243BC5E}"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61101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109B86E-1679-417D-AB65-570F1C470DDC}"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17808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56C9E87-B8A2-496B-826C-F9C43543432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71544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9A7F5FE-A31D-4403-A30A-76AA2AC15472}"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36982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A6D1227-C993-465B-BA17-30AFC763AA05}"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3086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3E1047E-98FC-413F-8757-57662A0F5811}" type="datetime1">
              <a:rPr lang="fr-BE" smtClean="0"/>
              <a:t>19/10/2012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2930039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1F7C238-D6F1-45C2-8DC3-E7A1A28B55DD}"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94895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A650C1-948D-43D1-A53E-7C40308A5FF1}"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24209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B738BF6-AA69-49C0-B9EF-4E3B240C2AA5}"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27827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16D580-2D16-48F7-9AEF-E3CD53901AD1}"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2944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555E3D4-8559-441A-8252-101AE9DFD8D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46301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6190B8C-E07E-447B-9B3D-0C9F2CE9715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58738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293BF0A2-20E2-4157-94F4-D9F6CE72F385}"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31324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2E9A279-EB68-4B41-BC56-C6ADB9A1B55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89912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D85E811-7866-45CD-ADF6-BACEDD27C0CC}"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09709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88625FE-84B8-48A7-BE44-8090C7C7BB21}"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1160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F0A6354-8669-439C-9941-18DD2A2CAE2D}" type="datetime1">
              <a:rPr lang="fr-BE" smtClean="0"/>
              <a:t>19/10/2012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3031500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4BAF0B7-0B44-4E3B-885B-6E823E3E8725}"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76428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C04BEE9-4911-4B2D-876B-9F7EE7A86B7B}"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89418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89E669-51B1-4B0F-834B-624061F57643}"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81184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8FEA6C-709E-45BE-B652-9E427859078C}"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55746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46A1DC-0CD4-430B-9D80-DCF8ED5D62B3}"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982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0A1214E-D316-46A1-B3D8-C7AD63D42E4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68208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D92462C-3536-4F09-AD43-7B9C93E915E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0621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9020D1D-C5F6-429F-930E-B21EB106030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03451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4F1D4FF-47EE-46B2-9B77-E93C61F044C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1830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E1F9470-FB8C-4529-A947-DB8727B4589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9484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1303EE-16F9-4221-8A82-D579156F3662}" type="datetime1">
              <a:rPr lang="fr-BE" smtClean="0"/>
              <a:t>19/10/2012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392167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290FFB0-EA59-432F-B54C-4B11553BC52C}"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608892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F3A50FC-7B1A-4B68-BC6C-DFAD1514FF52}"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28007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73D8CB7-20D2-4631-81BA-3D392A3997AF}"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83616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6BE7C7-AC0E-4C7B-824C-972B5C60463E}"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451010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A80646-30A9-47C2-BF4F-E0639939C5E9}"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403489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52BCFE-BE1F-4B65-9633-1DCCAEA2AB71}"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80324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6537D7A-2CCD-4E16-B74C-EF478986800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37055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4225913-8ECD-4F24-8F98-7A2DA14691B8}"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502656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0C746FB7-9BA7-4DCD-B915-11871C54FED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00241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8FE73AA-90A2-42CB-8CAD-4F950F559BB4}"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7269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8F0B0C-D4D5-4948-9AFF-C69EB962AD41}" type="datetime1">
              <a:rPr lang="fr-BE" smtClean="0"/>
              <a:t>19/10/2012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10423896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4FBBCA3-90BF-4B41-ABB0-238B3BC2760E}"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648606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E4B537D9-D4B2-45CD-B208-54184F61F771}"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56466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2D2A55E-A88C-43ED-93E3-1C4D4A7E4E14}"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49009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7EBAD15-5113-4D06-9EFE-F6AA67F7D6B9}"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71100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168590-D370-4281-86EE-C6E3F4A3DA4C}"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002360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BCED6D-8885-4D1F-A3E9-E2AFBE508D37}"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62960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090955-EFD8-4552-B3E1-FC8F75358ACF}"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249675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A068AAB-5D08-42BD-BAF0-62F3748FD871}"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03972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456D67-B31B-44BE-A774-997FBA37574B}"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84300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2FDB1280-A706-413E-BBBD-0056D5551094}"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2436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F4C0C3-D1CE-4618-8515-C8833F635700}" type="datetime1">
              <a:rPr lang="fr-BE" smtClean="0"/>
              <a:t>19/10/2012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t>‹N°›</a:t>
            </a:fld>
            <a:endParaRPr lang="fr-BE"/>
          </a:p>
        </p:txBody>
      </p:sp>
    </p:spTree>
    <p:extLst>
      <p:ext uri="{BB962C8B-B14F-4D97-AF65-F5344CB8AC3E}">
        <p14:creationId xmlns:p14="http://schemas.microsoft.com/office/powerpoint/2010/main" val="15683933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300D9A8-7549-4357-ABA1-19CE6997D213}"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85894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9D057F-A5C6-4B41-AE52-43A7847E6D0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58471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CD166DF1-DE50-4147-8DD5-ABEC43C5EC03}"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0148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F4F7198-4486-4C71-AA1F-8361832F8BFF}" type="datetime1">
              <a:rPr lang="fr-BE" smtClean="0">
                <a:solidFill>
                  <a:prstClr val="black">
                    <a:tint val="75000"/>
                  </a:prstClr>
                </a:solidFill>
              </a:rPr>
              <a:t>19/10/2012</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215227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9BF46A1-D24E-4314-8E97-35ECF8AE82B7}" type="datetime1">
              <a:rPr lang="fr-BE" smtClean="0">
                <a:solidFill>
                  <a:prstClr val="black">
                    <a:tint val="75000"/>
                  </a:prstClr>
                </a:solidFill>
              </a:rPr>
              <a:t>19/10/2012</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713386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88C474-4C08-4D74-B405-D4AE36A2CE4D}" type="datetime1">
              <a:rPr lang="fr-BE" smtClean="0">
                <a:solidFill>
                  <a:prstClr val="black">
                    <a:tint val="75000"/>
                  </a:prstClr>
                </a:solidFill>
              </a:rPr>
              <a:t>19/10/2012</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42737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C5E3384-9561-4C58-BD18-50B6D3ED12E5}"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351747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840CA1-0A99-491C-A09F-3BEA765DC815}" type="datetime1">
              <a:rPr lang="fr-BE" smtClean="0">
                <a:solidFill>
                  <a:prstClr val="black">
                    <a:tint val="75000"/>
                  </a:prstClr>
                </a:solidFill>
              </a:rPr>
              <a:t>19/10/2012</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125869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18867E0-C42C-4935-B52F-C12B4727B3C6}"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863684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82366B1-918D-4E2F-9003-3A3CCBAAE9B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5781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CA10D-ACF7-457B-9DAF-24C5B78E3AD2}" type="datetime1">
              <a:rPr lang="fr-BE" smtClean="0"/>
              <a:t>19/10/2012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t>‹N°›</a:t>
            </a:fld>
            <a:endParaRPr lang="fr-BE"/>
          </a:p>
        </p:txBody>
      </p:sp>
    </p:spTree>
    <p:extLst>
      <p:ext uri="{BB962C8B-B14F-4D97-AF65-F5344CB8AC3E}">
        <p14:creationId xmlns:p14="http://schemas.microsoft.com/office/powerpoint/2010/main" val="634265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9A84D-45F3-4E69-A2E4-8ADD141281FD}"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052063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11AA7-92B6-49DE-BFDC-0BC78F64E287}"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854984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30C5-F559-4E4A-8AA1-6F65044B3F8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453724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2468B-C4E4-4A8C-83AF-9A0671EA25FE}"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1261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B182C-06A1-4B6A-8CDC-A3A322E94171}"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43532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AA36A-78E7-49C9-980E-7272B5F5EFA3}"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82687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256CE-82A9-4236-9C7E-C92700AD7241}"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375900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C462A-965D-4C90-AF33-E2EADAC0D34F}"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567977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F1B77-3E19-4B48-8B1C-F77B5F919F40}"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13623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FB44-56FB-48D8-91ED-44CBB2322F9A}"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221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A5AE-B884-4F8C-96B0-29782D3E2129}" type="datetime1">
              <a:rPr lang="fr-BE" smtClean="0">
                <a:solidFill>
                  <a:prstClr val="black">
                    <a:tint val="75000"/>
                  </a:prstClr>
                </a:solidFill>
              </a:rPr>
              <a:t>19/10/2012</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36224-79D7-4116-85B5-FEE90E251945}"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443090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2016224"/>
          </a:xfrm>
        </p:spPr>
        <p:txBody>
          <a:bodyPr>
            <a:noAutofit/>
          </a:bodyPr>
          <a:lstStyle/>
          <a:p>
            <a:r>
              <a:rPr lang="fr-BE" sz="7200" b="1" dirty="0" smtClean="0">
                <a:solidFill>
                  <a:srgbClr val="FFFF00"/>
                </a:solidFill>
                <a:latin typeface="Berlin Sans FB Demi" pitchFamily="34" charset="0"/>
              </a:rPr>
              <a:t>J</a:t>
            </a:r>
            <a:r>
              <a:rPr lang="fr-BE" sz="7200" b="1" dirty="0" smtClean="0">
                <a:latin typeface="Berlin Sans FB Demi" pitchFamily="34" charset="0"/>
              </a:rPr>
              <a:t>ournées des </a:t>
            </a:r>
            <a:r>
              <a:rPr lang="fr-BE" sz="7200" b="1" dirty="0" smtClean="0">
                <a:solidFill>
                  <a:srgbClr val="FFFF00"/>
                </a:solidFill>
                <a:latin typeface="Berlin Sans FB Demi" pitchFamily="34" charset="0"/>
              </a:rPr>
              <a:t>M</a:t>
            </a:r>
            <a:r>
              <a:rPr lang="fr-BE" sz="7200" b="1" dirty="0" smtClean="0">
                <a:latin typeface="Berlin Sans FB Demi" pitchFamily="34" charset="0"/>
              </a:rPr>
              <a:t>issions </a:t>
            </a:r>
            <a:r>
              <a:rPr lang="fr-BE" sz="7200" b="1" dirty="0" smtClean="0">
                <a:solidFill>
                  <a:srgbClr val="FFFF00"/>
                </a:solidFill>
                <a:latin typeface="Berlin Sans FB Demi" pitchFamily="34" charset="0"/>
              </a:rPr>
              <a:t>L</a:t>
            </a:r>
            <a:r>
              <a:rPr lang="fr-BE" sz="7200" b="1" dirty="0" smtClean="0">
                <a:latin typeface="Berlin Sans FB Demi" pitchFamily="34" charset="0"/>
              </a:rPr>
              <a:t>ocales</a:t>
            </a:r>
            <a:endParaRPr lang="fr-BE" sz="7200" b="1" dirty="0">
              <a:latin typeface="Berlin Sans FB Demi" pitchFamily="34" charset="0"/>
            </a:endParaRPr>
          </a:p>
        </p:txBody>
      </p:sp>
      <p:sp>
        <p:nvSpPr>
          <p:cNvPr id="3" name="Sous-titre 2"/>
          <p:cNvSpPr>
            <a:spLocks noGrp="1"/>
          </p:cNvSpPr>
          <p:nvPr>
            <p:ph type="subTitle" idx="1"/>
          </p:nvPr>
        </p:nvSpPr>
        <p:spPr>
          <a:xfrm>
            <a:off x="1475656" y="4941168"/>
            <a:ext cx="6400800" cy="1057672"/>
          </a:xfrm>
        </p:spPr>
        <p:txBody>
          <a:bodyPr/>
          <a:lstStyle/>
          <a:p>
            <a:r>
              <a:rPr lang="fr-BE" b="1" dirty="0" smtClean="0">
                <a:solidFill>
                  <a:schemeClr val="tx1"/>
                </a:solidFill>
                <a:latin typeface="Berlin Sans FB Demi" pitchFamily="34" charset="0"/>
              </a:rPr>
              <a:t>Quel avenir pour nos usagers ?</a:t>
            </a:r>
            <a:endParaRPr lang="fr-BE" b="1" dirty="0">
              <a:solidFill>
                <a:schemeClr val="tx1"/>
              </a:solidFill>
              <a:latin typeface="Berlin Sans FB Demi"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1</a:t>
            </a:fld>
            <a:endParaRPr lang="fr-BE"/>
          </a:p>
        </p:txBody>
      </p:sp>
    </p:spTree>
    <p:extLst>
      <p:ext uri="{BB962C8B-B14F-4D97-AF65-F5344CB8AC3E}">
        <p14:creationId xmlns:p14="http://schemas.microsoft.com/office/powerpoint/2010/main" val="417467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R</a:t>
            </a:r>
            <a:r>
              <a:rPr lang="fr-BE" dirty="0" smtClean="0">
                <a:latin typeface="Berlin Sans FB Demi" pitchFamily="34" charset="0"/>
              </a:rPr>
              <a:t>apports du </a:t>
            </a:r>
            <a:r>
              <a:rPr lang="fr-BE" dirty="0" smtClean="0">
                <a:solidFill>
                  <a:srgbClr val="FFFF00"/>
                </a:solidFill>
                <a:latin typeface="Berlin Sans FB Demi" pitchFamily="34" charset="0"/>
              </a:rPr>
              <a:t>18</a:t>
            </a:r>
            <a:r>
              <a:rPr lang="fr-BE" dirty="0" smtClean="0">
                <a:latin typeface="Berlin Sans FB Demi" pitchFamily="34" charset="0"/>
              </a:rPr>
              <a:t> </a:t>
            </a:r>
            <a:r>
              <a:rPr lang="fr-BE" dirty="0" smtClean="0">
                <a:solidFill>
                  <a:srgbClr val="FFFF00"/>
                </a:solidFill>
                <a:latin typeface="Berlin Sans FB Demi" pitchFamily="34" charset="0"/>
              </a:rPr>
              <a:t>s</a:t>
            </a:r>
            <a:r>
              <a:rPr lang="fr-BE" dirty="0" smtClean="0">
                <a:latin typeface="Berlin Sans FB Demi" pitchFamily="34" charset="0"/>
              </a:rPr>
              <a:t>eptembre</a:t>
            </a:r>
            <a:endParaRPr lang="fr-BE" dirty="0">
              <a:latin typeface="Berlin Sans FB Demi" pitchFamily="34" charset="0"/>
            </a:endParaRPr>
          </a:p>
        </p:txBody>
      </p:sp>
      <p:sp>
        <p:nvSpPr>
          <p:cNvPr id="3" name="Espace réservé du contenu 2"/>
          <p:cNvSpPr>
            <a:spLocks noGrp="1"/>
          </p:cNvSpPr>
          <p:nvPr>
            <p:ph idx="1"/>
          </p:nvPr>
        </p:nvSpPr>
        <p:spPr>
          <a:xfrm>
            <a:off x="457200" y="1700808"/>
            <a:ext cx="8229600" cy="4425355"/>
          </a:xfrm>
        </p:spPr>
        <p:txBody>
          <a:bodyPr/>
          <a:lstStyle/>
          <a:p>
            <a:r>
              <a:rPr lang="fr-BE" dirty="0" smtClean="0">
                <a:latin typeface="Berlin Sans FB" pitchFamily="34" charset="0"/>
              </a:rPr>
              <a:t>9 thèmes, développés par 9 </a:t>
            </a:r>
            <a:r>
              <a:rPr lang="fr-BE" dirty="0" err="1" smtClean="0">
                <a:latin typeface="Berlin Sans FB" pitchFamily="34" charset="0"/>
              </a:rPr>
              <a:t>Milocs</a:t>
            </a:r>
            <a:endParaRPr lang="fr-BE" dirty="0" smtClean="0">
              <a:latin typeface="Berlin Sans FB" pitchFamily="34" charset="0"/>
            </a:endParaRPr>
          </a:p>
          <a:p>
            <a:r>
              <a:rPr lang="fr-BE" dirty="0" smtClean="0">
                <a:latin typeface="Berlin Sans FB" pitchFamily="34" charset="0"/>
              </a:rPr>
              <a:t>Des rapporteurs et des délégués des travailleurs issus des GT</a:t>
            </a:r>
          </a:p>
          <a:p>
            <a:r>
              <a:rPr lang="fr-BE" dirty="0" smtClean="0">
                <a:latin typeface="Berlin Sans FB" pitchFamily="34" charset="0"/>
              </a:rPr>
              <a:t>Commission « paritaire » réunie entre les journées (11/10 ; 9/11)</a:t>
            </a:r>
          </a:p>
          <a:p>
            <a:r>
              <a:rPr lang="fr-BE" dirty="0" smtClean="0">
                <a:latin typeface="Berlin Sans FB" pitchFamily="34" charset="0"/>
              </a:rPr>
              <a:t>Directions </a:t>
            </a:r>
            <a:r>
              <a:rPr lang="fr-BE" smtClean="0">
                <a:latin typeface="Berlin Sans FB" pitchFamily="34" charset="0"/>
              </a:rPr>
              <a:t>et Délégués des GT </a:t>
            </a:r>
            <a:r>
              <a:rPr lang="fr-BE" dirty="0" smtClean="0">
                <a:latin typeface="Berlin Sans FB" pitchFamily="34" charset="0"/>
              </a:rPr>
              <a:t>vous présentent leurs rapports</a:t>
            </a:r>
          </a:p>
          <a:p>
            <a:pPr marL="0" indent="0">
              <a:buNone/>
            </a:pPr>
            <a:endParaRPr lang="fr-BE"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10</a:t>
            </a:fld>
            <a:endParaRPr lang="fr-BE"/>
          </a:p>
        </p:txBody>
      </p:sp>
    </p:spTree>
    <p:extLst>
      <p:ext uri="{BB962C8B-B14F-4D97-AF65-F5344CB8AC3E}">
        <p14:creationId xmlns:p14="http://schemas.microsoft.com/office/powerpoint/2010/main" val="3029637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2448272"/>
          </a:xfrm>
        </p:spPr>
        <p:txBody>
          <a:bodyPr>
            <a:normAutofit/>
          </a:bodyPr>
          <a:lstStyle/>
          <a:p>
            <a:r>
              <a:rPr lang="fr-BE" dirty="0" smtClean="0">
                <a:latin typeface="Berlin Sans FB Demi" pitchFamily="34" charset="0"/>
              </a:rPr>
              <a:t>1. </a:t>
            </a:r>
            <a:r>
              <a:rPr lang="fr-BE" dirty="0" smtClean="0">
                <a:solidFill>
                  <a:srgbClr val="FFFF00"/>
                </a:solidFill>
                <a:latin typeface="Berlin Sans FB Demi" pitchFamily="34" charset="0"/>
              </a:rPr>
              <a:t>Activation</a:t>
            </a:r>
            <a:r>
              <a:rPr lang="fr-BE" dirty="0" smtClean="0">
                <a:latin typeface="Berlin Sans FB Demi" pitchFamily="34" charset="0"/>
              </a:rPr>
              <a:t>, ou les joies de l’accompagnement sans contrainte</a:t>
            </a:r>
            <a:endParaRPr lang="fr-BE" dirty="0">
              <a:latin typeface="Berlin Sans FB Demi"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126" y="2492896"/>
            <a:ext cx="4173146" cy="4104456"/>
          </a:xfrm>
          <a:prstGeom prst="rect">
            <a:avLst/>
          </a:prstGeo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11</a:t>
            </a:fld>
            <a:endParaRPr lang="fr-BE"/>
          </a:p>
        </p:txBody>
      </p:sp>
    </p:spTree>
    <p:extLst>
      <p:ext uri="{BB962C8B-B14F-4D97-AF65-F5344CB8AC3E}">
        <p14:creationId xmlns:p14="http://schemas.microsoft.com/office/powerpoint/2010/main" val="36897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rmAutofit fontScale="90000"/>
          </a:bodyPr>
          <a:lstStyle/>
          <a:p>
            <a:r>
              <a:rPr lang="fr-BE" dirty="0" smtClean="0">
                <a:solidFill>
                  <a:srgbClr val="FFFF00"/>
                </a:solidFill>
                <a:latin typeface="Berlin Sans FB Demi" pitchFamily="34" charset="0"/>
              </a:rPr>
              <a:t>Activation</a:t>
            </a:r>
            <a:r>
              <a:rPr lang="fr-BE" dirty="0" smtClean="0">
                <a:latin typeface="Berlin Sans FB Demi" pitchFamily="34" charset="0"/>
              </a:rPr>
              <a:t>, ou les joies de l’accompagnement sans contrainte</a:t>
            </a:r>
            <a:endParaRPr lang="fr-BE" dirty="0">
              <a:latin typeface="Berlin Sans FB Demi" pitchFamily="34" charset="0"/>
            </a:endParaRPr>
          </a:p>
        </p:txBody>
      </p:sp>
      <p:sp>
        <p:nvSpPr>
          <p:cNvPr id="3" name="Espace réservé du contenu 2"/>
          <p:cNvSpPr>
            <a:spLocks noGrp="1"/>
          </p:cNvSpPr>
          <p:nvPr>
            <p:ph idx="1"/>
          </p:nvPr>
        </p:nvSpPr>
        <p:spPr>
          <a:xfrm>
            <a:off x="457200" y="1988840"/>
            <a:ext cx="8229600" cy="4137323"/>
          </a:xfrm>
        </p:spPr>
        <p:txBody>
          <a:bodyPr/>
          <a:lstStyle/>
          <a:p>
            <a:pPr marL="0" indent="0">
              <a:buNone/>
            </a:pPr>
            <a:endParaRPr lang="fr-BE" dirty="0" smtClean="0"/>
          </a:p>
          <a:p>
            <a:pPr marL="0" indent="0">
              <a:buNone/>
            </a:pPr>
            <a:endParaRPr lang="fr-BE" dirty="0"/>
          </a:p>
          <a:p>
            <a:r>
              <a:rPr lang="fr-BE" dirty="0" smtClean="0">
                <a:latin typeface="Berlin Sans FB" pitchFamily="34" charset="0"/>
              </a:rPr>
              <a:t>Pascale </a:t>
            </a:r>
            <a:r>
              <a:rPr lang="fr-BE" dirty="0" err="1" smtClean="0">
                <a:latin typeface="Berlin Sans FB" pitchFamily="34" charset="0"/>
              </a:rPr>
              <a:t>Scheers</a:t>
            </a:r>
            <a:r>
              <a:rPr lang="fr-BE" dirty="0" smtClean="0">
                <a:latin typeface="Berlin Sans FB" pitchFamily="34" charset="0"/>
              </a:rPr>
              <a:t> (Saint-Josse)</a:t>
            </a:r>
          </a:p>
          <a:p>
            <a:r>
              <a:rPr lang="fr-BE" dirty="0" err="1" smtClean="0">
                <a:latin typeface="Berlin Sans FB" pitchFamily="34" charset="0"/>
              </a:rPr>
              <a:t>Gaelle</a:t>
            </a:r>
            <a:r>
              <a:rPr lang="fr-BE" dirty="0" smtClean="0">
                <a:latin typeface="Berlin Sans FB" pitchFamily="34" charset="0"/>
              </a:rPr>
              <a:t> </a:t>
            </a:r>
            <a:r>
              <a:rPr lang="fr-BE" dirty="0" err="1" smtClean="0">
                <a:latin typeface="Berlin Sans FB" pitchFamily="34" charset="0"/>
              </a:rPr>
              <a:t>Debrun</a:t>
            </a:r>
            <a:r>
              <a:rPr lang="fr-BE" dirty="0" smtClean="0">
                <a:latin typeface="Berlin Sans FB" pitchFamily="34" charset="0"/>
              </a:rPr>
              <a:t> (</a:t>
            </a:r>
            <a:r>
              <a:rPr lang="fr-BE" dirty="0" err="1" smtClean="0">
                <a:latin typeface="Berlin Sans FB" pitchFamily="34" charset="0"/>
              </a:rPr>
              <a:t>Molenbeek</a:t>
            </a:r>
            <a:r>
              <a:rPr lang="fr-BE" dirty="0" smtClean="0">
                <a:latin typeface="Berlin Sans FB" pitchFamily="34" charset="0"/>
              </a:rPr>
              <a:t>)</a:t>
            </a: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12</a:t>
            </a:fld>
            <a:endParaRPr lang="fr-BE"/>
          </a:p>
        </p:txBody>
      </p:sp>
    </p:spTree>
    <p:extLst>
      <p:ext uri="{BB962C8B-B14F-4D97-AF65-F5344CB8AC3E}">
        <p14:creationId xmlns:p14="http://schemas.microsoft.com/office/powerpoint/2010/main" val="114048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1. </a:t>
            </a:r>
            <a:r>
              <a:rPr lang="fr-BE" dirty="0">
                <a:solidFill>
                  <a:srgbClr val="FFFF00"/>
                </a:solidFill>
                <a:latin typeface="Berlin Sans FB Demi" pitchFamily="34" charset="0"/>
              </a:rPr>
              <a:t>Activation</a:t>
            </a:r>
          </a:p>
        </p:txBody>
      </p:sp>
      <p:sp>
        <p:nvSpPr>
          <p:cNvPr id="3" name="Espace réservé du contenu 2"/>
          <p:cNvSpPr>
            <a:spLocks noGrp="1"/>
          </p:cNvSpPr>
          <p:nvPr>
            <p:ph idx="1"/>
          </p:nvPr>
        </p:nvSpPr>
        <p:spPr/>
        <p:txBody>
          <a:bodyPr>
            <a:normAutofit/>
          </a:bodyPr>
          <a:lstStyle/>
          <a:p>
            <a:r>
              <a:rPr lang="fr-BE" sz="2000" dirty="0">
                <a:latin typeface="Berlin Sans FB" pitchFamily="34" charset="0"/>
              </a:rPr>
              <a:t>Constats</a:t>
            </a:r>
          </a:p>
          <a:p>
            <a:pPr marL="0" indent="0">
              <a:buNone/>
            </a:pPr>
            <a:endParaRPr lang="fr-BE" sz="2000" dirty="0">
              <a:latin typeface="Berlin Sans FB" pitchFamily="34" charset="0"/>
            </a:endParaRPr>
          </a:p>
          <a:p>
            <a:pPr lvl="1"/>
            <a:r>
              <a:rPr lang="fr-BE" sz="2000" dirty="0">
                <a:latin typeface="Berlin Sans FB" pitchFamily="34" charset="0"/>
              </a:rPr>
              <a:t>Croissance du public « contraint »/ « client » ; transformation progressive des </a:t>
            </a:r>
            <a:r>
              <a:rPr lang="fr-BE" sz="2000" dirty="0" err="1">
                <a:latin typeface="Berlin Sans FB" pitchFamily="34" charset="0"/>
              </a:rPr>
              <a:t>Milocs</a:t>
            </a:r>
            <a:r>
              <a:rPr lang="fr-BE" sz="2000" dirty="0">
                <a:latin typeface="Berlin Sans FB" pitchFamily="34" charset="0"/>
              </a:rPr>
              <a:t> en pourvoyeuses de « certificat de chômeur actif ».</a:t>
            </a:r>
          </a:p>
          <a:p>
            <a:pPr lvl="1"/>
            <a:r>
              <a:rPr lang="fr-BE" sz="2000" dirty="0">
                <a:latin typeface="Berlin Sans FB" pitchFamily="34" charset="0"/>
              </a:rPr>
              <a:t>Dénaturation du métier de « conseiller »; non prise en compte de la méthodologie d’accompagnement mis en œuvre dans les </a:t>
            </a:r>
            <a:r>
              <a:rPr lang="fr-BE" sz="2000" dirty="0" err="1">
                <a:latin typeface="Berlin Sans FB" pitchFamily="34" charset="0"/>
              </a:rPr>
              <a:t>Milocs</a:t>
            </a:r>
            <a:endParaRPr lang="fr-BE" sz="2000" dirty="0">
              <a:latin typeface="Berlin Sans FB" pitchFamily="34" charset="0"/>
            </a:endParaRPr>
          </a:p>
          <a:p>
            <a:pPr lvl="1"/>
            <a:r>
              <a:rPr lang="fr-BE" sz="2000" dirty="0">
                <a:latin typeface="Berlin Sans FB" pitchFamily="34" charset="0"/>
              </a:rPr>
              <a:t>Atteinte à la déontologie du travailleur social</a:t>
            </a:r>
          </a:p>
          <a:p>
            <a:pPr lvl="1"/>
            <a:r>
              <a:rPr lang="fr-BE" sz="2000" dirty="0">
                <a:latin typeface="Berlin Sans FB" pitchFamily="34" charset="0"/>
              </a:rPr>
              <a:t>Interrogation sur notre participation à un mécanisme de sanction via transfert de données « RPE-</a:t>
            </a:r>
            <a:r>
              <a:rPr lang="fr-BE" sz="2000" dirty="0" err="1">
                <a:latin typeface="Berlin Sans FB" pitchFamily="34" charset="0"/>
              </a:rPr>
              <a:t>Actiris</a:t>
            </a:r>
            <a:r>
              <a:rPr lang="fr-BE" sz="2000" dirty="0">
                <a:latin typeface="Berlin Sans FB" pitchFamily="34" charset="0"/>
              </a:rPr>
              <a:t>-</a:t>
            </a:r>
            <a:r>
              <a:rPr lang="fr-BE" sz="2000" dirty="0" err="1">
                <a:latin typeface="Berlin Sans FB" pitchFamily="34" charset="0"/>
              </a:rPr>
              <a:t>Onem</a:t>
            </a:r>
            <a:r>
              <a:rPr lang="fr-BE" sz="2000" dirty="0">
                <a:latin typeface="Berlin Sans FB" pitchFamily="34" charset="0"/>
              </a:rPr>
              <a:t> » et évolution croissante des sanctions « régionales »</a:t>
            </a:r>
          </a:p>
          <a:p>
            <a:endParaRPr lang="fr-BE" sz="20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13</a:t>
            </a:fld>
            <a:endParaRPr lang="fr-BE">
              <a:solidFill>
                <a:prstClr val="black">
                  <a:tint val="75000"/>
                </a:prstClr>
              </a:solidFill>
            </a:endParaRPr>
          </a:p>
        </p:txBody>
      </p:sp>
    </p:spTree>
    <p:extLst>
      <p:ext uri="{BB962C8B-B14F-4D97-AF65-F5344CB8AC3E}">
        <p14:creationId xmlns:p14="http://schemas.microsoft.com/office/powerpoint/2010/main" val="423699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04056"/>
          </a:xfrm>
        </p:spPr>
        <p:txBody>
          <a:bodyPr>
            <a:normAutofit fontScale="90000"/>
          </a:bodyPr>
          <a:lstStyle/>
          <a:p>
            <a:endParaRPr lang="fr-BE" dirty="0"/>
          </a:p>
        </p:txBody>
      </p:sp>
      <p:sp>
        <p:nvSpPr>
          <p:cNvPr id="3" name="Espace réservé du contenu 2"/>
          <p:cNvSpPr>
            <a:spLocks noGrp="1"/>
          </p:cNvSpPr>
          <p:nvPr>
            <p:ph idx="1"/>
          </p:nvPr>
        </p:nvSpPr>
        <p:spPr>
          <a:xfrm>
            <a:off x="457200" y="836712"/>
            <a:ext cx="8229600" cy="5289451"/>
          </a:xfrm>
        </p:spPr>
        <p:txBody>
          <a:bodyPr>
            <a:noAutofit/>
          </a:bodyPr>
          <a:lstStyle/>
          <a:p>
            <a:pPr lvl="1"/>
            <a:endParaRPr lang="fr-BE" sz="2200" dirty="0" smtClean="0">
              <a:latin typeface="Berlin Sans FB" pitchFamily="34" charset="0"/>
            </a:endParaRPr>
          </a:p>
          <a:p>
            <a:pPr lvl="1"/>
            <a:r>
              <a:rPr lang="fr-BE" sz="2200" dirty="0" smtClean="0">
                <a:latin typeface="Berlin Sans FB" pitchFamily="34" charset="0"/>
              </a:rPr>
              <a:t>Craintes </a:t>
            </a:r>
            <a:r>
              <a:rPr lang="fr-BE" sz="2200" dirty="0">
                <a:latin typeface="Berlin Sans FB" pitchFamily="34" charset="0"/>
              </a:rPr>
              <a:t>face à la segmentation des chercheurs d’emploi, catégorisés, selon le niveau d’employabilité, avec l’ISP qui serait marginalisée à la mesure de ses publics pré-attribués.</a:t>
            </a:r>
          </a:p>
          <a:p>
            <a:pPr lvl="1"/>
            <a:r>
              <a:rPr lang="fr-BE" sz="2200" dirty="0">
                <a:latin typeface="Berlin Sans FB" pitchFamily="34" charset="0"/>
              </a:rPr>
              <a:t>Paradoxe: opportunité réelle d’accompagner de nouvelles personnes</a:t>
            </a:r>
          </a:p>
          <a:p>
            <a:pPr lvl="1"/>
            <a:r>
              <a:rPr lang="fr-BE" sz="2200" dirty="0">
                <a:latin typeface="Berlin Sans FB" pitchFamily="34" charset="0"/>
              </a:rPr>
              <a:t>Obstacles à l’insertion nombreux et perspectives d’emploi de qualité très faibles</a:t>
            </a:r>
          </a:p>
          <a:p>
            <a:pPr lvl="1"/>
            <a:r>
              <a:rPr lang="fr-BE" sz="2200" dirty="0">
                <a:latin typeface="Berlin Sans FB" pitchFamily="34" charset="0"/>
              </a:rPr>
              <a:t>Critique forte du lien fait entre « accompagnement » et « contrôle </a:t>
            </a:r>
            <a:r>
              <a:rPr lang="fr-BE" sz="2200" dirty="0" smtClean="0">
                <a:latin typeface="Berlin Sans FB" pitchFamily="34" charset="0"/>
              </a:rPr>
              <a:t>»</a:t>
            </a:r>
          </a:p>
          <a:p>
            <a:pPr lvl="1"/>
            <a:r>
              <a:rPr lang="fr-BE" sz="2000" dirty="0">
                <a:latin typeface="Berlin Sans FB" pitchFamily="34" charset="0"/>
              </a:rPr>
              <a:t>Les travailleurs sociaux constatent que faire porter la responsabilité du chômage sur le seul chômeur est globalement contre-productif et incompatible avec l’esprit et la méthodologie de l’accompagnement social tel que mis en œuvre dans les missions locales.</a:t>
            </a:r>
            <a:endParaRPr lang="fr-BE" sz="2200" dirty="0">
              <a:latin typeface="Berlin Sans FB" pitchFamily="34" charset="0"/>
            </a:endParaRPr>
          </a:p>
          <a:p>
            <a:pPr lvl="1"/>
            <a:endParaRPr lang="fr-BE" sz="2200" dirty="0">
              <a:latin typeface="Berlin Sans FB" pitchFamily="34" charset="0"/>
            </a:endParaRP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14</a:t>
            </a:fld>
            <a:endParaRPr lang="fr-BE">
              <a:solidFill>
                <a:prstClr val="black">
                  <a:tint val="75000"/>
                </a:prstClr>
              </a:solidFill>
            </a:endParaRPr>
          </a:p>
        </p:txBody>
      </p:sp>
    </p:spTree>
    <p:extLst>
      <p:ext uri="{BB962C8B-B14F-4D97-AF65-F5344CB8AC3E}">
        <p14:creationId xmlns:p14="http://schemas.microsoft.com/office/powerpoint/2010/main" val="636689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04056"/>
          </a:xfrm>
        </p:spPr>
        <p:txBody>
          <a:bodyPr>
            <a:normAutofit fontScale="90000"/>
          </a:bodyPr>
          <a:lstStyle/>
          <a:p>
            <a:endParaRPr lang="fr-BE" dirty="0"/>
          </a:p>
        </p:txBody>
      </p:sp>
      <p:sp>
        <p:nvSpPr>
          <p:cNvPr id="3" name="Espace réservé du contenu 2"/>
          <p:cNvSpPr>
            <a:spLocks noGrp="1"/>
          </p:cNvSpPr>
          <p:nvPr>
            <p:ph idx="1"/>
          </p:nvPr>
        </p:nvSpPr>
        <p:spPr>
          <a:xfrm>
            <a:off x="457200" y="836712"/>
            <a:ext cx="8229600" cy="5289451"/>
          </a:xfrm>
        </p:spPr>
        <p:txBody>
          <a:bodyPr>
            <a:noAutofit/>
          </a:bodyPr>
          <a:lstStyle/>
          <a:p>
            <a:pPr lvl="1"/>
            <a:endParaRPr lang="fr-BE" sz="2200" dirty="0" smtClean="0">
              <a:latin typeface="Berlin Sans FB" pitchFamily="34" charset="0"/>
            </a:endParaRPr>
          </a:p>
          <a:p>
            <a:pPr lvl="1"/>
            <a:r>
              <a:rPr lang="fr-BE" sz="2200" dirty="0">
                <a:latin typeface="Berlin Sans FB" pitchFamily="34" charset="0"/>
              </a:rPr>
              <a:t>Face aux demandes concrètes d’usagers, sentiment d’impuissance des conseillers face aux exigences –absurdes- posées par un grand nombre de contrats « </a:t>
            </a:r>
            <a:r>
              <a:rPr lang="fr-BE" sz="2200" dirty="0" err="1">
                <a:latin typeface="Berlin Sans FB" pitchFamily="34" charset="0"/>
              </a:rPr>
              <a:t>Onem</a:t>
            </a:r>
            <a:r>
              <a:rPr lang="fr-BE" sz="2200" dirty="0">
                <a:latin typeface="Berlin Sans FB" pitchFamily="34" charset="0"/>
              </a:rPr>
              <a:t> », sans aucune prise sur ces contrats et le parcours « d’insertion » ainsi imposé.</a:t>
            </a:r>
            <a:r>
              <a:rPr lang="fr-BE" sz="2400" i="1" dirty="0">
                <a:latin typeface="Berlin Sans FB" pitchFamily="34" charset="0"/>
              </a:rPr>
              <a:t> </a:t>
            </a:r>
          </a:p>
          <a:p>
            <a:pPr lvl="1"/>
            <a:r>
              <a:rPr lang="fr-BE" sz="2200" dirty="0">
                <a:latin typeface="Berlin Sans FB" pitchFamily="34" charset="0"/>
              </a:rPr>
              <a:t>Le chômage est le symptôme d’une société malade dont la première victime est le chômeur. Les </a:t>
            </a:r>
            <a:r>
              <a:rPr lang="fr-BE" sz="2200" dirty="0" err="1">
                <a:latin typeface="Berlin Sans FB" pitchFamily="34" charset="0"/>
              </a:rPr>
              <a:t>Milocs</a:t>
            </a:r>
            <a:r>
              <a:rPr lang="fr-BE" sz="2200" dirty="0">
                <a:latin typeface="Berlin Sans FB" pitchFamily="34" charset="0"/>
              </a:rPr>
              <a:t> mettent donc en doute la légitimité et l’opportunité d’un contrôle renforcé des chômeurs tel qu’il a été mis en place depuis 2004. Il n’empêche pas la vraie fraude, exclut principalement les personnes en situation de précarité, et semble davantage faire office d’agitation des chômeurs et des partenaires.</a:t>
            </a:r>
          </a:p>
          <a:p>
            <a:pPr lvl="1"/>
            <a:endParaRPr lang="fr-BE" sz="2200" dirty="0">
              <a:latin typeface="Berlin Sans FB" pitchFamily="34" charset="0"/>
            </a:endParaRP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15</a:t>
            </a:fld>
            <a:endParaRPr lang="fr-BE">
              <a:solidFill>
                <a:prstClr val="black">
                  <a:tint val="75000"/>
                </a:prstClr>
              </a:solidFill>
            </a:endParaRPr>
          </a:p>
        </p:txBody>
      </p:sp>
    </p:spTree>
    <p:extLst>
      <p:ext uri="{BB962C8B-B14F-4D97-AF65-F5344CB8AC3E}">
        <p14:creationId xmlns:p14="http://schemas.microsoft.com/office/powerpoint/2010/main" val="1730564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332656"/>
            <a:ext cx="4379474" cy="6196954"/>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16</a:t>
            </a:fld>
            <a:endParaRPr lang="fr-BE">
              <a:solidFill>
                <a:prstClr val="black">
                  <a:tint val="75000"/>
                </a:prstClr>
              </a:solidFill>
            </a:endParaRPr>
          </a:p>
        </p:txBody>
      </p:sp>
    </p:spTree>
    <p:extLst>
      <p:ext uri="{BB962C8B-B14F-4D97-AF65-F5344CB8AC3E}">
        <p14:creationId xmlns:p14="http://schemas.microsoft.com/office/powerpoint/2010/main" val="4210712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r>
              <a:rPr lang="fr-BE" sz="2600" dirty="0">
                <a:latin typeface="Berlin Sans FB" pitchFamily="34" charset="0"/>
              </a:rPr>
              <a:t>Revendications/positions</a:t>
            </a:r>
          </a:p>
          <a:p>
            <a:pPr marL="0" indent="0">
              <a:buNone/>
            </a:pPr>
            <a:endParaRPr lang="fr-BE" sz="2600" dirty="0">
              <a:latin typeface="Berlin Sans FB" pitchFamily="34" charset="0"/>
            </a:endParaRPr>
          </a:p>
          <a:p>
            <a:pPr lvl="1"/>
            <a:endParaRPr lang="fr-BE" sz="2600" i="1" dirty="0">
              <a:latin typeface="Berlin Sans FB" pitchFamily="34" charset="0"/>
            </a:endParaRPr>
          </a:p>
          <a:p>
            <a:pPr lvl="1"/>
            <a:r>
              <a:rPr lang="fr-BE" sz="2600" i="1" dirty="0">
                <a:latin typeface="Berlin Sans FB" pitchFamily="34" charset="0"/>
              </a:rPr>
              <a:t>Les travailleurs sociaux ne souhaitent en aucun cas participer, de près ou de loin, à toute procédure de contrôle et de sanction du chômeur. Toute collusion aurait pour impact de détruire la relation de confiance qui existe entre les usagers et les </a:t>
            </a:r>
            <a:r>
              <a:rPr lang="fr-BE" sz="2600" i="1" dirty="0" err="1">
                <a:latin typeface="Berlin Sans FB" pitchFamily="34" charset="0"/>
              </a:rPr>
              <a:t>Milocs</a:t>
            </a:r>
            <a:endParaRPr lang="fr-BE" sz="2600" i="1" dirty="0">
              <a:latin typeface="Berlin Sans FB" pitchFamily="34" charset="0"/>
            </a:endParaRPr>
          </a:p>
          <a:p>
            <a:endParaRPr lang="fr-BE" sz="20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17</a:t>
            </a:fld>
            <a:endParaRPr lang="fr-BE">
              <a:solidFill>
                <a:prstClr val="black">
                  <a:tint val="75000"/>
                </a:prstClr>
              </a:solidFill>
            </a:endParaRPr>
          </a:p>
        </p:txBody>
      </p:sp>
    </p:spTree>
    <p:extLst>
      <p:ext uri="{BB962C8B-B14F-4D97-AF65-F5344CB8AC3E}">
        <p14:creationId xmlns:p14="http://schemas.microsoft.com/office/powerpoint/2010/main" val="20890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marL="342900" lvl="1" indent="-342900">
              <a:buFont typeface="Arial" pitchFamily="34" charset="0"/>
              <a:buChar char="•"/>
            </a:pPr>
            <a:endParaRPr lang="fr-BE" sz="2400" i="1" dirty="0" smtClean="0">
              <a:latin typeface="Berlin Sans FB" pitchFamily="34" charset="0"/>
            </a:endParaRPr>
          </a:p>
          <a:p>
            <a:pPr marL="342900" lvl="1" indent="-342900">
              <a:buFontTx/>
              <a:buChar char="-"/>
            </a:pPr>
            <a:r>
              <a:rPr lang="fr-BE" sz="2400" i="1" dirty="0" smtClean="0">
                <a:latin typeface="Berlin Sans FB" pitchFamily="34" charset="0"/>
              </a:rPr>
              <a:t>Les </a:t>
            </a:r>
            <a:r>
              <a:rPr lang="fr-BE" sz="2400" i="1" dirty="0">
                <a:latin typeface="Berlin Sans FB" pitchFamily="34" charset="0"/>
              </a:rPr>
              <a:t>travailleurs ne souhaitent pas participer à un exercice de réduction des exigences de leurs usagers pour les rendre compatibles avec celles du « marché de l’emploi », sur fond de menace de sanctions « chômage ». Les travailleurs sociaux envisagent l’insertion socioprofessionnelle sous l’angle de l’intégration sociale, culturelle, et professionnelle, offrant une réelle amélioration de la qualité de vie de l’usager. </a:t>
            </a:r>
            <a:endParaRPr lang="fr-BE" sz="2400" i="1" dirty="0" smtClean="0">
              <a:latin typeface="Berlin Sans FB" pitchFamily="34" charset="0"/>
            </a:endParaRPr>
          </a:p>
          <a:p>
            <a:pPr marL="0" lvl="1" indent="0">
              <a:buNone/>
            </a:pPr>
            <a:endParaRPr lang="fr-BE" sz="2400" i="1" dirty="0">
              <a:latin typeface="Berlin Sans FB" pitchFamily="34" charset="0"/>
            </a:endParaRPr>
          </a:p>
          <a:p>
            <a:endParaRPr lang="fr-BE" sz="24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18</a:t>
            </a:fld>
            <a:endParaRPr lang="fr-BE">
              <a:solidFill>
                <a:prstClr val="black">
                  <a:tint val="75000"/>
                </a:prstClr>
              </a:solidFill>
            </a:endParaRPr>
          </a:p>
        </p:txBody>
      </p:sp>
    </p:spTree>
    <p:extLst>
      <p:ext uri="{BB962C8B-B14F-4D97-AF65-F5344CB8AC3E}">
        <p14:creationId xmlns:p14="http://schemas.microsoft.com/office/powerpoint/2010/main" val="4109521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lnSpcReduction="10000"/>
          </a:bodyPr>
          <a:lstStyle/>
          <a:p>
            <a:pPr lvl="1"/>
            <a:r>
              <a:rPr lang="fr-BE" sz="2400" i="1" dirty="0">
                <a:latin typeface="Berlin Sans FB" pitchFamily="34" charset="0"/>
              </a:rPr>
              <a:t>Les </a:t>
            </a:r>
            <a:r>
              <a:rPr lang="fr-BE" sz="2400" i="1" dirty="0" err="1">
                <a:latin typeface="Berlin Sans FB" pitchFamily="34" charset="0"/>
              </a:rPr>
              <a:t>Milocs</a:t>
            </a:r>
            <a:r>
              <a:rPr lang="fr-BE" sz="2400" i="1" dirty="0">
                <a:latin typeface="Berlin Sans FB" pitchFamily="34" charset="0"/>
              </a:rPr>
              <a:t> souhaitent que tout chômeur envoyé par </a:t>
            </a:r>
            <a:r>
              <a:rPr lang="fr-BE" sz="2400" i="1" dirty="0" err="1">
                <a:latin typeface="Berlin Sans FB" pitchFamily="34" charset="0"/>
              </a:rPr>
              <a:t>Actiris-Onem</a:t>
            </a:r>
            <a:r>
              <a:rPr lang="fr-BE" sz="2400" i="1" dirty="0">
                <a:latin typeface="Berlin Sans FB" pitchFamily="34" charset="0"/>
              </a:rPr>
              <a:t> et qui devient « usager » d’une </a:t>
            </a:r>
            <a:r>
              <a:rPr lang="fr-BE" sz="2400" i="1" dirty="0" err="1">
                <a:latin typeface="Berlin Sans FB" pitchFamily="34" charset="0"/>
              </a:rPr>
              <a:t>Milocs</a:t>
            </a:r>
            <a:r>
              <a:rPr lang="fr-BE" sz="2400" i="1" dirty="0">
                <a:latin typeface="Berlin Sans FB" pitchFamily="34" charset="0"/>
              </a:rPr>
              <a:t> se voit ôter toute obligation issue d’un contrat d’activation. Les </a:t>
            </a:r>
            <a:r>
              <a:rPr lang="fr-BE" sz="2400" i="1" dirty="0" err="1">
                <a:latin typeface="Berlin Sans FB" pitchFamily="34" charset="0"/>
              </a:rPr>
              <a:t>Milocs</a:t>
            </a:r>
            <a:r>
              <a:rPr lang="fr-BE" sz="2400" i="1" dirty="0">
                <a:latin typeface="Berlin Sans FB" pitchFamily="34" charset="0"/>
              </a:rPr>
              <a:t> souhaitent que leur méthodologie d’accompagnement soit reconnue comme légitime à construire le projet personnel porté par l’usager ayant l’objectif d’une réinsertion socio-professionnelle de qualité, selon le timing jugé réaliste par l’usager et le travailleur social.</a:t>
            </a:r>
          </a:p>
          <a:p>
            <a:pPr lvl="1"/>
            <a:r>
              <a:rPr lang="fr-BE" sz="2400" i="1" dirty="0">
                <a:latin typeface="Berlin Sans FB" pitchFamily="34" charset="0"/>
              </a:rPr>
              <a:t>Les travailleurs sociaux ne souhaitent </a:t>
            </a:r>
            <a:r>
              <a:rPr lang="fr-BE" sz="2400" i="1" dirty="0" smtClean="0">
                <a:latin typeface="Berlin Sans FB" pitchFamily="34" charset="0"/>
              </a:rPr>
              <a:t>participer </a:t>
            </a:r>
            <a:r>
              <a:rPr lang="fr-BE" sz="2400" i="1" dirty="0">
                <a:latin typeface="Berlin Sans FB" pitchFamily="34" charset="0"/>
              </a:rPr>
              <a:t>au « RPE » qu’avec la garantie que les informations ne peuvent servir qu’à aider tous les partenaires à construire l’accompagnement et le projet professionnel </a:t>
            </a:r>
            <a:r>
              <a:rPr lang="fr-BE" sz="2400" i="1" dirty="0" smtClean="0">
                <a:latin typeface="Berlin Sans FB" pitchFamily="34" charset="0"/>
              </a:rPr>
              <a:t>avec </a:t>
            </a:r>
            <a:r>
              <a:rPr lang="fr-BE" sz="2400" i="1" dirty="0">
                <a:latin typeface="Berlin Sans FB" pitchFamily="34" charset="0"/>
              </a:rPr>
              <a:t>la personne. En aucun cas, les </a:t>
            </a:r>
            <a:r>
              <a:rPr lang="fr-BE" sz="2400" i="1" dirty="0" err="1">
                <a:latin typeface="Berlin Sans FB" pitchFamily="34" charset="0"/>
              </a:rPr>
              <a:t>Milocs</a:t>
            </a:r>
            <a:r>
              <a:rPr lang="fr-BE" sz="2400" i="1" dirty="0">
                <a:latin typeface="Berlin Sans FB" pitchFamily="34" charset="0"/>
              </a:rPr>
              <a:t> ne souhaitent </a:t>
            </a:r>
            <a:r>
              <a:rPr lang="fr-BE" sz="2400" i="1" dirty="0" smtClean="0">
                <a:latin typeface="Berlin Sans FB" pitchFamily="34" charset="0"/>
              </a:rPr>
              <a:t>que l’échange d’informations débouchent sur des sanctions </a:t>
            </a:r>
            <a:r>
              <a:rPr lang="fr-BE" sz="2400" i="1" dirty="0">
                <a:latin typeface="Berlin Sans FB" pitchFamily="34" charset="0"/>
              </a:rPr>
              <a:t>à l’encontre d’un de leurs usagers.</a:t>
            </a:r>
          </a:p>
          <a:p>
            <a:endParaRPr lang="fr-BE" sz="24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19</a:t>
            </a:fld>
            <a:endParaRPr lang="fr-BE">
              <a:solidFill>
                <a:prstClr val="black">
                  <a:tint val="75000"/>
                </a:prstClr>
              </a:solidFill>
            </a:endParaRPr>
          </a:p>
        </p:txBody>
      </p:sp>
    </p:spTree>
    <p:extLst>
      <p:ext uri="{BB962C8B-B14F-4D97-AF65-F5344CB8AC3E}">
        <p14:creationId xmlns:p14="http://schemas.microsoft.com/office/powerpoint/2010/main" val="170517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rgbClr val="FFFF00"/>
                </a:solidFill>
                <a:latin typeface="Berlin Sans FB Demi" pitchFamily="34" charset="0"/>
              </a:rPr>
              <a:t>Ordonnance</a:t>
            </a:r>
            <a:r>
              <a:rPr lang="fr-BE" dirty="0" smtClean="0">
                <a:latin typeface="Berlin Sans FB Demi" pitchFamily="34" charset="0"/>
              </a:rPr>
              <a:t> : </a:t>
            </a:r>
            <a:r>
              <a:rPr lang="fr-BE" dirty="0">
                <a:latin typeface="Berlin Sans FB Demi" pitchFamily="34" charset="0"/>
              </a:rPr>
              <a:t/>
            </a:r>
            <a:br>
              <a:rPr lang="fr-BE" dirty="0">
                <a:latin typeface="Berlin Sans FB Demi" pitchFamily="34" charset="0"/>
              </a:rPr>
            </a:br>
            <a:r>
              <a:rPr lang="fr-BE" dirty="0">
                <a:latin typeface="Berlin Sans FB Demi" pitchFamily="34" charset="0"/>
              </a:rPr>
              <a:t>Etat des « discussions »</a:t>
            </a:r>
          </a:p>
        </p:txBody>
      </p:sp>
      <p:sp>
        <p:nvSpPr>
          <p:cNvPr id="3" name="Espace réservé du contenu 2"/>
          <p:cNvSpPr>
            <a:spLocks noGrp="1"/>
          </p:cNvSpPr>
          <p:nvPr>
            <p:ph idx="1"/>
          </p:nvPr>
        </p:nvSpPr>
        <p:spPr/>
        <p:txBody>
          <a:bodyPr>
            <a:noAutofit/>
          </a:bodyPr>
          <a:lstStyle/>
          <a:p>
            <a:endParaRPr lang="fr-BE" sz="2200" dirty="0" smtClean="0">
              <a:latin typeface="Berlin Sans FB" pitchFamily="34" charset="0"/>
            </a:endParaRPr>
          </a:p>
          <a:p>
            <a:r>
              <a:rPr lang="fr-BE" sz="2200" dirty="0" smtClean="0">
                <a:latin typeface="Berlin Sans FB" pitchFamily="34" charset="0"/>
              </a:rPr>
              <a:t>Agréments </a:t>
            </a:r>
            <a:r>
              <a:rPr lang="fr-BE" sz="2200" dirty="0">
                <a:latin typeface="Berlin Sans FB" pitchFamily="34" charset="0"/>
              </a:rPr>
              <a:t>demandés et enjeux actuels </a:t>
            </a:r>
            <a:endParaRPr lang="fr-BE" sz="2200" dirty="0" smtClean="0">
              <a:latin typeface="Berlin Sans FB" pitchFamily="34" charset="0"/>
            </a:endParaRPr>
          </a:p>
          <a:p>
            <a:r>
              <a:rPr lang="fr-BE" sz="2200" dirty="0" smtClean="0">
                <a:latin typeface="Berlin Sans FB" pitchFamily="34" charset="0"/>
              </a:rPr>
              <a:t>GT </a:t>
            </a:r>
            <a:r>
              <a:rPr lang="fr-BE" sz="2200" dirty="0">
                <a:latin typeface="Berlin Sans FB" pitchFamily="34" charset="0"/>
              </a:rPr>
              <a:t>« </a:t>
            </a:r>
            <a:r>
              <a:rPr lang="fr-BE" sz="2200" dirty="0" err="1">
                <a:latin typeface="Berlin Sans FB" pitchFamily="34" charset="0"/>
              </a:rPr>
              <a:t>Méthodo</a:t>
            </a:r>
            <a:r>
              <a:rPr lang="fr-BE" sz="2200" dirty="0">
                <a:latin typeface="Berlin Sans FB" pitchFamily="34" charset="0"/>
              </a:rPr>
              <a:t>-Publics Cibles </a:t>
            </a:r>
            <a:r>
              <a:rPr lang="fr-BE" sz="2200" dirty="0" smtClean="0">
                <a:latin typeface="Berlin Sans FB" pitchFamily="34" charset="0"/>
              </a:rPr>
              <a:t>»</a:t>
            </a:r>
            <a:endParaRPr lang="fr-BE" sz="2200" dirty="0">
              <a:latin typeface="Berlin Sans FB" pitchFamily="34" charset="0"/>
            </a:endParaRPr>
          </a:p>
          <a:p>
            <a:r>
              <a:rPr lang="fr-BE" sz="2200" dirty="0">
                <a:latin typeface="Berlin Sans FB" pitchFamily="34" charset="0"/>
              </a:rPr>
              <a:t>GT « Finance </a:t>
            </a:r>
            <a:r>
              <a:rPr lang="fr-BE" sz="2200" dirty="0" smtClean="0">
                <a:latin typeface="Berlin Sans FB" pitchFamily="34" charset="0"/>
              </a:rPr>
              <a:t>»</a:t>
            </a:r>
            <a:endParaRPr lang="fr-BE" sz="2200" dirty="0">
              <a:latin typeface="Berlin Sans FB" pitchFamily="34" charset="0"/>
            </a:endParaRPr>
          </a:p>
          <a:p>
            <a:r>
              <a:rPr lang="fr-BE" sz="2200" dirty="0">
                <a:latin typeface="Berlin Sans FB" pitchFamily="34" charset="0"/>
              </a:rPr>
              <a:t>Calendrier à court et moyen terme </a:t>
            </a:r>
            <a:r>
              <a:rPr lang="fr-BE" sz="2200" dirty="0" smtClean="0">
                <a:latin typeface="Berlin Sans FB" pitchFamily="34" charset="0"/>
              </a:rPr>
              <a:t>Ordonnance</a:t>
            </a:r>
            <a:endParaRPr lang="fr-BE" sz="2200" dirty="0">
              <a:latin typeface="Berlin Sans FB" pitchFamily="34" charset="0"/>
            </a:endParaRPr>
          </a:p>
          <a:p>
            <a:pPr lvl="2"/>
            <a:r>
              <a:rPr lang="fr-BE" sz="2200" dirty="0">
                <a:latin typeface="Berlin Sans FB" pitchFamily="34" charset="0"/>
              </a:rPr>
              <a:t>Rattrapage-phasage (7,5 ETP en 2012; il en manque encore raisonnablement + de 30!)</a:t>
            </a:r>
          </a:p>
          <a:p>
            <a:r>
              <a:rPr lang="fr-BE" sz="2200" dirty="0" smtClean="0">
                <a:latin typeface="Berlin Sans FB" pitchFamily="34" charset="0"/>
              </a:rPr>
              <a:t>Jean-Philippe</a:t>
            </a:r>
            <a:r>
              <a:rPr lang="fr-BE" sz="2200" dirty="0">
                <a:latin typeface="Berlin Sans FB" pitchFamily="34" charset="0"/>
              </a:rPr>
              <a:t>; Tatiana; </a:t>
            </a:r>
            <a:r>
              <a:rPr lang="fr-BE" sz="2200" dirty="0" smtClean="0">
                <a:latin typeface="Berlin Sans FB" pitchFamily="34" charset="0"/>
              </a:rPr>
              <a:t>Laurence</a:t>
            </a:r>
            <a:endParaRPr lang="fr-BE" sz="2200" dirty="0">
              <a:latin typeface="Berlin Sans FB" pitchFamily="34" charset="0"/>
            </a:endParaRP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2</a:t>
            </a:fld>
            <a:endParaRPr lang="fr-BE">
              <a:solidFill>
                <a:prstClr val="black">
                  <a:tint val="75000"/>
                </a:prstClr>
              </a:solidFill>
            </a:endParaRPr>
          </a:p>
        </p:txBody>
      </p:sp>
    </p:spTree>
    <p:extLst>
      <p:ext uri="{BB962C8B-B14F-4D97-AF65-F5344CB8AC3E}">
        <p14:creationId xmlns:p14="http://schemas.microsoft.com/office/powerpoint/2010/main" val="384679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342900" lvl="1" indent="-342900">
              <a:buFontTx/>
              <a:buChar char="-"/>
            </a:pPr>
            <a:endParaRPr lang="fr-BE" sz="2400" i="1" dirty="0" smtClean="0">
              <a:latin typeface="Berlin Sans FB" pitchFamily="34" charset="0"/>
            </a:endParaRPr>
          </a:p>
          <a:p>
            <a:pPr marL="342900" lvl="1" indent="-342900">
              <a:buFontTx/>
              <a:buChar char="-"/>
            </a:pPr>
            <a:endParaRPr lang="fr-BE" sz="2400" i="1" dirty="0">
              <a:latin typeface="Berlin Sans FB" pitchFamily="34" charset="0"/>
            </a:endParaRPr>
          </a:p>
          <a:p>
            <a:pPr marL="342900" lvl="1" indent="-342900">
              <a:buFontTx/>
              <a:buChar char="-"/>
            </a:pPr>
            <a:r>
              <a:rPr lang="fr-BE" sz="2400" i="1" dirty="0" smtClean="0">
                <a:latin typeface="Berlin Sans FB" pitchFamily="34" charset="0"/>
              </a:rPr>
              <a:t>Demande d’immunité des contrôles-sanctions pour tout </a:t>
            </a:r>
            <a:r>
              <a:rPr lang="fr-BE" sz="2400" i="1" dirty="0">
                <a:latin typeface="Berlin Sans FB" pitchFamily="34" charset="0"/>
              </a:rPr>
              <a:t>usager </a:t>
            </a:r>
            <a:r>
              <a:rPr lang="fr-BE" sz="2400" i="1" dirty="0" smtClean="0">
                <a:latin typeface="Berlin Sans FB" pitchFamily="34" charset="0"/>
              </a:rPr>
              <a:t>qui effectue des démarches « </a:t>
            </a:r>
            <a:r>
              <a:rPr lang="fr-BE" sz="2400" i="1" dirty="0" err="1" smtClean="0">
                <a:latin typeface="Berlin Sans FB" pitchFamily="34" charset="0"/>
              </a:rPr>
              <a:t>Milocs</a:t>
            </a:r>
            <a:r>
              <a:rPr lang="fr-BE" sz="2400" i="1" dirty="0" smtClean="0">
                <a:latin typeface="Berlin Sans FB" pitchFamily="34" charset="0"/>
              </a:rPr>
              <a:t> » (parcours d’insertion)</a:t>
            </a:r>
          </a:p>
          <a:p>
            <a:pPr marL="342900" lvl="1" indent="-342900">
              <a:buFontTx/>
              <a:buChar char="-"/>
            </a:pPr>
            <a:r>
              <a:rPr lang="fr-BE" sz="2400" i="1" dirty="0" smtClean="0">
                <a:latin typeface="Berlin Sans FB" pitchFamily="34" charset="0"/>
              </a:rPr>
              <a:t>Les </a:t>
            </a:r>
            <a:r>
              <a:rPr lang="fr-BE" sz="2400" i="1" dirty="0">
                <a:latin typeface="Berlin Sans FB" pitchFamily="34" charset="0"/>
              </a:rPr>
              <a:t>travailleurs sociaux rappellent que le contexte n’est toujours pas favorable à une réinsertion socio-professionnelle durable de leurs usagers, et qu’il faut davantage travailler à réduire ces obstacles, avant d’agiter les chômeurs : manque d’emplois de qualité à pourvoir, déficit d’offre de formation, manque de places en crèche, mobilité trop chère, allocations sociales trop faibles, etc</a:t>
            </a:r>
            <a:r>
              <a:rPr lang="fr-BE" sz="2400" i="1" dirty="0" smtClean="0">
                <a:latin typeface="Berlin Sans FB" pitchFamily="34" charset="0"/>
              </a:rPr>
              <a:t>.</a:t>
            </a:r>
          </a:p>
          <a:p>
            <a:pPr marL="342900" lvl="1" indent="-342900">
              <a:buFontTx/>
              <a:buChar char="-"/>
            </a:pPr>
            <a:endParaRPr lang="fr-BE" sz="2400" i="1" dirty="0">
              <a:latin typeface="Berlin Sans FB" pitchFamily="34" charset="0"/>
            </a:endParaRPr>
          </a:p>
          <a:p>
            <a:endParaRPr lang="fr-BE" sz="24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20</a:t>
            </a:fld>
            <a:endParaRPr lang="fr-BE">
              <a:solidFill>
                <a:prstClr val="black">
                  <a:tint val="75000"/>
                </a:prstClr>
              </a:solidFill>
            </a:endParaRPr>
          </a:p>
        </p:txBody>
      </p:sp>
    </p:spTree>
    <p:extLst>
      <p:ext uri="{BB962C8B-B14F-4D97-AF65-F5344CB8AC3E}">
        <p14:creationId xmlns:p14="http://schemas.microsoft.com/office/powerpoint/2010/main" val="3927751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476672"/>
            <a:ext cx="7056784" cy="5908922"/>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21</a:t>
            </a:fld>
            <a:endParaRPr lang="fr-BE">
              <a:solidFill>
                <a:prstClr val="black">
                  <a:tint val="75000"/>
                </a:prstClr>
              </a:solidFill>
            </a:endParaRPr>
          </a:p>
        </p:txBody>
      </p:sp>
    </p:spTree>
    <p:extLst>
      <p:ext uri="{BB962C8B-B14F-4D97-AF65-F5344CB8AC3E}">
        <p14:creationId xmlns:p14="http://schemas.microsoft.com/office/powerpoint/2010/main" val="3887434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a:bodyPr>
          <a:lstStyle/>
          <a:p>
            <a:r>
              <a:rPr lang="fr-BE" dirty="0" smtClean="0">
                <a:latin typeface="Berlin Sans FB Demi" pitchFamily="34" charset="0"/>
              </a:rPr>
              <a:t>2. </a:t>
            </a:r>
            <a:r>
              <a:rPr lang="fr-BE" dirty="0" smtClean="0">
                <a:solidFill>
                  <a:srgbClr val="FFFF00"/>
                </a:solidFill>
                <a:latin typeface="Berlin Sans FB Demi" pitchFamily="34" charset="0"/>
              </a:rPr>
              <a:t>Conditions de travail</a:t>
            </a:r>
            <a:r>
              <a:rPr lang="fr-BE" dirty="0" smtClean="0">
                <a:latin typeface="Berlin Sans FB Demi" pitchFamily="34" charset="0"/>
              </a:rPr>
              <a:t>, ou les joies de travailler dans le social</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060848"/>
            <a:ext cx="6820852" cy="4283495"/>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22</a:t>
            </a:fld>
            <a:endParaRPr lang="fr-BE"/>
          </a:p>
        </p:txBody>
      </p:sp>
    </p:spTree>
    <p:extLst>
      <p:ext uri="{BB962C8B-B14F-4D97-AF65-F5344CB8AC3E}">
        <p14:creationId xmlns:p14="http://schemas.microsoft.com/office/powerpoint/2010/main" val="4090676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a:bodyPr>
          <a:lstStyle/>
          <a:p>
            <a:r>
              <a:rPr lang="fr-BE" dirty="0" smtClean="0">
                <a:solidFill>
                  <a:srgbClr val="FFFF00"/>
                </a:solidFill>
                <a:latin typeface="Berlin Sans FB Demi" pitchFamily="34" charset="0"/>
              </a:rPr>
              <a:t>Conditions de travail</a:t>
            </a:r>
            <a:r>
              <a:rPr lang="fr-BE" dirty="0" smtClean="0">
                <a:latin typeface="Berlin Sans FB Demi" pitchFamily="34" charset="0"/>
              </a:rPr>
              <a:t>, ou les joies de travailler dans le social</a:t>
            </a:r>
            <a:endParaRPr lang="fr-BE" dirty="0">
              <a:latin typeface="Berlin Sans FB Demi" pitchFamily="34" charset="0"/>
            </a:endParaRPr>
          </a:p>
        </p:txBody>
      </p:sp>
      <p:sp>
        <p:nvSpPr>
          <p:cNvPr id="3" name="Espace réservé du contenu 2"/>
          <p:cNvSpPr>
            <a:spLocks noGrp="1"/>
          </p:cNvSpPr>
          <p:nvPr>
            <p:ph idx="1"/>
          </p:nvPr>
        </p:nvSpPr>
        <p:spPr>
          <a:xfrm>
            <a:off x="457200" y="2060848"/>
            <a:ext cx="8229600" cy="4065315"/>
          </a:xfrm>
        </p:spPr>
        <p:txBody>
          <a:bodyPr/>
          <a:lstStyle/>
          <a:p>
            <a:endParaRPr lang="fr-BE" dirty="0" smtClean="0">
              <a:latin typeface="Berlin Sans FB" pitchFamily="34" charset="0"/>
            </a:endParaRPr>
          </a:p>
          <a:p>
            <a:endParaRPr lang="fr-BE" dirty="0">
              <a:latin typeface="Berlin Sans FB" pitchFamily="34" charset="0"/>
            </a:endParaRPr>
          </a:p>
          <a:p>
            <a:r>
              <a:rPr lang="fr-BE" dirty="0" smtClean="0">
                <a:latin typeface="Berlin Sans FB" pitchFamily="34" charset="0"/>
              </a:rPr>
              <a:t>Sylvie </a:t>
            </a:r>
            <a:r>
              <a:rPr lang="fr-BE" dirty="0" err="1" smtClean="0">
                <a:latin typeface="Berlin Sans FB" pitchFamily="34" charset="0"/>
              </a:rPr>
              <a:t>Bomele</a:t>
            </a:r>
            <a:r>
              <a:rPr lang="fr-BE" dirty="0" smtClean="0">
                <a:latin typeface="Berlin Sans FB" pitchFamily="34" charset="0"/>
              </a:rPr>
              <a:t> (Anderlecht)</a:t>
            </a:r>
          </a:p>
          <a:p>
            <a:r>
              <a:rPr lang="fr-BE" dirty="0" smtClean="0">
                <a:latin typeface="Berlin Sans FB" pitchFamily="34" charset="0"/>
              </a:rPr>
              <a:t>Corenthin Delporte (Ixelles)</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23</a:t>
            </a:fld>
            <a:endParaRPr lang="fr-BE"/>
          </a:p>
        </p:txBody>
      </p:sp>
    </p:spTree>
    <p:extLst>
      <p:ext uri="{BB962C8B-B14F-4D97-AF65-F5344CB8AC3E}">
        <p14:creationId xmlns:p14="http://schemas.microsoft.com/office/powerpoint/2010/main" val="3347480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2. </a:t>
            </a:r>
            <a:r>
              <a:rPr lang="fr-BE" dirty="0">
                <a:solidFill>
                  <a:srgbClr val="FFFF00"/>
                </a:solidFill>
                <a:latin typeface="Berlin Sans FB Demi" pitchFamily="34" charset="0"/>
              </a:rPr>
              <a:t>Conditions de travail</a:t>
            </a:r>
          </a:p>
        </p:txBody>
      </p:sp>
      <p:sp>
        <p:nvSpPr>
          <p:cNvPr id="3" name="Espace réservé du contenu 2"/>
          <p:cNvSpPr>
            <a:spLocks noGrp="1"/>
          </p:cNvSpPr>
          <p:nvPr>
            <p:ph idx="1"/>
          </p:nvPr>
        </p:nvSpPr>
        <p:spPr/>
        <p:txBody>
          <a:bodyPr>
            <a:normAutofit fontScale="92500" lnSpcReduction="20000"/>
          </a:bodyPr>
          <a:lstStyle/>
          <a:p>
            <a:r>
              <a:rPr lang="fr-BE" dirty="0">
                <a:latin typeface="Berlin Sans FB" pitchFamily="34" charset="0"/>
              </a:rPr>
              <a:t>Constats:</a:t>
            </a:r>
          </a:p>
          <a:p>
            <a:pPr marL="0" indent="0">
              <a:buNone/>
            </a:pPr>
            <a:endParaRPr lang="fr-BE" dirty="0">
              <a:latin typeface="Berlin Sans FB" pitchFamily="34" charset="0"/>
            </a:endParaRPr>
          </a:p>
          <a:p>
            <a:pPr lvl="1"/>
            <a:r>
              <a:rPr lang="fr-BE" dirty="0">
                <a:latin typeface="Berlin Sans FB" pitchFamily="34" charset="0"/>
              </a:rPr>
              <a:t>Conditions de travail inférieures pour des fonctions similaires exercées au sein d’organisations publiques ou parapubliques (barèmes, locaux, etc.)</a:t>
            </a:r>
          </a:p>
          <a:p>
            <a:pPr lvl="1"/>
            <a:r>
              <a:rPr lang="fr-BE" dirty="0">
                <a:latin typeface="Berlin Sans FB" pitchFamily="34" charset="0"/>
              </a:rPr>
              <a:t>Atteinte à la déontologie des travailleurs sociaux </a:t>
            </a:r>
          </a:p>
          <a:p>
            <a:pPr lvl="1"/>
            <a:r>
              <a:rPr lang="fr-BE" dirty="0">
                <a:latin typeface="Berlin Sans FB" pitchFamily="34" charset="0"/>
              </a:rPr>
              <a:t>Dénaturation du travail social</a:t>
            </a:r>
          </a:p>
          <a:p>
            <a:pPr lvl="1"/>
            <a:r>
              <a:rPr lang="fr-BE" dirty="0">
                <a:latin typeface="Berlin Sans FB" pitchFamily="34" charset="0"/>
              </a:rPr>
              <a:t>Précarisation des contrats de travail vu les modes de financements de projets</a:t>
            </a:r>
          </a:p>
          <a:p>
            <a:pPr lvl="1"/>
            <a:r>
              <a:rPr lang="fr-BE" dirty="0">
                <a:latin typeface="Berlin Sans FB" pitchFamily="34" charset="0"/>
              </a:rPr>
              <a:t>Non reconnaissance de la professionnalisation de nos métiers</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24</a:t>
            </a:fld>
            <a:endParaRPr lang="fr-BE">
              <a:solidFill>
                <a:prstClr val="black">
                  <a:tint val="75000"/>
                </a:prstClr>
              </a:solidFill>
            </a:endParaRPr>
          </a:p>
        </p:txBody>
      </p:sp>
    </p:spTree>
    <p:extLst>
      <p:ext uri="{BB962C8B-B14F-4D97-AF65-F5344CB8AC3E}">
        <p14:creationId xmlns:p14="http://schemas.microsoft.com/office/powerpoint/2010/main" val="2952592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a:bodyPr>
          <a:lstStyle/>
          <a:p>
            <a:pPr lvl="1"/>
            <a:r>
              <a:rPr lang="fr-BE" sz="2600" dirty="0" smtClean="0">
                <a:latin typeface="Berlin Sans FB" pitchFamily="34" charset="0"/>
              </a:rPr>
              <a:t>Grande </a:t>
            </a:r>
            <a:r>
              <a:rPr lang="fr-BE" sz="2600" dirty="0">
                <a:latin typeface="Berlin Sans FB" pitchFamily="34" charset="0"/>
              </a:rPr>
              <a:t>diversité de conditions de travail entre </a:t>
            </a:r>
            <a:r>
              <a:rPr lang="fr-BE" sz="2600" dirty="0" err="1">
                <a:latin typeface="Berlin Sans FB" pitchFamily="34" charset="0"/>
              </a:rPr>
              <a:t>Milocs</a:t>
            </a:r>
            <a:r>
              <a:rPr lang="fr-BE" sz="2600" dirty="0">
                <a:latin typeface="Berlin Sans FB" pitchFamily="34" charset="0"/>
              </a:rPr>
              <a:t> (contexte externe, et interne)</a:t>
            </a:r>
          </a:p>
          <a:p>
            <a:pPr lvl="1"/>
            <a:r>
              <a:rPr lang="fr-BE" sz="2600" dirty="0">
                <a:latin typeface="Berlin Sans FB" pitchFamily="34" charset="0"/>
              </a:rPr>
              <a:t>Stress au travail ,1</a:t>
            </a:r>
            <a:r>
              <a:rPr lang="fr-BE" sz="2600" baseline="30000" dirty="0">
                <a:latin typeface="Berlin Sans FB" pitchFamily="34" charset="0"/>
              </a:rPr>
              <a:t>ère</a:t>
            </a:r>
            <a:r>
              <a:rPr lang="fr-BE" sz="2600" dirty="0">
                <a:latin typeface="Berlin Sans FB" pitchFamily="34" charset="0"/>
              </a:rPr>
              <a:t> : augmentation du nombre d’usagers sans que les moyens ne suivent (« la quantité prime trop souvent sur la qualité »); </a:t>
            </a:r>
          </a:p>
          <a:p>
            <a:pPr lvl="1"/>
            <a:r>
              <a:rPr lang="fr-BE" sz="2600" dirty="0">
                <a:latin typeface="Berlin Sans FB" pitchFamily="34" charset="0"/>
              </a:rPr>
              <a:t>Stress au travail, 2</a:t>
            </a:r>
            <a:r>
              <a:rPr lang="fr-BE" sz="2600" baseline="30000" dirty="0">
                <a:latin typeface="Berlin Sans FB" pitchFamily="34" charset="0"/>
              </a:rPr>
              <a:t>ème</a:t>
            </a:r>
            <a:r>
              <a:rPr lang="fr-BE" sz="2600" dirty="0">
                <a:latin typeface="Berlin Sans FB" pitchFamily="34" charset="0"/>
              </a:rPr>
              <a:t> : augmentation du nombre de chômeurs et d’usagers potentiels, sans que les moyens ne permettent d’envisager un même accès à un accompagnement de qualité pour tous, des projets innovants d’insertion en assez grand nombre, etc. </a:t>
            </a:r>
          </a:p>
          <a:p>
            <a:endParaRPr lang="fr-BE" sz="26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25</a:t>
            </a:fld>
            <a:endParaRPr lang="fr-BE">
              <a:solidFill>
                <a:prstClr val="black">
                  <a:tint val="75000"/>
                </a:prstClr>
              </a:solidFill>
            </a:endParaRPr>
          </a:p>
        </p:txBody>
      </p:sp>
    </p:spTree>
    <p:extLst>
      <p:ext uri="{BB962C8B-B14F-4D97-AF65-F5344CB8AC3E}">
        <p14:creationId xmlns:p14="http://schemas.microsoft.com/office/powerpoint/2010/main" val="125035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dirty="0" smtClean="0">
                <a:latin typeface="Berlin Sans FB Demi" pitchFamily="34" charset="0"/>
              </a:rPr>
              <a:t>Hausse du nombre de chômeurs... ? Mais non, voyons !</a:t>
            </a:r>
            <a:endParaRPr lang="fr-BE" sz="2400"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4626" y="1340768"/>
            <a:ext cx="6534748" cy="5044826"/>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26</a:t>
            </a:fld>
            <a:endParaRPr lang="fr-BE">
              <a:solidFill>
                <a:prstClr val="black">
                  <a:tint val="75000"/>
                </a:prstClr>
              </a:solidFill>
            </a:endParaRPr>
          </a:p>
        </p:txBody>
      </p:sp>
    </p:spTree>
    <p:extLst>
      <p:ext uri="{BB962C8B-B14F-4D97-AF65-F5344CB8AC3E}">
        <p14:creationId xmlns:p14="http://schemas.microsoft.com/office/powerpoint/2010/main" val="3551333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r>
              <a:rPr lang="fr-BE" dirty="0">
                <a:latin typeface="Berlin Sans FB" pitchFamily="34" charset="0"/>
              </a:rPr>
              <a:t>Revendications/positions</a:t>
            </a:r>
          </a:p>
          <a:p>
            <a:pPr marL="0" indent="0">
              <a:buNone/>
            </a:pPr>
            <a:endParaRPr lang="fr-BE" dirty="0">
              <a:latin typeface="Berlin Sans FB" pitchFamily="34" charset="0"/>
            </a:endParaRPr>
          </a:p>
          <a:p>
            <a:pPr lvl="1"/>
            <a:r>
              <a:rPr lang="fr-BE" i="1" dirty="0">
                <a:latin typeface="Berlin Sans FB" pitchFamily="34" charset="0"/>
              </a:rPr>
              <a:t>Harmonisation des barèmes du socio-culturel vers ceux pratiqués dans les services publics.</a:t>
            </a:r>
          </a:p>
          <a:p>
            <a:pPr lvl="1"/>
            <a:r>
              <a:rPr lang="fr-BE" i="1" dirty="0">
                <a:latin typeface="Berlin Sans FB" pitchFamily="34" charset="0"/>
              </a:rPr>
              <a:t>Révision des normes de travail imposées par les pouvoirs publics et partenaires: davantage de temps pour chaque usager; des normes d’évaluation basée sur la qualité et non sur la quantité</a:t>
            </a:r>
          </a:p>
          <a:p>
            <a:pPr lvl="1"/>
            <a:r>
              <a:rPr lang="fr-BE" i="1" dirty="0">
                <a:latin typeface="Berlin Sans FB" pitchFamily="34" charset="0"/>
              </a:rPr>
              <a:t>Respect de la déontologie des travailleurs sociaux</a:t>
            </a:r>
          </a:p>
          <a:p>
            <a:pPr lvl="1"/>
            <a:r>
              <a:rPr lang="fr-BE" i="1" dirty="0">
                <a:latin typeface="Berlin Sans FB" pitchFamily="34" charset="0"/>
              </a:rPr>
              <a:t>Réduction de la charge administrative (rapports-encodage, …)</a:t>
            </a:r>
          </a:p>
          <a:p>
            <a:endParaRPr lang="fr-BE"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27</a:t>
            </a:fld>
            <a:endParaRPr lang="fr-BE">
              <a:solidFill>
                <a:prstClr val="black">
                  <a:tint val="75000"/>
                </a:prstClr>
              </a:solidFill>
            </a:endParaRPr>
          </a:p>
        </p:txBody>
      </p:sp>
    </p:spTree>
    <p:extLst>
      <p:ext uri="{BB962C8B-B14F-4D97-AF65-F5344CB8AC3E}">
        <p14:creationId xmlns:p14="http://schemas.microsoft.com/office/powerpoint/2010/main" val="3774399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lvl="1"/>
            <a:endParaRPr lang="fr-BE" i="1" dirty="0" smtClean="0">
              <a:latin typeface="Berlin Sans FB" pitchFamily="34" charset="0"/>
            </a:endParaRPr>
          </a:p>
          <a:p>
            <a:pPr lvl="1"/>
            <a:endParaRPr lang="fr-BE" i="1" dirty="0">
              <a:latin typeface="Berlin Sans FB" pitchFamily="34" charset="0"/>
            </a:endParaRPr>
          </a:p>
          <a:p>
            <a:pPr lvl="1"/>
            <a:r>
              <a:rPr lang="fr-BE" i="1" dirty="0" smtClean="0">
                <a:latin typeface="Berlin Sans FB" pitchFamily="34" charset="0"/>
              </a:rPr>
              <a:t>Financement </a:t>
            </a:r>
            <a:r>
              <a:rPr lang="fr-BE" i="1" dirty="0">
                <a:latin typeface="Berlin Sans FB" pitchFamily="34" charset="0"/>
              </a:rPr>
              <a:t>structurel, sans risques reportés sur les travailleurs embauchés pour mener à bien un projet</a:t>
            </a:r>
          </a:p>
          <a:p>
            <a:pPr lvl="1"/>
            <a:r>
              <a:rPr lang="fr-BE" i="1" dirty="0" smtClean="0">
                <a:latin typeface="Berlin Sans FB" pitchFamily="34" charset="0"/>
              </a:rPr>
              <a:t>Augmentation </a:t>
            </a:r>
            <a:r>
              <a:rPr lang="fr-BE" i="1" dirty="0">
                <a:latin typeface="Berlin Sans FB" pitchFamily="34" charset="0"/>
              </a:rPr>
              <a:t>des financements pour davantage de forces de travail, davantage de services aux usagers, des conditions de travail améliorées, et des locaux et matériels adaptés aux besoins, adaptés à la réalité du chômage bruxellois</a:t>
            </a:r>
          </a:p>
          <a:p>
            <a:endParaRPr lang="fr-BE"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28</a:t>
            </a:fld>
            <a:endParaRPr lang="fr-BE">
              <a:solidFill>
                <a:prstClr val="black">
                  <a:tint val="75000"/>
                </a:prstClr>
              </a:solidFill>
            </a:endParaRPr>
          </a:p>
        </p:txBody>
      </p:sp>
    </p:spTree>
    <p:extLst>
      <p:ext uri="{BB962C8B-B14F-4D97-AF65-F5344CB8AC3E}">
        <p14:creationId xmlns:p14="http://schemas.microsoft.com/office/powerpoint/2010/main" val="804582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smtClean="0">
                <a:latin typeface="Berlin Sans FB Demi" pitchFamily="34" charset="0"/>
              </a:rPr>
              <a:t>Quantité ou qualité ?</a:t>
            </a:r>
            <a:endParaRPr lang="fr-BE" sz="3200"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589" y="1484785"/>
            <a:ext cx="7628822" cy="4756794"/>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29</a:t>
            </a:fld>
            <a:endParaRPr lang="fr-BE">
              <a:solidFill>
                <a:prstClr val="black">
                  <a:tint val="75000"/>
                </a:prstClr>
              </a:solidFill>
            </a:endParaRPr>
          </a:p>
        </p:txBody>
      </p:sp>
    </p:spTree>
    <p:extLst>
      <p:ext uri="{BB962C8B-B14F-4D97-AF65-F5344CB8AC3E}">
        <p14:creationId xmlns:p14="http://schemas.microsoft.com/office/powerpoint/2010/main" val="384423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3 j</a:t>
            </a:r>
            <a:r>
              <a:rPr lang="fr-BE" dirty="0" smtClean="0">
                <a:latin typeface="Berlin Sans FB Demi" pitchFamily="34" charset="0"/>
              </a:rPr>
              <a:t>ournées ?</a:t>
            </a:r>
            <a:endParaRPr lang="fr-BE" dirty="0"/>
          </a:p>
        </p:txBody>
      </p:sp>
      <p:sp>
        <p:nvSpPr>
          <p:cNvPr id="3" name="Espace réservé du contenu 2"/>
          <p:cNvSpPr>
            <a:spLocks noGrp="1"/>
          </p:cNvSpPr>
          <p:nvPr>
            <p:ph idx="1"/>
          </p:nvPr>
        </p:nvSpPr>
        <p:spPr/>
        <p:txBody>
          <a:bodyPr/>
          <a:lstStyle/>
          <a:p>
            <a:r>
              <a:rPr lang="fr-BE" sz="2200" u="sng" dirty="0" smtClean="0">
                <a:latin typeface="Berlin Sans FB" pitchFamily="34" charset="0"/>
              </a:rPr>
              <a:t>Objectifs</a:t>
            </a:r>
            <a:r>
              <a:rPr lang="fr-BE" sz="2200" dirty="0" smtClean="0">
                <a:latin typeface="Berlin Sans FB" pitchFamily="34" charset="0"/>
              </a:rPr>
              <a:t> :</a:t>
            </a:r>
          </a:p>
          <a:p>
            <a:pPr marL="0" indent="0">
              <a:buNone/>
            </a:pPr>
            <a:endParaRPr lang="fr-BE" sz="2200" dirty="0">
              <a:latin typeface="Berlin Sans FB" pitchFamily="34" charset="0"/>
            </a:endParaRPr>
          </a:p>
          <a:p>
            <a:pPr lvl="1"/>
            <a:r>
              <a:rPr lang="fr-BE" sz="2200" dirty="0">
                <a:latin typeface="Berlin Sans FB" pitchFamily="34" charset="0"/>
              </a:rPr>
              <a:t>Rassembler les travailleurs sociaux</a:t>
            </a:r>
          </a:p>
          <a:p>
            <a:pPr lvl="1"/>
            <a:r>
              <a:rPr lang="fr-BE" sz="2200" dirty="0">
                <a:latin typeface="Berlin Sans FB" pitchFamily="34" charset="0"/>
              </a:rPr>
              <a:t>Rassembler les </a:t>
            </a:r>
            <a:r>
              <a:rPr lang="fr-BE" sz="2200" dirty="0" err="1">
                <a:latin typeface="Berlin Sans FB" pitchFamily="34" charset="0"/>
              </a:rPr>
              <a:t>Milocs</a:t>
            </a:r>
            <a:r>
              <a:rPr lang="fr-BE" sz="2200" dirty="0">
                <a:latin typeface="Berlin Sans FB" pitchFamily="34" charset="0"/>
              </a:rPr>
              <a:t> </a:t>
            </a:r>
          </a:p>
          <a:p>
            <a:pPr lvl="1"/>
            <a:r>
              <a:rPr lang="fr-BE" sz="2200" dirty="0">
                <a:latin typeface="Berlin Sans FB" pitchFamily="34" charset="0"/>
              </a:rPr>
              <a:t>Mettre en évidence l’existence d’un secteur, ayant une expertise et une légitimité forte </a:t>
            </a:r>
          </a:p>
          <a:p>
            <a:pPr lvl="1"/>
            <a:r>
              <a:rPr lang="fr-BE" sz="2200" dirty="0">
                <a:latin typeface="Berlin Sans FB" pitchFamily="34" charset="0"/>
              </a:rPr>
              <a:t>Travailler à l’enrichir et la faire connaitre </a:t>
            </a:r>
          </a:p>
          <a:p>
            <a:pPr lvl="1"/>
            <a:r>
              <a:rPr lang="fr-BE" sz="2200" dirty="0">
                <a:latin typeface="Berlin Sans FB" pitchFamily="34" charset="0"/>
              </a:rPr>
              <a:t>Porter ensemble des positions et revendications communes issues du « terrain » </a:t>
            </a:r>
          </a:p>
          <a:p>
            <a:pPr lvl="1"/>
            <a:r>
              <a:rPr lang="fr-BE" sz="2200" dirty="0" smtClean="0">
                <a:latin typeface="Berlin Sans FB" pitchFamily="34" charset="0"/>
              </a:rPr>
              <a:t>Agir…</a:t>
            </a:r>
            <a:endParaRPr lang="fr-BE" sz="2200" dirty="0">
              <a:latin typeface="Berlin Sans FB"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3</a:t>
            </a:fld>
            <a:endParaRPr lang="fr-BE"/>
          </a:p>
        </p:txBody>
      </p:sp>
    </p:spTree>
    <p:extLst>
      <p:ext uri="{BB962C8B-B14F-4D97-AF65-F5344CB8AC3E}">
        <p14:creationId xmlns:p14="http://schemas.microsoft.com/office/powerpoint/2010/main" val="1502198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0226"/>
          </a:xfrm>
        </p:spPr>
        <p:txBody>
          <a:bodyPr>
            <a:normAutofit fontScale="90000"/>
          </a:bodyPr>
          <a:lstStyle/>
          <a:p>
            <a:r>
              <a:rPr lang="fr-BE" dirty="0" smtClean="0">
                <a:latin typeface="Berlin Sans FB Demi" pitchFamily="34" charset="0"/>
              </a:rPr>
              <a:t>3. </a:t>
            </a:r>
            <a:r>
              <a:rPr lang="fr-BE" dirty="0" smtClean="0">
                <a:solidFill>
                  <a:srgbClr val="FFFF00"/>
                </a:solidFill>
                <a:latin typeface="Berlin Sans FB Demi" pitchFamily="34" charset="0"/>
              </a:rPr>
              <a:t>Filières et projets innovants</a:t>
            </a:r>
            <a:r>
              <a:rPr lang="fr-BE" dirty="0" smtClean="0">
                <a:latin typeface="Berlin Sans FB Demi" pitchFamily="34" charset="0"/>
              </a:rPr>
              <a:t>, ou les joies du développement de projet</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1840" y="2636912"/>
            <a:ext cx="3417888" cy="3417888"/>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30</a:t>
            </a:fld>
            <a:endParaRPr lang="fr-BE"/>
          </a:p>
        </p:txBody>
      </p:sp>
    </p:spTree>
    <p:extLst>
      <p:ext uri="{BB962C8B-B14F-4D97-AF65-F5344CB8AC3E}">
        <p14:creationId xmlns:p14="http://schemas.microsoft.com/office/powerpoint/2010/main" val="1133657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rmAutofit fontScale="90000"/>
          </a:bodyPr>
          <a:lstStyle/>
          <a:p>
            <a:r>
              <a:rPr lang="fr-BE" dirty="0" smtClean="0">
                <a:solidFill>
                  <a:srgbClr val="FFFF00"/>
                </a:solidFill>
                <a:latin typeface="Berlin Sans FB Demi" pitchFamily="34" charset="0"/>
              </a:rPr>
              <a:t>Filières et projets innovants</a:t>
            </a:r>
            <a:r>
              <a:rPr lang="fr-BE" dirty="0" smtClean="0">
                <a:latin typeface="Berlin Sans FB Demi" pitchFamily="34" charset="0"/>
              </a:rPr>
              <a:t>, ou les joies du développement de projet</a:t>
            </a:r>
            <a:endParaRPr lang="fr-BE" dirty="0">
              <a:latin typeface="Berlin Sans FB Demi" pitchFamily="34" charset="0"/>
            </a:endParaRPr>
          </a:p>
        </p:txBody>
      </p:sp>
      <p:sp>
        <p:nvSpPr>
          <p:cNvPr id="3" name="Espace réservé du contenu 2"/>
          <p:cNvSpPr>
            <a:spLocks noGrp="1"/>
          </p:cNvSpPr>
          <p:nvPr>
            <p:ph idx="1"/>
          </p:nvPr>
        </p:nvSpPr>
        <p:spPr>
          <a:xfrm>
            <a:off x="457200" y="2636912"/>
            <a:ext cx="8229600" cy="3489251"/>
          </a:xfrm>
        </p:spPr>
        <p:txBody>
          <a:bodyPr/>
          <a:lstStyle/>
          <a:p>
            <a:endParaRPr lang="fr-BE" dirty="0" smtClean="0">
              <a:latin typeface="Berlin Sans FB" pitchFamily="34" charset="0"/>
            </a:endParaRPr>
          </a:p>
          <a:p>
            <a:r>
              <a:rPr lang="fr-BE" dirty="0" smtClean="0">
                <a:latin typeface="Berlin Sans FB" pitchFamily="34" charset="0"/>
              </a:rPr>
              <a:t>Laurence </a:t>
            </a:r>
            <a:r>
              <a:rPr lang="fr-BE" dirty="0" err="1" smtClean="0">
                <a:latin typeface="Berlin Sans FB" pitchFamily="34" charset="0"/>
              </a:rPr>
              <a:t>Comblin</a:t>
            </a:r>
            <a:r>
              <a:rPr lang="fr-BE" dirty="0" smtClean="0">
                <a:latin typeface="Berlin Sans FB" pitchFamily="34" charset="0"/>
              </a:rPr>
              <a:t> (Etterbeek/</a:t>
            </a:r>
            <a:r>
              <a:rPr lang="fr-BE" dirty="0" err="1" smtClean="0">
                <a:latin typeface="Berlin Sans FB" pitchFamily="34" charset="0"/>
              </a:rPr>
              <a:t>Molenbeek</a:t>
            </a:r>
            <a:r>
              <a:rPr lang="fr-BE" dirty="0" smtClean="0">
                <a:latin typeface="Berlin Sans FB" pitchFamily="34" charset="0"/>
              </a:rPr>
              <a:t>)</a:t>
            </a:r>
          </a:p>
          <a:p>
            <a:r>
              <a:rPr lang="fr-BE" dirty="0" smtClean="0">
                <a:latin typeface="Berlin Sans FB" pitchFamily="34" charset="0"/>
              </a:rPr>
              <a:t>Chloé François (Bruxelles-Ville)</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31</a:t>
            </a:fld>
            <a:endParaRPr lang="fr-BE"/>
          </a:p>
        </p:txBody>
      </p:sp>
    </p:spTree>
    <p:extLst>
      <p:ext uri="{BB962C8B-B14F-4D97-AF65-F5344CB8AC3E}">
        <p14:creationId xmlns:p14="http://schemas.microsoft.com/office/powerpoint/2010/main" val="3095753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latin typeface="Berlin Sans FB Demi" pitchFamily="34" charset="0"/>
              </a:rPr>
              <a:t>3. </a:t>
            </a:r>
            <a:r>
              <a:rPr lang="fr-BE" dirty="0">
                <a:solidFill>
                  <a:srgbClr val="FFFF00"/>
                </a:solidFill>
                <a:latin typeface="Berlin Sans FB Demi" pitchFamily="34" charset="0"/>
              </a:rPr>
              <a:t>Innovation </a:t>
            </a:r>
            <a:r>
              <a:rPr lang="fr-BE" dirty="0" smtClean="0">
                <a:solidFill>
                  <a:srgbClr val="FFFF00"/>
                </a:solidFill>
                <a:latin typeface="Berlin Sans FB Demi" pitchFamily="34" charset="0"/>
              </a:rPr>
              <a:t>et </a:t>
            </a:r>
            <a:r>
              <a:rPr lang="fr-BE" dirty="0">
                <a:solidFill>
                  <a:srgbClr val="FFFF00"/>
                </a:solidFill>
                <a:latin typeface="Berlin Sans FB Demi" pitchFamily="34" charset="0"/>
              </a:rPr>
              <a:t>développement ISP</a:t>
            </a:r>
          </a:p>
        </p:txBody>
      </p:sp>
      <p:sp>
        <p:nvSpPr>
          <p:cNvPr id="3" name="Espace réservé du contenu 2"/>
          <p:cNvSpPr>
            <a:spLocks noGrp="1"/>
          </p:cNvSpPr>
          <p:nvPr>
            <p:ph idx="1"/>
          </p:nvPr>
        </p:nvSpPr>
        <p:spPr/>
        <p:txBody>
          <a:bodyPr>
            <a:noAutofit/>
          </a:bodyPr>
          <a:lstStyle/>
          <a:p>
            <a:r>
              <a:rPr lang="fr-BE" sz="2200" dirty="0">
                <a:latin typeface="Berlin Sans FB" pitchFamily="34" charset="0"/>
              </a:rPr>
              <a:t>Constats</a:t>
            </a:r>
            <a:r>
              <a:rPr lang="fr-BE" sz="2200" dirty="0" smtClean="0">
                <a:latin typeface="Berlin Sans FB" pitchFamily="34" charset="0"/>
              </a:rPr>
              <a:t>:</a:t>
            </a:r>
          </a:p>
          <a:p>
            <a:endParaRPr lang="fr-BE" sz="2200" dirty="0">
              <a:latin typeface="Berlin Sans FB" pitchFamily="34" charset="0"/>
            </a:endParaRPr>
          </a:p>
          <a:p>
            <a:pPr lvl="1">
              <a:lnSpc>
                <a:spcPct val="80000"/>
              </a:lnSpc>
            </a:pPr>
            <a:r>
              <a:rPr lang="fr-BE" sz="2200" i="1" dirty="0">
                <a:latin typeface="Berlin Sans FB" pitchFamily="34" charset="0"/>
              </a:rPr>
              <a:t>Non reconnaissance du besoin d’innovation pour les opérateurs ISP et leurs usagers:  (pré-)formation ; accompagnement collectif; filière innovantes; projets d’économie sociale d’insertion – de formation par le travail ; projets ISP au sens plus large (éducation permanente, cohésion sociale, etc.); contacts privilégiés avec certains employeurs locaux et régionaux ;… </a:t>
            </a:r>
          </a:p>
          <a:p>
            <a:pPr lvl="1">
              <a:lnSpc>
                <a:spcPct val="80000"/>
              </a:lnSpc>
            </a:pPr>
            <a:r>
              <a:rPr lang="fr-BE" sz="2200" i="1" dirty="0">
                <a:latin typeface="Berlin Sans FB" pitchFamily="34" charset="0"/>
              </a:rPr>
              <a:t>L’innovation et le développement sont les poumons des </a:t>
            </a:r>
            <a:r>
              <a:rPr lang="fr-BE" sz="2200" i="1" dirty="0" err="1">
                <a:latin typeface="Berlin Sans FB" pitchFamily="34" charset="0"/>
              </a:rPr>
              <a:t>Milocs</a:t>
            </a:r>
            <a:endParaRPr lang="fr-BE" sz="2200" i="1" dirty="0">
              <a:latin typeface="Berlin Sans FB" pitchFamily="34" charset="0"/>
            </a:endParaRPr>
          </a:p>
          <a:p>
            <a:pPr lvl="1">
              <a:lnSpc>
                <a:spcPct val="80000"/>
              </a:lnSpc>
            </a:pPr>
            <a:r>
              <a:rPr lang="fr-BE" sz="2200" i="1" dirty="0">
                <a:latin typeface="Berlin Sans FB" pitchFamily="34" charset="0"/>
              </a:rPr>
              <a:t>Réduction des objectifs de l’innovation ISP à la mesure du taux de sortie « positive » qui nuit aux principes mêmes de l’ISP fondés sur l’égalité des chances, et d’accès</a:t>
            </a:r>
          </a:p>
          <a:p>
            <a:pPr lvl="1">
              <a:lnSpc>
                <a:spcPct val="80000"/>
              </a:lnSpc>
            </a:pPr>
            <a:r>
              <a:rPr lang="fr-BE" sz="2200" i="1" dirty="0">
                <a:latin typeface="Berlin Sans FB" pitchFamily="34" charset="0"/>
              </a:rPr>
              <a:t>Non prise en compte du temps –long!- que nécessite le développement de projet ISP</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32</a:t>
            </a:fld>
            <a:endParaRPr lang="fr-BE">
              <a:solidFill>
                <a:prstClr val="black">
                  <a:tint val="75000"/>
                </a:prstClr>
              </a:solidFill>
            </a:endParaRPr>
          </a:p>
        </p:txBody>
      </p:sp>
    </p:spTree>
    <p:extLst>
      <p:ext uri="{BB962C8B-B14F-4D97-AF65-F5344CB8AC3E}">
        <p14:creationId xmlns:p14="http://schemas.microsoft.com/office/powerpoint/2010/main" val="1250776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lvl="1">
              <a:lnSpc>
                <a:spcPct val="80000"/>
              </a:lnSpc>
            </a:pPr>
            <a:endParaRPr lang="fr-BE" sz="2200" i="1" dirty="0" smtClean="0">
              <a:latin typeface="Berlin Sans FB" pitchFamily="34" charset="0"/>
            </a:endParaRPr>
          </a:p>
          <a:p>
            <a:pPr lvl="1">
              <a:lnSpc>
                <a:spcPct val="80000"/>
              </a:lnSpc>
            </a:pPr>
            <a:endParaRPr lang="fr-BE" sz="2200" i="1" dirty="0">
              <a:latin typeface="Berlin Sans FB" pitchFamily="34" charset="0"/>
            </a:endParaRPr>
          </a:p>
          <a:p>
            <a:pPr lvl="1">
              <a:lnSpc>
                <a:spcPct val="80000"/>
              </a:lnSpc>
            </a:pPr>
            <a:endParaRPr lang="fr-BE" sz="2200" i="1" dirty="0" smtClean="0">
              <a:latin typeface="Berlin Sans FB" pitchFamily="34" charset="0"/>
            </a:endParaRPr>
          </a:p>
          <a:p>
            <a:pPr lvl="1">
              <a:lnSpc>
                <a:spcPct val="80000"/>
              </a:lnSpc>
            </a:pPr>
            <a:r>
              <a:rPr lang="fr-BE" sz="2200" i="1" dirty="0" smtClean="0">
                <a:latin typeface="Berlin Sans FB" pitchFamily="34" charset="0"/>
              </a:rPr>
              <a:t>Aucun </a:t>
            </a:r>
            <a:r>
              <a:rPr lang="fr-BE" sz="2200" i="1" dirty="0">
                <a:latin typeface="Berlin Sans FB" pitchFamily="34" charset="0"/>
              </a:rPr>
              <a:t>droit à l’erreur; fragilité du financement</a:t>
            </a:r>
          </a:p>
          <a:p>
            <a:pPr lvl="1">
              <a:lnSpc>
                <a:spcPct val="80000"/>
              </a:lnSpc>
            </a:pPr>
            <a:r>
              <a:rPr lang="fr-BE" sz="2200" i="1" dirty="0">
                <a:latin typeface="Berlin Sans FB" pitchFamily="34" charset="0"/>
              </a:rPr>
              <a:t>Non prise en compte suffisante, en amont, des partenaires que sont les </a:t>
            </a:r>
            <a:r>
              <a:rPr lang="fr-BE" sz="2200" i="1" dirty="0" err="1">
                <a:latin typeface="Berlin Sans FB" pitchFamily="34" charset="0"/>
              </a:rPr>
              <a:t>Milocs</a:t>
            </a:r>
            <a:r>
              <a:rPr lang="fr-BE" sz="2200" i="1" dirty="0">
                <a:latin typeface="Berlin Sans FB" pitchFamily="34" charset="0"/>
              </a:rPr>
              <a:t> lors d’appels à projets</a:t>
            </a:r>
          </a:p>
          <a:p>
            <a:pPr lvl="1">
              <a:lnSpc>
                <a:spcPct val="80000"/>
              </a:lnSpc>
            </a:pPr>
            <a:r>
              <a:rPr lang="fr-BE" sz="2200" i="1" dirty="0">
                <a:latin typeface="Berlin Sans FB" pitchFamily="34" charset="0"/>
              </a:rPr>
              <a:t>Objectifs des appels à projets connus trop tard, et laissant trop peu de place à l’innovation réelles des </a:t>
            </a:r>
            <a:r>
              <a:rPr lang="fr-BE" sz="2200" i="1" dirty="0" err="1">
                <a:latin typeface="Berlin Sans FB" pitchFamily="34" charset="0"/>
              </a:rPr>
              <a:t>Milocs</a:t>
            </a:r>
            <a:r>
              <a:rPr lang="fr-BE" sz="2200" i="1" dirty="0">
                <a:latin typeface="Berlin Sans FB" pitchFamily="34" charset="0"/>
              </a:rPr>
              <a:t>. Temporalité des différents « partenaires » peu optimale, mal combinée</a:t>
            </a:r>
          </a:p>
          <a:p>
            <a:pPr lvl="1">
              <a:lnSpc>
                <a:spcPct val="80000"/>
              </a:lnSpc>
            </a:pPr>
            <a:r>
              <a:rPr lang="fr-BE" sz="2200" i="1" dirty="0">
                <a:latin typeface="Berlin Sans FB" pitchFamily="34" charset="0"/>
              </a:rPr>
              <a:t>Difficultés liées aux obligations administratives- d’encodage (Corail – C98, etc.)</a:t>
            </a:r>
          </a:p>
          <a:p>
            <a:pPr lvl="1">
              <a:lnSpc>
                <a:spcPct val="80000"/>
              </a:lnSpc>
            </a:pPr>
            <a:r>
              <a:rPr lang="fr-BE" sz="2200" i="1" dirty="0">
                <a:latin typeface="Berlin Sans FB" pitchFamily="34" charset="0"/>
              </a:rPr>
              <a:t>Trop faible prise en charge de l’accompagnement des stagiaires en formation</a:t>
            </a: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33</a:t>
            </a:fld>
            <a:endParaRPr lang="fr-BE">
              <a:solidFill>
                <a:prstClr val="black">
                  <a:tint val="75000"/>
                </a:prstClr>
              </a:solidFill>
            </a:endParaRPr>
          </a:p>
        </p:txBody>
      </p:sp>
    </p:spTree>
    <p:extLst>
      <p:ext uri="{BB962C8B-B14F-4D97-AF65-F5344CB8AC3E}">
        <p14:creationId xmlns:p14="http://schemas.microsoft.com/office/powerpoint/2010/main" val="765843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1">
              <a:lnSpc>
                <a:spcPct val="80000"/>
              </a:lnSpc>
            </a:pPr>
            <a:r>
              <a:rPr lang="fr-BE" sz="2200" i="1" dirty="0">
                <a:latin typeface="Berlin Sans FB" pitchFamily="34" charset="0"/>
              </a:rPr>
              <a:t>Sentiment de mise en concurrence entre </a:t>
            </a:r>
            <a:r>
              <a:rPr lang="fr-BE" sz="2200" i="1" dirty="0" err="1">
                <a:latin typeface="Berlin Sans FB" pitchFamily="34" charset="0"/>
              </a:rPr>
              <a:t>Milocs</a:t>
            </a:r>
            <a:r>
              <a:rPr lang="fr-BE" sz="2200" i="1" dirty="0">
                <a:latin typeface="Berlin Sans FB" pitchFamily="34" charset="0"/>
              </a:rPr>
              <a:t>, regretté par les travailleurs, conséquence du fonctionnement « public », et d’un manque de coopération entre </a:t>
            </a:r>
            <a:r>
              <a:rPr lang="fr-BE" sz="2200" i="1" dirty="0" err="1" smtClean="0">
                <a:latin typeface="Berlin Sans FB" pitchFamily="34" charset="0"/>
              </a:rPr>
              <a:t>Milocs</a:t>
            </a:r>
            <a:r>
              <a:rPr lang="fr-BE" sz="2200" i="1" dirty="0" smtClean="0">
                <a:latin typeface="Berlin Sans FB" pitchFamily="34" charset="0"/>
              </a:rPr>
              <a:t>-travailleurs (+ évaluation commune?)</a:t>
            </a:r>
            <a:endParaRPr lang="fr-BE" sz="2200" i="1" dirty="0">
              <a:latin typeface="Berlin Sans FB" pitchFamily="34" charset="0"/>
            </a:endParaRPr>
          </a:p>
          <a:p>
            <a:pPr lvl="1">
              <a:lnSpc>
                <a:spcPct val="80000"/>
              </a:lnSpc>
            </a:pPr>
            <a:r>
              <a:rPr lang="fr-BE" sz="2200" i="1" dirty="0">
                <a:latin typeface="Berlin Sans FB" pitchFamily="34" charset="0"/>
              </a:rPr>
              <a:t>Regret de voir les opérateurs commerciaux concourir de manière similaire à des appels à projets  « public » ayant des objectifs d’ISP</a:t>
            </a:r>
          </a:p>
          <a:p>
            <a:endParaRPr lang="fr-BE" dirty="0"/>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34</a:t>
            </a:fld>
            <a:endParaRPr lang="fr-BE">
              <a:solidFill>
                <a:prstClr val="black">
                  <a:tint val="75000"/>
                </a:prstClr>
              </a:solidFill>
            </a:endParaRPr>
          </a:p>
        </p:txBody>
      </p:sp>
    </p:spTree>
    <p:extLst>
      <p:ext uri="{BB962C8B-B14F-4D97-AF65-F5344CB8AC3E}">
        <p14:creationId xmlns:p14="http://schemas.microsoft.com/office/powerpoint/2010/main" val="1591606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Autofit/>
          </a:bodyPr>
          <a:lstStyle/>
          <a:p>
            <a:r>
              <a:rPr lang="fr-BE" sz="2800" dirty="0" smtClean="0">
                <a:latin typeface="Berlin Sans FB" pitchFamily="34" charset="0"/>
              </a:rPr>
              <a:t>Non reconnaissance du besoin d’innovation pour les OISP et leurs usagers</a:t>
            </a:r>
            <a:endParaRPr lang="fr-BE" sz="2800" dirty="0">
              <a:latin typeface="Berlin Sans FB"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1196752"/>
            <a:ext cx="4833128" cy="5468342"/>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35</a:t>
            </a:fld>
            <a:endParaRPr lang="fr-BE">
              <a:solidFill>
                <a:prstClr val="black">
                  <a:tint val="75000"/>
                </a:prstClr>
              </a:solidFill>
            </a:endParaRPr>
          </a:p>
        </p:txBody>
      </p:sp>
    </p:spTree>
    <p:extLst>
      <p:ext uri="{BB962C8B-B14F-4D97-AF65-F5344CB8AC3E}">
        <p14:creationId xmlns:p14="http://schemas.microsoft.com/office/powerpoint/2010/main" val="799641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Autofit/>
          </a:bodyPr>
          <a:lstStyle/>
          <a:p>
            <a:r>
              <a:rPr lang="fr-BE" sz="2200" dirty="0">
                <a:latin typeface="Berlin Sans FB" pitchFamily="34" charset="0"/>
              </a:rPr>
              <a:t>Revendications/positions</a:t>
            </a:r>
          </a:p>
          <a:p>
            <a:pPr marL="0" indent="0">
              <a:buNone/>
            </a:pPr>
            <a:endParaRPr lang="fr-BE" sz="2200" dirty="0">
              <a:latin typeface="Berlin Sans FB" pitchFamily="34" charset="0"/>
            </a:endParaRPr>
          </a:p>
          <a:p>
            <a:pPr lvl="1">
              <a:lnSpc>
                <a:spcPct val="80000"/>
              </a:lnSpc>
            </a:pPr>
            <a:r>
              <a:rPr lang="fr-BE" sz="2200" i="1" dirty="0">
                <a:latin typeface="Berlin Sans FB" pitchFamily="34" charset="0"/>
              </a:rPr>
              <a:t>Reconnaissance du besoin d’innovation pour les opérateurs ISP et leurs usagers:  droit à l’erreur, financement adapté, personnel en suffisance dans chaque </a:t>
            </a:r>
            <a:r>
              <a:rPr lang="fr-BE" sz="2200" i="1" dirty="0" err="1">
                <a:latin typeface="Berlin Sans FB" pitchFamily="34" charset="0"/>
              </a:rPr>
              <a:t>Milocs</a:t>
            </a:r>
            <a:r>
              <a:rPr lang="fr-BE" sz="2200" i="1" dirty="0">
                <a:latin typeface="Berlin Sans FB" pitchFamily="34" charset="0"/>
              </a:rPr>
              <a:t>; « appel à projet » orienté « qualité » et non uniquement vers des « sorties positives », partenaires acceptant toutes les innovations, etc.</a:t>
            </a:r>
          </a:p>
          <a:p>
            <a:pPr lvl="1">
              <a:lnSpc>
                <a:spcPct val="80000"/>
              </a:lnSpc>
            </a:pPr>
            <a:r>
              <a:rPr lang="fr-BE" sz="2200" i="1" dirty="0">
                <a:latin typeface="Berlin Sans FB" pitchFamily="34" charset="0"/>
              </a:rPr>
              <a:t>Donner deux </a:t>
            </a:r>
            <a:r>
              <a:rPr lang="fr-BE" sz="2200" i="1" dirty="0" smtClean="0">
                <a:latin typeface="Berlin Sans FB" pitchFamily="34" charset="0"/>
              </a:rPr>
              <a:t>possibilités </a:t>
            </a:r>
            <a:r>
              <a:rPr lang="fr-BE" sz="2200" i="1" dirty="0">
                <a:latin typeface="Berlin Sans FB" pitchFamily="34" charset="0"/>
              </a:rPr>
              <a:t>par an d’introduire des nouveaux projets </a:t>
            </a:r>
          </a:p>
          <a:p>
            <a:pPr lvl="1">
              <a:lnSpc>
                <a:spcPct val="80000"/>
              </a:lnSpc>
            </a:pPr>
            <a:r>
              <a:rPr lang="fr-BE" sz="2200" i="1" dirty="0">
                <a:latin typeface="Berlin Sans FB" pitchFamily="34" charset="0"/>
              </a:rPr>
              <a:t>Renforcer l’accompagnement des stagiaires (temps et personnel)</a:t>
            </a:r>
          </a:p>
          <a:p>
            <a:pPr lvl="1">
              <a:lnSpc>
                <a:spcPct val="80000"/>
              </a:lnSpc>
            </a:pPr>
            <a:r>
              <a:rPr lang="fr-BE" sz="2200" i="1" dirty="0">
                <a:latin typeface="Berlin Sans FB" pitchFamily="34" charset="0"/>
              </a:rPr>
              <a:t>Volonté d’appel à projet « réservés » aux </a:t>
            </a:r>
            <a:r>
              <a:rPr lang="fr-BE" sz="2200" i="1" dirty="0" err="1">
                <a:latin typeface="Berlin Sans FB" pitchFamily="34" charset="0"/>
              </a:rPr>
              <a:t>Milocs</a:t>
            </a:r>
            <a:r>
              <a:rPr lang="fr-BE" sz="2200" i="1" dirty="0">
                <a:latin typeface="Berlin Sans FB" pitchFamily="34" charset="0"/>
              </a:rPr>
              <a:t>, avec conditions particulières (financement, objectif qualité, etc.), loin de la pré-privatisation du service public…</a:t>
            </a:r>
          </a:p>
          <a:p>
            <a:pPr lvl="1">
              <a:lnSpc>
                <a:spcPct val="80000"/>
              </a:lnSpc>
            </a:pPr>
            <a:r>
              <a:rPr lang="fr-BE" sz="2200" i="1" dirty="0">
                <a:latin typeface="Berlin Sans FB" pitchFamily="34" charset="0"/>
              </a:rPr>
              <a:t>Demande d’intégrer les </a:t>
            </a:r>
            <a:r>
              <a:rPr lang="fr-BE" sz="2200" i="1" dirty="0" err="1">
                <a:latin typeface="Berlin Sans FB" pitchFamily="34" charset="0"/>
              </a:rPr>
              <a:t>Milocs</a:t>
            </a:r>
            <a:r>
              <a:rPr lang="fr-BE" sz="2200" i="1" dirty="0">
                <a:latin typeface="Berlin Sans FB" pitchFamily="34" charset="0"/>
              </a:rPr>
              <a:t> en amont des « appels à projets », dès la définition des priorités</a:t>
            </a: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36</a:t>
            </a:fld>
            <a:endParaRPr lang="fr-BE">
              <a:solidFill>
                <a:prstClr val="black">
                  <a:tint val="75000"/>
                </a:prstClr>
              </a:solidFill>
            </a:endParaRPr>
          </a:p>
        </p:txBody>
      </p:sp>
    </p:spTree>
    <p:extLst>
      <p:ext uri="{BB962C8B-B14F-4D97-AF65-F5344CB8AC3E}">
        <p14:creationId xmlns:p14="http://schemas.microsoft.com/office/powerpoint/2010/main" val="809879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rmAutofit fontScale="90000"/>
          </a:bodyPr>
          <a:lstStyle/>
          <a:p>
            <a:r>
              <a:rPr lang="fr-BE" dirty="0" smtClean="0">
                <a:latin typeface="Berlin Sans FB Demi" pitchFamily="34" charset="0"/>
              </a:rPr>
              <a:t>4. </a:t>
            </a:r>
            <a:r>
              <a:rPr lang="fr-BE" dirty="0" smtClean="0">
                <a:solidFill>
                  <a:srgbClr val="FFFF00"/>
                </a:solidFill>
                <a:latin typeface="Berlin Sans FB Demi" pitchFamily="34" charset="0"/>
              </a:rPr>
              <a:t>Contrats de transition</a:t>
            </a:r>
            <a:r>
              <a:rPr lang="fr-BE" dirty="0" smtClean="0">
                <a:latin typeface="Berlin Sans FB Demi" pitchFamily="34" charset="0"/>
              </a:rPr>
              <a:t>, ou les joies de la transition-tremplin</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988840"/>
            <a:ext cx="6052631" cy="4309473"/>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37</a:t>
            </a:fld>
            <a:endParaRPr lang="fr-BE"/>
          </a:p>
        </p:txBody>
      </p:sp>
    </p:spTree>
    <p:extLst>
      <p:ext uri="{BB962C8B-B14F-4D97-AF65-F5344CB8AC3E}">
        <p14:creationId xmlns:p14="http://schemas.microsoft.com/office/powerpoint/2010/main" val="958662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rgbClr val="FFFF00"/>
                </a:solidFill>
                <a:latin typeface="Berlin Sans FB Demi" pitchFamily="34" charset="0"/>
              </a:rPr>
              <a:t>Contrats de transition</a:t>
            </a:r>
            <a:r>
              <a:rPr lang="fr-BE" dirty="0" smtClean="0">
                <a:latin typeface="Berlin Sans FB Demi" pitchFamily="34" charset="0"/>
              </a:rPr>
              <a:t>, ou les joies de la transition-tremplin</a:t>
            </a:r>
            <a:endParaRPr lang="fr-BE" dirty="0">
              <a:latin typeface="Berlin Sans FB Demi" pitchFamily="34" charset="0"/>
            </a:endParaRPr>
          </a:p>
        </p:txBody>
      </p:sp>
      <p:sp>
        <p:nvSpPr>
          <p:cNvPr id="3" name="Espace réservé du contenu 2"/>
          <p:cNvSpPr>
            <a:spLocks noGrp="1"/>
          </p:cNvSpPr>
          <p:nvPr>
            <p:ph idx="1"/>
          </p:nvPr>
        </p:nvSpPr>
        <p:spPr/>
        <p:txBody>
          <a:bodyPr/>
          <a:lstStyle/>
          <a:p>
            <a:endParaRPr lang="fr-BE" dirty="0" smtClean="0"/>
          </a:p>
          <a:p>
            <a:pPr marL="0" indent="0">
              <a:buNone/>
            </a:pPr>
            <a:endParaRPr lang="fr-BE" dirty="0" smtClean="0"/>
          </a:p>
          <a:p>
            <a:r>
              <a:rPr lang="fr-BE" dirty="0" smtClean="0">
                <a:latin typeface="Berlin Sans FB" pitchFamily="34" charset="0"/>
              </a:rPr>
              <a:t>Christian </a:t>
            </a:r>
            <a:r>
              <a:rPr lang="fr-BE" dirty="0" err="1" smtClean="0">
                <a:latin typeface="Berlin Sans FB" pitchFamily="34" charset="0"/>
              </a:rPr>
              <a:t>Ribesse</a:t>
            </a:r>
            <a:r>
              <a:rPr lang="fr-BE" dirty="0" smtClean="0">
                <a:latin typeface="Berlin Sans FB" pitchFamily="34" charset="0"/>
              </a:rPr>
              <a:t> (Forest)</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38</a:t>
            </a:fld>
            <a:endParaRPr lang="fr-BE"/>
          </a:p>
        </p:txBody>
      </p:sp>
    </p:spTree>
    <p:extLst>
      <p:ext uri="{BB962C8B-B14F-4D97-AF65-F5344CB8AC3E}">
        <p14:creationId xmlns:p14="http://schemas.microsoft.com/office/powerpoint/2010/main" val="464261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4. </a:t>
            </a:r>
            <a:r>
              <a:rPr lang="fr-BE" dirty="0">
                <a:solidFill>
                  <a:srgbClr val="FFFF00"/>
                </a:solidFill>
                <a:latin typeface="Berlin Sans FB Demi" pitchFamily="34" charset="0"/>
              </a:rPr>
              <a:t>Transition-Tremplin?</a:t>
            </a:r>
          </a:p>
        </p:txBody>
      </p:sp>
      <p:sp>
        <p:nvSpPr>
          <p:cNvPr id="3" name="Espace réservé du contenu 2"/>
          <p:cNvSpPr>
            <a:spLocks noGrp="1"/>
          </p:cNvSpPr>
          <p:nvPr>
            <p:ph idx="1"/>
          </p:nvPr>
        </p:nvSpPr>
        <p:spPr/>
        <p:txBody>
          <a:bodyPr>
            <a:noAutofit/>
          </a:bodyPr>
          <a:lstStyle/>
          <a:p>
            <a:r>
              <a:rPr lang="fr-BE" sz="2200" dirty="0" smtClean="0">
                <a:latin typeface="Berlin Sans FB" pitchFamily="34" charset="0"/>
              </a:rPr>
              <a:t>Constats :</a:t>
            </a:r>
            <a:endParaRPr lang="fr-BE" sz="2200" dirty="0">
              <a:latin typeface="Berlin Sans FB" pitchFamily="34" charset="0"/>
            </a:endParaRPr>
          </a:p>
          <a:p>
            <a:pPr marL="0" indent="0">
              <a:buNone/>
            </a:pPr>
            <a:endParaRPr lang="fr-BE" sz="2200" dirty="0">
              <a:latin typeface="Berlin Sans FB" pitchFamily="34" charset="0"/>
            </a:endParaRPr>
          </a:p>
          <a:p>
            <a:pPr lvl="1">
              <a:lnSpc>
                <a:spcPct val="80000"/>
              </a:lnSpc>
            </a:pPr>
            <a:r>
              <a:rPr lang="fr-BE" sz="2200" i="1" dirty="0">
                <a:latin typeface="Berlin Sans FB" pitchFamily="34" charset="0"/>
              </a:rPr>
              <a:t>Concrétisation variable des « PTP » dans les </a:t>
            </a:r>
            <a:r>
              <a:rPr lang="fr-BE" sz="2200" i="1" dirty="0" err="1">
                <a:latin typeface="Berlin Sans FB" pitchFamily="34" charset="0"/>
              </a:rPr>
              <a:t>Milocs</a:t>
            </a:r>
            <a:r>
              <a:rPr lang="fr-BE" sz="2200" i="1" dirty="0">
                <a:latin typeface="Berlin Sans FB" pitchFamily="34" charset="0"/>
              </a:rPr>
              <a:t>, selon les nécessités et histoires locales; Tantôt collègues à part entière, tantôt stagiaires en formation; tantôt collègues en transition, tantôt travailleurs sur « chantiers »</a:t>
            </a:r>
          </a:p>
          <a:p>
            <a:pPr lvl="1">
              <a:lnSpc>
                <a:spcPct val="80000"/>
              </a:lnSpc>
            </a:pPr>
            <a:r>
              <a:rPr lang="fr-BE" sz="2200" i="1" dirty="0">
                <a:latin typeface="Berlin Sans FB" pitchFamily="34" charset="0"/>
              </a:rPr>
              <a:t>Logique des « PTP » en tension entre volonté d’augmenter l’employabilité de chômeurs de longue durée pour améliorer leurs chances de trouver un emploi durable par la suite; et volonté de consolider des emplois au service de la collectivité. Le tout sur fond de chômage structurel important persistant… sans qu’aucune évaluation de ces programmes n’ait été réalisée . </a:t>
            </a:r>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39</a:t>
            </a:fld>
            <a:endParaRPr lang="fr-BE">
              <a:solidFill>
                <a:prstClr val="black">
                  <a:tint val="75000"/>
                </a:prstClr>
              </a:solidFill>
            </a:endParaRPr>
          </a:p>
        </p:txBody>
      </p:sp>
    </p:spTree>
    <p:extLst>
      <p:ext uri="{BB962C8B-B14F-4D97-AF65-F5344CB8AC3E}">
        <p14:creationId xmlns:p14="http://schemas.microsoft.com/office/powerpoint/2010/main" val="55822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3 j</a:t>
            </a:r>
            <a:r>
              <a:rPr lang="fr-BE" dirty="0" smtClean="0">
                <a:latin typeface="Berlin Sans FB Demi" pitchFamily="34" charset="0"/>
              </a:rPr>
              <a:t>ournées ?</a:t>
            </a:r>
            <a:endParaRPr lang="fr-BE" dirty="0">
              <a:latin typeface="Berlin Sans FB Demi" pitchFamily="34" charset="0"/>
            </a:endParaRPr>
          </a:p>
        </p:txBody>
      </p:sp>
      <p:sp>
        <p:nvSpPr>
          <p:cNvPr id="3" name="Espace réservé du contenu 2"/>
          <p:cNvSpPr>
            <a:spLocks noGrp="1"/>
          </p:cNvSpPr>
          <p:nvPr>
            <p:ph idx="1"/>
          </p:nvPr>
        </p:nvSpPr>
        <p:spPr>
          <a:xfrm>
            <a:off x="467544" y="1340768"/>
            <a:ext cx="8229600" cy="5112568"/>
          </a:xfrm>
        </p:spPr>
        <p:txBody>
          <a:bodyPr>
            <a:noAutofit/>
          </a:bodyPr>
          <a:lstStyle/>
          <a:p>
            <a:r>
              <a:rPr lang="fr-BE" sz="2200" u="sng" dirty="0" smtClean="0">
                <a:latin typeface="Berlin Sans FB" pitchFamily="34" charset="0"/>
              </a:rPr>
              <a:t>Contexte</a:t>
            </a:r>
            <a:r>
              <a:rPr lang="fr-BE" sz="2200" dirty="0">
                <a:latin typeface="Berlin Sans FB" pitchFamily="34" charset="0"/>
              </a:rPr>
              <a:t> </a:t>
            </a:r>
            <a:r>
              <a:rPr lang="fr-BE" sz="2200" dirty="0" smtClean="0">
                <a:latin typeface="Berlin Sans FB" pitchFamily="34" charset="0"/>
              </a:rPr>
              <a:t>:</a:t>
            </a:r>
          </a:p>
          <a:p>
            <a:pPr marL="0" indent="0">
              <a:buNone/>
            </a:pPr>
            <a:endParaRPr lang="fr-BE" sz="2200" dirty="0" smtClean="0">
              <a:latin typeface="Berlin Sans FB" pitchFamily="34" charset="0"/>
            </a:endParaRPr>
          </a:p>
          <a:p>
            <a:pPr lvl="1"/>
            <a:r>
              <a:rPr lang="fr-BE" sz="2200" dirty="0" smtClean="0">
                <a:latin typeface="Berlin Sans FB" pitchFamily="34" charset="0"/>
              </a:rPr>
              <a:t>Chômage de masse bruxellois </a:t>
            </a:r>
          </a:p>
          <a:p>
            <a:pPr lvl="1"/>
            <a:r>
              <a:rPr lang="fr-BE" sz="2200" dirty="0" smtClean="0">
                <a:latin typeface="Berlin Sans FB" pitchFamily="34" charset="0"/>
              </a:rPr>
              <a:t>Austérité budgétaire </a:t>
            </a:r>
          </a:p>
          <a:p>
            <a:pPr lvl="1"/>
            <a:r>
              <a:rPr lang="fr-BE" sz="2200" dirty="0" smtClean="0">
                <a:latin typeface="Berlin Sans FB" pitchFamily="34" charset="0"/>
              </a:rPr>
              <a:t>Procédure de contrôle renforcée</a:t>
            </a:r>
          </a:p>
          <a:p>
            <a:pPr lvl="1"/>
            <a:r>
              <a:rPr lang="fr-BE" sz="2200" dirty="0" smtClean="0">
                <a:latin typeface="Berlin Sans FB" pitchFamily="34" charset="0"/>
              </a:rPr>
              <a:t>Ordonnance : </a:t>
            </a:r>
          </a:p>
          <a:p>
            <a:pPr lvl="2"/>
            <a:r>
              <a:rPr lang="fr-BE" sz="2200" dirty="0">
                <a:latin typeface="Berlin Sans FB" pitchFamily="34" charset="0"/>
              </a:rPr>
              <a:t>R</a:t>
            </a:r>
            <a:r>
              <a:rPr lang="fr-BE" sz="2200" dirty="0" smtClean="0">
                <a:latin typeface="Berlin Sans FB" pitchFamily="34" charset="0"/>
              </a:rPr>
              <a:t>econnaissance des </a:t>
            </a:r>
            <a:r>
              <a:rPr lang="fr-BE" sz="2200" dirty="0" err="1" smtClean="0">
                <a:latin typeface="Berlin Sans FB" pitchFamily="34" charset="0"/>
              </a:rPr>
              <a:t>Milocs</a:t>
            </a:r>
            <a:r>
              <a:rPr lang="fr-BE" sz="2200" dirty="0" smtClean="0">
                <a:latin typeface="Berlin Sans FB" pitchFamily="34" charset="0"/>
              </a:rPr>
              <a:t>? </a:t>
            </a:r>
          </a:p>
          <a:p>
            <a:pPr lvl="2"/>
            <a:r>
              <a:rPr lang="fr-BE" sz="2200" dirty="0" smtClean="0">
                <a:latin typeface="Berlin Sans FB" pitchFamily="34" charset="0"/>
              </a:rPr>
              <a:t>Une politique de l’emploi limitée à de la «gestion de flux» ?</a:t>
            </a:r>
          </a:p>
          <a:p>
            <a:pPr lvl="2"/>
            <a:r>
              <a:rPr lang="fr-BE" sz="2200" dirty="0" smtClean="0">
                <a:latin typeface="Berlin Sans FB" pitchFamily="34" charset="0"/>
              </a:rPr>
              <a:t>Quel rôle/quel public pour les </a:t>
            </a:r>
            <a:r>
              <a:rPr lang="fr-BE" sz="2200" dirty="0" err="1" smtClean="0">
                <a:latin typeface="Berlin Sans FB" pitchFamily="34" charset="0"/>
              </a:rPr>
              <a:t>Milocs</a:t>
            </a:r>
            <a:r>
              <a:rPr lang="fr-BE" sz="2200" dirty="0" smtClean="0">
                <a:latin typeface="Berlin Sans FB" pitchFamily="34" charset="0"/>
              </a:rPr>
              <a:t> ? </a:t>
            </a:r>
          </a:p>
          <a:p>
            <a:pPr lvl="1"/>
            <a:r>
              <a:rPr lang="fr-BE" sz="2200" dirty="0" smtClean="0">
                <a:latin typeface="Berlin Sans FB" pitchFamily="34" charset="0"/>
              </a:rPr>
              <a:t>Malaise des travailleurs sociaux : perte de sens et isolement</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4</a:t>
            </a:fld>
            <a:endParaRPr lang="fr-BE"/>
          </a:p>
        </p:txBody>
      </p:sp>
    </p:spTree>
    <p:extLst>
      <p:ext uri="{BB962C8B-B14F-4D97-AF65-F5344CB8AC3E}">
        <p14:creationId xmlns:p14="http://schemas.microsoft.com/office/powerpoint/2010/main" val="2552411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lvl="1">
              <a:lnSpc>
                <a:spcPct val="80000"/>
              </a:lnSpc>
            </a:pPr>
            <a:r>
              <a:rPr lang="fr-BE" sz="2200" i="1" dirty="0" smtClean="0">
                <a:latin typeface="Berlin Sans FB" pitchFamily="34" charset="0"/>
              </a:rPr>
              <a:t>Augmentation </a:t>
            </a:r>
            <a:r>
              <a:rPr lang="fr-BE" sz="2200" i="1" dirty="0">
                <a:latin typeface="Berlin Sans FB" pitchFamily="34" charset="0"/>
              </a:rPr>
              <a:t>des exigences de l’entreprises, qui aboutit à une sélection accrue dès l’entrée  du programme, et à des augmentations des compétences à acquérir durant l’expérience de « formation-travail »: faut-il adapter le programme aux « bénéficiaires », ou filtrer le public pour correspondre au programme et au contexte actuel de remise à l’emploi?</a:t>
            </a:r>
          </a:p>
          <a:p>
            <a:pPr lvl="1">
              <a:lnSpc>
                <a:spcPct val="80000"/>
              </a:lnSpc>
            </a:pPr>
            <a:r>
              <a:rPr lang="fr-BE" sz="2200" i="1" dirty="0">
                <a:latin typeface="Berlin Sans FB" pitchFamily="34" charset="0"/>
              </a:rPr>
              <a:t>Nombre de candidats « PTP » ignorent le contexte et l’objectif de cette mesure; constat d’une perte de sens de la mesure pour les chômeurs qui la perçoivent souvent comme un contrat précaire, toujours bon à prendre vu le contexte</a:t>
            </a:r>
            <a:r>
              <a:rPr lang="fr-BE" sz="2200" i="1" dirty="0" smtClean="0">
                <a:latin typeface="Berlin Sans FB" pitchFamily="34" charset="0"/>
              </a:rPr>
              <a:t>…</a:t>
            </a:r>
          </a:p>
          <a:p>
            <a:pPr lvl="1">
              <a:lnSpc>
                <a:spcPct val="80000"/>
              </a:lnSpc>
            </a:pPr>
            <a:endParaRPr lang="fr-BE" sz="2200" i="1" dirty="0">
              <a:latin typeface="Berlin Sans FB" pitchFamily="34" charset="0"/>
            </a:endParaRPr>
          </a:p>
          <a:p>
            <a:pPr lvl="1">
              <a:lnSpc>
                <a:spcPct val="80000"/>
              </a:lnSpc>
            </a:pPr>
            <a:endParaRPr lang="fr-BE" sz="2200" i="1"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40</a:t>
            </a:fld>
            <a:endParaRPr lang="fr-BE">
              <a:solidFill>
                <a:prstClr val="black">
                  <a:tint val="75000"/>
                </a:prstClr>
              </a:solidFill>
            </a:endParaRPr>
          </a:p>
        </p:txBody>
      </p:sp>
    </p:spTree>
    <p:extLst>
      <p:ext uri="{BB962C8B-B14F-4D97-AF65-F5344CB8AC3E}">
        <p14:creationId xmlns:p14="http://schemas.microsoft.com/office/powerpoint/2010/main" val="2140493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457200" lvl="1" indent="0">
              <a:lnSpc>
                <a:spcPct val="80000"/>
              </a:lnSpc>
              <a:buNone/>
            </a:pPr>
            <a:r>
              <a:rPr lang="fr-BE" sz="2200" dirty="0" smtClean="0">
                <a:latin typeface="Berlin Sans FB" pitchFamily="34" charset="0"/>
              </a:rPr>
              <a:t>Revendications :</a:t>
            </a:r>
          </a:p>
          <a:p>
            <a:pPr lvl="1">
              <a:lnSpc>
                <a:spcPct val="80000"/>
              </a:lnSpc>
            </a:pPr>
            <a:endParaRPr lang="fr-BE" sz="2200" i="1" dirty="0">
              <a:latin typeface="Berlin Sans FB" pitchFamily="34" charset="0"/>
            </a:endParaRPr>
          </a:p>
          <a:p>
            <a:pPr lvl="1">
              <a:lnSpc>
                <a:spcPct val="80000"/>
              </a:lnSpc>
            </a:pPr>
            <a:r>
              <a:rPr lang="fr-BE" sz="2200" i="1" dirty="0" smtClean="0">
                <a:latin typeface="Berlin Sans FB" pitchFamily="34" charset="0"/>
              </a:rPr>
              <a:t>Trop </a:t>
            </a:r>
            <a:r>
              <a:rPr lang="fr-BE" sz="2200" i="1" dirty="0">
                <a:latin typeface="Berlin Sans FB" pitchFamily="34" charset="0"/>
              </a:rPr>
              <a:t>faible prise en compte de l’aspect « formation » des « PTP » par les pouvoirs publics (financement, formation communes, etc.).</a:t>
            </a:r>
          </a:p>
          <a:p>
            <a:pPr lvl="1">
              <a:lnSpc>
                <a:spcPct val="80000"/>
              </a:lnSpc>
            </a:pPr>
            <a:r>
              <a:rPr lang="fr-BE" sz="2200" i="1" dirty="0">
                <a:latin typeface="Berlin Sans FB" pitchFamily="34" charset="0"/>
              </a:rPr>
              <a:t>Des salaires versés en deux temps, avec parfois du retard « </a:t>
            </a:r>
            <a:r>
              <a:rPr lang="fr-BE" sz="2200" i="1" dirty="0" err="1">
                <a:latin typeface="Berlin Sans FB" pitchFamily="34" charset="0"/>
              </a:rPr>
              <a:t>Onem</a:t>
            </a:r>
            <a:r>
              <a:rPr lang="fr-BE" sz="2200" i="1" dirty="0">
                <a:latin typeface="Berlin Sans FB" pitchFamily="34" charset="0"/>
              </a:rPr>
              <a:t> » : opter pour la centralisation du paiement du salaire</a:t>
            </a:r>
            <a:r>
              <a:rPr lang="fr-BE" sz="2200" i="1" dirty="0" smtClean="0">
                <a:latin typeface="Berlin Sans FB" pitchFamily="34" charset="0"/>
              </a:rPr>
              <a:t>!</a:t>
            </a:r>
          </a:p>
          <a:p>
            <a:pPr lvl="1">
              <a:lnSpc>
                <a:spcPct val="80000"/>
              </a:lnSpc>
            </a:pPr>
            <a:r>
              <a:rPr lang="fr-BE" sz="2200" i="1" dirty="0" smtClean="0">
                <a:latin typeface="Berlin Sans FB" pitchFamily="34" charset="0"/>
              </a:rPr>
              <a:t>Nécessité </a:t>
            </a:r>
            <a:r>
              <a:rPr lang="fr-BE" sz="2200" i="1" dirty="0">
                <a:latin typeface="Berlin Sans FB" pitchFamily="34" charset="0"/>
              </a:rPr>
              <a:t>de renforcer les contacts « entreprises »; réflexion sur une adaptation du cadre légal pouvant permettre d’effectuer des stages dans des « entreprises </a:t>
            </a:r>
            <a:r>
              <a:rPr lang="fr-BE" sz="2200" i="1" dirty="0" smtClean="0">
                <a:latin typeface="Berlin Sans FB" pitchFamily="34" charset="0"/>
              </a:rPr>
              <a:t>»</a:t>
            </a:r>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41</a:t>
            </a:fld>
            <a:endParaRPr lang="fr-BE">
              <a:solidFill>
                <a:prstClr val="black">
                  <a:tint val="75000"/>
                </a:prstClr>
              </a:solidFill>
            </a:endParaRPr>
          </a:p>
        </p:txBody>
      </p:sp>
    </p:spTree>
    <p:extLst>
      <p:ext uri="{BB962C8B-B14F-4D97-AF65-F5344CB8AC3E}">
        <p14:creationId xmlns:p14="http://schemas.microsoft.com/office/powerpoint/2010/main" val="392745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922114"/>
          </a:xfrm>
        </p:spPr>
        <p:txBody>
          <a:bodyPr>
            <a:noAutofit/>
          </a:bodyPr>
          <a:lstStyle/>
          <a:p>
            <a:r>
              <a:rPr lang="fr-BE" sz="3200" dirty="0" smtClean="0">
                <a:latin typeface="Berlin Sans FB Demi" pitchFamily="34" charset="0"/>
              </a:rPr>
              <a:t>Pour une sélection accrue dès le primaire…</a:t>
            </a:r>
            <a:endParaRPr lang="fr-BE" sz="3200"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052736"/>
            <a:ext cx="3927832" cy="5592622"/>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42</a:t>
            </a:fld>
            <a:endParaRPr lang="fr-BE">
              <a:solidFill>
                <a:prstClr val="black">
                  <a:tint val="75000"/>
                </a:prstClr>
              </a:solidFill>
            </a:endParaRPr>
          </a:p>
        </p:txBody>
      </p:sp>
    </p:spTree>
    <p:extLst>
      <p:ext uri="{BB962C8B-B14F-4D97-AF65-F5344CB8AC3E}">
        <p14:creationId xmlns:p14="http://schemas.microsoft.com/office/powerpoint/2010/main" val="4000154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latin typeface="Berlin Sans FB Demi" pitchFamily="34" charset="0"/>
              </a:rPr>
              <a:t>5. </a:t>
            </a:r>
            <a:r>
              <a:rPr lang="fr-BE" dirty="0" smtClean="0">
                <a:solidFill>
                  <a:srgbClr val="FFFF00"/>
                </a:solidFill>
                <a:latin typeface="Berlin Sans FB Demi" pitchFamily="34" charset="0"/>
              </a:rPr>
              <a:t>Indépendance associative</a:t>
            </a:r>
            <a:r>
              <a:rPr lang="fr-BE" dirty="0" smtClean="0">
                <a:latin typeface="Berlin Sans FB Demi" pitchFamily="34" charset="0"/>
              </a:rPr>
              <a:t>, ou les joies du partenariat</a:t>
            </a:r>
            <a:endParaRPr lang="fr-BE" dirty="0">
              <a:latin typeface="Berlin Sans FB Demi"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700808"/>
            <a:ext cx="5189562" cy="4743260"/>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43</a:t>
            </a:fld>
            <a:endParaRPr lang="fr-BE"/>
          </a:p>
        </p:txBody>
      </p:sp>
    </p:spTree>
    <p:extLst>
      <p:ext uri="{BB962C8B-B14F-4D97-AF65-F5344CB8AC3E}">
        <p14:creationId xmlns:p14="http://schemas.microsoft.com/office/powerpoint/2010/main" val="1544540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rgbClr val="FFFF00"/>
                </a:solidFill>
                <a:latin typeface="Berlin Sans FB Demi" pitchFamily="34" charset="0"/>
              </a:rPr>
              <a:t>Indépendance associative</a:t>
            </a:r>
            <a:r>
              <a:rPr lang="fr-BE" dirty="0" smtClean="0">
                <a:latin typeface="Berlin Sans FB Demi" pitchFamily="34" charset="0"/>
              </a:rPr>
              <a:t>, ou les joies du partenariat</a:t>
            </a:r>
            <a:endParaRPr lang="fr-BE" dirty="0">
              <a:latin typeface="Berlin Sans FB Demi" pitchFamily="34" charset="0"/>
            </a:endParaRPr>
          </a:p>
        </p:txBody>
      </p:sp>
      <p:sp>
        <p:nvSpPr>
          <p:cNvPr id="3" name="Espace réservé du contenu 2"/>
          <p:cNvSpPr>
            <a:spLocks noGrp="1"/>
          </p:cNvSpPr>
          <p:nvPr>
            <p:ph idx="1"/>
          </p:nvPr>
        </p:nvSpPr>
        <p:spPr/>
        <p:txBody>
          <a:bodyPr/>
          <a:lstStyle/>
          <a:p>
            <a:endParaRPr lang="fr-BE" dirty="0" smtClean="0">
              <a:latin typeface="Berlin Sans FB" pitchFamily="34" charset="0"/>
            </a:endParaRPr>
          </a:p>
          <a:p>
            <a:endParaRPr lang="fr-BE" dirty="0">
              <a:latin typeface="Berlin Sans FB" pitchFamily="34" charset="0"/>
            </a:endParaRPr>
          </a:p>
          <a:p>
            <a:r>
              <a:rPr lang="fr-BE" dirty="0" err="1" smtClean="0">
                <a:latin typeface="Berlin Sans FB" pitchFamily="34" charset="0"/>
              </a:rPr>
              <a:t>Yannik</a:t>
            </a:r>
            <a:r>
              <a:rPr lang="fr-BE" dirty="0" smtClean="0">
                <a:latin typeface="Berlin Sans FB" pitchFamily="34" charset="0"/>
              </a:rPr>
              <a:t> </a:t>
            </a:r>
            <a:r>
              <a:rPr lang="fr-BE" dirty="0" err="1" smtClean="0">
                <a:latin typeface="Berlin Sans FB" pitchFamily="34" charset="0"/>
              </a:rPr>
              <a:t>Bresart</a:t>
            </a:r>
            <a:r>
              <a:rPr lang="fr-BE" dirty="0" smtClean="0">
                <a:latin typeface="Berlin Sans FB" pitchFamily="34" charset="0"/>
              </a:rPr>
              <a:t> (BXL-Ville)</a:t>
            </a:r>
          </a:p>
          <a:p>
            <a:pPr lvl="0"/>
            <a:r>
              <a:rPr lang="fr-BE" dirty="0">
                <a:solidFill>
                  <a:prstClr val="black"/>
                </a:solidFill>
                <a:latin typeface="Berlin Sans FB" pitchFamily="34" charset="0"/>
              </a:rPr>
              <a:t>Fatima </a:t>
            </a:r>
            <a:r>
              <a:rPr lang="fr-BE" dirty="0" smtClean="0">
                <a:solidFill>
                  <a:prstClr val="black"/>
                </a:solidFill>
                <a:latin typeface="Berlin Sans FB" pitchFamily="34" charset="0"/>
              </a:rPr>
              <a:t>Aït Messaoud </a:t>
            </a:r>
            <a:r>
              <a:rPr lang="fr-BE" dirty="0">
                <a:solidFill>
                  <a:prstClr val="black"/>
                </a:solidFill>
                <a:latin typeface="Berlin Sans FB" pitchFamily="34" charset="0"/>
              </a:rPr>
              <a:t>(BXL-Ville)</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44</a:t>
            </a:fld>
            <a:endParaRPr lang="fr-BE"/>
          </a:p>
        </p:txBody>
      </p:sp>
    </p:spTree>
    <p:extLst>
      <p:ext uri="{BB962C8B-B14F-4D97-AF65-F5344CB8AC3E}">
        <p14:creationId xmlns:p14="http://schemas.microsoft.com/office/powerpoint/2010/main" val="707194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5. </a:t>
            </a:r>
            <a:r>
              <a:rPr lang="fr-BE" dirty="0">
                <a:solidFill>
                  <a:srgbClr val="FFFF00"/>
                </a:solidFill>
                <a:latin typeface="Berlin Sans FB Demi" pitchFamily="34" charset="0"/>
              </a:rPr>
              <a:t>Indépendance et Partenariat</a:t>
            </a:r>
          </a:p>
        </p:txBody>
      </p:sp>
      <p:sp>
        <p:nvSpPr>
          <p:cNvPr id="3" name="Espace réservé du contenu 2"/>
          <p:cNvSpPr>
            <a:spLocks noGrp="1"/>
          </p:cNvSpPr>
          <p:nvPr>
            <p:ph idx="1"/>
          </p:nvPr>
        </p:nvSpPr>
        <p:spPr/>
        <p:txBody>
          <a:bodyPr>
            <a:noAutofit/>
          </a:bodyPr>
          <a:lstStyle/>
          <a:p>
            <a:r>
              <a:rPr lang="fr-BE" sz="2200" dirty="0" smtClean="0">
                <a:latin typeface="Berlin Sans FB" pitchFamily="34" charset="0"/>
              </a:rPr>
              <a:t>Constats :</a:t>
            </a:r>
            <a:endParaRPr lang="fr-BE" sz="2200" dirty="0">
              <a:latin typeface="Berlin Sans FB" pitchFamily="34" charset="0"/>
            </a:endParaRPr>
          </a:p>
          <a:p>
            <a:pPr marL="0" lvl="3" indent="0">
              <a:buNone/>
            </a:pPr>
            <a:r>
              <a:rPr lang="fr-BE" sz="2200" dirty="0">
                <a:latin typeface="Berlin Sans FB" pitchFamily="34" charset="0"/>
              </a:rPr>
              <a:t>	- Le partenariat suppose une libre indépendance fondée sur </a:t>
            </a:r>
            <a:r>
              <a:rPr lang="fr-BE" sz="2200" dirty="0" smtClean="0">
                <a:latin typeface="Berlin Sans FB" pitchFamily="34" charset="0"/>
              </a:rPr>
              <a:t>	une </a:t>
            </a:r>
            <a:r>
              <a:rPr lang="fr-BE" sz="2200" dirty="0">
                <a:latin typeface="Berlin Sans FB" pitchFamily="34" charset="0"/>
              </a:rPr>
              <a:t>expertise de terrain. Il est basé sur la concertation </a:t>
            </a:r>
            <a:r>
              <a:rPr lang="fr-BE" sz="2200" dirty="0" smtClean="0">
                <a:latin typeface="Berlin Sans FB" pitchFamily="34" charset="0"/>
              </a:rPr>
              <a:t>	constante</a:t>
            </a:r>
            <a:r>
              <a:rPr lang="fr-BE" sz="2200" dirty="0">
                <a:latin typeface="Berlin Sans FB" pitchFamily="34" charset="0"/>
              </a:rPr>
              <a:t>, la confiance, le respect des spécificités et rôles de </a:t>
            </a:r>
            <a:r>
              <a:rPr lang="fr-BE" sz="2200" dirty="0" smtClean="0">
                <a:latin typeface="Berlin Sans FB" pitchFamily="34" charset="0"/>
              </a:rPr>
              <a:t>	chacun</a:t>
            </a:r>
            <a:r>
              <a:rPr lang="fr-BE" sz="2200" dirty="0">
                <a:latin typeface="Berlin Sans FB" pitchFamily="34" charset="0"/>
              </a:rPr>
              <a:t>, </a:t>
            </a:r>
            <a:r>
              <a:rPr lang="fr-BE" sz="2200" dirty="0" smtClean="0">
                <a:latin typeface="Berlin Sans FB" pitchFamily="34" charset="0"/>
              </a:rPr>
              <a:t>opérés </a:t>
            </a:r>
            <a:r>
              <a:rPr lang="fr-BE" sz="2200" dirty="0">
                <a:latin typeface="Berlin Sans FB" pitchFamily="34" charset="0"/>
              </a:rPr>
              <a:t>par le biais de missions déléguées, et non issue </a:t>
            </a:r>
            <a:r>
              <a:rPr lang="fr-BE" sz="2200" dirty="0" smtClean="0">
                <a:latin typeface="Berlin Sans FB" pitchFamily="34" charset="0"/>
              </a:rPr>
              <a:t>	d’une </a:t>
            </a:r>
            <a:r>
              <a:rPr lang="fr-BE" sz="2200" dirty="0">
                <a:latin typeface="Berlin Sans FB" pitchFamily="34" charset="0"/>
              </a:rPr>
              <a:t>relation de « sous-traitance </a:t>
            </a:r>
            <a:r>
              <a:rPr lang="fr-BE" sz="2200" dirty="0" smtClean="0">
                <a:latin typeface="Berlin Sans FB" pitchFamily="34" charset="0"/>
              </a:rPr>
              <a:t>»</a:t>
            </a:r>
          </a:p>
          <a:p>
            <a:pPr marL="0" indent="0">
              <a:buNone/>
            </a:pPr>
            <a:r>
              <a:rPr lang="fr-BE" sz="2200" dirty="0">
                <a:latin typeface="Berlin Sans FB" pitchFamily="34" charset="0"/>
              </a:rPr>
              <a:t>	</a:t>
            </a:r>
            <a:r>
              <a:rPr lang="fr-BE" sz="2200" dirty="0" smtClean="0">
                <a:latin typeface="Berlin Sans FB" pitchFamily="34" charset="0"/>
              </a:rPr>
              <a:t>- Conditions actuelles d’un « partenariat » pas toujours 	rencontrées (</a:t>
            </a:r>
            <a:r>
              <a:rPr lang="fr-BE" sz="2200" dirty="0" err="1" smtClean="0">
                <a:latin typeface="Berlin Sans FB" pitchFamily="34" charset="0"/>
              </a:rPr>
              <a:t>Actiris</a:t>
            </a:r>
            <a:r>
              <a:rPr lang="fr-BE" sz="2200" dirty="0" smtClean="0">
                <a:latin typeface="Berlin Sans FB" pitchFamily="34" charset="0"/>
              </a:rPr>
              <a:t>-</a:t>
            </a:r>
            <a:r>
              <a:rPr lang="fr-BE" sz="2200" dirty="0" err="1" smtClean="0">
                <a:latin typeface="Berlin Sans FB" pitchFamily="34" charset="0"/>
              </a:rPr>
              <a:t>Bxl</a:t>
            </a:r>
            <a:r>
              <a:rPr lang="fr-BE" sz="2200" dirty="0" smtClean="0">
                <a:latin typeface="Berlin Sans FB" pitchFamily="34" charset="0"/>
              </a:rPr>
              <a:t>-Formation-Etc.)</a:t>
            </a:r>
          </a:p>
          <a:p>
            <a:pPr marL="0" indent="0">
              <a:buNone/>
            </a:pPr>
            <a:r>
              <a:rPr lang="fr-BE" sz="2200" dirty="0">
                <a:latin typeface="Berlin Sans FB" pitchFamily="34" charset="0"/>
              </a:rPr>
              <a:t>	- Constat d’une stabilité dans la durée des </a:t>
            </a:r>
            <a:r>
              <a:rPr lang="fr-BE" sz="2200" dirty="0" err="1">
                <a:latin typeface="Berlin Sans FB" pitchFamily="34" charset="0"/>
              </a:rPr>
              <a:t>Milocs</a:t>
            </a:r>
            <a:r>
              <a:rPr lang="fr-BE" sz="2200" dirty="0">
                <a:latin typeface="Berlin Sans FB" pitchFamily="34" charset="0"/>
              </a:rPr>
              <a:t> en </a:t>
            </a:r>
            <a:r>
              <a:rPr lang="fr-BE" sz="2200" dirty="0" smtClean="0">
                <a:latin typeface="Berlin Sans FB" pitchFamily="34" charset="0"/>
              </a:rPr>
              <a:t>	comparaison </a:t>
            </a:r>
            <a:r>
              <a:rPr lang="fr-BE" sz="2200" dirty="0">
                <a:latin typeface="Berlin Sans FB" pitchFamily="34" charset="0"/>
              </a:rPr>
              <a:t>des acteurs privés; constat d’un </a:t>
            </a:r>
            <a:r>
              <a:rPr lang="fr-BE" sz="2200" dirty="0" smtClean="0">
                <a:latin typeface="Berlin Sans FB" pitchFamily="34" charset="0"/>
              </a:rPr>
              <a:t>	professionnalisme </a:t>
            </a:r>
            <a:r>
              <a:rPr lang="fr-BE" sz="2200" dirty="0">
                <a:latin typeface="Berlin Sans FB" pitchFamily="34" charset="0"/>
              </a:rPr>
              <a:t>et de compétences avérées pour nos publics</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45</a:t>
            </a:fld>
            <a:endParaRPr lang="fr-BE">
              <a:solidFill>
                <a:prstClr val="black">
                  <a:tint val="75000"/>
                </a:prstClr>
              </a:solidFill>
            </a:endParaRPr>
          </a:p>
        </p:txBody>
      </p:sp>
    </p:spTree>
    <p:extLst>
      <p:ext uri="{BB962C8B-B14F-4D97-AF65-F5344CB8AC3E}">
        <p14:creationId xmlns:p14="http://schemas.microsoft.com/office/powerpoint/2010/main" val="783342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fontScale="92500"/>
          </a:bodyPr>
          <a:lstStyle/>
          <a:p>
            <a:pPr marL="857250" lvl="3" indent="0">
              <a:buNone/>
            </a:pPr>
            <a:r>
              <a:rPr lang="fr-BE" sz="2200" dirty="0" smtClean="0">
                <a:latin typeface="Berlin Sans FB" pitchFamily="34" charset="0"/>
              </a:rPr>
              <a:t>Revendications :</a:t>
            </a:r>
          </a:p>
          <a:p>
            <a:pPr marL="857250" lvl="3" indent="0">
              <a:buNone/>
            </a:pPr>
            <a:endParaRPr lang="fr-BE" sz="2200" dirty="0">
              <a:latin typeface="Berlin Sans FB" pitchFamily="34" charset="0"/>
            </a:endParaRPr>
          </a:p>
          <a:p>
            <a:pPr marL="1200150" lvl="3" indent="-342900"/>
            <a:r>
              <a:rPr lang="fr-BE" sz="2200" dirty="0" smtClean="0">
                <a:latin typeface="Berlin Sans FB" pitchFamily="34" charset="0"/>
              </a:rPr>
              <a:t>Position </a:t>
            </a:r>
            <a:r>
              <a:rPr lang="fr-BE" sz="2200" dirty="0">
                <a:latin typeface="Berlin Sans FB" pitchFamily="34" charset="0"/>
              </a:rPr>
              <a:t>commune à construire sur ce qu’est le « partenariat »; ajout de notre définition de la notion de « Partenariat » dans chacune des conventions qui lient les </a:t>
            </a:r>
            <a:r>
              <a:rPr lang="fr-BE" sz="2200" dirty="0" err="1">
                <a:latin typeface="Berlin Sans FB" pitchFamily="34" charset="0"/>
              </a:rPr>
              <a:t>Milocs</a:t>
            </a:r>
            <a:r>
              <a:rPr lang="fr-BE" sz="2200" dirty="0">
                <a:latin typeface="Berlin Sans FB" pitchFamily="34" charset="0"/>
              </a:rPr>
              <a:t>: </a:t>
            </a:r>
            <a:r>
              <a:rPr lang="fr-BE" sz="2200" dirty="0" smtClean="0">
                <a:latin typeface="Berlin Sans FB" pitchFamily="34" charset="0"/>
              </a:rPr>
              <a:t>trop </a:t>
            </a:r>
            <a:r>
              <a:rPr lang="fr-BE" sz="2200" dirty="0">
                <a:latin typeface="Berlin Sans FB" pitchFamily="34" charset="0"/>
              </a:rPr>
              <a:t>faible prise en compte des </a:t>
            </a:r>
            <a:r>
              <a:rPr lang="fr-BE" sz="2200" dirty="0" err="1">
                <a:latin typeface="Berlin Sans FB" pitchFamily="34" charset="0"/>
              </a:rPr>
              <a:t>Milocs</a:t>
            </a:r>
            <a:r>
              <a:rPr lang="fr-BE" sz="2200" dirty="0">
                <a:latin typeface="Berlin Sans FB" pitchFamily="34" charset="0"/>
              </a:rPr>
              <a:t> en amont de la construction du </a:t>
            </a:r>
            <a:r>
              <a:rPr lang="fr-BE" sz="2200" dirty="0" smtClean="0">
                <a:latin typeface="Berlin Sans FB" pitchFamily="34" charset="0"/>
              </a:rPr>
              <a:t>projet</a:t>
            </a:r>
          </a:p>
          <a:p>
            <a:pPr marL="1200150" lvl="3" indent="-342900"/>
            <a:r>
              <a:rPr lang="fr-BE" sz="2200" dirty="0" smtClean="0">
                <a:latin typeface="Berlin Sans FB" pitchFamily="34" charset="0"/>
              </a:rPr>
              <a:t>Développer des partenariats structurels, et plus par le biais d’appels à projet (pour financement de partenariat structurel). </a:t>
            </a:r>
          </a:p>
          <a:p>
            <a:pPr marL="1200150" lvl="3" indent="-342900"/>
            <a:r>
              <a:rPr lang="fr-BE" sz="2200" dirty="0" smtClean="0">
                <a:latin typeface="Berlin Sans FB" pitchFamily="34" charset="0"/>
              </a:rPr>
              <a:t>Opacité </a:t>
            </a:r>
            <a:r>
              <a:rPr lang="fr-BE" sz="2200" dirty="0">
                <a:latin typeface="Berlin Sans FB" pitchFamily="34" charset="0"/>
              </a:rPr>
              <a:t>trop grande sur les appels à projets: </a:t>
            </a:r>
            <a:r>
              <a:rPr lang="fr-BE" sz="2200" dirty="0" smtClean="0">
                <a:latin typeface="Berlin Sans FB" pitchFamily="34" charset="0"/>
              </a:rPr>
              <a:t>à court terme, nous souhaitons une </a:t>
            </a:r>
            <a:r>
              <a:rPr lang="fr-BE" sz="2200" dirty="0">
                <a:latin typeface="Berlin Sans FB" pitchFamily="34" charset="0"/>
              </a:rPr>
              <a:t>liste publique des candidats, des motivations des octrois et des </a:t>
            </a:r>
            <a:r>
              <a:rPr lang="fr-BE" sz="2200" dirty="0" smtClean="0">
                <a:latin typeface="Berlin Sans FB" pitchFamily="34" charset="0"/>
              </a:rPr>
              <a:t>refus</a:t>
            </a:r>
            <a:endParaRPr lang="fr-BE" sz="2200" dirty="0">
              <a:latin typeface="Berlin Sans FB" pitchFamily="34" charset="0"/>
            </a:endParaRPr>
          </a:p>
          <a:p>
            <a:pPr marL="1200150" lvl="3" indent="-342900"/>
            <a:r>
              <a:rPr lang="fr-BE" sz="2200" dirty="0" smtClean="0">
                <a:latin typeface="Berlin Sans FB" pitchFamily="34" charset="0"/>
              </a:rPr>
              <a:t>Refus de la mise en concurrence avec le privé</a:t>
            </a:r>
            <a:endParaRPr lang="fr-BE" sz="2200" dirty="0">
              <a:latin typeface="Berlin Sans FB" pitchFamily="34" charset="0"/>
            </a:endParaRPr>
          </a:p>
          <a:p>
            <a:pPr marL="1200150" lvl="3" indent="-342900"/>
            <a:r>
              <a:rPr lang="fr-BE" sz="2200" dirty="0">
                <a:latin typeface="Berlin Sans FB" pitchFamily="34" charset="0"/>
              </a:rPr>
              <a:t>Revoir les indicateurs de résultats, procéder à </a:t>
            </a:r>
            <a:r>
              <a:rPr lang="fr-BE" sz="2200" dirty="0" smtClean="0">
                <a:latin typeface="Berlin Sans FB" pitchFamily="34" charset="0"/>
              </a:rPr>
              <a:t>une évaluation </a:t>
            </a:r>
            <a:r>
              <a:rPr lang="fr-BE" sz="2200" dirty="0">
                <a:latin typeface="Berlin Sans FB" pitchFamily="34" charset="0"/>
              </a:rPr>
              <a:t>sur base de critères définis par les différentes parties liées à un </a:t>
            </a:r>
            <a:r>
              <a:rPr lang="fr-BE" sz="2200" dirty="0" smtClean="0">
                <a:latin typeface="Berlin Sans FB" pitchFamily="34" charset="0"/>
              </a:rPr>
              <a:t>partenariat</a:t>
            </a:r>
            <a:endParaRPr lang="fr-BE" sz="2200" dirty="0">
              <a:latin typeface="Berlin Sans FB" pitchFamily="34" charset="0"/>
            </a:endParaRP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46</a:t>
            </a:fld>
            <a:endParaRPr lang="fr-BE">
              <a:solidFill>
                <a:prstClr val="black">
                  <a:tint val="75000"/>
                </a:prstClr>
              </a:solidFill>
            </a:endParaRPr>
          </a:p>
        </p:txBody>
      </p:sp>
    </p:spTree>
    <p:extLst>
      <p:ext uri="{BB962C8B-B14F-4D97-AF65-F5344CB8AC3E}">
        <p14:creationId xmlns:p14="http://schemas.microsoft.com/office/powerpoint/2010/main" val="1309904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dirty="0" smtClean="0">
                <a:latin typeface="Berlin Sans FB Demi" pitchFamily="34" charset="0"/>
              </a:rPr>
              <a:t>Des partenaires efficaces, motivés et compréhensifs…</a:t>
            </a:r>
            <a:endParaRPr lang="fr-BE" sz="2400" dirty="0">
              <a:latin typeface="Berlin Sans FB Demi"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202410"/>
            <a:ext cx="4992716" cy="5385018"/>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47</a:t>
            </a:fld>
            <a:endParaRPr lang="fr-BE">
              <a:solidFill>
                <a:prstClr val="black">
                  <a:tint val="75000"/>
                </a:prstClr>
              </a:solidFill>
            </a:endParaRPr>
          </a:p>
        </p:txBody>
      </p:sp>
    </p:spTree>
    <p:extLst>
      <p:ext uri="{BB962C8B-B14F-4D97-AF65-F5344CB8AC3E}">
        <p14:creationId xmlns:p14="http://schemas.microsoft.com/office/powerpoint/2010/main" val="788862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rmAutofit fontScale="90000"/>
          </a:bodyPr>
          <a:lstStyle/>
          <a:p>
            <a:r>
              <a:rPr lang="fr-BE" dirty="0" smtClean="0">
                <a:latin typeface="Berlin Sans FB Demi" pitchFamily="34" charset="0"/>
              </a:rPr>
              <a:t>6. </a:t>
            </a:r>
            <a:r>
              <a:rPr lang="fr-BE" dirty="0" smtClean="0">
                <a:solidFill>
                  <a:srgbClr val="FFFF00"/>
                </a:solidFill>
                <a:latin typeface="Berlin Sans FB Demi" pitchFamily="34" charset="0"/>
              </a:rPr>
              <a:t>Précarité des financements</a:t>
            </a:r>
            <a:r>
              <a:rPr lang="fr-BE" dirty="0" smtClean="0">
                <a:latin typeface="Berlin Sans FB Demi" pitchFamily="34" charset="0"/>
              </a:rPr>
              <a:t>, </a:t>
            </a:r>
            <a:br>
              <a:rPr lang="fr-BE" dirty="0" smtClean="0">
                <a:latin typeface="Berlin Sans FB Demi" pitchFamily="34" charset="0"/>
              </a:rPr>
            </a:br>
            <a:r>
              <a:rPr lang="fr-BE" dirty="0" smtClean="0">
                <a:latin typeface="Berlin Sans FB Demi" pitchFamily="34" charset="0"/>
              </a:rPr>
              <a:t>ou les joies d’un réinvestissement </a:t>
            </a:r>
            <a:br>
              <a:rPr lang="fr-BE" dirty="0" smtClean="0">
                <a:latin typeface="Berlin Sans FB Demi" pitchFamily="34" charset="0"/>
              </a:rPr>
            </a:br>
            <a:r>
              <a:rPr lang="fr-BE" dirty="0" smtClean="0">
                <a:latin typeface="Berlin Sans FB Demi" pitchFamily="34" charset="0"/>
              </a:rPr>
              <a:t>dans le lien social</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772816"/>
            <a:ext cx="8182304" cy="4959934"/>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48</a:t>
            </a:fld>
            <a:endParaRPr lang="fr-BE"/>
          </a:p>
        </p:txBody>
      </p:sp>
    </p:spTree>
    <p:extLst>
      <p:ext uri="{BB962C8B-B14F-4D97-AF65-F5344CB8AC3E}">
        <p14:creationId xmlns:p14="http://schemas.microsoft.com/office/powerpoint/2010/main" val="2233296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0226"/>
          </a:xfrm>
        </p:spPr>
        <p:txBody>
          <a:bodyPr>
            <a:normAutofit fontScale="90000"/>
          </a:bodyPr>
          <a:lstStyle/>
          <a:p>
            <a:r>
              <a:rPr lang="fr-BE" dirty="0" smtClean="0">
                <a:solidFill>
                  <a:srgbClr val="FFFF00"/>
                </a:solidFill>
                <a:latin typeface="Berlin Sans FB Demi" pitchFamily="34" charset="0"/>
              </a:rPr>
              <a:t>Précarité des financements</a:t>
            </a:r>
            <a:r>
              <a:rPr lang="fr-BE" dirty="0" smtClean="0">
                <a:latin typeface="Berlin Sans FB Demi" pitchFamily="34" charset="0"/>
              </a:rPr>
              <a:t>, </a:t>
            </a:r>
            <a:br>
              <a:rPr lang="fr-BE" dirty="0" smtClean="0">
                <a:latin typeface="Berlin Sans FB Demi" pitchFamily="34" charset="0"/>
              </a:rPr>
            </a:br>
            <a:r>
              <a:rPr lang="fr-BE" dirty="0" smtClean="0">
                <a:latin typeface="Berlin Sans FB Demi" pitchFamily="34" charset="0"/>
              </a:rPr>
              <a:t>ou les joies d’un réinvestissement </a:t>
            </a:r>
            <a:br>
              <a:rPr lang="fr-BE" dirty="0" smtClean="0">
                <a:latin typeface="Berlin Sans FB Demi" pitchFamily="34" charset="0"/>
              </a:rPr>
            </a:br>
            <a:r>
              <a:rPr lang="fr-BE" dirty="0" smtClean="0">
                <a:latin typeface="Berlin Sans FB Demi" pitchFamily="34" charset="0"/>
              </a:rPr>
              <a:t>dans le lien social</a:t>
            </a:r>
            <a:endParaRPr lang="fr-BE" dirty="0">
              <a:latin typeface="Berlin Sans FB Demi" pitchFamily="34" charset="0"/>
            </a:endParaRPr>
          </a:p>
        </p:txBody>
      </p:sp>
      <p:sp>
        <p:nvSpPr>
          <p:cNvPr id="3" name="Espace réservé du contenu 2"/>
          <p:cNvSpPr>
            <a:spLocks noGrp="1"/>
          </p:cNvSpPr>
          <p:nvPr>
            <p:ph idx="1"/>
          </p:nvPr>
        </p:nvSpPr>
        <p:spPr>
          <a:xfrm>
            <a:off x="457200" y="2492896"/>
            <a:ext cx="8229600" cy="3633267"/>
          </a:xfrm>
        </p:spPr>
        <p:txBody>
          <a:bodyPr/>
          <a:lstStyle/>
          <a:p>
            <a:pPr marL="0" indent="0">
              <a:buNone/>
            </a:pPr>
            <a:endParaRPr lang="fr-BE" dirty="0" smtClean="0">
              <a:latin typeface="Berlin Sans FB" pitchFamily="34" charset="0"/>
            </a:endParaRPr>
          </a:p>
          <a:p>
            <a:r>
              <a:rPr lang="fr-BE" dirty="0" smtClean="0">
                <a:latin typeface="Berlin Sans FB" pitchFamily="34" charset="0"/>
              </a:rPr>
              <a:t>Alain </a:t>
            </a:r>
            <a:r>
              <a:rPr lang="fr-BE" dirty="0" err="1" smtClean="0">
                <a:latin typeface="Berlin Sans FB" pitchFamily="34" charset="0"/>
              </a:rPr>
              <a:t>Diderich</a:t>
            </a:r>
            <a:r>
              <a:rPr lang="fr-BE" dirty="0" smtClean="0">
                <a:latin typeface="Berlin Sans FB" pitchFamily="34" charset="0"/>
              </a:rPr>
              <a:t> (Ixelles)</a:t>
            </a:r>
          </a:p>
          <a:p>
            <a:r>
              <a:rPr lang="fr-BE" dirty="0" err="1" smtClean="0">
                <a:latin typeface="Berlin Sans FB" pitchFamily="34" charset="0"/>
              </a:rPr>
              <a:t>Mariele</a:t>
            </a:r>
            <a:r>
              <a:rPr lang="fr-BE" dirty="0" smtClean="0">
                <a:latin typeface="Berlin Sans FB" pitchFamily="34" charset="0"/>
              </a:rPr>
              <a:t> </a:t>
            </a:r>
            <a:r>
              <a:rPr lang="fr-BE" dirty="0" err="1" smtClean="0">
                <a:latin typeface="Berlin Sans FB" pitchFamily="34" charset="0"/>
              </a:rPr>
              <a:t>Ruttiens</a:t>
            </a:r>
            <a:r>
              <a:rPr lang="fr-BE" dirty="0" smtClean="0">
                <a:latin typeface="Berlin Sans FB" pitchFamily="34" charset="0"/>
              </a:rPr>
              <a:t> (</a:t>
            </a:r>
            <a:r>
              <a:rPr lang="fr-BE" dirty="0" err="1" smtClean="0">
                <a:latin typeface="Berlin Sans FB" pitchFamily="34" charset="0"/>
              </a:rPr>
              <a:t>Molenbeek</a:t>
            </a:r>
            <a:r>
              <a:rPr lang="fr-BE" dirty="0" smtClean="0">
                <a:latin typeface="Berlin Sans FB" pitchFamily="34" charset="0"/>
              </a:rPr>
              <a:t>)</a:t>
            </a: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49</a:t>
            </a:fld>
            <a:endParaRPr lang="fr-BE"/>
          </a:p>
        </p:txBody>
      </p:sp>
    </p:spTree>
    <p:extLst>
      <p:ext uri="{BB962C8B-B14F-4D97-AF65-F5344CB8AC3E}">
        <p14:creationId xmlns:p14="http://schemas.microsoft.com/office/powerpoint/2010/main" val="206513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3 j</a:t>
            </a:r>
            <a:r>
              <a:rPr lang="fr-BE" dirty="0" smtClean="0">
                <a:latin typeface="Berlin Sans FB Demi" pitchFamily="34" charset="0"/>
              </a:rPr>
              <a:t>ournées ?</a:t>
            </a:r>
            <a:endParaRPr lang="fr-BE" dirty="0">
              <a:latin typeface="Berlin Sans FB Demi" pitchFamily="34" charset="0"/>
            </a:endParaRPr>
          </a:p>
        </p:txBody>
      </p:sp>
      <p:sp>
        <p:nvSpPr>
          <p:cNvPr id="3" name="Espace réservé du contenu 2"/>
          <p:cNvSpPr>
            <a:spLocks noGrp="1"/>
          </p:cNvSpPr>
          <p:nvPr>
            <p:ph idx="1"/>
          </p:nvPr>
        </p:nvSpPr>
        <p:spPr>
          <a:xfrm>
            <a:off x="467544" y="1340768"/>
            <a:ext cx="8229600" cy="5112568"/>
          </a:xfrm>
        </p:spPr>
        <p:txBody>
          <a:bodyPr>
            <a:noAutofit/>
          </a:bodyPr>
          <a:lstStyle/>
          <a:p>
            <a:r>
              <a:rPr lang="fr-BE" sz="2200" u="sng" dirty="0" smtClean="0">
                <a:latin typeface="Berlin Sans FB" pitchFamily="34" charset="0"/>
              </a:rPr>
              <a:t>Contexte</a:t>
            </a:r>
            <a:r>
              <a:rPr lang="fr-BE" sz="2200" dirty="0">
                <a:latin typeface="Berlin Sans FB" pitchFamily="34" charset="0"/>
              </a:rPr>
              <a:t> </a:t>
            </a:r>
            <a:r>
              <a:rPr lang="fr-BE" sz="2200" dirty="0" smtClean="0">
                <a:latin typeface="Berlin Sans FB" pitchFamily="34" charset="0"/>
              </a:rPr>
              <a:t>:</a:t>
            </a:r>
          </a:p>
          <a:p>
            <a:pPr marL="0" indent="0">
              <a:buNone/>
            </a:pPr>
            <a:endParaRPr lang="fr-BE" sz="2200" dirty="0" smtClean="0">
              <a:latin typeface="Berlin Sans FB" pitchFamily="34" charset="0"/>
            </a:endParaRPr>
          </a:p>
          <a:p>
            <a:pPr>
              <a:buFontTx/>
              <a:buChar char="-"/>
            </a:pPr>
            <a:r>
              <a:rPr lang="fr-BE" sz="2200" dirty="0" smtClean="0">
                <a:latin typeface="Berlin Sans FB" pitchFamily="34" charset="0"/>
              </a:rPr>
              <a:t>Dégressivité des allocations de chômage (1</a:t>
            </a:r>
            <a:r>
              <a:rPr lang="fr-BE" sz="2200" baseline="30000" dirty="0" smtClean="0">
                <a:latin typeface="Berlin Sans FB" pitchFamily="34" charset="0"/>
              </a:rPr>
              <a:t>er</a:t>
            </a:r>
            <a:r>
              <a:rPr lang="fr-BE" sz="2200" dirty="0" smtClean="0">
                <a:latin typeface="Berlin Sans FB" pitchFamily="34" charset="0"/>
              </a:rPr>
              <a:t> novembre)</a:t>
            </a:r>
          </a:p>
          <a:p>
            <a:pPr>
              <a:buFontTx/>
              <a:buChar char="-"/>
            </a:pPr>
            <a:r>
              <a:rPr lang="fr-BE" sz="2200" dirty="0" smtClean="0">
                <a:latin typeface="Berlin Sans FB" pitchFamily="34" charset="0"/>
              </a:rPr>
              <a:t>Régionalisation du contrôle des chômeurs &amp; transfert de budget-compétences</a:t>
            </a:r>
          </a:p>
          <a:p>
            <a:pPr>
              <a:buFontTx/>
              <a:buChar char="-"/>
            </a:pPr>
            <a:r>
              <a:rPr lang="fr-BE" sz="2200" smtClean="0">
                <a:latin typeface="Berlin Sans FB" pitchFamily="34" charset="0"/>
              </a:rPr>
              <a:t>Evolution du partenariat avec les pouvoirs publics</a:t>
            </a:r>
            <a:endParaRPr lang="fr-BE" sz="2200" dirty="0" smtClean="0">
              <a:latin typeface="Berlin Sans FB" pitchFamily="34" charset="0"/>
            </a:endParaRPr>
          </a:p>
          <a:p>
            <a:pPr>
              <a:buFontTx/>
              <a:buChar char="-"/>
            </a:pPr>
            <a:r>
              <a:rPr lang="fr-BE" sz="2200" dirty="0" smtClean="0">
                <a:latin typeface="Berlin Sans FB" pitchFamily="34" charset="0"/>
              </a:rPr>
              <a:t>Pas de prise en compte du travail social</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5</a:t>
            </a:fld>
            <a:endParaRPr lang="fr-BE"/>
          </a:p>
        </p:txBody>
      </p:sp>
    </p:spTree>
    <p:extLst>
      <p:ext uri="{BB962C8B-B14F-4D97-AF65-F5344CB8AC3E}">
        <p14:creationId xmlns:p14="http://schemas.microsoft.com/office/powerpoint/2010/main" val="3112882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6. </a:t>
            </a:r>
            <a:r>
              <a:rPr lang="fr-BE" dirty="0">
                <a:solidFill>
                  <a:srgbClr val="FFFF00"/>
                </a:solidFill>
                <a:latin typeface="Berlin Sans FB Demi" pitchFamily="34" charset="0"/>
              </a:rPr>
              <a:t>Financement</a:t>
            </a:r>
          </a:p>
        </p:txBody>
      </p:sp>
      <p:sp>
        <p:nvSpPr>
          <p:cNvPr id="3" name="Espace réservé du contenu 2"/>
          <p:cNvSpPr>
            <a:spLocks noGrp="1"/>
          </p:cNvSpPr>
          <p:nvPr>
            <p:ph idx="1"/>
          </p:nvPr>
        </p:nvSpPr>
        <p:spPr/>
        <p:txBody>
          <a:bodyPr>
            <a:noAutofit/>
          </a:bodyPr>
          <a:lstStyle/>
          <a:p>
            <a:r>
              <a:rPr lang="fr-BE" sz="2200" dirty="0">
                <a:latin typeface="Berlin Sans FB" pitchFamily="34" charset="0"/>
              </a:rPr>
              <a:t>Constats</a:t>
            </a:r>
          </a:p>
          <a:p>
            <a:pPr lvl="1"/>
            <a:r>
              <a:rPr lang="fr-BE" sz="2200" dirty="0">
                <a:latin typeface="Berlin Sans FB" pitchFamily="34" charset="0"/>
              </a:rPr>
              <a:t>Aussi long qu’un vade-mecum financier ;-)</a:t>
            </a:r>
          </a:p>
          <a:p>
            <a:pPr marL="457200" lvl="1" indent="0">
              <a:buNone/>
            </a:pPr>
            <a:endParaRPr lang="fr-BE" sz="2200" dirty="0">
              <a:latin typeface="Berlin Sans FB" pitchFamily="34" charset="0"/>
            </a:endParaRPr>
          </a:p>
          <a:p>
            <a:r>
              <a:rPr lang="fr-BE" sz="2200" dirty="0">
                <a:latin typeface="Berlin Sans FB" pitchFamily="34" charset="0"/>
              </a:rPr>
              <a:t>Demande de : </a:t>
            </a:r>
          </a:p>
          <a:p>
            <a:pPr lvl="1"/>
            <a:r>
              <a:rPr lang="fr-BE" sz="2200" dirty="0">
                <a:latin typeface="Berlin Sans FB" pitchFamily="34" charset="0"/>
              </a:rPr>
              <a:t>plus de cohérence, de transparence et d’équilibre dans la répartition des budgets réservés aux dites politiques;  une réelle concertation en amont et en aval dans l’élaboration des partenariats et les documents qui en découlent (appels, conventions, règlements, justifications…)</a:t>
            </a:r>
          </a:p>
          <a:p>
            <a:pPr lvl="1"/>
            <a:r>
              <a:rPr lang="fr-BE" sz="2200" dirty="0">
                <a:latin typeface="Berlin Sans FB" pitchFamily="34" charset="0"/>
              </a:rPr>
              <a:t>réelle prise en compte des limites de faisabilité de certaines exigences, un lien établi avec la réalité de terrain (cf. tableau justificatif « commun » Guidance EF 2011)</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50</a:t>
            </a:fld>
            <a:endParaRPr lang="fr-BE">
              <a:solidFill>
                <a:prstClr val="black">
                  <a:tint val="75000"/>
                </a:prstClr>
              </a:solidFill>
            </a:endParaRPr>
          </a:p>
        </p:txBody>
      </p:sp>
    </p:spTree>
    <p:extLst>
      <p:ext uri="{BB962C8B-B14F-4D97-AF65-F5344CB8AC3E}">
        <p14:creationId xmlns:p14="http://schemas.microsoft.com/office/powerpoint/2010/main" val="3375215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pPr lvl="1"/>
            <a:r>
              <a:rPr lang="fr-BE" sz="2200" dirty="0">
                <a:latin typeface="Berlin Sans FB" pitchFamily="34" charset="0"/>
              </a:rPr>
              <a:t>SIMPLIFICATION ADMINISTRATIVE, surtout dans les contrôles : ex limitation du papier</a:t>
            </a:r>
          </a:p>
          <a:p>
            <a:pPr lvl="1"/>
            <a:r>
              <a:rPr lang="fr-BE" sz="2200" dirty="0">
                <a:latin typeface="Berlin Sans FB" pitchFamily="34" charset="0"/>
              </a:rPr>
              <a:t>Plus grande stabilité du cadre réglementaire, sans surinterprétation du droit comptable et des directives publiques.</a:t>
            </a:r>
          </a:p>
          <a:p>
            <a:pPr lvl="1"/>
            <a:r>
              <a:rPr lang="fr-BE" sz="2200" dirty="0">
                <a:latin typeface="Berlin Sans FB" pitchFamily="34" charset="0"/>
              </a:rPr>
              <a:t>« dossier unique » -sur le mode de la déclaration d’impôt unique- : participer à son développement et à sa mise en place</a:t>
            </a:r>
          </a:p>
          <a:p>
            <a:pPr lvl="1"/>
            <a:r>
              <a:rPr lang="fr-BE" sz="2200" dirty="0">
                <a:latin typeface="Berlin Sans FB" pitchFamily="34" charset="0"/>
              </a:rPr>
              <a:t>« comité de concertation » régulier sur les questions d’éligibilité et méthodes de justification (</a:t>
            </a:r>
            <a:r>
              <a:rPr lang="fr-BE" sz="2200" dirty="0" err="1">
                <a:latin typeface="Berlin Sans FB" pitchFamily="34" charset="0"/>
              </a:rPr>
              <a:t>Actiris</a:t>
            </a:r>
            <a:r>
              <a:rPr lang="fr-BE" sz="2200" dirty="0">
                <a:latin typeface="Berlin Sans FB" pitchFamily="34" charset="0"/>
              </a:rPr>
              <a:t>-support partenariat )</a:t>
            </a:r>
          </a:p>
          <a:p>
            <a:pPr lvl="1"/>
            <a:r>
              <a:rPr lang="fr-BE" sz="2200" dirty="0">
                <a:latin typeface="Berlin Sans FB" pitchFamily="34" charset="0"/>
              </a:rPr>
              <a:t>pérennisation des financements (durée des agréments et appels à projet) pour stabiliser les actions et conforter le personnel</a:t>
            </a:r>
          </a:p>
          <a:p>
            <a:pPr lvl="1"/>
            <a:r>
              <a:rPr lang="fr-BE" sz="2200" dirty="0">
                <a:latin typeface="Berlin Sans FB" pitchFamily="34" charset="0"/>
              </a:rPr>
              <a:t>préfinancement réel : en début d’année, à 100% sur l’année (avec tranches mieux anticipées) ou au 12ème provisionnel</a:t>
            </a: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51</a:t>
            </a:fld>
            <a:endParaRPr lang="fr-BE">
              <a:solidFill>
                <a:prstClr val="black">
                  <a:tint val="75000"/>
                </a:prstClr>
              </a:solidFill>
            </a:endParaRPr>
          </a:p>
        </p:txBody>
      </p:sp>
    </p:spTree>
    <p:extLst>
      <p:ext uri="{BB962C8B-B14F-4D97-AF65-F5344CB8AC3E}">
        <p14:creationId xmlns:p14="http://schemas.microsoft.com/office/powerpoint/2010/main" val="1322906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Autofit/>
          </a:bodyPr>
          <a:lstStyle/>
          <a:p>
            <a:pPr lvl="1"/>
            <a:endParaRPr lang="fr-BE" sz="2200" dirty="0" smtClean="0">
              <a:latin typeface="Berlin Sans FB" pitchFamily="34" charset="0"/>
            </a:endParaRPr>
          </a:p>
          <a:p>
            <a:pPr lvl="1"/>
            <a:endParaRPr lang="fr-BE" sz="2200" dirty="0">
              <a:latin typeface="Berlin Sans FB" pitchFamily="34" charset="0"/>
            </a:endParaRPr>
          </a:p>
          <a:p>
            <a:pPr lvl="1"/>
            <a:r>
              <a:rPr lang="fr-BE" sz="2200" dirty="0" smtClean="0">
                <a:latin typeface="Berlin Sans FB" pitchFamily="34" charset="0"/>
              </a:rPr>
              <a:t>Accélérer </a:t>
            </a:r>
            <a:r>
              <a:rPr lang="fr-BE" sz="2200" dirty="0">
                <a:latin typeface="Berlin Sans FB" pitchFamily="34" charset="0"/>
              </a:rPr>
              <a:t>les liquidations de soldes à l’année N+1 pour tous les pouvoirs subsidiant.</a:t>
            </a:r>
          </a:p>
          <a:p>
            <a:pPr lvl="1"/>
            <a:r>
              <a:rPr lang="fr-BE" sz="2200" dirty="0">
                <a:latin typeface="Berlin Sans FB" pitchFamily="34" charset="0"/>
              </a:rPr>
              <a:t>Prévoir des budgets couvrant 100% d’une action (ex ARAE) </a:t>
            </a:r>
          </a:p>
          <a:p>
            <a:pPr lvl="1"/>
            <a:r>
              <a:rPr lang="fr-BE" sz="2200" dirty="0">
                <a:latin typeface="Berlin Sans FB" pitchFamily="34" charset="0"/>
              </a:rPr>
              <a:t>Prendre en compte l'ensemble des dépenses objectivement liées à cette action.</a:t>
            </a:r>
          </a:p>
          <a:p>
            <a:pPr lvl="1"/>
            <a:r>
              <a:rPr lang="fr-BE" sz="2200" dirty="0">
                <a:latin typeface="Berlin Sans FB" pitchFamily="34" charset="0"/>
              </a:rPr>
              <a:t>Règlements financiers s’en tenant au droit comptable, pour avoir une cohérence entre eux.</a:t>
            </a:r>
          </a:p>
          <a:p>
            <a:pPr lvl="1"/>
            <a:r>
              <a:rPr lang="fr-BE" sz="2200" dirty="0">
                <a:latin typeface="Berlin Sans FB" pitchFamily="34" charset="0"/>
              </a:rPr>
              <a:t>D’une instance de recours intermédiaire et indépendante (niveau régional</a:t>
            </a:r>
            <a:r>
              <a:rPr lang="fr-BE" sz="2200" dirty="0" smtClean="0">
                <a:latin typeface="Berlin Sans FB" pitchFamily="34" charset="0"/>
              </a:rPr>
              <a:t>)</a:t>
            </a:r>
          </a:p>
          <a:p>
            <a:pPr lvl="1"/>
            <a:r>
              <a:rPr lang="fr-BE" sz="2200" dirty="0" smtClean="0">
                <a:latin typeface="Berlin Sans FB" pitchFamily="34" charset="0"/>
              </a:rPr>
              <a:t>Non à la </a:t>
            </a:r>
            <a:r>
              <a:rPr lang="fr-BE" sz="2200" dirty="0" err="1" smtClean="0">
                <a:latin typeface="Berlin Sans FB" pitchFamily="34" charset="0"/>
              </a:rPr>
              <a:t>timesheet</a:t>
            </a:r>
            <a:r>
              <a:rPr lang="fr-BE" sz="2200" dirty="0" smtClean="0">
                <a:latin typeface="Berlin Sans FB" pitchFamily="34" charset="0"/>
              </a:rPr>
              <a:t> : ne permet pas de rencontrer les objectifs légitimes de contrôle financier, et accentue stress et pression sur les travailleurs sociaux</a:t>
            </a:r>
            <a:endParaRPr lang="fr-BE" sz="2200" dirty="0">
              <a:latin typeface="Berlin Sans FB" pitchFamily="34" charset="0"/>
            </a:endParaRP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52</a:t>
            </a:fld>
            <a:endParaRPr lang="fr-BE">
              <a:solidFill>
                <a:prstClr val="black">
                  <a:tint val="75000"/>
                </a:prstClr>
              </a:solidFill>
            </a:endParaRPr>
          </a:p>
        </p:txBody>
      </p:sp>
    </p:spTree>
    <p:extLst>
      <p:ext uri="{BB962C8B-B14F-4D97-AF65-F5344CB8AC3E}">
        <p14:creationId xmlns:p14="http://schemas.microsoft.com/office/powerpoint/2010/main" val="434809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Autofit/>
          </a:bodyPr>
          <a:lstStyle/>
          <a:p>
            <a:pPr lvl="1"/>
            <a:endParaRPr lang="fr-BE" sz="2200" dirty="0" smtClean="0">
              <a:latin typeface="Berlin Sans FB" pitchFamily="34" charset="0"/>
            </a:endParaRPr>
          </a:p>
          <a:p>
            <a:pPr lvl="1"/>
            <a:endParaRPr lang="fr-BE" sz="2200" dirty="0">
              <a:latin typeface="Berlin Sans FB" pitchFamily="34" charset="0"/>
            </a:endParaRPr>
          </a:p>
          <a:p>
            <a:pPr lvl="1"/>
            <a:r>
              <a:rPr lang="fr-BE" sz="2200" dirty="0" smtClean="0">
                <a:latin typeface="Berlin Sans FB" pitchFamily="34" charset="0"/>
              </a:rPr>
              <a:t>D’un </a:t>
            </a:r>
            <a:r>
              <a:rPr lang="fr-BE" sz="2200" dirty="0">
                <a:latin typeface="Berlin Sans FB" pitchFamily="34" charset="0"/>
              </a:rPr>
              <a:t>échéancier annuel clair sur l’examen de nos dossiers justificatifs et nos appels à projet/partenariat et les actes qui en découlent (liquidations, etc.)</a:t>
            </a:r>
          </a:p>
          <a:p>
            <a:pPr lvl="1"/>
            <a:r>
              <a:rPr lang="fr-BE" sz="2200" dirty="0">
                <a:latin typeface="Berlin Sans FB" pitchFamily="34" charset="0"/>
              </a:rPr>
              <a:t>retour à un budget global plutôt que des tranches de saucisson, affecté de manière générale à l’accompagnement.</a:t>
            </a:r>
          </a:p>
          <a:p>
            <a:pPr lvl="1"/>
            <a:r>
              <a:rPr lang="fr-BE" sz="2200" dirty="0">
                <a:latin typeface="Berlin Sans FB" pitchFamily="34" charset="0"/>
              </a:rPr>
              <a:t>Davantage de financement « direct » issu des politiques régionales de </a:t>
            </a:r>
            <a:r>
              <a:rPr lang="fr-BE" sz="2200" dirty="0" smtClean="0">
                <a:latin typeface="Berlin Sans FB" pitchFamily="34" charset="0"/>
              </a:rPr>
              <a:t>l’emploi</a:t>
            </a:r>
          </a:p>
          <a:p>
            <a:pPr lvl="1"/>
            <a:r>
              <a:rPr lang="fr-BE" sz="2200" dirty="0" smtClean="0">
                <a:latin typeface="Berlin Sans FB" pitchFamily="34" charset="0"/>
              </a:rPr>
              <a:t>Pas de financement à l’acte/au résultat</a:t>
            </a:r>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53</a:t>
            </a:fld>
            <a:endParaRPr lang="fr-BE">
              <a:solidFill>
                <a:prstClr val="black">
                  <a:tint val="75000"/>
                </a:prstClr>
              </a:solidFill>
            </a:endParaRPr>
          </a:p>
        </p:txBody>
      </p:sp>
    </p:spTree>
    <p:extLst>
      <p:ext uri="{BB962C8B-B14F-4D97-AF65-F5344CB8AC3E}">
        <p14:creationId xmlns:p14="http://schemas.microsoft.com/office/powerpoint/2010/main" val="2761958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smtClean="0">
                <a:latin typeface="Berlin Sans FB Demi" pitchFamily="34" charset="0"/>
              </a:rPr>
              <a:t>La simplification administrative</a:t>
            </a:r>
            <a:endParaRPr lang="fr-BE" sz="3200" dirty="0">
              <a:latin typeface="Berlin Sans FB Demi" pitchFamily="34"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7869" y="1489050"/>
            <a:ext cx="4748262" cy="4748262"/>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54</a:t>
            </a:fld>
            <a:endParaRPr lang="fr-BE">
              <a:solidFill>
                <a:prstClr val="black">
                  <a:tint val="75000"/>
                </a:prstClr>
              </a:solidFill>
            </a:endParaRPr>
          </a:p>
        </p:txBody>
      </p:sp>
    </p:spTree>
    <p:extLst>
      <p:ext uri="{BB962C8B-B14F-4D97-AF65-F5344CB8AC3E}">
        <p14:creationId xmlns:p14="http://schemas.microsoft.com/office/powerpoint/2010/main" val="482029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rmAutofit fontScale="90000"/>
          </a:bodyPr>
          <a:lstStyle/>
          <a:p>
            <a:r>
              <a:rPr lang="fr-BE" dirty="0" smtClean="0">
                <a:latin typeface="Berlin Sans FB Demi" pitchFamily="34" charset="0"/>
              </a:rPr>
              <a:t>7. </a:t>
            </a:r>
            <a:r>
              <a:rPr lang="fr-BE" dirty="0" smtClean="0">
                <a:solidFill>
                  <a:srgbClr val="FFFF00"/>
                </a:solidFill>
                <a:latin typeface="Berlin Sans FB Demi" pitchFamily="34" charset="0"/>
              </a:rPr>
              <a:t>Institutionnel</a:t>
            </a:r>
            <a:r>
              <a:rPr lang="fr-BE" dirty="0" smtClean="0">
                <a:latin typeface="Berlin Sans FB Demi" pitchFamily="34" charset="0"/>
              </a:rPr>
              <a:t>, ou les joies des simplifications porteuses de sens</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916832"/>
            <a:ext cx="6282859" cy="4549656"/>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55</a:t>
            </a:fld>
            <a:endParaRPr lang="fr-BE"/>
          </a:p>
        </p:txBody>
      </p:sp>
    </p:spTree>
    <p:extLst>
      <p:ext uri="{BB962C8B-B14F-4D97-AF65-F5344CB8AC3E}">
        <p14:creationId xmlns:p14="http://schemas.microsoft.com/office/powerpoint/2010/main" val="4179776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rgbClr val="FFFF00"/>
                </a:solidFill>
                <a:latin typeface="Berlin Sans FB Demi" pitchFamily="34" charset="0"/>
              </a:rPr>
              <a:t>Institutionnel</a:t>
            </a:r>
            <a:r>
              <a:rPr lang="fr-BE" dirty="0" smtClean="0">
                <a:latin typeface="Berlin Sans FB Demi" pitchFamily="34" charset="0"/>
              </a:rPr>
              <a:t>, ou les joies des simplifications porteuses de sens</a:t>
            </a:r>
            <a:endParaRPr lang="fr-BE" dirty="0">
              <a:latin typeface="Berlin Sans FB Demi" pitchFamily="34" charset="0"/>
            </a:endParaRPr>
          </a:p>
        </p:txBody>
      </p:sp>
      <p:sp>
        <p:nvSpPr>
          <p:cNvPr id="3" name="Espace réservé du contenu 2"/>
          <p:cNvSpPr>
            <a:spLocks noGrp="1"/>
          </p:cNvSpPr>
          <p:nvPr>
            <p:ph idx="1"/>
          </p:nvPr>
        </p:nvSpPr>
        <p:spPr/>
        <p:txBody>
          <a:bodyPr/>
          <a:lstStyle/>
          <a:p>
            <a:endParaRPr lang="fr-BE" dirty="0" smtClean="0">
              <a:latin typeface="Berlin Sans FB" pitchFamily="34" charset="0"/>
            </a:endParaRPr>
          </a:p>
          <a:p>
            <a:endParaRPr lang="fr-BE" dirty="0">
              <a:latin typeface="Berlin Sans FB" pitchFamily="34" charset="0"/>
            </a:endParaRPr>
          </a:p>
          <a:p>
            <a:r>
              <a:rPr lang="fr-BE" dirty="0" smtClean="0">
                <a:latin typeface="Berlin Sans FB" pitchFamily="34" charset="0"/>
              </a:rPr>
              <a:t>Barbara </a:t>
            </a:r>
            <a:r>
              <a:rPr lang="fr-BE" dirty="0" err="1" smtClean="0">
                <a:latin typeface="Berlin Sans FB" pitchFamily="34" charset="0"/>
              </a:rPr>
              <a:t>Nyssen</a:t>
            </a:r>
            <a:r>
              <a:rPr lang="fr-BE" dirty="0" smtClean="0">
                <a:latin typeface="Berlin Sans FB" pitchFamily="34" charset="0"/>
              </a:rPr>
              <a:t>(Ixelles)</a:t>
            </a:r>
          </a:p>
          <a:p>
            <a:r>
              <a:rPr lang="fr-BE" dirty="0" smtClean="0">
                <a:latin typeface="Berlin Sans FB" pitchFamily="34" charset="0"/>
              </a:rPr>
              <a:t>Caroline Elias (Anderlecht)</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56</a:t>
            </a:fld>
            <a:endParaRPr lang="fr-BE"/>
          </a:p>
        </p:txBody>
      </p:sp>
    </p:spTree>
    <p:extLst>
      <p:ext uri="{BB962C8B-B14F-4D97-AF65-F5344CB8AC3E}">
        <p14:creationId xmlns:p14="http://schemas.microsoft.com/office/powerpoint/2010/main" val="3934486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7. </a:t>
            </a:r>
            <a:r>
              <a:rPr lang="fr-BE" dirty="0">
                <a:solidFill>
                  <a:srgbClr val="FFFF00"/>
                </a:solidFill>
                <a:latin typeface="Berlin Sans FB Demi" pitchFamily="34" charset="0"/>
              </a:rPr>
              <a:t>Institutionnel</a:t>
            </a:r>
          </a:p>
        </p:txBody>
      </p:sp>
      <p:sp>
        <p:nvSpPr>
          <p:cNvPr id="3" name="Espace réservé du contenu 2"/>
          <p:cNvSpPr>
            <a:spLocks noGrp="1"/>
          </p:cNvSpPr>
          <p:nvPr>
            <p:ph idx="1"/>
          </p:nvPr>
        </p:nvSpPr>
        <p:spPr>
          <a:xfrm>
            <a:off x="457200" y="1600200"/>
            <a:ext cx="8229600" cy="4853136"/>
          </a:xfrm>
        </p:spPr>
        <p:txBody>
          <a:bodyPr>
            <a:noAutofit/>
          </a:bodyPr>
          <a:lstStyle/>
          <a:p>
            <a:r>
              <a:rPr lang="fr-BE" sz="2000" dirty="0">
                <a:latin typeface="Berlin Sans FB" pitchFamily="34" charset="0"/>
              </a:rPr>
              <a:t>Constats</a:t>
            </a:r>
          </a:p>
          <a:p>
            <a:endParaRPr lang="fr-BE" sz="2000" dirty="0">
              <a:latin typeface="Berlin Sans FB" pitchFamily="34" charset="0"/>
            </a:endParaRPr>
          </a:p>
          <a:p>
            <a:pPr lvl="1"/>
            <a:r>
              <a:rPr lang="fr-BE" sz="2000" dirty="0">
                <a:latin typeface="Berlin Sans FB" pitchFamily="34" charset="0"/>
              </a:rPr>
              <a:t>Complexité du cadre institutionnel, à plusieurs niveaux : FSE, Région, Zone, Commune, Maison de l’emploi, CPAS, conventions </a:t>
            </a:r>
            <a:r>
              <a:rPr lang="fr-BE" sz="2000" dirty="0" err="1">
                <a:latin typeface="Berlin Sans FB" pitchFamily="34" charset="0"/>
              </a:rPr>
              <a:t>actiris</a:t>
            </a:r>
            <a:r>
              <a:rPr lang="fr-BE" sz="2000" dirty="0">
                <a:latin typeface="Berlin Sans FB" pitchFamily="34" charset="0"/>
              </a:rPr>
              <a:t>, ordonnance gestion mixte, accort de coopération fédéral-régions-communautés (activation), ordonnance « Missions locales pour l’emploi » (2008), plan d’action stratégique </a:t>
            </a:r>
            <a:r>
              <a:rPr lang="fr-BE" sz="2000" dirty="0" err="1">
                <a:latin typeface="Berlin Sans FB" pitchFamily="34" charset="0"/>
              </a:rPr>
              <a:t>Actiris</a:t>
            </a:r>
            <a:r>
              <a:rPr lang="fr-BE" sz="2000" dirty="0">
                <a:latin typeface="Berlin Sans FB" pitchFamily="34" charset="0"/>
              </a:rPr>
              <a:t> (régisseur-ensemblier-porte d’entrée de tout dispositif), contrat de gestion </a:t>
            </a:r>
            <a:r>
              <a:rPr lang="fr-BE" sz="2000" dirty="0" err="1">
                <a:latin typeface="Berlin Sans FB" pitchFamily="34" charset="0"/>
              </a:rPr>
              <a:t>Actiris</a:t>
            </a:r>
            <a:r>
              <a:rPr lang="fr-BE" sz="2000" dirty="0">
                <a:latin typeface="Berlin Sans FB" pitchFamily="34" charset="0"/>
              </a:rPr>
              <a:t>-élaboré sans concertation avec le secteur-, compétences de contrôle des chômeurs exercé par </a:t>
            </a:r>
            <a:r>
              <a:rPr lang="fr-BE" sz="2000" dirty="0" err="1">
                <a:latin typeface="Berlin Sans FB" pitchFamily="34" charset="0"/>
              </a:rPr>
              <a:t>actiris</a:t>
            </a:r>
            <a:r>
              <a:rPr lang="fr-BE" sz="2000" dirty="0">
                <a:latin typeface="Berlin Sans FB" pitchFamily="34" charset="0"/>
              </a:rPr>
              <a:t>?,etc</a:t>
            </a:r>
            <a:r>
              <a:rPr lang="fr-BE" sz="2000" dirty="0" smtClean="0">
                <a:latin typeface="Berlin Sans FB" pitchFamily="34" charset="0"/>
              </a:rPr>
              <a:t>.</a:t>
            </a:r>
          </a:p>
          <a:p>
            <a:pPr lvl="1"/>
            <a:r>
              <a:rPr lang="fr-BE" sz="2000" dirty="0">
                <a:latin typeface="Berlin Sans FB" pitchFamily="34" charset="0"/>
              </a:rPr>
              <a:t>Superpositions non réfléchie de différents niveaux d’action: </a:t>
            </a:r>
            <a:r>
              <a:rPr lang="fr-BE" sz="2000" dirty="0" smtClean="0">
                <a:latin typeface="Berlin Sans FB" pitchFamily="34" charset="0"/>
              </a:rPr>
              <a:t>quid du rôle </a:t>
            </a:r>
            <a:r>
              <a:rPr lang="fr-BE" sz="2000" dirty="0">
                <a:latin typeface="Berlin Sans FB" pitchFamily="34" charset="0"/>
              </a:rPr>
              <a:t>de l’animation zonale, des maisons de l’emploi, des perspectives réelles d’innovation si l’animation est réduite aux sphères des maisons de l’emploi, communales?</a:t>
            </a:r>
          </a:p>
          <a:p>
            <a:endParaRPr lang="fr-BE" sz="20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57</a:t>
            </a:fld>
            <a:endParaRPr lang="fr-BE">
              <a:solidFill>
                <a:prstClr val="black">
                  <a:tint val="75000"/>
                </a:prstClr>
              </a:solidFill>
            </a:endParaRPr>
          </a:p>
        </p:txBody>
      </p:sp>
    </p:spTree>
    <p:extLst>
      <p:ext uri="{BB962C8B-B14F-4D97-AF65-F5344CB8AC3E}">
        <p14:creationId xmlns:p14="http://schemas.microsoft.com/office/powerpoint/2010/main" val="527242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192688"/>
          </a:xfrm>
        </p:spPr>
        <p:txBody>
          <a:bodyPr>
            <a:noAutofit/>
          </a:bodyPr>
          <a:lstStyle/>
          <a:p>
            <a:r>
              <a:rPr lang="fr-BE" sz="2200" dirty="0">
                <a:latin typeface="Berlin Sans FB" pitchFamily="34" charset="0"/>
              </a:rPr>
              <a:t>Revendications/positions</a:t>
            </a:r>
          </a:p>
          <a:p>
            <a:pPr marL="0" indent="0">
              <a:buNone/>
            </a:pPr>
            <a:endParaRPr lang="fr-BE" sz="2200" dirty="0">
              <a:latin typeface="Berlin Sans FB" pitchFamily="34" charset="0"/>
            </a:endParaRPr>
          </a:p>
          <a:p>
            <a:pPr lvl="1"/>
            <a:r>
              <a:rPr lang="fr-BE" sz="2200" dirty="0">
                <a:latin typeface="Berlin Sans FB" pitchFamily="34" charset="0"/>
              </a:rPr>
              <a:t>Un logigramme clair: qui fait quoi, quand, comment, pour qui?</a:t>
            </a:r>
          </a:p>
          <a:p>
            <a:pPr lvl="1"/>
            <a:r>
              <a:rPr lang="fr-BE" sz="2200" dirty="0">
                <a:latin typeface="Berlin Sans FB" pitchFamily="34" charset="0"/>
              </a:rPr>
              <a:t>Des lieux de concertation </a:t>
            </a:r>
            <a:r>
              <a:rPr lang="fr-BE" sz="2200" dirty="0" smtClean="0">
                <a:latin typeface="Berlin Sans FB" pitchFamily="34" charset="0"/>
              </a:rPr>
              <a:t>formels (</a:t>
            </a:r>
            <a:r>
              <a:rPr lang="fr-BE" sz="2200" dirty="0" err="1" smtClean="0">
                <a:latin typeface="Berlin Sans FB" pitchFamily="34" charset="0"/>
              </a:rPr>
              <a:t>actiris</a:t>
            </a:r>
            <a:r>
              <a:rPr lang="fr-BE" sz="2200" dirty="0" smtClean="0">
                <a:latin typeface="Berlin Sans FB" pitchFamily="34" charset="0"/>
              </a:rPr>
              <a:t>-</a:t>
            </a:r>
            <a:r>
              <a:rPr lang="fr-BE" sz="2200" dirty="0" err="1" smtClean="0">
                <a:latin typeface="Berlin Sans FB" pitchFamily="34" charset="0"/>
              </a:rPr>
              <a:t>Bxl</a:t>
            </a:r>
            <a:r>
              <a:rPr lang="fr-BE" sz="2200" dirty="0" smtClean="0">
                <a:latin typeface="Berlin Sans FB" pitchFamily="34" charset="0"/>
              </a:rPr>
              <a:t>-Formation-FSE, etc.)</a:t>
            </a:r>
            <a:endParaRPr lang="fr-BE" sz="2200" dirty="0">
              <a:latin typeface="Berlin Sans FB" pitchFamily="34" charset="0"/>
            </a:endParaRPr>
          </a:p>
          <a:p>
            <a:pPr lvl="1"/>
            <a:r>
              <a:rPr lang="fr-BE" sz="2200" dirty="0">
                <a:latin typeface="Berlin Sans FB" pitchFamily="34" charset="0"/>
              </a:rPr>
              <a:t>Une présence </a:t>
            </a:r>
            <a:r>
              <a:rPr lang="fr-BE" sz="2200" dirty="0" err="1">
                <a:latin typeface="Berlin Sans FB" pitchFamily="34" charset="0"/>
              </a:rPr>
              <a:t>Febisp</a:t>
            </a:r>
            <a:r>
              <a:rPr lang="fr-BE" sz="2200" dirty="0">
                <a:latin typeface="Berlin Sans FB" pitchFamily="34" charset="0"/>
              </a:rPr>
              <a:t> (et des centrales syndicales) au sein des comité de gestion d’</a:t>
            </a:r>
            <a:r>
              <a:rPr lang="fr-BE" sz="2200" dirty="0" err="1">
                <a:latin typeface="Berlin Sans FB" pitchFamily="34" charset="0"/>
              </a:rPr>
              <a:t>Actiris</a:t>
            </a:r>
            <a:r>
              <a:rPr lang="fr-BE" sz="2200" dirty="0">
                <a:latin typeface="Berlin Sans FB" pitchFamily="34" charset="0"/>
              </a:rPr>
              <a:t> et de BXL-Formation</a:t>
            </a:r>
          </a:p>
          <a:p>
            <a:pPr lvl="1"/>
            <a:r>
              <a:rPr lang="fr-BE" sz="2200" dirty="0">
                <a:latin typeface="Berlin Sans FB" pitchFamily="34" charset="0"/>
              </a:rPr>
              <a:t>Refus d’une participation au contrôle des chômeurs, même s’il est exercé par </a:t>
            </a:r>
            <a:r>
              <a:rPr lang="fr-BE" sz="2200" dirty="0" err="1" smtClean="0">
                <a:latin typeface="Berlin Sans FB" pitchFamily="34" charset="0"/>
              </a:rPr>
              <a:t>Actiris</a:t>
            </a:r>
            <a:endParaRPr lang="fr-BE" sz="2200" dirty="0" smtClean="0">
              <a:latin typeface="Berlin Sans FB" pitchFamily="34" charset="0"/>
            </a:endParaRPr>
          </a:p>
          <a:p>
            <a:pPr lvl="1"/>
            <a:r>
              <a:rPr lang="fr-BE" sz="2200" dirty="0" smtClean="0">
                <a:latin typeface="Berlin Sans FB" pitchFamily="34" charset="0"/>
              </a:rPr>
              <a:t>Immunisation des </a:t>
            </a:r>
            <a:r>
              <a:rPr lang="fr-BE" sz="2200" dirty="0" err="1" smtClean="0">
                <a:latin typeface="Berlin Sans FB" pitchFamily="34" charset="0"/>
              </a:rPr>
              <a:t>mlocs</a:t>
            </a:r>
            <a:r>
              <a:rPr lang="fr-BE" sz="2200" dirty="0" smtClean="0">
                <a:latin typeface="Berlin Sans FB" pitchFamily="34" charset="0"/>
              </a:rPr>
              <a:t> face à la « gestion mixte » du marché de l’emploi (« marchés réservés? »)</a:t>
            </a:r>
          </a:p>
          <a:p>
            <a:pPr lvl="1"/>
            <a:r>
              <a:rPr lang="fr-BE" sz="2200" dirty="0" smtClean="0">
                <a:latin typeface="Berlin Sans FB" pitchFamily="34" charset="0"/>
              </a:rPr>
              <a:t>Indépendance </a:t>
            </a:r>
            <a:r>
              <a:rPr lang="fr-BE" sz="2200" dirty="0">
                <a:latin typeface="Berlin Sans FB" pitchFamily="34" charset="0"/>
              </a:rPr>
              <a:t>totale des Observatoires de l’emploi et de la formation professionnelle</a:t>
            </a:r>
          </a:p>
          <a:p>
            <a:pPr lvl="1"/>
            <a:r>
              <a:rPr lang="fr-BE" sz="2200" dirty="0">
                <a:latin typeface="Berlin Sans FB" pitchFamily="34" charset="0"/>
              </a:rPr>
              <a:t>Fin </a:t>
            </a:r>
            <a:r>
              <a:rPr lang="fr-BE" sz="2200" dirty="0" smtClean="0">
                <a:latin typeface="Berlin Sans FB" pitchFamily="34" charset="0"/>
              </a:rPr>
              <a:t>des «cumul des fonctions» entre prestataires </a:t>
            </a:r>
            <a:r>
              <a:rPr lang="fr-BE" sz="2200" dirty="0">
                <a:latin typeface="Berlin Sans FB" pitchFamily="34" charset="0"/>
              </a:rPr>
              <a:t>de services et </a:t>
            </a:r>
            <a:r>
              <a:rPr lang="fr-BE" sz="2200" dirty="0" smtClean="0">
                <a:latin typeface="Berlin Sans FB" pitchFamily="34" charset="0"/>
              </a:rPr>
              <a:t>régisseur-ensemblier (</a:t>
            </a:r>
            <a:r>
              <a:rPr lang="fr-BE" sz="2200" dirty="0" err="1" smtClean="0">
                <a:latin typeface="Berlin Sans FB" pitchFamily="34" charset="0"/>
              </a:rPr>
              <a:t>Actiris</a:t>
            </a:r>
            <a:r>
              <a:rPr lang="fr-BE" sz="2200" dirty="0" smtClean="0">
                <a:latin typeface="Berlin Sans FB" pitchFamily="34" charset="0"/>
              </a:rPr>
              <a:t>-</a:t>
            </a:r>
            <a:r>
              <a:rPr lang="fr-BE" sz="2200" dirty="0" err="1" smtClean="0">
                <a:latin typeface="Berlin Sans FB" pitchFamily="34" charset="0"/>
              </a:rPr>
              <a:t>Bxl</a:t>
            </a:r>
            <a:r>
              <a:rPr lang="fr-BE" sz="2200" dirty="0" smtClean="0">
                <a:latin typeface="Berlin Sans FB" pitchFamily="34" charset="0"/>
              </a:rPr>
              <a:t>-Formation-…) ; refus de partenaires « juges et parties »</a:t>
            </a:r>
            <a:endParaRPr lang="fr-BE" sz="2200" dirty="0">
              <a:latin typeface="Berlin Sans FB" pitchFamily="34" charset="0"/>
            </a:endParaRPr>
          </a:p>
          <a:p>
            <a:pPr lvl="1"/>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58</a:t>
            </a:fld>
            <a:endParaRPr lang="fr-BE">
              <a:solidFill>
                <a:prstClr val="black">
                  <a:tint val="75000"/>
                </a:prstClr>
              </a:solidFill>
            </a:endParaRPr>
          </a:p>
        </p:txBody>
      </p:sp>
    </p:spTree>
    <p:extLst>
      <p:ext uri="{BB962C8B-B14F-4D97-AF65-F5344CB8AC3E}">
        <p14:creationId xmlns:p14="http://schemas.microsoft.com/office/powerpoint/2010/main" val="231953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264696"/>
          </a:xfrm>
        </p:spPr>
        <p:txBody>
          <a:bodyPr>
            <a:noAutofit/>
          </a:bodyPr>
          <a:lstStyle/>
          <a:p>
            <a:pPr lvl="1"/>
            <a:endParaRPr lang="fr-BE" sz="2200" dirty="0" smtClean="0">
              <a:latin typeface="Berlin Sans FB" pitchFamily="34" charset="0"/>
            </a:endParaRPr>
          </a:p>
          <a:p>
            <a:pPr lvl="1"/>
            <a:r>
              <a:rPr lang="fr-BE" sz="2200" dirty="0" smtClean="0">
                <a:latin typeface="Berlin Sans FB" pitchFamily="34" charset="0"/>
              </a:rPr>
              <a:t>Fin </a:t>
            </a:r>
            <a:r>
              <a:rPr lang="fr-BE" sz="2200" dirty="0">
                <a:latin typeface="Berlin Sans FB" pitchFamily="34" charset="0"/>
              </a:rPr>
              <a:t>des disproportions dans les moyens alloués entre partenaires (entre </a:t>
            </a:r>
            <a:r>
              <a:rPr lang="fr-BE" sz="2200" dirty="0" err="1">
                <a:latin typeface="Berlin Sans FB" pitchFamily="34" charset="0"/>
              </a:rPr>
              <a:t>Milocs</a:t>
            </a:r>
            <a:r>
              <a:rPr lang="fr-BE" sz="2200" dirty="0">
                <a:latin typeface="Berlin Sans FB" pitchFamily="34" charset="0"/>
              </a:rPr>
              <a:t> et </a:t>
            </a:r>
            <a:r>
              <a:rPr lang="fr-BE" sz="2200" dirty="0" err="1">
                <a:latin typeface="Berlin Sans FB" pitchFamily="34" charset="0"/>
              </a:rPr>
              <a:t>Actiris</a:t>
            </a:r>
            <a:r>
              <a:rPr lang="fr-BE" sz="2200" dirty="0">
                <a:latin typeface="Berlin Sans FB" pitchFamily="34" charset="0"/>
              </a:rPr>
              <a:t>, au vu de la répartition des usagers et du travail effectué)</a:t>
            </a:r>
          </a:p>
          <a:p>
            <a:pPr lvl="1"/>
            <a:r>
              <a:rPr lang="fr-BE" sz="2200" dirty="0" smtClean="0">
                <a:latin typeface="Berlin Sans FB" pitchFamily="34" charset="0"/>
              </a:rPr>
              <a:t>Les </a:t>
            </a:r>
            <a:r>
              <a:rPr lang="fr-BE" sz="2200" dirty="0" err="1">
                <a:latin typeface="Berlin Sans FB" pitchFamily="34" charset="0"/>
              </a:rPr>
              <a:t>Milocs</a:t>
            </a:r>
            <a:r>
              <a:rPr lang="fr-BE" sz="2200" dirty="0">
                <a:latin typeface="Berlin Sans FB" pitchFamily="34" charset="0"/>
              </a:rPr>
              <a:t> revendiquent leur rôle d’animation de zone, lieu qui irrigue tout projet de développement ISP, prolongation indispensable au travail d’accompagnement individuel et collectif qu’offre les </a:t>
            </a:r>
            <a:r>
              <a:rPr lang="fr-BE" sz="2200" dirty="0" err="1">
                <a:latin typeface="Berlin Sans FB" pitchFamily="34" charset="0"/>
              </a:rPr>
              <a:t>Milocs</a:t>
            </a:r>
            <a:r>
              <a:rPr lang="fr-BE" sz="2200" dirty="0">
                <a:latin typeface="Berlin Sans FB" pitchFamily="34" charset="0"/>
              </a:rPr>
              <a:t> pour un public cible adapté. Les </a:t>
            </a:r>
            <a:r>
              <a:rPr lang="fr-BE" sz="2200" dirty="0" err="1">
                <a:latin typeface="Berlin Sans FB" pitchFamily="34" charset="0"/>
              </a:rPr>
              <a:t>Milocs</a:t>
            </a:r>
            <a:r>
              <a:rPr lang="fr-BE" sz="2200" dirty="0">
                <a:latin typeface="Berlin Sans FB" pitchFamily="34" charset="0"/>
              </a:rPr>
              <a:t> demandent de la simplification, dans le respect des habitudes et pratiques locales, auxquelles sont habituées les demandeurs d’emploi qui demandent de la stabilité, de la simplicité, de l’orientation la plus rapide possible vers le service adéquat, </a:t>
            </a:r>
            <a:r>
              <a:rPr lang="fr-BE" sz="2200" dirty="0" err="1">
                <a:latin typeface="Berlin Sans FB" pitchFamily="34" charset="0"/>
              </a:rPr>
              <a:t>etc</a:t>
            </a:r>
            <a:r>
              <a:rPr lang="fr-BE" sz="2200" dirty="0">
                <a:latin typeface="Berlin Sans FB" pitchFamily="34" charset="0"/>
              </a:rPr>
              <a:t> .</a:t>
            </a:r>
          </a:p>
          <a:p>
            <a:pPr lvl="1"/>
            <a:endParaRPr lang="fr-BE" sz="2200" dirty="0">
              <a:latin typeface="Berlin Sans FB" pitchFamily="34" charset="0"/>
            </a:endParaRPr>
          </a:p>
          <a:p>
            <a:pPr lvl="1"/>
            <a:endParaRPr lang="fr-BE" sz="2200" dirty="0">
              <a:latin typeface="Berlin Sans FB" pitchFamily="34" charset="0"/>
            </a:endParaRP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59</a:t>
            </a:fld>
            <a:endParaRPr lang="fr-BE">
              <a:solidFill>
                <a:prstClr val="black">
                  <a:tint val="75000"/>
                </a:prstClr>
              </a:solidFill>
            </a:endParaRPr>
          </a:p>
        </p:txBody>
      </p:sp>
    </p:spTree>
    <p:extLst>
      <p:ext uri="{BB962C8B-B14F-4D97-AF65-F5344CB8AC3E}">
        <p14:creationId xmlns:p14="http://schemas.microsoft.com/office/powerpoint/2010/main" val="305518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BE" dirty="0" smtClean="0">
                <a:solidFill>
                  <a:srgbClr val="FFFF00"/>
                </a:solidFill>
                <a:latin typeface="Berlin Sans FB Demi" pitchFamily="34" charset="0"/>
              </a:rPr>
              <a:t>U</a:t>
            </a:r>
            <a:r>
              <a:rPr lang="fr-BE" dirty="0" smtClean="0">
                <a:latin typeface="Berlin Sans FB Demi" pitchFamily="34" charset="0"/>
              </a:rPr>
              <a:t>n </a:t>
            </a:r>
            <a:r>
              <a:rPr lang="fr-BE" dirty="0" smtClean="0">
                <a:solidFill>
                  <a:srgbClr val="FFFF00"/>
                </a:solidFill>
                <a:latin typeface="Berlin Sans FB Demi" pitchFamily="34" charset="0"/>
              </a:rPr>
              <a:t>p</a:t>
            </a:r>
            <a:r>
              <a:rPr lang="fr-BE" dirty="0" smtClean="0">
                <a:latin typeface="Berlin Sans FB Demi" pitchFamily="34" charset="0"/>
              </a:rPr>
              <a:t>rocessus en </a:t>
            </a:r>
            <a:r>
              <a:rPr lang="fr-BE" dirty="0" smtClean="0">
                <a:solidFill>
                  <a:srgbClr val="FFFF00"/>
                </a:solidFill>
                <a:latin typeface="Berlin Sans FB Demi" pitchFamily="34" charset="0"/>
              </a:rPr>
              <a:t>3 t</a:t>
            </a:r>
            <a:r>
              <a:rPr lang="fr-BE" dirty="0" smtClean="0">
                <a:latin typeface="Berlin Sans FB Demi" pitchFamily="34" charset="0"/>
              </a:rPr>
              <a:t>emps</a:t>
            </a:r>
            <a:endParaRPr lang="fr-BE" dirty="0">
              <a:latin typeface="Berlin Sans FB Demi" pitchFamily="34" charset="0"/>
            </a:endParaRPr>
          </a:p>
        </p:txBody>
      </p:sp>
      <p:sp>
        <p:nvSpPr>
          <p:cNvPr id="3" name="Espace réservé du contenu 2"/>
          <p:cNvSpPr>
            <a:spLocks noGrp="1"/>
          </p:cNvSpPr>
          <p:nvPr>
            <p:ph idx="1"/>
          </p:nvPr>
        </p:nvSpPr>
        <p:spPr>
          <a:xfrm>
            <a:off x="457200" y="1340768"/>
            <a:ext cx="8229600" cy="5256584"/>
          </a:xfrm>
        </p:spPr>
        <p:txBody>
          <a:bodyPr>
            <a:noAutofit/>
          </a:bodyPr>
          <a:lstStyle/>
          <a:p>
            <a:r>
              <a:rPr lang="fr-BE" sz="2200" dirty="0" smtClean="0">
                <a:latin typeface="Berlin Sans FB" pitchFamily="34" charset="0"/>
              </a:rPr>
              <a:t>18 septembre : construction de constats, positions et revendications</a:t>
            </a:r>
          </a:p>
          <a:p>
            <a:pPr lvl="1"/>
            <a:r>
              <a:rPr lang="fr-BE" sz="2200" dirty="0" smtClean="0">
                <a:latin typeface="Berlin Sans FB" pitchFamily="34" charset="0"/>
              </a:rPr>
              <a:t>9 </a:t>
            </a:r>
            <a:r>
              <a:rPr lang="fr-BE" sz="2200" dirty="0" err="1" smtClean="0">
                <a:latin typeface="Berlin Sans FB" pitchFamily="34" charset="0"/>
              </a:rPr>
              <a:t>Milocs</a:t>
            </a:r>
            <a:r>
              <a:rPr lang="fr-BE" sz="2200" dirty="0" smtClean="0">
                <a:latin typeface="Berlin Sans FB" pitchFamily="34" charset="0"/>
              </a:rPr>
              <a:t> ; 200 travailleurs sociaux réunis</a:t>
            </a:r>
          </a:p>
          <a:p>
            <a:pPr lvl="1"/>
            <a:r>
              <a:rPr lang="fr-BE" sz="2200" dirty="0" smtClean="0">
                <a:latin typeface="Berlin Sans FB" pitchFamily="34" charset="0"/>
              </a:rPr>
              <a:t>9 thèmes de travail : </a:t>
            </a:r>
          </a:p>
          <a:p>
            <a:pPr lvl="2"/>
            <a:r>
              <a:rPr lang="fr-BE" sz="2200" dirty="0" smtClean="0">
                <a:solidFill>
                  <a:srgbClr val="FFFF00"/>
                </a:solidFill>
                <a:latin typeface="Berlin Sans FB" pitchFamily="34" charset="0"/>
              </a:rPr>
              <a:t>A</a:t>
            </a:r>
            <a:r>
              <a:rPr lang="fr-BE" sz="2200" dirty="0" smtClean="0">
                <a:latin typeface="Berlin Sans FB" pitchFamily="34" charset="0"/>
              </a:rPr>
              <a:t>ctivation (St-Josse) – </a:t>
            </a:r>
            <a:r>
              <a:rPr lang="fr-BE" sz="2200" dirty="0" smtClean="0">
                <a:solidFill>
                  <a:srgbClr val="FFFF00"/>
                </a:solidFill>
                <a:latin typeface="Berlin Sans FB" pitchFamily="34" charset="0"/>
              </a:rPr>
              <a:t>36</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C</a:t>
            </a:r>
            <a:r>
              <a:rPr lang="fr-BE" sz="2200" dirty="0" smtClean="0">
                <a:latin typeface="Berlin Sans FB" pitchFamily="34" charset="0"/>
              </a:rPr>
              <a:t>onditions de travail (Anderlecht) – </a:t>
            </a:r>
            <a:r>
              <a:rPr lang="fr-BE" sz="2200" dirty="0" smtClean="0">
                <a:solidFill>
                  <a:srgbClr val="FFFF00"/>
                </a:solidFill>
                <a:latin typeface="Berlin Sans FB" pitchFamily="34" charset="0"/>
              </a:rPr>
              <a:t>24</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I</a:t>
            </a:r>
            <a:r>
              <a:rPr lang="fr-BE" sz="2200" dirty="0" smtClean="0">
                <a:latin typeface="Berlin Sans FB" pitchFamily="34" charset="0"/>
              </a:rPr>
              <a:t>nnovation (Etterbeek) – </a:t>
            </a:r>
            <a:r>
              <a:rPr lang="fr-BE" sz="2200" dirty="0" smtClean="0">
                <a:solidFill>
                  <a:srgbClr val="FFFF00"/>
                </a:solidFill>
                <a:latin typeface="Berlin Sans FB" pitchFamily="34" charset="0"/>
              </a:rPr>
              <a:t>23</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T</a:t>
            </a:r>
            <a:r>
              <a:rPr lang="fr-BE" sz="2200" dirty="0" smtClean="0">
                <a:latin typeface="Berlin Sans FB" pitchFamily="34" charset="0"/>
              </a:rPr>
              <a:t>ransition professionnelle (Forest) – </a:t>
            </a:r>
            <a:r>
              <a:rPr lang="fr-BE" sz="2200" dirty="0" smtClean="0">
                <a:solidFill>
                  <a:srgbClr val="FFFF00"/>
                </a:solidFill>
                <a:latin typeface="Berlin Sans FB" pitchFamily="34" charset="0"/>
              </a:rPr>
              <a:t>35</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P</a:t>
            </a:r>
            <a:r>
              <a:rPr lang="fr-BE" sz="2200" dirty="0" smtClean="0">
                <a:latin typeface="Berlin Sans FB" pitchFamily="34" charset="0"/>
              </a:rPr>
              <a:t>artenariat (</a:t>
            </a:r>
            <a:r>
              <a:rPr lang="fr-BE" sz="2200" dirty="0" err="1" smtClean="0">
                <a:latin typeface="Berlin Sans FB" pitchFamily="34" charset="0"/>
              </a:rPr>
              <a:t>Bxl</a:t>
            </a:r>
            <a:r>
              <a:rPr lang="fr-BE" sz="2200" dirty="0" smtClean="0">
                <a:latin typeface="Berlin Sans FB" pitchFamily="34" charset="0"/>
              </a:rPr>
              <a:t>) – </a:t>
            </a:r>
            <a:r>
              <a:rPr lang="fr-BE" sz="2200" dirty="0" smtClean="0">
                <a:solidFill>
                  <a:srgbClr val="FFFF00"/>
                </a:solidFill>
                <a:latin typeface="Berlin Sans FB" pitchFamily="34" charset="0"/>
              </a:rPr>
              <a:t>19</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F</a:t>
            </a:r>
            <a:r>
              <a:rPr lang="fr-BE" sz="2200" dirty="0" smtClean="0">
                <a:latin typeface="Berlin Sans FB" pitchFamily="34" charset="0"/>
              </a:rPr>
              <a:t>inancement (Ixelles) – </a:t>
            </a:r>
            <a:r>
              <a:rPr lang="fr-BE" sz="2200" dirty="0" smtClean="0">
                <a:solidFill>
                  <a:srgbClr val="FFFF00"/>
                </a:solidFill>
                <a:latin typeface="Berlin Sans FB" pitchFamily="34" charset="0"/>
              </a:rPr>
              <a:t>16</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I</a:t>
            </a:r>
            <a:r>
              <a:rPr lang="fr-BE" sz="2200" dirty="0" smtClean="0">
                <a:latin typeface="Berlin Sans FB" pitchFamily="34" charset="0"/>
              </a:rPr>
              <a:t>nstitutionnel (</a:t>
            </a:r>
            <a:r>
              <a:rPr lang="fr-BE" sz="2200" dirty="0" err="1" smtClean="0">
                <a:latin typeface="Berlin Sans FB" pitchFamily="34" charset="0"/>
              </a:rPr>
              <a:t>Molenbeek</a:t>
            </a:r>
            <a:r>
              <a:rPr lang="fr-BE" sz="2200" dirty="0" smtClean="0">
                <a:latin typeface="Berlin Sans FB" pitchFamily="34" charset="0"/>
              </a:rPr>
              <a:t>) – </a:t>
            </a:r>
            <a:r>
              <a:rPr lang="fr-BE" sz="2200" dirty="0" smtClean="0">
                <a:solidFill>
                  <a:srgbClr val="FFFF00"/>
                </a:solidFill>
                <a:latin typeface="Berlin Sans FB" pitchFamily="34" charset="0"/>
              </a:rPr>
              <a:t>14</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S</a:t>
            </a:r>
            <a:r>
              <a:rPr lang="fr-BE" sz="2200" dirty="0" smtClean="0">
                <a:latin typeface="Berlin Sans FB" pitchFamily="34" charset="0"/>
              </a:rPr>
              <a:t>ens de l’insertion (St-Gilles) – </a:t>
            </a:r>
            <a:r>
              <a:rPr lang="fr-BE" sz="2200" dirty="0" smtClean="0">
                <a:solidFill>
                  <a:srgbClr val="FFFF00"/>
                </a:solidFill>
                <a:latin typeface="Berlin Sans FB" pitchFamily="34" charset="0"/>
              </a:rPr>
              <a:t>38</a:t>
            </a:r>
            <a:r>
              <a:rPr lang="fr-BE" sz="2200" dirty="0" smtClean="0">
                <a:latin typeface="Berlin Sans FB" pitchFamily="34" charset="0"/>
              </a:rPr>
              <a:t> personnes</a:t>
            </a:r>
          </a:p>
          <a:p>
            <a:pPr lvl="2"/>
            <a:r>
              <a:rPr lang="fr-BE" sz="2200" dirty="0" smtClean="0">
                <a:solidFill>
                  <a:srgbClr val="FFFF00"/>
                </a:solidFill>
                <a:latin typeface="Berlin Sans FB" pitchFamily="34" charset="0"/>
              </a:rPr>
              <a:t>P</a:t>
            </a:r>
            <a:r>
              <a:rPr lang="fr-BE" sz="2200" dirty="0" smtClean="0">
                <a:latin typeface="Berlin Sans FB" pitchFamily="34" charset="0"/>
              </a:rPr>
              <a:t>late-forme « </a:t>
            </a:r>
            <a:r>
              <a:rPr lang="fr-BE" sz="2200" dirty="0" smtClean="0">
                <a:solidFill>
                  <a:srgbClr val="FFFF00"/>
                </a:solidFill>
                <a:latin typeface="Berlin Sans FB" pitchFamily="34" charset="0"/>
              </a:rPr>
              <a:t>ISP</a:t>
            </a:r>
            <a:r>
              <a:rPr lang="fr-BE" sz="2200" dirty="0" smtClean="0">
                <a:latin typeface="Berlin Sans FB" pitchFamily="34" charset="0"/>
              </a:rPr>
              <a:t> » ? (Schaerbeek)</a:t>
            </a:r>
          </a:p>
          <a:p>
            <a:pPr marL="0" indent="0">
              <a:buNone/>
            </a:pPr>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6</a:t>
            </a:fld>
            <a:endParaRPr lang="fr-BE"/>
          </a:p>
        </p:txBody>
      </p:sp>
    </p:spTree>
    <p:extLst>
      <p:ext uri="{BB962C8B-B14F-4D97-AF65-F5344CB8AC3E}">
        <p14:creationId xmlns:p14="http://schemas.microsoft.com/office/powerpoint/2010/main" val="1922416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smtClean="0">
                <a:latin typeface="Berlin Sans FB Demi" pitchFamily="34" charset="0"/>
              </a:rPr>
              <a:t>Les petites joies de l’institutionnel</a:t>
            </a:r>
            <a:endParaRPr lang="fr-BE" sz="3200"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268760"/>
            <a:ext cx="4032448" cy="5353078"/>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60</a:t>
            </a:fld>
            <a:endParaRPr lang="fr-BE">
              <a:solidFill>
                <a:prstClr val="black">
                  <a:tint val="75000"/>
                </a:prstClr>
              </a:solidFill>
            </a:endParaRPr>
          </a:p>
        </p:txBody>
      </p:sp>
    </p:spTree>
    <p:extLst>
      <p:ext uri="{BB962C8B-B14F-4D97-AF65-F5344CB8AC3E}">
        <p14:creationId xmlns:p14="http://schemas.microsoft.com/office/powerpoint/2010/main" val="3110109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14202"/>
          </a:xfrm>
        </p:spPr>
        <p:txBody>
          <a:bodyPr>
            <a:normAutofit fontScale="90000"/>
          </a:bodyPr>
          <a:lstStyle/>
          <a:p>
            <a:r>
              <a:rPr lang="fr-BE" dirty="0" smtClean="0">
                <a:latin typeface="Berlin Sans FB Demi" pitchFamily="34" charset="0"/>
              </a:rPr>
              <a:t>8. </a:t>
            </a:r>
            <a:r>
              <a:rPr lang="fr-BE" dirty="0" smtClean="0">
                <a:solidFill>
                  <a:srgbClr val="FFFF00"/>
                </a:solidFill>
                <a:latin typeface="Berlin Sans FB Demi" pitchFamily="34" charset="0"/>
              </a:rPr>
              <a:t>Le sens de l’insertion en situation de chômage de masse</a:t>
            </a:r>
            <a:r>
              <a:rPr lang="fr-BE" dirty="0" smtClean="0">
                <a:latin typeface="Berlin Sans FB Demi" pitchFamily="34" charset="0"/>
              </a:rPr>
              <a:t>, ou les joies d’une politique de plein-emploi</a:t>
            </a:r>
            <a:endParaRPr lang="fr-BE"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132856"/>
            <a:ext cx="5184576" cy="4500801"/>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61</a:t>
            </a:fld>
            <a:endParaRPr lang="fr-BE"/>
          </a:p>
        </p:txBody>
      </p:sp>
    </p:spTree>
    <p:extLst>
      <p:ext uri="{BB962C8B-B14F-4D97-AF65-F5344CB8AC3E}">
        <p14:creationId xmlns:p14="http://schemas.microsoft.com/office/powerpoint/2010/main" val="3701259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fontScale="90000"/>
          </a:bodyPr>
          <a:lstStyle/>
          <a:p>
            <a:r>
              <a:rPr lang="fr-BE" dirty="0" smtClean="0">
                <a:solidFill>
                  <a:srgbClr val="FFFF00"/>
                </a:solidFill>
                <a:latin typeface="Berlin Sans FB Demi" pitchFamily="34" charset="0"/>
              </a:rPr>
              <a:t>Le sens de l’insertion en situation de chômage de masse</a:t>
            </a:r>
            <a:r>
              <a:rPr lang="fr-BE" dirty="0" smtClean="0">
                <a:latin typeface="Berlin Sans FB Demi" pitchFamily="34" charset="0"/>
              </a:rPr>
              <a:t>, ou les joies d’une politique de plein-emploi</a:t>
            </a:r>
            <a:endParaRPr lang="fr-BE" dirty="0">
              <a:latin typeface="Berlin Sans FB Demi" pitchFamily="34" charset="0"/>
            </a:endParaRPr>
          </a:p>
        </p:txBody>
      </p:sp>
      <p:sp>
        <p:nvSpPr>
          <p:cNvPr id="3" name="Espace réservé du contenu 2"/>
          <p:cNvSpPr>
            <a:spLocks noGrp="1"/>
          </p:cNvSpPr>
          <p:nvPr>
            <p:ph idx="1"/>
          </p:nvPr>
        </p:nvSpPr>
        <p:spPr>
          <a:xfrm>
            <a:off x="457200" y="2060848"/>
            <a:ext cx="8229600" cy="4065315"/>
          </a:xfrm>
        </p:spPr>
        <p:txBody>
          <a:bodyPr/>
          <a:lstStyle/>
          <a:p>
            <a:endParaRPr lang="fr-BE" dirty="0" smtClean="0"/>
          </a:p>
          <a:p>
            <a:endParaRPr lang="fr-BE" dirty="0">
              <a:latin typeface="Berlin Sans FB" pitchFamily="34" charset="0"/>
            </a:endParaRPr>
          </a:p>
          <a:p>
            <a:r>
              <a:rPr lang="fr-BE" dirty="0" smtClean="0">
                <a:latin typeface="Berlin Sans FB" pitchFamily="34" charset="0"/>
              </a:rPr>
              <a:t>Barbara </a:t>
            </a:r>
            <a:r>
              <a:rPr lang="fr-BE" dirty="0" err="1" smtClean="0">
                <a:latin typeface="Berlin Sans FB" pitchFamily="34" charset="0"/>
              </a:rPr>
              <a:t>Pauchet</a:t>
            </a:r>
            <a:r>
              <a:rPr lang="fr-BE" dirty="0" smtClean="0">
                <a:latin typeface="Berlin Sans FB" pitchFamily="34" charset="0"/>
              </a:rPr>
              <a:t> (Schaerbeek)</a:t>
            </a:r>
          </a:p>
          <a:p>
            <a:pPr marL="0" indent="0">
              <a:buNone/>
            </a:pPr>
            <a:endParaRPr lang="fr-BE" dirty="0" smtClean="0">
              <a:latin typeface="Berlin Sans FB"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62</a:t>
            </a:fld>
            <a:endParaRPr lang="fr-BE"/>
          </a:p>
        </p:txBody>
      </p:sp>
    </p:spTree>
    <p:extLst>
      <p:ext uri="{BB962C8B-B14F-4D97-AF65-F5344CB8AC3E}">
        <p14:creationId xmlns:p14="http://schemas.microsoft.com/office/powerpoint/2010/main" val="1653371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Berlin Sans FB Demi" pitchFamily="34" charset="0"/>
              </a:rPr>
              <a:t>8. </a:t>
            </a:r>
            <a:r>
              <a:rPr lang="fr-BE" dirty="0" smtClean="0">
                <a:solidFill>
                  <a:srgbClr val="FFFF00"/>
                </a:solidFill>
                <a:latin typeface="Berlin Sans FB Demi" pitchFamily="34" charset="0"/>
              </a:rPr>
              <a:t>Sens de l’ISP</a:t>
            </a:r>
            <a:endParaRPr lang="fr-BE" dirty="0">
              <a:solidFill>
                <a:srgbClr val="FFFF00"/>
              </a:solidFill>
              <a:latin typeface="Berlin Sans FB Demi" pitchFamily="34" charset="0"/>
            </a:endParaRPr>
          </a:p>
        </p:txBody>
      </p:sp>
      <p:sp>
        <p:nvSpPr>
          <p:cNvPr id="3" name="Espace réservé du contenu 2"/>
          <p:cNvSpPr>
            <a:spLocks noGrp="1"/>
          </p:cNvSpPr>
          <p:nvPr>
            <p:ph idx="1"/>
          </p:nvPr>
        </p:nvSpPr>
        <p:spPr/>
        <p:txBody>
          <a:bodyPr>
            <a:noAutofit/>
          </a:bodyPr>
          <a:lstStyle/>
          <a:p>
            <a:r>
              <a:rPr lang="fr-BE" sz="2200" dirty="0">
                <a:latin typeface="Berlin Sans FB" pitchFamily="34" charset="0"/>
              </a:rPr>
              <a:t>Constats</a:t>
            </a:r>
          </a:p>
          <a:p>
            <a:pPr marL="0" indent="0">
              <a:buNone/>
            </a:pPr>
            <a:endParaRPr lang="fr-BE" sz="2200" dirty="0">
              <a:latin typeface="Berlin Sans FB" pitchFamily="34" charset="0"/>
            </a:endParaRPr>
          </a:p>
          <a:p>
            <a:pPr lvl="1"/>
            <a:r>
              <a:rPr lang="fr-BE" sz="2200" dirty="0">
                <a:latin typeface="Berlin Sans FB" pitchFamily="34" charset="0"/>
              </a:rPr>
              <a:t>Sens premier de l’ISP: veiller à promouvoir l’autonomisation des usagers, leur socialisation, et leur capacité à faire des choix, dans une perspective plus ou moins proche d’intégration par l’emploi de qualité autant qu’il est possible</a:t>
            </a:r>
          </a:p>
          <a:p>
            <a:pPr lvl="1"/>
            <a:r>
              <a:rPr lang="fr-BE" sz="2200" dirty="0">
                <a:latin typeface="Berlin Sans FB" pitchFamily="34" charset="0"/>
              </a:rPr>
              <a:t>ISP pensée en contexte de chômage conjoncturel. Objectif actuel de l’ISP trop orientée vers un objectif d’activation et d’amélioration de l’employabilité des chômeurs, oubliant le contexte de sous-emploi</a:t>
            </a:r>
          </a:p>
          <a:p>
            <a:pPr lvl="1"/>
            <a:r>
              <a:rPr lang="fr-BE" sz="2200" dirty="0">
                <a:latin typeface="Berlin Sans FB" pitchFamily="34" charset="0"/>
              </a:rPr>
              <a:t>Chômage de masse ; l’insertion d’un usager est un saut de puce dans la file d’attente du chômage? </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63</a:t>
            </a:fld>
            <a:endParaRPr lang="fr-BE">
              <a:solidFill>
                <a:prstClr val="black">
                  <a:tint val="75000"/>
                </a:prstClr>
              </a:solidFill>
            </a:endParaRPr>
          </a:p>
        </p:txBody>
      </p:sp>
    </p:spTree>
    <p:extLst>
      <p:ext uri="{BB962C8B-B14F-4D97-AF65-F5344CB8AC3E}">
        <p14:creationId xmlns:p14="http://schemas.microsoft.com/office/powerpoint/2010/main" val="655539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Autofit/>
          </a:bodyPr>
          <a:lstStyle/>
          <a:p>
            <a:pPr lvl="1"/>
            <a:r>
              <a:rPr lang="fr-BE" sz="2200" dirty="0">
                <a:latin typeface="Berlin Sans FB" pitchFamily="34" charset="0"/>
              </a:rPr>
              <a:t>Conseiller-emploi devenu pourvoyeur de CV et LM, acteur d’une sur-agitation sans perspectives réelles suffisantes, acteur malgré lui d’une « individualisation-psychologisation » des problèmes d’emploi</a:t>
            </a:r>
          </a:p>
          <a:p>
            <a:pPr lvl="1"/>
            <a:r>
              <a:rPr lang="fr-BE" sz="2200" dirty="0">
                <a:latin typeface="Berlin Sans FB" pitchFamily="34" charset="0"/>
              </a:rPr>
              <a:t>Sentiment d’impuissance, de perte de sens collectif, avec néanmoins maintien de sens par le biais de réussites individuelles</a:t>
            </a:r>
          </a:p>
          <a:p>
            <a:pPr lvl="1"/>
            <a:r>
              <a:rPr lang="fr-BE" sz="2200" dirty="0">
                <a:latin typeface="Berlin Sans FB" pitchFamily="34" charset="0"/>
              </a:rPr>
              <a:t>Démotivation – fragilisation croissante des usagers, </a:t>
            </a:r>
          </a:p>
          <a:p>
            <a:pPr lvl="1"/>
            <a:r>
              <a:rPr lang="fr-BE" sz="2200" dirty="0">
                <a:latin typeface="Berlin Sans FB" pitchFamily="34" charset="0"/>
              </a:rPr>
              <a:t>Crainte d’une participation à la précarisation de l’emploi et à l’exclusion de chômeurs</a:t>
            </a:r>
          </a:p>
          <a:p>
            <a:pPr lvl="1"/>
            <a:r>
              <a:rPr lang="fr-BE" sz="2200" dirty="0">
                <a:latin typeface="Berlin Sans FB" pitchFamily="34" charset="0"/>
              </a:rPr>
              <a:t>Politiques de l’emploi visant la lutte contre l’inflation/salaires, par le biais de pression sur le monde du travail exercée par le biais de l’activation des chômeurs </a:t>
            </a:r>
          </a:p>
          <a:p>
            <a:pPr lvl="1"/>
            <a:endParaRPr lang="fr-BE" sz="2200" dirty="0">
              <a:latin typeface="Berlin Sans FB" pitchFamily="34" charset="0"/>
            </a:endParaRP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64</a:t>
            </a:fld>
            <a:endParaRPr lang="fr-BE">
              <a:solidFill>
                <a:prstClr val="black">
                  <a:tint val="75000"/>
                </a:prstClr>
              </a:solidFill>
            </a:endParaRPr>
          </a:p>
        </p:txBody>
      </p:sp>
    </p:spTree>
    <p:extLst>
      <p:ext uri="{BB962C8B-B14F-4D97-AF65-F5344CB8AC3E}">
        <p14:creationId xmlns:p14="http://schemas.microsoft.com/office/powerpoint/2010/main" val="18469949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Autofit/>
          </a:bodyPr>
          <a:lstStyle/>
          <a:p>
            <a:endParaRPr lang="fr-BE" sz="2000" dirty="0" smtClean="0">
              <a:latin typeface="Berlin Sans FB" pitchFamily="34" charset="0"/>
            </a:endParaRPr>
          </a:p>
          <a:p>
            <a:r>
              <a:rPr lang="fr-BE" sz="2000" dirty="0" smtClean="0">
                <a:latin typeface="Berlin Sans FB" pitchFamily="34" charset="0"/>
              </a:rPr>
              <a:t>Revendications/positions :</a:t>
            </a:r>
          </a:p>
          <a:p>
            <a:endParaRPr lang="fr-BE" sz="2000" dirty="0">
              <a:latin typeface="Berlin Sans FB" pitchFamily="34" charset="0"/>
            </a:endParaRPr>
          </a:p>
          <a:p>
            <a:pPr lvl="1"/>
            <a:r>
              <a:rPr lang="fr-BE" sz="2000" dirty="0">
                <a:latin typeface="Berlin Sans FB" pitchFamily="34" charset="0"/>
              </a:rPr>
              <a:t>Porter une parole critique publique sur les politiques de l’emploi/du chômage, au nom de notre légitimité de travailleurs sociaux, avec nos usagers</a:t>
            </a:r>
          </a:p>
          <a:p>
            <a:pPr lvl="1"/>
            <a:r>
              <a:rPr lang="fr-BE" sz="2000" dirty="0">
                <a:latin typeface="Berlin Sans FB" pitchFamily="34" charset="0"/>
              </a:rPr>
              <a:t>Des emplois de qualité, convenables, avec des salaires minimums plus élevés, des horaires convenables, dans des services utiles à la collectivité en cohérence avec l’objectif affiché d’intégration des chômeurs (crèches, alphabétisation, enseignement, accueil des primo-arrivants, mobilité, etc.), des emplois pour tous par exemple par le biais du partage du temps de travail, etc. </a:t>
            </a:r>
          </a:p>
          <a:p>
            <a:pPr lvl="1"/>
            <a:r>
              <a:rPr lang="fr-BE" sz="2000" dirty="0">
                <a:latin typeface="Berlin Sans FB" pitchFamily="34" charset="0"/>
              </a:rPr>
              <a:t>Des emplois adaptés à la réalité bruxelloise, à ses habitants, à leurs besoins, à leurs réalités, à leurs compétences</a:t>
            </a:r>
          </a:p>
          <a:p>
            <a:pPr lvl="1"/>
            <a:r>
              <a:rPr lang="fr-BE" sz="2000" dirty="0">
                <a:latin typeface="Berlin Sans FB" pitchFamily="34" charset="0"/>
              </a:rPr>
              <a:t>Refus de l’activation-contrôle renforcé et des dernières mesures de réduction-dégressivité des allocations de chômage (1</a:t>
            </a:r>
            <a:r>
              <a:rPr lang="fr-BE" sz="2000" baseline="30000" dirty="0">
                <a:latin typeface="Berlin Sans FB" pitchFamily="34" charset="0"/>
              </a:rPr>
              <a:t>er</a:t>
            </a:r>
            <a:r>
              <a:rPr lang="fr-BE" sz="2000" dirty="0">
                <a:latin typeface="Berlin Sans FB" pitchFamily="34" charset="0"/>
              </a:rPr>
              <a:t>  novembre 2012)</a:t>
            </a:r>
          </a:p>
          <a:p>
            <a:endParaRPr lang="fr-BE" sz="20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65</a:t>
            </a:fld>
            <a:endParaRPr lang="fr-BE">
              <a:solidFill>
                <a:prstClr val="black">
                  <a:tint val="75000"/>
                </a:prstClr>
              </a:solidFill>
            </a:endParaRPr>
          </a:p>
        </p:txBody>
      </p:sp>
    </p:spTree>
    <p:extLst>
      <p:ext uri="{BB962C8B-B14F-4D97-AF65-F5344CB8AC3E}">
        <p14:creationId xmlns:p14="http://schemas.microsoft.com/office/powerpoint/2010/main" val="563930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lvl="1"/>
            <a:endParaRPr lang="fr-BE" sz="2000" dirty="0" smtClean="0">
              <a:latin typeface="Berlin Sans FB" pitchFamily="34" charset="0"/>
            </a:endParaRPr>
          </a:p>
          <a:p>
            <a:pPr lvl="1"/>
            <a:r>
              <a:rPr lang="fr-BE" sz="2000" dirty="0" smtClean="0">
                <a:latin typeface="Berlin Sans FB" pitchFamily="34" charset="0"/>
              </a:rPr>
              <a:t>Avoir </a:t>
            </a:r>
            <a:r>
              <a:rPr lang="fr-BE" sz="2000" dirty="0">
                <a:latin typeface="Berlin Sans FB" pitchFamily="34" charset="0"/>
              </a:rPr>
              <a:t>prise sur les offres d’emplois proposées à nos usagers, pour permettre un travail auprès des employeurs ; centralisation des offres </a:t>
            </a:r>
            <a:r>
              <a:rPr lang="fr-BE" sz="2000" dirty="0" err="1">
                <a:latin typeface="Berlin Sans FB" pitchFamily="34" charset="0"/>
              </a:rPr>
              <a:t>Actiris</a:t>
            </a:r>
            <a:r>
              <a:rPr lang="fr-BE" sz="2000" dirty="0">
                <a:latin typeface="Berlin Sans FB" pitchFamily="34" charset="0"/>
              </a:rPr>
              <a:t>, avec un nombre à définir, réservé pour les usagers des </a:t>
            </a:r>
            <a:r>
              <a:rPr lang="fr-BE" sz="2000" dirty="0" err="1">
                <a:latin typeface="Berlin Sans FB" pitchFamily="34" charset="0"/>
              </a:rPr>
              <a:t>Milocs</a:t>
            </a:r>
            <a:r>
              <a:rPr lang="fr-BE" sz="2000" dirty="0">
                <a:latin typeface="Berlin Sans FB" pitchFamily="34" charset="0"/>
              </a:rPr>
              <a:t> envoyés par </a:t>
            </a:r>
            <a:r>
              <a:rPr lang="fr-BE" sz="2000" dirty="0" err="1" smtClean="0">
                <a:latin typeface="Berlin Sans FB" pitchFamily="34" charset="0"/>
              </a:rPr>
              <a:t>Actiris</a:t>
            </a:r>
            <a:r>
              <a:rPr lang="fr-BE" sz="2000" dirty="0">
                <a:latin typeface="Berlin Sans FB" pitchFamily="34" charset="0"/>
              </a:rPr>
              <a:t> </a:t>
            </a:r>
            <a:r>
              <a:rPr lang="fr-BE" sz="2000" dirty="0" smtClean="0">
                <a:latin typeface="Berlin Sans FB" pitchFamily="34" charset="0"/>
              </a:rPr>
              <a:t>(voir débat interne « placement »)</a:t>
            </a:r>
            <a:endParaRPr lang="fr-BE" sz="2000" dirty="0">
              <a:latin typeface="Berlin Sans FB" pitchFamily="34" charset="0"/>
            </a:endParaRPr>
          </a:p>
          <a:p>
            <a:pPr lvl="1"/>
            <a:r>
              <a:rPr lang="fr-BE" sz="2000" dirty="0">
                <a:latin typeface="Berlin Sans FB" pitchFamily="34" charset="0"/>
              </a:rPr>
              <a:t>Obligation doit être faite aux entreprises d’informer </a:t>
            </a:r>
            <a:r>
              <a:rPr lang="fr-BE" sz="2000" dirty="0" err="1">
                <a:latin typeface="Berlin Sans FB" pitchFamily="34" charset="0"/>
              </a:rPr>
              <a:t>Actiris</a:t>
            </a:r>
            <a:r>
              <a:rPr lang="fr-BE" sz="2000" dirty="0">
                <a:latin typeface="Berlin Sans FB" pitchFamily="34" charset="0"/>
              </a:rPr>
              <a:t> de toute offre </a:t>
            </a:r>
            <a:r>
              <a:rPr lang="fr-BE" sz="2000" dirty="0" smtClean="0">
                <a:latin typeface="Berlin Sans FB" pitchFamily="34" charset="0"/>
              </a:rPr>
              <a:t>d’emploi; Conditionnalité-révision des « aides à l’emploi »</a:t>
            </a:r>
            <a:endParaRPr lang="fr-BE" sz="2000" dirty="0">
              <a:latin typeface="Berlin Sans FB" pitchFamily="34" charset="0"/>
            </a:endParaRPr>
          </a:p>
          <a:p>
            <a:pPr lvl="1"/>
            <a:r>
              <a:rPr lang="fr-BE" sz="2000" dirty="0">
                <a:latin typeface="Berlin Sans FB" pitchFamily="34" charset="0"/>
              </a:rPr>
              <a:t>Evaluation de la qualité de l’emploi dans la durée et de manière continue, après avoir clôturé un « parcours d’insertion »</a:t>
            </a:r>
          </a:p>
          <a:p>
            <a:pPr lvl="1"/>
            <a:r>
              <a:rPr lang="fr-BE" sz="2000" dirty="0">
                <a:latin typeface="Berlin Sans FB" pitchFamily="34" charset="0"/>
              </a:rPr>
              <a:t>Davantage de dynamiques collectives avec les usagers: accompagnement collectif, espace d’intégration sociale, éducation permanente, ESI, etc.</a:t>
            </a:r>
          </a:p>
          <a:p>
            <a:endParaRPr lang="fr-BE" sz="20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66</a:t>
            </a:fld>
            <a:endParaRPr lang="fr-BE">
              <a:solidFill>
                <a:prstClr val="black">
                  <a:tint val="75000"/>
                </a:prstClr>
              </a:solidFill>
            </a:endParaRPr>
          </a:p>
        </p:txBody>
      </p:sp>
    </p:spTree>
    <p:extLst>
      <p:ext uri="{BB962C8B-B14F-4D97-AF65-F5344CB8AC3E}">
        <p14:creationId xmlns:p14="http://schemas.microsoft.com/office/powerpoint/2010/main" val="3975940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smtClean="0">
                <a:latin typeface="Berlin Sans FB Demi" pitchFamily="34" charset="0"/>
              </a:rPr>
              <a:t>Des emplois convenables et de qualité…</a:t>
            </a:r>
            <a:endParaRPr lang="fr-BE" sz="3200" dirty="0">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981" y="1705074"/>
            <a:ext cx="8340038" cy="4316214"/>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solidFill>
                  <a:prstClr val="black">
                    <a:tint val="75000"/>
                  </a:prstClr>
                </a:solidFill>
              </a:rPr>
              <a:pPr/>
              <a:t>67</a:t>
            </a:fld>
            <a:endParaRPr lang="fr-BE">
              <a:solidFill>
                <a:prstClr val="black">
                  <a:tint val="75000"/>
                </a:prstClr>
              </a:solidFill>
            </a:endParaRPr>
          </a:p>
        </p:txBody>
      </p:sp>
    </p:spTree>
    <p:extLst>
      <p:ext uri="{BB962C8B-B14F-4D97-AF65-F5344CB8AC3E}">
        <p14:creationId xmlns:p14="http://schemas.microsoft.com/office/powerpoint/2010/main" val="364307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p:spPr>
        <p:txBody>
          <a:bodyPr>
            <a:normAutofit fontScale="90000"/>
          </a:bodyPr>
          <a:lstStyle/>
          <a:p>
            <a:r>
              <a:rPr lang="fr-BE" dirty="0" smtClean="0">
                <a:latin typeface="Berlin Sans FB Demi" pitchFamily="34" charset="0"/>
              </a:rPr>
              <a:t>9. </a:t>
            </a:r>
            <a:r>
              <a:rPr lang="fr-BE" dirty="0" smtClean="0">
                <a:solidFill>
                  <a:srgbClr val="FFFF00"/>
                </a:solidFill>
                <a:latin typeface="Berlin Sans FB Demi" pitchFamily="34" charset="0"/>
              </a:rPr>
              <a:t>L’insertion au-delà des missions locales</a:t>
            </a:r>
            <a:r>
              <a:rPr lang="fr-BE" dirty="0">
                <a:latin typeface="Berlin Sans FB Demi" pitchFamily="34" charset="0"/>
              </a:rPr>
              <a:t>,</a:t>
            </a:r>
            <a:r>
              <a:rPr lang="fr-BE" dirty="0" smtClean="0">
                <a:latin typeface="Berlin Sans FB Demi" pitchFamily="34" charset="0"/>
              </a:rPr>
              <a:t> ou les joies d’une Plate-Forme ISP en devenir?</a:t>
            </a:r>
            <a:endParaRPr lang="fr-BE" dirty="0">
              <a:latin typeface="Berlin Sans FB Demi" pitchFamily="34" charset="0"/>
            </a:endParaRP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9792" y="2060848"/>
            <a:ext cx="3672408" cy="4621458"/>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68</a:t>
            </a:fld>
            <a:endParaRPr lang="fr-BE"/>
          </a:p>
        </p:txBody>
      </p:sp>
    </p:spTree>
    <p:extLst>
      <p:ext uri="{BB962C8B-B14F-4D97-AF65-F5344CB8AC3E}">
        <p14:creationId xmlns:p14="http://schemas.microsoft.com/office/powerpoint/2010/main" val="41683662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p:spPr>
        <p:txBody>
          <a:bodyPr>
            <a:normAutofit fontScale="90000"/>
          </a:bodyPr>
          <a:lstStyle/>
          <a:p>
            <a:r>
              <a:rPr lang="fr-BE" dirty="0" smtClean="0">
                <a:latin typeface="Berlin Sans FB Demi" pitchFamily="34" charset="0"/>
              </a:rPr>
              <a:t>9. </a:t>
            </a:r>
            <a:r>
              <a:rPr lang="fr-BE" dirty="0" smtClean="0">
                <a:solidFill>
                  <a:srgbClr val="FFFF00"/>
                </a:solidFill>
                <a:latin typeface="Berlin Sans FB Demi" pitchFamily="34" charset="0"/>
              </a:rPr>
              <a:t>L’insertion au-delà des missions locales</a:t>
            </a:r>
            <a:r>
              <a:rPr lang="fr-BE" dirty="0">
                <a:latin typeface="Berlin Sans FB Demi" pitchFamily="34" charset="0"/>
              </a:rPr>
              <a:t>,</a:t>
            </a:r>
            <a:r>
              <a:rPr lang="fr-BE" dirty="0" smtClean="0">
                <a:latin typeface="Berlin Sans FB Demi" pitchFamily="34" charset="0"/>
              </a:rPr>
              <a:t> ou les joies d’une Plate-Forme ISP en devenir?</a:t>
            </a:r>
            <a:endParaRPr lang="fr-BE" dirty="0">
              <a:latin typeface="Berlin Sans FB Demi" pitchFamily="34" charset="0"/>
            </a:endParaRPr>
          </a:p>
        </p:txBody>
      </p:sp>
      <p:sp>
        <p:nvSpPr>
          <p:cNvPr id="3" name="Espace réservé du contenu 2"/>
          <p:cNvSpPr>
            <a:spLocks noGrp="1"/>
          </p:cNvSpPr>
          <p:nvPr>
            <p:ph idx="1"/>
          </p:nvPr>
        </p:nvSpPr>
        <p:spPr/>
        <p:txBody>
          <a:bodyPr/>
          <a:lstStyle/>
          <a:p>
            <a:pPr lvl="0"/>
            <a:endParaRPr lang="fr-BE" dirty="0" smtClean="0">
              <a:solidFill>
                <a:prstClr val="black"/>
              </a:solidFill>
              <a:latin typeface="Berlin Sans FB" pitchFamily="34" charset="0"/>
            </a:endParaRPr>
          </a:p>
          <a:p>
            <a:pPr lvl="0"/>
            <a:endParaRPr lang="fr-BE" dirty="0">
              <a:solidFill>
                <a:prstClr val="black"/>
              </a:solidFill>
              <a:latin typeface="Berlin Sans FB" pitchFamily="34" charset="0"/>
            </a:endParaRPr>
          </a:p>
          <a:p>
            <a:pPr lvl="0"/>
            <a:endParaRPr lang="fr-BE" dirty="0" smtClean="0">
              <a:solidFill>
                <a:prstClr val="black"/>
              </a:solidFill>
              <a:latin typeface="Berlin Sans FB" pitchFamily="34" charset="0"/>
            </a:endParaRPr>
          </a:p>
          <a:p>
            <a:pPr lvl="0"/>
            <a:r>
              <a:rPr lang="fr-BE" dirty="0" smtClean="0">
                <a:solidFill>
                  <a:prstClr val="black"/>
                </a:solidFill>
                <a:latin typeface="Berlin Sans FB" pitchFamily="34" charset="0"/>
              </a:rPr>
              <a:t>Marc Rents (Schaerbeek</a:t>
            </a:r>
            <a:r>
              <a:rPr lang="fr-BE" dirty="0">
                <a:solidFill>
                  <a:prstClr val="black"/>
                </a:solidFill>
                <a:latin typeface="Berlin Sans FB" pitchFamily="34" charset="0"/>
              </a:rPr>
              <a:t>)</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69</a:t>
            </a:fld>
            <a:endParaRPr lang="fr-BE">
              <a:solidFill>
                <a:prstClr val="black">
                  <a:tint val="75000"/>
                </a:prstClr>
              </a:solidFill>
            </a:endParaRPr>
          </a:p>
        </p:txBody>
      </p:sp>
    </p:spTree>
    <p:extLst>
      <p:ext uri="{BB962C8B-B14F-4D97-AF65-F5344CB8AC3E}">
        <p14:creationId xmlns:p14="http://schemas.microsoft.com/office/powerpoint/2010/main" val="334604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16632"/>
            <a:ext cx="4465368" cy="6635745"/>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7</a:t>
            </a:fld>
            <a:endParaRPr lang="fr-BE"/>
          </a:p>
        </p:txBody>
      </p:sp>
    </p:spTree>
    <p:extLst>
      <p:ext uri="{BB962C8B-B14F-4D97-AF65-F5344CB8AC3E}">
        <p14:creationId xmlns:p14="http://schemas.microsoft.com/office/powerpoint/2010/main" val="1951497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Berlin Sans FB Demi" pitchFamily="34" charset="0"/>
              </a:rPr>
              <a:t>9. </a:t>
            </a:r>
            <a:r>
              <a:rPr lang="fr-BE" dirty="0">
                <a:solidFill>
                  <a:srgbClr val="FFFF00"/>
                </a:solidFill>
                <a:latin typeface="Berlin Sans FB Demi" pitchFamily="34" charset="0"/>
              </a:rPr>
              <a:t>Plate-Forme </a:t>
            </a:r>
            <a:r>
              <a:rPr lang="fr-BE" dirty="0" smtClean="0">
                <a:solidFill>
                  <a:srgbClr val="FFFF00"/>
                </a:solidFill>
                <a:latin typeface="Berlin Sans FB Demi" pitchFamily="34" charset="0"/>
              </a:rPr>
              <a:t>ISP </a:t>
            </a:r>
            <a:r>
              <a:rPr lang="fr-BE" dirty="0" smtClean="0">
                <a:latin typeface="Berlin Sans FB Demi" pitchFamily="34" charset="0"/>
              </a:rPr>
              <a:t>?</a:t>
            </a:r>
            <a:endParaRPr lang="fr-BE" dirty="0">
              <a:latin typeface="Berlin Sans FB Demi" pitchFamily="34" charset="0"/>
            </a:endParaRPr>
          </a:p>
        </p:txBody>
      </p:sp>
      <p:sp>
        <p:nvSpPr>
          <p:cNvPr id="3" name="Espace réservé du contenu 2"/>
          <p:cNvSpPr>
            <a:spLocks noGrp="1"/>
          </p:cNvSpPr>
          <p:nvPr>
            <p:ph idx="1"/>
          </p:nvPr>
        </p:nvSpPr>
        <p:spPr>
          <a:xfrm>
            <a:off x="457200" y="1772816"/>
            <a:ext cx="8229600" cy="4353347"/>
          </a:xfrm>
        </p:spPr>
        <p:txBody>
          <a:bodyPr>
            <a:noAutofit/>
          </a:bodyPr>
          <a:lstStyle/>
          <a:p>
            <a:pPr marL="0" indent="0">
              <a:buNone/>
            </a:pPr>
            <a:r>
              <a:rPr lang="fr-BE" sz="2200" dirty="0">
                <a:latin typeface="Berlin Sans FB" pitchFamily="34" charset="0"/>
              </a:rPr>
              <a:t>- Volonté de construire une identité sectorielle ISP, au-delà des </a:t>
            </a:r>
            <a:r>
              <a:rPr lang="fr-BE" sz="2200" dirty="0" err="1">
                <a:latin typeface="Berlin Sans FB" pitchFamily="34" charset="0"/>
              </a:rPr>
              <a:t>Milocs</a:t>
            </a:r>
            <a:r>
              <a:rPr lang="fr-BE" sz="2200" dirty="0">
                <a:latin typeface="Berlin Sans FB" pitchFamily="34" charset="0"/>
              </a:rPr>
              <a:t>, partagée par nos partenaires ISP (ALE et CPAS principalement)</a:t>
            </a:r>
          </a:p>
          <a:p>
            <a:pPr marL="0" indent="0">
              <a:buNone/>
            </a:pPr>
            <a:endParaRPr lang="fr-BE" sz="2200" dirty="0">
              <a:latin typeface="Berlin Sans FB" pitchFamily="34" charset="0"/>
            </a:endParaRPr>
          </a:p>
          <a:p>
            <a:pPr marL="0" indent="0">
              <a:buNone/>
            </a:pPr>
            <a:r>
              <a:rPr lang="fr-BE" sz="2200" dirty="0" smtClean="0">
                <a:latin typeface="Berlin Sans FB" pitchFamily="34" charset="0"/>
              </a:rPr>
              <a:t>∙ Revendication </a:t>
            </a:r>
            <a:r>
              <a:rPr lang="fr-BE" sz="2200" dirty="0">
                <a:latin typeface="Berlin Sans FB" pitchFamily="34" charset="0"/>
              </a:rPr>
              <a:t>communes « ISP </a:t>
            </a:r>
            <a:r>
              <a:rPr lang="fr-BE" sz="2200" dirty="0" smtClean="0">
                <a:latin typeface="Berlin Sans FB" pitchFamily="34" charset="0"/>
              </a:rPr>
              <a:t>» ? </a:t>
            </a:r>
            <a:endParaRPr lang="fr-BE" sz="2200" dirty="0">
              <a:latin typeface="Berlin Sans FB" pitchFamily="34" charset="0"/>
            </a:endParaRPr>
          </a:p>
          <a:p>
            <a:pPr marL="0" indent="0">
              <a:buNone/>
            </a:pPr>
            <a:endParaRPr lang="fr-BE" sz="2200" dirty="0">
              <a:latin typeface="Berlin Sans FB" pitchFamily="34" charset="0"/>
            </a:endParaRPr>
          </a:p>
          <a:p>
            <a:pPr marL="0" indent="0">
              <a:buNone/>
            </a:pPr>
            <a:r>
              <a:rPr lang="fr-BE" sz="2200" dirty="0">
                <a:latin typeface="Berlin Sans FB" pitchFamily="34" charset="0"/>
              </a:rPr>
              <a:t>- Des indicateurs qui guident le travail social sur base de la réalité sociale et professionnelle du public. </a:t>
            </a:r>
          </a:p>
          <a:p>
            <a:pPr marL="0" indent="0">
              <a:buNone/>
            </a:pPr>
            <a:r>
              <a:rPr lang="fr-BE" sz="2200" dirty="0">
                <a:latin typeface="Berlin Sans FB" pitchFamily="34" charset="0"/>
              </a:rPr>
              <a:t>- Un travail d’accompagnement conçu comme une démarche globale, avec l’individu au centre de son parcours, qui s ‘approprie les outils . (dossier unique appartenant au demandeur d’emploi) </a:t>
            </a:r>
          </a:p>
          <a:p>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solidFill>
                  <a:prstClr val="black">
                    <a:tint val="75000"/>
                  </a:prstClr>
                </a:solidFill>
              </a:rPr>
              <a:pPr/>
              <a:t>70</a:t>
            </a:fld>
            <a:endParaRPr lang="fr-BE">
              <a:solidFill>
                <a:prstClr val="black">
                  <a:tint val="75000"/>
                </a:prstClr>
              </a:solidFill>
            </a:endParaRPr>
          </a:p>
        </p:txBody>
      </p:sp>
    </p:spTree>
    <p:extLst>
      <p:ext uri="{BB962C8B-B14F-4D97-AF65-F5344CB8AC3E}">
        <p14:creationId xmlns:p14="http://schemas.microsoft.com/office/powerpoint/2010/main" val="14360211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Autofit/>
          </a:bodyPr>
          <a:lstStyle/>
          <a:p>
            <a:pPr marL="0" indent="0">
              <a:buNone/>
            </a:pPr>
            <a:endParaRPr lang="fr-BE" sz="2400" dirty="0" smtClean="0">
              <a:latin typeface="Berlin Sans FB" pitchFamily="34" charset="0"/>
            </a:endParaRPr>
          </a:p>
          <a:p>
            <a:pPr marL="0" indent="0">
              <a:buNone/>
            </a:pPr>
            <a:r>
              <a:rPr lang="fr-BE" sz="2400" dirty="0" smtClean="0">
                <a:latin typeface="Berlin Sans FB" pitchFamily="34" charset="0"/>
              </a:rPr>
              <a:t>- Du </a:t>
            </a:r>
            <a:r>
              <a:rPr lang="fr-BE" sz="2400" dirty="0">
                <a:latin typeface="Berlin Sans FB" pitchFamily="34" charset="0"/>
              </a:rPr>
              <a:t>temps et des moyens pour assurer une meilleure concertation zonale et créer une réelle plateforme d’intervenants  ISP locaux.</a:t>
            </a:r>
          </a:p>
          <a:p>
            <a:pPr marL="0" indent="0">
              <a:buNone/>
            </a:pPr>
            <a:r>
              <a:rPr lang="fr-BE" sz="2400" dirty="0">
                <a:latin typeface="Berlin Sans FB" pitchFamily="34" charset="0"/>
              </a:rPr>
              <a:t>- Prise en compte de notre expertise par les interlocuteurs et que nous soyons associés aux débats de société qui sont sous-jacents à la politique de l’emploi.</a:t>
            </a:r>
          </a:p>
          <a:p>
            <a:pPr marL="0" indent="0">
              <a:buNone/>
            </a:pPr>
            <a:r>
              <a:rPr lang="fr-BE" sz="2400" dirty="0">
                <a:latin typeface="Berlin Sans FB" pitchFamily="34" charset="0"/>
              </a:rPr>
              <a:t>- La présence de groupes représentatifs de demandeurs d’emploi ou de bénéficiaires des revenus d’intégration dans les concertations zonales</a:t>
            </a: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71</a:t>
            </a:fld>
            <a:endParaRPr lang="fr-BE">
              <a:solidFill>
                <a:prstClr val="black">
                  <a:tint val="75000"/>
                </a:prstClr>
              </a:solidFill>
            </a:endParaRPr>
          </a:p>
        </p:txBody>
      </p:sp>
    </p:spTree>
    <p:extLst>
      <p:ext uri="{BB962C8B-B14F-4D97-AF65-F5344CB8AC3E}">
        <p14:creationId xmlns:p14="http://schemas.microsoft.com/office/powerpoint/2010/main" val="1399031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marL="0" indent="0">
              <a:buNone/>
            </a:pPr>
            <a:r>
              <a:rPr lang="fr-BE" sz="2200" dirty="0">
                <a:latin typeface="Berlin Sans FB" pitchFamily="34" charset="0"/>
              </a:rPr>
              <a:t>Revendications portées en soutien aux « ALE »:  </a:t>
            </a:r>
          </a:p>
          <a:p>
            <a:pPr marL="0" indent="0">
              <a:buNone/>
            </a:pPr>
            <a:endParaRPr lang="fr-BE" sz="2200" dirty="0">
              <a:latin typeface="Berlin Sans FB" pitchFamily="34" charset="0"/>
            </a:endParaRPr>
          </a:p>
          <a:p>
            <a:pPr>
              <a:buFontTx/>
              <a:buChar char="-"/>
            </a:pPr>
            <a:r>
              <a:rPr lang="fr-BE" sz="2200" dirty="0">
                <a:latin typeface="Berlin Sans FB" pitchFamily="34" charset="0"/>
              </a:rPr>
              <a:t>Les </a:t>
            </a:r>
            <a:r>
              <a:rPr lang="fr-BE" sz="2200" dirty="0" err="1">
                <a:latin typeface="Berlin Sans FB" pitchFamily="34" charset="0"/>
              </a:rPr>
              <a:t>Milocs</a:t>
            </a:r>
            <a:r>
              <a:rPr lang="fr-BE" sz="2200" dirty="0">
                <a:latin typeface="Berlin Sans FB" pitchFamily="34" charset="0"/>
              </a:rPr>
              <a:t> dénoncent la ponction d’une partie des réserves financières des ALE, la ponction d’une partie du personnel qui se voit rapatriée au Bureau Central de l’</a:t>
            </a:r>
            <a:r>
              <a:rPr lang="fr-BE" sz="2200" dirty="0" err="1">
                <a:latin typeface="Berlin Sans FB" pitchFamily="34" charset="0"/>
              </a:rPr>
              <a:t>Onem</a:t>
            </a:r>
            <a:r>
              <a:rPr lang="fr-BE" sz="2200" dirty="0">
                <a:latin typeface="Berlin Sans FB" pitchFamily="34" charset="0"/>
              </a:rPr>
              <a:t> pour assurer le contrôle de la disponibilité des demandeurs d’emploi sur le marché du travail. </a:t>
            </a:r>
          </a:p>
          <a:p>
            <a:pPr>
              <a:buFontTx/>
              <a:buChar char="-"/>
            </a:pPr>
            <a:r>
              <a:rPr lang="fr-BE" sz="2200" dirty="0">
                <a:latin typeface="Berlin Sans FB" pitchFamily="34" charset="0"/>
              </a:rPr>
              <a:t>Nous revendiquons que les ALE soient associées rapidement aux discussions en cours ou qui auront lieu à propos de leur avenir.</a:t>
            </a:r>
          </a:p>
          <a:p>
            <a:pPr>
              <a:buFontTx/>
              <a:buChar char="-"/>
            </a:pPr>
            <a:r>
              <a:rPr lang="fr-BE" sz="2200" dirty="0">
                <a:latin typeface="Berlin Sans FB" pitchFamily="34" charset="0"/>
              </a:rPr>
              <a:t>Que leur travail d’insertion soit reconnu et maintenu. </a:t>
            </a:r>
          </a:p>
          <a:p>
            <a:pPr>
              <a:buFontTx/>
              <a:buChar char="-"/>
            </a:pPr>
            <a:r>
              <a:rPr lang="fr-BE" sz="2200" dirty="0">
                <a:latin typeface="Berlin Sans FB" pitchFamily="34" charset="0"/>
              </a:rPr>
              <a:t>Que les subsides de fonctionnement ne soient pas rabotés et que les quotas de personnel soient respectés.</a:t>
            </a:r>
          </a:p>
          <a:p>
            <a:pPr>
              <a:buFontTx/>
              <a:buChar char="-"/>
            </a:pPr>
            <a:r>
              <a:rPr lang="fr-BE" sz="2200" dirty="0">
                <a:latin typeface="Berlin Sans FB" pitchFamily="34" charset="0"/>
              </a:rPr>
              <a:t>Que les statuts du personnel soient revalorisés.</a:t>
            </a:r>
          </a:p>
          <a:p>
            <a:endParaRPr lang="fr-BE" sz="2200" dirty="0">
              <a:latin typeface="Berlin Sans FB" pitchFamily="34" charset="0"/>
            </a:endParaRPr>
          </a:p>
        </p:txBody>
      </p:sp>
      <p:sp>
        <p:nvSpPr>
          <p:cNvPr id="2" name="Espace réservé du numéro de diapositive 1"/>
          <p:cNvSpPr>
            <a:spLocks noGrp="1"/>
          </p:cNvSpPr>
          <p:nvPr>
            <p:ph type="sldNum" sz="quarter" idx="12"/>
          </p:nvPr>
        </p:nvSpPr>
        <p:spPr/>
        <p:txBody>
          <a:bodyPr/>
          <a:lstStyle/>
          <a:p>
            <a:fld id="{F6436224-79D7-4116-85B5-FEE90E251945}" type="slidenum">
              <a:rPr lang="fr-BE" smtClean="0">
                <a:solidFill>
                  <a:prstClr val="black">
                    <a:tint val="75000"/>
                  </a:prstClr>
                </a:solidFill>
              </a:rPr>
              <a:pPr/>
              <a:t>72</a:t>
            </a:fld>
            <a:endParaRPr lang="fr-BE">
              <a:solidFill>
                <a:prstClr val="black">
                  <a:tint val="75000"/>
                </a:prstClr>
              </a:solidFill>
            </a:endParaRPr>
          </a:p>
        </p:txBody>
      </p:sp>
    </p:spTree>
    <p:extLst>
      <p:ext uri="{BB962C8B-B14F-4D97-AF65-F5344CB8AC3E}">
        <p14:creationId xmlns:p14="http://schemas.microsoft.com/office/powerpoint/2010/main" val="9630108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smtClean="0">
                <a:latin typeface="Berlin Sans FB Demi" pitchFamily="34" charset="0"/>
              </a:rPr>
              <a:t>Vers une meilleure concertation zonale…</a:t>
            </a:r>
            <a:endParaRPr lang="fr-BE" sz="3200" dirty="0">
              <a:latin typeface="Berlin Sans FB Demi" pitchFamily="34" charset="0"/>
            </a:endParaRPr>
          </a:p>
        </p:txBody>
      </p:sp>
      <p:sp>
        <p:nvSpPr>
          <p:cNvPr id="3" name="Espace réservé du contenu 2"/>
          <p:cNvSpPr>
            <a:spLocks noGrp="1"/>
          </p:cNvSpPr>
          <p:nvPr>
            <p:ph idx="1"/>
          </p:nvPr>
        </p:nvSpPr>
        <p:spPr/>
        <p:txBody>
          <a:bodyPr>
            <a:noAutofit/>
          </a:bodyPr>
          <a:lstStyle/>
          <a:p>
            <a:endParaRPr lang="fr-BE" sz="2200" dirty="0">
              <a:latin typeface="Berlin Sans FB" pitchFamily="34" charset="0"/>
            </a:endParaRPr>
          </a:p>
        </p:txBody>
      </p:sp>
      <p:pic>
        <p:nvPicPr>
          <p:cNvPr id="4"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8" y="1988840"/>
            <a:ext cx="8746924" cy="3748682"/>
          </a:xfrm>
          <a:prstGeom prst="rect">
            <a:avLst/>
          </a:prstGeom>
        </p:spPr>
      </p:pic>
      <p:sp>
        <p:nvSpPr>
          <p:cNvPr id="5" name="Espace réservé du numéro de diapositive 4"/>
          <p:cNvSpPr>
            <a:spLocks noGrp="1"/>
          </p:cNvSpPr>
          <p:nvPr>
            <p:ph type="sldNum" sz="quarter" idx="12"/>
          </p:nvPr>
        </p:nvSpPr>
        <p:spPr/>
        <p:txBody>
          <a:bodyPr/>
          <a:lstStyle/>
          <a:p>
            <a:fld id="{F6436224-79D7-4116-85B5-FEE90E251945}" type="slidenum">
              <a:rPr lang="fr-BE" smtClean="0">
                <a:solidFill>
                  <a:prstClr val="black">
                    <a:tint val="75000"/>
                  </a:prstClr>
                </a:solidFill>
              </a:rPr>
              <a:pPr/>
              <a:t>73</a:t>
            </a:fld>
            <a:endParaRPr lang="fr-BE">
              <a:solidFill>
                <a:prstClr val="black">
                  <a:tint val="75000"/>
                </a:prstClr>
              </a:solidFill>
            </a:endParaRPr>
          </a:p>
        </p:txBody>
      </p:sp>
    </p:spTree>
    <p:extLst>
      <p:ext uri="{BB962C8B-B14F-4D97-AF65-F5344CB8AC3E}">
        <p14:creationId xmlns:p14="http://schemas.microsoft.com/office/powerpoint/2010/main" val="39803301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solidFill>
                  <a:srgbClr val="FFFF00"/>
                </a:solidFill>
                <a:latin typeface="Berlin Sans FB Demi" pitchFamily="34" charset="0"/>
              </a:rPr>
              <a:t>A</a:t>
            </a:r>
            <a:r>
              <a:rPr lang="fr-BE" dirty="0">
                <a:latin typeface="Berlin Sans FB Demi" pitchFamily="34" charset="0"/>
              </a:rPr>
              <a:t>spects </a:t>
            </a:r>
            <a:r>
              <a:rPr lang="fr-BE" dirty="0">
                <a:solidFill>
                  <a:srgbClr val="FFFF00"/>
                </a:solidFill>
                <a:latin typeface="Berlin Sans FB Demi" pitchFamily="34" charset="0"/>
              </a:rPr>
              <a:t>t</a:t>
            </a:r>
            <a:r>
              <a:rPr lang="fr-BE" dirty="0">
                <a:latin typeface="Berlin Sans FB Demi" pitchFamily="34" charset="0"/>
              </a:rPr>
              <a:t>ransversaux</a:t>
            </a:r>
          </a:p>
        </p:txBody>
      </p:sp>
      <p:sp>
        <p:nvSpPr>
          <p:cNvPr id="3" name="Espace réservé du contenu 2"/>
          <p:cNvSpPr>
            <a:spLocks noGrp="1"/>
          </p:cNvSpPr>
          <p:nvPr>
            <p:ph idx="1"/>
          </p:nvPr>
        </p:nvSpPr>
        <p:spPr/>
        <p:txBody>
          <a:bodyPr/>
          <a:lstStyle/>
          <a:p>
            <a:pPr lvl="1">
              <a:buFont typeface="Arial" pitchFamily="34" charset="0"/>
              <a:buChar char="•"/>
            </a:pPr>
            <a:r>
              <a:rPr lang="fr-BE" dirty="0">
                <a:latin typeface="Berlin Sans FB" pitchFamily="34" charset="0"/>
              </a:rPr>
              <a:t>Légitimité revendiquée des travailleurs sociaux à exprimer les réalités de terrain, et à porter une opinion sectorielle sur les enjeux « ISP », au sens large</a:t>
            </a:r>
          </a:p>
          <a:p>
            <a:pPr lvl="1">
              <a:buFont typeface="Arial" pitchFamily="34" charset="0"/>
              <a:buChar char="•"/>
            </a:pPr>
            <a:r>
              <a:rPr lang="fr-BE" dirty="0">
                <a:latin typeface="Berlin Sans FB" pitchFamily="34" charset="0"/>
              </a:rPr>
              <a:t>Besoin de reconnaissance du travail de terrain; </a:t>
            </a:r>
          </a:p>
          <a:p>
            <a:pPr lvl="2"/>
            <a:r>
              <a:rPr lang="fr-BE" i="1" dirty="0">
                <a:latin typeface="Berlin Sans FB" pitchFamily="34" charset="0"/>
              </a:rPr>
              <a:t>Réfléchir à des indicateurs d’utilité sociale, de performance sociale, ou de valeur ajoutée sociétale, pour évaluer objectivement, mais « autrement », le travail mené par les </a:t>
            </a:r>
            <a:r>
              <a:rPr lang="fr-BE" i="1" dirty="0" err="1">
                <a:latin typeface="Berlin Sans FB" pitchFamily="34" charset="0"/>
              </a:rPr>
              <a:t>Milocs</a:t>
            </a:r>
            <a:r>
              <a:rPr lang="fr-BE" i="1" dirty="0">
                <a:latin typeface="Berlin Sans FB" pitchFamily="34" charset="0"/>
              </a:rPr>
              <a:t> (</a:t>
            </a:r>
            <a:r>
              <a:rPr lang="fr-BE" i="1" dirty="0" err="1">
                <a:latin typeface="Berlin Sans FB" pitchFamily="34" charset="0"/>
              </a:rPr>
              <a:t>cfr</a:t>
            </a:r>
            <a:r>
              <a:rPr lang="fr-BE" i="1" dirty="0">
                <a:latin typeface="Berlin Sans FB" pitchFamily="34" charset="0"/>
              </a:rPr>
              <a:t>. ES) ?</a:t>
            </a:r>
          </a:p>
          <a:p>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74</a:t>
            </a:fld>
            <a:endParaRPr lang="fr-BE"/>
          </a:p>
        </p:txBody>
      </p:sp>
    </p:spTree>
    <p:extLst>
      <p:ext uri="{BB962C8B-B14F-4D97-AF65-F5344CB8AC3E}">
        <p14:creationId xmlns:p14="http://schemas.microsoft.com/office/powerpoint/2010/main" val="26634459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r>
              <a:rPr lang="fr-BE" sz="3200" dirty="0" smtClean="0">
                <a:latin typeface="Berlin Sans FB Demi" pitchFamily="34" charset="0"/>
              </a:rPr>
              <a:t>Valoriser le </a:t>
            </a:r>
            <a:r>
              <a:rPr lang="fr-BE" sz="3200" dirty="0" smtClean="0">
                <a:solidFill>
                  <a:srgbClr val="FFFF00"/>
                </a:solidFill>
                <a:latin typeface="Berlin Sans FB Demi" pitchFamily="34" charset="0"/>
              </a:rPr>
              <a:t>travail de terrain</a:t>
            </a:r>
            <a:endParaRPr lang="fr-BE" sz="3200" dirty="0">
              <a:solidFill>
                <a:srgbClr val="FFFF00"/>
              </a:solidFill>
              <a:latin typeface="Berlin Sans FB Demi"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47" y="914550"/>
            <a:ext cx="9252022" cy="5943450"/>
          </a:xfrm>
        </p:spPr>
      </p:pic>
      <p:sp>
        <p:nvSpPr>
          <p:cNvPr id="3" name="Espace réservé du numéro de diapositive 2"/>
          <p:cNvSpPr>
            <a:spLocks noGrp="1"/>
          </p:cNvSpPr>
          <p:nvPr>
            <p:ph type="sldNum" sz="quarter" idx="12"/>
          </p:nvPr>
        </p:nvSpPr>
        <p:spPr/>
        <p:txBody>
          <a:bodyPr/>
          <a:lstStyle/>
          <a:p>
            <a:fld id="{F6436224-79D7-4116-85B5-FEE90E251945}" type="slidenum">
              <a:rPr lang="fr-BE" smtClean="0"/>
              <a:t>75</a:t>
            </a:fld>
            <a:endParaRPr lang="fr-BE"/>
          </a:p>
        </p:txBody>
      </p:sp>
    </p:spTree>
    <p:extLst>
      <p:ext uri="{BB962C8B-B14F-4D97-AF65-F5344CB8AC3E}">
        <p14:creationId xmlns:p14="http://schemas.microsoft.com/office/powerpoint/2010/main" val="37266786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BE" dirty="0" smtClean="0">
                <a:solidFill>
                  <a:srgbClr val="FFFF00"/>
                </a:solidFill>
                <a:latin typeface="Berlin Sans FB Demi" pitchFamily="34" charset="0"/>
              </a:rPr>
              <a:t>A</a:t>
            </a:r>
            <a:r>
              <a:rPr lang="fr-BE" dirty="0" smtClean="0">
                <a:latin typeface="Berlin Sans FB Demi" pitchFamily="34" charset="0"/>
              </a:rPr>
              <a:t>spects </a:t>
            </a:r>
            <a:r>
              <a:rPr lang="fr-BE" dirty="0" smtClean="0">
                <a:solidFill>
                  <a:srgbClr val="FFFF00"/>
                </a:solidFill>
                <a:latin typeface="Berlin Sans FB Demi" pitchFamily="34" charset="0"/>
              </a:rPr>
              <a:t>t</a:t>
            </a:r>
            <a:r>
              <a:rPr lang="fr-BE" dirty="0" smtClean="0">
                <a:latin typeface="Berlin Sans FB Demi" pitchFamily="34" charset="0"/>
              </a:rPr>
              <a:t>ransversaux</a:t>
            </a:r>
            <a:endParaRPr lang="fr-BE" dirty="0">
              <a:latin typeface="Berlin Sans FB Demi" pitchFamily="34" charset="0"/>
            </a:endParaRPr>
          </a:p>
        </p:txBody>
      </p:sp>
      <p:sp>
        <p:nvSpPr>
          <p:cNvPr id="3" name="Espace réservé du contenu 2"/>
          <p:cNvSpPr>
            <a:spLocks noGrp="1"/>
          </p:cNvSpPr>
          <p:nvPr>
            <p:ph idx="1"/>
          </p:nvPr>
        </p:nvSpPr>
        <p:spPr>
          <a:xfrm>
            <a:off x="457200" y="1412776"/>
            <a:ext cx="8229600" cy="4713387"/>
          </a:xfrm>
        </p:spPr>
        <p:txBody>
          <a:bodyPr>
            <a:normAutofit/>
          </a:bodyPr>
          <a:lstStyle/>
          <a:p>
            <a:pPr lvl="1">
              <a:buFont typeface="Arial" pitchFamily="34" charset="0"/>
              <a:buChar char="•"/>
            </a:pPr>
            <a:endParaRPr lang="fr-BE" sz="2200" dirty="0" smtClean="0">
              <a:latin typeface="Berlin Sans FB" pitchFamily="34" charset="0"/>
            </a:endParaRPr>
          </a:p>
          <a:p>
            <a:pPr lvl="1">
              <a:buFont typeface="Arial" pitchFamily="34" charset="0"/>
              <a:buChar char="•"/>
            </a:pPr>
            <a:r>
              <a:rPr lang="fr-BE" sz="2200" dirty="0" smtClean="0">
                <a:latin typeface="Berlin Sans FB" pitchFamily="34" charset="0"/>
              </a:rPr>
              <a:t>Interrogation </a:t>
            </a:r>
            <a:r>
              <a:rPr lang="fr-BE" sz="2200" dirty="0">
                <a:latin typeface="Berlin Sans FB" pitchFamily="34" charset="0"/>
              </a:rPr>
              <a:t>sur le sens de notre travail, la vision politique régionale de lutte contre le chômage, et le rôle des </a:t>
            </a:r>
            <a:r>
              <a:rPr lang="fr-BE" sz="2200" dirty="0" err="1">
                <a:latin typeface="Berlin Sans FB" pitchFamily="34" charset="0"/>
              </a:rPr>
              <a:t>Milocs</a:t>
            </a:r>
            <a:r>
              <a:rPr lang="fr-BE" sz="2200" dirty="0">
                <a:latin typeface="Berlin Sans FB" pitchFamily="34" charset="0"/>
              </a:rPr>
              <a:t> dans ce </a:t>
            </a:r>
            <a:r>
              <a:rPr lang="fr-BE" sz="2200" dirty="0" smtClean="0">
                <a:latin typeface="Berlin Sans FB" pitchFamily="34" charset="0"/>
              </a:rPr>
              <a:t>cadre</a:t>
            </a:r>
            <a:endParaRPr lang="fr-BE" sz="2200" dirty="0">
              <a:latin typeface="Berlin Sans FB" pitchFamily="34" charset="0"/>
            </a:endParaRPr>
          </a:p>
          <a:p>
            <a:pPr lvl="2"/>
            <a:r>
              <a:rPr lang="fr-BE" sz="2200" i="1" dirty="0">
                <a:latin typeface="Berlin Sans FB" pitchFamily="34" charset="0"/>
              </a:rPr>
              <a:t>« Qui fait quoi »? « Qui devrait faire quoi </a:t>
            </a:r>
            <a:r>
              <a:rPr lang="fr-BE" sz="2200" i="1" dirty="0" smtClean="0">
                <a:latin typeface="Berlin Sans FB" pitchFamily="34" charset="0"/>
              </a:rPr>
              <a:t>» ? (Logigramme)</a:t>
            </a:r>
          </a:p>
          <a:p>
            <a:pPr marL="914400" lvl="2" indent="0">
              <a:buNone/>
            </a:pPr>
            <a:endParaRPr lang="fr-BE" sz="2200" i="1" dirty="0">
              <a:latin typeface="Berlin Sans FB" pitchFamily="34" charset="0"/>
            </a:endParaRPr>
          </a:p>
          <a:p>
            <a:endParaRPr lang="fr-BE"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76</a:t>
            </a:fld>
            <a:endParaRPr lang="fr-BE"/>
          </a:p>
        </p:txBody>
      </p:sp>
    </p:spTree>
    <p:extLst>
      <p:ext uri="{BB962C8B-B14F-4D97-AF65-F5344CB8AC3E}">
        <p14:creationId xmlns:p14="http://schemas.microsoft.com/office/powerpoint/2010/main" val="4886498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BE" dirty="0" smtClean="0">
                <a:solidFill>
                  <a:srgbClr val="FFFF00"/>
                </a:solidFill>
                <a:latin typeface="Berlin Sans FB Demi" pitchFamily="34" charset="0"/>
              </a:rPr>
              <a:t>D</a:t>
            </a:r>
            <a:r>
              <a:rPr lang="fr-BE" dirty="0" smtClean="0">
                <a:latin typeface="Berlin Sans FB Demi" pitchFamily="34" charset="0"/>
              </a:rPr>
              <a:t>emandes</a:t>
            </a:r>
            <a:r>
              <a:rPr lang="fr-BE" dirty="0" smtClean="0">
                <a:solidFill>
                  <a:srgbClr val="FFFF00"/>
                </a:solidFill>
                <a:latin typeface="Berlin Sans FB Demi" pitchFamily="34" charset="0"/>
              </a:rPr>
              <a:t> i</a:t>
            </a:r>
            <a:r>
              <a:rPr lang="fr-BE" dirty="0" smtClean="0">
                <a:latin typeface="Berlin Sans FB Demi" pitchFamily="34" charset="0"/>
              </a:rPr>
              <a:t>nternes</a:t>
            </a:r>
            <a:endParaRPr lang="fr-BE" dirty="0">
              <a:latin typeface="Berlin Sans FB Demi" pitchFamily="34" charset="0"/>
            </a:endParaRPr>
          </a:p>
        </p:txBody>
      </p:sp>
      <p:sp>
        <p:nvSpPr>
          <p:cNvPr id="3" name="Espace réservé du contenu 2"/>
          <p:cNvSpPr>
            <a:spLocks noGrp="1"/>
          </p:cNvSpPr>
          <p:nvPr>
            <p:ph idx="1"/>
          </p:nvPr>
        </p:nvSpPr>
        <p:spPr>
          <a:xfrm>
            <a:off x="457200" y="1412776"/>
            <a:ext cx="8229600" cy="4713387"/>
          </a:xfrm>
        </p:spPr>
        <p:txBody>
          <a:bodyPr>
            <a:normAutofit lnSpcReduction="10000"/>
          </a:bodyPr>
          <a:lstStyle/>
          <a:p>
            <a:pPr lvl="1">
              <a:buFont typeface="Arial" pitchFamily="34" charset="0"/>
              <a:buChar char="•"/>
            </a:pPr>
            <a:endParaRPr lang="fr-BE" sz="2200" dirty="0" smtClean="0">
              <a:latin typeface="Berlin Sans FB" pitchFamily="34" charset="0"/>
            </a:endParaRPr>
          </a:p>
          <a:p>
            <a:pPr lvl="1">
              <a:buFont typeface="Arial" pitchFamily="34" charset="0"/>
              <a:buChar char="•"/>
            </a:pPr>
            <a:r>
              <a:rPr lang="fr-BE" sz="2200" dirty="0">
                <a:solidFill>
                  <a:prstClr val="black"/>
                </a:solidFill>
                <a:latin typeface="Berlin Sans FB" pitchFamily="34" charset="0"/>
              </a:rPr>
              <a:t>Nécessité de poursuivre-renforcer le dialogue, la coopération, la mutualisation entre </a:t>
            </a:r>
            <a:r>
              <a:rPr lang="fr-BE" sz="2200" dirty="0" err="1">
                <a:solidFill>
                  <a:prstClr val="black"/>
                </a:solidFill>
                <a:latin typeface="Berlin Sans FB" pitchFamily="34" charset="0"/>
              </a:rPr>
              <a:t>Milocs</a:t>
            </a:r>
            <a:r>
              <a:rPr lang="fr-BE" sz="2200" dirty="0">
                <a:solidFill>
                  <a:prstClr val="black"/>
                </a:solidFill>
                <a:latin typeface="Berlin Sans FB" pitchFamily="34" charset="0"/>
              </a:rPr>
              <a:t> et entre travailleurs</a:t>
            </a:r>
          </a:p>
          <a:p>
            <a:pPr marL="457200" lvl="1" indent="0">
              <a:buNone/>
            </a:pPr>
            <a:r>
              <a:rPr lang="fr-BE" sz="2200" i="1" dirty="0">
                <a:solidFill>
                  <a:prstClr val="black"/>
                </a:solidFill>
                <a:latin typeface="Berlin Sans FB" pitchFamily="34" charset="0"/>
              </a:rPr>
              <a:t>	Quels objectifs </a:t>
            </a:r>
            <a:r>
              <a:rPr lang="fr-BE" sz="2200" i="1" dirty="0" smtClean="0">
                <a:solidFill>
                  <a:prstClr val="black"/>
                </a:solidFill>
                <a:latin typeface="Berlin Sans FB" pitchFamily="34" charset="0"/>
              </a:rPr>
              <a:t>concrets</a:t>
            </a:r>
            <a:r>
              <a:rPr lang="fr-BE" sz="2200" i="1" dirty="0">
                <a:solidFill>
                  <a:prstClr val="black"/>
                </a:solidFill>
                <a:latin typeface="Berlin Sans FB" pitchFamily="34" charset="0"/>
              </a:rPr>
              <a:t>,</a:t>
            </a:r>
            <a:r>
              <a:rPr lang="fr-BE" sz="2200" i="1" dirty="0" smtClean="0">
                <a:solidFill>
                  <a:prstClr val="black"/>
                </a:solidFill>
                <a:latin typeface="Berlin Sans FB" pitchFamily="34" charset="0"/>
              </a:rPr>
              <a:t> avec </a:t>
            </a:r>
            <a:r>
              <a:rPr lang="fr-BE" sz="2200" i="1" dirty="0">
                <a:solidFill>
                  <a:prstClr val="black"/>
                </a:solidFill>
                <a:latin typeface="Berlin Sans FB" pitchFamily="34" charset="0"/>
              </a:rPr>
              <a:t>qui</a:t>
            </a:r>
            <a:r>
              <a:rPr lang="fr-BE" sz="2200" i="1" dirty="0" smtClean="0">
                <a:solidFill>
                  <a:prstClr val="black"/>
                </a:solidFill>
                <a:latin typeface="Berlin Sans FB" pitchFamily="34" charset="0"/>
              </a:rPr>
              <a:t>?, quelle </a:t>
            </a:r>
            <a:r>
              <a:rPr lang="fr-BE" sz="2200" i="1" dirty="0">
                <a:solidFill>
                  <a:prstClr val="black"/>
                </a:solidFill>
                <a:latin typeface="Berlin Sans FB" pitchFamily="34" charset="0"/>
              </a:rPr>
              <a:t>temporalité? </a:t>
            </a:r>
            <a:endParaRPr lang="fr-BE" sz="2200" i="1" dirty="0" smtClean="0">
              <a:solidFill>
                <a:prstClr val="black"/>
              </a:solidFill>
              <a:latin typeface="Berlin Sans FB" pitchFamily="34" charset="0"/>
            </a:endParaRPr>
          </a:p>
          <a:p>
            <a:pPr marL="457200" lvl="1" indent="0">
              <a:buNone/>
            </a:pPr>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Financier ? </a:t>
            </a:r>
          </a:p>
          <a:p>
            <a:pPr marL="457200" lvl="1" indent="0">
              <a:buNone/>
            </a:pPr>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Harmonisation des conditions de travail ? 	</a:t>
            </a:r>
          </a:p>
          <a:p>
            <a:pPr marL="457200" lvl="1" indent="0">
              <a:buNone/>
            </a:pPr>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Méthodologie d’accompagnement ? </a:t>
            </a:r>
          </a:p>
          <a:p>
            <a:pPr marL="457200" lvl="1" indent="0">
              <a:buNone/>
            </a:pPr>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Développement de projets ? </a:t>
            </a:r>
          </a:p>
          <a:p>
            <a:pPr marL="457200" lvl="1" indent="0">
              <a:buNone/>
            </a:pPr>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Base de données communes : </a:t>
            </a:r>
            <a:r>
              <a:rPr lang="fr-BE" sz="2200" i="1" dirty="0" err="1" smtClean="0">
                <a:solidFill>
                  <a:prstClr val="black"/>
                </a:solidFill>
                <a:latin typeface="Berlin Sans FB" pitchFamily="34" charset="0"/>
              </a:rPr>
              <a:t>nectil</a:t>
            </a:r>
            <a:r>
              <a:rPr lang="fr-BE" sz="2200" i="1" dirty="0" smtClean="0">
                <a:solidFill>
                  <a:prstClr val="black"/>
                </a:solidFill>
                <a:latin typeface="Berlin Sans FB" pitchFamily="34" charset="0"/>
              </a:rPr>
              <a:t>,  carnet d’adresse 	« employeurs » ?</a:t>
            </a:r>
          </a:p>
          <a:p>
            <a:pPr marL="457200" lvl="1" indent="0">
              <a:buNone/>
            </a:pPr>
            <a:r>
              <a:rPr lang="fr-BE" sz="2200" i="1" dirty="0" smtClean="0">
                <a:solidFill>
                  <a:prstClr val="black"/>
                </a:solidFill>
                <a:latin typeface="Berlin Sans FB" pitchFamily="34" charset="0"/>
              </a:rPr>
              <a:t>	Etc.</a:t>
            </a:r>
          </a:p>
          <a:p>
            <a:pPr marL="457200" lvl="1" indent="0">
              <a:buNone/>
            </a:pPr>
            <a:r>
              <a:rPr lang="fr-BE" sz="2200" i="1" dirty="0">
                <a:solidFill>
                  <a:prstClr val="black"/>
                </a:solidFill>
                <a:latin typeface="Berlin Sans FB" pitchFamily="34" charset="0"/>
              </a:rPr>
              <a:t>	</a:t>
            </a:r>
          </a:p>
          <a:p>
            <a:endParaRPr lang="fr-BE"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77</a:t>
            </a:fld>
            <a:endParaRPr lang="fr-BE"/>
          </a:p>
        </p:txBody>
      </p:sp>
    </p:spTree>
    <p:extLst>
      <p:ext uri="{BB962C8B-B14F-4D97-AF65-F5344CB8AC3E}">
        <p14:creationId xmlns:p14="http://schemas.microsoft.com/office/powerpoint/2010/main" val="16091166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BE" dirty="0" smtClean="0">
                <a:solidFill>
                  <a:srgbClr val="FFFF00"/>
                </a:solidFill>
                <a:latin typeface="Berlin Sans FB Demi" pitchFamily="34" charset="0"/>
              </a:rPr>
              <a:t>R</a:t>
            </a:r>
            <a:r>
              <a:rPr lang="fr-BE" dirty="0" smtClean="0">
                <a:latin typeface="Berlin Sans FB Demi" pitchFamily="34" charset="0"/>
              </a:rPr>
              <a:t>éflexions</a:t>
            </a:r>
            <a:r>
              <a:rPr lang="fr-BE" dirty="0" smtClean="0">
                <a:solidFill>
                  <a:srgbClr val="FFFF00"/>
                </a:solidFill>
                <a:latin typeface="Berlin Sans FB Demi" pitchFamily="34" charset="0"/>
              </a:rPr>
              <a:t> i</a:t>
            </a:r>
            <a:r>
              <a:rPr lang="fr-BE" dirty="0" smtClean="0">
                <a:latin typeface="Berlin Sans FB Demi" pitchFamily="34" charset="0"/>
              </a:rPr>
              <a:t>nternes</a:t>
            </a:r>
            <a:endParaRPr lang="fr-BE" dirty="0">
              <a:latin typeface="Berlin Sans FB Demi" pitchFamily="34" charset="0"/>
            </a:endParaRPr>
          </a:p>
        </p:txBody>
      </p:sp>
      <p:sp>
        <p:nvSpPr>
          <p:cNvPr id="3" name="Espace réservé du contenu 2"/>
          <p:cNvSpPr>
            <a:spLocks noGrp="1"/>
          </p:cNvSpPr>
          <p:nvPr>
            <p:ph idx="1"/>
          </p:nvPr>
        </p:nvSpPr>
        <p:spPr>
          <a:xfrm>
            <a:off x="457200" y="1412776"/>
            <a:ext cx="8229600" cy="4713387"/>
          </a:xfrm>
        </p:spPr>
        <p:txBody>
          <a:bodyPr>
            <a:normAutofit/>
          </a:bodyPr>
          <a:lstStyle/>
          <a:p>
            <a:pPr lvl="1">
              <a:buFont typeface="Arial" pitchFamily="34" charset="0"/>
              <a:buChar char="•"/>
            </a:pPr>
            <a:endParaRPr lang="fr-BE" sz="2200" dirty="0" smtClean="0">
              <a:latin typeface="Berlin Sans FB" pitchFamily="34" charset="0"/>
            </a:endParaRPr>
          </a:p>
          <a:p>
            <a:endParaRPr lang="fr-BE" dirty="0">
              <a:latin typeface="Berlin Sans FB" pitchFamily="34" charset="0"/>
            </a:endParaRPr>
          </a:p>
        </p:txBody>
      </p:sp>
      <p:sp>
        <p:nvSpPr>
          <p:cNvPr id="4" name="Rectangle 3"/>
          <p:cNvSpPr/>
          <p:nvPr/>
        </p:nvSpPr>
        <p:spPr>
          <a:xfrm>
            <a:off x="539552" y="1268760"/>
            <a:ext cx="8208912" cy="5632311"/>
          </a:xfrm>
          <a:prstGeom prst="rect">
            <a:avLst/>
          </a:prstGeom>
        </p:spPr>
        <p:txBody>
          <a:bodyPr wrap="square">
            <a:spAutoFit/>
          </a:bodyPr>
          <a:lstStyle/>
          <a:p>
            <a:pPr lvl="1"/>
            <a:r>
              <a:rPr lang="fr-BE" sz="2000" dirty="0" smtClean="0">
                <a:solidFill>
                  <a:prstClr val="black"/>
                </a:solidFill>
                <a:latin typeface="Berlin Sans FB" pitchFamily="34" charset="0"/>
              </a:rPr>
              <a:t>Débats internes :</a:t>
            </a:r>
          </a:p>
          <a:p>
            <a:pPr lvl="1"/>
            <a:endParaRPr lang="fr-BE" sz="2000" i="1" dirty="0">
              <a:solidFill>
                <a:prstClr val="black"/>
              </a:solidFill>
              <a:latin typeface="Berlin Sans FB" pitchFamily="34" charset="0"/>
            </a:endParaRPr>
          </a:p>
          <a:p>
            <a:pPr lvl="1"/>
            <a:r>
              <a:rPr lang="fr-BE" sz="2000" i="1" dirty="0" smtClean="0">
                <a:solidFill>
                  <a:prstClr val="black"/>
                </a:solidFill>
                <a:latin typeface="Berlin Sans FB" pitchFamily="34" charset="0"/>
              </a:rPr>
              <a:t>	Evaluation </a:t>
            </a:r>
            <a:r>
              <a:rPr lang="fr-BE" sz="2000" i="1" dirty="0">
                <a:solidFill>
                  <a:prstClr val="black"/>
                </a:solidFill>
                <a:latin typeface="Berlin Sans FB" pitchFamily="34" charset="0"/>
              </a:rPr>
              <a:t>collective du PTP ? </a:t>
            </a:r>
            <a:r>
              <a:rPr lang="fr-BE" sz="2000" i="1" dirty="0" smtClean="0">
                <a:solidFill>
                  <a:prstClr val="black"/>
                </a:solidFill>
                <a:latin typeface="Berlin Sans FB" pitchFamily="34" charset="0"/>
              </a:rPr>
              <a:t> </a:t>
            </a: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Concertation </a:t>
            </a:r>
            <a:r>
              <a:rPr lang="fr-BE" sz="2000" i="1" dirty="0">
                <a:solidFill>
                  <a:prstClr val="black"/>
                </a:solidFill>
                <a:latin typeface="Berlin Sans FB" pitchFamily="34" charset="0"/>
              </a:rPr>
              <a:t>en </a:t>
            </a:r>
            <a:r>
              <a:rPr lang="fr-BE" sz="2000" i="1" dirty="0" smtClean="0">
                <a:solidFill>
                  <a:prstClr val="black"/>
                </a:solidFill>
                <a:latin typeface="Berlin Sans FB" pitchFamily="34" charset="0"/>
              </a:rPr>
              <a:t>amont </a:t>
            </a:r>
            <a:r>
              <a:rPr lang="fr-BE" sz="2000" i="1" dirty="0">
                <a:solidFill>
                  <a:prstClr val="black"/>
                </a:solidFill>
                <a:latin typeface="Berlin Sans FB" pitchFamily="34" charset="0"/>
              </a:rPr>
              <a:t>du dépôt des appels à projets ? </a:t>
            </a:r>
            <a:r>
              <a:rPr lang="fr-BE" sz="2000" i="1" dirty="0" smtClean="0">
                <a:solidFill>
                  <a:prstClr val="black"/>
                </a:solidFill>
                <a:latin typeface="Berlin Sans FB" pitchFamily="34" charset="0"/>
              </a:rPr>
              <a:t> Critères 	communs?</a:t>
            </a: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Rôle </a:t>
            </a:r>
            <a:r>
              <a:rPr lang="fr-BE" sz="2000" i="1" dirty="0">
                <a:solidFill>
                  <a:prstClr val="black"/>
                </a:solidFill>
                <a:latin typeface="Berlin Sans FB" pitchFamily="34" charset="0"/>
              </a:rPr>
              <a:t>de l’animation </a:t>
            </a:r>
            <a:r>
              <a:rPr lang="fr-BE" sz="2000" i="1" dirty="0" smtClean="0">
                <a:solidFill>
                  <a:prstClr val="black"/>
                </a:solidFill>
                <a:latin typeface="Berlin Sans FB" pitchFamily="34" charset="0"/>
              </a:rPr>
              <a:t>zonale </a:t>
            </a:r>
            <a:r>
              <a:rPr lang="fr-BE" sz="2000" i="1" dirty="0">
                <a:solidFill>
                  <a:prstClr val="black"/>
                </a:solidFill>
                <a:latin typeface="Berlin Sans FB" pitchFamily="34" charset="0"/>
              </a:rPr>
              <a:t>? </a:t>
            </a:r>
            <a:endParaRPr lang="fr-BE" sz="2000" i="1" dirty="0" smtClean="0">
              <a:solidFill>
                <a:prstClr val="black"/>
              </a:solidFill>
              <a:latin typeface="Berlin Sans FB" pitchFamily="34" charset="0"/>
            </a:endParaRP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Les </a:t>
            </a:r>
            <a:r>
              <a:rPr lang="fr-BE" sz="2000" i="1" dirty="0" err="1" smtClean="0">
                <a:solidFill>
                  <a:prstClr val="black"/>
                </a:solidFill>
                <a:latin typeface="Berlin Sans FB" pitchFamily="34" charset="0"/>
              </a:rPr>
              <a:t>MiLocs</a:t>
            </a:r>
            <a:r>
              <a:rPr lang="fr-BE" sz="2000" i="1" dirty="0" smtClean="0">
                <a:solidFill>
                  <a:prstClr val="black"/>
                </a:solidFill>
                <a:latin typeface="Berlin Sans FB" pitchFamily="34" charset="0"/>
              </a:rPr>
              <a:t> et le placement en entreprises ?</a:t>
            </a: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Création de comités d’usagers ? </a:t>
            </a:r>
            <a:r>
              <a:rPr lang="fr-BE" sz="2000" dirty="0" smtClean="0">
                <a:latin typeface="Berlin Sans FB" pitchFamily="34" charset="0"/>
              </a:rPr>
              <a:t> (participation-EP-?)</a:t>
            </a:r>
            <a:endParaRPr lang="fr-BE" sz="2000" dirty="0">
              <a:latin typeface="Berlin Sans FB" pitchFamily="34" charset="0"/>
            </a:endParaRP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Agir sur les contrats d’activation ?</a:t>
            </a:r>
          </a:p>
          <a:p>
            <a:pPr lvl="1"/>
            <a:r>
              <a:rPr lang="fr-BE" sz="2000" i="1" dirty="0">
                <a:solidFill>
                  <a:prstClr val="black"/>
                </a:solidFill>
                <a:latin typeface="Berlin Sans FB" pitchFamily="34" charset="0"/>
              </a:rPr>
              <a:t>	</a:t>
            </a:r>
            <a:endParaRPr lang="fr-BE" sz="2000" i="1" dirty="0" smtClean="0">
              <a:solidFill>
                <a:prstClr val="black"/>
              </a:solidFill>
              <a:latin typeface="Berlin Sans FB" pitchFamily="34" charset="0"/>
            </a:endParaRPr>
          </a:p>
          <a:p>
            <a:pPr lvl="1"/>
            <a:r>
              <a:rPr lang="fr-BE" sz="2000" dirty="0" smtClean="0">
                <a:solidFill>
                  <a:prstClr val="black"/>
                </a:solidFill>
                <a:latin typeface="Berlin Sans FB" pitchFamily="34" charset="0"/>
              </a:rPr>
              <a:t>Mise en œuvre :</a:t>
            </a:r>
          </a:p>
          <a:p>
            <a:pPr lvl="1"/>
            <a:endParaRPr lang="fr-BE" sz="2000" dirty="0">
              <a:solidFill>
                <a:prstClr val="black"/>
              </a:solidFill>
              <a:latin typeface="Berlin Sans FB" pitchFamily="34" charset="0"/>
            </a:endParaRPr>
          </a:p>
          <a:p>
            <a:pPr lvl="1"/>
            <a:r>
              <a:rPr lang="fr-BE" sz="2000" dirty="0" smtClean="0">
                <a:solidFill>
                  <a:prstClr val="black"/>
                </a:solidFill>
                <a:latin typeface="Berlin Sans FB" pitchFamily="34" charset="0"/>
              </a:rPr>
              <a:t>	-</a:t>
            </a:r>
            <a:r>
              <a:rPr lang="fr-BE" sz="2000" i="1" dirty="0" smtClean="0">
                <a:solidFill>
                  <a:prstClr val="black"/>
                </a:solidFill>
                <a:latin typeface="Berlin Sans FB" pitchFamily="34" charset="0"/>
              </a:rPr>
              <a:t>Créer </a:t>
            </a:r>
            <a:r>
              <a:rPr lang="fr-BE" sz="2000" i="1" dirty="0">
                <a:solidFill>
                  <a:prstClr val="black"/>
                </a:solidFill>
                <a:latin typeface="Berlin Sans FB" pitchFamily="34" charset="0"/>
              </a:rPr>
              <a:t>un comité de suivi (directions-travailleurs) pour suivre </a:t>
            </a:r>
            <a:r>
              <a:rPr lang="fr-BE" sz="2000" i="1" dirty="0" smtClean="0">
                <a:solidFill>
                  <a:prstClr val="black"/>
                </a:solidFill>
                <a:latin typeface="Berlin Sans FB" pitchFamily="34" charset="0"/>
              </a:rPr>
              <a:t>	l’évolution </a:t>
            </a:r>
            <a:r>
              <a:rPr lang="fr-BE" sz="2000" i="1" dirty="0">
                <a:solidFill>
                  <a:prstClr val="black"/>
                </a:solidFill>
                <a:latin typeface="Berlin Sans FB" pitchFamily="34" charset="0"/>
              </a:rPr>
              <a:t>des revendications, et les porter </a:t>
            </a:r>
            <a:r>
              <a:rPr lang="fr-BE" sz="2000" i="1" dirty="0" smtClean="0">
                <a:solidFill>
                  <a:prstClr val="black"/>
                </a:solidFill>
                <a:latin typeface="Berlin Sans FB" pitchFamily="34" charset="0"/>
              </a:rPr>
              <a:t>ensemble ?</a:t>
            </a:r>
          </a:p>
          <a:p>
            <a:pPr lvl="1"/>
            <a:r>
              <a:rPr lang="fr-BE" sz="2000" i="1" dirty="0">
                <a:solidFill>
                  <a:prstClr val="black"/>
                </a:solidFill>
                <a:latin typeface="Berlin Sans FB" pitchFamily="34" charset="0"/>
              </a:rPr>
              <a:t>	</a:t>
            </a:r>
            <a:r>
              <a:rPr lang="fr-BE" sz="2000" i="1" dirty="0" smtClean="0">
                <a:solidFill>
                  <a:prstClr val="black"/>
                </a:solidFill>
                <a:latin typeface="Berlin Sans FB" pitchFamily="34" charset="0"/>
              </a:rPr>
              <a:t>-GT thématiques associant travailleurs (inter-</a:t>
            </a:r>
            <a:r>
              <a:rPr lang="fr-BE" sz="2000" i="1" dirty="0" err="1" smtClean="0">
                <a:solidFill>
                  <a:prstClr val="black"/>
                </a:solidFill>
                <a:latin typeface="Berlin Sans FB" pitchFamily="34" charset="0"/>
              </a:rPr>
              <a:t>mloc</a:t>
            </a:r>
            <a:r>
              <a:rPr lang="fr-BE" sz="2000" i="1" dirty="0" smtClean="0">
                <a:solidFill>
                  <a:prstClr val="black"/>
                </a:solidFill>
                <a:latin typeface="Berlin Sans FB" pitchFamily="34" charset="0"/>
              </a:rPr>
              <a:t>) – 	direction sur thèmes à choisir : Conseiller - détermination 	généralistes - méthodologie d’accompagnement- appels à 	/développement de projets - ,etc.)</a:t>
            </a:r>
            <a:endParaRPr lang="fr-BE" sz="2000" i="1" dirty="0">
              <a:solidFill>
                <a:prstClr val="black"/>
              </a:solidFill>
              <a:latin typeface="Berlin Sans FB" pitchFamily="34" charset="0"/>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t>78</a:t>
            </a:fld>
            <a:endParaRPr lang="fr-BE"/>
          </a:p>
        </p:txBody>
      </p:sp>
    </p:spTree>
    <p:extLst>
      <p:ext uri="{BB962C8B-B14F-4D97-AF65-F5344CB8AC3E}">
        <p14:creationId xmlns:p14="http://schemas.microsoft.com/office/powerpoint/2010/main" val="3130166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BE" dirty="0" smtClean="0">
                <a:solidFill>
                  <a:srgbClr val="FFFF00"/>
                </a:solidFill>
                <a:latin typeface="Berlin Sans FB Demi" pitchFamily="34" charset="0"/>
              </a:rPr>
              <a:t>R</a:t>
            </a:r>
            <a:r>
              <a:rPr lang="fr-BE" dirty="0" smtClean="0">
                <a:latin typeface="Berlin Sans FB Demi" pitchFamily="34" charset="0"/>
              </a:rPr>
              <a:t>éflexions</a:t>
            </a:r>
            <a:r>
              <a:rPr lang="fr-BE" dirty="0" smtClean="0">
                <a:solidFill>
                  <a:srgbClr val="FFFF00"/>
                </a:solidFill>
                <a:latin typeface="Berlin Sans FB Demi" pitchFamily="34" charset="0"/>
              </a:rPr>
              <a:t> i</a:t>
            </a:r>
            <a:r>
              <a:rPr lang="fr-BE" dirty="0" smtClean="0">
                <a:latin typeface="Berlin Sans FB Demi" pitchFamily="34" charset="0"/>
              </a:rPr>
              <a:t>nternes</a:t>
            </a:r>
            <a:endParaRPr lang="fr-BE" dirty="0">
              <a:latin typeface="Berlin Sans FB Demi" pitchFamily="34" charset="0"/>
            </a:endParaRPr>
          </a:p>
        </p:txBody>
      </p:sp>
      <p:sp>
        <p:nvSpPr>
          <p:cNvPr id="3" name="Espace réservé du contenu 2"/>
          <p:cNvSpPr>
            <a:spLocks noGrp="1"/>
          </p:cNvSpPr>
          <p:nvPr>
            <p:ph idx="1"/>
          </p:nvPr>
        </p:nvSpPr>
        <p:spPr>
          <a:xfrm>
            <a:off x="457200" y="1412776"/>
            <a:ext cx="8229600" cy="4713387"/>
          </a:xfrm>
        </p:spPr>
        <p:txBody>
          <a:bodyPr>
            <a:normAutofit/>
          </a:bodyPr>
          <a:lstStyle/>
          <a:p>
            <a:pPr lvl="1">
              <a:buFont typeface="Arial" pitchFamily="34" charset="0"/>
              <a:buChar char="•"/>
            </a:pPr>
            <a:endParaRPr lang="fr-BE" sz="2200" dirty="0" smtClean="0">
              <a:latin typeface="Berlin Sans FB" pitchFamily="34" charset="0"/>
            </a:endParaRPr>
          </a:p>
          <a:p>
            <a:endParaRPr lang="fr-BE" dirty="0">
              <a:latin typeface="Berlin Sans FB" pitchFamily="34" charset="0"/>
            </a:endParaRPr>
          </a:p>
        </p:txBody>
      </p:sp>
      <p:sp>
        <p:nvSpPr>
          <p:cNvPr id="4" name="Rectangle 3"/>
          <p:cNvSpPr/>
          <p:nvPr/>
        </p:nvSpPr>
        <p:spPr>
          <a:xfrm>
            <a:off x="539552" y="1268760"/>
            <a:ext cx="8208912" cy="4493538"/>
          </a:xfrm>
          <a:prstGeom prst="rect">
            <a:avLst/>
          </a:prstGeom>
        </p:spPr>
        <p:txBody>
          <a:bodyPr wrap="square">
            <a:spAutoFit/>
          </a:bodyPr>
          <a:lstStyle/>
          <a:p>
            <a:pPr lvl="1"/>
            <a:r>
              <a:rPr lang="fr-BE" sz="2200" dirty="0" smtClean="0">
                <a:solidFill>
                  <a:prstClr val="black"/>
                </a:solidFill>
                <a:latin typeface="Berlin Sans FB" pitchFamily="34" charset="0"/>
              </a:rPr>
              <a:t>Actions :</a:t>
            </a:r>
          </a:p>
          <a:p>
            <a:pPr lvl="1"/>
            <a:endParaRPr lang="fr-BE" sz="2200" i="1" dirty="0">
              <a:solidFill>
                <a:prstClr val="black"/>
              </a:solidFill>
              <a:latin typeface="Berlin Sans FB" pitchFamily="34" charset="0"/>
            </a:endParaRPr>
          </a:p>
          <a:p>
            <a:pPr lvl="1"/>
            <a:r>
              <a:rPr lang="fr-BE" sz="2200" i="1" dirty="0" smtClean="0">
                <a:solidFill>
                  <a:prstClr val="black"/>
                </a:solidFill>
                <a:latin typeface="Berlin Sans FB" pitchFamily="34" charset="0"/>
              </a:rPr>
              <a:t>	- Faire la promo du livre blanc et du film</a:t>
            </a:r>
          </a:p>
          <a:p>
            <a:pPr lvl="1"/>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 Créer un </a:t>
            </a:r>
            <a:r>
              <a:rPr lang="fr-BE" sz="2200" i="1" dirty="0" err="1" smtClean="0">
                <a:solidFill>
                  <a:prstClr val="black"/>
                </a:solidFill>
                <a:latin typeface="Berlin Sans FB" pitchFamily="34" charset="0"/>
              </a:rPr>
              <a:t>buzz</a:t>
            </a:r>
            <a:r>
              <a:rPr lang="fr-BE" sz="2200" i="1" dirty="0" smtClean="0">
                <a:solidFill>
                  <a:prstClr val="black"/>
                </a:solidFill>
                <a:latin typeface="Berlin Sans FB" pitchFamily="34" charset="0"/>
              </a:rPr>
              <a:t> ?</a:t>
            </a:r>
          </a:p>
          <a:p>
            <a:pPr lvl="1"/>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 Associer usagers et travailleurs dans des actions données</a:t>
            </a:r>
          </a:p>
          <a:p>
            <a:pPr lvl="1"/>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 Intégrer les syndics dans le mouvement ?</a:t>
            </a:r>
          </a:p>
          <a:p>
            <a:pPr lvl="1"/>
            <a:r>
              <a:rPr lang="fr-BE" sz="2200" i="1" dirty="0">
                <a:solidFill>
                  <a:prstClr val="black"/>
                </a:solidFill>
                <a:latin typeface="Berlin Sans FB" pitchFamily="34" charset="0"/>
              </a:rPr>
              <a:t>	</a:t>
            </a:r>
            <a:r>
              <a:rPr lang="fr-BE" sz="2200" i="1" dirty="0" smtClean="0">
                <a:solidFill>
                  <a:prstClr val="black"/>
                </a:solidFill>
                <a:latin typeface="Berlin Sans FB" pitchFamily="34" charset="0"/>
              </a:rPr>
              <a:t>- …</a:t>
            </a:r>
          </a:p>
          <a:p>
            <a:pPr lvl="1"/>
            <a:endParaRPr lang="fr-BE" sz="2200" i="1" dirty="0">
              <a:solidFill>
                <a:prstClr val="black"/>
              </a:solidFill>
              <a:latin typeface="Berlin Sans FB" pitchFamily="34" charset="0"/>
            </a:endParaRPr>
          </a:p>
          <a:p>
            <a:pPr lvl="1"/>
            <a:endParaRPr lang="fr-BE" sz="2200" i="1" dirty="0" smtClean="0">
              <a:solidFill>
                <a:prstClr val="black"/>
              </a:solidFill>
              <a:latin typeface="Berlin Sans FB" pitchFamily="34" charset="0"/>
            </a:endParaRPr>
          </a:p>
          <a:p>
            <a:pPr lvl="1"/>
            <a:endParaRPr lang="fr-BE" sz="2200" i="1" dirty="0">
              <a:solidFill>
                <a:prstClr val="black"/>
              </a:solidFill>
              <a:latin typeface="Berlin Sans FB" pitchFamily="34" charset="0"/>
            </a:endParaRPr>
          </a:p>
          <a:p>
            <a:pPr lvl="1" algn="ctr"/>
            <a:r>
              <a:rPr lang="fr-BE" sz="2200" i="1" dirty="0" smtClean="0">
                <a:solidFill>
                  <a:prstClr val="black"/>
                </a:solidFill>
                <a:latin typeface="Berlin Sans FB" pitchFamily="34" charset="0"/>
              </a:rPr>
              <a:t>Boite à idée – site web </a:t>
            </a:r>
          </a:p>
          <a:p>
            <a:pPr lvl="1"/>
            <a:endParaRPr lang="fr-BE" sz="2200" i="1" dirty="0">
              <a:solidFill>
                <a:prstClr val="black"/>
              </a:solidFill>
              <a:latin typeface="Berlin Sans FB" pitchFamily="34" charset="0"/>
            </a:endParaRPr>
          </a:p>
          <a:p>
            <a:pPr lvl="1"/>
            <a:r>
              <a:rPr lang="fr-BE" sz="2200" i="1" dirty="0" smtClean="0">
                <a:solidFill>
                  <a:prstClr val="black"/>
                </a:solidFill>
                <a:latin typeface="Berlin Sans FB" pitchFamily="34" charset="0"/>
              </a:rPr>
              <a:t> </a:t>
            </a:r>
            <a:endParaRPr lang="fr-BE" sz="2200" i="1" dirty="0">
              <a:solidFill>
                <a:prstClr val="black"/>
              </a:solidFill>
              <a:latin typeface="Berlin Sans FB" pitchFamily="34" charset="0"/>
            </a:endParaRPr>
          </a:p>
        </p:txBody>
      </p:sp>
      <p:sp>
        <p:nvSpPr>
          <p:cNvPr id="5" name="Espace réservé du numéro de diapositive 4"/>
          <p:cNvSpPr>
            <a:spLocks noGrp="1"/>
          </p:cNvSpPr>
          <p:nvPr>
            <p:ph type="sldNum" sz="quarter" idx="12"/>
          </p:nvPr>
        </p:nvSpPr>
        <p:spPr/>
        <p:txBody>
          <a:bodyPr/>
          <a:lstStyle/>
          <a:p>
            <a:fld id="{F6436224-79D7-4116-85B5-FEE90E251945}" type="slidenum">
              <a:rPr lang="fr-BE" smtClean="0"/>
              <a:t>79</a:t>
            </a:fld>
            <a:endParaRPr lang="fr-BE"/>
          </a:p>
        </p:txBody>
      </p:sp>
    </p:spTree>
    <p:extLst>
      <p:ext uri="{BB962C8B-B14F-4D97-AF65-F5344CB8AC3E}">
        <p14:creationId xmlns:p14="http://schemas.microsoft.com/office/powerpoint/2010/main" val="284673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U</a:t>
            </a:r>
            <a:r>
              <a:rPr lang="fr-BE" dirty="0" smtClean="0">
                <a:latin typeface="Berlin Sans FB Demi" pitchFamily="34" charset="0"/>
              </a:rPr>
              <a:t>n </a:t>
            </a:r>
            <a:r>
              <a:rPr lang="fr-BE" dirty="0" smtClean="0">
                <a:solidFill>
                  <a:srgbClr val="FFFF00"/>
                </a:solidFill>
                <a:latin typeface="Berlin Sans FB Demi" pitchFamily="34" charset="0"/>
              </a:rPr>
              <a:t>p</a:t>
            </a:r>
            <a:r>
              <a:rPr lang="fr-BE" dirty="0" smtClean="0">
                <a:latin typeface="Berlin Sans FB Demi" pitchFamily="34" charset="0"/>
              </a:rPr>
              <a:t>rocessus en </a:t>
            </a:r>
            <a:r>
              <a:rPr lang="fr-BE" dirty="0" smtClean="0">
                <a:solidFill>
                  <a:srgbClr val="FFFF00"/>
                </a:solidFill>
                <a:latin typeface="Berlin Sans FB Demi" pitchFamily="34" charset="0"/>
              </a:rPr>
              <a:t>3 t</a:t>
            </a:r>
            <a:r>
              <a:rPr lang="fr-BE" dirty="0" smtClean="0">
                <a:latin typeface="Berlin Sans FB Demi" pitchFamily="34" charset="0"/>
              </a:rPr>
              <a:t>emps</a:t>
            </a:r>
            <a:endParaRPr lang="fr-BE" dirty="0">
              <a:latin typeface="Berlin Sans FB Demi" pitchFamily="34" charset="0"/>
            </a:endParaRPr>
          </a:p>
        </p:txBody>
      </p:sp>
      <p:sp>
        <p:nvSpPr>
          <p:cNvPr id="3" name="Espace réservé du contenu 2"/>
          <p:cNvSpPr>
            <a:spLocks noGrp="1"/>
          </p:cNvSpPr>
          <p:nvPr>
            <p:ph idx="1"/>
          </p:nvPr>
        </p:nvSpPr>
        <p:spPr/>
        <p:txBody>
          <a:bodyPr/>
          <a:lstStyle/>
          <a:p>
            <a:r>
              <a:rPr lang="fr-BE" dirty="0" smtClean="0">
                <a:latin typeface="Berlin Sans FB" pitchFamily="34" charset="0"/>
              </a:rPr>
              <a:t>18 octobre : partage de constat, positions et revendications</a:t>
            </a:r>
          </a:p>
          <a:p>
            <a:pPr marL="0" indent="0">
              <a:buNone/>
            </a:pPr>
            <a:endParaRPr lang="fr-BE" dirty="0" smtClean="0">
              <a:latin typeface="Berlin Sans FB" pitchFamily="34" charset="0"/>
            </a:endParaRPr>
          </a:p>
          <a:p>
            <a:pPr lvl="1"/>
            <a:r>
              <a:rPr lang="fr-BE" dirty="0" smtClean="0">
                <a:latin typeface="Berlin Sans FB" pitchFamily="34" charset="0"/>
              </a:rPr>
              <a:t>Rapport des travaux-débats issus des 9 GT</a:t>
            </a:r>
          </a:p>
          <a:p>
            <a:pPr lvl="1"/>
            <a:r>
              <a:rPr lang="fr-BE" dirty="0" smtClean="0">
                <a:latin typeface="Berlin Sans FB" pitchFamily="34" charset="0"/>
              </a:rPr>
              <a:t>Présentation d’une 1</a:t>
            </a:r>
            <a:r>
              <a:rPr lang="fr-BE" baseline="30000" dirty="0" smtClean="0">
                <a:latin typeface="Berlin Sans FB" pitchFamily="34" charset="0"/>
              </a:rPr>
              <a:t>ère</a:t>
            </a:r>
            <a:r>
              <a:rPr lang="fr-BE" dirty="0" smtClean="0">
                <a:latin typeface="Berlin Sans FB" pitchFamily="34" charset="0"/>
              </a:rPr>
              <a:t> synthèse des positions/revendications</a:t>
            </a: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8</a:t>
            </a:fld>
            <a:endParaRPr lang="fr-BE"/>
          </a:p>
        </p:txBody>
      </p:sp>
    </p:spTree>
    <p:extLst>
      <p:ext uri="{BB962C8B-B14F-4D97-AF65-F5344CB8AC3E}">
        <p14:creationId xmlns:p14="http://schemas.microsoft.com/office/powerpoint/2010/main" val="1780096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Jour 3</a:t>
            </a:r>
            <a:r>
              <a:rPr lang="fr-BE" dirty="0" smtClean="0">
                <a:latin typeface="Berlin Sans FB Demi" pitchFamily="34" charset="0"/>
              </a:rPr>
              <a:t> – Conférence et soirée</a:t>
            </a:r>
            <a:endParaRPr lang="fr-BE" dirty="0">
              <a:latin typeface="Berlin Sans FB Demi" pitchFamily="34" charset="0"/>
            </a:endParaRPr>
          </a:p>
        </p:txBody>
      </p:sp>
      <p:sp>
        <p:nvSpPr>
          <p:cNvPr id="3" name="Espace réservé du contenu 2"/>
          <p:cNvSpPr>
            <a:spLocks noGrp="1"/>
          </p:cNvSpPr>
          <p:nvPr>
            <p:ph idx="1"/>
          </p:nvPr>
        </p:nvSpPr>
        <p:spPr/>
        <p:txBody>
          <a:bodyPr>
            <a:noAutofit/>
          </a:bodyPr>
          <a:lstStyle/>
          <a:p>
            <a:r>
              <a:rPr lang="fr-BE" sz="2200" dirty="0" smtClean="0">
                <a:latin typeface="Berlin Sans FB" pitchFamily="34" charset="0"/>
              </a:rPr>
              <a:t>Conférence de 14h à 18h</a:t>
            </a:r>
          </a:p>
          <a:p>
            <a:r>
              <a:rPr lang="fr-BE" sz="2200" dirty="0" smtClean="0">
                <a:latin typeface="Berlin Sans FB" pitchFamily="34" charset="0"/>
              </a:rPr>
              <a:t>Soirée de 18h30 à minuit :</a:t>
            </a:r>
          </a:p>
          <a:p>
            <a:endParaRPr lang="fr-BE" sz="2200" dirty="0" smtClean="0">
              <a:latin typeface="Berlin Sans FB" pitchFamily="34" charset="0"/>
            </a:endParaRPr>
          </a:p>
          <a:p>
            <a:pPr lvl="1"/>
            <a:r>
              <a:rPr lang="fr-BE" sz="1800" dirty="0" smtClean="0">
                <a:latin typeface="Berlin Sans FB" pitchFamily="34" charset="0"/>
              </a:rPr>
              <a:t>18h30 – 20h : Drink et repas</a:t>
            </a:r>
          </a:p>
          <a:p>
            <a:pPr lvl="1"/>
            <a:r>
              <a:rPr lang="fr-BE" sz="1800" dirty="0" smtClean="0">
                <a:latin typeface="Berlin Sans FB" pitchFamily="34" charset="0"/>
              </a:rPr>
              <a:t>20h : Concert de </a:t>
            </a:r>
            <a:r>
              <a:rPr lang="fr-BE" sz="1800" dirty="0" err="1" smtClean="0">
                <a:latin typeface="Berlin Sans FB" pitchFamily="34" charset="0"/>
              </a:rPr>
              <a:t>Kermesz</a:t>
            </a:r>
            <a:r>
              <a:rPr lang="fr-BE" sz="1800" dirty="0" smtClean="0">
                <a:latin typeface="Berlin Sans FB" pitchFamily="34" charset="0"/>
              </a:rPr>
              <a:t> à l’Est</a:t>
            </a:r>
          </a:p>
          <a:p>
            <a:pPr lvl="1"/>
            <a:r>
              <a:rPr lang="fr-BE" sz="1800" dirty="0" smtClean="0">
                <a:latin typeface="Berlin Sans FB" pitchFamily="34" charset="0"/>
              </a:rPr>
              <a:t>21h – minuit : DJ</a:t>
            </a:r>
            <a:endParaRPr lang="fr-BE" sz="1800" dirty="0">
              <a:latin typeface="Berlin Sans FB" pitchFamily="34" charset="0"/>
            </a:endParaRPr>
          </a:p>
          <a:p>
            <a:pPr marL="0" indent="0">
              <a:buNone/>
            </a:pPr>
            <a:endParaRPr lang="fr-BE" sz="2200" dirty="0" smtClean="0">
              <a:latin typeface="Berlin Sans FB" pitchFamily="34" charset="0"/>
            </a:endParaRPr>
          </a:p>
          <a:p>
            <a:pPr marL="0" indent="0">
              <a:buNone/>
            </a:pPr>
            <a:r>
              <a:rPr lang="fr-BE" sz="2200" dirty="0" smtClean="0">
                <a:latin typeface="Berlin Sans FB" pitchFamily="34" charset="0"/>
              </a:rPr>
              <a:t>Nous aurons besoin de bénévoles pour le montage / démontage / nettoyage de la salle et pour le bar ! Avis aux bonnes âmes… Vous pourrez nous laisser votre nom + mail dans la boîte prévue à cet effet!</a:t>
            </a:r>
            <a:endParaRPr lang="fr-BE" sz="2200"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80</a:t>
            </a:fld>
            <a:endParaRPr lang="fr-BE"/>
          </a:p>
        </p:txBody>
      </p:sp>
    </p:spTree>
    <p:extLst>
      <p:ext uri="{BB962C8B-B14F-4D97-AF65-F5344CB8AC3E}">
        <p14:creationId xmlns:p14="http://schemas.microsoft.com/office/powerpoint/2010/main" val="69419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FF00"/>
                </a:solidFill>
                <a:latin typeface="Berlin Sans FB Demi" pitchFamily="34" charset="0"/>
              </a:rPr>
              <a:t>U</a:t>
            </a:r>
            <a:r>
              <a:rPr lang="fr-BE" dirty="0" smtClean="0">
                <a:latin typeface="Berlin Sans FB Demi" pitchFamily="34" charset="0"/>
              </a:rPr>
              <a:t>n </a:t>
            </a:r>
            <a:r>
              <a:rPr lang="fr-BE" dirty="0" smtClean="0">
                <a:solidFill>
                  <a:srgbClr val="FFFF00"/>
                </a:solidFill>
                <a:latin typeface="Berlin Sans FB Demi" pitchFamily="34" charset="0"/>
              </a:rPr>
              <a:t>p</a:t>
            </a:r>
            <a:r>
              <a:rPr lang="fr-BE" dirty="0" smtClean="0">
                <a:latin typeface="Berlin Sans FB Demi" pitchFamily="34" charset="0"/>
              </a:rPr>
              <a:t>rocessus en </a:t>
            </a:r>
            <a:r>
              <a:rPr lang="fr-BE" dirty="0" smtClean="0">
                <a:solidFill>
                  <a:srgbClr val="FFFF00"/>
                </a:solidFill>
                <a:latin typeface="Berlin Sans FB Demi" pitchFamily="34" charset="0"/>
              </a:rPr>
              <a:t>3 t</a:t>
            </a:r>
            <a:r>
              <a:rPr lang="fr-BE" dirty="0" smtClean="0">
                <a:latin typeface="Berlin Sans FB Demi" pitchFamily="34" charset="0"/>
              </a:rPr>
              <a:t>emps</a:t>
            </a:r>
            <a:endParaRPr lang="fr-BE" dirty="0"/>
          </a:p>
        </p:txBody>
      </p:sp>
      <p:sp>
        <p:nvSpPr>
          <p:cNvPr id="3" name="Espace réservé du contenu 2"/>
          <p:cNvSpPr>
            <a:spLocks noGrp="1"/>
          </p:cNvSpPr>
          <p:nvPr>
            <p:ph idx="1"/>
          </p:nvPr>
        </p:nvSpPr>
        <p:spPr>
          <a:xfrm>
            <a:off x="457200" y="1556792"/>
            <a:ext cx="8229600" cy="4569371"/>
          </a:xfrm>
        </p:spPr>
        <p:txBody>
          <a:bodyPr>
            <a:normAutofit fontScale="92500" lnSpcReduction="20000"/>
          </a:bodyPr>
          <a:lstStyle/>
          <a:p>
            <a:r>
              <a:rPr lang="fr-BE" dirty="0" smtClean="0">
                <a:latin typeface="Berlin Sans FB" pitchFamily="34" charset="0"/>
              </a:rPr>
              <a:t>16 novembre : Finalisation du livre blanc des </a:t>
            </a:r>
            <a:r>
              <a:rPr lang="fr-BE" dirty="0" err="1" smtClean="0">
                <a:latin typeface="Berlin Sans FB" pitchFamily="34" charset="0"/>
              </a:rPr>
              <a:t>Milocs</a:t>
            </a:r>
            <a:endParaRPr lang="fr-BE" dirty="0" smtClean="0">
              <a:latin typeface="Berlin Sans FB" pitchFamily="34" charset="0"/>
            </a:endParaRPr>
          </a:p>
          <a:p>
            <a:pPr marL="0" indent="0">
              <a:buNone/>
            </a:pPr>
            <a:endParaRPr lang="fr-BE" dirty="0" smtClean="0">
              <a:latin typeface="Berlin Sans FB" pitchFamily="34" charset="0"/>
            </a:endParaRPr>
          </a:p>
          <a:p>
            <a:pPr lvl="1"/>
            <a:r>
              <a:rPr lang="fr-BE" dirty="0" smtClean="0">
                <a:latin typeface="Berlin Sans FB" pitchFamily="34" charset="0"/>
              </a:rPr>
              <a:t>Présentation du Livre Blanc</a:t>
            </a:r>
          </a:p>
          <a:p>
            <a:pPr lvl="1"/>
            <a:r>
              <a:rPr lang="fr-BE" dirty="0" smtClean="0">
                <a:latin typeface="Berlin Sans FB" pitchFamily="34" charset="0"/>
              </a:rPr>
              <a:t>Votes et débats</a:t>
            </a:r>
          </a:p>
          <a:p>
            <a:pPr lvl="1"/>
            <a:r>
              <a:rPr lang="fr-BE" dirty="0" smtClean="0">
                <a:latin typeface="Berlin Sans FB" pitchFamily="34" charset="0"/>
              </a:rPr>
              <a:t>Remise du Livre blanc aux officiels</a:t>
            </a:r>
          </a:p>
          <a:p>
            <a:pPr lvl="1"/>
            <a:r>
              <a:rPr lang="fr-BE" dirty="0" smtClean="0">
                <a:latin typeface="Berlin Sans FB" pitchFamily="34" charset="0"/>
              </a:rPr>
              <a:t>Projection du film sur les </a:t>
            </a:r>
            <a:r>
              <a:rPr lang="fr-BE" dirty="0" err="1" smtClean="0">
                <a:latin typeface="Berlin Sans FB" pitchFamily="34" charset="0"/>
              </a:rPr>
              <a:t>Milocs</a:t>
            </a:r>
            <a:endParaRPr lang="fr-BE" dirty="0" smtClean="0">
              <a:latin typeface="Berlin Sans FB" pitchFamily="34" charset="0"/>
            </a:endParaRPr>
          </a:p>
          <a:p>
            <a:pPr lvl="1"/>
            <a:r>
              <a:rPr lang="fr-BE" dirty="0" smtClean="0">
                <a:latin typeface="Berlin Sans FB" pitchFamily="34" charset="0"/>
              </a:rPr>
              <a:t>Retour sur l’actualité « ordonnance »</a:t>
            </a:r>
          </a:p>
          <a:p>
            <a:pPr lvl="1"/>
            <a:r>
              <a:rPr lang="fr-BE" dirty="0" smtClean="0">
                <a:latin typeface="Berlin Sans FB" pitchFamily="34" charset="0"/>
              </a:rPr>
              <a:t>Soirée des travailleurs des </a:t>
            </a:r>
            <a:r>
              <a:rPr lang="fr-BE" dirty="0" err="1" smtClean="0">
                <a:latin typeface="Berlin Sans FB" pitchFamily="34" charset="0"/>
              </a:rPr>
              <a:t>Milocs</a:t>
            </a:r>
            <a:r>
              <a:rPr lang="fr-BE" dirty="0" smtClean="0">
                <a:latin typeface="Berlin Sans FB" pitchFamily="34" charset="0"/>
              </a:rPr>
              <a:t> (19h-24h)</a:t>
            </a:r>
          </a:p>
          <a:p>
            <a:pPr marL="457200" lvl="1" indent="0">
              <a:buNone/>
            </a:pPr>
            <a:endParaRPr lang="fr-BE" dirty="0" smtClean="0">
              <a:latin typeface="Berlin Sans FB" pitchFamily="34" charset="0"/>
            </a:endParaRPr>
          </a:p>
          <a:p>
            <a:pPr lvl="2"/>
            <a:r>
              <a:rPr lang="fr-BE" dirty="0" smtClean="0">
                <a:latin typeface="Berlin Sans FB" pitchFamily="34" charset="0"/>
              </a:rPr>
              <a:t>20h Concert ouvert à tous!</a:t>
            </a:r>
          </a:p>
          <a:p>
            <a:pPr marL="0" indent="0">
              <a:buNone/>
            </a:pPr>
            <a:endParaRPr lang="fr-BE" dirty="0">
              <a:latin typeface="Berlin Sans FB" pitchFamily="34" charset="0"/>
            </a:endParaRPr>
          </a:p>
        </p:txBody>
      </p:sp>
      <p:sp>
        <p:nvSpPr>
          <p:cNvPr id="4" name="Espace réservé du numéro de diapositive 3"/>
          <p:cNvSpPr>
            <a:spLocks noGrp="1"/>
          </p:cNvSpPr>
          <p:nvPr>
            <p:ph type="sldNum" sz="quarter" idx="12"/>
          </p:nvPr>
        </p:nvSpPr>
        <p:spPr/>
        <p:txBody>
          <a:bodyPr/>
          <a:lstStyle/>
          <a:p>
            <a:fld id="{F6436224-79D7-4116-85B5-FEE90E251945}" type="slidenum">
              <a:rPr lang="fr-BE" smtClean="0"/>
              <a:t>9</a:t>
            </a:fld>
            <a:endParaRPr lang="fr-BE"/>
          </a:p>
        </p:txBody>
      </p:sp>
    </p:spTree>
    <p:extLst>
      <p:ext uri="{BB962C8B-B14F-4D97-AF65-F5344CB8AC3E}">
        <p14:creationId xmlns:p14="http://schemas.microsoft.com/office/powerpoint/2010/main" val="107233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2445</Words>
  <Application>Microsoft Office PowerPoint</Application>
  <PresentationFormat>Affichage à l'écran (4:3)</PresentationFormat>
  <Paragraphs>450</Paragraphs>
  <Slides>80</Slides>
  <Notes>0</Notes>
  <HiddenSlides>0</HiddenSlides>
  <MMClips>0</MMClips>
  <ScaleCrop>false</ScaleCrop>
  <HeadingPairs>
    <vt:vector size="4" baseType="variant">
      <vt:variant>
        <vt:lpstr>Thème</vt:lpstr>
      </vt:variant>
      <vt:variant>
        <vt:i4>12</vt:i4>
      </vt:variant>
      <vt:variant>
        <vt:lpstr>Titres des diapositives</vt:lpstr>
      </vt:variant>
      <vt:variant>
        <vt:i4>80</vt:i4>
      </vt:variant>
    </vt:vector>
  </HeadingPairs>
  <TitlesOfParts>
    <vt:vector size="92" baseType="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12_Thème Office</vt:lpstr>
      <vt:lpstr>Journées des Missions Locales</vt:lpstr>
      <vt:lpstr>Ordonnance :  Etat des « discussions »</vt:lpstr>
      <vt:lpstr>3 journées ?</vt:lpstr>
      <vt:lpstr>3 journées ?</vt:lpstr>
      <vt:lpstr>3 journées ?</vt:lpstr>
      <vt:lpstr>Un processus en 3 temps</vt:lpstr>
      <vt:lpstr>Présentation PowerPoint</vt:lpstr>
      <vt:lpstr>Un processus en 3 temps</vt:lpstr>
      <vt:lpstr>Un processus en 3 temps</vt:lpstr>
      <vt:lpstr>Rapports du 18 septembre</vt:lpstr>
      <vt:lpstr>1. Activation, ou les joies de l’accompagnement sans contrainte</vt:lpstr>
      <vt:lpstr>Activation, ou les joies de l’accompagnement sans contrainte</vt:lpstr>
      <vt:lpstr>1. Activation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Conditions de travail, ou les joies de travailler dans le social</vt:lpstr>
      <vt:lpstr>Conditions de travail, ou les joies de travailler dans le social</vt:lpstr>
      <vt:lpstr>2. Conditions de travail</vt:lpstr>
      <vt:lpstr>Présentation PowerPoint</vt:lpstr>
      <vt:lpstr>Hausse du nombre de chômeurs... ? Mais non, voyons !</vt:lpstr>
      <vt:lpstr>Présentation PowerPoint</vt:lpstr>
      <vt:lpstr>Présentation PowerPoint</vt:lpstr>
      <vt:lpstr>Quantité ou qualité ?</vt:lpstr>
      <vt:lpstr>3. Filières et projets innovants, ou les joies du développement de projet</vt:lpstr>
      <vt:lpstr>Filières et projets innovants, ou les joies du développement de projet</vt:lpstr>
      <vt:lpstr>3. Innovation et développement ISP</vt:lpstr>
      <vt:lpstr>Présentation PowerPoint</vt:lpstr>
      <vt:lpstr>Présentation PowerPoint</vt:lpstr>
      <vt:lpstr>Non reconnaissance du besoin d’innovation pour les OISP et leurs usagers</vt:lpstr>
      <vt:lpstr>Présentation PowerPoint</vt:lpstr>
      <vt:lpstr>4. Contrats de transition, ou les joies de la transition-tremplin</vt:lpstr>
      <vt:lpstr>Contrats de transition, ou les joies de la transition-tremplin</vt:lpstr>
      <vt:lpstr>4. Transition-Tremplin?</vt:lpstr>
      <vt:lpstr>Présentation PowerPoint</vt:lpstr>
      <vt:lpstr>Présentation PowerPoint</vt:lpstr>
      <vt:lpstr>Pour une sélection accrue dès le primaire…</vt:lpstr>
      <vt:lpstr>5. Indépendance associative, ou les joies du partenariat</vt:lpstr>
      <vt:lpstr>Indépendance associative, ou les joies du partenariat</vt:lpstr>
      <vt:lpstr>5. Indépendance et Partenariat</vt:lpstr>
      <vt:lpstr>Présentation PowerPoint</vt:lpstr>
      <vt:lpstr>Des partenaires efficaces, motivés et compréhensifs…</vt:lpstr>
      <vt:lpstr>6. Précarité des financements,  ou les joies d’un réinvestissement  dans le lien social</vt:lpstr>
      <vt:lpstr>Précarité des financements,  ou les joies d’un réinvestissement  dans le lien social</vt:lpstr>
      <vt:lpstr>6. Financement</vt:lpstr>
      <vt:lpstr>Présentation PowerPoint</vt:lpstr>
      <vt:lpstr>Présentation PowerPoint</vt:lpstr>
      <vt:lpstr>Présentation PowerPoint</vt:lpstr>
      <vt:lpstr>La simplification administrative</vt:lpstr>
      <vt:lpstr>7. Institutionnel, ou les joies des simplifications porteuses de sens</vt:lpstr>
      <vt:lpstr>Institutionnel, ou les joies des simplifications porteuses de sens</vt:lpstr>
      <vt:lpstr>7. Institutionnel</vt:lpstr>
      <vt:lpstr>Présentation PowerPoint</vt:lpstr>
      <vt:lpstr>Présentation PowerPoint</vt:lpstr>
      <vt:lpstr>Les petites joies de l’institutionnel</vt:lpstr>
      <vt:lpstr>8. Le sens de l’insertion en situation de chômage de masse, ou les joies d’une politique de plein-emploi</vt:lpstr>
      <vt:lpstr>Le sens de l’insertion en situation de chômage de masse, ou les joies d’une politique de plein-emploi</vt:lpstr>
      <vt:lpstr>8. Sens de l’ISP</vt:lpstr>
      <vt:lpstr>Présentation PowerPoint</vt:lpstr>
      <vt:lpstr>Présentation PowerPoint</vt:lpstr>
      <vt:lpstr>Présentation PowerPoint</vt:lpstr>
      <vt:lpstr>Des emplois convenables et de qualité…</vt:lpstr>
      <vt:lpstr>9. L’insertion au-delà des missions locales, ou les joies d’une Plate-Forme ISP en devenir?</vt:lpstr>
      <vt:lpstr>9. L’insertion au-delà des missions locales, ou les joies d’une Plate-Forme ISP en devenir?</vt:lpstr>
      <vt:lpstr>9. Plate-Forme ISP ?</vt:lpstr>
      <vt:lpstr>Présentation PowerPoint</vt:lpstr>
      <vt:lpstr>Présentation PowerPoint</vt:lpstr>
      <vt:lpstr>Vers une meilleure concertation zonale…</vt:lpstr>
      <vt:lpstr>Aspects transversaux</vt:lpstr>
      <vt:lpstr>Valoriser le travail de terrain</vt:lpstr>
      <vt:lpstr>Aspects transversaux</vt:lpstr>
      <vt:lpstr>Demandes internes</vt:lpstr>
      <vt:lpstr>Réflexions internes</vt:lpstr>
      <vt:lpstr>Réflexions internes</vt:lpstr>
      <vt:lpstr>Jour 3 – Conférence et soirée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ggoor</dc:creator>
  <cp:lastModifiedBy>Dorothee bouillon</cp:lastModifiedBy>
  <cp:revision>77</cp:revision>
  <cp:lastPrinted>2012-10-17T08:13:35Z</cp:lastPrinted>
  <dcterms:created xsi:type="dcterms:W3CDTF">2012-10-15T12:30:10Z</dcterms:created>
  <dcterms:modified xsi:type="dcterms:W3CDTF">2012-10-19T08:10:12Z</dcterms:modified>
</cp:coreProperties>
</file>