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85"/>
  </p:notesMasterIdLst>
  <p:sldIdLst>
    <p:sldId id="356" r:id="rId2"/>
    <p:sldId id="258" r:id="rId3"/>
    <p:sldId id="307" r:id="rId4"/>
    <p:sldId id="310" r:id="rId5"/>
    <p:sldId id="357" r:id="rId6"/>
    <p:sldId id="359" r:id="rId7"/>
    <p:sldId id="311" r:id="rId8"/>
    <p:sldId id="332" r:id="rId9"/>
    <p:sldId id="334" r:id="rId10"/>
    <p:sldId id="335" r:id="rId11"/>
    <p:sldId id="336" r:id="rId12"/>
    <p:sldId id="333" r:id="rId13"/>
    <p:sldId id="308" r:id="rId14"/>
    <p:sldId id="312" r:id="rId15"/>
    <p:sldId id="262" r:id="rId16"/>
    <p:sldId id="279" r:id="rId17"/>
    <p:sldId id="360" r:id="rId18"/>
    <p:sldId id="361" r:id="rId19"/>
    <p:sldId id="362" r:id="rId20"/>
    <p:sldId id="363" r:id="rId21"/>
    <p:sldId id="364" r:id="rId22"/>
    <p:sldId id="313" r:id="rId23"/>
    <p:sldId id="330" r:id="rId24"/>
    <p:sldId id="338" r:id="rId25"/>
    <p:sldId id="367" r:id="rId26"/>
    <p:sldId id="331" r:id="rId27"/>
    <p:sldId id="370" r:id="rId28"/>
    <p:sldId id="368" r:id="rId29"/>
    <p:sldId id="369" r:id="rId30"/>
    <p:sldId id="315" r:id="rId31"/>
    <p:sldId id="378" r:id="rId32"/>
    <p:sldId id="316" r:id="rId33"/>
    <p:sldId id="375" r:id="rId34"/>
    <p:sldId id="376" r:id="rId35"/>
    <p:sldId id="385" r:id="rId36"/>
    <p:sldId id="386" r:id="rId37"/>
    <p:sldId id="384" r:id="rId38"/>
    <p:sldId id="380" r:id="rId39"/>
    <p:sldId id="382" r:id="rId40"/>
    <p:sldId id="381" r:id="rId41"/>
    <p:sldId id="317" r:id="rId42"/>
    <p:sldId id="377" r:id="rId43"/>
    <p:sldId id="318" r:id="rId44"/>
    <p:sldId id="349" r:id="rId45"/>
    <p:sldId id="350" r:id="rId46"/>
    <p:sldId id="351" r:id="rId47"/>
    <p:sldId id="352" r:id="rId48"/>
    <p:sldId id="353" r:id="rId49"/>
    <p:sldId id="354" r:id="rId50"/>
    <p:sldId id="320" r:id="rId51"/>
    <p:sldId id="365" r:id="rId52"/>
    <p:sldId id="321" r:id="rId53"/>
    <p:sldId id="322" r:id="rId54"/>
    <p:sldId id="325" r:id="rId55"/>
    <p:sldId id="326" r:id="rId56"/>
    <p:sldId id="329" r:id="rId57"/>
    <p:sldId id="372" r:id="rId58"/>
    <p:sldId id="294" r:id="rId59"/>
    <p:sldId id="271" r:id="rId60"/>
    <p:sldId id="277" r:id="rId61"/>
    <p:sldId id="339" r:id="rId62"/>
    <p:sldId id="284" r:id="rId63"/>
    <p:sldId id="373" r:id="rId64"/>
    <p:sldId id="340" r:id="rId65"/>
    <p:sldId id="264" r:id="rId66"/>
    <p:sldId id="306" r:id="rId67"/>
    <p:sldId id="371" r:id="rId68"/>
    <p:sldId id="275" r:id="rId69"/>
    <p:sldId id="278" r:id="rId70"/>
    <p:sldId id="270" r:id="rId71"/>
    <p:sldId id="342" r:id="rId72"/>
    <p:sldId id="341" r:id="rId73"/>
    <p:sldId id="301" r:id="rId74"/>
    <p:sldId id="302" r:id="rId75"/>
    <p:sldId id="296" r:id="rId76"/>
    <p:sldId id="297" r:id="rId77"/>
    <p:sldId id="343" r:id="rId78"/>
    <p:sldId id="298" r:id="rId79"/>
    <p:sldId id="300" r:id="rId80"/>
    <p:sldId id="346" r:id="rId81"/>
    <p:sldId id="347" r:id="rId82"/>
    <p:sldId id="345" r:id="rId83"/>
    <p:sldId id="374" r:id="rId8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6" d="100"/>
          <a:sy n="66" d="100"/>
        </p:scale>
        <p:origin x="-1506" y="-14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811E2A-CD15-403E-AAD8-261AC20F0F08}" type="datetimeFigureOut">
              <a:rPr lang="fr-FR" smtClean="0"/>
              <a:pPr/>
              <a:t>08/10/2012</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67B987-72E9-4BC3-8B73-4B193618C6F2}"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3867B987-72E9-4BC3-8B73-4B193618C6F2}" type="slidenum">
              <a:rPr lang="fr-FR" smtClean="0"/>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3867B987-72E9-4BC3-8B73-4B193618C6F2}" type="slidenum">
              <a:rPr lang="fr-FR" smtClean="0"/>
              <a:pPr/>
              <a:t>19</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3867B987-72E9-4BC3-8B73-4B193618C6F2}" type="slidenum">
              <a:rPr lang="fr-FR" smtClean="0"/>
              <a:pPr/>
              <a:t>20</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3867B987-72E9-4BC3-8B73-4B193618C6F2}" type="slidenum">
              <a:rPr lang="fr-FR" smtClean="0"/>
              <a:pPr/>
              <a:t>21</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3867B987-72E9-4BC3-8B73-4B193618C6F2}" type="slidenum">
              <a:rPr lang="fr-FR" smtClean="0"/>
              <a:pPr/>
              <a:t>24</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3867B987-72E9-4BC3-8B73-4B193618C6F2}" type="slidenum">
              <a:rPr lang="fr-FR" smtClean="0"/>
              <a:pPr/>
              <a:t>25</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3867B987-72E9-4BC3-8B73-4B193618C6F2}" type="slidenum">
              <a:rPr lang="fr-FR" smtClean="0"/>
              <a:pPr/>
              <a:t>30</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3867B987-72E9-4BC3-8B73-4B193618C6F2}" type="slidenum">
              <a:rPr lang="fr-FR" smtClean="0"/>
              <a:pPr/>
              <a:t>32</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3867B987-72E9-4BC3-8B73-4B193618C6F2}" type="slidenum">
              <a:rPr lang="fr-FR" smtClean="0"/>
              <a:pPr/>
              <a:t>43</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3867B987-72E9-4BC3-8B73-4B193618C6F2}" type="slidenum">
              <a:rPr lang="fr-FR" smtClean="0"/>
              <a:pPr/>
              <a:t>44</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3867B987-72E9-4BC3-8B73-4B193618C6F2}" type="slidenum">
              <a:rPr lang="fr-FR" smtClean="0"/>
              <a:pPr/>
              <a:t>45</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867B987-72E9-4BC3-8B73-4B193618C6F2}" type="slidenum">
              <a:rPr lang="fr-FR" smtClean="0"/>
              <a:pPr/>
              <a:t>2</a:t>
            </a:fld>
            <a:endParaRPr lang="fr-F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3867B987-72E9-4BC3-8B73-4B193618C6F2}" type="slidenum">
              <a:rPr lang="fr-FR" smtClean="0"/>
              <a:pPr/>
              <a:t>50</a:t>
            </a:fld>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3867B987-72E9-4BC3-8B73-4B193618C6F2}" type="slidenum">
              <a:rPr lang="fr-FR" smtClean="0"/>
              <a:pPr/>
              <a:t>52</a:t>
            </a:fld>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3867B987-72E9-4BC3-8B73-4B193618C6F2}" type="slidenum">
              <a:rPr lang="fr-FR" smtClean="0"/>
              <a:pPr/>
              <a:t>53</a:t>
            </a:fld>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3867B987-72E9-4BC3-8B73-4B193618C6F2}" type="slidenum">
              <a:rPr lang="fr-FR" smtClean="0"/>
              <a:pPr/>
              <a:t>54</a:t>
            </a:fld>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3867B987-72E9-4BC3-8B73-4B193618C6F2}" type="slidenum">
              <a:rPr lang="fr-FR" smtClean="0"/>
              <a:pPr/>
              <a:t>56</a:t>
            </a:fld>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3867B987-72E9-4BC3-8B73-4B193618C6F2}" type="slidenum">
              <a:rPr lang="fr-FR" smtClean="0"/>
              <a:pPr/>
              <a:t>58</a:t>
            </a:fld>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3867B987-72E9-4BC3-8B73-4B193618C6F2}" type="slidenum">
              <a:rPr lang="fr-FR" smtClean="0"/>
              <a:pPr/>
              <a:t>59</a:t>
            </a:fld>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3867B987-72E9-4BC3-8B73-4B193618C6F2}" type="slidenum">
              <a:rPr lang="fr-FR" smtClean="0"/>
              <a:pPr/>
              <a:t>60</a:t>
            </a:fld>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3867B987-72E9-4BC3-8B73-4B193618C6F2}" type="slidenum">
              <a:rPr lang="fr-FR" smtClean="0"/>
              <a:pPr/>
              <a:t>61</a:t>
            </a:fld>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3867B987-72E9-4BC3-8B73-4B193618C6F2}" type="slidenum">
              <a:rPr lang="fr-FR" smtClean="0"/>
              <a:pPr/>
              <a:t>62</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3867B987-72E9-4BC3-8B73-4B193618C6F2}" type="slidenum">
              <a:rPr lang="fr-FR" smtClean="0"/>
              <a:pPr/>
              <a:t>4</a:t>
            </a:fld>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3867B987-72E9-4BC3-8B73-4B193618C6F2}" type="slidenum">
              <a:rPr lang="fr-FR" smtClean="0"/>
              <a:pPr/>
              <a:t>63</a:t>
            </a:fld>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3867B987-72E9-4BC3-8B73-4B193618C6F2}" type="slidenum">
              <a:rPr lang="fr-FR" smtClean="0"/>
              <a:pPr/>
              <a:t>65</a:t>
            </a:fld>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867B987-72E9-4BC3-8B73-4B193618C6F2}" type="slidenum">
              <a:rPr lang="fr-FR" smtClean="0"/>
              <a:pPr/>
              <a:t>66</a:t>
            </a:fld>
            <a:endParaRPr lang="fr-F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3867B987-72E9-4BC3-8B73-4B193618C6F2}" type="slidenum">
              <a:rPr lang="fr-FR" smtClean="0"/>
              <a:pPr/>
              <a:t>68</a:t>
            </a:fld>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3867B987-72E9-4BC3-8B73-4B193618C6F2}" type="slidenum">
              <a:rPr lang="fr-FR" smtClean="0"/>
              <a:pPr/>
              <a:t>69</a:t>
            </a:fld>
            <a:endParaRPr 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3867B987-72E9-4BC3-8B73-4B193618C6F2}" type="slidenum">
              <a:rPr lang="fr-FR" smtClean="0"/>
              <a:pPr/>
              <a:t>70</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3867B987-72E9-4BC3-8B73-4B193618C6F2}" type="slidenum">
              <a:rPr lang="fr-FR" smtClean="0"/>
              <a:pPr/>
              <a:t>6</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867B987-72E9-4BC3-8B73-4B193618C6F2}" type="slidenum">
              <a:rPr lang="fr-FR" smtClean="0"/>
              <a:pPr/>
              <a:t>13</a:t>
            </a:fld>
            <a:endParaRPr lang="fr-F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3867B987-72E9-4BC3-8B73-4B193618C6F2}" type="slidenum">
              <a:rPr lang="fr-FR" smtClean="0"/>
              <a:pPr/>
              <a:t>15</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3867B987-72E9-4BC3-8B73-4B193618C6F2}" type="slidenum">
              <a:rPr lang="fr-FR" smtClean="0"/>
              <a:pPr/>
              <a:t>16</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3867B987-72E9-4BC3-8B73-4B193618C6F2}" type="slidenum">
              <a:rPr lang="fr-FR" smtClean="0"/>
              <a:pPr/>
              <a:t>17</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3867B987-72E9-4BC3-8B73-4B193618C6F2}" type="slidenum">
              <a:rPr lang="fr-FR" smtClean="0"/>
              <a:pPr/>
              <a:t>18</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0" name="Triangle rect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r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fr-FR" smtClean="0"/>
              <a:t>Cliquez pour modifier le style du titre</a:t>
            </a:r>
            <a:endParaRPr kumimoji="0" lang="en-US"/>
          </a:p>
        </p:txBody>
      </p:sp>
      <p:sp>
        <p:nvSpPr>
          <p:cNvPr id="17" name="Sous-titr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fr-FR" smtClean="0"/>
              <a:t>Cliquez pour modifier le style des sous-titres du masque</a:t>
            </a:r>
            <a:endParaRPr kumimoji="0" lang="en-US"/>
          </a:p>
        </p:txBody>
      </p:sp>
      <p:grpSp>
        <p:nvGrpSpPr>
          <p:cNvPr id="2" name="Groupe 1"/>
          <p:cNvGrpSpPr/>
          <p:nvPr/>
        </p:nvGrpSpPr>
        <p:grpSpPr>
          <a:xfrm>
            <a:off x="-3765" y="4953000"/>
            <a:ext cx="9147765" cy="1912088"/>
            <a:chOff x="-3765" y="4832896"/>
            <a:chExt cx="9147765" cy="2032192"/>
          </a:xfrm>
        </p:grpSpPr>
        <p:sp>
          <p:nvSpPr>
            <p:cNvPr id="7" name="Forme libre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orme libre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orme libre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Connecteur droit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Espace réservé de la date 29"/>
          <p:cNvSpPr>
            <a:spLocks noGrp="1"/>
          </p:cNvSpPr>
          <p:nvPr>
            <p:ph type="dt" sz="half" idx="10"/>
          </p:nvPr>
        </p:nvSpPr>
        <p:spPr/>
        <p:txBody>
          <a:bodyPr/>
          <a:lstStyle>
            <a:lvl1pPr>
              <a:defRPr>
                <a:solidFill>
                  <a:srgbClr val="FFFFFF"/>
                </a:solidFill>
              </a:defRPr>
            </a:lvl1pPr>
            <a:extLst/>
          </a:lstStyle>
          <a:p>
            <a:fld id="{9A2E50C4-D76C-4AEC-9C32-189AE84F2179}" type="datetimeFigureOut">
              <a:rPr lang="fr-FR" smtClean="0"/>
              <a:pPr/>
              <a:t>08/10/2012</a:t>
            </a:fld>
            <a:endParaRPr lang="fr-FR"/>
          </a:p>
        </p:txBody>
      </p:sp>
      <p:sp>
        <p:nvSpPr>
          <p:cNvPr id="19" name="Espace réservé du pied de page 18"/>
          <p:cNvSpPr>
            <a:spLocks noGrp="1"/>
          </p:cNvSpPr>
          <p:nvPr>
            <p:ph type="ftr" sz="quarter" idx="11"/>
          </p:nvPr>
        </p:nvSpPr>
        <p:spPr/>
        <p:txBody>
          <a:bodyPr/>
          <a:lstStyle>
            <a:lvl1pPr>
              <a:defRPr>
                <a:solidFill>
                  <a:schemeClr val="accent1">
                    <a:tint val="20000"/>
                  </a:schemeClr>
                </a:solidFill>
              </a:defRPr>
            </a:lvl1pPr>
            <a:extLst/>
          </a:lstStyle>
          <a:p>
            <a:endParaRPr lang="fr-FR"/>
          </a:p>
        </p:txBody>
      </p:sp>
      <p:sp>
        <p:nvSpPr>
          <p:cNvPr id="27" name="Espace réservé du numéro de diapositive 26"/>
          <p:cNvSpPr>
            <a:spLocks noGrp="1"/>
          </p:cNvSpPr>
          <p:nvPr>
            <p:ph type="sldNum" sz="quarter" idx="12"/>
          </p:nvPr>
        </p:nvSpPr>
        <p:spPr/>
        <p:txBody>
          <a:bodyPr/>
          <a:lstStyle>
            <a:lvl1pPr>
              <a:defRPr>
                <a:solidFill>
                  <a:srgbClr val="FFFFFF"/>
                </a:solidFill>
              </a:defRPr>
            </a:lvl1pPr>
            <a:extLst/>
          </a:lstStyle>
          <a:p>
            <a:fld id="{B38E0B27-69C7-4FB4-97EC-C9EE35E692FA}"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1481329"/>
            <a:ext cx="8229600" cy="4386071"/>
          </a:xfrm>
        </p:spPr>
        <p:txBody>
          <a:bodyPr vert="eaVert"/>
          <a:lstStyle>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9A2E50C4-D76C-4AEC-9C32-189AE84F2179}" type="datetimeFigureOut">
              <a:rPr lang="fr-FR" smtClean="0"/>
              <a:pPr/>
              <a:t>08/10/2012</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B38E0B27-69C7-4FB4-97EC-C9EE35E692FA}"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44013" y="274640"/>
            <a:ext cx="1777470" cy="5592761"/>
          </a:xfrm>
        </p:spPr>
        <p:txBody>
          <a:bodyPr vert="eaVert"/>
          <a:lstStyle>
            <a:extLs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274641"/>
            <a:ext cx="6324600" cy="5592760"/>
          </a:xfrm>
        </p:spPr>
        <p:txBody>
          <a:bodyPr vert="eaVert"/>
          <a:lstStyle>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9A2E50C4-D76C-4AEC-9C32-189AE84F2179}" type="datetimeFigureOut">
              <a:rPr lang="fr-FR" smtClean="0"/>
              <a:pPr/>
              <a:t>08/10/2012</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B38E0B27-69C7-4FB4-97EC-C9EE35E692FA}"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9A2E50C4-D76C-4AEC-9C32-189AE84F2179}" type="datetimeFigureOut">
              <a:rPr lang="fr-FR" smtClean="0"/>
              <a:pPr/>
              <a:t>08/10/2012</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B38E0B27-69C7-4FB4-97EC-C9EE35E692FA}" type="slidenum">
              <a:rPr lang="fr-FR" smtClean="0"/>
              <a:pPr/>
              <a:t>‹N°›</a:t>
            </a:fld>
            <a:endParaRPr lang="fr-FR"/>
          </a:p>
        </p:txBody>
      </p:sp>
      <p:sp>
        <p:nvSpPr>
          <p:cNvPr id="7" name="Titre 6"/>
          <p:cNvSpPr>
            <a:spLocks noGrp="1"/>
          </p:cNvSpPr>
          <p:nvPr>
            <p:ph type="title"/>
          </p:nvPr>
        </p:nvSpPr>
        <p:spPr/>
        <p:txBody>
          <a:bodyPr rtlCol="0"/>
          <a:lstStyle>
            <a:extLst/>
          </a:lstStyle>
          <a:p>
            <a:r>
              <a:rPr kumimoji="0" lang="fr-FR" smtClean="0"/>
              <a:t>Cliquez pour modifier le style du titre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2">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p:txBody>
          <a:bodyPr/>
          <a:lstStyle>
            <a:extLst/>
          </a:lstStyle>
          <a:p>
            <a:fld id="{9A2E50C4-D76C-4AEC-9C32-189AE84F2179}" type="datetimeFigureOut">
              <a:rPr lang="fr-FR" smtClean="0"/>
              <a:pPr/>
              <a:t>08/10/2012</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B38E0B27-69C7-4FB4-97EC-C9EE35E692FA}" type="slidenum">
              <a:rPr lang="fr-FR" smtClean="0"/>
              <a:pPr/>
              <a:t>‹N°›</a:t>
            </a:fld>
            <a:endParaRPr lang="fr-F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bg>
      <p:bgRef idx="1002">
        <a:schemeClr val="bg1"/>
      </p:bgRef>
    </p:bg>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extLst/>
          </a:lstStyle>
          <a:p>
            <a:fld id="{9A2E50C4-D76C-4AEC-9C32-189AE84F2179}" type="datetimeFigureOut">
              <a:rPr lang="fr-FR" smtClean="0"/>
              <a:pPr/>
              <a:t>08/10/2012</a:t>
            </a:fld>
            <a:endParaRPr lang="fr-FR"/>
          </a:p>
        </p:txBody>
      </p:sp>
      <p:sp>
        <p:nvSpPr>
          <p:cNvPr id="6" name="Espace réservé du pied de page 5"/>
          <p:cNvSpPr>
            <a:spLocks noGrp="1"/>
          </p:cNvSpPr>
          <p:nvPr>
            <p:ph type="ftr" sz="quarter" idx="11"/>
          </p:nvPr>
        </p:nvSpPr>
        <p:spPr/>
        <p:txBody>
          <a:bodyPr/>
          <a:lstStyle>
            <a:extLst/>
          </a:lstStyle>
          <a:p>
            <a:endParaRPr lang="fr-FR"/>
          </a:p>
        </p:txBody>
      </p:sp>
      <p:sp>
        <p:nvSpPr>
          <p:cNvPr id="7" name="Espace réservé du numéro de diapositive 6"/>
          <p:cNvSpPr>
            <a:spLocks noGrp="1"/>
          </p:cNvSpPr>
          <p:nvPr>
            <p:ph type="sldNum" sz="quarter" idx="12"/>
          </p:nvPr>
        </p:nvSpPr>
        <p:spPr/>
        <p:txBody>
          <a:bodyPr/>
          <a:lstStyle>
            <a:extLst/>
          </a:lstStyle>
          <a:p>
            <a:fld id="{B38E0B27-69C7-4FB4-97EC-C9EE35E692FA}" type="slidenum">
              <a:rPr lang="fr-FR" smtClean="0"/>
              <a:pPr/>
              <a:t>‹N°›</a:t>
            </a:fld>
            <a:endParaRPr lang="fr-FR"/>
          </a:p>
        </p:txBody>
      </p:sp>
      <p:sp>
        <p:nvSpPr>
          <p:cNvPr id="8" name="Titre 7"/>
          <p:cNvSpPr>
            <a:spLocks noGrp="1"/>
          </p:cNvSpPr>
          <p:nvPr>
            <p:ph type="title"/>
          </p:nvPr>
        </p:nvSpPr>
        <p:spPr/>
        <p:txBody>
          <a:bodyPr rtlCol="0"/>
          <a:lstStyle>
            <a:extLst/>
          </a:lstStyle>
          <a:p>
            <a:r>
              <a:rPr kumimoji="0" lang="fr-FR" smtClean="0"/>
              <a:t>Cliquez pour modifier le style du titre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bg>
      <p:bgRef idx="1003">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1143000"/>
          </a:xfrm>
        </p:spPr>
        <p:txBody>
          <a:bodyPr anchor="ctr"/>
          <a:lstStyle>
            <a:lvl1pPr>
              <a:defRPr/>
            </a:lvl1pPr>
            <a:extLst/>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extLst/>
          </a:lstStyle>
          <a:p>
            <a:fld id="{9A2E50C4-D76C-4AEC-9C32-189AE84F2179}" type="datetimeFigureOut">
              <a:rPr lang="fr-FR" smtClean="0"/>
              <a:pPr/>
              <a:t>08/10/2012</a:t>
            </a:fld>
            <a:endParaRPr lang="fr-FR"/>
          </a:p>
        </p:txBody>
      </p:sp>
      <p:sp>
        <p:nvSpPr>
          <p:cNvPr id="8" name="Espace réservé du pied de page 7"/>
          <p:cNvSpPr>
            <a:spLocks noGrp="1"/>
          </p:cNvSpPr>
          <p:nvPr>
            <p:ph type="ftr" sz="quarter" idx="11"/>
          </p:nvPr>
        </p:nvSpPr>
        <p:spPr/>
        <p:txBody>
          <a:bodyPr/>
          <a:lstStyle>
            <a:extLst/>
          </a:lstStyle>
          <a:p>
            <a:endParaRPr lang="fr-FR"/>
          </a:p>
        </p:txBody>
      </p:sp>
      <p:sp>
        <p:nvSpPr>
          <p:cNvPr id="9" name="Espace réservé du numéro de diapositive 8"/>
          <p:cNvSpPr>
            <a:spLocks noGrp="1"/>
          </p:cNvSpPr>
          <p:nvPr>
            <p:ph type="sldNum" sz="quarter" idx="12"/>
          </p:nvPr>
        </p:nvSpPr>
        <p:spPr/>
        <p:txBody>
          <a:bodyPr/>
          <a:lstStyle>
            <a:extLst/>
          </a:lstStyle>
          <a:p>
            <a:fld id="{B38E0B27-69C7-4FB4-97EC-C9EE35E692FA}" type="slidenum">
              <a:rPr lang="fr-FR" smtClean="0"/>
              <a:pPr/>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bg>
      <p:bgRef idx="1002">
        <a:schemeClr val="bg1"/>
      </p:bgRef>
    </p:bg>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extLst/>
          </a:lstStyle>
          <a:p>
            <a:fld id="{9A2E50C4-D76C-4AEC-9C32-189AE84F2179}" type="datetimeFigureOut">
              <a:rPr lang="fr-FR" smtClean="0"/>
              <a:pPr/>
              <a:t>08/10/2012</a:t>
            </a:fld>
            <a:endParaRPr lang="fr-FR"/>
          </a:p>
        </p:txBody>
      </p:sp>
      <p:sp>
        <p:nvSpPr>
          <p:cNvPr id="4" name="Espace réservé du pied de page 3"/>
          <p:cNvSpPr>
            <a:spLocks noGrp="1"/>
          </p:cNvSpPr>
          <p:nvPr>
            <p:ph type="ftr" sz="quarter" idx="11"/>
          </p:nvPr>
        </p:nvSpPr>
        <p:spPr/>
        <p:txBody>
          <a:bodyPr/>
          <a:lstStyle>
            <a:extLst/>
          </a:lstStyle>
          <a:p>
            <a:endParaRPr lang="fr-FR"/>
          </a:p>
        </p:txBody>
      </p:sp>
      <p:sp>
        <p:nvSpPr>
          <p:cNvPr id="5" name="Espace réservé du numéro de diapositive 4"/>
          <p:cNvSpPr>
            <a:spLocks noGrp="1"/>
          </p:cNvSpPr>
          <p:nvPr>
            <p:ph type="sldNum" sz="quarter" idx="12"/>
          </p:nvPr>
        </p:nvSpPr>
        <p:spPr/>
        <p:txBody>
          <a:bodyPr/>
          <a:lstStyle>
            <a:extLst/>
          </a:lstStyle>
          <a:p>
            <a:fld id="{B38E0B27-69C7-4FB4-97EC-C9EE35E692FA}" type="slidenum">
              <a:rPr lang="fr-FR" smtClean="0"/>
              <a:pPr/>
              <a:t>‹N°›</a:t>
            </a:fld>
            <a:endParaRPr lang="fr-FR"/>
          </a:p>
        </p:txBody>
      </p:sp>
      <p:sp>
        <p:nvSpPr>
          <p:cNvPr id="6" name="Titre 5"/>
          <p:cNvSpPr>
            <a:spLocks noGrp="1"/>
          </p:cNvSpPr>
          <p:nvPr>
            <p:ph type="title"/>
          </p:nvPr>
        </p:nvSpPr>
        <p:spPr/>
        <p:txBody>
          <a:bodyPr rtlCol="0"/>
          <a:lstStyle>
            <a:extLst/>
          </a:lstStyle>
          <a:p>
            <a:r>
              <a:rPr kumimoji="0" lang="fr-FR" smtClean="0"/>
              <a:t>Cliquez pour modifier le style du titre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extLst/>
          </a:lstStyle>
          <a:p>
            <a:fld id="{9A2E50C4-D76C-4AEC-9C32-189AE84F2179}" type="datetimeFigureOut">
              <a:rPr lang="fr-FR" smtClean="0"/>
              <a:pPr/>
              <a:t>08/10/2012</a:t>
            </a:fld>
            <a:endParaRPr lang="fr-FR"/>
          </a:p>
        </p:txBody>
      </p:sp>
      <p:sp>
        <p:nvSpPr>
          <p:cNvPr id="3" name="Espace réservé du pied de page 2"/>
          <p:cNvSpPr>
            <a:spLocks noGrp="1"/>
          </p:cNvSpPr>
          <p:nvPr>
            <p:ph type="ftr" sz="quarter" idx="11"/>
          </p:nvPr>
        </p:nvSpPr>
        <p:spPr/>
        <p:txBody>
          <a:bodyPr/>
          <a:lstStyle>
            <a:extLst/>
          </a:lstStyle>
          <a:p>
            <a:endParaRPr lang="fr-FR"/>
          </a:p>
        </p:txBody>
      </p:sp>
      <p:sp>
        <p:nvSpPr>
          <p:cNvPr id="4" name="Espace réservé du numéro de diapositive 3"/>
          <p:cNvSpPr>
            <a:spLocks noGrp="1"/>
          </p:cNvSpPr>
          <p:nvPr>
            <p:ph type="sldNum" sz="quarter" idx="12"/>
          </p:nvPr>
        </p:nvSpPr>
        <p:spPr/>
        <p:txBody>
          <a:bodyPr/>
          <a:lstStyle>
            <a:extLst/>
          </a:lstStyle>
          <a:p>
            <a:fld id="{B38E0B27-69C7-4FB4-97EC-C9EE35E692FA}"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3">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fr-FR" smtClean="0"/>
              <a:t>Cliquez pour modifier les styles du texte du masque</a:t>
            </a:r>
          </a:p>
        </p:txBody>
      </p:sp>
      <p:sp>
        <p:nvSpPr>
          <p:cNvPr id="4" name="Espace réservé du contenu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a:xfrm>
            <a:off x="6727032" y="6407944"/>
            <a:ext cx="1920240" cy="365760"/>
          </a:xfrm>
        </p:spPr>
        <p:txBody>
          <a:bodyPr/>
          <a:lstStyle>
            <a:extLst/>
          </a:lstStyle>
          <a:p>
            <a:fld id="{9A2E50C4-D76C-4AEC-9C32-189AE84F2179}" type="datetimeFigureOut">
              <a:rPr lang="fr-FR" smtClean="0"/>
              <a:pPr/>
              <a:t>08/10/2012</a:t>
            </a:fld>
            <a:endParaRPr lang="fr-FR"/>
          </a:p>
        </p:txBody>
      </p:sp>
      <p:sp>
        <p:nvSpPr>
          <p:cNvPr id="6" name="Espace réservé du pied de page 5"/>
          <p:cNvSpPr>
            <a:spLocks noGrp="1"/>
          </p:cNvSpPr>
          <p:nvPr>
            <p:ph type="ftr" sz="quarter" idx="11"/>
          </p:nvPr>
        </p:nvSpPr>
        <p:spPr/>
        <p:txBody>
          <a:bodyPr/>
          <a:lstStyle>
            <a:extLst/>
          </a:lstStyle>
          <a:p>
            <a:endParaRPr lang="fr-FR"/>
          </a:p>
        </p:txBody>
      </p:sp>
      <p:sp>
        <p:nvSpPr>
          <p:cNvPr id="7" name="Espace réservé du numéro de diapositive 6"/>
          <p:cNvSpPr>
            <a:spLocks noGrp="1"/>
          </p:cNvSpPr>
          <p:nvPr>
            <p:ph type="sldNum" sz="quarter" idx="12"/>
          </p:nvPr>
        </p:nvSpPr>
        <p:spPr/>
        <p:txBody>
          <a:bodyPr/>
          <a:lstStyle>
            <a:extLst/>
          </a:lstStyle>
          <a:p>
            <a:fld id="{B38E0B27-69C7-4FB4-97EC-C9EE35E692FA}" type="slidenum">
              <a:rPr lang="fr-FR" smtClean="0"/>
              <a:pPr/>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bg>
      <p:bgRef idx="1002">
        <a:schemeClr val="bg1"/>
      </p:bgRef>
    </p:bg>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fr-FR" smtClean="0"/>
              <a:t>Cliquez pour modifier les styles du texte du masque</a:t>
            </a:r>
          </a:p>
        </p:txBody>
      </p:sp>
      <p:sp>
        <p:nvSpPr>
          <p:cNvPr id="3" name="Espace réservé pour une image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fr-FR" smtClean="0"/>
              <a:t>Cliquez sur l'icône pour ajouter une image</a:t>
            </a:r>
            <a:endParaRPr kumimoji="0" lang="en-US" dirty="0"/>
          </a:p>
        </p:txBody>
      </p:sp>
      <p:sp>
        <p:nvSpPr>
          <p:cNvPr id="5" name="Espace réservé de la date 4"/>
          <p:cNvSpPr>
            <a:spLocks noGrp="1"/>
          </p:cNvSpPr>
          <p:nvPr>
            <p:ph type="dt" sz="half" idx="10"/>
          </p:nvPr>
        </p:nvSpPr>
        <p:spPr/>
        <p:txBody>
          <a:bodyPr/>
          <a:lstStyle>
            <a:lvl1pPr>
              <a:defRPr>
                <a:solidFill>
                  <a:schemeClr val="tx1"/>
                </a:solidFill>
              </a:defRPr>
            </a:lvl1pPr>
            <a:extLst/>
          </a:lstStyle>
          <a:p>
            <a:fld id="{9A2E50C4-D76C-4AEC-9C32-189AE84F2179}" type="datetimeFigureOut">
              <a:rPr lang="fr-FR" smtClean="0"/>
              <a:pPr/>
              <a:t>08/10/2012</a:t>
            </a:fld>
            <a:endParaRPr lang="fr-FR"/>
          </a:p>
        </p:txBody>
      </p:sp>
      <p:sp>
        <p:nvSpPr>
          <p:cNvPr id="6" name="Espace réservé du pied de page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fr-FR"/>
          </a:p>
        </p:txBody>
      </p:sp>
      <p:sp>
        <p:nvSpPr>
          <p:cNvPr id="7" name="Espace réservé du numéro de diapositive 6"/>
          <p:cNvSpPr>
            <a:spLocks noGrp="1"/>
          </p:cNvSpPr>
          <p:nvPr>
            <p:ph type="sldNum" sz="quarter" idx="12"/>
          </p:nvPr>
        </p:nvSpPr>
        <p:spPr/>
        <p:txBody>
          <a:bodyPr/>
          <a:lstStyle>
            <a:lvl1pPr>
              <a:defRPr>
                <a:solidFill>
                  <a:schemeClr val="tx1"/>
                </a:solidFill>
              </a:defRPr>
            </a:lvl1pPr>
            <a:extLst/>
          </a:lstStyle>
          <a:p>
            <a:fld id="{B38E0B27-69C7-4FB4-97EC-C9EE35E692FA}" type="slidenum">
              <a:rPr lang="fr-FR" smtClean="0"/>
              <a:pPr/>
              <a:t>‹N°›</a:t>
            </a:fld>
            <a:endParaRPr lang="fr-FR"/>
          </a:p>
        </p:txBody>
      </p:sp>
      <p:sp>
        <p:nvSpPr>
          <p:cNvPr id="2" name="Titr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fr-FR" smtClean="0"/>
              <a:t>Cliquez pour modifier le style du titre</a:t>
            </a:r>
            <a:endParaRPr kumimoji="0" lang="en-US"/>
          </a:p>
        </p:txBody>
      </p:sp>
      <p:sp>
        <p:nvSpPr>
          <p:cNvPr id="8" name="Forme libre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orme libre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Triangle rect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Connecteur droit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orme libre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orme libre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Triangle rect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Connecteur droit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Espace réservé du titre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fr-FR" smtClean="0"/>
              <a:t>Cliquez pour modifier le style du titre</a:t>
            </a:r>
            <a:endParaRPr kumimoji="0" lang="en-US"/>
          </a:p>
        </p:txBody>
      </p:sp>
      <p:sp>
        <p:nvSpPr>
          <p:cNvPr id="30" name="Espace réservé du texte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0" name="Espace réservé de la date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9A2E50C4-D76C-4AEC-9C32-189AE84F2179}" type="datetimeFigureOut">
              <a:rPr lang="fr-FR" smtClean="0"/>
              <a:pPr/>
              <a:t>08/10/2012</a:t>
            </a:fld>
            <a:endParaRPr lang="fr-FR"/>
          </a:p>
        </p:txBody>
      </p:sp>
      <p:sp>
        <p:nvSpPr>
          <p:cNvPr id="22" name="Espace réservé du pied de page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fr-FR"/>
          </a:p>
        </p:txBody>
      </p:sp>
      <p:sp>
        <p:nvSpPr>
          <p:cNvPr id="18" name="Espace réservé du numéro de diapositive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38E0B27-69C7-4FB4-97EC-C9EE35E692FA}"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ltps.lu/"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5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hyperlink" Target="http://www.sante.public.lu/fr/index.html"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Users\Nicolas\Desktop\Drapeau_europeen.jpg"/>
          <p:cNvPicPr>
            <a:picLocks noChangeAspect="1" noChangeArrowheads="1"/>
          </p:cNvPicPr>
          <p:nvPr/>
        </p:nvPicPr>
        <p:blipFill>
          <a:blip r:embed="rId3" cstate="print"/>
          <a:srcRect/>
          <a:stretch>
            <a:fillRect/>
          </a:stretch>
        </p:blipFill>
        <p:spPr bwMode="auto">
          <a:xfrm>
            <a:off x="-14154" y="0"/>
            <a:ext cx="9158154" cy="6858000"/>
          </a:xfrm>
          <a:prstGeom prst="rect">
            <a:avLst/>
          </a:prstGeom>
          <a:noFill/>
        </p:spPr>
      </p:pic>
      <p:sp>
        <p:nvSpPr>
          <p:cNvPr id="2" name="Titre 1"/>
          <p:cNvSpPr>
            <a:spLocks noGrp="1"/>
          </p:cNvSpPr>
          <p:nvPr>
            <p:ph type="ctrTitle"/>
          </p:nvPr>
        </p:nvSpPr>
        <p:spPr>
          <a:xfrm>
            <a:off x="-252536" y="1412776"/>
            <a:ext cx="3960440" cy="792088"/>
          </a:xfrm>
        </p:spPr>
        <p:txBody>
          <a:bodyPr>
            <a:normAutofit fontScale="90000"/>
          </a:bodyPr>
          <a:lstStyle/>
          <a:p>
            <a:pPr algn="ctr"/>
            <a:r>
              <a:rPr lang="fr-FR" dirty="0" smtClean="0">
                <a:solidFill>
                  <a:schemeClr val="bg1"/>
                </a:solidFill>
              </a:rPr>
              <a:t>Projet</a:t>
            </a:r>
            <a:endParaRPr lang="fr-FR" dirty="0">
              <a:solidFill>
                <a:schemeClr val="bg1"/>
              </a:solidFill>
            </a:endParaRPr>
          </a:p>
        </p:txBody>
      </p:sp>
      <p:sp>
        <p:nvSpPr>
          <p:cNvPr id="3" name="Sous-titre 2"/>
          <p:cNvSpPr>
            <a:spLocks noGrp="1"/>
          </p:cNvSpPr>
          <p:nvPr>
            <p:ph type="subTitle" idx="1"/>
          </p:nvPr>
        </p:nvSpPr>
        <p:spPr>
          <a:xfrm>
            <a:off x="827584" y="3212976"/>
            <a:ext cx="5616624" cy="681489"/>
          </a:xfrm>
        </p:spPr>
        <p:txBody>
          <a:bodyPr>
            <a:noAutofit/>
          </a:bodyPr>
          <a:lstStyle/>
          <a:p>
            <a:pPr algn="l"/>
            <a:r>
              <a:rPr lang="fr-FR" sz="4000" b="1" dirty="0" smtClean="0">
                <a:solidFill>
                  <a:srgbClr val="FF0000"/>
                </a:solidFill>
              </a:rPr>
              <a:t> Luxembourg-ville</a:t>
            </a:r>
            <a:endParaRPr lang="fr-FR" sz="4000" b="1" dirty="0">
              <a:solidFill>
                <a:srgbClr val="FF0000"/>
              </a:solidFill>
            </a:endParaRPr>
          </a:p>
        </p:txBody>
      </p:sp>
      <p:pic>
        <p:nvPicPr>
          <p:cNvPr id="5123" name="Picture 3" descr="C:\Users\Nicolas\Desktop\erasmus.jpg"/>
          <p:cNvPicPr>
            <a:picLocks noChangeAspect="1" noChangeArrowheads="1"/>
          </p:cNvPicPr>
          <p:nvPr/>
        </p:nvPicPr>
        <p:blipFill>
          <a:blip r:embed="rId4" cstate="print"/>
          <a:srcRect/>
          <a:stretch>
            <a:fillRect/>
          </a:stretch>
        </p:blipFill>
        <p:spPr bwMode="auto">
          <a:xfrm>
            <a:off x="2915816" y="764704"/>
            <a:ext cx="5401056" cy="2100072"/>
          </a:xfrm>
          <a:prstGeom prst="rect">
            <a:avLst/>
          </a:prstGeom>
          <a:noFill/>
        </p:spPr>
      </p:pic>
      <p:sp>
        <p:nvSpPr>
          <p:cNvPr id="9" name="Rectangle 8"/>
          <p:cNvSpPr/>
          <p:nvPr/>
        </p:nvSpPr>
        <p:spPr>
          <a:xfrm>
            <a:off x="1043608" y="4509120"/>
            <a:ext cx="4572000" cy="1615827"/>
          </a:xfrm>
          <a:prstGeom prst="rect">
            <a:avLst/>
          </a:prstGeom>
        </p:spPr>
        <p:txBody>
          <a:bodyPr>
            <a:spAutoFit/>
          </a:bodyPr>
          <a:lstStyle/>
          <a:p>
            <a:r>
              <a:rPr lang="fr-FR" sz="3300" dirty="0" smtClean="0">
                <a:solidFill>
                  <a:schemeClr val="bg1"/>
                </a:solidFill>
              </a:rPr>
              <a:t>HASCHNIK Caroline</a:t>
            </a:r>
          </a:p>
          <a:p>
            <a:r>
              <a:rPr lang="fr-FR" sz="3300" dirty="0" smtClean="0">
                <a:solidFill>
                  <a:schemeClr val="bg1"/>
                </a:solidFill>
              </a:rPr>
              <a:t>KLEIN Christian</a:t>
            </a:r>
          </a:p>
          <a:p>
            <a:r>
              <a:rPr lang="fr-FR" sz="3300" dirty="0" smtClean="0">
                <a:solidFill>
                  <a:schemeClr val="bg1"/>
                </a:solidFill>
              </a:rPr>
              <a:t>WEISHAR Nicolas</a:t>
            </a:r>
            <a:endParaRPr lang="fr-FR" sz="33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fontScale="85000" lnSpcReduction="20000"/>
          </a:bodyPr>
          <a:lstStyle/>
          <a:p>
            <a:r>
              <a:rPr lang="fr-FR" dirty="0" smtClean="0"/>
              <a:t>Des </a:t>
            </a:r>
            <a:r>
              <a:rPr lang="fr-FR" b="1" dirty="0" smtClean="0"/>
              <a:t>hôpitaux spécialisés nationaux</a:t>
            </a:r>
            <a:r>
              <a:rPr lang="fr-FR" dirty="0" smtClean="0"/>
              <a:t> complètent les Centres Hospitaliers Régionaux en offrant des prises en charge spécifiques:</a:t>
            </a:r>
          </a:p>
          <a:p>
            <a:r>
              <a:rPr lang="fr-FR" dirty="0" smtClean="0"/>
              <a:t>l’Institut National de Chirurgie Cardiaque et Cardiologie Interventionnelle pour la chirurgie cardiaque (établissement de soins aigus à service national),</a:t>
            </a:r>
          </a:p>
          <a:p>
            <a:r>
              <a:rPr lang="fr-FR" dirty="0" smtClean="0"/>
              <a:t>le Centre National de Radiothérapie François </a:t>
            </a:r>
            <a:r>
              <a:rPr lang="fr-FR" dirty="0" err="1" smtClean="0"/>
              <a:t>Baclesse</a:t>
            </a:r>
            <a:r>
              <a:rPr lang="fr-FR" dirty="0" smtClean="0"/>
              <a:t> (établissement de soins aigus à service national),</a:t>
            </a:r>
          </a:p>
          <a:p>
            <a:r>
              <a:rPr lang="fr-FR" dirty="0" smtClean="0"/>
              <a:t>le Centre Hospitalier </a:t>
            </a:r>
            <a:r>
              <a:rPr lang="fr-FR" dirty="0" err="1" smtClean="0"/>
              <a:t>NeuroPsychiatrique</a:t>
            </a:r>
            <a:r>
              <a:rPr lang="fr-FR" dirty="0" smtClean="0"/>
              <a:t> pour la réhabilitation psychiatrique (établissement de moyen séjour à service national),</a:t>
            </a:r>
          </a:p>
          <a:p>
            <a:r>
              <a:rPr lang="fr-FR" dirty="0" smtClean="0"/>
              <a:t>le Centre National de Rééducation Fonctionnelle et de Réadaptation (établissement de moyen séjour à service national).</a:t>
            </a:r>
          </a:p>
          <a:p>
            <a:endParaRPr lang="fr-FR" dirty="0"/>
          </a:p>
        </p:txBody>
      </p:sp>
      <p:sp>
        <p:nvSpPr>
          <p:cNvPr id="3" name="Titre 2"/>
          <p:cNvSpPr>
            <a:spLocks noGrp="1"/>
          </p:cNvSpPr>
          <p:nvPr>
            <p:ph type="title"/>
          </p:nvPr>
        </p:nvSpPr>
        <p:spPr/>
        <p:txBody>
          <a:bodyPr/>
          <a:lstStyle/>
          <a:p>
            <a:endParaRPr lang="fr-F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De plus, s’ajoutent à ce panorama hospitalier:</a:t>
            </a:r>
          </a:p>
          <a:p>
            <a:r>
              <a:rPr lang="fr-FR" dirty="0" smtClean="0"/>
              <a:t>la Clinique Sainte-Marie qui devient un hôpital de proximité dont la mission est orientée vers la médecine gériatrique,</a:t>
            </a:r>
          </a:p>
          <a:p>
            <a:r>
              <a:rPr lang="fr-FR" dirty="0" smtClean="0"/>
              <a:t>la </a:t>
            </a:r>
            <a:r>
              <a:rPr lang="fr-FR" dirty="0" err="1" smtClean="0"/>
              <a:t>Zitha</a:t>
            </a:r>
            <a:r>
              <a:rPr lang="fr-FR" dirty="0" smtClean="0"/>
              <a:t> </a:t>
            </a:r>
            <a:r>
              <a:rPr lang="fr-FR" dirty="0" err="1" smtClean="0"/>
              <a:t>Klinik</a:t>
            </a:r>
            <a:r>
              <a:rPr lang="fr-FR" dirty="0" smtClean="0"/>
              <a:t> qui exerce le rôle d’hôpital général,</a:t>
            </a:r>
          </a:p>
          <a:p>
            <a:r>
              <a:rPr lang="fr-FR" dirty="0" smtClean="0"/>
              <a:t>l’hôpital de </a:t>
            </a:r>
            <a:r>
              <a:rPr lang="fr-FR" dirty="0" err="1" smtClean="0"/>
              <a:t>Steinfort</a:t>
            </a:r>
            <a:r>
              <a:rPr lang="fr-FR" dirty="0" smtClean="0"/>
              <a:t>, établissement de moyen séjour offrant de la rééducation fonctionnelle gériatrique,</a:t>
            </a:r>
          </a:p>
          <a:p>
            <a:r>
              <a:rPr lang="fr-FR" dirty="0" smtClean="0"/>
              <a:t>le Centre de Convalescence Emile </a:t>
            </a:r>
            <a:r>
              <a:rPr lang="fr-FR" dirty="0" err="1" smtClean="0"/>
              <a:t>Mayrisch</a:t>
            </a:r>
            <a:r>
              <a:rPr lang="fr-FR" dirty="0" smtClean="0"/>
              <a:t>,</a:t>
            </a:r>
          </a:p>
          <a:p>
            <a:r>
              <a:rPr lang="fr-FR" dirty="0" smtClean="0"/>
              <a:t>le Centre Thermal de </a:t>
            </a:r>
            <a:r>
              <a:rPr lang="fr-FR" dirty="0" err="1" smtClean="0"/>
              <a:t>Mondorf</a:t>
            </a:r>
            <a:r>
              <a:rPr lang="fr-FR" dirty="0" smtClean="0"/>
              <a:t>.</a:t>
            </a:r>
          </a:p>
          <a:p>
            <a:endParaRPr lang="fr-FR" dirty="0"/>
          </a:p>
        </p:txBody>
      </p:sp>
      <p:sp>
        <p:nvSpPr>
          <p:cNvPr id="3" name="Titre 2"/>
          <p:cNvSpPr>
            <a:spLocks noGrp="1"/>
          </p:cNvSpPr>
          <p:nvPr>
            <p:ph type="title"/>
          </p:nvPr>
        </p:nvSpPr>
        <p:spPr/>
        <p:txBody>
          <a:bodyPr/>
          <a:lstStyle/>
          <a:p>
            <a:endParaRPr lang="fr-F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endParaRPr lang="fr-FR" dirty="0"/>
          </a:p>
        </p:txBody>
      </p:sp>
      <p:sp>
        <p:nvSpPr>
          <p:cNvPr id="4" name="Espace réservé du contenu 1"/>
          <p:cNvSpPr>
            <a:spLocks noGrp="1"/>
          </p:cNvSpPr>
          <p:nvPr>
            <p:ph idx="1"/>
          </p:nvPr>
        </p:nvSpPr>
        <p:spPr/>
        <p:txBody>
          <a:bodyPr/>
          <a:lstStyle/>
          <a:p>
            <a:r>
              <a:rPr lang="fr-FR" dirty="0" smtClean="0"/>
              <a:t>Libre choix du prestataire </a:t>
            </a:r>
          </a:p>
          <a:p>
            <a:endParaRPr lang="fr-FR" dirty="0" smtClean="0"/>
          </a:p>
          <a:p>
            <a:r>
              <a:rPr lang="fr-FR" dirty="0" smtClean="0"/>
              <a:t>Médecins généralistes = </a:t>
            </a:r>
            <a:r>
              <a:rPr lang="fr-FR" b="1" dirty="0" smtClean="0"/>
              <a:t>soins primaires</a:t>
            </a:r>
            <a:r>
              <a:rPr lang="fr-FR" dirty="0" smtClean="0"/>
              <a:t>: prévention, diagnostic, traitement</a:t>
            </a:r>
          </a:p>
          <a:p>
            <a:r>
              <a:rPr lang="fr-FR" dirty="0" smtClean="0"/>
              <a:t>Les hôpitaux, médecins spécialistes = </a:t>
            </a:r>
            <a:r>
              <a:rPr lang="fr-FR" b="1" dirty="0" smtClean="0"/>
              <a:t>soins secondaires</a:t>
            </a:r>
            <a:r>
              <a:rPr lang="fr-FR" dirty="0" smtClean="0"/>
              <a:t>: conseil, diagnostic, ttt, soins spécialisés</a:t>
            </a:r>
          </a:p>
          <a:p>
            <a:r>
              <a:rPr lang="fr-FR" dirty="0" smtClean="0"/>
              <a:t>Etablissements d’aide et de soins, réseaux de soins à domicile = </a:t>
            </a:r>
            <a:r>
              <a:rPr lang="fr-FR" b="1" dirty="0" smtClean="0"/>
              <a:t>soins tertiaires</a:t>
            </a:r>
            <a:r>
              <a:rPr lang="fr-FR" dirty="0" smtClean="0"/>
              <a:t>: après une hospitalisation</a:t>
            </a:r>
            <a:endParaRPr lang="fr-F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a:p>
        </p:txBody>
      </p:sp>
      <p:sp>
        <p:nvSpPr>
          <p:cNvPr id="2" name="Titre 1"/>
          <p:cNvSpPr>
            <a:spLocks noGrp="1"/>
          </p:cNvSpPr>
          <p:nvPr>
            <p:ph type="title"/>
          </p:nvPr>
        </p:nvSpPr>
        <p:spPr>
          <a:xfrm>
            <a:off x="539552" y="1844824"/>
            <a:ext cx="8229600" cy="1143000"/>
          </a:xfrm>
        </p:spPr>
        <p:txBody>
          <a:bodyPr>
            <a:normAutofit fontScale="90000"/>
          </a:bodyPr>
          <a:lstStyle/>
          <a:p>
            <a:r>
              <a:rPr lang="fr-FR" sz="3600" dirty="0" smtClean="0"/>
              <a:t>III- Les études infirmières au Luxembourg</a:t>
            </a:r>
            <a:endParaRPr lang="fr-FR" sz="36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fontScale="90000"/>
          </a:bodyPr>
          <a:lstStyle/>
          <a:p>
            <a:r>
              <a:rPr lang="fr-FR" dirty="0" smtClean="0"/>
              <a:t/>
            </a:r>
            <a:br>
              <a:rPr lang="fr-FR" dirty="0" smtClean="0"/>
            </a:br>
            <a:r>
              <a:rPr lang="fr-FR" dirty="0" smtClean="0"/>
              <a:t/>
            </a:r>
            <a:br>
              <a:rPr lang="fr-FR" dirty="0" smtClean="0"/>
            </a:br>
            <a:endParaRPr lang="fr-FR" dirty="0"/>
          </a:p>
        </p:txBody>
      </p:sp>
      <p:pic>
        <p:nvPicPr>
          <p:cNvPr id="4" name="Picture 1" descr="C:\Users\HaschnikCaroline\Desktop\CAROLINE\Luxembourg\IMGP0867 - Copie.JPG"/>
          <p:cNvPicPr>
            <a:picLocks noGrp="1" noChangeAspect="1" noChangeArrowheads="1"/>
          </p:cNvPicPr>
          <p:nvPr>
            <p:ph idx="1"/>
          </p:nvPr>
        </p:nvPicPr>
        <p:blipFill>
          <a:blip r:embed="rId2" cstate="print"/>
          <a:srcRect/>
          <a:stretch>
            <a:fillRect/>
          </a:stretch>
        </p:blipFill>
        <p:spPr bwMode="auto">
          <a:xfrm>
            <a:off x="3141346" y="0"/>
            <a:ext cx="6002654" cy="6858000"/>
          </a:xfrm>
          <a:prstGeom prst="rect">
            <a:avLst/>
          </a:prstGeom>
          <a:noFill/>
        </p:spPr>
      </p:pic>
      <p:sp>
        <p:nvSpPr>
          <p:cNvPr id="5" name="Rectangle 4"/>
          <p:cNvSpPr/>
          <p:nvPr/>
        </p:nvSpPr>
        <p:spPr>
          <a:xfrm>
            <a:off x="0" y="404664"/>
            <a:ext cx="8964488" cy="4431983"/>
          </a:xfrm>
          <a:prstGeom prst="rect">
            <a:avLst/>
          </a:prstGeom>
        </p:spPr>
        <p:txBody>
          <a:bodyPr wrap="square">
            <a:spAutoFit/>
          </a:bodyPr>
          <a:lstStyle/>
          <a:p>
            <a:r>
              <a:rPr lang="fr-FR" sz="4800" b="1" dirty="0" smtClean="0"/>
              <a:t>    LTPS </a:t>
            </a:r>
            <a:endParaRPr lang="fr-FR" b="1" dirty="0" smtClean="0"/>
          </a:p>
          <a:p>
            <a:endParaRPr lang="fr-FR" dirty="0" smtClean="0"/>
          </a:p>
          <a:p>
            <a:endParaRPr lang="fr-FR" dirty="0" smtClean="0"/>
          </a:p>
          <a:p>
            <a:endParaRPr lang="fr-FR" dirty="0" smtClean="0"/>
          </a:p>
          <a:p>
            <a:endParaRPr lang="fr-FR" dirty="0" smtClean="0"/>
          </a:p>
          <a:p>
            <a:endParaRPr lang="fr-FR" dirty="0" smtClean="0"/>
          </a:p>
          <a:p>
            <a:r>
              <a:rPr lang="fr-FR" sz="3600" b="1" dirty="0" smtClean="0"/>
              <a:t>L</a:t>
            </a:r>
            <a:r>
              <a:rPr lang="fr-FR" sz="3600" dirty="0" smtClean="0"/>
              <a:t>ycée </a:t>
            </a:r>
          </a:p>
          <a:p>
            <a:r>
              <a:rPr lang="fr-FR" sz="3600" b="1" dirty="0" smtClean="0"/>
              <a:t>T</a:t>
            </a:r>
            <a:r>
              <a:rPr lang="fr-FR" sz="3600" dirty="0" smtClean="0"/>
              <a:t>echnique pour </a:t>
            </a:r>
          </a:p>
          <a:p>
            <a:r>
              <a:rPr lang="fr-FR" sz="3600" b="1" dirty="0" smtClean="0"/>
              <a:t>P</a:t>
            </a:r>
            <a:r>
              <a:rPr lang="fr-FR" sz="3600" dirty="0" smtClean="0"/>
              <a:t>rofession  de</a:t>
            </a:r>
          </a:p>
          <a:p>
            <a:r>
              <a:rPr lang="fr-FR" sz="3600" b="1" dirty="0" smtClean="0"/>
              <a:t>S</a:t>
            </a:r>
            <a:r>
              <a:rPr lang="fr-FR" sz="3600" dirty="0" smtClean="0"/>
              <a:t>anté</a:t>
            </a:r>
            <a:endParaRPr lang="fr-FR" sz="36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pPr>
              <a:buNone/>
            </a:pPr>
            <a:r>
              <a:rPr lang="fr-FR" dirty="0" smtClean="0"/>
              <a:t>Formations au régime professionnel</a:t>
            </a:r>
          </a:p>
          <a:p>
            <a:r>
              <a:rPr lang="fr-FR" dirty="0" smtClean="0"/>
              <a:t>Aide-soignant(e)</a:t>
            </a:r>
          </a:p>
          <a:p>
            <a:r>
              <a:rPr lang="fr-FR" dirty="0" smtClean="0"/>
              <a:t>Assistant(e) en pharmacie</a:t>
            </a:r>
          </a:p>
          <a:p>
            <a:endParaRPr lang="fr-FR" dirty="0" smtClean="0"/>
          </a:p>
          <a:p>
            <a:pPr>
              <a:buNone/>
            </a:pPr>
            <a:r>
              <a:rPr lang="fr-FR" dirty="0" smtClean="0"/>
              <a:t>Formations au régime technique</a:t>
            </a:r>
          </a:p>
          <a:p>
            <a:r>
              <a:rPr lang="fr-FR" dirty="0" smtClean="0"/>
              <a:t>Infirmier(</a:t>
            </a:r>
            <a:r>
              <a:rPr lang="fr-FR" dirty="0" err="1" smtClean="0"/>
              <a:t>ière</a:t>
            </a:r>
            <a:r>
              <a:rPr lang="fr-FR" dirty="0" smtClean="0"/>
              <a:t>) (1</a:t>
            </a:r>
            <a:r>
              <a:rPr lang="fr-FR" baseline="30000" dirty="0" smtClean="0"/>
              <a:t>ère</a:t>
            </a:r>
            <a:r>
              <a:rPr lang="fr-FR" dirty="0" smtClean="0"/>
              <a:t> et 2</a:t>
            </a:r>
            <a:r>
              <a:rPr lang="fr-FR" baseline="30000" dirty="0" smtClean="0"/>
              <a:t>ème</a:t>
            </a:r>
            <a:r>
              <a:rPr lang="fr-FR" dirty="0" smtClean="0"/>
              <a:t> année)</a:t>
            </a:r>
          </a:p>
          <a:p>
            <a:r>
              <a:rPr lang="fr-FR" dirty="0" smtClean="0"/>
              <a:t>Section « sciences de la santé »</a:t>
            </a:r>
          </a:p>
          <a:p>
            <a:pPr>
              <a:buNone/>
            </a:pPr>
            <a:endParaRPr lang="fr-FR" dirty="0" smtClean="0"/>
          </a:p>
        </p:txBody>
      </p:sp>
      <p:sp>
        <p:nvSpPr>
          <p:cNvPr id="3" name="Titre 2"/>
          <p:cNvSpPr>
            <a:spLocks noGrp="1"/>
          </p:cNvSpPr>
          <p:nvPr>
            <p:ph type="title"/>
          </p:nvPr>
        </p:nvSpPr>
        <p:spPr/>
        <p:txBody>
          <a:bodyPr/>
          <a:lstStyle/>
          <a:p>
            <a:r>
              <a:rPr lang="fr-FR" dirty="0" smtClean="0"/>
              <a:t>Les formations au LTPS</a:t>
            </a:r>
            <a:endParaRPr lang="fr-F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pPr>
              <a:buNone/>
            </a:pPr>
            <a:r>
              <a:rPr lang="fr-FR" dirty="0" smtClean="0"/>
              <a:t>Brevet de technicien supérieur</a:t>
            </a:r>
          </a:p>
          <a:p>
            <a:r>
              <a:rPr lang="fr-FR" dirty="0" smtClean="0"/>
              <a:t>Assistant(e) technique médical(e) (ATM) de radiologie</a:t>
            </a:r>
          </a:p>
          <a:p>
            <a:r>
              <a:rPr lang="fr-FR" dirty="0" smtClean="0"/>
              <a:t>Infirmier(</a:t>
            </a:r>
            <a:r>
              <a:rPr lang="fr-FR" dirty="0" err="1" smtClean="0"/>
              <a:t>ière</a:t>
            </a:r>
            <a:r>
              <a:rPr lang="fr-FR" dirty="0" smtClean="0"/>
              <a:t>) (3</a:t>
            </a:r>
            <a:r>
              <a:rPr lang="fr-FR" baseline="30000" dirty="0" smtClean="0"/>
              <a:t>ème</a:t>
            </a:r>
            <a:r>
              <a:rPr lang="fr-FR" dirty="0" smtClean="0"/>
              <a:t> et 4</a:t>
            </a:r>
            <a:r>
              <a:rPr lang="fr-FR" baseline="30000" dirty="0" smtClean="0"/>
              <a:t>ème</a:t>
            </a:r>
            <a:r>
              <a:rPr lang="fr-FR" dirty="0" smtClean="0"/>
              <a:t> année)</a:t>
            </a:r>
          </a:p>
          <a:p>
            <a:r>
              <a:rPr lang="fr-FR" dirty="0" smtClean="0"/>
              <a:t>Sage-femme</a:t>
            </a:r>
          </a:p>
          <a:p>
            <a:endParaRPr lang="fr-FR" dirty="0" smtClean="0"/>
          </a:p>
          <a:p>
            <a:pPr>
              <a:buNone/>
            </a:pPr>
            <a:r>
              <a:rPr lang="fr-FR" dirty="0" smtClean="0"/>
              <a:t>Brevet de technicien supérieur spécialisé</a:t>
            </a:r>
          </a:p>
          <a:p>
            <a:r>
              <a:rPr lang="fr-FR" dirty="0" smtClean="0"/>
              <a:t>Assistant(e) technique médical(e) (ATM) de chirurgie</a:t>
            </a:r>
          </a:p>
          <a:p>
            <a:r>
              <a:rPr lang="fr-FR" dirty="0" smtClean="0"/>
              <a:t>Infirmier(</a:t>
            </a:r>
            <a:r>
              <a:rPr lang="fr-FR" dirty="0" err="1" smtClean="0"/>
              <a:t>ière</a:t>
            </a:r>
            <a:r>
              <a:rPr lang="fr-FR" dirty="0" smtClean="0"/>
              <a:t>) en pédiatrie</a:t>
            </a:r>
          </a:p>
          <a:p>
            <a:r>
              <a:rPr lang="fr-FR" dirty="0" smtClean="0"/>
              <a:t>Infirmier (</a:t>
            </a:r>
            <a:r>
              <a:rPr lang="fr-FR" dirty="0" err="1" smtClean="0"/>
              <a:t>ière</a:t>
            </a:r>
            <a:r>
              <a:rPr lang="fr-FR" dirty="0" smtClean="0"/>
              <a:t>) psychiatrique</a:t>
            </a:r>
            <a:endParaRPr lang="fr-FR" dirty="0"/>
          </a:p>
        </p:txBody>
      </p:sp>
      <p:sp>
        <p:nvSpPr>
          <p:cNvPr id="3" name="Titre 2"/>
          <p:cNvSpPr>
            <a:spLocks noGrp="1"/>
          </p:cNvSpPr>
          <p:nvPr>
            <p:ph type="title"/>
          </p:nvPr>
        </p:nvSpPr>
        <p:spPr/>
        <p:txBody>
          <a:bodyPr/>
          <a:lstStyle/>
          <a:p>
            <a:endParaRPr lang="fr-F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icolas\Desktop\189870_sante.jpg"/>
          <p:cNvPicPr>
            <a:picLocks noChangeAspect="1" noChangeArrowheads="1"/>
          </p:cNvPicPr>
          <p:nvPr/>
        </p:nvPicPr>
        <p:blipFill>
          <a:blip r:embed="rId3" cstate="print"/>
          <a:srcRect/>
          <a:stretch>
            <a:fillRect/>
          </a:stretch>
        </p:blipFill>
        <p:spPr bwMode="auto">
          <a:xfrm>
            <a:off x="2962523" y="1052736"/>
            <a:ext cx="6181477" cy="5491383"/>
          </a:xfrm>
          <a:prstGeom prst="rect">
            <a:avLst/>
          </a:prstGeom>
          <a:noFill/>
        </p:spPr>
      </p:pic>
      <p:sp>
        <p:nvSpPr>
          <p:cNvPr id="2" name="Espace réservé du contenu 1"/>
          <p:cNvSpPr>
            <a:spLocks noGrp="1"/>
          </p:cNvSpPr>
          <p:nvPr>
            <p:ph idx="1"/>
          </p:nvPr>
        </p:nvSpPr>
        <p:spPr/>
        <p:txBody>
          <a:bodyPr/>
          <a:lstStyle/>
          <a:p>
            <a:r>
              <a:rPr lang="fr-FR" dirty="0" smtClean="0"/>
              <a:t>Le profil professionnel</a:t>
            </a:r>
          </a:p>
          <a:p>
            <a:endParaRPr lang="fr-FR" dirty="0" smtClean="0"/>
          </a:p>
          <a:p>
            <a:endParaRPr lang="fr-FR" dirty="0" smtClean="0"/>
          </a:p>
        </p:txBody>
      </p:sp>
      <p:sp>
        <p:nvSpPr>
          <p:cNvPr id="3" name="Titre 2"/>
          <p:cNvSpPr>
            <a:spLocks noGrp="1"/>
          </p:cNvSpPr>
          <p:nvPr>
            <p:ph type="title"/>
          </p:nvPr>
        </p:nvSpPr>
        <p:spPr/>
        <p:txBody>
          <a:bodyPr/>
          <a:lstStyle/>
          <a:p>
            <a:r>
              <a:rPr lang="fr-FR" dirty="0" smtClean="0"/>
              <a:t>L’infirmier(</a:t>
            </a:r>
            <a:r>
              <a:rPr lang="fr-FR" dirty="0" err="1" smtClean="0"/>
              <a:t>ière</a:t>
            </a:r>
            <a:r>
              <a:rPr lang="fr-FR" dirty="0" smtClean="0"/>
              <a:t>)</a:t>
            </a:r>
            <a:endParaRPr lang="fr-FR" dirty="0"/>
          </a:p>
        </p:txBody>
      </p:sp>
      <p:sp>
        <p:nvSpPr>
          <p:cNvPr id="4" name="ZoneTexte 3"/>
          <p:cNvSpPr txBox="1"/>
          <p:nvPr/>
        </p:nvSpPr>
        <p:spPr>
          <a:xfrm>
            <a:off x="611560" y="2060848"/>
            <a:ext cx="7776865" cy="3293209"/>
          </a:xfrm>
          <a:prstGeom prst="rect">
            <a:avLst/>
          </a:prstGeom>
          <a:noFill/>
        </p:spPr>
        <p:txBody>
          <a:bodyPr wrap="square" rtlCol="0">
            <a:spAutoFit/>
          </a:bodyPr>
          <a:lstStyle/>
          <a:p>
            <a:r>
              <a:rPr lang="fr-FR" sz="1600" b="1" dirty="0" smtClean="0"/>
              <a:t>L’infirmier(</a:t>
            </a:r>
            <a:r>
              <a:rPr lang="fr-FR" sz="1600" b="1" dirty="0" err="1" smtClean="0"/>
              <a:t>ière</a:t>
            </a:r>
            <a:r>
              <a:rPr lang="fr-FR" sz="1600" b="1" dirty="0" smtClean="0"/>
              <a:t>) </a:t>
            </a:r>
            <a:r>
              <a:rPr lang="fr-FR" sz="1600" dirty="0" smtClean="0"/>
              <a:t>est la personne de référence pour le patient pendant tout son séjour dans une situation de soins. Il assure, guide, encadre et entoure le patient. Le travail de l’infirmier(</a:t>
            </a:r>
            <a:r>
              <a:rPr lang="fr-FR" sz="1600" dirty="0" err="1" smtClean="0"/>
              <a:t>ière</a:t>
            </a:r>
            <a:r>
              <a:rPr lang="fr-FR" sz="1600" dirty="0" smtClean="0"/>
              <a:t>) est très diversifié : </a:t>
            </a:r>
          </a:p>
          <a:p>
            <a:pPr>
              <a:buFont typeface="Arial" pitchFamily="34" charset="0"/>
              <a:buChar char="•"/>
            </a:pPr>
            <a:r>
              <a:rPr lang="fr-FR" sz="1600" dirty="0" smtClean="0"/>
              <a:t>Il/elle est la première personne de contact du patient lors de son admission</a:t>
            </a:r>
          </a:p>
          <a:p>
            <a:pPr>
              <a:buFont typeface="Arial" pitchFamily="34" charset="0"/>
              <a:buChar char="•"/>
            </a:pPr>
            <a:r>
              <a:rPr lang="fr-FR" sz="1600" dirty="0" smtClean="0"/>
              <a:t>Il/elle établit et gère le dossier du patient</a:t>
            </a:r>
          </a:p>
          <a:p>
            <a:pPr>
              <a:buFont typeface="Arial" pitchFamily="34" charset="0"/>
              <a:buChar char="•"/>
            </a:pPr>
            <a:r>
              <a:rPr lang="fr-FR" sz="1600" dirty="0" smtClean="0"/>
              <a:t>Il/elle travaille en étroite collaboration avec les médecins et les autres professionnels de santé</a:t>
            </a:r>
          </a:p>
          <a:p>
            <a:pPr>
              <a:buFont typeface="Arial" pitchFamily="34" charset="0"/>
              <a:buChar char="•"/>
            </a:pPr>
            <a:r>
              <a:rPr lang="fr-FR" sz="1600" dirty="0" smtClean="0"/>
              <a:t>Il/elle effectue des soins de façon autonome selon ses propres décisions, mais aussi des soins sur prescriptions médicale</a:t>
            </a:r>
          </a:p>
          <a:p>
            <a:pPr>
              <a:buFont typeface="Arial" pitchFamily="34" charset="0"/>
              <a:buChar char="•"/>
            </a:pPr>
            <a:r>
              <a:rPr lang="fr-FR" sz="1600" dirty="0" smtClean="0"/>
              <a:t>Il/elle planifie et exécute pour chaque patient un programme de soins individuels.</a:t>
            </a:r>
          </a:p>
          <a:p>
            <a:pPr>
              <a:buFont typeface="Arial" pitchFamily="34" charset="0"/>
              <a:buChar char="•"/>
            </a:pPr>
            <a:endParaRPr lang="fr-FR" sz="1600" dirty="0" smtClean="0"/>
          </a:p>
          <a:p>
            <a:r>
              <a:rPr lang="fr-FR" sz="1600" dirty="0" smtClean="0"/>
              <a:t>Le contact humain et la communication sont très importants tant avec le patient qu’avec son entourage familial.</a:t>
            </a:r>
            <a:endParaRPr lang="fr-FR" sz="16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67544" y="764704"/>
            <a:ext cx="8064896" cy="5078313"/>
          </a:xfrm>
          <a:prstGeom prst="rect">
            <a:avLst/>
          </a:prstGeom>
          <a:noFill/>
        </p:spPr>
        <p:txBody>
          <a:bodyPr wrap="square" rtlCol="0">
            <a:spAutoFit/>
          </a:bodyPr>
          <a:lstStyle/>
          <a:p>
            <a:r>
              <a:rPr lang="fr-FR" sz="1700" b="1" u="sng" dirty="0" smtClean="0"/>
              <a:t>Il/elle intervient également dans : </a:t>
            </a:r>
          </a:p>
          <a:p>
            <a:endParaRPr lang="fr-FR" sz="1700" b="1" u="sng" dirty="0" smtClean="0"/>
          </a:p>
          <a:p>
            <a:pPr>
              <a:buFont typeface="Arial" pitchFamily="34" charset="0"/>
              <a:buChar char="•"/>
            </a:pPr>
            <a:r>
              <a:rPr lang="fr-FR" sz="1700" dirty="0" smtClean="0"/>
              <a:t>La guidance des personnes en bonne santé et des personnes malades, afin qu’ils conservent ou regagnent leur santé</a:t>
            </a:r>
          </a:p>
          <a:p>
            <a:pPr>
              <a:buFont typeface="Arial" pitchFamily="34" charset="0"/>
              <a:buChar char="•"/>
            </a:pPr>
            <a:r>
              <a:rPr lang="fr-FR" sz="1700" dirty="0" smtClean="0"/>
              <a:t>L’encadrement et la formation d’élèves et/ou de nouveaux collaborateurs</a:t>
            </a:r>
          </a:p>
          <a:p>
            <a:pPr>
              <a:buFont typeface="Arial" pitchFamily="34" charset="0"/>
              <a:buChar char="•"/>
            </a:pPr>
            <a:r>
              <a:rPr lang="fr-FR" sz="1700" dirty="0" smtClean="0"/>
              <a:t>La recherche dans le domaine des soins</a:t>
            </a:r>
          </a:p>
          <a:p>
            <a:pPr>
              <a:buFont typeface="Arial" pitchFamily="34" charset="0"/>
              <a:buChar char="•"/>
            </a:pPr>
            <a:endParaRPr lang="fr-FR" sz="1700" dirty="0" smtClean="0"/>
          </a:p>
          <a:p>
            <a:r>
              <a:rPr lang="fr-FR" sz="1700" b="1" u="sng" dirty="0" smtClean="0"/>
              <a:t>Où travaille-t-il ?</a:t>
            </a:r>
          </a:p>
          <a:p>
            <a:endParaRPr lang="fr-FR" sz="1700" b="1" u="sng" dirty="0" smtClean="0"/>
          </a:p>
          <a:p>
            <a:r>
              <a:rPr lang="fr-FR" sz="1700" dirty="0" smtClean="0"/>
              <a:t>L’infirmier(</a:t>
            </a:r>
            <a:r>
              <a:rPr lang="fr-FR" sz="1700" dirty="0" err="1" smtClean="0"/>
              <a:t>ière</a:t>
            </a:r>
            <a:r>
              <a:rPr lang="fr-FR" sz="1700" dirty="0" smtClean="0"/>
              <a:t>) exerce son activité principalement dans : </a:t>
            </a:r>
          </a:p>
          <a:p>
            <a:pPr>
              <a:buFont typeface="Arial" pitchFamily="34" charset="0"/>
              <a:buChar char="•"/>
            </a:pPr>
            <a:r>
              <a:rPr lang="fr-FR" sz="1700" dirty="0" smtClean="0"/>
              <a:t>Les unités de soins des </a:t>
            </a:r>
            <a:r>
              <a:rPr lang="fr-FR" sz="1700" dirty="0" err="1" smtClean="0"/>
              <a:t>hopitaux</a:t>
            </a:r>
            <a:endParaRPr lang="fr-FR" sz="1700" dirty="0" smtClean="0"/>
          </a:p>
          <a:p>
            <a:pPr>
              <a:buFont typeface="Arial" pitchFamily="34" charset="0"/>
              <a:buChar char="•"/>
            </a:pPr>
            <a:r>
              <a:rPr lang="fr-FR" sz="1700" dirty="0" smtClean="0"/>
              <a:t>Les maisons pour personnes </a:t>
            </a:r>
            <a:r>
              <a:rPr lang="fr-FR" sz="1700" dirty="0" err="1" smtClean="0"/>
              <a:t>agées</a:t>
            </a:r>
            <a:endParaRPr lang="fr-FR" sz="1700" dirty="0" smtClean="0"/>
          </a:p>
          <a:p>
            <a:pPr>
              <a:buFont typeface="Arial" pitchFamily="34" charset="0"/>
              <a:buChar char="•"/>
            </a:pPr>
            <a:r>
              <a:rPr lang="fr-FR" sz="1700" dirty="0" smtClean="0"/>
              <a:t>Les services de soins et de maintien à domicile</a:t>
            </a:r>
          </a:p>
          <a:p>
            <a:pPr>
              <a:buFont typeface="Arial" pitchFamily="34" charset="0"/>
              <a:buChar char="•"/>
            </a:pPr>
            <a:r>
              <a:rPr lang="fr-FR" sz="1700" dirty="0" smtClean="0"/>
              <a:t>Les centres de réhabilitation</a:t>
            </a:r>
          </a:p>
          <a:p>
            <a:pPr>
              <a:buFont typeface="Arial" pitchFamily="34" charset="0"/>
              <a:buChar char="•"/>
            </a:pPr>
            <a:r>
              <a:rPr lang="fr-FR" sz="1700" dirty="0" smtClean="0"/>
              <a:t>Les centres médico-sociaux et la médecine scolaire</a:t>
            </a:r>
          </a:p>
          <a:p>
            <a:pPr>
              <a:buFont typeface="Arial" pitchFamily="34" charset="0"/>
              <a:buChar char="•"/>
            </a:pPr>
            <a:r>
              <a:rPr lang="fr-FR" sz="1700" dirty="0" smtClean="0"/>
              <a:t>Un cabinet médical ou de soins</a:t>
            </a:r>
          </a:p>
          <a:p>
            <a:pPr>
              <a:buFont typeface="Arial" pitchFamily="34" charset="0"/>
              <a:buChar char="•"/>
            </a:pPr>
            <a:r>
              <a:rPr lang="fr-FR" sz="1700" dirty="0" smtClean="0"/>
              <a:t>Des organisations mondiales (MSF, UNICEF…)</a:t>
            </a:r>
          </a:p>
          <a:p>
            <a:pPr>
              <a:buFont typeface="Arial" pitchFamily="34" charset="0"/>
              <a:buChar char="•"/>
            </a:pPr>
            <a:r>
              <a:rPr lang="fr-FR" sz="1700" dirty="0" smtClean="0"/>
              <a:t>Différentes entreprises</a:t>
            </a:r>
          </a:p>
          <a:p>
            <a:endParaRPr lang="fr-F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La formation</a:t>
            </a:r>
          </a:p>
          <a:p>
            <a:endParaRPr lang="fr-FR" dirty="0"/>
          </a:p>
        </p:txBody>
      </p:sp>
      <p:sp>
        <p:nvSpPr>
          <p:cNvPr id="3" name="Titre 2"/>
          <p:cNvSpPr>
            <a:spLocks noGrp="1"/>
          </p:cNvSpPr>
          <p:nvPr>
            <p:ph type="title"/>
          </p:nvPr>
        </p:nvSpPr>
        <p:spPr/>
        <p:txBody>
          <a:bodyPr/>
          <a:lstStyle/>
          <a:p>
            <a:endParaRPr lang="fr-FR"/>
          </a:p>
        </p:txBody>
      </p:sp>
      <p:sp>
        <p:nvSpPr>
          <p:cNvPr id="4" name="ZoneTexte 3"/>
          <p:cNvSpPr txBox="1"/>
          <p:nvPr/>
        </p:nvSpPr>
        <p:spPr>
          <a:xfrm>
            <a:off x="683568" y="2276872"/>
            <a:ext cx="7992888" cy="2970044"/>
          </a:xfrm>
          <a:prstGeom prst="rect">
            <a:avLst/>
          </a:prstGeom>
          <a:noFill/>
        </p:spPr>
        <p:txBody>
          <a:bodyPr wrap="square" rtlCol="0">
            <a:spAutoFit/>
          </a:bodyPr>
          <a:lstStyle/>
          <a:p>
            <a:r>
              <a:rPr lang="fr-FR" sz="1700" b="1" u="sng" dirty="0" smtClean="0"/>
              <a:t>Les conditions d’admission</a:t>
            </a:r>
          </a:p>
          <a:p>
            <a:endParaRPr lang="fr-FR" sz="1700" dirty="0" smtClean="0"/>
          </a:p>
          <a:p>
            <a:pPr>
              <a:buFont typeface="Arial" pitchFamily="34" charset="0"/>
              <a:buChar char="•"/>
            </a:pPr>
            <a:r>
              <a:rPr lang="fr-FR" sz="1700" dirty="0" smtClean="0"/>
              <a:t>Avoir réussi la classe de 11</a:t>
            </a:r>
            <a:r>
              <a:rPr lang="fr-FR" sz="1700" baseline="30000" dirty="0" smtClean="0"/>
              <a:t>ème</a:t>
            </a:r>
            <a:r>
              <a:rPr lang="fr-FR" sz="1700" dirty="0" smtClean="0"/>
              <a:t> du régime technique, division pour professions de santé et professions sociales</a:t>
            </a:r>
          </a:p>
          <a:p>
            <a:pPr>
              <a:buFont typeface="Arial" pitchFamily="34" charset="0"/>
              <a:buChar char="•"/>
            </a:pPr>
            <a:r>
              <a:rPr lang="fr-FR" sz="1700" dirty="0" smtClean="0"/>
              <a:t>Ou avoir réussi une classe de 11</a:t>
            </a:r>
            <a:r>
              <a:rPr lang="fr-FR" sz="1700" baseline="30000" dirty="0" smtClean="0"/>
              <a:t>ème</a:t>
            </a:r>
            <a:r>
              <a:rPr lang="fr-FR" sz="1700" dirty="0" smtClean="0"/>
              <a:t> d’une autre division du régime technique (admission sur dossier)</a:t>
            </a:r>
          </a:p>
          <a:p>
            <a:pPr>
              <a:buFont typeface="Arial" pitchFamily="34" charset="0"/>
              <a:buChar char="•"/>
            </a:pPr>
            <a:r>
              <a:rPr lang="fr-FR" sz="1700" dirty="0" smtClean="0"/>
              <a:t>Avoir réussi une classe de 3</a:t>
            </a:r>
            <a:r>
              <a:rPr lang="fr-FR" sz="1700" baseline="30000" dirty="0" smtClean="0"/>
              <a:t>ème</a:t>
            </a:r>
            <a:r>
              <a:rPr lang="fr-FR" sz="1700" dirty="0" smtClean="0"/>
              <a:t>  de l’enseignement secondaire</a:t>
            </a:r>
          </a:p>
          <a:p>
            <a:pPr>
              <a:buFont typeface="Arial" pitchFamily="34" charset="0"/>
              <a:buChar char="•"/>
            </a:pPr>
            <a:r>
              <a:rPr lang="fr-FR" sz="1700" dirty="0" smtClean="0"/>
              <a:t>Le LTPS peut organiser une section francophone</a:t>
            </a:r>
          </a:p>
          <a:p>
            <a:pPr>
              <a:buFont typeface="Arial" pitchFamily="34" charset="0"/>
              <a:buChar char="•"/>
            </a:pPr>
            <a:endParaRPr lang="fr-FR" sz="1700" dirty="0" smtClean="0"/>
          </a:p>
          <a:p>
            <a:r>
              <a:rPr lang="fr-FR" sz="1700" dirty="0" smtClean="0"/>
              <a:t>La démarche d’inscription est à consulter sur le site </a:t>
            </a:r>
            <a:r>
              <a:rPr lang="fr-FR" sz="1700" dirty="0" smtClean="0">
                <a:hlinkClick r:id="rId3"/>
              </a:rPr>
              <a:t>www.ltps.lu</a:t>
            </a:r>
            <a:r>
              <a:rPr lang="fr-FR" sz="1700" dirty="0" smtClean="0"/>
              <a:t> ; les fiches respectives peuvent y être téléchargées ou demandées au secrétariat du LTPS.</a:t>
            </a:r>
            <a:endParaRPr lang="fr-FR" sz="17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smtClean="0"/>
          </a:p>
          <a:p>
            <a:endParaRPr lang="fr-FR" dirty="0" smtClean="0"/>
          </a:p>
          <a:p>
            <a:r>
              <a:rPr lang="fr-FR" dirty="0" smtClean="0"/>
              <a:t>I- Le Luxembourg et sa capitale</a:t>
            </a:r>
          </a:p>
          <a:p>
            <a:r>
              <a:rPr lang="fr-FR" dirty="0" smtClean="0"/>
              <a:t>II- Le système de soin</a:t>
            </a:r>
          </a:p>
          <a:p>
            <a:r>
              <a:rPr lang="fr-FR" dirty="0" smtClean="0"/>
              <a:t>III- Les études infirmières au Luxembourg</a:t>
            </a:r>
          </a:p>
          <a:p>
            <a:r>
              <a:rPr lang="fr-FR" dirty="0" smtClean="0"/>
              <a:t>IV- Les stages</a:t>
            </a:r>
          </a:p>
          <a:p>
            <a:r>
              <a:rPr lang="fr-FR" dirty="0" smtClean="0"/>
              <a:t>V- Notre Erasmus</a:t>
            </a:r>
          </a:p>
        </p:txBody>
      </p:sp>
      <p:sp>
        <p:nvSpPr>
          <p:cNvPr id="2" name="Titre 1"/>
          <p:cNvSpPr>
            <a:spLocks noGrp="1"/>
          </p:cNvSpPr>
          <p:nvPr>
            <p:ph type="title"/>
          </p:nvPr>
        </p:nvSpPr>
        <p:spPr/>
        <p:txBody>
          <a:bodyPr>
            <a:normAutofit fontScale="90000"/>
          </a:bodyPr>
          <a:lstStyle/>
          <a:p>
            <a:r>
              <a:rPr lang="fr-FR" dirty="0" smtClean="0"/>
              <a:t/>
            </a:r>
            <a:br>
              <a:rPr lang="fr-FR" dirty="0" smtClean="0"/>
            </a:br>
            <a:r>
              <a:rPr lang="fr-FR" dirty="0" smtClean="0"/>
              <a:t>Plan</a:t>
            </a:r>
            <a:endParaRPr lang="fr-F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683568" y="764704"/>
            <a:ext cx="8064896" cy="5062924"/>
          </a:xfrm>
          <a:prstGeom prst="rect">
            <a:avLst/>
          </a:prstGeom>
          <a:noFill/>
        </p:spPr>
        <p:txBody>
          <a:bodyPr wrap="square" rtlCol="0">
            <a:spAutoFit/>
          </a:bodyPr>
          <a:lstStyle/>
          <a:p>
            <a:r>
              <a:rPr lang="fr-FR" sz="1700" b="1" u="sng" dirty="0" smtClean="0"/>
              <a:t>Le déroulement de la formation</a:t>
            </a:r>
          </a:p>
          <a:p>
            <a:endParaRPr lang="fr-FR" sz="1700" dirty="0" smtClean="0"/>
          </a:p>
          <a:p>
            <a:pPr>
              <a:buFont typeface="Arial" pitchFamily="34" charset="0"/>
              <a:buChar char="•"/>
            </a:pPr>
            <a:r>
              <a:rPr lang="fr-FR" sz="1700" dirty="0" smtClean="0"/>
              <a:t>Durée : 4 ans dont 2 ans sous l’égide du Ministère de l’Education nationale et 2 ans sous l’égide du Ministère de l’Enseignement supérieur</a:t>
            </a:r>
          </a:p>
          <a:p>
            <a:pPr>
              <a:buFont typeface="Arial" pitchFamily="34" charset="0"/>
              <a:buChar char="•"/>
            </a:pPr>
            <a:r>
              <a:rPr lang="fr-FR" sz="1700" dirty="0" smtClean="0"/>
              <a:t>Le programme de formation se compose d’un enseignement professionnel (théorie et pratique) et d’un enseignement général</a:t>
            </a:r>
          </a:p>
          <a:p>
            <a:pPr>
              <a:buFont typeface="Arial" pitchFamily="34" charset="0"/>
              <a:buChar char="•"/>
            </a:pPr>
            <a:endParaRPr lang="fr-FR" sz="1700" dirty="0" smtClean="0"/>
          </a:p>
          <a:p>
            <a:r>
              <a:rPr lang="fr-FR" sz="1700" b="1" dirty="0" smtClean="0"/>
              <a:t>L’enseignement général </a:t>
            </a:r>
            <a:r>
              <a:rPr lang="fr-FR" sz="1700" dirty="0" smtClean="0"/>
              <a:t>comporte </a:t>
            </a:r>
            <a:r>
              <a:rPr lang="fr-FR" sz="1700" dirty="0" err="1" smtClean="0"/>
              <a:t>e.a</a:t>
            </a:r>
            <a:r>
              <a:rPr lang="fr-FR" sz="1700" dirty="0" smtClean="0"/>
              <a:t> les matières suivantes : langues, mathématiques, biologie humaine, biophysique, biochimie, sciences humaines, éducation physique…</a:t>
            </a:r>
          </a:p>
          <a:p>
            <a:endParaRPr lang="fr-FR" sz="1700" dirty="0" smtClean="0"/>
          </a:p>
          <a:p>
            <a:r>
              <a:rPr lang="fr-FR" sz="1700" b="1" dirty="0" smtClean="0"/>
              <a:t>L’enseignement professionnel théorique </a:t>
            </a:r>
            <a:r>
              <a:rPr lang="fr-FR" sz="1700" dirty="0" smtClean="0"/>
              <a:t>comporte </a:t>
            </a:r>
            <a:r>
              <a:rPr lang="fr-FR" sz="1700" dirty="0" err="1" smtClean="0"/>
              <a:t>e.a</a:t>
            </a:r>
            <a:r>
              <a:rPr lang="fr-FR" sz="1700" dirty="0" smtClean="0"/>
              <a:t> les matières suivantes : concepts de soins et problèmes infirmiers, sciences médicales, nutrition, pharmacologie, hygiène, communication professionnelle, connaissance du monde professionnel…</a:t>
            </a:r>
          </a:p>
          <a:p>
            <a:endParaRPr lang="fr-FR" sz="1700" dirty="0" smtClean="0"/>
          </a:p>
          <a:p>
            <a:r>
              <a:rPr lang="fr-FR" sz="1700" b="1" dirty="0" smtClean="0"/>
              <a:t>L’enseignement professionnel pratique </a:t>
            </a:r>
            <a:r>
              <a:rPr lang="fr-FR" sz="1700" dirty="0" smtClean="0"/>
              <a:t>a lieu : </a:t>
            </a:r>
          </a:p>
          <a:p>
            <a:pPr>
              <a:buFont typeface="Arial" pitchFamily="34" charset="0"/>
              <a:buChar char="•"/>
            </a:pPr>
            <a:r>
              <a:rPr lang="fr-FR" sz="1700" dirty="0" smtClean="0"/>
              <a:t>Dans les unités de soins des hôpitaux</a:t>
            </a:r>
          </a:p>
          <a:p>
            <a:pPr>
              <a:buFont typeface="Arial" pitchFamily="34" charset="0"/>
              <a:buChar char="•"/>
            </a:pPr>
            <a:r>
              <a:rPr lang="fr-FR" sz="1700" dirty="0" smtClean="0"/>
              <a:t>Dans les maisons pour personnes âgées</a:t>
            </a:r>
          </a:p>
          <a:p>
            <a:pPr>
              <a:buFont typeface="Arial" pitchFamily="34" charset="0"/>
              <a:buChar char="•"/>
            </a:pPr>
            <a:r>
              <a:rPr lang="fr-FR" sz="1700" dirty="0" smtClean="0"/>
              <a:t>Dans les services de soins et de maintien à domicile</a:t>
            </a:r>
          </a:p>
          <a:p>
            <a:pPr>
              <a:buFont typeface="Arial" pitchFamily="34" charset="0"/>
              <a:buChar char="•"/>
            </a:pPr>
            <a:r>
              <a:rPr lang="fr-FR" sz="1700" dirty="0" smtClean="0"/>
              <a:t>Et dans d’autres institutions de santé…</a:t>
            </a:r>
            <a:endParaRPr lang="fr-FR" sz="17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Nicolas\Desktop\189870_sante.jpg"/>
          <p:cNvPicPr>
            <a:picLocks noChangeAspect="1" noChangeArrowheads="1"/>
          </p:cNvPicPr>
          <p:nvPr/>
        </p:nvPicPr>
        <p:blipFill>
          <a:blip r:embed="rId3" cstate="print"/>
          <a:srcRect/>
          <a:stretch>
            <a:fillRect/>
          </a:stretch>
        </p:blipFill>
        <p:spPr bwMode="auto">
          <a:xfrm>
            <a:off x="3653531" y="1628800"/>
            <a:ext cx="5490469" cy="4877519"/>
          </a:xfrm>
          <a:prstGeom prst="rect">
            <a:avLst/>
          </a:prstGeom>
          <a:noFill/>
        </p:spPr>
      </p:pic>
      <p:sp>
        <p:nvSpPr>
          <p:cNvPr id="2" name="Espace réservé du contenu 1"/>
          <p:cNvSpPr>
            <a:spLocks noGrp="1"/>
          </p:cNvSpPr>
          <p:nvPr>
            <p:ph idx="1"/>
          </p:nvPr>
        </p:nvSpPr>
        <p:spPr/>
        <p:txBody>
          <a:bodyPr/>
          <a:lstStyle/>
          <a:p>
            <a:r>
              <a:rPr lang="fr-FR" dirty="0" smtClean="0"/>
              <a:t>Les diplômes</a:t>
            </a:r>
          </a:p>
          <a:p>
            <a:endParaRPr lang="fr-FR" dirty="0"/>
          </a:p>
        </p:txBody>
      </p:sp>
      <p:sp>
        <p:nvSpPr>
          <p:cNvPr id="3" name="Titre 2"/>
          <p:cNvSpPr>
            <a:spLocks noGrp="1"/>
          </p:cNvSpPr>
          <p:nvPr>
            <p:ph type="title"/>
          </p:nvPr>
        </p:nvSpPr>
        <p:spPr/>
        <p:txBody>
          <a:bodyPr/>
          <a:lstStyle/>
          <a:p>
            <a:endParaRPr lang="fr-FR"/>
          </a:p>
        </p:txBody>
      </p:sp>
      <p:sp>
        <p:nvSpPr>
          <p:cNvPr id="4" name="ZoneTexte 3"/>
          <p:cNvSpPr txBox="1"/>
          <p:nvPr/>
        </p:nvSpPr>
        <p:spPr>
          <a:xfrm>
            <a:off x="683568" y="2492896"/>
            <a:ext cx="7848872" cy="923330"/>
          </a:xfrm>
          <a:prstGeom prst="rect">
            <a:avLst/>
          </a:prstGeom>
          <a:noFill/>
        </p:spPr>
        <p:txBody>
          <a:bodyPr wrap="square" rtlCol="0">
            <a:spAutoFit/>
          </a:bodyPr>
          <a:lstStyle/>
          <a:p>
            <a:r>
              <a:rPr lang="fr-FR" dirty="0" smtClean="0"/>
              <a:t>A la fin de la </a:t>
            </a:r>
            <a:r>
              <a:rPr lang="fr-FR" b="1" dirty="0" smtClean="0"/>
              <a:t>2</a:t>
            </a:r>
            <a:r>
              <a:rPr lang="fr-FR" b="1" baseline="30000" dirty="0" smtClean="0"/>
              <a:t>ème</a:t>
            </a:r>
            <a:r>
              <a:rPr lang="fr-FR" b="1" dirty="0" smtClean="0"/>
              <a:t> année </a:t>
            </a:r>
            <a:r>
              <a:rPr lang="fr-FR" dirty="0" smtClean="0"/>
              <a:t>a lieu l’examen de </a:t>
            </a:r>
            <a:r>
              <a:rPr lang="fr-FR" b="1" dirty="0" smtClean="0"/>
              <a:t>fin d’études secondaires techniques</a:t>
            </a:r>
            <a:r>
              <a:rPr lang="fr-FR" dirty="0" smtClean="0"/>
              <a:t>.</a:t>
            </a:r>
          </a:p>
          <a:p>
            <a:r>
              <a:rPr lang="fr-FR" dirty="0" smtClean="0"/>
              <a:t>Après </a:t>
            </a:r>
            <a:r>
              <a:rPr lang="fr-FR" b="1" dirty="0" smtClean="0"/>
              <a:t>4 années </a:t>
            </a:r>
            <a:r>
              <a:rPr lang="fr-FR" dirty="0" smtClean="0"/>
              <a:t>d’études, la formation conduit à l’obtention du </a:t>
            </a:r>
            <a:r>
              <a:rPr lang="fr-FR" b="1" dirty="0" smtClean="0"/>
              <a:t>brevet de technicien supérieur</a:t>
            </a:r>
            <a:r>
              <a:rPr lang="fr-FR" dirty="0" smtClean="0"/>
              <a:t>, mention </a:t>
            </a:r>
            <a:r>
              <a:rPr lang="fr-FR" b="1" dirty="0" smtClean="0"/>
              <a:t>INFIRMIER(IERE)</a:t>
            </a:r>
            <a:r>
              <a:rPr lang="fr-FR" dirty="0" smtClean="0"/>
              <a:t>.</a:t>
            </a:r>
            <a:endParaRPr lang="fr-F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a:p>
        </p:txBody>
      </p:sp>
      <p:sp>
        <p:nvSpPr>
          <p:cNvPr id="3" name="Titre 2"/>
          <p:cNvSpPr>
            <a:spLocks noGrp="1"/>
          </p:cNvSpPr>
          <p:nvPr>
            <p:ph type="title"/>
          </p:nvPr>
        </p:nvSpPr>
        <p:spPr>
          <a:xfrm>
            <a:off x="467544" y="2132856"/>
            <a:ext cx="8229600" cy="1143000"/>
          </a:xfrm>
        </p:spPr>
        <p:txBody>
          <a:bodyPr/>
          <a:lstStyle/>
          <a:p>
            <a:r>
              <a:rPr lang="fr-FR" dirty="0" smtClean="0"/>
              <a:t>IV- Les stages</a:t>
            </a:r>
            <a:endParaRPr lang="fr-FR"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C:\Users\HaschnikCaroline\Desktop\CAROLINE\Luxembourg\S7000570.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
        <p:nvSpPr>
          <p:cNvPr id="3" name="Titre 2"/>
          <p:cNvSpPr>
            <a:spLocks noGrp="1"/>
          </p:cNvSpPr>
          <p:nvPr>
            <p:ph type="title"/>
          </p:nvPr>
        </p:nvSpPr>
        <p:spPr>
          <a:xfrm>
            <a:off x="2267744" y="0"/>
            <a:ext cx="8229600" cy="1143000"/>
          </a:xfrm>
        </p:spPr>
        <p:txBody>
          <a:bodyPr/>
          <a:lstStyle/>
          <a:p>
            <a:r>
              <a:rPr lang="fr-FR" dirty="0" smtClean="0"/>
              <a:t>Le CHL</a:t>
            </a:r>
            <a:endParaRPr lang="fr-FR"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323528" y="1772816"/>
            <a:ext cx="8229600" cy="1143000"/>
          </a:xfrm>
        </p:spPr>
        <p:txBody>
          <a:bodyPr/>
          <a:lstStyle/>
          <a:p>
            <a:r>
              <a:rPr lang="fr-FR" dirty="0" smtClean="0"/>
              <a:t>Le hall</a:t>
            </a:r>
            <a:endParaRPr lang="fr-FR" dirty="0"/>
          </a:p>
        </p:txBody>
      </p:sp>
      <p:pic>
        <p:nvPicPr>
          <p:cNvPr id="6" name="Espace réservé du contenu 5" descr="IMAG0189.jpg"/>
          <p:cNvPicPr>
            <a:picLocks noGrp="1" noChangeAspect="1"/>
          </p:cNvPicPr>
          <p:nvPr>
            <p:ph idx="1"/>
          </p:nvPr>
        </p:nvPicPr>
        <p:blipFill>
          <a:blip r:embed="rId3" cstate="print"/>
          <a:stretch>
            <a:fillRect/>
          </a:stretch>
        </p:blipFill>
        <p:spPr>
          <a:xfrm>
            <a:off x="3995936" y="0"/>
            <a:ext cx="5148064" cy="6858000"/>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IMAG0188.jpg"/>
          <p:cNvPicPr>
            <a:picLocks noGrp="1" noChangeAspect="1"/>
          </p:cNvPicPr>
          <p:nvPr>
            <p:ph idx="1"/>
          </p:nvPr>
        </p:nvPicPr>
        <p:blipFill>
          <a:blip r:embed="rId3" cstate="print"/>
          <a:stretch>
            <a:fillRect/>
          </a:stretch>
        </p:blipFill>
        <p:spPr>
          <a:xfrm>
            <a:off x="0" y="1"/>
            <a:ext cx="9144000" cy="6858000"/>
          </a:xfrm>
          <a:prstGeom prst="rect">
            <a:avLst/>
          </a:prstGeom>
        </p:spPr>
      </p:pic>
      <p:sp>
        <p:nvSpPr>
          <p:cNvPr id="3" name="Titre 2"/>
          <p:cNvSpPr>
            <a:spLocks noGrp="1"/>
          </p:cNvSpPr>
          <p:nvPr>
            <p:ph type="title"/>
          </p:nvPr>
        </p:nvSpPr>
        <p:spPr/>
        <p:txBody>
          <a:bodyPr/>
          <a:lstStyle/>
          <a:p>
            <a:r>
              <a:rPr lang="fr-FR" dirty="0" smtClean="0">
                <a:solidFill>
                  <a:schemeClr val="bg1"/>
                </a:solidFill>
              </a:rPr>
              <a:t>La cantine</a:t>
            </a:r>
            <a:endParaRPr lang="fr-FR"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500034" y="2214554"/>
            <a:ext cx="8229600" cy="5019506"/>
          </a:xfrm>
        </p:spPr>
        <p:txBody>
          <a:bodyPr>
            <a:normAutofit/>
          </a:bodyPr>
          <a:lstStyle/>
          <a:p>
            <a:r>
              <a:rPr lang="fr-FR" dirty="0" smtClean="0"/>
              <a:t>Ouverture en 1976</a:t>
            </a:r>
          </a:p>
          <a:p>
            <a:r>
              <a:rPr lang="fr-FR" dirty="0" smtClean="0"/>
              <a:t>579 lits</a:t>
            </a:r>
          </a:p>
          <a:p>
            <a:r>
              <a:rPr lang="fr-FR" dirty="0" smtClean="0"/>
              <a:t>Regroupe 4 maisons: </a:t>
            </a:r>
            <a:r>
              <a:rPr lang="fr-FR" sz="2000" dirty="0" smtClean="0"/>
              <a:t>Maternité de la Grande Duchesse Charlotte, Clinique Pédiatrique (</a:t>
            </a:r>
            <a:r>
              <a:rPr lang="fr-FR" sz="2000" dirty="0" err="1" smtClean="0"/>
              <a:t>Kanner</a:t>
            </a:r>
            <a:r>
              <a:rPr lang="fr-FR" sz="2000" dirty="0" smtClean="0"/>
              <a:t> </a:t>
            </a:r>
            <a:r>
              <a:rPr lang="fr-FR" sz="2000" dirty="0" err="1" smtClean="0"/>
              <a:t>Klinik</a:t>
            </a:r>
            <a:r>
              <a:rPr lang="fr-FR" sz="2000" dirty="0" smtClean="0"/>
              <a:t>), </a:t>
            </a:r>
            <a:r>
              <a:rPr lang="fr-FR" sz="2000" dirty="0" err="1" smtClean="0"/>
              <a:t>Hopital</a:t>
            </a:r>
            <a:r>
              <a:rPr lang="fr-FR" sz="2000" dirty="0" smtClean="0"/>
              <a:t> municipal et Clinique d’Eich)</a:t>
            </a:r>
            <a:endParaRPr lang="fr-FR" dirty="0" smtClean="0"/>
          </a:p>
          <a:p>
            <a:r>
              <a:rPr lang="fr-FR" dirty="0" smtClean="0"/>
              <a:t>10è employeur du GDL: 2 000 employés, 50 métiers distincts (300 médecins et 1 000 IDE/AS)</a:t>
            </a:r>
          </a:p>
          <a:p>
            <a:endParaRPr lang="fr-FR" dirty="0"/>
          </a:p>
        </p:txBody>
      </p:sp>
      <p:sp>
        <p:nvSpPr>
          <p:cNvPr id="3" name="Titre 2"/>
          <p:cNvSpPr>
            <a:spLocks noGrp="1"/>
          </p:cNvSpPr>
          <p:nvPr>
            <p:ph type="title"/>
          </p:nvPr>
        </p:nvSpPr>
        <p:spPr/>
        <p:txBody>
          <a:bodyPr/>
          <a:lstStyle/>
          <a:p>
            <a:endParaRPr lang="fr-F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29 000 admissions par an</a:t>
            </a:r>
          </a:p>
          <a:p>
            <a:r>
              <a:rPr lang="fr-FR" dirty="0" smtClean="0"/>
              <a:t>280 000 passages en polyclinique chaque année</a:t>
            </a:r>
          </a:p>
          <a:p>
            <a:r>
              <a:rPr lang="fr-FR" dirty="0" smtClean="0"/>
              <a:t>1 864 accouchements</a:t>
            </a:r>
          </a:p>
          <a:p>
            <a:r>
              <a:rPr lang="fr-FR" dirty="0" smtClean="0"/>
              <a:t>2 134 983 analyses de labo</a:t>
            </a:r>
          </a:p>
          <a:p>
            <a:r>
              <a:rPr lang="fr-FR" dirty="0" smtClean="0"/>
              <a:t>13 295 séances de dialyse</a:t>
            </a:r>
          </a:p>
          <a:p>
            <a:r>
              <a:rPr lang="fr-FR" dirty="0" smtClean="0"/>
              <a:t>6 698 traitements de chimiothérapie</a:t>
            </a:r>
          </a:p>
          <a:p>
            <a:r>
              <a:rPr lang="fr-FR" dirty="0" smtClean="0"/>
              <a:t>…</a:t>
            </a:r>
            <a:endParaRPr lang="fr-FR" dirty="0"/>
          </a:p>
        </p:txBody>
      </p:sp>
      <p:sp>
        <p:nvSpPr>
          <p:cNvPr id="3" name="Titre 2"/>
          <p:cNvSpPr>
            <a:spLocks noGrp="1"/>
          </p:cNvSpPr>
          <p:nvPr>
            <p:ph type="title"/>
          </p:nvPr>
        </p:nvSpPr>
        <p:spPr/>
        <p:txBody>
          <a:bodyPr/>
          <a:lstStyle/>
          <a:p>
            <a:r>
              <a:rPr lang="fr-FR" dirty="0" smtClean="0"/>
              <a:t>Le CHL en quelques chiffres…</a:t>
            </a:r>
            <a:endParaRPr lang="fr-FR"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Un hôpital aigu</a:t>
            </a:r>
          </a:p>
          <a:p>
            <a:r>
              <a:rPr lang="fr-FR" dirty="0" smtClean="0"/>
              <a:t>Un hôpital national</a:t>
            </a:r>
          </a:p>
          <a:p>
            <a:r>
              <a:rPr lang="fr-FR" dirty="0" smtClean="0"/>
              <a:t>Un hôpital assumant des missions de santé publique</a:t>
            </a:r>
          </a:p>
          <a:p>
            <a:r>
              <a:rPr lang="fr-FR" dirty="0" smtClean="0"/>
              <a:t>Un hôpital à caractère académique</a:t>
            </a:r>
          </a:p>
          <a:p>
            <a:r>
              <a:rPr lang="fr-FR" dirty="0" smtClean="0"/>
              <a:t>Un hôpital avec mission de recherche</a:t>
            </a:r>
          </a:p>
        </p:txBody>
      </p:sp>
      <p:sp>
        <p:nvSpPr>
          <p:cNvPr id="3" name="Titre 2"/>
          <p:cNvSpPr>
            <a:spLocks noGrp="1"/>
          </p:cNvSpPr>
          <p:nvPr>
            <p:ph type="title"/>
          </p:nvPr>
        </p:nvSpPr>
        <p:spPr/>
        <p:txBody>
          <a:bodyPr/>
          <a:lstStyle/>
          <a:p>
            <a:r>
              <a:rPr lang="fr-FR" dirty="0" smtClean="0"/>
              <a:t>Ses missions:</a:t>
            </a:r>
            <a:endParaRPr lang="fr-F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La recherche de l’excellence</a:t>
            </a:r>
          </a:p>
          <a:p>
            <a:r>
              <a:rPr lang="fr-FR" dirty="0" smtClean="0"/>
              <a:t>Le respect de la personne</a:t>
            </a:r>
          </a:p>
          <a:p>
            <a:r>
              <a:rPr lang="fr-FR" dirty="0" smtClean="0"/>
              <a:t>L’engagement de la solidarité</a:t>
            </a:r>
          </a:p>
          <a:p>
            <a:r>
              <a:rPr lang="fr-FR" dirty="0" smtClean="0"/>
              <a:t>Le partage de connaissances</a:t>
            </a:r>
          </a:p>
          <a:p>
            <a:endParaRPr lang="fr-FR" dirty="0" smtClean="0"/>
          </a:p>
          <a:p>
            <a:r>
              <a:rPr lang="fr-FR" dirty="0" smtClean="0"/>
              <a:t>Les maîtres mots :</a:t>
            </a:r>
          </a:p>
          <a:p>
            <a:pPr lvl="1"/>
            <a:r>
              <a:rPr lang="fr-FR" dirty="0" smtClean="0"/>
              <a:t>Humanisme, empathie, respect, responsabilité, ouverture, justice et égalité des chances…</a:t>
            </a:r>
          </a:p>
          <a:p>
            <a:endParaRPr lang="fr-FR" dirty="0"/>
          </a:p>
        </p:txBody>
      </p:sp>
      <p:sp>
        <p:nvSpPr>
          <p:cNvPr id="3" name="Titre 2"/>
          <p:cNvSpPr>
            <a:spLocks noGrp="1"/>
          </p:cNvSpPr>
          <p:nvPr>
            <p:ph type="title"/>
          </p:nvPr>
        </p:nvSpPr>
        <p:spPr/>
        <p:txBody>
          <a:bodyPr/>
          <a:lstStyle/>
          <a:p>
            <a:r>
              <a:rPr lang="fr-FR" dirty="0" smtClean="0"/>
              <a:t>Ses valeurs:</a:t>
            </a:r>
            <a:endParaRPr lang="fr-F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dirty="0"/>
          </a:p>
        </p:txBody>
      </p:sp>
      <p:sp>
        <p:nvSpPr>
          <p:cNvPr id="3" name="Titre 2"/>
          <p:cNvSpPr>
            <a:spLocks noGrp="1"/>
          </p:cNvSpPr>
          <p:nvPr>
            <p:ph type="title"/>
          </p:nvPr>
        </p:nvSpPr>
        <p:spPr/>
        <p:txBody>
          <a:bodyPr/>
          <a:lstStyle/>
          <a:p>
            <a:r>
              <a:rPr lang="fr-FR" dirty="0" smtClean="0"/>
              <a:t>I- Le Luxembourg</a:t>
            </a:r>
            <a:endParaRPr lang="fr-FR" dirty="0"/>
          </a:p>
        </p:txBody>
      </p:sp>
      <p:pic>
        <p:nvPicPr>
          <p:cNvPr id="4" name="Espace réservé du contenu 3" descr="IMAG0158.jpg"/>
          <p:cNvPicPr>
            <a:picLocks noChangeAspect="1"/>
          </p:cNvPicPr>
          <p:nvPr/>
        </p:nvPicPr>
        <p:blipFill>
          <a:blip r:embed="rId2" cstate="print"/>
          <a:stretch>
            <a:fillRect/>
          </a:stretch>
        </p:blipFill>
        <p:spPr>
          <a:xfrm>
            <a:off x="503040" y="1196752"/>
            <a:ext cx="2160240" cy="3024336"/>
          </a:xfrm>
          <a:prstGeom prst="rect">
            <a:avLst/>
          </a:prstGeom>
        </p:spPr>
      </p:pic>
      <p:pic>
        <p:nvPicPr>
          <p:cNvPr id="5" name="Picture 2" descr="C:\Users\HaschnikCaroline\Desktop\CAROLINE\Luxembourg\IMGP0825.JPG"/>
          <p:cNvPicPr>
            <a:picLocks noChangeAspect="1" noChangeArrowheads="1"/>
          </p:cNvPicPr>
          <p:nvPr/>
        </p:nvPicPr>
        <p:blipFill>
          <a:blip r:embed="rId3" cstate="print"/>
          <a:srcRect/>
          <a:stretch>
            <a:fillRect/>
          </a:stretch>
        </p:blipFill>
        <p:spPr bwMode="auto">
          <a:xfrm>
            <a:off x="6911752" y="188640"/>
            <a:ext cx="2088232" cy="3464918"/>
          </a:xfrm>
          <a:prstGeom prst="rect">
            <a:avLst/>
          </a:prstGeom>
          <a:noFill/>
        </p:spPr>
      </p:pic>
      <p:pic>
        <p:nvPicPr>
          <p:cNvPr id="6" name="Picture 3" descr="C:\Users\HaschnikCaroline\Desktop\CAROLINE\Luxembourg\IMGP0901.JPG"/>
          <p:cNvPicPr>
            <a:picLocks noChangeAspect="1" noChangeArrowheads="1"/>
          </p:cNvPicPr>
          <p:nvPr/>
        </p:nvPicPr>
        <p:blipFill>
          <a:blip r:embed="rId4" cstate="print"/>
          <a:srcRect/>
          <a:stretch>
            <a:fillRect/>
          </a:stretch>
        </p:blipFill>
        <p:spPr bwMode="auto">
          <a:xfrm>
            <a:off x="2879304" y="1385391"/>
            <a:ext cx="3541099" cy="5107767"/>
          </a:xfrm>
          <a:prstGeom prst="rect">
            <a:avLst/>
          </a:prstGeom>
          <a:noFill/>
        </p:spPr>
      </p:pic>
      <p:pic>
        <p:nvPicPr>
          <p:cNvPr id="7" name="Picture 4" descr="C:\Users\HaschnikCaroline\Desktop\CAROLINE\Luxembourg\S7000605.JPG"/>
          <p:cNvPicPr>
            <a:picLocks noChangeAspect="1" noChangeArrowheads="1"/>
          </p:cNvPicPr>
          <p:nvPr/>
        </p:nvPicPr>
        <p:blipFill>
          <a:blip r:embed="rId5" cstate="print"/>
          <a:srcRect/>
          <a:stretch>
            <a:fillRect/>
          </a:stretch>
        </p:blipFill>
        <p:spPr bwMode="auto">
          <a:xfrm>
            <a:off x="6551712" y="4365104"/>
            <a:ext cx="2592288" cy="1814602"/>
          </a:xfrm>
          <a:prstGeom prst="rect">
            <a:avLst/>
          </a:prstGeom>
          <a:noFill/>
        </p:spPr>
      </p:pic>
      <p:pic>
        <p:nvPicPr>
          <p:cNvPr id="13314" name="Picture 2" descr="Fichier:Flag of Luxembourg.svg"/>
          <p:cNvPicPr>
            <a:picLocks noChangeAspect="1" noChangeArrowheads="1"/>
          </p:cNvPicPr>
          <p:nvPr/>
        </p:nvPicPr>
        <p:blipFill>
          <a:blip r:embed="rId6" cstate="print"/>
          <a:srcRect/>
          <a:stretch>
            <a:fillRect/>
          </a:stretch>
        </p:blipFill>
        <p:spPr bwMode="auto">
          <a:xfrm>
            <a:off x="4716016" y="260648"/>
            <a:ext cx="1728192" cy="1036915"/>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Service des Urgences – Polyclinique adultes </a:t>
            </a:r>
          </a:p>
          <a:p>
            <a:r>
              <a:rPr lang="fr-FR" dirty="0" smtClean="0"/>
              <a:t>Service de Chirurgies</a:t>
            </a:r>
          </a:p>
          <a:p>
            <a:pPr>
              <a:buNone/>
            </a:pPr>
            <a:r>
              <a:rPr lang="fr-FR" dirty="0" smtClean="0"/>
              <a:t> (générale, </a:t>
            </a:r>
          </a:p>
          <a:p>
            <a:pPr>
              <a:buNone/>
            </a:pPr>
            <a:r>
              <a:rPr lang="fr-FR" dirty="0" smtClean="0"/>
              <a:t>traumatologique et vasculaire)</a:t>
            </a:r>
            <a:endParaRPr lang="fr-FR" dirty="0"/>
          </a:p>
        </p:txBody>
      </p:sp>
      <p:sp>
        <p:nvSpPr>
          <p:cNvPr id="3" name="Titre 2"/>
          <p:cNvSpPr>
            <a:spLocks noGrp="1"/>
          </p:cNvSpPr>
          <p:nvPr>
            <p:ph type="title"/>
          </p:nvPr>
        </p:nvSpPr>
        <p:spPr/>
        <p:txBody>
          <a:bodyPr/>
          <a:lstStyle/>
          <a:p>
            <a:r>
              <a:rPr lang="fr-FR" dirty="0" smtClean="0"/>
              <a:t>HASCHNIK Caroline</a:t>
            </a:r>
            <a:endParaRPr lang="fr-FR" dirty="0"/>
          </a:p>
        </p:txBody>
      </p:sp>
      <p:pic>
        <p:nvPicPr>
          <p:cNvPr id="1026" name="Picture 2" descr="C:\Users\HaschnikCaroline\Desktop\CAROLINE\Luxembourg\S7000586 - Copie.JPG"/>
          <p:cNvPicPr>
            <a:picLocks noChangeAspect="1" noChangeArrowheads="1"/>
          </p:cNvPicPr>
          <p:nvPr/>
        </p:nvPicPr>
        <p:blipFill>
          <a:blip r:embed="rId3" cstate="print"/>
          <a:srcRect/>
          <a:stretch>
            <a:fillRect/>
          </a:stretch>
        </p:blipFill>
        <p:spPr bwMode="auto">
          <a:xfrm>
            <a:off x="5364088" y="2076539"/>
            <a:ext cx="3586096" cy="4781461"/>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611560" y="980728"/>
            <a:ext cx="8100392" cy="5328592"/>
          </a:xfrm>
        </p:spPr>
        <p:txBody>
          <a:bodyPr>
            <a:normAutofit fontScale="47500" lnSpcReduction="20000"/>
          </a:bodyPr>
          <a:lstStyle/>
          <a:p>
            <a:pPr lvl="0"/>
            <a:r>
              <a:rPr lang="fr-FR" sz="3800" u="sng" dirty="0" smtClean="0"/>
              <a:t>Cadre de Santé de l’unité : </a:t>
            </a:r>
            <a:endParaRPr lang="fr-FR" sz="3800" dirty="0" smtClean="0"/>
          </a:p>
          <a:p>
            <a:pPr>
              <a:buNone/>
            </a:pPr>
            <a:r>
              <a:rPr lang="fr-FR" sz="3800" dirty="0" smtClean="0"/>
              <a:t>	M</a:t>
            </a:r>
            <a:r>
              <a:rPr lang="fr-FR" sz="3800" dirty="0" smtClean="0"/>
              <a:t>. Arnaud MARGUET – Cadre soignant chef d’unité</a:t>
            </a:r>
          </a:p>
          <a:p>
            <a:pPr>
              <a:buNone/>
            </a:pPr>
            <a:endParaRPr lang="fr-FR" sz="3800" dirty="0" smtClean="0"/>
          </a:p>
          <a:p>
            <a:pPr lvl="0"/>
            <a:r>
              <a:rPr lang="fr-FR" sz="3800" u="sng" dirty="0" smtClean="0"/>
              <a:t>Equipe médicale</a:t>
            </a:r>
            <a:endParaRPr lang="fr-FR" sz="3800" dirty="0" smtClean="0"/>
          </a:p>
          <a:p>
            <a:pPr>
              <a:buNone/>
            </a:pPr>
            <a:endParaRPr lang="fr-FR" sz="3800" dirty="0" smtClean="0"/>
          </a:p>
          <a:p>
            <a:r>
              <a:rPr lang="fr-FR" sz="3800" dirty="0" smtClean="0"/>
              <a:t>Dr. Marc SIMON – Chef de service</a:t>
            </a:r>
          </a:p>
          <a:p>
            <a:r>
              <a:rPr lang="fr-FR" sz="3800" dirty="0" smtClean="0"/>
              <a:t>Dr. Victor ARENDT - Médecin</a:t>
            </a:r>
          </a:p>
          <a:p>
            <a:r>
              <a:rPr lang="fr-FR" sz="3800" dirty="0" smtClean="0"/>
              <a:t>Dr. Guillaume BAUER – Médecin</a:t>
            </a:r>
          </a:p>
          <a:p>
            <a:r>
              <a:rPr lang="fr-FR" sz="3800" dirty="0" smtClean="0"/>
              <a:t>Dr. Annette EVEN – Médecin</a:t>
            </a:r>
          </a:p>
          <a:p>
            <a:r>
              <a:rPr lang="fr-FR" sz="3800" dirty="0" smtClean="0"/>
              <a:t>Dr. Sophie MONTAGNON – Médecin</a:t>
            </a:r>
          </a:p>
          <a:p>
            <a:r>
              <a:rPr lang="fr-FR" sz="3800" dirty="0" smtClean="0"/>
              <a:t>Dr. Stéphanie OBERTIN - Médecin</a:t>
            </a:r>
          </a:p>
          <a:p>
            <a:r>
              <a:rPr lang="fr-FR" sz="3800" dirty="0" smtClean="0"/>
              <a:t>Équipe médicale complétée par des médecins coopérants, à temps plein ou temps partiel.</a:t>
            </a:r>
          </a:p>
          <a:p>
            <a:pPr lvl="0"/>
            <a:endParaRPr lang="fr-FR" sz="3800" u="sng" dirty="0" smtClean="0"/>
          </a:p>
          <a:p>
            <a:pPr lvl="0"/>
            <a:r>
              <a:rPr lang="fr-FR" sz="3800" u="sng" dirty="0" smtClean="0"/>
              <a:t>Équipe </a:t>
            </a:r>
            <a:r>
              <a:rPr lang="fr-FR" sz="3800" u="sng" dirty="0" smtClean="0"/>
              <a:t>soignante</a:t>
            </a:r>
            <a:endParaRPr lang="fr-FR" sz="3800" dirty="0" smtClean="0"/>
          </a:p>
          <a:p>
            <a:endParaRPr lang="fr-FR" sz="3800" dirty="0" smtClean="0"/>
          </a:p>
          <a:p>
            <a:r>
              <a:rPr lang="fr-FR" sz="3800" dirty="0" smtClean="0"/>
              <a:t>Infirmières : 22 personnes physiques </a:t>
            </a:r>
          </a:p>
          <a:p>
            <a:r>
              <a:rPr lang="fr-FR" sz="3800" dirty="0" smtClean="0"/>
              <a:t>Aide soignant : 1 personne </a:t>
            </a:r>
          </a:p>
          <a:p>
            <a:endParaRPr lang="fr-FR" dirty="0"/>
          </a:p>
        </p:txBody>
      </p:sp>
      <p:sp>
        <p:nvSpPr>
          <p:cNvPr id="3" name="Titre 2"/>
          <p:cNvSpPr>
            <a:spLocks noGrp="1"/>
          </p:cNvSpPr>
          <p:nvPr>
            <p:ph type="title"/>
          </p:nvPr>
        </p:nvSpPr>
        <p:spPr>
          <a:xfrm>
            <a:off x="914400" y="0"/>
            <a:ext cx="8229600" cy="1143000"/>
          </a:xfrm>
        </p:spPr>
        <p:txBody>
          <a:bodyPr/>
          <a:lstStyle/>
          <a:p>
            <a:pPr algn="ctr"/>
            <a:r>
              <a:rPr lang="fr-FR" sz="4400" dirty="0" smtClean="0"/>
              <a:t>Urgences - Policlinique</a:t>
            </a:r>
            <a:endParaRPr lang="fr-F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683568" y="908720"/>
            <a:ext cx="8229600" cy="4525963"/>
          </a:xfrm>
        </p:spPr>
        <p:txBody>
          <a:bodyPr>
            <a:normAutofit fontScale="77500" lnSpcReduction="20000"/>
          </a:bodyPr>
          <a:lstStyle/>
          <a:p>
            <a:endParaRPr lang="fr-FR" dirty="0" smtClean="0"/>
          </a:p>
          <a:p>
            <a:r>
              <a:rPr lang="fr-FR" sz="3400" b="1" dirty="0" smtClean="0"/>
              <a:t>Pathologies rencontrées : selon 2 grands types </a:t>
            </a:r>
            <a:r>
              <a:rPr lang="fr-FR" sz="2800" dirty="0" smtClean="0"/>
              <a:t>:</a:t>
            </a:r>
          </a:p>
          <a:p>
            <a:endParaRPr lang="fr-FR" sz="2400" dirty="0" smtClean="0"/>
          </a:p>
          <a:p>
            <a:pPr lvl="0"/>
            <a:r>
              <a:rPr lang="fr-FR" sz="2800" b="1" i="1" dirty="0" smtClean="0"/>
              <a:t>Prises en charges en urgence</a:t>
            </a:r>
            <a:r>
              <a:rPr lang="fr-FR" sz="2800" i="1" dirty="0" smtClean="0"/>
              <a:t> (non-programmées) </a:t>
            </a:r>
            <a:endParaRPr lang="fr-FR" sz="2400" dirty="0" smtClean="0"/>
          </a:p>
          <a:p>
            <a:pPr lvl="1"/>
            <a:r>
              <a:rPr lang="fr-FR" sz="2400" i="1" dirty="0" smtClean="0"/>
              <a:t>Altérations de l’état général (avec ou sans symptômes associés)</a:t>
            </a:r>
            <a:endParaRPr lang="fr-FR" sz="2000" dirty="0" smtClean="0"/>
          </a:p>
          <a:p>
            <a:pPr lvl="1"/>
            <a:r>
              <a:rPr lang="fr-FR" sz="2400" i="1" dirty="0" smtClean="0"/>
              <a:t>Pathologies cardiovasculaires aiguës (Infarctus, OAP, …)</a:t>
            </a:r>
            <a:endParaRPr lang="fr-FR" sz="2000" dirty="0" smtClean="0"/>
          </a:p>
          <a:p>
            <a:pPr lvl="1"/>
            <a:r>
              <a:rPr lang="fr-FR" sz="2400" i="1" dirty="0" smtClean="0"/>
              <a:t>Pathologies neurologiques aiguës (AVC, AIT, confusions, céphalées)</a:t>
            </a:r>
            <a:endParaRPr lang="fr-FR" sz="2000" dirty="0" smtClean="0"/>
          </a:p>
          <a:p>
            <a:pPr lvl="1"/>
            <a:r>
              <a:rPr lang="fr-FR" sz="2400" i="1" dirty="0" smtClean="0"/>
              <a:t>Pathologies traumatiques (plaies, traumatismes articulaires et fractures, …) et rhumatologiques </a:t>
            </a:r>
            <a:endParaRPr lang="fr-FR" sz="2000" dirty="0" smtClean="0"/>
          </a:p>
          <a:p>
            <a:pPr lvl="1"/>
            <a:r>
              <a:rPr lang="fr-FR" sz="2400" i="1" dirty="0" smtClean="0"/>
              <a:t>Pathologies respiratoires (pneumothorax, dyspnées, BPCO…) </a:t>
            </a:r>
            <a:endParaRPr lang="fr-FR" sz="2000" dirty="0" smtClean="0"/>
          </a:p>
          <a:p>
            <a:pPr lvl="0"/>
            <a:r>
              <a:rPr lang="fr-FR" sz="2800" b="1" i="1" dirty="0" smtClean="0"/>
              <a:t>Prises en charges programmées </a:t>
            </a:r>
            <a:endParaRPr lang="fr-FR" sz="2400" dirty="0" smtClean="0"/>
          </a:p>
          <a:p>
            <a:pPr lvl="1"/>
            <a:r>
              <a:rPr lang="fr-FR" sz="2400" i="1" dirty="0" smtClean="0"/>
              <a:t>Suivis de pansements réalisés au service d’urgence </a:t>
            </a:r>
            <a:endParaRPr lang="fr-FR" sz="2000" dirty="0" smtClean="0"/>
          </a:p>
          <a:p>
            <a:pPr lvl="1"/>
            <a:r>
              <a:rPr lang="fr-FR" sz="2400" i="1" dirty="0" smtClean="0"/>
              <a:t>Réalisation d’examens de biologie sur prescription externe (HGPO, tests endocriniens, bilans biologiques complexes…)</a:t>
            </a:r>
            <a:endParaRPr lang="fr-FR" sz="2000" dirty="0" smtClean="0"/>
          </a:p>
          <a:p>
            <a:pPr lvl="1"/>
            <a:r>
              <a:rPr lang="fr-FR" sz="2400" i="1" dirty="0" smtClean="0"/>
              <a:t>Réalisation d’immobilisations (plâtrées ou non) en collaboration avec les services d’hospitalisation (orthopédie et </a:t>
            </a:r>
            <a:r>
              <a:rPr lang="fr-FR" sz="2400" i="1" dirty="0" err="1" smtClean="0"/>
              <a:t>chir</a:t>
            </a:r>
            <a:r>
              <a:rPr lang="fr-FR" sz="2400" i="1" dirty="0" smtClean="0"/>
              <a:t>. plastique </a:t>
            </a:r>
            <a:r>
              <a:rPr lang="fr-FR" sz="2400" i="1" dirty="0" err="1" smtClean="0"/>
              <a:t>ppalement</a:t>
            </a:r>
            <a:r>
              <a:rPr lang="fr-FR" sz="2400" i="1" dirty="0" smtClean="0"/>
              <a:t>)</a:t>
            </a:r>
            <a:endParaRPr lang="fr-FR" sz="2000" dirty="0" smtClean="0"/>
          </a:p>
          <a:p>
            <a:pPr>
              <a:buNone/>
            </a:pPr>
            <a:endParaRPr lang="fr-FR" dirty="0" smtClean="0"/>
          </a:p>
          <a:p>
            <a:endParaRPr lang="fr-FR" dirty="0" smtClean="0"/>
          </a:p>
          <a:p>
            <a:endParaRPr lang="fr-FR" dirty="0"/>
          </a:p>
        </p:txBody>
      </p:sp>
      <p:sp>
        <p:nvSpPr>
          <p:cNvPr id="3" name="Titre 2"/>
          <p:cNvSpPr>
            <a:spLocks noGrp="1"/>
          </p:cNvSpPr>
          <p:nvPr>
            <p:ph type="title"/>
          </p:nvPr>
        </p:nvSpPr>
        <p:spPr/>
        <p:txBody>
          <a:bodyPr>
            <a:normAutofit/>
          </a:bodyPr>
          <a:lstStyle/>
          <a:p>
            <a:pPr algn="ctr"/>
            <a:endParaRPr lang="fr-FR" sz="32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fontScale="70000" lnSpcReduction="20000"/>
          </a:bodyPr>
          <a:lstStyle/>
          <a:p>
            <a:r>
              <a:rPr lang="fr-FR" sz="4000" u="sng" dirty="0" smtClean="0"/>
              <a:t>Les Urgences 9h sur 24</a:t>
            </a:r>
          </a:p>
          <a:p>
            <a:endParaRPr lang="fr-FR" dirty="0" smtClean="0"/>
          </a:p>
          <a:p>
            <a:r>
              <a:rPr lang="fr-FR" dirty="0" smtClean="0"/>
              <a:t>L’organisation et la répartition des moyens humains dépendent des </a:t>
            </a:r>
            <a:r>
              <a:rPr lang="fr-FR" b="1" dirty="0" smtClean="0"/>
              <a:t>jours de garde ou de non-garde</a:t>
            </a:r>
            <a:r>
              <a:rPr lang="fr-FR" dirty="0" smtClean="0"/>
              <a:t> en vigueur pour la ville de Luxembourg</a:t>
            </a:r>
            <a:r>
              <a:rPr lang="fr-FR" dirty="0" smtClean="0"/>
              <a:t>.</a:t>
            </a:r>
          </a:p>
          <a:p>
            <a:endParaRPr lang="fr-FR" dirty="0" smtClean="0"/>
          </a:p>
          <a:p>
            <a:r>
              <a:rPr lang="fr-FR" dirty="0" smtClean="0"/>
              <a:t>Schématiquement, les secours sont orientés </a:t>
            </a:r>
            <a:r>
              <a:rPr lang="fr-FR" b="1" dirty="0" smtClean="0"/>
              <a:t>vers l’Hôpital de Garde </a:t>
            </a:r>
            <a:r>
              <a:rPr lang="fr-FR" dirty="0" smtClean="0"/>
              <a:t>suivant un planning établi par le Ministère de la Santé ; à un rythme proche de :</a:t>
            </a:r>
          </a:p>
          <a:p>
            <a:pPr lvl="0">
              <a:buNone/>
            </a:pPr>
            <a:r>
              <a:rPr lang="fr-FR" dirty="0" smtClean="0"/>
              <a:t>		2 </a:t>
            </a:r>
            <a:r>
              <a:rPr lang="fr-FR" dirty="0" smtClean="0"/>
              <a:t>jours / semaine*</a:t>
            </a:r>
          </a:p>
          <a:p>
            <a:pPr lvl="0">
              <a:buNone/>
            </a:pPr>
            <a:r>
              <a:rPr lang="fr-FR" dirty="0" smtClean="0"/>
              <a:t>		2 </a:t>
            </a:r>
            <a:r>
              <a:rPr lang="fr-FR" dirty="0" smtClean="0"/>
              <a:t>weekends toutes les 5 semaines</a:t>
            </a:r>
          </a:p>
          <a:p>
            <a:pPr>
              <a:buNone/>
            </a:pPr>
            <a:endParaRPr lang="fr-FR" dirty="0" smtClean="0"/>
          </a:p>
          <a:p>
            <a:r>
              <a:rPr lang="fr-FR" dirty="0" smtClean="0"/>
              <a:t>Trois établissements se partagent les gardes pour la Ville de Luxembourg :</a:t>
            </a:r>
          </a:p>
          <a:p>
            <a:pPr lvl="0">
              <a:buNone/>
            </a:pPr>
            <a:r>
              <a:rPr lang="fr-FR" dirty="0" smtClean="0"/>
              <a:t>	- le </a:t>
            </a:r>
            <a:r>
              <a:rPr lang="fr-FR" dirty="0" smtClean="0"/>
              <a:t>Centre Hospitalier de Luxembourg (CHL)</a:t>
            </a:r>
          </a:p>
          <a:p>
            <a:pPr lvl="0">
              <a:buNone/>
            </a:pPr>
            <a:r>
              <a:rPr lang="fr-FR" dirty="0" smtClean="0"/>
              <a:t>	- l’Hôpital </a:t>
            </a:r>
            <a:r>
              <a:rPr lang="fr-FR" dirty="0" smtClean="0"/>
              <a:t>Kirchberg</a:t>
            </a:r>
          </a:p>
          <a:p>
            <a:pPr lvl="0">
              <a:buNone/>
            </a:pPr>
            <a:r>
              <a:rPr lang="fr-FR" dirty="0" smtClean="0"/>
              <a:t>	- la </a:t>
            </a:r>
            <a:r>
              <a:rPr lang="fr-FR" dirty="0" smtClean="0"/>
              <a:t>Clinique Sainte-Thérése (« </a:t>
            </a:r>
            <a:r>
              <a:rPr lang="fr-FR" dirty="0" err="1" smtClean="0"/>
              <a:t>ZitaKlinik</a:t>
            </a:r>
            <a:r>
              <a:rPr lang="fr-FR" dirty="0" smtClean="0"/>
              <a:t> »)</a:t>
            </a:r>
          </a:p>
          <a:p>
            <a:endParaRPr lang="fr-FR" dirty="0"/>
          </a:p>
        </p:txBody>
      </p:sp>
      <p:sp>
        <p:nvSpPr>
          <p:cNvPr id="3" name="Titre 2"/>
          <p:cNvSpPr>
            <a:spLocks noGrp="1"/>
          </p:cNvSpPr>
          <p:nvPr>
            <p:ph type="title"/>
          </p:nvPr>
        </p:nvSpPr>
        <p:spPr/>
        <p:txBody>
          <a:bodyPr/>
          <a:lstStyle/>
          <a:p>
            <a:endParaRPr lang="fr-F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Organisation des Urgences</a:t>
            </a:r>
          </a:p>
          <a:p>
            <a:endParaRPr lang="fr-FR" dirty="0" smtClean="0"/>
          </a:p>
          <a:p>
            <a:r>
              <a:rPr lang="fr-FR" dirty="0" smtClean="0"/>
              <a:t>- Une salle de suture (4 à 6 lits)</a:t>
            </a:r>
          </a:p>
          <a:p>
            <a:r>
              <a:rPr lang="fr-FR" dirty="0" smtClean="0"/>
              <a:t>- Une salle d’Urgence (4 lits)</a:t>
            </a:r>
          </a:p>
          <a:p>
            <a:r>
              <a:rPr lang="fr-FR" dirty="0" smtClean="0"/>
              <a:t>- 5 Box</a:t>
            </a:r>
          </a:p>
          <a:p>
            <a:r>
              <a:rPr lang="fr-FR" dirty="0" smtClean="0"/>
              <a:t>- 5 lits portes</a:t>
            </a:r>
            <a:endParaRPr lang="fr-FR" dirty="0"/>
          </a:p>
        </p:txBody>
      </p:sp>
      <p:sp>
        <p:nvSpPr>
          <p:cNvPr id="3" name="Titre 2"/>
          <p:cNvSpPr>
            <a:spLocks noGrp="1"/>
          </p:cNvSpPr>
          <p:nvPr>
            <p:ph type="title"/>
          </p:nvPr>
        </p:nvSpPr>
        <p:spPr/>
        <p:txBody>
          <a:bodyPr/>
          <a:lstStyle/>
          <a:p>
            <a:endParaRPr lang="fr-F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Cadre de santé chef d’unité:</a:t>
            </a:r>
            <a:endParaRPr lang="fr-FR" dirty="0" smtClean="0"/>
          </a:p>
          <a:p>
            <a:pPr lvl="1"/>
            <a:r>
              <a:rPr lang="fr-FR" dirty="0" smtClean="0"/>
              <a:t>Mme Isabella COLAMONACO</a:t>
            </a:r>
          </a:p>
          <a:p>
            <a:pPr lvl="1">
              <a:buNone/>
            </a:pPr>
            <a:endParaRPr lang="fr-FR" dirty="0" smtClean="0"/>
          </a:p>
          <a:p>
            <a:r>
              <a:rPr lang="fr-FR" dirty="0" smtClean="0"/>
              <a:t>Chef de service:</a:t>
            </a:r>
          </a:p>
          <a:p>
            <a:pPr lvl="1"/>
            <a:r>
              <a:rPr lang="fr-FR" dirty="0" smtClean="0"/>
              <a:t>Professeur  Torsten GERICH</a:t>
            </a:r>
          </a:p>
          <a:p>
            <a:pPr lvl="1">
              <a:buNone/>
            </a:pPr>
            <a:endParaRPr lang="fr-FR" dirty="0" smtClean="0"/>
          </a:p>
          <a:p>
            <a:r>
              <a:rPr lang="fr-FR" dirty="0" smtClean="0"/>
              <a:t>Médecins collaborateurs</a:t>
            </a:r>
          </a:p>
          <a:p>
            <a:pPr lvl="2"/>
            <a:r>
              <a:rPr lang="fr-FR" dirty="0" smtClean="0"/>
              <a:t>Dr BACKES</a:t>
            </a:r>
          </a:p>
          <a:p>
            <a:pPr lvl="2"/>
            <a:r>
              <a:rPr lang="fr-FR" dirty="0" smtClean="0"/>
              <a:t>Dr PILLET </a:t>
            </a:r>
          </a:p>
          <a:p>
            <a:pPr lvl="2"/>
            <a:r>
              <a:rPr lang="fr-FR" dirty="0" smtClean="0"/>
              <a:t>Dr SMIT</a:t>
            </a:r>
          </a:p>
          <a:p>
            <a:pPr lvl="3"/>
            <a:r>
              <a:rPr lang="fr-FR" dirty="0" smtClean="0"/>
              <a:t>En collaboration avec une équipe d’internes</a:t>
            </a:r>
          </a:p>
          <a:p>
            <a:endParaRPr lang="fr-FR" dirty="0" smtClean="0"/>
          </a:p>
        </p:txBody>
      </p:sp>
      <p:sp>
        <p:nvSpPr>
          <p:cNvPr id="3" name="Titre 2"/>
          <p:cNvSpPr>
            <a:spLocks noGrp="1"/>
          </p:cNvSpPr>
          <p:nvPr>
            <p:ph type="title"/>
          </p:nvPr>
        </p:nvSpPr>
        <p:spPr/>
        <p:txBody>
          <a:bodyPr>
            <a:noAutofit/>
          </a:bodyPr>
          <a:lstStyle/>
          <a:p>
            <a:pPr algn="ctr"/>
            <a:r>
              <a:rPr lang="fr-FR" sz="3200" dirty="0" smtClean="0"/>
              <a:t>U46:    Chirurgies générale, traumatologique </a:t>
            </a:r>
            <a:br>
              <a:rPr lang="fr-FR" sz="3200" dirty="0" smtClean="0"/>
            </a:br>
            <a:r>
              <a:rPr lang="fr-FR" sz="3200" dirty="0" smtClean="0"/>
              <a:t>et vasculaire</a:t>
            </a:r>
            <a:endParaRPr lang="fr-FR" sz="32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a:bodyPr>
          <a:lstStyle/>
          <a:p>
            <a:r>
              <a:rPr lang="fr-FR" sz="2400" dirty="0" smtClean="0"/>
              <a:t>Le service de </a:t>
            </a:r>
            <a:r>
              <a:rPr lang="fr-FR" sz="2400" dirty="0" smtClean="0"/>
              <a:t>traumatologie font partie du Département de l’Appareil Locomoteur, fondé en 2009 et qui inclut également les services de Médecine Physique, de Rééducation et d’Évaluation Fonctionnelle, de Rhumatologie et de Médecine du Sport. </a:t>
            </a:r>
            <a:endParaRPr lang="fr-FR" sz="2400" dirty="0" smtClean="0"/>
          </a:p>
          <a:p>
            <a:endParaRPr lang="fr-FR" sz="2400" dirty="0" smtClean="0"/>
          </a:p>
          <a:p>
            <a:r>
              <a:rPr lang="fr-FR" sz="2400" dirty="0" smtClean="0"/>
              <a:t>Les </a:t>
            </a:r>
            <a:r>
              <a:rPr lang="fr-FR" sz="2400" dirty="0" smtClean="0"/>
              <a:t>services ont pour vocation de garantir la prise en charge adaptée à l’état de santé et dans les délais requis des patients souffrant de déformations et de pathologies traumatiques ou dégénératives de l’appareil locomoteur.</a:t>
            </a:r>
            <a:endParaRPr lang="fr-FR" sz="2400" dirty="0"/>
          </a:p>
        </p:txBody>
      </p:sp>
      <p:sp>
        <p:nvSpPr>
          <p:cNvPr id="3" name="Titre 2"/>
          <p:cNvSpPr>
            <a:spLocks noGrp="1"/>
          </p:cNvSpPr>
          <p:nvPr>
            <p:ph type="title"/>
          </p:nvPr>
        </p:nvSpPr>
        <p:spPr/>
        <p:txBody>
          <a:bodyPr/>
          <a:lstStyle/>
          <a:p>
            <a:endParaRPr lang="fr-F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683568" y="2132856"/>
            <a:ext cx="8229600" cy="4525963"/>
          </a:xfrm>
        </p:spPr>
        <p:txBody>
          <a:bodyPr/>
          <a:lstStyle/>
          <a:p>
            <a:r>
              <a:rPr lang="fr-FR" b="1" dirty="0" smtClean="0"/>
              <a:t>Chirurgie prothétique primaire et de reprise:</a:t>
            </a:r>
            <a:endParaRPr lang="fr-FR" dirty="0" smtClean="0"/>
          </a:p>
          <a:p>
            <a:pPr lvl="1"/>
            <a:r>
              <a:rPr lang="fr-FR" dirty="0" smtClean="0"/>
              <a:t>Prothèses d’épaule</a:t>
            </a:r>
          </a:p>
          <a:p>
            <a:pPr lvl="1"/>
            <a:r>
              <a:rPr lang="fr-FR" dirty="0" smtClean="0"/>
              <a:t>Prothèses du coude</a:t>
            </a:r>
          </a:p>
          <a:p>
            <a:pPr lvl="1"/>
            <a:r>
              <a:rPr lang="fr-FR" dirty="0" smtClean="0"/>
              <a:t>Prothèses de hanche</a:t>
            </a:r>
          </a:p>
          <a:p>
            <a:pPr lvl="1"/>
            <a:r>
              <a:rPr lang="fr-FR" dirty="0" smtClean="0"/>
              <a:t>Prothèses du genou</a:t>
            </a:r>
          </a:p>
          <a:p>
            <a:pPr lvl="1"/>
            <a:r>
              <a:rPr lang="fr-FR" dirty="0" smtClean="0"/>
              <a:t>Prothèses de cheville</a:t>
            </a:r>
          </a:p>
          <a:p>
            <a:endParaRPr lang="fr-FR" dirty="0"/>
          </a:p>
        </p:txBody>
      </p:sp>
      <p:sp>
        <p:nvSpPr>
          <p:cNvPr id="3" name="Titre 2"/>
          <p:cNvSpPr>
            <a:spLocks noGrp="1"/>
          </p:cNvSpPr>
          <p:nvPr>
            <p:ph type="title"/>
          </p:nvPr>
        </p:nvSpPr>
        <p:spPr/>
        <p:txBody>
          <a:bodyPr/>
          <a:lstStyle/>
          <a:p>
            <a:r>
              <a:rPr lang="fr-FR" dirty="0" smtClean="0"/>
              <a:t>Les chirurgies rencontrées</a:t>
            </a:r>
            <a:endParaRPr lang="fr-F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fontScale="92500" lnSpcReduction="10000"/>
          </a:bodyPr>
          <a:lstStyle/>
          <a:p>
            <a:r>
              <a:rPr lang="fr-FR" b="1" dirty="0" smtClean="0"/>
              <a:t>Chirurgie </a:t>
            </a:r>
            <a:r>
              <a:rPr lang="fr-FR" b="1" dirty="0" err="1" smtClean="0"/>
              <a:t>arthroscopique</a:t>
            </a:r>
            <a:r>
              <a:rPr lang="fr-FR" b="1" dirty="0" smtClean="0"/>
              <a:t>:</a:t>
            </a:r>
            <a:endParaRPr lang="fr-FR" dirty="0" smtClean="0"/>
          </a:p>
          <a:p>
            <a:pPr lvl="1"/>
            <a:r>
              <a:rPr lang="fr-FR" dirty="0" smtClean="0"/>
              <a:t>Arthroscopies de l’épaule (reconstructions </a:t>
            </a:r>
            <a:r>
              <a:rPr lang="fr-FR" dirty="0" err="1" smtClean="0"/>
              <a:t>arthroscopiques</a:t>
            </a:r>
            <a:r>
              <a:rPr lang="fr-FR" dirty="0" smtClean="0"/>
              <a:t> de la coiffe des rotateurs, stabilisations </a:t>
            </a:r>
            <a:r>
              <a:rPr lang="fr-FR" dirty="0" err="1" smtClean="0"/>
              <a:t>arthroscopiques</a:t>
            </a:r>
            <a:r>
              <a:rPr lang="fr-FR" dirty="0" smtClean="0"/>
              <a:t>, exérèses </a:t>
            </a:r>
            <a:r>
              <a:rPr lang="fr-FR" dirty="0" err="1" smtClean="0"/>
              <a:t>arthroscopiques</a:t>
            </a:r>
            <a:r>
              <a:rPr lang="fr-FR" dirty="0" smtClean="0"/>
              <a:t> de calcifications, stabilisations </a:t>
            </a:r>
            <a:r>
              <a:rPr lang="fr-FR" dirty="0" err="1" smtClean="0"/>
              <a:t>arthroscopiques</a:t>
            </a:r>
            <a:r>
              <a:rPr lang="fr-FR" dirty="0" smtClean="0"/>
              <a:t> des luxations </a:t>
            </a:r>
            <a:r>
              <a:rPr lang="fr-FR" dirty="0" err="1" smtClean="0"/>
              <a:t>acromioclaviculaires</a:t>
            </a:r>
            <a:r>
              <a:rPr lang="fr-FR" dirty="0" smtClean="0"/>
              <a:t>, résections </a:t>
            </a:r>
            <a:r>
              <a:rPr lang="fr-FR" dirty="0" err="1" smtClean="0"/>
              <a:t>arthroscopiques</a:t>
            </a:r>
            <a:r>
              <a:rPr lang="fr-FR" dirty="0" smtClean="0"/>
              <a:t> de l’articulation </a:t>
            </a:r>
            <a:r>
              <a:rPr lang="fr-FR" dirty="0" err="1" smtClean="0"/>
              <a:t>acromioclaviculaires</a:t>
            </a:r>
            <a:r>
              <a:rPr lang="fr-FR" dirty="0" smtClean="0"/>
              <a:t>)</a:t>
            </a:r>
          </a:p>
          <a:p>
            <a:pPr lvl="1"/>
            <a:r>
              <a:rPr lang="fr-FR" dirty="0" smtClean="0"/>
              <a:t>Arthroscopies du coude</a:t>
            </a:r>
          </a:p>
          <a:p>
            <a:pPr lvl="1"/>
            <a:r>
              <a:rPr lang="fr-FR" dirty="0" smtClean="0"/>
              <a:t>Arthroscopies du poignet</a:t>
            </a:r>
          </a:p>
          <a:p>
            <a:pPr lvl="1"/>
            <a:r>
              <a:rPr lang="fr-FR" dirty="0" smtClean="0"/>
              <a:t>Arthroscopies de la hanche</a:t>
            </a:r>
          </a:p>
          <a:p>
            <a:pPr lvl="1"/>
            <a:r>
              <a:rPr lang="fr-FR" dirty="0" smtClean="0"/>
              <a:t>Arthroscopies du genou (reconstructions du ligament croisé antérieur et postérieur, réparations méniscales, transplantations méniscales)</a:t>
            </a:r>
          </a:p>
          <a:p>
            <a:pPr lvl="1"/>
            <a:r>
              <a:rPr lang="fr-FR" dirty="0" smtClean="0"/>
              <a:t>Arthroscopies de la cheville et du pied (avant-pied et arrière-pied</a:t>
            </a:r>
            <a:r>
              <a:rPr lang="fr-FR" dirty="0" smtClean="0"/>
              <a:t>)</a:t>
            </a:r>
            <a:endParaRPr lang="fr-FR" dirty="0" smtClean="0"/>
          </a:p>
        </p:txBody>
      </p:sp>
      <p:sp>
        <p:nvSpPr>
          <p:cNvPr id="3" name="Titre 2"/>
          <p:cNvSpPr>
            <a:spLocks noGrp="1"/>
          </p:cNvSpPr>
          <p:nvPr>
            <p:ph type="title"/>
          </p:nvPr>
        </p:nvSpPr>
        <p:spPr/>
        <p:txBody>
          <a:bodyPr/>
          <a:lstStyle/>
          <a:p>
            <a:endParaRPr lang="fr-F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b="1" dirty="0" smtClean="0"/>
              <a:t>Chirurgie des muscles, tendons et ligaments:</a:t>
            </a:r>
            <a:endParaRPr lang="fr-FR" dirty="0" smtClean="0"/>
          </a:p>
          <a:p>
            <a:pPr lvl="1"/>
            <a:r>
              <a:rPr lang="fr-FR" dirty="0" smtClean="0"/>
              <a:t>Traitement chirurgical et non-chirurgical des ruptures musculaires et tendineuses (ex.: tendon </a:t>
            </a:r>
            <a:r>
              <a:rPr lang="fr-FR" dirty="0" smtClean="0"/>
              <a:t>d’Achille)</a:t>
            </a:r>
          </a:p>
          <a:p>
            <a:pPr lvl="1"/>
            <a:r>
              <a:rPr lang="fr-FR" dirty="0" smtClean="0"/>
              <a:t>Section </a:t>
            </a:r>
            <a:r>
              <a:rPr lang="fr-FR" dirty="0" smtClean="0"/>
              <a:t>endoscopique des loges musculaires</a:t>
            </a:r>
          </a:p>
          <a:p>
            <a:pPr lvl="1"/>
            <a:r>
              <a:rPr lang="fr-FR" dirty="0" smtClean="0"/>
              <a:t>Reconstructions ligamentaires (genou, épaule, cheville)</a:t>
            </a:r>
          </a:p>
          <a:p>
            <a:endParaRPr lang="fr-FR" dirty="0"/>
          </a:p>
        </p:txBody>
      </p:sp>
      <p:sp>
        <p:nvSpPr>
          <p:cNvPr id="3" name="Titre 2"/>
          <p:cNvSpPr>
            <a:spLocks noGrp="1"/>
          </p:cNvSpPr>
          <p:nvPr>
            <p:ph type="title"/>
          </p:nvPr>
        </p:nvSpPr>
        <p:spPr/>
        <p:txBody>
          <a:bodyPr/>
          <a:lstStyle/>
          <a:p>
            <a:endParaRPr lang="fr-F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395536" y="1268760"/>
            <a:ext cx="8229600" cy="4525963"/>
          </a:xfrm>
        </p:spPr>
        <p:txBody>
          <a:bodyPr>
            <a:normAutofit/>
          </a:bodyPr>
          <a:lstStyle/>
          <a:p>
            <a:endParaRPr lang="fr-FR" dirty="0" smtClean="0"/>
          </a:p>
          <a:p>
            <a:r>
              <a:rPr lang="fr-FR" sz="2400" dirty="0" err="1" smtClean="0"/>
              <a:t>Supérificie</a:t>
            </a:r>
            <a:r>
              <a:rPr lang="fr-FR" sz="2400" dirty="0" smtClean="0"/>
              <a:t> de 2 586 km</a:t>
            </a:r>
          </a:p>
          <a:p>
            <a:r>
              <a:rPr lang="fr-FR" sz="2400" dirty="0" smtClean="0"/>
              <a:t>Du N au S : 82kms et 58kms d’E en O</a:t>
            </a:r>
          </a:p>
          <a:p>
            <a:r>
              <a:rPr lang="fr-FR" sz="2400" dirty="0" smtClean="0"/>
              <a:t>Etat authentique, </a:t>
            </a:r>
            <a:r>
              <a:rPr lang="fr-FR" sz="2400" b="1" dirty="0" smtClean="0"/>
              <a:t>histoire particulièrement riche.</a:t>
            </a:r>
            <a:endParaRPr lang="fr-FR" sz="2400" dirty="0" smtClean="0"/>
          </a:p>
          <a:p>
            <a:r>
              <a:rPr lang="fr-FR" sz="2400" dirty="0" smtClean="0"/>
              <a:t>502 500 habitants en 2010</a:t>
            </a:r>
          </a:p>
          <a:p>
            <a:r>
              <a:rPr lang="fr-FR" sz="2400" dirty="0" smtClean="0"/>
              <a:t>3 langues officielles: allemand, français et luxembourgeois</a:t>
            </a:r>
          </a:p>
          <a:p>
            <a:r>
              <a:rPr lang="fr-FR" sz="2400" dirty="0" smtClean="0"/>
              <a:t>Démocratie représentative, monarchie constitutionnelle</a:t>
            </a:r>
          </a:p>
          <a:p>
            <a:r>
              <a:rPr lang="fr-FR" sz="2400" dirty="0" smtClean="0"/>
              <a:t>Chef d’Etat: Grand Duc Henri de Luxembourg</a:t>
            </a:r>
          </a:p>
          <a:p>
            <a:r>
              <a:rPr lang="fr-FR" sz="2400" dirty="0" smtClean="0"/>
              <a:t>1</a:t>
            </a:r>
            <a:r>
              <a:rPr lang="fr-FR" sz="2400" baseline="30000" dirty="0" smtClean="0"/>
              <a:t>er</a:t>
            </a:r>
            <a:r>
              <a:rPr lang="fr-FR" sz="2400" dirty="0" smtClean="0"/>
              <a:t>  Ministre: chef du gouvernement : Jean Claude Juncker</a:t>
            </a:r>
          </a:p>
          <a:p>
            <a:endParaRPr lang="fr-FR" sz="2900"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a:p>
        </p:txBody>
      </p:sp>
      <p:sp>
        <p:nvSpPr>
          <p:cNvPr id="3" name="Titre 2"/>
          <p:cNvSpPr>
            <a:spLocks noGrp="1"/>
          </p:cNvSpPr>
          <p:nvPr>
            <p:ph type="title"/>
          </p:nvPr>
        </p:nvSpPr>
        <p:spPr/>
        <p:txBody>
          <a:bodyPr/>
          <a:lstStyle/>
          <a:p>
            <a:r>
              <a:rPr lang="fr-FR" smtClean="0"/>
              <a:t>Le Luxembourg</a:t>
            </a:r>
            <a:endParaRPr lang="fr-FR"/>
          </a:p>
        </p:txBody>
      </p:sp>
      <p:pic>
        <p:nvPicPr>
          <p:cNvPr id="10242" name="Picture 2" descr="Fichier:Flag of Luxembourg.svg"/>
          <p:cNvPicPr>
            <a:picLocks noChangeAspect="1" noChangeArrowheads="1"/>
          </p:cNvPicPr>
          <p:nvPr/>
        </p:nvPicPr>
        <p:blipFill>
          <a:blip r:embed="rId3" cstate="print"/>
          <a:srcRect/>
          <a:stretch>
            <a:fillRect/>
          </a:stretch>
        </p:blipFill>
        <p:spPr bwMode="auto">
          <a:xfrm>
            <a:off x="6444208" y="404664"/>
            <a:ext cx="2304256" cy="1382554"/>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a:bodyPr>
          <a:lstStyle/>
          <a:p>
            <a:r>
              <a:rPr lang="fr-FR" b="1" dirty="0" smtClean="0"/>
              <a:t>Chirurgie osseuse:</a:t>
            </a:r>
            <a:endParaRPr lang="fr-FR" dirty="0" smtClean="0"/>
          </a:p>
          <a:p>
            <a:pPr lvl="1"/>
            <a:r>
              <a:rPr lang="fr-FR" dirty="0" smtClean="0"/>
              <a:t>Ostéosynthèses</a:t>
            </a:r>
          </a:p>
          <a:p>
            <a:pPr lvl="1"/>
            <a:r>
              <a:rPr lang="fr-FR" dirty="0" smtClean="0"/>
              <a:t>Ostéotomies de correction</a:t>
            </a:r>
          </a:p>
          <a:p>
            <a:pPr lvl="1"/>
            <a:r>
              <a:rPr lang="fr-FR" dirty="0" smtClean="0"/>
              <a:t>Chirurgie des infections osseuses et articulaires</a:t>
            </a:r>
          </a:p>
          <a:p>
            <a:pPr lvl="1"/>
            <a:r>
              <a:rPr lang="fr-FR" dirty="0" smtClean="0"/>
              <a:t>Arthrodèses</a:t>
            </a:r>
          </a:p>
          <a:p>
            <a:pPr lvl="1"/>
            <a:r>
              <a:rPr lang="fr-FR" dirty="0" smtClean="0"/>
              <a:t>Chirurgie de correction des déformations (ex.: déformations des orteils comme l’</a:t>
            </a:r>
            <a:r>
              <a:rPr lang="fr-FR" dirty="0" err="1" smtClean="0"/>
              <a:t>hallux</a:t>
            </a:r>
            <a:r>
              <a:rPr lang="fr-FR" dirty="0" smtClean="0"/>
              <a:t> valgus)</a:t>
            </a:r>
          </a:p>
          <a:p>
            <a:endParaRPr lang="fr-FR" dirty="0"/>
          </a:p>
        </p:txBody>
      </p:sp>
      <p:sp>
        <p:nvSpPr>
          <p:cNvPr id="3" name="Titre 2"/>
          <p:cNvSpPr>
            <a:spLocks noGrp="1"/>
          </p:cNvSpPr>
          <p:nvPr>
            <p:ph type="title"/>
          </p:nvPr>
        </p:nvSpPr>
        <p:spPr/>
        <p:txBody>
          <a:bodyPr/>
          <a:lstStyle/>
          <a:p>
            <a:endParaRPr lang="fr-F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539552" y="620688"/>
            <a:ext cx="8229600" cy="4968552"/>
          </a:xfrm>
        </p:spPr>
        <p:txBody>
          <a:bodyPr>
            <a:normAutofit/>
          </a:bodyPr>
          <a:lstStyle/>
          <a:p>
            <a:r>
              <a:rPr lang="fr-FR" sz="2400" b="1" dirty="0" smtClean="0"/>
              <a:t>Pathologies </a:t>
            </a:r>
            <a:r>
              <a:rPr lang="fr-FR" sz="2400" b="1" dirty="0" smtClean="0"/>
              <a:t>rencontrées:</a:t>
            </a:r>
          </a:p>
          <a:p>
            <a:pPr lvl="0"/>
            <a:r>
              <a:rPr lang="fr-FR" sz="2200" i="1" dirty="0" smtClean="0"/>
              <a:t>Plaies </a:t>
            </a:r>
            <a:r>
              <a:rPr lang="fr-FR" sz="2200" i="1" dirty="0" smtClean="0"/>
              <a:t>diabétiques</a:t>
            </a:r>
            <a:endParaRPr lang="fr-FR" sz="2200" dirty="0" smtClean="0"/>
          </a:p>
          <a:p>
            <a:pPr lvl="0"/>
            <a:r>
              <a:rPr lang="fr-FR" sz="2200" i="1" dirty="0" smtClean="0"/>
              <a:t>Ulcères artériels, veineux</a:t>
            </a:r>
            <a:endParaRPr lang="fr-FR" sz="2200" dirty="0" smtClean="0"/>
          </a:p>
          <a:p>
            <a:pPr lvl="0"/>
            <a:r>
              <a:rPr lang="fr-FR" sz="2200" i="1" dirty="0" smtClean="0"/>
              <a:t>Thrombose veineuse profonde</a:t>
            </a:r>
            <a:endParaRPr lang="fr-FR" sz="2200" dirty="0" smtClean="0"/>
          </a:p>
          <a:p>
            <a:pPr lvl="0"/>
            <a:r>
              <a:rPr lang="fr-FR" sz="2200" i="1" dirty="0" smtClean="0"/>
              <a:t>Amputations</a:t>
            </a:r>
            <a:endParaRPr lang="fr-FR" sz="2200" dirty="0" smtClean="0"/>
          </a:p>
          <a:p>
            <a:pPr lvl="0"/>
            <a:r>
              <a:rPr lang="fr-FR" sz="2200" i="1" dirty="0" smtClean="0"/>
              <a:t>Pontages, angioplasties</a:t>
            </a:r>
            <a:endParaRPr lang="fr-FR" sz="2200" dirty="0" smtClean="0"/>
          </a:p>
          <a:p>
            <a:pPr lvl="0"/>
            <a:r>
              <a:rPr lang="fr-FR" sz="2200" i="1" dirty="0" smtClean="0"/>
              <a:t>Artérites</a:t>
            </a:r>
            <a:endParaRPr lang="fr-FR" sz="2200" dirty="0" smtClean="0"/>
          </a:p>
          <a:p>
            <a:pPr lvl="0"/>
            <a:r>
              <a:rPr lang="fr-FR" sz="2200" i="1" dirty="0" smtClean="0"/>
              <a:t>Prothèse totale de hanche, </a:t>
            </a:r>
            <a:r>
              <a:rPr lang="fr-FR" sz="2200" i="1" dirty="0" smtClean="0"/>
              <a:t>d’épaule,…</a:t>
            </a:r>
            <a:endParaRPr lang="fr-FR" sz="2200" dirty="0" smtClean="0"/>
          </a:p>
          <a:p>
            <a:pPr lvl="0"/>
            <a:r>
              <a:rPr lang="fr-FR" sz="2200" i="1" dirty="0" smtClean="0"/>
              <a:t>Fractures des membres </a:t>
            </a:r>
            <a:r>
              <a:rPr lang="fr-FR" sz="2200" i="1" dirty="0" err="1" smtClean="0"/>
              <a:t>inf</a:t>
            </a:r>
            <a:r>
              <a:rPr lang="fr-FR" sz="2200" i="1" dirty="0" smtClean="0"/>
              <a:t> et sup, bassin, clavicule, côtes, …</a:t>
            </a:r>
            <a:endParaRPr lang="fr-FR" sz="2200" dirty="0" smtClean="0"/>
          </a:p>
          <a:p>
            <a:pPr lvl="0"/>
            <a:r>
              <a:rPr lang="fr-FR" sz="2200" i="1" dirty="0" smtClean="0"/>
              <a:t>Ablation matériel d’</a:t>
            </a:r>
            <a:r>
              <a:rPr lang="fr-FR" sz="2200" i="1" dirty="0" err="1" smtClean="0"/>
              <a:t>osthéosynthèse</a:t>
            </a:r>
            <a:endParaRPr lang="fr-FR" sz="2200" dirty="0" smtClean="0"/>
          </a:p>
          <a:p>
            <a:pPr lvl="0"/>
            <a:r>
              <a:rPr lang="fr-FR" sz="2200" i="1" dirty="0" smtClean="0"/>
              <a:t>Arthroscopies</a:t>
            </a:r>
          </a:p>
          <a:p>
            <a:pPr lvl="0"/>
            <a:r>
              <a:rPr lang="fr-FR" sz="2200" i="1" dirty="0" smtClean="0"/>
              <a:t>…</a:t>
            </a:r>
          </a:p>
          <a:p>
            <a:endParaRPr lang="fr-FR" dirty="0" smtClean="0"/>
          </a:p>
          <a:p>
            <a:pPr>
              <a:buNone/>
            </a:pPr>
            <a:endParaRPr lang="fr-FR" dirty="0"/>
          </a:p>
        </p:txBody>
      </p:sp>
      <p:sp>
        <p:nvSpPr>
          <p:cNvPr id="3" name="Titre 2"/>
          <p:cNvSpPr>
            <a:spLocks noGrp="1"/>
          </p:cNvSpPr>
          <p:nvPr>
            <p:ph type="title"/>
          </p:nvPr>
        </p:nvSpPr>
        <p:spPr>
          <a:xfrm>
            <a:off x="-324544" y="0"/>
            <a:ext cx="9900592" cy="1700808"/>
          </a:xfrm>
        </p:spPr>
        <p:txBody>
          <a:bodyPr>
            <a:noAutofit/>
          </a:bodyPr>
          <a:lstStyle/>
          <a:p>
            <a:pPr algn="ctr"/>
            <a:endParaRPr lang="fr-FR" sz="24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pPr lvl="0"/>
            <a:endParaRPr lang="fr-FR" dirty="0" smtClean="0"/>
          </a:p>
          <a:p>
            <a:r>
              <a:rPr lang="fr-FR" sz="2800" dirty="0" smtClean="0"/>
              <a:t>L’accent sur l’éducation du patient</a:t>
            </a:r>
          </a:p>
          <a:p>
            <a:pPr>
              <a:buNone/>
            </a:pPr>
            <a:r>
              <a:rPr lang="fr-FR" dirty="0" smtClean="0"/>
              <a:t> </a:t>
            </a:r>
            <a:r>
              <a:rPr lang="fr-FR" sz="2400" dirty="0" smtClean="0"/>
              <a:t>(Compétence 5: </a:t>
            </a:r>
            <a:r>
              <a:rPr lang="fr-FR" sz="2000" dirty="0" smtClean="0"/>
              <a:t>Initier et mettre en œuvre des soins éducatifs et préventifs)</a:t>
            </a:r>
            <a:endParaRPr lang="fr-FR" sz="2800" dirty="0" smtClean="0"/>
          </a:p>
          <a:p>
            <a:endParaRPr lang="fr-FR" dirty="0"/>
          </a:p>
        </p:txBody>
      </p:sp>
      <p:sp>
        <p:nvSpPr>
          <p:cNvPr id="3" name="Titre 2"/>
          <p:cNvSpPr>
            <a:spLocks noGrp="1"/>
          </p:cNvSpPr>
          <p:nvPr>
            <p:ph type="title"/>
          </p:nvPr>
        </p:nvSpPr>
        <p:spPr/>
        <p:txBody>
          <a:bodyPr/>
          <a:lstStyle/>
          <a:p>
            <a:endParaRPr lang="fr-F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Service d’hémato-oncologie (U23)</a:t>
            </a:r>
          </a:p>
          <a:p>
            <a:r>
              <a:rPr lang="fr-FR" dirty="0" smtClean="0"/>
              <a:t>Service de Réanimation (U33)</a:t>
            </a:r>
            <a:endParaRPr lang="fr-FR" dirty="0"/>
          </a:p>
        </p:txBody>
      </p:sp>
      <p:sp>
        <p:nvSpPr>
          <p:cNvPr id="3" name="Titre 2"/>
          <p:cNvSpPr>
            <a:spLocks noGrp="1"/>
          </p:cNvSpPr>
          <p:nvPr>
            <p:ph type="title"/>
          </p:nvPr>
        </p:nvSpPr>
        <p:spPr/>
        <p:txBody>
          <a:bodyPr/>
          <a:lstStyle/>
          <a:p>
            <a:r>
              <a:rPr lang="fr-FR" dirty="0" smtClean="0"/>
              <a:t>KLEIN Christian</a:t>
            </a:r>
            <a:endParaRPr lang="fr-FR" dirty="0"/>
          </a:p>
        </p:txBody>
      </p:sp>
      <p:pic>
        <p:nvPicPr>
          <p:cNvPr id="4" name="Image 3" descr="553209_4237353618645_615509813_n.jpg"/>
          <p:cNvPicPr>
            <a:picLocks noChangeAspect="1"/>
          </p:cNvPicPr>
          <p:nvPr/>
        </p:nvPicPr>
        <p:blipFill>
          <a:blip r:embed="rId3" cstate="print"/>
          <a:stretch>
            <a:fillRect/>
          </a:stretch>
        </p:blipFill>
        <p:spPr>
          <a:xfrm>
            <a:off x="5076056" y="2204864"/>
            <a:ext cx="3923928" cy="4365104"/>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fontScale="85000" lnSpcReduction="20000"/>
          </a:bodyPr>
          <a:lstStyle/>
          <a:p>
            <a:r>
              <a:rPr lang="fr-FR" sz="3600" u="sng" dirty="0" smtClean="0">
                <a:solidFill>
                  <a:schemeClr val="accent1">
                    <a:lumMod val="75000"/>
                  </a:schemeClr>
                </a:solidFill>
              </a:rPr>
              <a:t>Service d’hématologie –cancérologie</a:t>
            </a:r>
          </a:p>
          <a:p>
            <a:pPr>
              <a:buNone/>
            </a:pPr>
            <a:r>
              <a:rPr lang="fr-FR" sz="3100" dirty="0" smtClean="0">
                <a:solidFill>
                  <a:schemeClr val="accent1">
                    <a:lumMod val="75000"/>
                  </a:schemeClr>
                </a:solidFill>
              </a:rPr>
              <a:t>	( Pole de référence ( unité d’aphérèse thérapeutique).</a:t>
            </a:r>
          </a:p>
          <a:p>
            <a:pPr>
              <a:buNone/>
            </a:pPr>
            <a:r>
              <a:rPr lang="fr-FR" sz="1300" b="1" dirty="0" smtClean="0"/>
              <a:t>La collecte de cellules souches ,</a:t>
            </a:r>
            <a:r>
              <a:rPr lang="fr-FR" sz="1200" b="1" dirty="0" smtClean="0"/>
              <a:t> la thrombophérèse , la lymphophérèse ,</a:t>
            </a:r>
            <a:r>
              <a:rPr lang="fr-FR" sz="1300" dirty="0" smtClean="0">
                <a:solidFill>
                  <a:schemeClr val="accent1">
                    <a:lumMod val="75000"/>
                  </a:schemeClr>
                </a:solidFill>
              </a:rPr>
              <a:t> </a:t>
            </a:r>
            <a:r>
              <a:rPr lang="fr-FR" sz="1300" dirty="0" smtClean="0"/>
              <a:t>a</a:t>
            </a:r>
            <a:r>
              <a:rPr lang="fr-FR" sz="1200" b="1" dirty="0" smtClean="0"/>
              <a:t>llogreffe , autogreffe ……….</a:t>
            </a:r>
            <a:endParaRPr lang="fr-FR" sz="1300" dirty="0" smtClean="0">
              <a:solidFill>
                <a:schemeClr val="accent1">
                  <a:lumMod val="75000"/>
                </a:schemeClr>
              </a:solidFill>
            </a:endParaRPr>
          </a:p>
          <a:p>
            <a:pPr lvl="0">
              <a:buNone/>
            </a:pPr>
            <a:r>
              <a:rPr lang="fr-FR" sz="2800" dirty="0" smtClean="0"/>
              <a:t>	</a:t>
            </a:r>
            <a:r>
              <a:rPr lang="fr-FR" sz="2800" u="sng" dirty="0" smtClean="0"/>
              <a:t>Equipe soignante</a:t>
            </a:r>
            <a:endParaRPr lang="fr-FR" sz="2400" dirty="0" smtClean="0"/>
          </a:p>
          <a:p>
            <a:pPr>
              <a:buNone/>
            </a:pPr>
            <a:r>
              <a:rPr lang="fr-FR" sz="2800" dirty="0" smtClean="0"/>
              <a:t> </a:t>
            </a:r>
            <a:endParaRPr lang="fr-FR" sz="2400" dirty="0" smtClean="0"/>
          </a:p>
          <a:p>
            <a:r>
              <a:rPr lang="fr-FR" sz="2800" i="1" dirty="0" smtClean="0"/>
              <a:t>45 membres dans l’équipe avec 8 aides soignants et 37 infirmières</a:t>
            </a:r>
            <a:endParaRPr lang="fr-FR" sz="2400" dirty="0" smtClean="0"/>
          </a:p>
          <a:p>
            <a:r>
              <a:rPr lang="fr-FR" sz="2800" i="1" dirty="0" smtClean="0"/>
              <a:t>3 sites de travail :</a:t>
            </a:r>
            <a:endParaRPr lang="fr-FR" sz="2400" dirty="0" smtClean="0"/>
          </a:p>
          <a:p>
            <a:pPr lvl="1"/>
            <a:r>
              <a:rPr lang="fr-FR" sz="2400" i="1" dirty="0" smtClean="0"/>
              <a:t>27 lits d’hospitalisation conventionnelle (U23) dont 2 chambres pour traitements isotopiques. </a:t>
            </a:r>
            <a:endParaRPr lang="fr-FR" sz="2000" dirty="0" smtClean="0"/>
          </a:p>
          <a:p>
            <a:pPr lvl="1"/>
            <a:r>
              <a:rPr lang="fr-FR" sz="2400" i="1" dirty="0" smtClean="0"/>
              <a:t>9 places hôpital de semaine (u23 HS)</a:t>
            </a:r>
            <a:endParaRPr lang="fr-FR" sz="2000" dirty="0" smtClean="0"/>
          </a:p>
          <a:p>
            <a:pPr lvl="1"/>
            <a:r>
              <a:rPr lang="fr-FR" sz="2400" i="1" dirty="0" smtClean="0"/>
              <a:t>10 fauteuils à l’hôpital de jour avec une moyenne de 65 passages par jour</a:t>
            </a:r>
            <a:endParaRPr lang="fr-FR" sz="2000" dirty="0" smtClean="0"/>
          </a:p>
          <a:p>
            <a:pPr>
              <a:buNone/>
            </a:pPr>
            <a:r>
              <a:rPr lang="fr-FR" sz="2800" i="1" dirty="0" smtClean="0"/>
              <a:t> </a:t>
            </a:r>
            <a:endParaRPr lang="fr-FR" sz="2400" dirty="0" smtClean="0"/>
          </a:p>
          <a:p>
            <a:r>
              <a:rPr lang="fr-FR" sz="2800" i="1" dirty="0" smtClean="0"/>
              <a:t>La majorité des soignants sont polyvalents sur les 3 sites</a:t>
            </a:r>
            <a:endParaRPr lang="fr-FR" sz="2400" dirty="0" smtClean="0"/>
          </a:p>
          <a:p>
            <a:endParaRPr lang="fr-FR" dirty="0" smtClean="0"/>
          </a:p>
        </p:txBody>
      </p:sp>
      <p:sp>
        <p:nvSpPr>
          <p:cNvPr id="3" name="Titre 2"/>
          <p:cNvSpPr>
            <a:spLocks noGrp="1"/>
          </p:cNvSpPr>
          <p:nvPr>
            <p:ph type="title"/>
          </p:nvPr>
        </p:nvSpPr>
        <p:spPr/>
        <p:txBody>
          <a:bodyPr/>
          <a:lstStyle/>
          <a:p>
            <a:r>
              <a:rPr lang="fr-FR" dirty="0" smtClean="0"/>
              <a:t>KLEIN Christian </a:t>
            </a:r>
            <a:endParaRPr lang="fr-FR"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a:bodyPr>
          <a:lstStyle/>
          <a:p>
            <a:pPr lvl="0"/>
            <a:endParaRPr lang="fr-FR" u="sng" dirty="0" smtClean="0"/>
          </a:p>
          <a:p>
            <a:r>
              <a:rPr lang="fr-FR" u="sng" dirty="0" smtClean="0"/>
              <a:t>Cadre de Santé de l’unité &amp; Maître de stage: </a:t>
            </a:r>
          </a:p>
          <a:p>
            <a:pPr lvl="0">
              <a:buNone/>
            </a:pPr>
            <a:r>
              <a:rPr lang="fr-FR" dirty="0" smtClean="0"/>
              <a:t>	Mme Jocelyne Roberty</a:t>
            </a:r>
          </a:p>
          <a:p>
            <a:pPr lvl="0">
              <a:buNone/>
            </a:pPr>
            <a:endParaRPr lang="fr-FR" dirty="0" smtClean="0"/>
          </a:p>
          <a:p>
            <a:pPr lvl="0"/>
            <a:r>
              <a:rPr lang="fr-FR" u="sng" dirty="0" smtClean="0"/>
              <a:t>Equipe médicale : </a:t>
            </a:r>
            <a:endParaRPr lang="fr-FR" dirty="0" smtClean="0"/>
          </a:p>
          <a:p>
            <a:pPr>
              <a:buNone/>
            </a:pPr>
            <a:r>
              <a:rPr lang="fr-FR" dirty="0" smtClean="0"/>
              <a:t>	Dr Duhem (chef de service), </a:t>
            </a:r>
          </a:p>
          <a:p>
            <a:pPr>
              <a:buNone/>
            </a:pPr>
            <a:r>
              <a:rPr lang="fr-FR" dirty="0" smtClean="0"/>
              <a:t>	Dr Ries (chef du département médical)</a:t>
            </a:r>
          </a:p>
          <a:p>
            <a:pPr>
              <a:buNone/>
            </a:pPr>
            <a:r>
              <a:rPr lang="fr-FR" dirty="0" smtClean="0"/>
              <a:t>	 Dr Berchem, Dr </a:t>
            </a:r>
            <a:r>
              <a:rPr lang="fr-FR" dirty="0" err="1" smtClean="0"/>
              <a:t>Plawny</a:t>
            </a:r>
            <a:r>
              <a:rPr lang="fr-FR" dirty="0" smtClean="0"/>
              <a:t>, Dr </a:t>
            </a:r>
            <a:r>
              <a:rPr lang="fr-FR" dirty="0" err="1" smtClean="0"/>
              <a:t>Dewilde</a:t>
            </a:r>
            <a:endParaRPr lang="fr-FR" dirty="0" smtClean="0"/>
          </a:p>
          <a:p>
            <a:pPr>
              <a:buNone/>
            </a:pPr>
            <a:r>
              <a:rPr lang="fr-FR" dirty="0" smtClean="0"/>
              <a:t>	 </a:t>
            </a:r>
            <a:r>
              <a:rPr lang="fr-FR" sz="2400" dirty="0" smtClean="0"/>
              <a:t>( internes de médecine)</a:t>
            </a:r>
          </a:p>
          <a:p>
            <a:endParaRPr lang="fr-FR" dirty="0"/>
          </a:p>
        </p:txBody>
      </p:sp>
      <p:sp>
        <p:nvSpPr>
          <p:cNvPr id="3" name="Titre 2"/>
          <p:cNvSpPr>
            <a:spLocks noGrp="1"/>
          </p:cNvSpPr>
          <p:nvPr>
            <p:ph type="title"/>
          </p:nvPr>
        </p:nvSpPr>
        <p:spPr/>
        <p:txBody>
          <a:bodyPr>
            <a:normAutofit fontScale="90000"/>
          </a:bodyPr>
          <a:lstStyle/>
          <a:p>
            <a:r>
              <a:rPr lang="fr-FR" sz="3600" b="0" u="sng" dirty="0" smtClean="0">
                <a:solidFill>
                  <a:schemeClr val="accent1">
                    <a:lumMod val="75000"/>
                  </a:schemeClr>
                </a:solidFill>
              </a:rPr>
              <a:t>S</a:t>
            </a:r>
            <a:r>
              <a:rPr lang="fr-FR" sz="3400" b="0" u="sng" dirty="0" smtClean="0">
                <a:solidFill>
                  <a:schemeClr val="accent1">
                    <a:lumMod val="75000"/>
                  </a:schemeClr>
                </a:solidFill>
              </a:rPr>
              <a:t>ervic</a:t>
            </a:r>
            <a:r>
              <a:rPr lang="fr-FR" sz="3600" b="0" u="sng" dirty="0" smtClean="0">
                <a:solidFill>
                  <a:schemeClr val="accent1">
                    <a:lumMod val="75000"/>
                  </a:schemeClr>
                </a:solidFill>
              </a:rPr>
              <a:t>e d’hématologie –cancérologie</a:t>
            </a:r>
            <a:r>
              <a:rPr lang="fr-FR" sz="4400" u="sng" dirty="0" smtClean="0">
                <a:solidFill>
                  <a:schemeClr val="accent1">
                    <a:lumMod val="75000"/>
                  </a:schemeClr>
                </a:solidFill>
              </a:rPr>
              <a:t/>
            </a:r>
            <a:br>
              <a:rPr lang="fr-FR" sz="4400" u="sng" dirty="0" smtClean="0">
                <a:solidFill>
                  <a:schemeClr val="accent1">
                    <a:lumMod val="75000"/>
                  </a:schemeClr>
                </a:solidFill>
              </a:rPr>
            </a:br>
            <a:endParaRPr lang="fr-FR"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pPr>
              <a:buNone/>
            </a:pPr>
            <a:r>
              <a:rPr lang="fr-FR" dirty="0" smtClean="0"/>
              <a:t>	</a:t>
            </a:r>
          </a:p>
          <a:p>
            <a:pPr>
              <a:buNone/>
            </a:pPr>
            <a:r>
              <a:rPr lang="fr-FR" u="sng" dirty="0" smtClean="0"/>
              <a:t>Pathologies rencontrées :</a:t>
            </a:r>
          </a:p>
          <a:p>
            <a:pPr>
              <a:buNone/>
            </a:pPr>
            <a:endParaRPr lang="fr-FR" u="sng" dirty="0" smtClean="0"/>
          </a:p>
          <a:p>
            <a:pPr lvl="0"/>
            <a:r>
              <a:rPr lang="fr-FR" i="1" dirty="0" smtClean="0"/>
              <a:t>Cancers: toutes tumeurs solides</a:t>
            </a:r>
            <a:endParaRPr lang="fr-FR" dirty="0" smtClean="0"/>
          </a:p>
          <a:p>
            <a:pPr lvl="0"/>
            <a:r>
              <a:rPr lang="fr-FR" i="1" dirty="0" smtClean="0"/>
              <a:t>Patients hématologiques : leucémies aigues, lymphome , myélome ..</a:t>
            </a:r>
            <a:endParaRPr lang="fr-FR" dirty="0" smtClean="0"/>
          </a:p>
          <a:p>
            <a:pPr lvl="0"/>
            <a:r>
              <a:rPr lang="fr-FR" i="1" dirty="0" smtClean="0"/>
              <a:t>Patients avec traitements iode 131pour cancer de la thyroïde</a:t>
            </a:r>
            <a:endParaRPr lang="fr-FR" dirty="0" smtClean="0"/>
          </a:p>
          <a:p>
            <a:pPr lvl="0">
              <a:buNone/>
            </a:pPr>
            <a:r>
              <a:rPr lang="fr-FR" i="1" dirty="0" smtClean="0"/>
              <a:t> </a:t>
            </a:r>
            <a:endParaRPr lang="fr-FR" dirty="0" smtClean="0"/>
          </a:p>
          <a:p>
            <a:endParaRPr lang="fr-FR" dirty="0"/>
          </a:p>
        </p:txBody>
      </p:sp>
      <p:sp>
        <p:nvSpPr>
          <p:cNvPr id="3" name="Titre 2"/>
          <p:cNvSpPr>
            <a:spLocks noGrp="1"/>
          </p:cNvSpPr>
          <p:nvPr>
            <p:ph type="title"/>
          </p:nvPr>
        </p:nvSpPr>
        <p:spPr/>
        <p:txBody>
          <a:bodyPr>
            <a:normAutofit/>
          </a:bodyPr>
          <a:lstStyle/>
          <a:p>
            <a:r>
              <a:rPr lang="fr-FR" sz="3100" b="0" u="sng" dirty="0" smtClean="0">
                <a:solidFill>
                  <a:schemeClr val="accent1">
                    <a:lumMod val="75000"/>
                  </a:schemeClr>
                </a:solidFill>
              </a:rPr>
              <a:t>Service d’hématologie –cancérologie</a:t>
            </a:r>
            <a:r>
              <a:rPr lang="fr-FR" sz="3100" u="sng" dirty="0" smtClean="0">
                <a:solidFill>
                  <a:schemeClr val="accent1">
                    <a:lumMod val="75000"/>
                  </a:schemeClr>
                </a:solidFill>
              </a:rPr>
              <a:t/>
            </a:r>
            <a:br>
              <a:rPr lang="fr-FR" sz="3100" u="sng" dirty="0" smtClean="0">
                <a:solidFill>
                  <a:schemeClr val="accent1">
                    <a:lumMod val="75000"/>
                  </a:schemeClr>
                </a:solidFill>
              </a:rPr>
            </a:br>
            <a:endParaRPr lang="fr-FR" sz="31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lnSpcReduction="10000"/>
          </a:bodyPr>
          <a:lstStyle/>
          <a:p>
            <a:r>
              <a:rPr lang="fr-FR" dirty="0" smtClean="0"/>
              <a:t>Population accueillie : Adultes et adolescents&gt; 16 ans en danger de vie et/ ou nécessitant une prise en charge médicaux-soignante intensive.</a:t>
            </a:r>
          </a:p>
          <a:p>
            <a:pPr lvl="0">
              <a:buNone/>
            </a:pPr>
            <a:r>
              <a:rPr lang="fr-FR" sz="2400" u="sng" dirty="0" smtClean="0"/>
              <a:t>Equipe soignante</a:t>
            </a:r>
            <a:endParaRPr lang="fr-FR" sz="2000" dirty="0" smtClean="0"/>
          </a:p>
          <a:p>
            <a:r>
              <a:rPr lang="fr-FR" sz="2400" dirty="0" smtClean="0"/>
              <a:t> </a:t>
            </a:r>
            <a:r>
              <a:rPr lang="fr-FR" sz="2400" i="1" dirty="0" smtClean="0"/>
              <a:t>80 infirmiers/ères</a:t>
            </a:r>
            <a:endParaRPr lang="fr-FR" sz="2400" dirty="0" smtClean="0"/>
          </a:p>
          <a:p>
            <a:r>
              <a:rPr lang="fr-FR" sz="2400" i="1" dirty="0" smtClean="0"/>
              <a:t>2 psychologues</a:t>
            </a:r>
            <a:endParaRPr lang="fr-FR" sz="2400" dirty="0" smtClean="0"/>
          </a:p>
          <a:p>
            <a:r>
              <a:rPr lang="fr-FR" sz="2400" i="1" dirty="0" smtClean="0"/>
              <a:t>4 auxiliaires de réanimation…</a:t>
            </a:r>
            <a:endParaRPr lang="fr-FR" sz="2400" dirty="0" smtClean="0"/>
          </a:p>
          <a:p>
            <a:r>
              <a:rPr lang="fr-FR" sz="2400" i="1" dirty="0" smtClean="0"/>
              <a:t>1 kinésithérapeute</a:t>
            </a:r>
            <a:endParaRPr lang="fr-FR" sz="2400" dirty="0" smtClean="0"/>
          </a:p>
          <a:p>
            <a:r>
              <a:rPr lang="fr-FR" sz="2400" i="1" dirty="0" smtClean="0"/>
              <a:t>1 assistante social</a:t>
            </a:r>
          </a:p>
          <a:p>
            <a:r>
              <a:rPr lang="fr-FR" sz="2400" i="1" smtClean="0"/>
              <a:t>Les 70 </a:t>
            </a:r>
            <a:r>
              <a:rPr lang="fr-FR" sz="2400" i="1" dirty="0" smtClean="0"/>
              <a:t>% d’entrée non programmé ( urgence)&amp; 30% d’entrée programmé ( post-op) sont réparties dans les 18 boxes  </a:t>
            </a:r>
            <a:r>
              <a:rPr lang="fr-FR" sz="2400" i="1" smtClean="0"/>
              <a:t>de réanimation.</a:t>
            </a:r>
            <a:endParaRPr lang="fr-FR" sz="2400" dirty="0" smtClean="0"/>
          </a:p>
          <a:p>
            <a:endParaRPr lang="fr-FR" sz="2400" dirty="0" smtClean="0"/>
          </a:p>
          <a:p>
            <a:pPr>
              <a:buNone/>
            </a:pPr>
            <a:endParaRPr lang="fr-FR" sz="2000" dirty="0" smtClean="0"/>
          </a:p>
          <a:p>
            <a:endParaRPr lang="fr-FR" dirty="0"/>
          </a:p>
        </p:txBody>
      </p:sp>
      <p:sp>
        <p:nvSpPr>
          <p:cNvPr id="3" name="Titre 2"/>
          <p:cNvSpPr>
            <a:spLocks noGrp="1"/>
          </p:cNvSpPr>
          <p:nvPr>
            <p:ph type="title"/>
          </p:nvPr>
        </p:nvSpPr>
        <p:spPr>
          <a:xfrm>
            <a:off x="457200" y="274638"/>
            <a:ext cx="8229600" cy="634082"/>
          </a:xfrm>
        </p:spPr>
        <p:txBody>
          <a:bodyPr>
            <a:normAutofit fontScale="90000"/>
          </a:bodyPr>
          <a:lstStyle/>
          <a:p>
            <a:r>
              <a:rPr lang="fr-FR" sz="3100" u="sng" dirty="0" smtClean="0">
                <a:solidFill>
                  <a:schemeClr val="accent1">
                    <a:lumMod val="75000"/>
                  </a:schemeClr>
                </a:solidFill>
              </a:rPr>
              <a:t/>
            </a:r>
            <a:br>
              <a:rPr lang="fr-FR" sz="3100" u="sng" dirty="0" smtClean="0">
                <a:solidFill>
                  <a:schemeClr val="accent1">
                    <a:lumMod val="75000"/>
                  </a:schemeClr>
                </a:solidFill>
              </a:rPr>
            </a:br>
            <a:r>
              <a:rPr lang="fr-FR" sz="3100" u="sng" dirty="0" smtClean="0">
                <a:solidFill>
                  <a:schemeClr val="accent1">
                    <a:lumMod val="75000"/>
                  </a:schemeClr>
                </a:solidFill>
              </a:rPr>
              <a:t/>
            </a:r>
            <a:br>
              <a:rPr lang="fr-FR" sz="3100" u="sng" dirty="0" smtClean="0">
                <a:solidFill>
                  <a:schemeClr val="accent1">
                    <a:lumMod val="75000"/>
                  </a:schemeClr>
                </a:solidFill>
              </a:rPr>
            </a:br>
            <a:r>
              <a:rPr lang="fr-FR" sz="3100" u="sng" dirty="0" smtClean="0">
                <a:solidFill>
                  <a:schemeClr val="accent1">
                    <a:lumMod val="75000"/>
                  </a:schemeClr>
                </a:solidFill>
              </a:rPr>
              <a:t>Service de Réanimation (U33)</a:t>
            </a:r>
            <a:br>
              <a:rPr lang="fr-FR" sz="3100" u="sng" dirty="0" smtClean="0">
                <a:solidFill>
                  <a:schemeClr val="accent1">
                    <a:lumMod val="75000"/>
                  </a:schemeClr>
                </a:solidFill>
              </a:rPr>
            </a:br>
            <a:r>
              <a:rPr lang="fr-FR" sz="2200" dirty="0" smtClean="0"/>
              <a:t>Service de Soins intensifs polyvalents</a:t>
            </a:r>
            <a:r>
              <a:rPr lang="fr-FR" sz="3200" dirty="0" smtClean="0"/>
              <a:t/>
            </a:r>
            <a:br>
              <a:rPr lang="fr-FR" sz="3200" dirty="0" smtClean="0"/>
            </a:br>
            <a:r>
              <a:rPr lang="fr-FR" sz="3100" u="sng" dirty="0" smtClean="0">
                <a:solidFill>
                  <a:schemeClr val="accent1">
                    <a:lumMod val="75000"/>
                  </a:schemeClr>
                </a:solidFill>
              </a:rPr>
              <a:t/>
            </a:r>
            <a:br>
              <a:rPr lang="fr-FR" sz="3100" u="sng" dirty="0" smtClean="0">
                <a:solidFill>
                  <a:schemeClr val="accent1">
                    <a:lumMod val="75000"/>
                  </a:schemeClr>
                </a:solidFill>
              </a:rPr>
            </a:br>
            <a:endParaRPr lang="fr-FR" sz="3100" u="sng"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fontScale="85000" lnSpcReduction="20000"/>
          </a:bodyPr>
          <a:lstStyle/>
          <a:p>
            <a:pPr lvl="0"/>
            <a:r>
              <a:rPr lang="fr-FR" u="sng" dirty="0" smtClean="0"/>
              <a:t>Cadre de Santé de l’unité : </a:t>
            </a:r>
          </a:p>
          <a:p>
            <a:pPr lvl="0">
              <a:buNone/>
            </a:pPr>
            <a:r>
              <a:rPr lang="fr-FR" dirty="0" smtClean="0"/>
              <a:t>	Mme Monique MAJERUS </a:t>
            </a:r>
          </a:p>
          <a:p>
            <a:pPr lvl="0"/>
            <a:r>
              <a:rPr lang="fr-FR" u="sng" dirty="0" smtClean="0"/>
              <a:t>Maître de stage</a:t>
            </a:r>
            <a:endParaRPr lang="fr-FR" dirty="0" smtClean="0"/>
          </a:p>
          <a:p>
            <a:pPr>
              <a:buNone/>
            </a:pPr>
            <a:r>
              <a:rPr lang="fr-FR" dirty="0" smtClean="0"/>
              <a:t>	M. Frank GILS </a:t>
            </a:r>
          </a:p>
          <a:p>
            <a:pPr>
              <a:buNone/>
            </a:pPr>
            <a:endParaRPr lang="fr-FR" dirty="0" smtClean="0"/>
          </a:p>
          <a:p>
            <a:pPr lvl="0"/>
            <a:r>
              <a:rPr lang="fr-FR" u="sng" dirty="0" smtClean="0"/>
              <a:t>Equipe médicale : </a:t>
            </a:r>
            <a:endParaRPr lang="fr-FR" dirty="0" smtClean="0"/>
          </a:p>
          <a:p>
            <a:pPr>
              <a:buNone/>
            </a:pPr>
            <a:r>
              <a:rPr lang="fr-FR" dirty="0" smtClean="0"/>
              <a:t>	</a:t>
            </a:r>
            <a:r>
              <a:rPr lang="fr-FR" i="1" dirty="0" smtClean="0"/>
              <a:t>Prof. Dr Max </a:t>
            </a:r>
            <a:r>
              <a:rPr lang="fr-FR" dirty="0" smtClean="0"/>
              <a:t>(chef de service), </a:t>
            </a:r>
          </a:p>
          <a:p>
            <a:r>
              <a:rPr lang="nb-NO" i="1" dirty="0" smtClean="0"/>
              <a:t>Dr Lorang</a:t>
            </a:r>
            <a:endParaRPr lang="fr-FR" dirty="0" smtClean="0"/>
          </a:p>
          <a:p>
            <a:r>
              <a:rPr lang="nb-NO" i="1" dirty="0" smtClean="0"/>
              <a:t>Dr Strammet</a:t>
            </a:r>
            <a:endParaRPr lang="fr-FR" dirty="0" smtClean="0"/>
          </a:p>
          <a:p>
            <a:r>
              <a:rPr lang="nb-NO" i="1" dirty="0" smtClean="0"/>
              <a:t>Dr Werer</a:t>
            </a:r>
            <a:endParaRPr lang="fr-FR" dirty="0" smtClean="0"/>
          </a:p>
          <a:p>
            <a:r>
              <a:rPr lang="nb-NO" i="1" dirty="0" smtClean="0"/>
              <a:t>Dr Ferretti</a:t>
            </a:r>
            <a:endParaRPr lang="fr-FR" dirty="0" smtClean="0"/>
          </a:p>
          <a:p>
            <a:r>
              <a:rPr lang="de-DE" i="1" dirty="0" err="1" smtClean="0"/>
              <a:t>Dr</a:t>
            </a:r>
            <a:r>
              <a:rPr lang="de-DE" i="1" dirty="0" smtClean="0"/>
              <a:t> Mertens</a:t>
            </a:r>
            <a:endParaRPr lang="fr-FR" dirty="0" smtClean="0"/>
          </a:p>
          <a:p>
            <a:r>
              <a:rPr lang="de-DE" i="1" dirty="0" err="1" smtClean="0"/>
              <a:t>Dr</a:t>
            </a:r>
            <a:r>
              <a:rPr lang="de-DE" i="1" dirty="0" smtClean="0"/>
              <a:t> Münster</a:t>
            </a:r>
            <a:endParaRPr lang="fr-FR" dirty="0" smtClean="0"/>
          </a:p>
          <a:p>
            <a:pPr>
              <a:buNone/>
            </a:pPr>
            <a:endParaRPr lang="fr-FR" dirty="0"/>
          </a:p>
        </p:txBody>
      </p:sp>
      <p:sp>
        <p:nvSpPr>
          <p:cNvPr id="3" name="Titre 2"/>
          <p:cNvSpPr>
            <a:spLocks noGrp="1"/>
          </p:cNvSpPr>
          <p:nvPr>
            <p:ph type="title"/>
          </p:nvPr>
        </p:nvSpPr>
        <p:spPr/>
        <p:txBody>
          <a:bodyPr>
            <a:normAutofit/>
          </a:bodyPr>
          <a:lstStyle/>
          <a:p>
            <a:r>
              <a:rPr lang="fr-FR" sz="3100" u="sng" dirty="0" smtClean="0">
                <a:solidFill>
                  <a:schemeClr val="accent1">
                    <a:lumMod val="75000"/>
                  </a:schemeClr>
                </a:solidFill>
              </a:rPr>
              <a:t>Service de Réanimation (U33)</a:t>
            </a:r>
            <a:br>
              <a:rPr lang="fr-FR" sz="3100" u="sng" dirty="0" smtClean="0">
                <a:solidFill>
                  <a:schemeClr val="accent1">
                    <a:lumMod val="75000"/>
                  </a:schemeClr>
                </a:solidFill>
              </a:rPr>
            </a:br>
            <a:r>
              <a:rPr lang="fr-FR" sz="3200" dirty="0" smtClean="0"/>
              <a:t> </a:t>
            </a:r>
            <a:r>
              <a:rPr lang="fr-FR" sz="2000" dirty="0" smtClean="0"/>
              <a:t>Service de Soins intensifs polyvalents</a:t>
            </a:r>
            <a:endParaRPr lang="fr-FR" sz="2000" u="sng"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fontScale="92500" lnSpcReduction="20000"/>
          </a:bodyPr>
          <a:lstStyle/>
          <a:p>
            <a:pPr>
              <a:buNone/>
            </a:pPr>
            <a:r>
              <a:rPr lang="fr-FR" u="sng" dirty="0" smtClean="0"/>
              <a:t>Pathologies rencontrées :</a:t>
            </a:r>
          </a:p>
          <a:p>
            <a:pPr>
              <a:buNone/>
            </a:pPr>
            <a:endParaRPr lang="fr-FR" u="sng" dirty="0" smtClean="0"/>
          </a:p>
          <a:p>
            <a:pPr lvl="0"/>
            <a:r>
              <a:rPr lang="fr-FR" i="1" dirty="0" smtClean="0"/>
              <a:t>Patients avec défaillance mono ou multi viscérale aiguë</a:t>
            </a:r>
            <a:endParaRPr lang="fr-FR" dirty="0" smtClean="0"/>
          </a:p>
          <a:p>
            <a:pPr lvl="0"/>
            <a:r>
              <a:rPr lang="fr-FR" i="1" dirty="0" smtClean="0"/>
              <a:t>Patients avec infections sévères</a:t>
            </a:r>
            <a:endParaRPr lang="fr-FR" dirty="0" smtClean="0"/>
          </a:p>
          <a:p>
            <a:pPr lvl="0"/>
            <a:r>
              <a:rPr lang="fr-FR" i="1" dirty="0" smtClean="0"/>
              <a:t>Patients polytraumatisés avec ou sans traumatisme crânien</a:t>
            </a:r>
            <a:endParaRPr lang="fr-FR" dirty="0" smtClean="0"/>
          </a:p>
          <a:p>
            <a:pPr lvl="0"/>
            <a:r>
              <a:rPr lang="fr-FR" i="1" dirty="0" smtClean="0"/>
              <a:t>Patients avec pathologies cérébraux-vasculaires</a:t>
            </a:r>
            <a:endParaRPr lang="fr-FR" dirty="0" smtClean="0"/>
          </a:p>
          <a:p>
            <a:pPr lvl="0"/>
            <a:r>
              <a:rPr lang="fr-FR" i="1" dirty="0" smtClean="0"/>
              <a:t>Patients avec pathologies cardio-vasculaires (choc cardiogénique / arrêt cardiaque)</a:t>
            </a:r>
            <a:endParaRPr lang="fr-FR" dirty="0" smtClean="0"/>
          </a:p>
          <a:p>
            <a:pPr lvl="0"/>
            <a:r>
              <a:rPr lang="fr-FR" i="1" dirty="0" smtClean="0"/>
              <a:t>Patients neurochirurgicaux</a:t>
            </a:r>
            <a:endParaRPr lang="fr-FR" dirty="0" smtClean="0"/>
          </a:p>
          <a:p>
            <a:pPr lvl="0"/>
            <a:r>
              <a:rPr lang="fr-FR" i="1" dirty="0" smtClean="0"/>
              <a:t>Patients postopératoires complexes.</a:t>
            </a:r>
            <a:endParaRPr lang="fr-FR" dirty="0" smtClean="0"/>
          </a:p>
          <a:p>
            <a:pPr lvl="0"/>
            <a:r>
              <a:rPr lang="fr-FR" i="1" dirty="0" smtClean="0"/>
              <a:t>Patients avec affections respiratoires</a:t>
            </a:r>
            <a:endParaRPr lang="fr-FR" dirty="0" smtClean="0"/>
          </a:p>
          <a:p>
            <a:pPr lvl="0"/>
            <a:r>
              <a:rPr lang="fr-FR" i="1" dirty="0" smtClean="0"/>
              <a:t>Patients avec affections circulatoires</a:t>
            </a:r>
            <a:endParaRPr lang="fr-FR" dirty="0" smtClean="0"/>
          </a:p>
          <a:p>
            <a:endParaRPr lang="fr-FR" dirty="0"/>
          </a:p>
        </p:txBody>
      </p:sp>
      <p:sp>
        <p:nvSpPr>
          <p:cNvPr id="3" name="Titre 2"/>
          <p:cNvSpPr>
            <a:spLocks noGrp="1"/>
          </p:cNvSpPr>
          <p:nvPr>
            <p:ph type="title"/>
          </p:nvPr>
        </p:nvSpPr>
        <p:spPr/>
        <p:txBody>
          <a:bodyPr>
            <a:normAutofit/>
          </a:bodyPr>
          <a:lstStyle/>
          <a:p>
            <a:r>
              <a:rPr lang="fr-FR" sz="3100" u="sng" dirty="0" smtClean="0">
                <a:solidFill>
                  <a:schemeClr val="accent1">
                    <a:lumMod val="75000"/>
                  </a:schemeClr>
                </a:solidFill>
              </a:rPr>
              <a:t>Service de Réanimation (U33)</a:t>
            </a:r>
            <a:br>
              <a:rPr lang="fr-FR" sz="3100" u="sng" dirty="0" smtClean="0">
                <a:solidFill>
                  <a:schemeClr val="accent1">
                    <a:lumMod val="75000"/>
                  </a:schemeClr>
                </a:solidFill>
              </a:rPr>
            </a:br>
            <a:r>
              <a:rPr lang="fr-FR" sz="3200" dirty="0" smtClean="0"/>
              <a:t> </a:t>
            </a:r>
            <a:r>
              <a:rPr lang="fr-FR" sz="2000" dirty="0" smtClean="0"/>
              <a:t>Service de Soins intensifs polyvalents</a:t>
            </a:r>
            <a:endParaRPr lang="fr-FR" sz="2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fontScale="92500"/>
          </a:bodyPr>
          <a:lstStyle/>
          <a:p>
            <a:r>
              <a:rPr lang="fr-FR" sz="2400" dirty="0" smtClean="0"/>
              <a:t>Le passé mouvementé du </a:t>
            </a:r>
            <a:r>
              <a:rPr lang="fr-FR" sz="2400" dirty="0" err="1" smtClean="0"/>
              <a:t>Grand-Duché</a:t>
            </a:r>
            <a:r>
              <a:rPr lang="fr-FR" sz="2400" dirty="0" smtClean="0"/>
              <a:t> est un véritable condensé de l’histoire européenne. Au Moyen Âge, ses princes ont porté la couronne du Saint Empire romain germanique. Pendant les temps modernes, sa </a:t>
            </a:r>
            <a:r>
              <a:rPr lang="fr-FR" sz="2400" u="sng" dirty="0" smtClean="0"/>
              <a:t>forteresse</a:t>
            </a:r>
            <a:r>
              <a:rPr lang="fr-FR" sz="2400" dirty="0" smtClean="0"/>
              <a:t> a été un enjeu majeur dans la lutte entre les grandes puissances.</a:t>
            </a:r>
          </a:p>
          <a:p>
            <a:endParaRPr lang="fr-FR" sz="2400" dirty="0" smtClean="0"/>
          </a:p>
          <a:p>
            <a:r>
              <a:rPr lang="fr-FR" sz="2400" dirty="0" smtClean="0"/>
              <a:t>Avant d’accéder à l’</a:t>
            </a:r>
            <a:r>
              <a:rPr lang="fr-FR" sz="2400" u="sng" dirty="0" smtClean="0"/>
              <a:t>indépendance </a:t>
            </a:r>
            <a:r>
              <a:rPr lang="fr-FR" sz="2400" dirty="0" smtClean="0"/>
              <a:t>au XIX</a:t>
            </a:r>
            <a:r>
              <a:rPr lang="fr-FR" sz="2400" baseline="30000" dirty="0" smtClean="0"/>
              <a:t>e</a:t>
            </a:r>
            <a:r>
              <a:rPr lang="fr-FR" sz="2400" dirty="0" smtClean="0"/>
              <a:t> siècle, le Luxembourg a appartenu successivement aux comtes, puis aux ducs de Luxembourg, aux ducs de Bourgogne, aux rois d’Espagne, aux rois de France, aux empereurs d’Autriche et aux rois des Pays-Bas. Au XX</a:t>
            </a:r>
            <a:r>
              <a:rPr lang="fr-FR" sz="2400" baseline="30000" dirty="0" smtClean="0"/>
              <a:t>e </a:t>
            </a:r>
            <a:r>
              <a:rPr lang="fr-FR" sz="2400" dirty="0" smtClean="0"/>
              <a:t>siècle, le pays prospère et dynamique a joué un </a:t>
            </a:r>
            <a:r>
              <a:rPr lang="fr-FR" sz="2400" u="sng" dirty="0" smtClean="0"/>
              <a:t>rôle catalyseur dans l’ unification de l’Europe.</a:t>
            </a:r>
          </a:p>
          <a:p>
            <a:endParaRPr lang="fr-FR" dirty="0"/>
          </a:p>
        </p:txBody>
      </p:sp>
      <p:sp>
        <p:nvSpPr>
          <p:cNvPr id="3" name="Titre 2"/>
          <p:cNvSpPr>
            <a:spLocks noGrp="1"/>
          </p:cNvSpPr>
          <p:nvPr>
            <p:ph type="title"/>
          </p:nvPr>
        </p:nvSpPr>
        <p:spPr/>
        <p:txBody>
          <a:bodyPr/>
          <a:lstStyle/>
          <a:p>
            <a:r>
              <a:rPr lang="fr-FR" dirty="0" smtClean="0"/>
              <a:t>Un peu d’Histoire…</a:t>
            </a:r>
            <a:endParaRPr lang="fr-FR"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876256" y="188640"/>
            <a:ext cx="1764704" cy="1709557"/>
          </a:xfrm>
          <a:prstGeom prst="rect">
            <a:avLst/>
          </a:prstGeom>
          <a:noFill/>
          <a:ln w="9525">
            <a:noFill/>
            <a:miter lim="800000"/>
            <a:headEnd/>
            <a:tailEnd/>
          </a:ln>
        </p:spPr>
      </p:pic>
      <p:sp>
        <p:nvSpPr>
          <p:cNvPr id="2" name="Espace réservé du contenu 1"/>
          <p:cNvSpPr>
            <a:spLocks noGrp="1"/>
          </p:cNvSpPr>
          <p:nvPr>
            <p:ph idx="1"/>
          </p:nvPr>
        </p:nvSpPr>
        <p:spPr/>
        <p:txBody>
          <a:bodyPr>
            <a:normAutofit fontScale="92500" lnSpcReduction="20000"/>
          </a:bodyPr>
          <a:lstStyle/>
          <a:p>
            <a:r>
              <a:rPr lang="fr-FR" dirty="0" smtClean="0"/>
              <a:t>INCCI (Institut National de Chirurgie Cardiaque et de Cardiologie Interventionnelle)</a:t>
            </a:r>
          </a:p>
          <a:p>
            <a:endParaRPr lang="fr-FR" dirty="0" smtClean="0"/>
          </a:p>
          <a:p>
            <a:r>
              <a:rPr lang="fr-FR" dirty="0" smtClean="0"/>
              <a:t>Fondation créée le 12 mars 1997 par les Cliniques de la congrégation des sœurs de Saint-Elisabeth et l’établissement public Centre Hospitalier de Luxembourg.</a:t>
            </a:r>
          </a:p>
          <a:p>
            <a:endParaRPr lang="fr-FR" dirty="0" smtClean="0"/>
          </a:p>
          <a:p>
            <a:r>
              <a:rPr lang="fr-FR" dirty="0" smtClean="0"/>
              <a:t>Institut qui exploite un établissement hospitalier spécialisé assurant un service national dans les domaines de la cardiologie interventionnelle, de toutes interventions chirurgicales sur le cœur et les gros vaisseaux intra-thoraciques ou des chirurgies nécessitant l’aide d’une circulation </a:t>
            </a:r>
            <a:r>
              <a:rPr lang="fr-FR" dirty="0" err="1" smtClean="0"/>
              <a:t>extra-corporelle</a:t>
            </a:r>
            <a:r>
              <a:rPr lang="fr-FR" dirty="0" smtClean="0"/>
              <a:t> + chirurgie cœur battant.</a:t>
            </a:r>
          </a:p>
        </p:txBody>
      </p:sp>
      <p:sp>
        <p:nvSpPr>
          <p:cNvPr id="3" name="Titre 2"/>
          <p:cNvSpPr>
            <a:spLocks noGrp="1"/>
          </p:cNvSpPr>
          <p:nvPr>
            <p:ph type="title"/>
          </p:nvPr>
        </p:nvSpPr>
        <p:spPr/>
        <p:txBody>
          <a:bodyPr/>
          <a:lstStyle/>
          <a:p>
            <a:r>
              <a:rPr lang="fr-FR" dirty="0" smtClean="0"/>
              <a:t>WEISHAR Nicolas</a:t>
            </a:r>
            <a:endParaRPr lang="fr-FR"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a:p>
        </p:txBody>
      </p:sp>
      <p:sp>
        <p:nvSpPr>
          <p:cNvPr id="3" name="Titre 2"/>
          <p:cNvSpPr>
            <a:spLocks noGrp="1"/>
          </p:cNvSpPr>
          <p:nvPr>
            <p:ph type="title"/>
          </p:nvPr>
        </p:nvSpPr>
        <p:spPr/>
        <p:txBody>
          <a:bodyPr/>
          <a:lstStyle/>
          <a:p>
            <a:endParaRPr lang="fr-FR"/>
          </a:p>
        </p:txBody>
      </p:sp>
      <p:pic>
        <p:nvPicPr>
          <p:cNvPr id="4" name="Picture 81" descr="INCCI facade"/>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467544" y="260648"/>
            <a:ext cx="8136904" cy="1552575"/>
          </a:xfrm>
          <a:prstGeom prst="rect">
            <a:avLst/>
          </a:prstGeom>
          <a:noFill/>
          <a:ln w="9525">
            <a:noFill/>
            <a:miter lim="800000"/>
            <a:headEnd/>
            <a:tailEnd/>
          </a:ln>
        </p:spPr>
      </p:pic>
      <p:sp>
        <p:nvSpPr>
          <p:cNvPr id="2" name="Espace réservé du contenu 1"/>
          <p:cNvSpPr>
            <a:spLocks noGrp="1"/>
          </p:cNvSpPr>
          <p:nvPr>
            <p:ph idx="1"/>
          </p:nvPr>
        </p:nvSpPr>
        <p:spPr/>
        <p:txBody>
          <a:bodyPr>
            <a:normAutofit/>
          </a:bodyPr>
          <a:lstStyle/>
          <a:p>
            <a:endParaRPr lang="fr-FR" dirty="0" smtClean="0"/>
          </a:p>
          <a:p>
            <a:r>
              <a:rPr lang="fr-FR" dirty="0" smtClean="0"/>
              <a:t>Cardiologie Interventionnelle (coronarographie)</a:t>
            </a:r>
          </a:p>
          <a:p>
            <a:pPr>
              <a:buFontTx/>
              <a:buChar char="-"/>
            </a:pPr>
            <a:r>
              <a:rPr lang="fr-FR" dirty="0" smtClean="0"/>
              <a:t>2 salles de coronarographie </a:t>
            </a:r>
          </a:p>
          <a:p>
            <a:pPr>
              <a:buFontTx/>
              <a:buChar char="-"/>
            </a:pPr>
            <a:r>
              <a:rPr lang="fr-FR" dirty="0" smtClean="0"/>
              <a:t>1 salle de surveillance de 8 lits avant et après examen</a:t>
            </a:r>
          </a:p>
          <a:p>
            <a:r>
              <a:rPr lang="fr-FR" dirty="0" smtClean="0"/>
              <a:t>Service de chirurgie cardiaque</a:t>
            </a:r>
          </a:p>
          <a:p>
            <a:pPr>
              <a:buFontTx/>
              <a:buChar char="-"/>
            </a:pPr>
            <a:r>
              <a:rPr lang="fr-FR" dirty="0" smtClean="0"/>
              <a:t>7 lits de soins Normaux</a:t>
            </a:r>
          </a:p>
          <a:p>
            <a:pPr>
              <a:buFontTx/>
              <a:buChar char="-"/>
            </a:pPr>
            <a:r>
              <a:rPr lang="fr-FR" dirty="0" smtClean="0"/>
              <a:t>2 salles d’OP</a:t>
            </a:r>
          </a:p>
          <a:p>
            <a:pPr>
              <a:buFontTx/>
              <a:buChar char="-"/>
            </a:pPr>
            <a:r>
              <a:rPr lang="fr-FR" dirty="0" smtClean="0"/>
              <a:t>4 lits de Réanimation avec assistance respiratoire</a:t>
            </a:r>
          </a:p>
          <a:p>
            <a:pPr>
              <a:buFontTx/>
              <a:buChar char="-"/>
            </a:pPr>
            <a:r>
              <a:rPr lang="fr-FR" dirty="0" smtClean="0"/>
              <a:t>4 lits de soins Intermédiaires sans </a:t>
            </a:r>
            <a:r>
              <a:rPr lang="fr-FR" smtClean="0"/>
              <a:t>aide respiratoire</a:t>
            </a:r>
            <a:endParaRPr lang="fr-FR" dirty="0" smtClean="0"/>
          </a:p>
        </p:txBody>
      </p:sp>
      <p:sp>
        <p:nvSpPr>
          <p:cNvPr id="3" name="Titre 2"/>
          <p:cNvSpPr>
            <a:spLocks noGrp="1"/>
          </p:cNvSpPr>
          <p:nvPr>
            <p:ph type="title"/>
          </p:nvPr>
        </p:nvSpPr>
        <p:spPr/>
        <p:txBody>
          <a:bodyPr>
            <a:normAutofit fontScale="90000"/>
          </a:bodyPr>
          <a:lstStyle/>
          <a:p>
            <a:r>
              <a:rPr lang="fr-FR" dirty="0" smtClean="0">
                <a:solidFill>
                  <a:schemeClr val="bg1"/>
                </a:solidFill>
              </a:rPr>
              <a:t/>
            </a:r>
            <a:br>
              <a:rPr lang="fr-FR" dirty="0" smtClean="0">
                <a:solidFill>
                  <a:schemeClr val="bg1"/>
                </a:solidFill>
              </a:rPr>
            </a:br>
            <a:r>
              <a:rPr lang="fr-FR" dirty="0" smtClean="0">
                <a:solidFill>
                  <a:schemeClr val="bg1"/>
                </a:solidFill>
              </a:rPr>
              <a:t>Services au sein de l’INCCI</a:t>
            </a:r>
            <a:endParaRPr lang="fr-FR" dirty="0">
              <a:solidFill>
                <a:schemeClr val="bg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oeur_rayons_INTERNET"/>
          <p:cNvPicPr>
            <a:picLocks noChangeAspect="1" noChangeArrowheads="1"/>
          </p:cNvPicPr>
          <p:nvPr/>
        </p:nvPicPr>
        <p:blipFill>
          <a:blip r:embed="rId3" cstate="print">
            <a:lum bright="46000" contrast="-64000"/>
          </a:blip>
          <a:srcRect/>
          <a:stretch>
            <a:fillRect/>
          </a:stretch>
        </p:blipFill>
        <p:spPr bwMode="auto">
          <a:xfrm>
            <a:off x="-447675" y="0"/>
            <a:ext cx="9591675" cy="6858000"/>
          </a:xfrm>
          <a:prstGeom prst="rect">
            <a:avLst/>
          </a:prstGeom>
          <a:noFill/>
        </p:spPr>
      </p:pic>
      <p:sp>
        <p:nvSpPr>
          <p:cNvPr id="3" name="Titre 2"/>
          <p:cNvSpPr>
            <a:spLocks noGrp="1"/>
          </p:cNvSpPr>
          <p:nvPr>
            <p:ph type="title"/>
          </p:nvPr>
        </p:nvSpPr>
        <p:spPr/>
        <p:txBody>
          <a:bodyPr/>
          <a:lstStyle/>
          <a:p>
            <a:endParaRPr lang="fr-FR"/>
          </a:p>
        </p:txBody>
      </p:sp>
      <p:sp>
        <p:nvSpPr>
          <p:cNvPr id="5" name="Espace réservé du contenu 4"/>
          <p:cNvSpPr>
            <a:spLocks noGrp="1"/>
          </p:cNvSpPr>
          <p:nvPr>
            <p:ph idx="1"/>
          </p:nvPr>
        </p:nvSpPr>
        <p:spPr/>
        <p:txBody>
          <a:bodyPr>
            <a:normAutofit lnSpcReduction="10000"/>
          </a:bodyPr>
          <a:lstStyle/>
          <a:p>
            <a:r>
              <a:rPr lang="fr-FR" dirty="0" smtClean="0"/>
              <a:t>Patient X (facteurs de risques +++) + </a:t>
            </a:r>
            <a:r>
              <a:rPr lang="fr-FR" dirty="0" err="1" smtClean="0"/>
              <a:t>symptomes</a:t>
            </a:r>
            <a:endParaRPr lang="fr-FR" dirty="0" smtClean="0"/>
          </a:p>
          <a:p>
            <a:r>
              <a:rPr lang="fr-FR" dirty="0" smtClean="0"/>
              <a:t>Médecin traitant</a:t>
            </a:r>
          </a:p>
          <a:p>
            <a:r>
              <a:rPr lang="fr-FR" dirty="0" smtClean="0"/>
              <a:t>Cardiologue</a:t>
            </a:r>
          </a:p>
          <a:p>
            <a:r>
              <a:rPr lang="fr-FR" dirty="0" smtClean="0"/>
              <a:t>Coronarographie</a:t>
            </a:r>
          </a:p>
          <a:p>
            <a:r>
              <a:rPr lang="fr-FR" dirty="0" smtClean="0"/>
              <a:t>Dilatation coronaire</a:t>
            </a:r>
          </a:p>
          <a:p>
            <a:r>
              <a:rPr lang="fr-FR" dirty="0" smtClean="0"/>
              <a:t>Pontages </a:t>
            </a:r>
            <a:r>
              <a:rPr lang="fr-FR" dirty="0" err="1" smtClean="0"/>
              <a:t>aorto</a:t>
            </a:r>
            <a:r>
              <a:rPr lang="fr-FR" dirty="0" smtClean="0"/>
              <a:t>-coronarien</a:t>
            </a:r>
          </a:p>
          <a:p>
            <a:r>
              <a:rPr lang="fr-FR" dirty="0" smtClean="0"/>
              <a:t>Chirurgie valvulaire cardiaque</a:t>
            </a:r>
          </a:p>
          <a:p>
            <a:endParaRPr lang="fr-FR" dirty="0" smtClean="0"/>
          </a:p>
          <a:p>
            <a:r>
              <a:rPr lang="fr-FR" dirty="0" smtClean="0"/>
              <a:t>Implantation pace maker / défibrillateur interne</a:t>
            </a:r>
          </a:p>
          <a:p>
            <a:r>
              <a:rPr lang="fr-FR" dirty="0" smtClean="0"/>
              <a:t>…</a:t>
            </a:r>
            <a:endParaRPr lang="fr-FR"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print"/>
          <a:srcRect/>
          <a:stretch>
            <a:fillRect/>
          </a:stretch>
        </p:blipFill>
        <p:spPr bwMode="auto">
          <a:xfrm>
            <a:off x="251520" y="3429000"/>
            <a:ext cx="3888432" cy="2376264"/>
          </a:xfrm>
          <a:prstGeom prst="rect">
            <a:avLst/>
          </a:prstGeom>
          <a:noFill/>
          <a:ln w="9525">
            <a:noFill/>
            <a:miter lim="800000"/>
            <a:headEnd/>
            <a:tailEnd/>
          </a:ln>
        </p:spPr>
      </p:pic>
      <p:sp>
        <p:nvSpPr>
          <p:cNvPr id="2" name="Espace réservé du contenu 1"/>
          <p:cNvSpPr>
            <a:spLocks noGrp="1"/>
          </p:cNvSpPr>
          <p:nvPr>
            <p:ph idx="1"/>
          </p:nvPr>
        </p:nvSpPr>
        <p:spPr>
          <a:xfrm>
            <a:off x="4283968" y="1844824"/>
            <a:ext cx="4402832" cy="4525963"/>
          </a:xfrm>
        </p:spPr>
        <p:txBody>
          <a:bodyPr/>
          <a:lstStyle/>
          <a:p>
            <a:endParaRPr lang="fr-FR" dirty="0"/>
          </a:p>
        </p:txBody>
      </p:sp>
      <p:sp>
        <p:nvSpPr>
          <p:cNvPr id="3" name="Titre 2"/>
          <p:cNvSpPr>
            <a:spLocks noGrp="1"/>
          </p:cNvSpPr>
          <p:nvPr>
            <p:ph type="title"/>
          </p:nvPr>
        </p:nvSpPr>
        <p:spPr/>
        <p:txBody>
          <a:bodyPr>
            <a:normAutofit fontScale="90000"/>
          </a:bodyPr>
          <a:lstStyle/>
          <a:p>
            <a:r>
              <a:rPr lang="fr-FR" sz="5400" dirty="0" smtClean="0"/>
              <a:t>Film</a:t>
            </a:r>
            <a:br>
              <a:rPr lang="fr-FR" sz="5400" dirty="0" smtClean="0"/>
            </a:br>
            <a:r>
              <a:rPr lang="fr-FR" dirty="0" err="1" smtClean="0"/>
              <a:t>Medtronic</a:t>
            </a:r>
            <a:r>
              <a:rPr lang="fr-FR" dirty="0" smtClean="0"/>
              <a:t> Introduction to </a:t>
            </a:r>
            <a:r>
              <a:rPr lang="fr-FR" dirty="0" err="1" smtClean="0"/>
              <a:t>CoreValve</a:t>
            </a:r>
            <a:endParaRPr lang="fr-FR" dirty="0"/>
          </a:p>
        </p:txBody>
      </p:sp>
      <p:pic>
        <p:nvPicPr>
          <p:cNvPr id="3075" name="Picture 3"/>
          <p:cNvPicPr>
            <a:picLocks noChangeAspect="1" noChangeArrowheads="1"/>
          </p:cNvPicPr>
          <p:nvPr/>
        </p:nvPicPr>
        <p:blipFill>
          <a:blip r:embed="rId4" cstate="print"/>
          <a:srcRect/>
          <a:stretch>
            <a:fillRect/>
          </a:stretch>
        </p:blipFill>
        <p:spPr bwMode="auto">
          <a:xfrm>
            <a:off x="683568" y="1628800"/>
            <a:ext cx="3048000" cy="1762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a:p>
        </p:txBody>
      </p:sp>
      <p:sp>
        <p:nvSpPr>
          <p:cNvPr id="3" name="Titre 2"/>
          <p:cNvSpPr>
            <a:spLocks noGrp="1"/>
          </p:cNvSpPr>
          <p:nvPr>
            <p:ph type="title"/>
          </p:nvPr>
        </p:nvSpPr>
        <p:spPr>
          <a:xfrm>
            <a:off x="539552" y="1844824"/>
            <a:ext cx="8229600" cy="1143000"/>
          </a:xfrm>
        </p:spPr>
        <p:txBody>
          <a:bodyPr/>
          <a:lstStyle/>
          <a:p>
            <a:r>
              <a:rPr lang="fr-FR" dirty="0" smtClean="0"/>
              <a:t>V- Notre Erasmus</a:t>
            </a:r>
            <a:endParaRPr lang="fr-FR"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57200" y="274638"/>
            <a:ext cx="3610744" cy="2938338"/>
          </a:xfrm>
        </p:spPr>
        <p:txBody>
          <a:bodyPr>
            <a:normAutofit/>
          </a:bodyPr>
          <a:lstStyle/>
          <a:p>
            <a:endParaRPr lang="fr-FR" dirty="0"/>
          </a:p>
        </p:txBody>
      </p:sp>
      <p:pic>
        <p:nvPicPr>
          <p:cNvPr id="4098" name="Picture 2" descr="C:\Users\Nicolas\Pictures\ecole\Luxembourg\535880_4144935588252_269682554_n.jpg"/>
          <p:cNvPicPr>
            <a:picLocks noGrp="1" noChangeAspect="1" noChangeArrowheads="1"/>
          </p:cNvPicPr>
          <p:nvPr>
            <p:ph idx="1"/>
          </p:nvPr>
        </p:nvPicPr>
        <p:blipFill>
          <a:blip r:embed="rId3" cstate="print"/>
          <a:srcRect/>
          <a:stretch>
            <a:fillRect/>
          </a:stretch>
        </p:blipFill>
        <p:spPr bwMode="auto">
          <a:xfrm>
            <a:off x="1619673" y="0"/>
            <a:ext cx="4680520" cy="7086344"/>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14282" y="-142900"/>
            <a:ext cx="8229600" cy="1143000"/>
          </a:xfrm>
        </p:spPr>
        <p:txBody>
          <a:bodyPr/>
          <a:lstStyle/>
          <a:p>
            <a:r>
              <a:rPr lang="fr-FR" dirty="0" smtClean="0"/>
              <a:t>Le trajet </a:t>
            </a:r>
            <a:endParaRPr lang="fr-FR"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1" y="1000108"/>
            <a:ext cx="9154195" cy="5857892"/>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IMAG0194.jpg"/>
          <p:cNvPicPr>
            <a:picLocks noGrp="1" noChangeAspect="1"/>
          </p:cNvPicPr>
          <p:nvPr>
            <p:ph idx="1"/>
          </p:nvPr>
        </p:nvPicPr>
        <p:blipFill>
          <a:blip r:embed="rId3" cstate="print"/>
          <a:stretch>
            <a:fillRect/>
          </a:stretch>
        </p:blipFill>
        <p:spPr>
          <a:xfrm>
            <a:off x="4607494" y="0"/>
            <a:ext cx="4536506" cy="3024337"/>
          </a:xfrm>
        </p:spPr>
      </p:pic>
      <p:sp>
        <p:nvSpPr>
          <p:cNvPr id="3" name="Titre 2"/>
          <p:cNvSpPr>
            <a:spLocks noGrp="1"/>
          </p:cNvSpPr>
          <p:nvPr>
            <p:ph type="title"/>
          </p:nvPr>
        </p:nvSpPr>
        <p:spPr>
          <a:xfrm>
            <a:off x="-2916832" y="404664"/>
            <a:ext cx="8229600" cy="1143000"/>
          </a:xfrm>
        </p:spPr>
        <p:txBody>
          <a:bodyPr/>
          <a:lstStyle/>
          <a:p>
            <a:pPr algn="ctr"/>
            <a:r>
              <a:rPr lang="fr-FR" dirty="0" smtClean="0">
                <a:solidFill>
                  <a:srgbClr val="002060"/>
                </a:solidFill>
              </a:rPr>
              <a:t>                 Le Home</a:t>
            </a:r>
            <a:endParaRPr lang="fr-FR" dirty="0">
              <a:solidFill>
                <a:srgbClr val="002060"/>
              </a:solidFill>
            </a:endParaRPr>
          </a:p>
        </p:txBody>
      </p:sp>
      <p:pic>
        <p:nvPicPr>
          <p:cNvPr id="69633" name="Picture 1" descr="C:\Users\HaschnikCaroline\Desktop\CAROLINE\Luxembourg\S7000571.JPG"/>
          <p:cNvPicPr>
            <a:picLocks noChangeAspect="1" noChangeArrowheads="1"/>
          </p:cNvPicPr>
          <p:nvPr/>
        </p:nvPicPr>
        <p:blipFill>
          <a:blip r:embed="rId4" cstate="print"/>
          <a:srcRect/>
          <a:stretch>
            <a:fillRect/>
          </a:stretch>
        </p:blipFill>
        <p:spPr bwMode="auto">
          <a:xfrm>
            <a:off x="251520" y="2716378"/>
            <a:ext cx="5522163" cy="4141622"/>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IMAG0120.jpg"/>
          <p:cNvPicPr>
            <a:picLocks noGrp="1" noChangeAspect="1"/>
          </p:cNvPicPr>
          <p:nvPr>
            <p:ph idx="1"/>
          </p:nvPr>
        </p:nvPicPr>
        <p:blipFill>
          <a:blip r:embed="rId3" cstate="print"/>
          <a:stretch>
            <a:fillRect/>
          </a:stretch>
        </p:blipFill>
        <p:spPr>
          <a:xfrm>
            <a:off x="539552" y="1"/>
            <a:ext cx="8280920" cy="6858000"/>
          </a:xfrm>
        </p:spPr>
      </p:pic>
      <p:sp>
        <p:nvSpPr>
          <p:cNvPr id="3" name="Titre 2"/>
          <p:cNvSpPr>
            <a:spLocks noGrp="1"/>
          </p:cNvSpPr>
          <p:nvPr>
            <p:ph type="title"/>
          </p:nvPr>
        </p:nvSpPr>
        <p:spPr>
          <a:xfrm>
            <a:off x="323528" y="1700808"/>
            <a:ext cx="8229600" cy="1143000"/>
          </a:xfrm>
        </p:spPr>
        <p:txBody>
          <a:bodyPr>
            <a:normAutofit fontScale="90000"/>
          </a:bodyPr>
          <a:lstStyle/>
          <a:p>
            <a:r>
              <a:rPr lang="fr-FR" dirty="0" smtClean="0"/>
              <a:t>Les chambres</a:t>
            </a:r>
            <a:br>
              <a:rPr lang="fr-FR" dirty="0" smtClean="0"/>
            </a:br>
            <a:endParaRPr lang="fr-F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endParaRPr lang="fr-FR"/>
          </a:p>
        </p:txBody>
      </p:sp>
      <p:pic>
        <p:nvPicPr>
          <p:cNvPr id="3074" name="Picture 2" descr="C:\Users\Nicolas\Desktop\Luxembourg.jpg"/>
          <p:cNvPicPr>
            <a:picLocks noGrp="1" noChangeAspect="1" noChangeArrowheads="1"/>
          </p:cNvPicPr>
          <p:nvPr>
            <p:ph idx="1"/>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icolas\Pictures\ecole\Luxembourg\533465_4130486587036_806649068_n.jpg"/>
          <p:cNvPicPr>
            <a:picLocks noGrp="1" noChangeAspect="1" noChangeArrowheads="1"/>
          </p:cNvPicPr>
          <p:nvPr>
            <p:ph idx="1"/>
          </p:nvPr>
        </p:nvPicPr>
        <p:blipFill>
          <a:blip r:embed="rId3" cstate="print"/>
          <a:srcRect/>
          <a:stretch>
            <a:fillRect/>
          </a:stretch>
        </p:blipFill>
        <p:spPr bwMode="auto">
          <a:xfrm>
            <a:off x="3059832" y="0"/>
            <a:ext cx="6084168" cy="6858000"/>
          </a:xfrm>
          <a:prstGeom prst="rect">
            <a:avLst/>
          </a:prstGeom>
          <a:noFill/>
        </p:spPr>
      </p:pic>
      <p:sp>
        <p:nvSpPr>
          <p:cNvPr id="3" name="Titre 2"/>
          <p:cNvSpPr>
            <a:spLocks noGrp="1"/>
          </p:cNvSpPr>
          <p:nvPr>
            <p:ph type="title"/>
          </p:nvPr>
        </p:nvSpPr>
        <p:spPr>
          <a:xfrm>
            <a:off x="467544" y="2132856"/>
            <a:ext cx="8229600" cy="1143000"/>
          </a:xfrm>
        </p:spPr>
        <p:txBody>
          <a:bodyPr>
            <a:normAutofit fontScale="90000"/>
          </a:bodyPr>
          <a:lstStyle/>
          <a:p>
            <a:r>
              <a:rPr lang="fr-FR" dirty="0" smtClean="0"/>
              <a:t>1</a:t>
            </a:r>
            <a:r>
              <a:rPr lang="fr-FR" baseline="30000" dirty="0" smtClean="0"/>
              <a:t>er</a:t>
            </a:r>
            <a:r>
              <a:rPr lang="fr-FR" dirty="0" smtClean="0"/>
              <a:t> déménagement</a:t>
            </a:r>
            <a:br>
              <a:rPr lang="fr-FR" dirty="0" smtClean="0"/>
            </a:br>
            <a:r>
              <a:rPr lang="fr-FR" dirty="0" smtClean="0"/>
              <a:t>…</a:t>
            </a:r>
            <a:br>
              <a:rPr lang="fr-FR" dirty="0" smtClean="0"/>
            </a:br>
            <a:r>
              <a:rPr lang="fr-FR" dirty="0" smtClean="0"/>
              <a:t/>
            </a:r>
            <a:br>
              <a:rPr lang="fr-FR" dirty="0" smtClean="0"/>
            </a:br>
            <a:endParaRPr lang="fr-FR"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57200" y="274638"/>
            <a:ext cx="8229600" cy="4738538"/>
          </a:xfrm>
        </p:spPr>
        <p:txBody>
          <a:bodyPr>
            <a:normAutofit/>
          </a:bodyPr>
          <a:lstStyle/>
          <a:p>
            <a:r>
              <a:rPr lang="fr-FR" dirty="0" smtClean="0"/>
              <a:t>1</a:t>
            </a:r>
            <a:r>
              <a:rPr lang="fr-FR" baseline="30000" dirty="0" smtClean="0"/>
              <a:t>ère</a:t>
            </a:r>
            <a:r>
              <a:rPr lang="fr-FR" dirty="0" smtClean="0"/>
              <a:t> visite..</a:t>
            </a:r>
            <a:br>
              <a:rPr lang="fr-FR" dirty="0" smtClean="0"/>
            </a:br>
            <a:r>
              <a:rPr lang="fr-FR" dirty="0" smtClean="0"/>
              <a:t/>
            </a:r>
            <a:br>
              <a:rPr lang="fr-FR" dirty="0" smtClean="0"/>
            </a:br>
            <a:r>
              <a:rPr lang="fr-FR" dirty="0" smtClean="0"/>
              <a:t>Place d’Armes</a:t>
            </a:r>
            <a:endParaRPr lang="fr-FR" dirty="0"/>
          </a:p>
        </p:txBody>
      </p:sp>
      <p:pic>
        <p:nvPicPr>
          <p:cNvPr id="2050" name="Picture 2" descr="C:\Users\Nicolas\Pictures\ecole\Luxembourg\165961_4237482301862_1348097718_n.jpg"/>
          <p:cNvPicPr>
            <a:picLocks noGrp="1" noChangeAspect="1" noChangeArrowheads="1"/>
          </p:cNvPicPr>
          <p:nvPr>
            <p:ph idx="1"/>
          </p:nvPr>
        </p:nvPicPr>
        <p:blipFill>
          <a:blip r:embed="rId3" cstate="print"/>
          <a:srcRect/>
          <a:stretch>
            <a:fillRect/>
          </a:stretch>
        </p:blipFill>
        <p:spPr bwMode="auto">
          <a:xfrm>
            <a:off x="4000499" y="0"/>
            <a:ext cx="5143501" cy="685800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descr="C:\Users\HaschnikCaroline\Desktop\CAROLINE\Luxembourg\IMGP0900.JPG"/>
          <p:cNvPicPr>
            <a:picLocks noGrp="1" noChangeAspect="1" noChangeArrowheads="1"/>
          </p:cNvPicPr>
          <p:nvPr>
            <p:ph idx="1"/>
          </p:nvPr>
        </p:nvPicPr>
        <p:blipFill>
          <a:blip r:embed="rId3" cstate="print"/>
          <a:stretch>
            <a:fillRect/>
          </a:stretch>
        </p:blipFill>
        <p:spPr bwMode="auto">
          <a:xfrm>
            <a:off x="0" y="1714500"/>
            <a:ext cx="9144000" cy="5143500"/>
          </a:xfrm>
          <a:prstGeom prst="rect">
            <a:avLst/>
          </a:prstGeom>
          <a:noFill/>
        </p:spPr>
      </p:pic>
      <p:sp>
        <p:nvSpPr>
          <p:cNvPr id="6" name="Titre 4"/>
          <p:cNvSpPr>
            <a:spLocks noGrp="1"/>
          </p:cNvSpPr>
          <p:nvPr>
            <p:ph type="title"/>
          </p:nvPr>
        </p:nvSpPr>
        <p:spPr>
          <a:xfrm>
            <a:off x="0" y="0"/>
            <a:ext cx="8229600" cy="1143000"/>
          </a:xfrm>
        </p:spPr>
        <p:txBody>
          <a:bodyPr/>
          <a:lstStyle/>
          <a:p>
            <a:r>
              <a:rPr lang="fr-FR" dirty="0" smtClean="0"/>
              <a:t>Palais Grand Ducal…</a:t>
            </a:r>
            <a:endParaRPr lang="fr-FR" dirty="0"/>
          </a:p>
        </p:txBody>
      </p:sp>
      <p:sp>
        <p:nvSpPr>
          <p:cNvPr id="5" name="Rectangle 4"/>
          <p:cNvSpPr/>
          <p:nvPr/>
        </p:nvSpPr>
        <p:spPr>
          <a:xfrm>
            <a:off x="4643438" y="928670"/>
            <a:ext cx="4786314" cy="584775"/>
          </a:xfrm>
          <a:prstGeom prst="rect">
            <a:avLst/>
          </a:prstGeom>
        </p:spPr>
        <p:txBody>
          <a:bodyPr wrap="square">
            <a:spAutoFit/>
          </a:bodyPr>
          <a:lstStyle/>
          <a:p>
            <a:r>
              <a:rPr lang="fr-FR" sz="3200" b="1" dirty="0" smtClean="0"/>
              <a:t>TIPPËSCH LËTZEBUERG</a:t>
            </a:r>
            <a:endParaRPr lang="fr-FR" sz="3200" b="1"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sz="2500" dirty="0" smtClean="0"/>
              <a:t>Le </a:t>
            </a:r>
            <a:r>
              <a:rPr lang="fr-FR" sz="2500" b="1" dirty="0" smtClean="0"/>
              <a:t>palais grand-ducal</a:t>
            </a:r>
            <a:r>
              <a:rPr lang="fr-FR" sz="2500" dirty="0" smtClean="0"/>
              <a:t> de la ville de Luxembourg est un édifice style Renaissance du XVIe siècle et la résidence en ville du grand-duc, chef d'État </a:t>
            </a:r>
            <a:br>
              <a:rPr lang="fr-FR" sz="2500" dirty="0" smtClean="0"/>
            </a:br>
            <a:r>
              <a:rPr lang="fr-FR" sz="2500" dirty="0" smtClean="0"/>
              <a:t>du Luxembourg depuis 1890. Il se trouve au centre de la vieille ville, non loin de la place Guillaume II.</a:t>
            </a:r>
          </a:p>
          <a:p>
            <a:endParaRPr lang="fr-FR" sz="2500" dirty="0" smtClean="0"/>
          </a:p>
          <a:p>
            <a:r>
              <a:rPr lang="fr-FR" sz="2500" dirty="0" smtClean="0"/>
              <a:t>De nos jours, le palais est gardé par le Service de garde des châteaux, qui dépend de l'Unité de garde et de réserve mobile (UGRM) de la police grand-ducale. Une relève solennelle a lieu une fois par mois.</a:t>
            </a:r>
          </a:p>
          <a:p>
            <a:endParaRPr lang="fr-FR" dirty="0"/>
          </a:p>
        </p:txBody>
      </p:sp>
      <p:sp>
        <p:nvSpPr>
          <p:cNvPr id="3" name="Titre 2"/>
          <p:cNvSpPr>
            <a:spLocks noGrp="1"/>
          </p:cNvSpPr>
          <p:nvPr>
            <p:ph type="title"/>
          </p:nvPr>
        </p:nvSpPr>
        <p:spPr/>
        <p:txBody>
          <a:bodyPr>
            <a:normAutofit/>
          </a:bodyPr>
          <a:lstStyle/>
          <a:p>
            <a:r>
              <a:rPr lang="fr-FR" b="0" dirty="0" smtClean="0"/>
              <a:t>Palais grand-ducal</a:t>
            </a:r>
            <a:endParaRPr lang="fr-FR"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57200" y="274638"/>
            <a:ext cx="2746648" cy="3298378"/>
          </a:xfrm>
        </p:spPr>
        <p:txBody>
          <a:bodyPr>
            <a:normAutofit/>
          </a:bodyPr>
          <a:lstStyle/>
          <a:p>
            <a:r>
              <a:rPr lang="fr-FR" dirty="0" smtClean="0"/>
              <a:t>Garde du Palais</a:t>
            </a:r>
            <a:endParaRPr lang="fr-FR" dirty="0"/>
          </a:p>
        </p:txBody>
      </p:sp>
      <p:pic>
        <p:nvPicPr>
          <p:cNvPr id="101378" name="Picture 2" descr="C:\Users\HaschnikCaroline\Desktop\CAROLINE\Luxembourg\S7000581.JPG"/>
          <p:cNvPicPr>
            <a:picLocks noGrp="1" noChangeAspect="1" noChangeArrowheads="1"/>
          </p:cNvPicPr>
          <p:nvPr>
            <p:ph idx="1"/>
          </p:nvPr>
        </p:nvPicPr>
        <p:blipFill>
          <a:blip r:embed="rId2" cstate="print"/>
          <a:srcRect/>
          <a:stretch>
            <a:fillRect/>
          </a:stretch>
        </p:blipFill>
        <p:spPr bwMode="auto">
          <a:xfrm>
            <a:off x="3347864" y="260648"/>
            <a:ext cx="4793580" cy="6391439"/>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57200" y="274638"/>
            <a:ext cx="8229600" cy="4090466"/>
          </a:xfrm>
        </p:spPr>
        <p:txBody>
          <a:bodyPr>
            <a:normAutofit/>
          </a:bodyPr>
          <a:lstStyle/>
          <a:p>
            <a:r>
              <a:rPr lang="fr-FR" dirty="0" smtClean="0"/>
              <a:t>Lux</a:t>
            </a:r>
            <a:br>
              <a:rPr lang="fr-FR" dirty="0" smtClean="0"/>
            </a:br>
            <a:r>
              <a:rPr lang="fr-FR" dirty="0" smtClean="0"/>
              <a:t>by night</a:t>
            </a:r>
            <a:endParaRPr lang="fr-FR" dirty="0"/>
          </a:p>
        </p:txBody>
      </p:sp>
      <p:pic>
        <p:nvPicPr>
          <p:cNvPr id="4" name="Espace réservé du contenu 3" descr="IMAG0143.jpg"/>
          <p:cNvPicPr>
            <a:picLocks noGrp="1" noChangeAspect="1"/>
          </p:cNvPicPr>
          <p:nvPr>
            <p:ph idx="1"/>
          </p:nvPr>
        </p:nvPicPr>
        <p:blipFill>
          <a:blip r:embed="rId3" cstate="print"/>
          <a:stretch>
            <a:fillRect/>
          </a:stretch>
        </p:blipFill>
        <p:spPr>
          <a:xfrm>
            <a:off x="4067944" y="0"/>
            <a:ext cx="5076056" cy="6907497"/>
          </a:xfr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79512" y="548680"/>
            <a:ext cx="7772400" cy="540786"/>
          </a:xfrm>
        </p:spPr>
        <p:txBody>
          <a:bodyPr>
            <a:normAutofit/>
          </a:bodyPr>
          <a:lstStyle/>
          <a:p>
            <a:pPr algn="l"/>
            <a:r>
              <a:rPr lang="fr-FR" sz="2800" dirty="0" smtClean="0">
                <a:solidFill>
                  <a:schemeClr val="tx1"/>
                </a:solidFill>
              </a:rPr>
              <a:t>Le pont Adolphe ou Pont Neuf</a:t>
            </a:r>
            <a:endParaRPr lang="fr-FR" sz="2800" dirty="0">
              <a:solidFill>
                <a:schemeClr val="tx1"/>
              </a:solidFill>
            </a:endParaRPr>
          </a:p>
        </p:txBody>
      </p:sp>
      <p:sp>
        <p:nvSpPr>
          <p:cNvPr id="3" name="Sous-titre 2"/>
          <p:cNvSpPr>
            <a:spLocks noGrp="1"/>
          </p:cNvSpPr>
          <p:nvPr>
            <p:ph type="subTitle" idx="1"/>
          </p:nvPr>
        </p:nvSpPr>
        <p:spPr>
          <a:xfrm>
            <a:off x="-3780928" y="2852936"/>
            <a:ext cx="2806080" cy="681489"/>
          </a:xfrm>
        </p:spPr>
        <p:txBody>
          <a:bodyPr/>
          <a:lstStyle/>
          <a:p>
            <a:pPr algn="l"/>
            <a:endParaRPr lang="fr-FR" dirty="0">
              <a:solidFill>
                <a:srgbClr val="FF0000"/>
              </a:solidFill>
            </a:endParaRPr>
          </a:p>
        </p:txBody>
      </p:sp>
      <p:pic>
        <p:nvPicPr>
          <p:cNvPr id="7170" name="Picture 2" descr="C:\Users\HaschnikCaroline\Desktop\CAROLINE\Luxembourg\IMGP0876.JPG"/>
          <p:cNvPicPr>
            <a:picLocks noChangeAspect="1" noChangeArrowheads="1"/>
          </p:cNvPicPr>
          <p:nvPr/>
        </p:nvPicPr>
        <p:blipFill>
          <a:blip r:embed="rId3" cstate="print"/>
          <a:srcRect/>
          <a:stretch>
            <a:fillRect/>
          </a:stretch>
        </p:blipFill>
        <p:spPr bwMode="auto">
          <a:xfrm>
            <a:off x="0" y="1601416"/>
            <a:ext cx="9144000" cy="5256584"/>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endParaRPr lang="fr-FR"/>
          </a:p>
        </p:txBody>
      </p:sp>
      <p:pic>
        <p:nvPicPr>
          <p:cNvPr id="1026" name="Picture 2" descr="F:\LUXEMBOURG\Luxembourg\IMGP0872.JPG"/>
          <p:cNvPicPr>
            <a:picLocks noGrp="1" noChangeAspect="1" noChangeArrowheads="1"/>
          </p:cNvPicPr>
          <p:nvPr>
            <p:ph idx="1"/>
          </p:nvPr>
        </p:nvPicPr>
        <p:blipFill>
          <a:blip r:embed="rId2" cstate="print"/>
          <a:srcRect/>
          <a:stretch>
            <a:fillRect/>
          </a:stretch>
        </p:blipFill>
        <p:spPr bwMode="auto">
          <a:xfrm>
            <a:off x="-963788" y="0"/>
            <a:ext cx="12192000" cy="6858000"/>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292576_4130494667238_834550646_n.jpg"/>
          <p:cNvPicPr>
            <a:picLocks noGrp="1" noChangeAspect="1"/>
          </p:cNvPicPr>
          <p:nvPr>
            <p:ph idx="1"/>
          </p:nvPr>
        </p:nvPicPr>
        <p:blipFill>
          <a:blip r:embed="rId3" cstate="print"/>
          <a:stretch>
            <a:fillRect/>
          </a:stretch>
        </p:blipFill>
        <p:spPr>
          <a:xfrm>
            <a:off x="3599384" y="0"/>
            <a:ext cx="5544616" cy="6858000"/>
          </a:xfrm>
        </p:spPr>
      </p:pic>
      <p:sp>
        <p:nvSpPr>
          <p:cNvPr id="3" name="Titre 2"/>
          <p:cNvSpPr>
            <a:spLocks noGrp="1"/>
          </p:cNvSpPr>
          <p:nvPr>
            <p:ph type="title"/>
          </p:nvPr>
        </p:nvSpPr>
        <p:spPr>
          <a:xfrm>
            <a:off x="323528" y="1196752"/>
            <a:ext cx="8229600" cy="1143000"/>
          </a:xfrm>
        </p:spPr>
        <p:txBody>
          <a:bodyPr>
            <a:normAutofit fontScale="90000"/>
          </a:bodyPr>
          <a:lstStyle/>
          <a:p>
            <a:r>
              <a:rPr lang="fr-FR" dirty="0" smtClean="0"/>
              <a:t>Skoda Tour</a:t>
            </a:r>
            <a:br>
              <a:rPr lang="fr-FR" dirty="0" smtClean="0"/>
            </a:br>
            <a:r>
              <a:rPr lang="fr-FR" dirty="0" smtClean="0"/>
              <a:t>du Luxembourg</a:t>
            </a:r>
            <a:endParaRPr lang="fr-FR"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IMAG0179.jpg"/>
          <p:cNvPicPr>
            <a:picLocks noGrp="1" noChangeAspect="1"/>
          </p:cNvPicPr>
          <p:nvPr>
            <p:ph idx="1"/>
          </p:nvPr>
        </p:nvPicPr>
        <p:blipFill>
          <a:blip r:embed="rId3" cstate="print"/>
          <a:stretch>
            <a:fillRect/>
          </a:stretch>
        </p:blipFill>
        <p:spPr>
          <a:xfrm>
            <a:off x="0" y="762000"/>
            <a:ext cx="9144000" cy="6096000"/>
          </a:xfrm>
        </p:spPr>
      </p:pic>
      <p:sp>
        <p:nvSpPr>
          <p:cNvPr id="3" name="Titre 2"/>
          <p:cNvSpPr>
            <a:spLocks noGrp="1"/>
          </p:cNvSpPr>
          <p:nvPr>
            <p:ph type="title"/>
          </p:nvPr>
        </p:nvSpPr>
        <p:spPr>
          <a:xfrm>
            <a:off x="467544" y="-171400"/>
            <a:ext cx="8229600" cy="1143000"/>
          </a:xfrm>
        </p:spPr>
        <p:txBody>
          <a:bodyPr/>
          <a:lstStyle/>
          <a:p>
            <a:r>
              <a:rPr lang="fr-FR" dirty="0" smtClean="0"/>
              <a:t>Place Guillaume II et l’hôtel de ville</a:t>
            </a:r>
            <a:endParaRPr lang="fr-F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67544" y="2332037"/>
            <a:ext cx="8229600" cy="4525963"/>
          </a:xfrm>
        </p:spPr>
        <p:txBody>
          <a:bodyPr/>
          <a:lstStyle/>
          <a:p>
            <a:r>
              <a:rPr lang="fr-FR" dirty="0" smtClean="0"/>
              <a:t>Luxembourg – ville, capitale du Grand Duché </a:t>
            </a:r>
          </a:p>
          <a:p>
            <a:r>
              <a:rPr lang="fr-FR" dirty="0" smtClean="0"/>
              <a:t>5</a:t>
            </a:r>
            <a:r>
              <a:rPr lang="fr-FR" baseline="30000" dirty="0" smtClean="0"/>
              <a:t>e</a:t>
            </a:r>
            <a:r>
              <a:rPr lang="fr-FR" dirty="0" smtClean="0"/>
              <a:t> place financière d’Europe.</a:t>
            </a:r>
          </a:p>
          <a:p>
            <a:r>
              <a:rPr lang="fr-FR" dirty="0" smtClean="0"/>
              <a:t>Ville Haute et Ville basse (le </a:t>
            </a:r>
            <a:r>
              <a:rPr lang="fr-FR" dirty="0" err="1" smtClean="0"/>
              <a:t>Grund</a:t>
            </a:r>
            <a:r>
              <a:rPr lang="fr-FR" dirty="0" smtClean="0"/>
              <a:t>).</a:t>
            </a:r>
          </a:p>
          <a:p>
            <a:r>
              <a:rPr lang="fr-FR" dirty="0" smtClean="0"/>
              <a:t>Divisée en 24 quartiers.</a:t>
            </a:r>
          </a:p>
          <a:p>
            <a:r>
              <a:rPr lang="fr-FR" dirty="0" smtClean="0"/>
              <a:t>Ville natale de Robert Schuman =  ville européenne</a:t>
            </a:r>
          </a:p>
          <a:p>
            <a:r>
              <a:rPr lang="fr-FR" dirty="0" smtClean="0"/>
              <a:t>Capitale cosmopolite </a:t>
            </a:r>
          </a:p>
          <a:p>
            <a:endParaRPr lang="fr-FR" dirty="0"/>
          </a:p>
        </p:txBody>
      </p:sp>
      <p:sp>
        <p:nvSpPr>
          <p:cNvPr id="3" name="Titre 2"/>
          <p:cNvSpPr>
            <a:spLocks noGrp="1"/>
          </p:cNvSpPr>
          <p:nvPr>
            <p:ph type="title"/>
          </p:nvPr>
        </p:nvSpPr>
        <p:spPr/>
        <p:txBody>
          <a:bodyPr/>
          <a:lstStyle/>
          <a:p>
            <a:r>
              <a:rPr lang="fr-FR" dirty="0" smtClean="0"/>
              <a:t>Luxembourg ville</a:t>
            </a:r>
            <a:endParaRPr lang="fr-FR" dirty="0"/>
          </a:p>
        </p:txBody>
      </p:sp>
      <p:pic>
        <p:nvPicPr>
          <p:cNvPr id="8194" name="Picture 2" descr="http://fr.geneawiki.com/images/thumb/1/10/Blason_-_Ville_Arlon_%28_sur_tous_les_documents_%29.jpg/150px-Blason_-_Ville_Arlon_%28_sur_tous_les_documents_%29.jpg"/>
          <p:cNvPicPr>
            <a:picLocks noChangeAspect="1" noChangeArrowheads="1"/>
          </p:cNvPicPr>
          <p:nvPr/>
        </p:nvPicPr>
        <p:blipFill>
          <a:blip r:embed="rId2" cstate="print"/>
          <a:srcRect/>
          <a:stretch>
            <a:fillRect/>
          </a:stretch>
        </p:blipFill>
        <p:spPr bwMode="auto">
          <a:xfrm>
            <a:off x="7715250" y="0"/>
            <a:ext cx="1428750" cy="1857376"/>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IMAG0184.jpg"/>
          <p:cNvPicPr>
            <a:picLocks noGrp="1" noChangeAspect="1"/>
          </p:cNvPicPr>
          <p:nvPr>
            <p:ph idx="1"/>
          </p:nvPr>
        </p:nvPicPr>
        <p:blipFill>
          <a:blip r:embed="rId3" cstate="print"/>
          <a:stretch>
            <a:fillRect/>
          </a:stretch>
        </p:blipFill>
        <p:spPr>
          <a:xfrm>
            <a:off x="0" y="0"/>
            <a:ext cx="9144000" cy="6858000"/>
          </a:xfrm>
        </p:spPr>
      </p:pic>
      <p:sp>
        <p:nvSpPr>
          <p:cNvPr id="3" name="Titre 2"/>
          <p:cNvSpPr>
            <a:spLocks noGrp="1"/>
          </p:cNvSpPr>
          <p:nvPr>
            <p:ph type="title"/>
          </p:nvPr>
        </p:nvSpPr>
        <p:spPr/>
        <p:txBody>
          <a:bodyPr/>
          <a:lstStyle/>
          <a:p>
            <a:r>
              <a:rPr lang="fr-FR" dirty="0" smtClean="0">
                <a:solidFill>
                  <a:srgbClr val="00B050"/>
                </a:solidFill>
              </a:rPr>
              <a:t>Portugal</a:t>
            </a:r>
            <a:r>
              <a:rPr lang="fr-FR" dirty="0" smtClean="0">
                <a:solidFill>
                  <a:srgbClr val="FF0000"/>
                </a:solidFill>
              </a:rPr>
              <a:t> </a:t>
            </a:r>
            <a:r>
              <a:rPr lang="fr-FR" dirty="0" smtClean="0">
                <a:solidFill>
                  <a:srgbClr val="FFC000"/>
                </a:solidFill>
              </a:rPr>
              <a:t>/</a:t>
            </a:r>
            <a:r>
              <a:rPr lang="fr-FR" dirty="0" smtClean="0">
                <a:solidFill>
                  <a:srgbClr val="FF0000"/>
                </a:solidFill>
              </a:rPr>
              <a:t> Espagne </a:t>
            </a:r>
            <a:r>
              <a:rPr lang="fr-FR" dirty="0" smtClean="0">
                <a:solidFill>
                  <a:srgbClr val="FFFF00"/>
                </a:solidFill>
              </a:rPr>
              <a:t>UEFA Euro 2012</a:t>
            </a:r>
            <a:endParaRPr lang="fr-FR" dirty="0">
              <a:solidFill>
                <a:srgbClr val="FFFF00"/>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endParaRPr lang="fr-FR"/>
          </a:p>
        </p:txBody>
      </p:sp>
      <p:pic>
        <p:nvPicPr>
          <p:cNvPr id="103426" name="Picture 2" descr="C:\Users\HaschnikCaroline\Desktop\2012-06-27 20.46.19.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0" y="2060848"/>
            <a:ext cx="6131024" cy="1143000"/>
          </a:xfrm>
        </p:spPr>
        <p:txBody>
          <a:bodyPr>
            <a:normAutofit fontScale="90000"/>
          </a:bodyPr>
          <a:lstStyle/>
          <a:p>
            <a:r>
              <a:rPr lang="fr-FR" dirty="0" smtClean="0"/>
              <a:t>Statue de la Grande Duchesse Charlotte,</a:t>
            </a:r>
            <a:br>
              <a:rPr lang="fr-FR" dirty="0" smtClean="0"/>
            </a:br>
            <a:r>
              <a:rPr lang="fr-FR" dirty="0" smtClean="0"/>
              <a:t/>
            </a:r>
            <a:br>
              <a:rPr lang="fr-FR" dirty="0" smtClean="0"/>
            </a:br>
            <a:r>
              <a:rPr lang="fr-FR" dirty="0" smtClean="0"/>
              <a:t/>
            </a:r>
            <a:br>
              <a:rPr lang="fr-FR" dirty="0" smtClean="0"/>
            </a:br>
            <a:r>
              <a:rPr lang="fr-FR" dirty="0" smtClean="0"/>
              <a:t> </a:t>
            </a:r>
            <a:br>
              <a:rPr lang="fr-FR" dirty="0" smtClean="0"/>
            </a:br>
            <a:r>
              <a:rPr lang="fr-FR" dirty="0" smtClean="0"/>
              <a:t>Place Clairefontaine</a:t>
            </a:r>
            <a:endParaRPr lang="fr-FR" dirty="0"/>
          </a:p>
        </p:txBody>
      </p:sp>
      <p:pic>
        <p:nvPicPr>
          <p:cNvPr id="102402" name="Picture 2" descr="C:\Users\HaschnikCaroline\Desktop\IMGP0897.JPG"/>
          <p:cNvPicPr>
            <a:picLocks noGrp="1" noChangeAspect="1" noChangeArrowheads="1"/>
          </p:cNvPicPr>
          <p:nvPr>
            <p:ph idx="1"/>
          </p:nvPr>
        </p:nvPicPr>
        <p:blipFill>
          <a:blip r:embed="rId2" cstate="print"/>
          <a:srcRect/>
          <a:stretch>
            <a:fillRect/>
          </a:stretch>
        </p:blipFill>
        <p:spPr bwMode="auto">
          <a:xfrm>
            <a:off x="4487343" y="0"/>
            <a:ext cx="4656657" cy="6856236"/>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La corniche</a:t>
            </a:r>
            <a:endParaRPr lang="fr-FR" dirty="0"/>
          </a:p>
        </p:txBody>
      </p:sp>
      <p:pic>
        <p:nvPicPr>
          <p:cNvPr id="3074" name="Picture 2" descr="F:\DCIM\Camera\2012-05-23 15.43.44.jpg"/>
          <p:cNvPicPr>
            <a:picLocks noChangeAspect="1" noChangeArrowheads="1"/>
          </p:cNvPicPr>
          <p:nvPr/>
        </p:nvPicPr>
        <p:blipFill>
          <a:blip r:embed="rId2" cstate="print"/>
          <a:srcRect/>
          <a:stretch>
            <a:fillRect/>
          </a:stretch>
        </p:blipFill>
        <p:spPr bwMode="auto">
          <a:xfrm>
            <a:off x="4139952" y="260648"/>
            <a:ext cx="4731990" cy="6309320"/>
          </a:xfrm>
          <a:prstGeom prst="rect">
            <a:avLst/>
          </a:prstGeom>
          <a:noFill/>
        </p:spPr>
      </p:pic>
      <p:pic>
        <p:nvPicPr>
          <p:cNvPr id="7" name="Picture 2" descr="F:\DCIM\Camera\2012-05-23 15.45.36.jpg"/>
          <p:cNvPicPr>
            <a:picLocks noGrp="1" noChangeAspect="1" noChangeArrowheads="1"/>
          </p:cNvPicPr>
          <p:nvPr>
            <p:ph idx="1"/>
          </p:nvPr>
        </p:nvPicPr>
        <p:blipFill>
          <a:blip r:embed="rId3" cstate="print"/>
          <a:srcRect/>
          <a:stretch>
            <a:fillRect/>
          </a:stretch>
        </p:blipFill>
        <p:spPr bwMode="auto">
          <a:xfrm>
            <a:off x="0" y="1529408"/>
            <a:ext cx="3995679" cy="5328592"/>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DCIM\Camera\2012-05-23 15.44.59.jpg"/>
          <p:cNvPicPr>
            <a:picLocks noGrp="1" noChangeAspect="1" noChangeArrowheads="1"/>
          </p:cNvPicPr>
          <p:nvPr>
            <p:ph idx="1"/>
          </p:nvPr>
        </p:nvPicPr>
        <p:blipFill>
          <a:blip r:embed="rId2" cstate="print"/>
          <a:srcRect/>
          <a:stretch>
            <a:fillRect/>
          </a:stretch>
        </p:blipFill>
        <p:spPr bwMode="auto">
          <a:xfrm>
            <a:off x="1" y="0"/>
            <a:ext cx="9144000" cy="6849304"/>
          </a:xfrm>
          <a:prstGeom prst="rect">
            <a:avLst/>
          </a:prstGeom>
          <a:noFill/>
        </p:spPr>
      </p:pic>
      <p:sp>
        <p:nvSpPr>
          <p:cNvPr id="9" name="Flèche vers le bas 8"/>
          <p:cNvSpPr/>
          <p:nvPr/>
        </p:nvSpPr>
        <p:spPr>
          <a:xfrm>
            <a:off x="5796136" y="1340768"/>
            <a:ext cx="360040" cy="129614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2"/>
          <p:cNvSpPr>
            <a:spLocks noGrp="1"/>
          </p:cNvSpPr>
          <p:nvPr>
            <p:ph type="title"/>
          </p:nvPr>
        </p:nvSpPr>
        <p:spPr/>
        <p:txBody>
          <a:bodyPr/>
          <a:lstStyle/>
          <a:p>
            <a:r>
              <a:rPr lang="fr-FR" dirty="0" smtClean="0"/>
              <a:t>Christian en parfait touriste…</a:t>
            </a:r>
            <a:endParaRPr lang="fr-FR"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Et parce qu’on pensait souvent à nos collègues Erasmus, on s’est dit que le meilleur endroit pour se retrouver c’était …..</a:t>
            </a:r>
            <a:endParaRPr lang="fr-FR" dirty="0"/>
          </a:p>
        </p:txBody>
      </p:sp>
      <p:sp>
        <p:nvSpPr>
          <p:cNvPr id="3" name="Titre 2"/>
          <p:cNvSpPr>
            <a:spLocks noGrp="1"/>
          </p:cNvSpPr>
          <p:nvPr>
            <p:ph type="title"/>
          </p:nvPr>
        </p:nvSpPr>
        <p:spPr/>
        <p:txBody>
          <a:bodyPr/>
          <a:lstStyle/>
          <a:p>
            <a:endParaRPr lang="fr-F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51520" y="-2547664"/>
            <a:ext cx="8229600" cy="3528392"/>
          </a:xfrm>
        </p:spPr>
        <p:txBody>
          <a:bodyPr>
            <a:normAutofit fontScale="90000"/>
          </a:bodyPr>
          <a:lstStyle/>
          <a:p>
            <a:r>
              <a:rPr lang="fr-FR" dirty="0" smtClean="0"/>
              <a:t/>
            </a:r>
            <a:br>
              <a:rPr lang="fr-FR" dirty="0" smtClean="0"/>
            </a:br>
            <a:r>
              <a:rPr lang="fr-FR" dirty="0" smtClean="0"/>
              <a:t/>
            </a:r>
            <a:br>
              <a:rPr lang="fr-FR" dirty="0" smtClean="0"/>
            </a:br>
            <a:r>
              <a:rPr lang="fr-FR" dirty="0" smtClean="0"/>
              <a:t/>
            </a:r>
            <a:br>
              <a:rPr lang="fr-FR" dirty="0" smtClean="0"/>
            </a:br>
            <a:r>
              <a:rPr lang="fr-FR" dirty="0" smtClean="0"/>
              <a:t/>
            </a:r>
            <a:br>
              <a:rPr lang="fr-FR" dirty="0" smtClean="0"/>
            </a:br>
            <a:r>
              <a:rPr lang="fr-FR" dirty="0" smtClean="0"/>
              <a:t/>
            </a:r>
            <a:br>
              <a:rPr lang="fr-FR" dirty="0" smtClean="0"/>
            </a:br>
            <a:r>
              <a:rPr lang="fr-FR" dirty="0" smtClean="0"/>
              <a:t/>
            </a:r>
            <a:br>
              <a:rPr lang="fr-FR" dirty="0" smtClean="0"/>
            </a:br>
            <a:r>
              <a:rPr lang="fr-FR" dirty="0" smtClean="0"/>
              <a:t/>
            </a:r>
            <a:br>
              <a:rPr lang="fr-FR" dirty="0" smtClean="0"/>
            </a:br>
            <a:r>
              <a:rPr lang="fr-FR" dirty="0" smtClean="0"/>
              <a:t>Notre Q.G. ,</a:t>
            </a:r>
            <a:br>
              <a:rPr lang="fr-FR" dirty="0" smtClean="0"/>
            </a:br>
            <a:r>
              <a:rPr lang="fr-FR" dirty="0" smtClean="0"/>
              <a:t>Bar irlandais</a:t>
            </a:r>
            <a:endParaRPr lang="fr-FR" dirty="0"/>
          </a:p>
        </p:txBody>
      </p:sp>
      <p:pic>
        <p:nvPicPr>
          <p:cNvPr id="6147" name="Picture 3" descr="C:\Users\HaschnikCaroline\Desktop\S7000599 - Copie.JPG"/>
          <p:cNvPicPr>
            <a:picLocks noGrp="1" noChangeAspect="1" noChangeArrowheads="1"/>
          </p:cNvPicPr>
          <p:nvPr>
            <p:ph idx="1"/>
          </p:nvPr>
        </p:nvPicPr>
        <p:blipFill>
          <a:blip r:embed="rId2" cstate="print"/>
          <a:srcRect/>
          <a:stretch>
            <a:fillRect/>
          </a:stretch>
        </p:blipFill>
        <p:spPr bwMode="auto">
          <a:xfrm>
            <a:off x="3707904" y="151096"/>
            <a:ext cx="5216481" cy="6706904"/>
          </a:xfrm>
          <a:prstGeom prst="rect">
            <a:avLst/>
          </a:prstGeom>
          <a:noFill/>
        </p:spPr>
      </p:pic>
      <p:pic>
        <p:nvPicPr>
          <p:cNvPr id="6148" name="Picture 4" descr="F:\DCIM\Camera\2012-05-23 16.26.58.jpg"/>
          <p:cNvPicPr>
            <a:picLocks noChangeAspect="1" noChangeArrowheads="1"/>
          </p:cNvPicPr>
          <p:nvPr/>
        </p:nvPicPr>
        <p:blipFill>
          <a:blip r:embed="rId3" cstate="print"/>
          <a:srcRect/>
          <a:stretch>
            <a:fillRect/>
          </a:stretch>
        </p:blipFill>
        <p:spPr bwMode="auto">
          <a:xfrm>
            <a:off x="0" y="1914128"/>
            <a:ext cx="3707904" cy="4943872"/>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Le Q.G.</a:t>
            </a:r>
            <a:endParaRPr lang="fr-FR" dirty="0"/>
          </a:p>
        </p:txBody>
      </p:sp>
      <p:pic>
        <p:nvPicPr>
          <p:cNvPr id="104450" name="Picture 2" descr="C:\Users\HaschnikCaroline\Desktop\IMGP0894.JPG"/>
          <p:cNvPicPr>
            <a:picLocks noGrp="1" noChangeAspect="1" noChangeArrowheads="1"/>
          </p:cNvPicPr>
          <p:nvPr>
            <p:ph idx="1"/>
          </p:nvPr>
        </p:nvPicPr>
        <p:blipFill>
          <a:blip r:embed="rId2" cstate="print"/>
          <a:srcRect/>
          <a:stretch>
            <a:fillRect/>
          </a:stretch>
        </p:blipFill>
        <p:spPr bwMode="auto">
          <a:xfrm>
            <a:off x="0" y="1714500"/>
            <a:ext cx="9144000" cy="5143500"/>
          </a:xfrm>
          <a:prstGeom prst="rect">
            <a:avLst/>
          </a:prstGeom>
          <a:noFill/>
        </p:spPr>
      </p:pic>
      <p:sp>
        <p:nvSpPr>
          <p:cNvPr id="8" name="Flèche vers le bas 7"/>
          <p:cNvSpPr/>
          <p:nvPr/>
        </p:nvSpPr>
        <p:spPr>
          <a:xfrm rot="18994149">
            <a:off x="2231607" y="880698"/>
            <a:ext cx="615051" cy="3327038"/>
          </a:xfrm>
          <a:prstGeom prst="downArrow">
            <a:avLst>
              <a:gd name="adj1" fmla="val 5000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HaschnikCaroline\Desktop\CAROLINE\Luxembourg\IMGP0838.JPG"/>
          <p:cNvPicPr>
            <a:picLocks noGrp="1" noChangeAspect="1" noChangeArrowheads="1"/>
          </p:cNvPicPr>
          <p:nvPr>
            <p:ph idx="1"/>
          </p:nvPr>
        </p:nvPicPr>
        <p:blipFill>
          <a:blip r:embed="rId2" cstate="print"/>
          <a:srcRect/>
          <a:stretch>
            <a:fillRect/>
          </a:stretch>
        </p:blipFill>
        <p:spPr bwMode="auto">
          <a:xfrm>
            <a:off x="0" y="1162270"/>
            <a:ext cx="3203848" cy="5695730"/>
          </a:xfrm>
          <a:prstGeom prst="rect">
            <a:avLst/>
          </a:prstGeom>
          <a:noFill/>
        </p:spPr>
      </p:pic>
      <p:pic>
        <p:nvPicPr>
          <p:cNvPr id="4099" name="Picture 3" descr="C:\Users\HaschnikCaroline\Desktop\CAROLINE\Luxembourg\IMGP0832.JPG"/>
          <p:cNvPicPr>
            <a:picLocks noChangeAspect="1" noChangeArrowheads="1"/>
          </p:cNvPicPr>
          <p:nvPr/>
        </p:nvPicPr>
        <p:blipFill>
          <a:blip r:embed="rId3" cstate="print"/>
          <a:srcRect/>
          <a:stretch>
            <a:fillRect/>
          </a:stretch>
        </p:blipFill>
        <p:spPr bwMode="auto">
          <a:xfrm>
            <a:off x="4355976" y="466527"/>
            <a:ext cx="4027252" cy="6391473"/>
          </a:xfrm>
          <a:prstGeom prst="rect">
            <a:avLst/>
          </a:prstGeom>
          <a:noFill/>
        </p:spPr>
      </p:pic>
      <p:sp>
        <p:nvSpPr>
          <p:cNvPr id="3" name="Titre 2"/>
          <p:cNvSpPr>
            <a:spLocks noGrp="1"/>
          </p:cNvSpPr>
          <p:nvPr>
            <p:ph type="title"/>
          </p:nvPr>
        </p:nvSpPr>
        <p:spPr/>
        <p:txBody>
          <a:bodyPr>
            <a:normAutofit/>
          </a:bodyPr>
          <a:lstStyle/>
          <a:p>
            <a:r>
              <a:rPr lang="fr-FR" sz="3600" dirty="0" smtClean="0"/>
              <a:t>Am </a:t>
            </a:r>
            <a:r>
              <a:rPr lang="fr-FR" sz="3600" dirty="0" err="1" smtClean="0"/>
              <a:t>Grund</a:t>
            </a:r>
            <a:r>
              <a:rPr lang="fr-FR" sz="3600" dirty="0" smtClean="0"/>
              <a:t>… La vieille ville</a:t>
            </a:r>
            <a:endParaRPr lang="fr-FR" sz="3600"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39552" y="0"/>
            <a:ext cx="8229600" cy="1143000"/>
          </a:xfrm>
        </p:spPr>
        <p:txBody>
          <a:bodyPr/>
          <a:lstStyle/>
          <a:p>
            <a:r>
              <a:rPr lang="fr-FR" dirty="0" smtClean="0"/>
              <a:t>Un peu d’Alsace en plein </a:t>
            </a:r>
            <a:r>
              <a:rPr lang="fr-FR" dirty="0" err="1" smtClean="0"/>
              <a:t>Grund</a:t>
            </a:r>
            <a:endParaRPr lang="fr-FR" dirty="0"/>
          </a:p>
        </p:txBody>
      </p:sp>
      <p:pic>
        <p:nvPicPr>
          <p:cNvPr id="1028" name="Picture 4" descr="F:\DCIM\Camera\2012-05-30 17.59.14.jpg"/>
          <p:cNvPicPr>
            <a:picLocks noGrp="1" noChangeAspect="1" noChangeArrowheads="1"/>
          </p:cNvPicPr>
          <p:nvPr>
            <p:ph idx="1"/>
          </p:nvPr>
        </p:nvPicPr>
        <p:blipFill>
          <a:blip r:embed="rId2" cstate="print"/>
          <a:srcRect/>
          <a:stretch>
            <a:fillRect/>
          </a:stretch>
        </p:blipFill>
        <p:spPr bwMode="auto">
          <a:xfrm>
            <a:off x="0" y="863334"/>
            <a:ext cx="9144000" cy="5994666"/>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67544" y="2060848"/>
            <a:ext cx="8229600" cy="1143000"/>
          </a:xfrm>
        </p:spPr>
        <p:txBody>
          <a:bodyPr>
            <a:normAutofit fontScale="90000"/>
          </a:bodyPr>
          <a:lstStyle/>
          <a:p>
            <a:r>
              <a:rPr lang="fr-FR" dirty="0" smtClean="0"/>
              <a:t>II- Le système de soin au Luxembourg</a:t>
            </a:r>
            <a:endParaRPr lang="fr-FR" dirty="0"/>
          </a:p>
        </p:txBody>
      </p:sp>
      <p:sp>
        <p:nvSpPr>
          <p:cNvPr id="4" name="Espace réservé du contenu 3"/>
          <p:cNvSpPr>
            <a:spLocks noGrp="1"/>
          </p:cNvSpPr>
          <p:nvPr>
            <p:ph idx="1"/>
          </p:nvPr>
        </p:nvSpPr>
        <p:spPr/>
        <p:txBody>
          <a:bodyPr/>
          <a:lstStyle/>
          <a:p>
            <a:endParaRPr lang="fr-F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pPr>
              <a:buNone/>
            </a:pPr>
            <a:endParaRPr lang="fr-FR" dirty="0" smtClean="0">
              <a:hlinkClick r:id="rId2"/>
            </a:endParaRPr>
          </a:p>
          <a:p>
            <a:pPr>
              <a:buNone/>
            </a:pPr>
            <a:r>
              <a:rPr lang="fr-FR" dirty="0" smtClean="0"/>
              <a:t>http://www.sante.public.lu/</a:t>
            </a:r>
          </a:p>
          <a:p>
            <a:pPr>
              <a:buNone/>
            </a:pPr>
            <a:endParaRPr lang="fr-FR" dirty="0" smtClean="0"/>
          </a:p>
          <a:p>
            <a:pPr>
              <a:buNone/>
            </a:pPr>
            <a:r>
              <a:rPr lang="fr-FR" dirty="0" smtClean="0"/>
              <a:t>http://www.chl.lu/</a:t>
            </a:r>
            <a:endParaRPr lang="fr-FR" dirty="0"/>
          </a:p>
        </p:txBody>
      </p:sp>
      <p:sp>
        <p:nvSpPr>
          <p:cNvPr id="3" name="Titre 2"/>
          <p:cNvSpPr>
            <a:spLocks noGrp="1"/>
          </p:cNvSpPr>
          <p:nvPr>
            <p:ph type="title"/>
          </p:nvPr>
        </p:nvSpPr>
        <p:spPr/>
        <p:txBody>
          <a:bodyPr/>
          <a:lstStyle/>
          <a:p>
            <a:r>
              <a:rPr lang="fr-FR" dirty="0" smtClean="0"/>
              <a:t>Sources, adresses</a:t>
            </a:r>
            <a:endParaRPr lang="fr-FR"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dirty="0"/>
          </a:p>
        </p:txBody>
      </p:sp>
      <p:sp>
        <p:nvSpPr>
          <p:cNvPr id="3" name="Titre 2"/>
          <p:cNvSpPr>
            <a:spLocks noGrp="1"/>
          </p:cNvSpPr>
          <p:nvPr>
            <p:ph type="title"/>
          </p:nvPr>
        </p:nvSpPr>
        <p:spPr>
          <a:xfrm>
            <a:off x="914400" y="2132856"/>
            <a:ext cx="8229600" cy="1143000"/>
          </a:xfrm>
        </p:spPr>
        <p:txBody>
          <a:bodyPr/>
          <a:lstStyle/>
          <a:p>
            <a:r>
              <a:rPr lang="fr-FR" dirty="0" smtClean="0"/>
              <a:t>REMERCIEMENTS….</a:t>
            </a:r>
            <a:endParaRPr lang="fr-FR"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932040" y="908720"/>
            <a:ext cx="4211960" cy="4536504"/>
          </a:xfrm>
        </p:spPr>
        <p:txBody>
          <a:bodyPr>
            <a:normAutofit/>
          </a:bodyPr>
          <a:lstStyle/>
          <a:p>
            <a:r>
              <a:rPr lang="fr-FR" smtClean="0">
                <a:solidFill>
                  <a:schemeClr val="tx1"/>
                </a:solidFill>
              </a:rPr>
              <a:t>Nous voulons </a:t>
            </a:r>
            <a:r>
              <a:rPr lang="fr-FR" dirty="0" smtClean="0">
                <a:solidFill>
                  <a:schemeClr val="tx1"/>
                </a:solidFill>
              </a:rPr>
              <a:t>rester tels que nous sommes…</a:t>
            </a:r>
            <a:endParaRPr lang="fr-FR" dirty="0">
              <a:solidFill>
                <a:schemeClr val="tx1"/>
              </a:solidFill>
            </a:endParaRPr>
          </a:p>
        </p:txBody>
      </p:sp>
      <p:pic>
        <p:nvPicPr>
          <p:cNvPr id="105474" name="Picture 2" descr="C:\Users\HaschnikCaroline\Desktop\Sans titre 1.jpg"/>
          <p:cNvPicPr>
            <a:picLocks noGrp="1" noChangeAspect="1" noChangeArrowheads="1"/>
          </p:cNvPicPr>
          <p:nvPr>
            <p:ph idx="1"/>
          </p:nvPr>
        </p:nvPicPr>
        <p:blipFill>
          <a:blip r:embed="rId2" cstate="print"/>
          <a:srcRect/>
          <a:stretch>
            <a:fillRect/>
          </a:stretch>
        </p:blipFill>
        <p:spPr bwMode="auto">
          <a:xfrm>
            <a:off x="0" y="0"/>
            <a:ext cx="4834550" cy="6858000"/>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a:bodyPr>
          <a:lstStyle/>
          <a:p>
            <a:r>
              <a:rPr lang="fr-FR" sz="1200" dirty="0" smtClean="0"/>
              <a:t>L’</a:t>
            </a:r>
            <a:r>
              <a:rPr lang="fr-FR" sz="1200" dirty="0" err="1" smtClean="0"/>
              <a:t>ifsi</a:t>
            </a:r>
            <a:r>
              <a:rPr lang="fr-FR" sz="1200" dirty="0" smtClean="0"/>
              <a:t> et ses formateurs, le conseil  régional de nous avoir permis de vivre cette expérience unique</a:t>
            </a:r>
          </a:p>
          <a:p>
            <a:r>
              <a:rPr lang="fr-FR" sz="1200" dirty="0" smtClean="0"/>
              <a:t>Mmes Gunther, </a:t>
            </a:r>
            <a:r>
              <a:rPr lang="fr-FR" sz="1200" dirty="0" err="1" smtClean="0"/>
              <a:t>Sadler</a:t>
            </a:r>
            <a:r>
              <a:rPr lang="fr-FR" sz="1200" dirty="0" smtClean="0"/>
              <a:t> et </a:t>
            </a:r>
            <a:r>
              <a:rPr lang="fr-FR" sz="1200" dirty="0" err="1" smtClean="0"/>
              <a:t>Padrixe</a:t>
            </a:r>
            <a:r>
              <a:rPr lang="fr-FR" sz="1200" dirty="0" smtClean="0"/>
              <a:t> pour leur démarches entreprises et leur </a:t>
            </a:r>
            <a:r>
              <a:rPr lang="fr-FR" sz="1200" dirty="0" err="1" smtClean="0"/>
              <a:t>energie</a:t>
            </a:r>
            <a:r>
              <a:rPr lang="fr-FR" sz="1200" dirty="0" smtClean="0"/>
              <a:t> qu’elles ont consacré au projet pour que tout se déroule dans les meilleures conditions</a:t>
            </a:r>
          </a:p>
          <a:p>
            <a:r>
              <a:rPr lang="fr-FR" sz="1200" dirty="0" smtClean="0"/>
              <a:t>Mme </a:t>
            </a:r>
            <a:r>
              <a:rPr lang="fr-FR" sz="1200" dirty="0" err="1" smtClean="0"/>
              <a:t>Thiriet</a:t>
            </a:r>
            <a:r>
              <a:rPr lang="fr-FR" sz="1200" dirty="0" smtClean="0"/>
              <a:t> d’être venue nous voir sans GPS !!</a:t>
            </a:r>
          </a:p>
          <a:p>
            <a:r>
              <a:rPr lang="fr-FR" sz="1200" dirty="0" smtClean="0"/>
              <a:t>Le CHL et ses services</a:t>
            </a:r>
          </a:p>
          <a:p>
            <a:r>
              <a:rPr lang="fr-FR" sz="1200" dirty="0" smtClean="0"/>
              <a:t>Mr </a:t>
            </a:r>
            <a:r>
              <a:rPr lang="fr-FR" sz="1200" dirty="0" err="1" smtClean="0"/>
              <a:t>Feltgen</a:t>
            </a:r>
            <a:r>
              <a:rPr lang="fr-FR" sz="1200" dirty="0" smtClean="0"/>
              <a:t> et Mme </a:t>
            </a:r>
            <a:r>
              <a:rPr lang="fr-FR" sz="1200" dirty="0" err="1" smtClean="0"/>
              <a:t>Prussen</a:t>
            </a:r>
            <a:r>
              <a:rPr lang="fr-FR" sz="1200" dirty="0" smtClean="0"/>
              <a:t> et Mr Scala pour l’accueil, les chambres et les stages, nous les remercions de leur disponibilité</a:t>
            </a:r>
          </a:p>
          <a:p>
            <a:r>
              <a:rPr lang="fr-FR" sz="1200" dirty="0" smtClean="0"/>
              <a:t>Nos cadres de service et les équipes de soins pour leur encadrement et leur partage de connaissances</a:t>
            </a:r>
          </a:p>
          <a:p>
            <a:r>
              <a:rPr lang="fr-FR" sz="1200" dirty="0" err="1" smtClean="0"/>
              <a:t>Bieber</a:t>
            </a:r>
            <a:r>
              <a:rPr lang="fr-FR" sz="1200" dirty="0" smtClean="0"/>
              <a:t> Pascal et Gérard Daniel (INCCI)</a:t>
            </a:r>
          </a:p>
          <a:p>
            <a:pPr>
              <a:buNone/>
            </a:pPr>
            <a:endParaRPr lang="fr-FR" sz="1200" dirty="0" smtClean="0"/>
          </a:p>
          <a:p>
            <a:endParaRPr lang="fr-FR" sz="1200" dirty="0"/>
          </a:p>
        </p:txBody>
      </p:sp>
      <p:sp>
        <p:nvSpPr>
          <p:cNvPr id="3" name="Titre 2"/>
          <p:cNvSpPr>
            <a:spLocks noGrp="1"/>
          </p:cNvSpPr>
          <p:nvPr>
            <p:ph type="title"/>
          </p:nvPr>
        </p:nvSpPr>
        <p:spPr/>
        <p:txBody>
          <a:bodyPr/>
          <a:lstStyle/>
          <a:p>
            <a:endParaRPr lang="fr-F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fontScale="92500"/>
          </a:bodyPr>
          <a:lstStyle/>
          <a:p>
            <a:r>
              <a:rPr lang="fr-FR" dirty="0" smtClean="0"/>
              <a:t>Chaque région bénéficie d’au moins un </a:t>
            </a:r>
            <a:r>
              <a:rPr lang="fr-FR" b="1" dirty="0" smtClean="0"/>
              <a:t>Centre Hospitalier Régional</a:t>
            </a:r>
            <a:r>
              <a:rPr lang="fr-FR" dirty="0" smtClean="0"/>
              <a:t> (CHR):</a:t>
            </a:r>
          </a:p>
          <a:p>
            <a:r>
              <a:rPr lang="fr-FR" dirty="0" smtClean="0"/>
              <a:t>dans la région centre: le Centre Hospitalier de Luxembourg avec le site d’Eich et le centre hospitalier du Kirchberg avec la Clinique Bohler,</a:t>
            </a:r>
          </a:p>
          <a:p>
            <a:r>
              <a:rPr lang="fr-FR" dirty="0" smtClean="0"/>
              <a:t>dans la région sud: le Centre Hospitalier Emile </a:t>
            </a:r>
            <a:r>
              <a:rPr lang="fr-FR" dirty="0" err="1" smtClean="0"/>
              <a:t>Mayrisch</a:t>
            </a:r>
            <a:r>
              <a:rPr lang="fr-FR" dirty="0" smtClean="0"/>
              <a:t> avec les sites d’</a:t>
            </a:r>
            <a:r>
              <a:rPr lang="fr-FR" dirty="0" err="1" smtClean="0"/>
              <a:t>Esch</a:t>
            </a:r>
            <a:r>
              <a:rPr lang="fr-FR" dirty="0" smtClean="0"/>
              <a:t>, </a:t>
            </a:r>
            <a:r>
              <a:rPr lang="fr-FR" dirty="0" err="1" smtClean="0"/>
              <a:t>Niederkorn</a:t>
            </a:r>
            <a:r>
              <a:rPr lang="fr-FR" dirty="0" smtClean="0"/>
              <a:t> et Dudelange,</a:t>
            </a:r>
          </a:p>
          <a:p>
            <a:r>
              <a:rPr lang="fr-FR" dirty="0" smtClean="0"/>
              <a:t>dans la région nord: le Centre Hospitalier du Nord avec les sites d’Ettelbruck et Wiltz.</a:t>
            </a:r>
          </a:p>
          <a:p>
            <a:r>
              <a:rPr lang="fr-FR" dirty="0" smtClean="0"/>
              <a:t>Aux centres hospitaliers régionaux est attaché </a:t>
            </a:r>
            <a:r>
              <a:rPr lang="fr-FR" b="1" dirty="0" smtClean="0"/>
              <a:t>le SAMU</a:t>
            </a:r>
            <a:r>
              <a:rPr lang="fr-FR" dirty="0" smtClean="0"/>
              <a:t> (Service d’Aide Médicale Urgente).</a:t>
            </a:r>
          </a:p>
          <a:p>
            <a:endParaRPr lang="fr-FR" dirty="0"/>
          </a:p>
        </p:txBody>
      </p:sp>
      <p:sp>
        <p:nvSpPr>
          <p:cNvPr id="3" name="Titre 2"/>
          <p:cNvSpPr>
            <a:spLocks noGrp="1"/>
          </p:cNvSpPr>
          <p:nvPr>
            <p:ph type="title"/>
          </p:nvPr>
        </p:nvSpPr>
        <p:spPr/>
        <p:txBody>
          <a:bodyPr/>
          <a:lstStyle/>
          <a:p>
            <a:endParaRPr lang="fr-F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otonde">
  <a:themeElements>
    <a:clrScheme name="Rotond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Urbai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561</TotalTime>
  <Words>2080</Words>
  <Application>Microsoft Office PowerPoint</Application>
  <PresentationFormat>Affichage à l'écran (4:3)</PresentationFormat>
  <Paragraphs>457</Paragraphs>
  <Slides>83</Slides>
  <Notes>35</Notes>
  <HiddenSlides>0</HiddenSlides>
  <MMClips>0</MMClips>
  <ScaleCrop>false</ScaleCrop>
  <HeadingPairs>
    <vt:vector size="4" baseType="variant">
      <vt:variant>
        <vt:lpstr>Thème</vt:lpstr>
      </vt:variant>
      <vt:variant>
        <vt:i4>1</vt:i4>
      </vt:variant>
      <vt:variant>
        <vt:lpstr>Titres des diapositives</vt:lpstr>
      </vt:variant>
      <vt:variant>
        <vt:i4>83</vt:i4>
      </vt:variant>
    </vt:vector>
  </HeadingPairs>
  <TitlesOfParts>
    <vt:vector size="84" baseType="lpstr">
      <vt:lpstr>Rotonde</vt:lpstr>
      <vt:lpstr>Projet</vt:lpstr>
      <vt:lpstr> Plan</vt:lpstr>
      <vt:lpstr>I- Le Luxembourg</vt:lpstr>
      <vt:lpstr>Le Luxembourg</vt:lpstr>
      <vt:lpstr>Un peu d’Histoire…</vt:lpstr>
      <vt:lpstr>Diapositive 6</vt:lpstr>
      <vt:lpstr>Luxembourg ville</vt:lpstr>
      <vt:lpstr>II- Le système de soin au Luxembourg</vt:lpstr>
      <vt:lpstr>Diapositive 9</vt:lpstr>
      <vt:lpstr>Diapositive 10</vt:lpstr>
      <vt:lpstr>Diapositive 11</vt:lpstr>
      <vt:lpstr>Diapositive 12</vt:lpstr>
      <vt:lpstr>III- Les études infirmières au Luxembourg</vt:lpstr>
      <vt:lpstr>  </vt:lpstr>
      <vt:lpstr>Les formations au LTPS</vt:lpstr>
      <vt:lpstr>Diapositive 16</vt:lpstr>
      <vt:lpstr>L’infirmier(ière)</vt:lpstr>
      <vt:lpstr>Diapositive 18</vt:lpstr>
      <vt:lpstr>Diapositive 19</vt:lpstr>
      <vt:lpstr>Diapositive 20</vt:lpstr>
      <vt:lpstr>Diapositive 21</vt:lpstr>
      <vt:lpstr>IV- Les stages</vt:lpstr>
      <vt:lpstr>Le CHL</vt:lpstr>
      <vt:lpstr>Le hall</vt:lpstr>
      <vt:lpstr>La cantine</vt:lpstr>
      <vt:lpstr>Diapositive 26</vt:lpstr>
      <vt:lpstr>Le CHL en quelques chiffres…</vt:lpstr>
      <vt:lpstr>Ses missions:</vt:lpstr>
      <vt:lpstr>Ses valeurs:</vt:lpstr>
      <vt:lpstr>HASCHNIK Caroline</vt:lpstr>
      <vt:lpstr>Urgences - Policlinique</vt:lpstr>
      <vt:lpstr>Diapositive 32</vt:lpstr>
      <vt:lpstr>Diapositive 33</vt:lpstr>
      <vt:lpstr>Diapositive 34</vt:lpstr>
      <vt:lpstr>U46:    Chirurgies générale, traumatologique  et vasculaire</vt:lpstr>
      <vt:lpstr>Diapositive 36</vt:lpstr>
      <vt:lpstr>Les chirurgies rencontrées</vt:lpstr>
      <vt:lpstr>Diapositive 38</vt:lpstr>
      <vt:lpstr>Diapositive 39</vt:lpstr>
      <vt:lpstr>Diapositive 40</vt:lpstr>
      <vt:lpstr>Diapositive 41</vt:lpstr>
      <vt:lpstr>Diapositive 42</vt:lpstr>
      <vt:lpstr>KLEIN Christian</vt:lpstr>
      <vt:lpstr>KLEIN Christian </vt:lpstr>
      <vt:lpstr>Service d’hématologie –cancérologie </vt:lpstr>
      <vt:lpstr>Service d’hématologie –cancérologie </vt:lpstr>
      <vt:lpstr>  Service de Réanimation (U33) Service de Soins intensifs polyvalents  </vt:lpstr>
      <vt:lpstr>Service de Réanimation (U33)  Service de Soins intensifs polyvalents</vt:lpstr>
      <vt:lpstr>Service de Réanimation (U33)  Service de Soins intensifs polyvalents</vt:lpstr>
      <vt:lpstr>WEISHAR Nicolas</vt:lpstr>
      <vt:lpstr>Diapositive 51</vt:lpstr>
      <vt:lpstr> Services au sein de l’INCCI</vt:lpstr>
      <vt:lpstr>Diapositive 53</vt:lpstr>
      <vt:lpstr>Film Medtronic Introduction to CoreValve</vt:lpstr>
      <vt:lpstr>V- Notre Erasmus</vt:lpstr>
      <vt:lpstr>Diapositive 56</vt:lpstr>
      <vt:lpstr>Le trajet </vt:lpstr>
      <vt:lpstr>                 Le Home</vt:lpstr>
      <vt:lpstr>Les chambres </vt:lpstr>
      <vt:lpstr>1er déménagement …  </vt:lpstr>
      <vt:lpstr>1ère visite..  Place d’Armes</vt:lpstr>
      <vt:lpstr>Palais Grand Ducal…</vt:lpstr>
      <vt:lpstr>Palais grand-ducal</vt:lpstr>
      <vt:lpstr>Garde du Palais</vt:lpstr>
      <vt:lpstr>Lux by night</vt:lpstr>
      <vt:lpstr>Le pont Adolphe ou Pont Neuf</vt:lpstr>
      <vt:lpstr>Diapositive 67</vt:lpstr>
      <vt:lpstr>Skoda Tour du Luxembourg</vt:lpstr>
      <vt:lpstr>Place Guillaume II et l’hôtel de ville</vt:lpstr>
      <vt:lpstr>Portugal / Espagne UEFA Euro 2012</vt:lpstr>
      <vt:lpstr>Diapositive 71</vt:lpstr>
      <vt:lpstr>Statue de la Grande Duchesse Charlotte,     Place Clairefontaine</vt:lpstr>
      <vt:lpstr>La corniche</vt:lpstr>
      <vt:lpstr>Christian en parfait touriste…</vt:lpstr>
      <vt:lpstr>Diapositive 75</vt:lpstr>
      <vt:lpstr>       Notre Q.G. , Bar irlandais</vt:lpstr>
      <vt:lpstr>Le Q.G.</vt:lpstr>
      <vt:lpstr>Am Grund… La vieille ville</vt:lpstr>
      <vt:lpstr>Un peu d’Alsace en plein Grund</vt:lpstr>
      <vt:lpstr>Sources, adresses</vt:lpstr>
      <vt:lpstr>REMERCIEMENTS….</vt:lpstr>
      <vt:lpstr>Nous voulons rester tels que nous sommes…</vt:lpstr>
      <vt:lpstr>Diapositive 83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Projet ERASMUS</dc:title>
  <dc:creator>Nicolas</dc:creator>
  <cp:lastModifiedBy>HaschnikCaroline</cp:lastModifiedBy>
  <cp:revision>211</cp:revision>
  <dcterms:created xsi:type="dcterms:W3CDTF">2012-07-02T07:22:18Z</dcterms:created>
  <dcterms:modified xsi:type="dcterms:W3CDTF">2012-10-08T15:02:33Z</dcterms:modified>
</cp:coreProperties>
</file>