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0"/>
  </p:notesMasterIdLst>
  <p:sldIdLst>
    <p:sldId id="365" r:id="rId2"/>
    <p:sldId id="257" r:id="rId3"/>
    <p:sldId id="338" r:id="rId4"/>
    <p:sldId id="337" r:id="rId5"/>
    <p:sldId id="348" r:id="rId6"/>
    <p:sldId id="364" r:id="rId7"/>
    <p:sldId id="339" r:id="rId8"/>
    <p:sldId id="298" r:id="rId9"/>
    <p:sldId id="299" r:id="rId10"/>
    <p:sldId id="300" r:id="rId11"/>
    <p:sldId id="297" r:id="rId12"/>
    <p:sldId id="293" r:id="rId13"/>
    <p:sldId id="294" r:id="rId14"/>
    <p:sldId id="296" r:id="rId15"/>
    <p:sldId id="320" r:id="rId16"/>
    <p:sldId id="259" r:id="rId17"/>
    <p:sldId id="302" r:id="rId18"/>
    <p:sldId id="303" r:id="rId19"/>
    <p:sldId id="306" r:id="rId20"/>
    <p:sldId id="307" r:id="rId21"/>
    <p:sldId id="313" r:id="rId22"/>
    <p:sldId id="308" r:id="rId23"/>
    <p:sldId id="310" r:id="rId24"/>
    <p:sldId id="314" r:id="rId25"/>
    <p:sldId id="315" r:id="rId26"/>
    <p:sldId id="316" r:id="rId27"/>
    <p:sldId id="317" r:id="rId28"/>
    <p:sldId id="321" r:id="rId29"/>
    <p:sldId id="323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333" r:id="rId38"/>
    <p:sldId id="340" r:id="rId39"/>
    <p:sldId id="342" r:id="rId40"/>
    <p:sldId id="341" r:id="rId41"/>
    <p:sldId id="343" r:id="rId42"/>
    <p:sldId id="344" r:id="rId43"/>
    <p:sldId id="345" r:id="rId44"/>
    <p:sldId id="357" r:id="rId45"/>
    <p:sldId id="349" r:id="rId46"/>
    <p:sldId id="350" r:id="rId47"/>
    <p:sldId id="351" r:id="rId48"/>
    <p:sldId id="352" r:id="rId49"/>
    <p:sldId id="353" r:id="rId50"/>
    <p:sldId id="354" r:id="rId51"/>
    <p:sldId id="355" r:id="rId52"/>
    <p:sldId id="356" r:id="rId53"/>
    <p:sldId id="363" r:id="rId54"/>
    <p:sldId id="362" r:id="rId55"/>
    <p:sldId id="359" r:id="rId56"/>
    <p:sldId id="361" r:id="rId57"/>
    <p:sldId id="360" r:id="rId58"/>
    <p:sldId id="347" r:id="rId59"/>
  </p:sldIdLst>
  <p:sldSz cx="10080625" cy="7559675"/>
  <p:notesSz cx="4876800" cy="7099300"/>
  <p:defaultTextStyle>
    <a:defPPr>
      <a:defRPr lang="en-GB"/>
    </a:defPPr>
    <a:lvl1pPr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1pPr>
    <a:lvl2pPr marL="742950" indent="-28575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2pPr>
    <a:lvl3pPr marL="11430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3pPr>
    <a:lvl4pPr marL="16002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4pPr>
    <a:lvl5pPr marL="2057400" indent="-228600" algn="l" defTabSz="449263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SimSun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SimSun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EA54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474" y="-10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17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1912"/>
        <p:guide pos="1393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AB5075-580F-41B1-87DB-8B3EF5F05400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7963225F-7209-47D9-9CF7-5DCC19EA3E27}">
      <dgm:prSet phldrT="[Texte]"/>
      <dgm:spPr/>
      <dgm:t>
        <a:bodyPr/>
        <a:lstStyle/>
        <a:p>
          <a:r>
            <a:rPr lang="fr-FR" b="1" dirty="0" smtClean="0">
              <a:solidFill>
                <a:schemeClr val="accent5">
                  <a:lumMod val="50000"/>
                </a:schemeClr>
              </a:solidFill>
            </a:rPr>
            <a:t>Humide</a:t>
          </a:r>
          <a:endParaRPr lang="fr-FR" b="1" dirty="0">
            <a:solidFill>
              <a:schemeClr val="accent5">
                <a:lumMod val="50000"/>
              </a:schemeClr>
            </a:solidFill>
          </a:endParaRPr>
        </a:p>
      </dgm:t>
    </dgm:pt>
    <dgm:pt modelId="{25F0D46E-90D8-4951-9B3C-8B0E6E6E3AC9}" type="parTrans" cxnId="{B82DDAC0-C76D-4985-BC06-BD8E87E6D286}">
      <dgm:prSet/>
      <dgm:spPr/>
      <dgm:t>
        <a:bodyPr/>
        <a:lstStyle/>
        <a:p>
          <a:endParaRPr lang="fr-FR"/>
        </a:p>
      </dgm:t>
    </dgm:pt>
    <dgm:pt modelId="{00AEAAEB-CD04-4139-9B01-2F46B2492917}" type="sibTrans" cxnId="{B82DDAC0-C76D-4985-BC06-BD8E87E6D286}">
      <dgm:prSet/>
      <dgm:spPr/>
      <dgm:t>
        <a:bodyPr/>
        <a:lstStyle/>
        <a:p>
          <a:endParaRPr lang="fr-FR"/>
        </a:p>
      </dgm:t>
    </dgm:pt>
    <dgm:pt modelId="{9D910565-1AC6-4410-A1D4-CA0B6D699BC6}">
      <dgm:prSet phldrT="[Texte]"/>
      <dgm:spPr/>
      <dgm:t>
        <a:bodyPr/>
        <a:lstStyle/>
        <a:p>
          <a:r>
            <a:rPr lang="fr-FR" dirty="0" smtClean="0">
              <a:solidFill>
                <a:srgbClr val="FF0000"/>
              </a:solidFill>
            </a:rPr>
            <a:t>Aride</a:t>
          </a:r>
          <a:endParaRPr lang="fr-FR" dirty="0">
            <a:solidFill>
              <a:srgbClr val="FF0000"/>
            </a:solidFill>
          </a:endParaRPr>
        </a:p>
      </dgm:t>
    </dgm:pt>
    <dgm:pt modelId="{BE71A76D-5136-4827-8318-FB0313DAF6C1}" type="parTrans" cxnId="{32584EA2-DEBE-4FB3-8041-2979D1096B00}">
      <dgm:prSet/>
      <dgm:spPr/>
      <dgm:t>
        <a:bodyPr/>
        <a:lstStyle/>
        <a:p>
          <a:endParaRPr lang="fr-FR"/>
        </a:p>
      </dgm:t>
    </dgm:pt>
    <dgm:pt modelId="{00BF1682-7921-496B-AD73-EDC23DD5B7D0}" type="sibTrans" cxnId="{32584EA2-DEBE-4FB3-8041-2979D1096B00}">
      <dgm:prSet/>
      <dgm:spPr/>
      <dgm:t>
        <a:bodyPr/>
        <a:lstStyle/>
        <a:p>
          <a:endParaRPr lang="fr-FR"/>
        </a:p>
      </dgm:t>
    </dgm:pt>
    <dgm:pt modelId="{ADB8D7FE-05C1-4113-9A63-CB84A4E95A36}" type="pres">
      <dgm:prSet presAssocID="{94AB5075-580F-41B1-87DB-8B3EF5F05400}" presName="Name0" presStyleCnt="0">
        <dgm:presLayoutVars>
          <dgm:dir/>
          <dgm:animLvl val="lvl"/>
          <dgm:resizeHandles val="exact"/>
        </dgm:presLayoutVars>
      </dgm:prSet>
      <dgm:spPr/>
    </dgm:pt>
    <dgm:pt modelId="{2E5C0476-A144-4C96-873C-34804D628D1E}" type="pres">
      <dgm:prSet presAssocID="{94AB5075-580F-41B1-87DB-8B3EF5F05400}" presName="dummy" presStyleCnt="0"/>
      <dgm:spPr/>
    </dgm:pt>
    <dgm:pt modelId="{A2B15E1E-E497-44C7-B14C-CC3567D5643B}" type="pres">
      <dgm:prSet presAssocID="{94AB5075-580F-41B1-87DB-8B3EF5F05400}" presName="linH" presStyleCnt="0"/>
      <dgm:spPr/>
    </dgm:pt>
    <dgm:pt modelId="{3DCB7331-69AA-44BE-A9B7-92007DCFCC14}" type="pres">
      <dgm:prSet presAssocID="{94AB5075-580F-41B1-87DB-8B3EF5F05400}" presName="padding1" presStyleCnt="0"/>
      <dgm:spPr/>
    </dgm:pt>
    <dgm:pt modelId="{284F8305-5BE5-4603-9958-6EBE799A21CD}" type="pres">
      <dgm:prSet presAssocID="{7963225F-7209-47D9-9CF7-5DCC19EA3E27}" presName="linV" presStyleCnt="0"/>
      <dgm:spPr/>
    </dgm:pt>
    <dgm:pt modelId="{9CCC5B0D-B357-4F45-9F1D-513CA01FA91A}" type="pres">
      <dgm:prSet presAssocID="{7963225F-7209-47D9-9CF7-5DCC19EA3E27}" presName="spVertical1" presStyleCnt="0"/>
      <dgm:spPr/>
    </dgm:pt>
    <dgm:pt modelId="{89ACF22C-56D3-4840-8F74-BBE910F68555}" type="pres">
      <dgm:prSet presAssocID="{7963225F-7209-47D9-9CF7-5DCC19EA3E27}" presName="parTx" presStyleLbl="revTx" presStyleIdx="0" presStyleCnt="2" custAng="0" custScaleX="44832" custLinFactNeighborX="-46270" custLinFactNeighborY="640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A01209C2-8039-478B-BFE7-676D3FC5830F}" type="pres">
      <dgm:prSet presAssocID="{7963225F-7209-47D9-9CF7-5DCC19EA3E27}" presName="spVertical2" presStyleCnt="0"/>
      <dgm:spPr/>
    </dgm:pt>
    <dgm:pt modelId="{CCFFADAE-EFF7-455C-8BD5-2B22DAB31425}" type="pres">
      <dgm:prSet presAssocID="{7963225F-7209-47D9-9CF7-5DCC19EA3E27}" presName="spVertical3" presStyleCnt="0"/>
      <dgm:spPr/>
    </dgm:pt>
    <dgm:pt modelId="{DEFECE92-AD38-407A-8883-7C0EE2A4BD73}" type="pres">
      <dgm:prSet presAssocID="{00AEAAEB-CD04-4139-9B01-2F46B2492917}" presName="space" presStyleCnt="0"/>
      <dgm:spPr/>
    </dgm:pt>
    <dgm:pt modelId="{F7878790-482C-4183-A79E-810351C3750A}" type="pres">
      <dgm:prSet presAssocID="{9D910565-1AC6-4410-A1D4-CA0B6D699BC6}" presName="linV" presStyleCnt="0"/>
      <dgm:spPr/>
    </dgm:pt>
    <dgm:pt modelId="{1EDB8E47-20EB-479D-B6AE-2F14CD7BC6D8}" type="pres">
      <dgm:prSet presAssocID="{9D910565-1AC6-4410-A1D4-CA0B6D699BC6}" presName="spVertical1" presStyleCnt="0"/>
      <dgm:spPr/>
    </dgm:pt>
    <dgm:pt modelId="{FA3E6B69-9B35-46F5-B6BC-BEE7CE23DDCF}" type="pres">
      <dgm:prSet presAssocID="{9D910565-1AC6-4410-A1D4-CA0B6D699BC6}" presName="parTx" presStyleLbl="revTx" presStyleIdx="1" presStyleCnt="2" custScaleX="29746" custLinFactNeighborX="35306" custLinFactNeighborY="-146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fr-FR"/>
        </a:p>
      </dgm:t>
    </dgm:pt>
    <dgm:pt modelId="{9C2820EB-ACE2-4BA3-A7C3-72AD03F8A07C}" type="pres">
      <dgm:prSet presAssocID="{9D910565-1AC6-4410-A1D4-CA0B6D699BC6}" presName="spVertical2" presStyleCnt="0"/>
      <dgm:spPr/>
    </dgm:pt>
    <dgm:pt modelId="{E758CC6D-9E37-464F-9554-ADA71AF2BC70}" type="pres">
      <dgm:prSet presAssocID="{9D910565-1AC6-4410-A1D4-CA0B6D699BC6}" presName="spVertical3" presStyleCnt="0"/>
      <dgm:spPr/>
    </dgm:pt>
    <dgm:pt modelId="{806402E9-A286-451E-9BD3-0A96C5B4128D}" type="pres">
      <dgm:prSet presAssocID="{94AB5075-580F-41B1-87DB-8B3EF5F05400}" presName="padding2" presStyleCnt="0"/>
      <dgm:spPr/>
    </dgm:pt>
    <dgm:pt modelId="{9A181EC5-4C9F-4E92-A18E-F89BB62CEE57}" type="pres">
      <dgm:prSet presAssocID="{94AB5075-580F-41B1-87DB-8B3EF5F05400}" presName="negArrow" presStyleCnt="0"/>
      <dgm:spPr/>
    </dgm:pt>
    <dgm:pt modelId="{FD3D3A35-E2D7-4842-8A03-84A22FC43FBD}" type="pres">
      <dgm:prSet presAssocID="{94AB5075-580F-41B1-87DB-8B3EF5F05400}" presName="backgroundArrow" presStyleLbl="node1" presStyleIdx="0" presStyleCnt="1" custScaleY="44712" custLinFactNeighborX="-3574" custLinFactNeighborY="-50011"/>
      <dgm:spPr>
        <a:solidFill>
          <a:schemeClr val="accent1">
            <a:hueOff val="0"/>
            <a:satOff val="0"/>
            <a:lumOff val="0"/>
          </a:schemeClr>
        </a:solidFill>
      </dgm:spPr>
    </dgm:pt>
  </dgm:ptLst>
  <dgm:cxnLst>
    <dgm:cxn modelId="{A2527273-A899-4DDC-B5A7-D54D7E0BF995}" type="presOf" srcId="{94AB5075-580F-41B1-87DB-8B3EF5F05400}" destId="{ADB8D7FE-05C1-4113-9A63-CB84A4E95A36}" srcOrd="0" destOrd="0" presId="urn:microsoft.com/office/officeart/2005/8/layout/hProcess3"/>
    <dgm:cxn modelId="{32584EA2-DEBE-4FB3-8041-2979D1096B00}" srcId="{94AB5075-580F-41B1-87DB-8B3EF5F05400}" destId="{9D910565-1AC6-4410-A1D4-CA0B6D699BC6}" srcOrd="1" destOrd="0" parTransId="{BE71A76D-5136-4827-8318-FB0313DAF6C1}" sibTransId="{00BF1682-7921-496B-AD73-EDC23DD5B7D0}"/>
    <dgm:cxn modelId="{966A8213-B018-434B-9A1E-58C16E588C95}" type="presOf" srcId="{9D910565-1AC6-4410-A1D4-CA0B6D699BC6}" destId="{FA3E6B69-9B35-46F5-B6BC-BEE7CE23DDCF}" srcOrd="0" destOrd="0" presId="urn:microsoft.com/office/officeart/2005/8/layout/hProcess3"/>
    <dgm:cxn modelId="{B82DDAC0-C76D-4985-BC06-BD8E87E6D286}" srcId="{94AB5075-580F-41B1-87DB-8B3EF5F05400}" destId="{7963225F-7209-47D9-9CF7-5DCC19EA3E27}" srcOrd="0" destOrd="0" parTransId="{25F0D46E-90D8-4951-9B3C-8B0E6E6E3AC9}" sibTransId="{00AEAAEB-CD04-4139-9B01-2F46B2492917}"/>
    <dgm:cxn modelId="{36A41A54-2C1D-49AB-B379-E0A9DAD2DDC8}" type="presOf" srcId="{7963225F-7209-47D9-9CF7-5DCC19EA3E27}" destId="{89ACF22C-56D3-4840-8F74-BBE910F68555}" srcOrd="0" destOrd="0" presId="urn:microsoft.com/office/officeart/2005/8/layout/hProcess3"/>
    <dgm:cxn modelId="{7E52CF0E-2A5A-419F-8FE2-2041C72209C6}" type="presParOf" srcId="{ADB8D7FE-05C1-4113-9A63-CB84A4E95A36}" destId="{2E5C0476-A144-4C96-873C-34804D628D1E}" srcOrd="0" destOrd="0" presId="urn:microsoft.com/office/officeart/2005/8/layout/hProcess3"/>
    <dgm:cxn modelId="{89C21C1D-F898-4FCE-80F9-7BD7476A7924}" type="presParOf" srcId="{ADB8D7FE-05C1-4113-9A63-CB84A4E95A36}" destId="{A2B15E1E-E497-44C7-B14C-CC3567D5643B}" srcOrd="1" destOrd="0" presId="urn:microsoft.com/office/officeart/2005/8/layout/hProcess3"/>
    <dgm:cxn modelId="{E74DFC91-DCAD-401D-A1BB-48AA15005A27}" type="presParOf" srcId="{A2B15E1E-E497-44C7-B14C-CC3567D5643B}" destId="{3DCB7331-69AA-44BE-A9B7-92007DCFCC14}" srcOrd="0" destOrd="0" presId="urn:microsoft.com/office/officeart/2005/8/layout/hProcess3"/>
    <dgm:cxn modelId="{EB9B848C-80C9-48D0-A771-2735BDCCA19D}" type="presParOf" srcId="{A2B15E1E-E497-44C7-B14C-CC3567D5643B}" destId="{284F8305-5BE5-4603-9958-6EBE799A21CD}" srcOrd="1" destOrd="0" presId="urn:microsoft.com/office/officeart/2005/8/layout/hProcess3"/>
    <dgm:cxn modelId="{FD54CE40-CE1B-41BE-A88C-BFAE3F0CFCA7}" type="presParOf" srcId="{284F8305-5BE5-4603-9958-6EBE799A21CD}" destId="{9CCC5B0D-B357-4F45-9F1D-513CA01FA91A}" srcOrd="0" destOrd="0" presId="urn:microsoft.com/office/officeart/2005/8/layout/hProcess3"/>
    <dgm:cxn modelId="{8AD13245-2099-4637-A7E6-C8DD34703E94}" type="presParOf" srcId="{284F8305-5BE5-4603-9958-6EBE799A21CD}" destId="{89ACF22C-56D3-4840-8F74-BBE910F68555}" srcOrd="1" destOrd="0" presId="urn:microsoft.com/office/officeart/2005/8/layout/hProcess3"/>
    <dgm:cxn modelId="{9613BDEA-5882-4B54-A588-F596C3CEBF1A}" type="presParOf" srcId="{284F8305-5BE5-4603-9958-6EBE799A21CD}" destId="{A01209C2-8039-478B-BFE7-676D3FC5830F}" srcOrd="2" destOrd="0" presId="urn:microsoft.com/office/officeart/2005/8/layout/hProcess3"/>
    <dgm:cxn modelId="{592D2280-36AF-48E2-A69E-2AD3572B1E1C}" type="presParOf" srcId="{284F8305-5BE5-4603-9958-6EBE799A21CD}" destId="{CCFFADAE-EFF7-455C-8BD5-2B22DAB31425}" srcOrd="3" destOrd="0" presId="urn:microsoft.com/office/officeart/2005/8/layout/hProcess3"/>
    <dgm:cxn modelId="{63706399-BCEB-495D-9DAA-11EDF8550729}" type="presParOf" srcId="{A2B15E1E-E497-44C7-B14C-CC3567D5643B}" destId="{DEFECE92-AD38-407A-8883-7C0EE2A4BD73}" srcOrd="2" destOrd="0" presId="urn:microsoft.com/office/officeart/2005/8/layout/hProcess3"/>
    <dgm:cxn modelId="{097A6B1E-69D3-4D6A-B56D-A2C69E18A827}" type="presParOf" srcId="{A2B15E1E-E497-44C7-B14C-CC3567D5643B}" destId="{F7878790-482C-4183-A79E-810351C3750A}" srcOrd="3" destOrd="0" presId="urn:microsoft.com/office/officeart/2005/8/layout/hProcess3"/>
    <dgm:cxn modelId="{F6619671-133D-4810-9673-DC8E29FE193F}" type="presParOf" srcId="{F7878790-482C-4183-A79E-810351C3750A}" destId="{1EDB8E47-20EB-479D-B6AE-2F14CD7BC6D8}" srcOrd="0" destOrd="0" presId="urn:microsoft.com/office/officeart/2005/8/layout/hProcess3"/>
    <dgm:cxn modelId="{9F46207E-1D46-4697-BFDF-23890F4B35DF}" type="presParOf" srcId="{F7878790-482C-4183-A79E-810351C3750A}" destId="{FA3E6B69-9B35-46F5-B6BC-BEE7CE23DDCF}" srcOrd="1" destOrd="0" presId="urn:microsoft.com/office/officeart/2005/8/layout/hProcess3"/>
    <dgm:cxn modelId="{9FA4B44A-97DA-4C96-9532-3396DA82BF24}" type="presParOf" srcId="{F7878790-482C-4183-A79E-810351C3750A}" destId="{9C2820EB-ACE2-4BA3-A7C3-72AD03F8A07C}" srcOrd="2" destOrd="0" presId="urn:microsoft.com/office/officeart/2005/8/layout/hProcess3"/>
    <dgm:cxn modelId="{FD2200AF-A30B-443D-A53E-D2B988DE50C4}" type="presParOf" srcId="{F7878790-482C-4183-A79E-810351C3750A}" destId="{E758CC6D-9E37-464F-9554-ADA71AF2BC70}" srcOrd="3" destOrd="0" presId="urn:microsoft.com/office/officeart/2005/8/layout/hProcess3"/>
    <dgm:cxn modelId="{05B34CB2-7DC6-4921-A4EB-88D98C719029}" type="presParOf" srcId="{A2B15E1E-E497-44C7-B14C-CC3567D5643B}" destId="{806402E9-A286-451E-9BD3-0A96C5B4128D}" srcOrd="4" destOrd="0" presId="urn:microsoft.com/office/officeart/2005/8/layout/hProcess3"/>
    <dgm:cxn modelId="{DCB381B5-9ECD-49DC-A40F-4AE2FBDFA3FF}" type="presParOf" srcId="{A2B15E1E-E497-44C7-B14C-CC3567D5643B}" destId="{9A181EC5-4C9F-4E92-A18E-F89BB62CEE57}" srcOrd="5" destOrd="0" presId="urn:microsoft.com/office/officeart/2005/8/layout/hProcess3"/>
    <dgm:cxn modelId="{6AD6BED9-DADB-4136-82FD-CF10CFF00698}" type="presParOf" srcId="{A2B15E1E-E497-44C7-B14C-CC3567D5643B}" destId="{FD3D3A35-E2D7-4842-8A03-84A22FC43FBD}" srcOrd="6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4887" cy="26590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487475" y="3372037"/>
            <a:ext cx="3900826" cy="319389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1" y="1"/>
            <a:ext cx="2115806" cy="354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74917" algn="l"/>
                <a:tab pos="949833" algn="l"/>
                <a:tab pos="1424749" algn="l"/>
                <a:tab pos="1899666" algn="l"/>
              </a:tabLst>
              <a:defRPr sz="9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fr-FR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2759971" y="1"/>
            <a:ext cx="2115806" cy="354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74917" algn="l"/>
                <a:tab pos="949833" algn="l"/>
                <a:tab pos="1424749" algn="l"/>
                <a:tab pos="1899666" algn="l"/>
              </a:tabLst>
              <a:defRPr sz="9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fr-FR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1" y="6744072"/>
            <a:ext cx="2115806" cy="354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474917" algn="l"/>
                <a:tab pos="949833" algn="l"/>
                <a:tab pos="1424749" algn="l"/>
                <a:tab pos="1899666" algn="l"/>
              </a:tabLst>
              <a:defRPr sz="9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fr-FR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2759971" y="6744072"/>
            <a:ext cx="2115806" cy="35417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474917" algn="l"/>
                <a:tab pos="949833" algn="l"/>
                <a:tab pos="1424749" algn="l"/>
                <a:tab pos="1899666" algn="l"/>
              </a:tabLst>
              <a:defRPr sz="9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DBD86527-A0BB-45CE-AB2D-88500B9C7DD8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2344348-D184-423A-A4E6-4C88E32E9C86}" type="slidenum">
              <a:rPr lang="fr-FR"/>
              <a:pPr/>
              <a:t>2</a:t>
            </a:fld>
            <a:endParaRPr lang="fr-FR"/>
          </a:p>
        </p:txBody>
      </p:sp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476" y="3372036"/>
            <a:ext cx="3901849" cy="313486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59990" tIns="29995" rIns="59990" bIns="29995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FBF11E-9D97-4DE7-B06E-C1456640A76F}" type="slidenum">
              <a:rPr lang="fr-FR"/>
              <a:pPr/>
              <a:t>11</a:t>
            </a:fld>
            <a:endParaRPr lang="fr-F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476" y="3372036"/>
            <a:ext cx="3901849" cy="313486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FBF11E-9D97-4DE7-B06E-C1456640A76F}" type="slidenum">
              <a:rPr lang="fr-FR"/>
              <a:pPr/>
              <a:t>16</a:t>
            </a:fld>
            <a:endParaRPr lang="fr-F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476" y="3372036"/>
            <a:ext cx="3901849" cy="313486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lIns="59990" tIns="29995" rIns="59990" bIns="29995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FBF11E-9D97-4DE7-B06E-C1456640A76F}" type="slidenum">
              <a:rPr lang="fr-FR"/>
              <a:pPr/>
              <a:t>19</a:t>
            </a:fld>
            <a:endParaRPr lang="fr-F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476" y="3372036"/>
            <a:ext cx="3901849" cy="313486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FBF11E-9D97-4DE7-B06E-C1456640A76F}" type="slidenum">
              <a:rPr lang="fr-FR"/>
              <a:pPr/>
              <a:t>25</a:t>
            </a:fld>
            <a:endParaRPr lang="fr-F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476" y="3372036"/>
            <a:ext cx="3901849" cy="313486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FBF11E-9D97-4DE7-B06E-C1456640A76F}" type="slidenum">
              <a:rPr lang="fr-FR"/>
              <a:pPr/>
              <a:t>29</a:t>
            </a:fld>
            <a:endParaRPr lang="fr-F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476" y="3372036"/>
            <a:ext cx="3901849" cy="313486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9FBF11E-9D97-4DE7-B06E-C1456640A76F}" type="slidenum">
              <a:rPr lang="fr-FR"/>
              <a:pPr/>
              <a:t>32</a:t>
            </a:fld>
            <a:endParaRPr lang="fr-FR"/>
          </a:p>
        </p:txBody>
      </p:sp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665163" y="539750"/>
            <a:ext cx="3546475" cy="2660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487476" y="3372036"/>
            <a:ext cx="3901849" cy="3134865"/>
          </a:xfrm>
          <a:prstGeom prst="rect">
            <a:avLst/>
          </a:prstGeom>
          <a:noFill/>
          <a:ln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72A0180-0CDF-4F4E-B94F-A93F45F9046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58E67605-F8C7-4330-A585-1550CBDBC1F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05675" y="301625"/>
            <a:ext cx="2266950" cy="645477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503238" y="301625"/>
            <a:ext cx="6650037" cy="645477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03A4DDC-9A40-40EF-94A0-7A101DC2E90A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3238" y="301625"/>
            <a:ext cx="9069387" cy="12604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>
          <a:xfrm>
            <a:off x="50323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>
          <a:xfrm>
            <a:off x="3448050" y="6886575"/>
            <a:ext cx="3194050" cy="519113"/>
          </a:xfrm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>
          <a:xfrm>
            <a:off x="7227888" y="6886575"/>
            <a:ext cx="2346325" cy="519113"/>
          </a:xfrm>
        </p:spPr>
        <p:txBody>
          <a:bodyPr/>
          <a:lstStyle>
            <a:lvl1pPr>
              <a:defRPr/>
            </a:lvl1pPr>
          </a:lstStyle>
          <a:p>
            <a:fld id="{8C55BE25-0543-433E-BB6D-C80EA177594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1DEF92D6-E86F-4A51-B88A-FF9344E67FD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B0E1222-A293-4131-898A-DF3A5125DAA7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03238" y="1768475"/>
            <a:ext cx="4457700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13338" y="1768475"/>
            <a:ext cx="4459287" cy="4987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3BC921-4161-44CF-B50B-6F001664151B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D6F3E686-C4EB-4F7B-91E8-51129BE1375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CBAE1AE-02F2-415A-A642-16DB6B4A7925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5EF806-20A8-4EFF-A2B2-92CE0AABE07C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4D60EE5-9BF8-45B2-B933-94770E0646E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29D6A72-4AD8-471B-A9C1-213B5040F6B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03238" y="301625"/>
            <a:ext cx="9069387" cy="1260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texte-titre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3238" y="1768475"/>
            <a:ext cx="9069387" cy="49879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28224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Cliquez pour éditer le format du plan de texte</a:t>
            </a:r>
          </a:p>
          <a:p>
            <a:pPr lvl="1"/>
            <a:r>
              <a:rPr lang="en-GB" smtClean="0"/>
              <a:t>Second niveau de plan</a:t>
            </a:r>
          </a:p>
          <a:p>
            <a:pPr lvl="2"/>
            <a:r>
              <a:rPr lang="en-GB" smtClean="0"/>
              <a:t>Troisième niveau de plan</a:t>
            </a:r>
          </a:p>
          <a:p>
            <a:pPr lvl="3"/>
            <a:r>
              <a:rPr lang="en-GB" smtClean="0"/>
              <a:t>Quatrième niveau de plan</a:t>
            </a:r>
          </a:p>
          <a:p>
            <a:pPr lvl="4"/>
            <a:r>
              <a:rPr lang="en-GB" smtClean="0"/>
              <a:t>Cinquième niveau de plan</a:t>
            </a:r>
          </a:p>
          <a:p>
            <a:pPr lvl="4"/>
            <a:r>
              <a:rPr lang="en-GB" smtClean="0"/>
              <a:t>Sixième niveau de plan</a:t>
            </a:r>
          </a:p>
          <a:p>
            <a:pPr lvl="4"/>
            <a:r>
              <a:rPr lang="en-GB" smtClean="0"/>
              <a:t>Septième niveau de plan</a:t>
            </a:r>
          </a:p>
          <a:p>
            <a:pPr lvl="4"/>
            <a:r>
              <a:rPr lang="en-GB" smtClean="0"/>
              <a:t>Huitième niveau de plan</a:t>
            </a:r>
          </a:p>
          <a:p>
            <a:pPr lvl="4"/>
            <a:r>
              <a:rPr lang="en-GB" smtClean="0"/>
              <a:t>Neuvième niveau de plan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0323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fr-FR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448050" y="6886575"/>
            <a:ext cx="3194050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lnSpc>
                <a:spcPct val="95000"/>
              </a:lnSpc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7227888" y="6886575"/>
            <a:ext cx="2346325" cy="5191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tabLst>
                <a:tab pos="723900" algn="l"/>
                <a:tab pos="1447800" algn="l"/>
                <a:tab pos="2171700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</a:lstStyle>
          <a:p>
            <a:fld id="{56E59A2A-61FF-47DF-BEEF-56D8941D59DB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2pPr>
      <a:lvl3pPr marL="1143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3pPr>
      <a:lvl4pPr marL="1600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4pPr>
      <a:lvl5pPr marL="20574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SimSun" charset="-122"/>
        </a:defRPr>
      </a:lvl9pPr>
    </p:titleStyle>
    <p:bodyStyle>
      <a:lvl1pPr marL="342900" indent="-342900" algn="l" defTabSz="449263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00"/>
          </a:solidFill>
          <a:latin typeface="+mn-lt"/>
          <a:ea typeface="+mn-ea"/>
        </a:defRPr>
      </a:lvl2pPr>
      <a:lvl3pPr marL="1143000" indent="-228600" algn="l" defTabSz="449263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</a:defRPr>
      </a:lvl3pPr>
      <a:lvl4pPr marL="1600200" indent="-228600" algn="l" defTabSz="449263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4pPr>
      <a:lvl5pPr marL="20574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file:///C:\Documents%20and%20Settings\HERVE\Mes%20documents\confeci\gard&#233;\movie%202.mpg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FORET ET CLIMATS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Quel avenir ? </a:t>
            </a:r>
            <a:endParaRPr lang="fr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Denali_National_Park_Tundra,_Alask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-398"/>
            <a:ext cx="10080625" cy="7560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79437"/>
            <a:ext cx="10079038" cy="7181850"/>
          </a:xfrm>
          <a:prstGeom prst="rect">
            <a:avLst/>
          </a:prstGeom>
          <a:blipFill dpi="0" rotWithShape="0">
            <a:blip r:embed="rId3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60876" rIns="90000" bIns="45000" anchor="ctr" anchorCtr="1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04608" y="611485"/>
            <a:ext cx="1368152" cy="28803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TAIGAS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aiga5Spirit_Island,_Maligne_Lake,_Jasper_National_Park,_Alberta,_Canad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-398"/>
            <a:ext cx="10080625" cy="756046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15776" y="107429"/>
            <a:ext cx="1800200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taïgas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unt_Tundra_and_Wonder_Lake,_Denali_National_Par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-398"/>
            <a:ext cx="10080625" cy="7560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iga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397"/>
            <a:ext cx="10080096" cy="7560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equoia_National_Par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79437"/>
            <a:ext cx="10079038" cy="7181850"/>
          </a:xfrm>
          <a:prstGeom prst="rect">
            <a:avLst/>
          </a:prstGeom>
          <a:blipFill dpi="0" rotWithShape="0">
            <a:blip r:embed="rId3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60876" rIns="90000" bIns="45000" anchor="ctr" anchorCtr="1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3744168" y="2987749"/>
            <a:ext cx="4680520" cy="28803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FORETS MIXTES FEUILLUS RESINEUX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retsmixteFall_Spectacular,_Smoky_Mountains_National_Park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-398"/>
            <a:ext cx="10080625" cy="7560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FWC-QC-03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0080625" cy="75604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79437"/>
            <a:ext cx="10079038" cy="7181850"/>
          </a:xfrm>
          <a:prstGeom prst="rect">
            <a:avLst/>
          </a:prstGeom>
          <a:blipFill dpi="0" rotWithShape="0">
            <a:blip r:embed="rId3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60876" rIns="90000" bIns="45000" anchor="ctr" anchorCtr="1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503808" y="4211885"/>
            <a:ext cx="2160240" cy="28803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fr-FR" sz="12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FORETS FEUILLUS</a:t>
            </a:r>
            <a:r>
              <a:rPr kumimoji="0" lang="fr-FR" sz="12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 PURES</a:t>
            </a:r>
            <a:endParaRPr kumimoji="0" lang="fr-FR" sz="12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1"/>
          <p:cNvSpPr>
            <a:spLocks noRot="1" noChangeAspect="1" noChangeArrowheads="1"/>
          </p:cNvSpPr>
          <p:nvPr>
            <a:videoFile r:link="rId1"/>
          </p:nvPr>
        </p:nvSpPr>
        <p:spPr bwMode="auto">
          <a:xfrm>
            <a:off x="0" y="179388"/>
            <a:ext cx="10080625" cy="7380287"/>
          </a:xfrm>
          <a:prstGeom prst="rect">
            <a:avLst/>
          </a:prstGeom>
          <a:noFill/>
          <a:effectLst/>
        </p:spPr>
        <p:txBody>
          <a:bodyPr/>
          <a:lstStyle/>
          <a:p>
            <a:endParaRPr lang="fr-FR"/>
          </a:p>
        </p:txBody>
      </p:sp>
      <p:pic>
        <p:nvPicPr>
          <p:cNvPr id="5" name="Image 4" descr="bristlecone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0" y="899517"/>
            <a:ext cx="4600678" cy="6660158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680272" y="971525"/>
            <a:ext cx="453650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Pins </a:t>
            </a:r>
            <a:r>
              <a:rPr lang="fr-FR" dirty="0" err="1" smtClean="0"/>
              <a:t>bristlecone</a:t>
            </a:r>
            <a:r>
              <a:rPr lang="fr-FR" dirty="0" smtClean="0"/>
              <a:t> 5000</a:t>
            </a:r>
            <a:r>
              <a:rPr lang="en-US" dirty="0" smtClean="0"/>
              <a:t> </a:t>
            </a:r>
            <a:r>
              <a:rPr lang="en-US" dirty="0" err="1" smtClean="0"/>
              <a:t>ans</a:t>
            </a:r>
            <a:r>
              <a:rPr lang="en-US" dirty="0" smtClean="0"/>
              <a:t> ; </a:t>
            </a:r>
            <a:r>
              <a:rPr lang="en-US" dirty="0" err="1" smtClean="0"/>
              <a:t>Californie</a:t>
            </a:r>
            <a:endParaRPr lang="fr-FR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4896296" y="2339677"/>
            <a:ext cx="5130570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 txBox="1">
            <a:spLocks noChangeArrowheads="1"/>
          </p:cNvSpPr>
          <p:nvPr/>
        </p:nvSpPr>
        <p:spPr>
          <a:xfrm>
            <a:off x="0" y="0"/>
            <a:ext cx="8496300" cy="831850"/>
          </a:xfrm>
          <a:prstGeom prst="rect">
            <a:avLst/>
          </a:prstGeom>
          <a:ln/>
        </p:spPr>
        <p:txBody>
          <a:bodyPr tIns="24695"/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kumimoji="0" lang="fr-FR" sz="2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Le temps des arbres n'est pas le temps des hommes</a:t>
            </a:r>
            <a:endParaRPr kumimoji="0" lang="fr-FR" sz="2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0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097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urefeullus-forest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0080095" cy="75600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ret-de-Tronçai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10080872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lgolden-forest-wallpapers_8109_2560x1920.bmp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0080625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lssautumn-forest4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8477" y="-14723"/>
            <a:ext cx="10119101" cy="75743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79437"/>
            <a:ext cx="10079038" cy="7181850"/>
          </a:xfrm>
          <a:prstGeom prst="rect">
            <a:avLst/>
          </a:prstGeom>
          <a:blipFill dpi="0" rotWithShape="0">
            <a:blip r:embed="rId3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60876" rIns="90000" bIns="45000" anchor="ctr" anchorCtr="1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223888" y="6156101"/>
            <a:ext cx="4680520" cy="28803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FORETS MEDITERRANEENNES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dofest920.bmp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0"/>
            <a:ext cx="10080625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diterranean_forests_Galile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29" y="0"/>
            <a:ext cx="10079567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edforestMission_Manzanit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5511" y="0"/>
            <a:ext cx="10111646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79437"/>
            <a:ext cx="10079038" cy="7181850"/>
          </a:xfrm>
          <a:prstGeom prst="rect">
            <a:avLst/>
          </a:prstGeom>
          <a:blipFill dpi="0" rotWithShape="0">
            <a:blip r:embed="rId3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60876" rIns="90000" bIns="45000" anchor="ctr" anchorCtr="1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7704361" y="3707829"/>
            <a:ext cx="2376264" cy="28803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FORETS STEPPES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unlandbaboba6000ans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359792" y="899517"/>
            <a:ext cx="8744520" cy="65583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079872" y="395461"/>
            <a:ext cx="5976664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Baobab Limpopo Province, South </a:t>
            </a:r>
            <a:r>
              <a:rPr lang="fr-FR" dirty="0" err="1" smtClean="0"/>
              <a:t>Africa</a:t>
            </a:r>
            <a:r>
              <a:rPr lang="fr-FR" dirty="0" smtClean="0"/>
              <a:t>.  6000 ans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1-Asian-Forest-Steppe-Mongoli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1"/>
            <a:ext cx="10080625" cy="75596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foresteppe2909697506_a9f5d39cfb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287784" y="827509"/>
            <a:ext cx="9097096" cy="5616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0" y="179437"/>
            <a:ext cx="10079038" cy="7181850"/>
          </a:xfrm>
          <a:prstGeom prst="rect">
            <a:avLst/>
          </a:prstGeom>
          <a:blipFill dpi="0" rotWithShape="0">
            <a:blip r:embed="rId3" cstate="email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90000" tIns="60876" rIns="90000" bIns="45000" anchor="ctr" anchorCtr="1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endParaRPr lang="fr-FR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1799952" y="6948189"/>
            <a:ext cx="2952328" cy="28803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STEPPES ET</a:t>
            </a:r>
            <a:r>
              <a:rPr kumimoji="0" lang="fr-FR" sz="1800" b="0" i="0" u="none" strike="noStrike" cap="none" normalizeH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 DESERTS</a:t>
            </a:r>
            <a:endParaRPr kumimoji="0" lang="fr-FR" sz="1800" b="0" i="0" u="none" strike="noStrike" cap="none" normalizeH="0" baseline="0" dirty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Mongolie149_c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-396"/>
            <a:ext cx="10080096" cy="7560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streppealgeri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36252" y="0"/>
            <a:ext cx="10045116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emidesert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-397"/>
            <a:ext cx="10080096" cy="7560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emisdesertLate_Afternoon_at_Joshua_Tree_National_Park,_California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-1" y="-398"/>
            <a:ext cx="10080625" cy="75604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1269422727_1600x1200_desert-oasis-wallpaper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-396"/>
            <a:ext cx="10080096" cy="7560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15776" y="251445"/>
            <a:ext cx="8640960" cy="865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Si le climat  change , les arbres de certaines espèces  s’adaptent  ou meurent et d’autres arrivent à petit pas  par leurs semences ( 100  à 300 mètres par an pour les chênes)  </a:t>
            </a:r>
            <a:endParaRPr lang="fr-FR" dirty="0"/>
          </a:p>
        </p:txBody>
      </p:sp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5816" y="1691605"/>
            <a:ext cx="8350724" cy="525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1871960" y="7092205"/>
            <a:ext cx="676875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Voies de recolonisation des chênes à la fin de l’ère glaciaire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5976416" y="1763613"/>
            <a:ext cx="2160240" cy="349968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- 6000 ans arrivée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871960" y="6156101"/>
            <a:ext cx="2160240" cy="349968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dirty="0" smtClean="0"/>
              <a:t>- 11000 ans départ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ast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512" y="1619597"/>
            <a:ext cx="9753600" cy="378901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7824" y="251445"/>
            <a:ext cx="511256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Bretagne sud il y  15000 ans ?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Baobab_Tree_-_Pub_Entrance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6671966" cy="500397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7056289" y="1259557"/>
            <a:ext cx="3024336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L’arbre est creux et contient   un bar 60 places maxi !!</a:t>
            </a:r>
            <a:endParaRPr lang="fr-FR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57891" y="2843733"/>
            <a:ext cx="4800533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56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791840" y="1691605"/>
            <a:ext cx="8136657" cy="5424438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47824" y="251445"/>
            <a:ext cx="511256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Bretagne sud il y  10000 ans ?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562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19629"/>
            <a:ext cx="10080625" cy="672041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47824" y="0"/>
            <a:ext cx="6192688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Bretagne sud il y  9000 ans  arrivée des chênes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834" y="539477"/>
            <a:ext cx="8640959" cy="6480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47824" y="251445"/>
            <a:ext cx="676875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Bretagne sud il y  7000 ans  , Chênaies  hêtraie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7549"/>
            <a:ext cx="1003935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647824" y="251445"/>
            <a:ext cx="7920880" cy="607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La Bretagne sud il y a  6000 ans , Néolithisation , début agriculture , défrichements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6051" y="128565"/>
            <a:ext cx="8576954" cy="7211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 </a:t>
            </a:r>
            <a:br>
              <a:rPr lang="fr-FR" sz="2600" dirty="0" smtClean="0"/>
            </a:br>
            <a:r>
              <a:rPr lang="fr-FR" sz="2600" dirty="0" smtClean="0"/>
              <a:t>2000</a:t>
            </a:r>
            <a:endParaRPr lang="fr-FR" sz="2600" dirty="0"/>
          </a:p>
        </p:txBody>
      </p:sp>
      <p:pic>
        <p:nvPicPr>
          <p:cNvPr id="43010" name="Picture 2" descr="D:\IKS8_0\infos\imgpptonf\iksspeactu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569683"/>
            <a:ext cx="7185899" cy="5989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 </a:t>
            </a:r>
            <a:br>
              <a:rPr lang="fr-FR" sz="2600" dirty="0" smtClean="0"/>
            </a:br>
            <a:r>
              <a:rPr lang="fr-FR" sz="2600" dirty="0" smtClean="0"/>
              <a:t>CNR 2030 ( A1+CO2)</a:t>
            </a:r>
            <a:endParaRPr lang="fr-FR" sz="2600" dirty="0"/>
          </a:p>
        </p:txBody>
      </p:sp>
      <p:pic>
        <p:nvPicPr>
          <p:cNvPr id="39941" name="Picture 5" descr="D:\IKS8_0\infos\imgpptonf\ikscnr130CO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577690"/>
            <a:ext cx="7176293" cy="5981985"/>
          </a:xfrm>
          <a:prstGeom prst="rect">
            <a:avLst/>
          </a:prstGeom>
          <a:noFill/>
        </p:spPr>
      </p:pic>
      <p:pic>
        <p:nvPicPr>
          <p:cNvPr id="12" name="Picture 2" descr="D:\IKS8_0\infos\imgpptonf\iksspeactu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88201" y="684194"/>
            <a:ext cx="3237577" cy="269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</a:t>
            </a:r>
            <a:br>
              <a:rPr lang="fr-FR" sz="2600" dirty="0" smtClean="0"/>
            </a:br>
            <a:r>
              <a:rPr lang="fr-FR" sz="2600" dirty="0" smtClean="0"/>
              <a:t> CNR 2050 (A1+ CO2)</a:t>
            </a:r>
            <a:endParaRPr lang="fr-FR" sz="2600" dirty="0"/>
          </a:p>
        </p:txBody>
      </p:sp>
      <p:pic>
        <p:nvPicPr>
          <p:cNvPr id="41987" name="Picture 3" descr="D:\IKS8_0\infos\imgpptonf\ikscnr150CO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569683"/>
            <a:ext cx="7185899" cy="5989992"/>
          </a:xfrm>
          <a:prstGeom prst="rect">
            <a:avLst/>
          </a:prstGeom>
          <a:noFill/>
        </p:spPr>
      </p:pic>
      <p:pic>
        <p:nvPicPr>
          <p:cNvPr id="6" name="Picture 2" descr="D:\IKS8_0\infos\imgpptonf\iksspeactu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88201" y="684194"/>
            <a:ext cx="3237577" cy="269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</a:t>
            </a:r>
            <a:br>
              <a:rPr lang="fr-FR" sz="2600" dirty="0" smtClean="0"/>
            </a:br>
            <a:r>
              <a:rPr lang="fr-FR" sz="2600" dirty="0" smtClean="0"/>
              <a:t> CNR 2080 (A1+CO2)</a:t>
            </a:r>
            <a:endParaRPr lang="fr-FR" sz="2600" dirty="0"/>
          </a:p>
        </p:txBody>
      </p:sp>
      <p:pic>
        <p:nvPicPr>
          <p:cNvPr id="40965" name="Picture 5" descr="D:\IKS8_0\infos\imgpptonf\ikscnr180CO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569683"/>
            <a:ext cx="7185899" cy="5989992"/>
          </a:xfrm>
          <a:prstGeom prst="rect">
            <a:avLst/>
          </a:prstGeom>
          <a:noFill/>
        </p:spPr>
      </p:pic>
      <p:pic>
        <p:nvPicPr>
          <p:cNvPr id="8" name="Picture 2" descr="D:\IKS8_0\infos\imgpptonf\iksspeactu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88201" y="684194"/>
            <a:ext cx="3237577" cy="269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 </a:t>
            </a:r>
            <a:br>
              <a:rPr lang="fr-FR" sz="2600" dirty="0" smtClean="0"/>
            </a:br>
            <a:r>
              <a:rPr lang="fr-FR" sz="2600" dirty="0" smtClean="0"/>
              <a:t>2000 </a:t>
            </a:r>
            <a:endParaRPr lang="fr-FR" sz="2600" dirty="0"/>
          </a:p>
        </p:txBody>
      </p:sp>
      <p:pic>
        <p:nvPicPr>
          <p:cNvPr id="43010" name="Picture 2" descr="D:\IKS8_0\infos\imgpptonf\iksspeactu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569683"/>
            <a:ext cx="7185899" cy="5989992"/>
          </a:xfrm>
          <a:prstGeom prst="rect">
            <a:avLst/>
          </a:prstGeom>
          <a:noFill/>
        </p:spPr>
      </p:pic>
      <p:pic>
        <p:nvPicPr>
          <p:cNvPr id="4" name="Picture 2" descr="D:\IKS8_0\infos\imgpptonf\iksspeactu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688201" y="684194"/>
            <a:ext cx="3237577" cy="269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94818" y="0"/>
            <a:ext cx="9072563" cy="2015913"/>
          </a:xfrm>
          <a:noFill/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fr-FR" sz="3100" dirty="0" smtClean="0"/>
              <a:t/>
            </a:r>
            <a:br>
              <a:rPr lang="fr-FR" sz="3100" dirty="0" smtClean="0"/>
            </a:br>
            <a:r>
              <a:rPr lang="fr-FR" sz="3100" dirty="0" smtClean="0"/>
              <a:t>LES PLANTES ET LE CLIMAT </a:t>
            </a:r>
            <a:br>
              <a:rPr lang="fr-FR" sz="3100" dirty="0" smtClean="0"/>
            </a:br>
            <a:r>
              <a:rPr lang="fr-FR" sz="3100" dirty="0" smtClean="0"/>
              <a:t>HYPOTHESES DE BASE </a:t>
            </a:r>
            <a:endParaRPr lang="fr-FR" sz="3100" dirty="0"/>
          </a:p>
        </p:txBody>
      </p:sp>
      <p:sp>
        <p:nvSpPr>
          <p:cNvPr id="6" name="ZoneTexte 5"/>
          <p:cNvSpPr txBox="1"/>
          <p:nvPr/>
        </p:nvSpPr>
        <p:spPr>
          <a:xfrm>
            <a:off x="594819" y="2192328"/>
            <a:ext cx="8890988" cy="2162855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La présence potentielle des végétaux  est conditionné par trois facteurs limitant : </a:t>
            </a:r>
          </a:p>
          <a:p>
            <a:endParaRPr lang="fr-FR" dirty="0" smtClean="0"/>
          </a:p>
          <a:p>
            <a:pPr lvl="0"/>
            <a:r>
              <a:rPr lang="fr-FR" dirty="0" smtClean="0"/>
              <a:t>-1)Le froid  hivernal  mesuré par la moyenne des minimas du mois le plus froid.</a:t>
            </a:r>
          </a:p>
          <a:p>
            <a:pPr lvl="0"/>
            <a:endParaRPr lang="fr-FR" dirty="0" smtClean="0"/>
          </a:p>
          <a:p>
            <a:pPr lvl="0"/>
            <a:r>
              <a:rPr lang="fr-FR" dirty="0" smtClean="0"/>
              <a:t>-2)La quantité d’énergie reçue  mesurée par la somme des températures maxi  mensuelles positives.</a:t>
            </a:r>
          </a:p>
          <a:p>
            <a:r>
              <a:rPr lang="fr-FR" dirty="0" smtClean="0"/>
              <a:t>-3)Le stress hydrique mesuré par la différence entre l’ETP  ( TURC)  et les précipitations en faisant intervenir les  variations de stock en eau du sol..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 </a:t>
            </a:r>
            <a:br>
              <a:rPr lang="fr-FR" sz="2600" dirty="0" smtClean="0"/>
            </a:br>
            <a:r>
              <a:rPr lang="fr-FR" sz="2600" dirty="0" smtClean="0"/>
              <a:t>MIR 2030 ( A1+CO2)</a:t>
            </a:r>
            <a:endParaRPr lang="fr-FR" sz="2600" dirty="0"/>
          </a:p>
        </p:txBody>
      </p:sp>
      <p:pic>
        <p:nvPicPr>
          <p:cNvPr id="44034" name="Picture 2" descr="D:\IKS8_0\infos\imgpptonf\iksmira1130CO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569683"/>
            <a:ext cx="7185899" cy="5989992"/>
          </a:xfrm>
          <a:prstGeom prst="rect">
            <a:avLst/>
          </a:prstGeom>
          <a:noFill/>
        </p:spPr>
      </p:pic>
      <p:pic>
        <p:nvPicPr>
          <p:cNvPr id="5" name="Picture 2" descr="D:\IKS8_0\infos\imgpptonf\iksspeactu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88201" y="684194"/>
            <a:ext cx="3237577" cy="269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 </a:t>
            </a:r>
            <a:br>
              <a:rPr lang="fr-FR" sz="2600" dirty="0" smtClean="0"/>
            </a:br>
            <a:r>
              <a:rPr lang="fr-FR" sz="2600" dirty="0" smtClean="0"/>
              <a:t>MIR 2050 (A1 +CO2)</a:t>
            </a:r>
            <a:endParaRPr lang="fr-FR" sz="2600" dirty="0"/>
          </a:p>
        </p:txBody>
      </p:sp>
      <p:pic>
        <p:nvPicPr>
          <p:cNvPr id="45058" name="Picture 2" descr="D:\IKS8_0\infos\imgpptonf\iksmira1150CO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569683"/>
            <a:ext cx="7185899" cy="5989992"/>
          </a:xfrm>
          <a:prstGeom prst="rect">
            <a:avLst/>
          </a:prstGeom>
          <a:noFill/>
        </p:spPr>
      </p:pic>
      <p:pic>
        <p:nvPicPr>
          <p:cNvPr id="5" name="Picture 2" descr="D:\IKS8_0\infos\imgpptonf\iksspeactu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88201" y="684194"/>
            <a:ext cx="3237577" cy="269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Carte végétations  bioclimatiques euro-méditerranéennes  </a:t>
            </a:r>
            <a:br>
              <a:rPr lang="fr-FR" sz="2600" dirty="0" smtClean="0"/>
            </a:br>
            <a:r>
              <a:rPr lang="fr-FR" sz="2600" dirty="0" smtClean="0"/>
              <a:t>MIR 2080 ( A1+CO2)</a:t>
            </a:r>
            <a:endParaRPr lang="fr-FR" sz="2600" dirty="0"/>
          </a:p>
        </p:txBody>
      </p:sp>
      <p:pic>
        <p:nvPicPr>
          <p:cNvPr id="46082" name="Picture 2" descr="D:\IKS8_0\infos\imgpptonf\iksmira1180CO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1569683"/>
            <a:ext cx="7185899" cy="5989992"/>
          </a:xfrm>
          <a:prstGeom prst="rect">
            <a:avLst/>
          </a:prstGeom>
          <a:noFill/>
        </p:spPr>
      </p:pic>
      <p:pic>
        <p:nvPicPr>
          <p:cNvPr id="5" name="Picture 2" descr="D:\IKS8_0\infos\imgpptonf\iksspeactu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88201" y="684194"/>
            <a:ext cx="3237577" cy="26987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36051" y="0"/>
            <a:ext cx="9072563" cy="952506"/>
          </a:xfrm>
        </p:spPr>
        <p:txBody>
          <a:bodyPr>
            <a:noAutofit/>
          </a:bodyPr>
          <a:lstStyle/>
          <a:p>
            <a:r>
              <a:rPr lang="fr-FR" sz="2600" dirty="0" smtClean="0"/>
              <a:t>2080   Quel futur ?? </a:t>
            </a:r>
            <a:br>
              <a:rPr lang="fr-FR" sz="2600" dirty="0" smtClean="0"/>
            </a:br>
            <a:endParaRPr lang="fr-FR" sz="2600" dirty="0"/>
          </a:p>
        </p:txBody>
      </p:sp>
      <p:pic>
        <p:nvPicPr>
          <p:cNvPr id="46082" name="Picture 2" descr="D:\IKS8_0\infos\imgpptonf\iksmira1180CO2.bmp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913534" y="446067"/>
            <a:ext cx="3969191" cy="2906707"/>
          </a:xfrm>
          <a:prstGeom prst="rect">
            <a:avLst/>
          </a:prstGeom>
          <a:noFill/>
        </p:spPr>
      </p:pic>
      <p:pic>
        <p:nvPicPr>
          <p:cNvPr id="5" name="Picture 5" descr="D:\IKS8_0\infos\imgpptonf\ikscnr180CO2.bmp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77284" y="3938589"/>
            <a:ext cx="3931163" cy="3012233"/>
          </a:xfrm>
          <a:prstGeom prst="rect">
            <a:avLst/>
          </a:prstGeom>
          <a:noFill/>
        </p:spPr>
      </p:pic>
      <p:pic>
        <p:nvPicPr>
          <p:cNvPr id="47106" name="Picture 2" descr="D:\IKS8_0\infos\imgpptonf\ikscnra2180CO2.bmp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5992918" y="4017964"/>
            <a:ext cx="3904137" cy="3254395"/>
          </a:xfrm>
          <a:prstGeom prst="rect">
            <a:avLst/>
          </a:prstGeom>
          <a:noFill/>
        </p:spPr>
      </p:pic>
      <p:sp>
        <p:nvSpPr>
          <p:cNvPr id="8" name="ZoneTexte 7"/>
          <p:cNvSpPr txBox="1"/>
          <p:nvPr/>
        </p:nvSpPr>
        <p:spPr>
          <a:xfrm>
            <a:off x="6072302" y="3462336"/>
            <a:ext cx="341350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A1 MIR ( Chaud humide) +CO2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74202" y="7034232"/>
            <a:ext cx="3175353" cy="61704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A1 CNR ( Chaud sec )  +CO2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480472" y="6732165"/>
            <a:ext cx="3413504" cy="617048"/>
          </a:xfrm>
          <a:prstGeom prst="rect">
            <a:avLst/>
          </a:prstGeom>
          <a:solidFill>
            <a:srgbClr val="FFC000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A2 CNR ( très chaud sec ) –CO2 </a:t>
            </a:r>
            <a:endParaRPr lang="fr-FR" dirty="0"/>
          </a:p>
        </p:txBody>
      </p:sp>
      <p:pic>
        <p:nvPicPr>
          <p:cNvPr id="13" name="Picture 2" descr="D:\IKS8_0\infos\imgpptonf\iksspeactu.bmp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4819" y="525442"/>
            <a:ext cx="3492888" cy="2911587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594819" y="3462336"/>
            <a:ext cx="341350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2000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325858" y="4097340"/>
            <a:ext cx="1587676" cy="1175149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sz="1500" b="1" dirty="0" smtClean="0"/>
              <a:t>3 scenarios pour 2080 pris parmi  les 24 IPCC 2011 .</a:t>
            </a:r>
          </a:p>
          <a:p>
            <a:r>
              <a:rPr lang="fr-FR" sz="1500" b="1" dirty="0" smtClean="0"/>
              <a:t>+Actuel </a:t>
            </a:r>
            <a:endParaRPr lang="fr-FR" sz="15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n2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" y="0"/>
            <a:ext cx="10080872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6667" y="0"/>
            <a:ext cx="9072563" cy="604818"/>
          </a:xfrm>
        </p:spPr>
        <p:txBody>
          <a:bodyPr>
            <a:noAutofit/>
          </a:bodyPr>
          <a:lstStyle/>
          <a:p>
            <a:r>
              <a:rPr lang="fr-FR" sz="2200" dirty="0" smtClean="0"/>
              <a:t>2080   Quel futur ??  Hêtre</a:t>
            </a:r>
            <a:endParaRPr lang="fr-FR" sz="2600" dirty="0"/>
          </a:p>
        </p:txBody>
      </p:sp>
      <p:sp>
        <p:nvSpPr>
          <p:cNvPr id="8" name="ZoneTexte 7"/>
          <p:cNvSpPr txBox="1"/>
          <p:nvPr/>
        </p:nvSpPr>
        <p:spPr>
          <a:xfrm>
            <a:off x="5913535" y="3462336"/>
            <a:ext cx="341350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A1 MIR ( Chaud humide) +CO2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74202" y="7034232"/>
            <a:ext cx="3175353" cy="61704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A1 CNR ( Chaud sec )  +CO2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1686" y="6954857"/>
            <a:ext cx="3413504" cy="617048"/>
          </a:xfrm>
          <a:prstGeom prst="rect">
            <a:avLst/>
          </a:prstGeom>
          <a:solidFill>
            <a:srgbClr val="FFC000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A2 CNR ( très chaud sec ) –CO2 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4246474" y="604818"/>
          <a:ext cx="1236972" cy="2936892"/>
        </p:xfrm>
        <a:graphic>
          <a:graphicData uri="http://schemas.openxmlformats.org/drawingml/2006/table">
            <a:tbl>
              <a:tblPr/>
              <a:tblGrid>
                <a:gridCol w="618486"/>
                <a:gridCol w="618486"/>
              </a:tblGrid>
              <a:tr h="4195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Proba  prés.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C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B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FF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00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6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740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515435" y="3462336"/>
            <a:ext cx="341350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ACTUEL 2000</a:t>
            </a:r>
            <a:endParaRPr lang="fr-FR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525443"/>
            <a:ext cx="4048575" cy="3051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516615" y="525443"/>
            <a:ext cx="3964111" cy="2997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" y="3938588"/>
            <a:ext cx="4091489" cy="3099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14"/>
          <p:cNvSpPr txBox="1"/>
          <p:nvPr/>
        </p:nvSpPr>
        <p:spPr>
          <a:xfrm>
            <a:off x="4325858" y="3938589"/>
            <a:ext cx="1031990" cy="157602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sz="1300" dirty="0" smtClean="0"/>
              <a:t>3 scenarios pour 2080 pris parmi  les 24 IPCC 2011 .</a:t>
            </a:r>
          </a:p>
          <a:p>
            <a:r>
              <a:rPr lang="fr-FR" sz="1300" dirty="0" smtClean="0"/>
              <a:t>+Actuel </a:t>
            </a:r>
            <a:endParaRPr lang="fr-FR" sz="1300" dirty="0"/>
          </a:p>
        </p:txBody>
      </p:sp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13534" y="4097340"/>
            <a:ext cx="3676410" cy="281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87784" y="452715"/>
            <a:ext cx="9433048" cy="627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6667" y="0"/>
            <a:ext cx="9072563" cy="604818"/>
          </a:xfrm>
        </p:spPr>
        <p:txBody>
          <a:bodyPr>
            <a:noAutofit/>
          </a:bodyPr>
          <a:lstStyle/>
          <a:p>
            <a:r>
              <a:rPr lang="fr-FR" sz="2200" dirty="0" smtClean="0"/>
              <a:t>2080   Quel futur ?? Pin maritime</a:t>
            </a:r>
            <a:endParaRPr lang="fr-FR" sz="2600" dirty="0"/>
          </a:p>
        </p:txBody>
      </p:sp>
      <p:sp>
        <p:nvSpPr>
          <p:cNvPr id="8" name="ZoneTexte 7"/>
          <p:cNvSpPr txBox="1"/>
          <p:nvPr/>
        </p:nvSpPr>
        <p:spPr>
          <a:xfrm>
            <a:off x="5913535" y="3462336"/>
            <a:ext cx="341350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A1 MIR ( Chaud humide) +CO2 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74202" y="7034232"/>
            <a:ext cx="3175353" cy="61704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A1 CNR ( Chaud sec )  +CO2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151686" y="6954857"/>
            <a:ext cx="3413504" cy="617048"/>
          </a:xfrm>
          <a:prstGeom prst="rect">
            <a:avLst/>
          </a:prstGeom>
          <a:solidFill>
            <a:srgbClr val="FFC000"/>
          </a:solidFill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A2 CNR ( très chaud sec ) –CO2 </a:t>
            </a:r>
            <a:endParaRPr lang="fr-FR" dirty="0"/>
          </a:p>
        </p:txBody>
      </p:sp>
      <p:graphicFrame>
        <p:nvGraphicFramePr>
          <p:cNvPr id="11" name="Tableau 10"/>
          <p:cNvGraphicFramePr>
            <a:graphicFrameLocks noGrp="1"/>
          </p:cNvGraphicFramePr>
          <p:nvPr/>
        </p:nvGraphicFramePr>
        <p:xfrm>
          <a:off x="4246474" y="604818"/>
          <a:ext cx="1236972" cy="2936892"/>
        </p:xfrm>
        <a:graphic>
          <a:graphicData uri="http://schemas.openxmlformats.org/drawingml/2006/table">
            <a:tbl>
              <a:tblPr/>
              <a:tblGrid>
                <a:gridCol w="618486"/>
                <a:gridCol w="618486"/>
              </a:tblGrid>
              <a:tr h="419556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Proba  prés.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9DA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0.05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A3B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0.15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1D4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0.25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C5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0.35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AB3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0.45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CF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0.55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BFF4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0.65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00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60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0740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0.75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7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9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5C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515435" y="3462336"/>
            <a:ext cx="3413504" cy="359413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dirty="0" smtClean="0"/>
              <a:t>ACTUEL 2000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325858" y="3938589"/>
            <a:ext cx="1031990" cy="1576028"/>
          </a:xfrm>
          <a:prstGeom prst="rect">
            <a:avLst/>
          </a:prstGeom>
          <a:noFill/>
        </p:spPr>
        <p:txBody>
          <a:bodyPr wrap="square" lIns="100794" tIns="50397" rIns="100794" bIns="50397" rtlCol="0">
            <a:spAutoFit/>
          </a:bodyPr>
          <a:lstStyle/>
          <a:p>
            <a:r>
              <a:rPr lang="fr-FR" sz="1300" dirty="0" smtClean="0"/>
              <a:t>3 scenarios pour 2080 pris parmi  les 24 IPCC 2011 .</a:t>
            </a:r>
          </a:p>
          <a:p>
            <a:r>
              <a:rPr lang="fr-FR" sz="1300" dirty="0" smtClean="0"/>
              <a:t>+Actuel </a:t>
            </a:r>
            <a:endParaRPr lang="fr-FR" sz="1300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7900" y="604818"/>
            <a:ext cx="3693774" cy="2798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834151" y="604818"/>
            <a:ext cx="3846440" cy="2964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77283" y="4176715"/>
            <a:ext cx="3572272" cy="2798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5913535" y="3859213"/>
            <a:ext cx="4003884" cy="3114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727944" y="2915741"/>
            <a:ext cx="6408712" cy="2153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dirty="0" smtClean="0"/>
              <a:t>Et maintenant …..</a:t>
            </a:r>
          </a:p>
          <a:p>
            <a:endParaRPr lang="fr-FR" sz="4800" dirty="0" smtClean="0"/>
          </a:p>
          <a:p>
            <a:r>
              <a:rPr lang="fr-FR" sz="4800" dirty="0" smtClean="0"/>
              <a:t>A vous la parole …</a:t>
            </a:r>
            <a:r>
              <a:rPr lang="fr-FR" sz="4000" dirty="0" smtClean="0"/>
              <a:t>.</a:t>
            </a:r>
            <a:endParaRPr lang="fr-FR" sz="40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evapotranspira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023" y="1636180"/>
            <a:ext cx="4100505" cy="5318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6" descr="1150159436x7mZQr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16283" y="1636180"/>
            <a:ext cx="1349333" cy="1349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7" descr="pluie-t9945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976936" y="1874171"/>
            <a:ext cx="1270579" cy="899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Text Box 9"/>
          <p:cNvSpPr txBox="1">
            <a:spLocks noChangeArrowheads="1"/>
          </p:cNvSpPr>
          <p:nvPr/>
        </p:nvSpPr>
        <p:spPr bwMode="auto">
          <a:xfrm>
            <a:off x="5119068" y="1081453"/>
            <a:ext cx="4364771" cy="61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Soleil =&gt; température,rayonnement </a:t>
            </a:r>
            <a:br>
              <a:rPr lang="fr-FR"/>
            </a:br>
            <a:r>
              <a:rPr lang="fr-FR"/>
              <a:t>=&gt; Besoin en eau (B)</a:t>
            </a:r>
          </a:p>
        </p:txBody>
      </p:sp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5040313" y="1874170"/>
            <a:ext cx="4287766" cy="61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Pluie (P)+ eau du sol  (R) =&gt;Eau disponible (D)</a:t>
            </a:r>
          </a:p>
        </p:txBody>
      </p:sp>
      <p:sp>
        <p:nvSpPr>
          <p:cNvPr id="8199" name="Text Box 11"/>
          <p:cNvSpPr txBox="1">
            <a:spLocks noChangeArrowheads="1"/>
          </p:cNvSpPr>
          <p:nvPr/>
        </p:nvSpPr>
        <p:spPr bwMode="auto">
          <a:xfrm>
            <a:off x="4564283" y="2509393"/>
            <a:ext cx="5239825" cy="3747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Bilan hydrique en zone tempérée atlantique:</a:t>
            </a:r>
          </a:p>
          <a:p>
            <a:pPr>
              <a:spcBef>
                <a:spcPct val="50000"/>
              </a:spcBef>
            </a:pPr>
            <a:r>
              <a:rPr lang="fr-FR" u="sng"/>
              <a:t>Hiver :</a:t>
            </a:r>
            <a:r>
              <a:rPr lang="fr-FR"/>
              <a:t> Pas de déficit  hydrique mais très peu de croissance ,  l’excédent d’eau s’en va aux rivières. D&gt;B </a:t>
            </a:r>
          </a:p>
          <a:p>
            <a:pPr>
              <a:spcBef>
                <a:spcPct val="50000"/>
              </a:spcBef>
            </a:pPr>
            <a:r>
              <a:rPr lang="fr-FR" u="sng"/>
              <a:t>Printemps </a:t>
            </a:r>
            <a:r>
              <a:rPr lang="fr-FR"/>
              <a:t>: Besoin devient supérieur aux pluies mais la réserve en eau du sol compense. B=D, </a:t>
            </a:r>
          </a:p>
          <a:p>
            <a:pPr>
              <a:spcBef>
                <a:spcPct val="50000"/>
              </a:spcBef>
            </a:pPr>
            <a:r>
              <a:rPr lang="fr-FR" u="sng"/>
              <a:t>Eté </a:t>
            </a:r>
            <a:r>
              <a:rPr lang="fr-FR"/>
              <a:t>: la réserve d’eau du sol s’épuise , le bilan devient négatif: les plantes souffrent de sècheresse. D&lt;B</a:t>
            </a:r>
          </a:p>
          <a:p>
            <a:pPr>
              <a:spcBef>
                <a:spcPct val="50000"/>
              </a:spcBef>
            </a:pPr>
            <a:r>
              <a:rPr lang="fr-FR" u="sng"/>
              <a:t>Automne :</a:t>
            </a:r>
            <a:r>
              <a:rPr lang="fr-FR"/>
              <a:t> les besoins baissent, les pluies augmentent , les réserves d’eau du sol se reconstituent. D&gt;B</a:t>
            </a:r>
          </a:p>
        </p:txBody>
      </p:sp>
      <p:sp>
        <p:nvSpPr>
          <p:cNvPr id="8200" name="AutoShape 12"/>
          <p:cNvSpPr>
            <a:spLocks noChangeArrowheads="1"/>
          </p:cNvSpPr>
          <p:nvPr/>
        </p:nvSpPr>
        <p:spPr bwMode="auto">
          <a:xfrm>
            <a:off x="1071067" y="2668637"/>
            <a:ext cx="556535" cy="792715"/>
          </a:xfrm>
          <a:prstGeom prst="upDownArrow">
            <a:avLst>
              <a:gd name="adj1" fmla="val 50000"/>
              <a:gd name="adj2" fmla="val 28491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fr-FR"/>
          </a:p>
        </p:txBody>
      </p:sp>
      <p:sp>
        <p:nvSpPr>
          <p:cNvPr id="8201" name="AutoShape 13"/>
          <p:cNvSpPr>
            <a:spLocks noChangeArrowheads="1"/>
          </p:cNvSpPr>
          <p:nvPr/>
        </p:nvSpPr>
        <p:spPr bwMode="auto">
          <a:xfrm rot="-2928056">
            <a:off x="2682114" y="2804205"/>
            <a:ext cx="1380691" cy="952059"/>
          </a:xfrm>
          <a:prstGeom prst="leftArrow">
            <a:avLst>
              <a:gd name="adj1" fmla="val 50000"/>
              <a:gd name="adj2" fmla="val 36259"/>
            </a:avLst>
          </a:prstGeom>
          <a:solidFill>
            <a:srgbClr val="00008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fr-FR"/>
          </a:p>
        </p:txBody>
      </p:sp>
      <p:sp>
        <p:nvSpPr>
          <p:cNvPr id="8202" name="AutoShape 14"/>
          <p:cNvSpPr>
            <a:spLocks noChangeArrowheads="1"/>
          </p:cNvSpPr>
          <p:nvPr/>
        </p:nvSpPr>
        <p:spPr bwMode="auto">
          <a:xfrm>
            <a:off x="3612224" y="3065868"/>
            <a:ext cx="476030" cy="2141908"/>
          </a:xfrm>
          <a:prstGeom prst="downArrow">
            <a:avLst>
              <a:gd name="adj1" fmla="val 50000"/>
              <a:gd name="adj2" fmla="val 112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fr-FR"/>
          </a:p>
        </p:txBody>
      </p:sp>
      <p:sp>
        <p:nvSpPr>
          <p:cNvPr id="8203" name="AutoShape 15"/>
          <p:cNvSpPr>
            <a:spLocks noChangeArrowheads="1"/>
          </p:cNvSpPr>
          <p:nvPr/>
        </p:nvSpPr>
        <p:spPr bwMode="auto">
          <a:xfrm rot="2295840">
            <a:off x="2023126" y="4812293"/>
            <a:ext cx="1508594" cy="316737"/>
          </a:xfrm>
          <a:prstGeom prst="leftArrow">
            <a:avLst>
              <a:gd name="adj1" fmla="val 50000"/>
              <a:gd name="adj2" fmla="val 11906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0794" tIns="50397" rIns="100794" bIns="50397" anchor="ctr"/>
          <a:lstStyle/>
          <a:p>
            <a:endParaRPr lang="fr-FR"/>
          </a:p>
        </p:txBody>
      </p:sp>
      <p:sp>
        <p:nvSpPr>
          <p:cNvPr id="8204" name="Text Box 16"/>
          <p:cNvSpPr txBox="1">
            <a:spLocks noChangeArrowheads="1"/>
          </p:cNvSpPr>
          <p:nvPr/>
        </p:nvSpPr>
        <p:spPr bwMode="auto">
          <a:xfrm>
            <a:off x="595037" y="922211"/>
            <a:ext cx="4128507" cy="3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/>
              <a:t>L’eau le soleil et les plantes </a:t>
            </a:r>
          </a:p>
        </p:txBody>
      </p:sp>
      <p:sp>
        <p:nvSpPr>
          <p:cNvPr id="8205" name="Text Box 17"/>
          <p:cNvSpPr txBox="1">
            <a:spLocks noChangeArrowheads="1"/>
          </p:cNvSpPr>
          <p:nvPr/>
        </p:nvSpPr>
        <p:spPr bwMode="auto">
          <a:xfrm>
            <a:off x="1706356" y="2509393"/>
            <a:ext cx="476030" cy="3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206" name="Text Box 18"/>
          <p:cNvSpPr txBox="1">
            <a:spLocks noChangeArrowheads="1"/>
          </p:cNvSpPr>
          <p:nvPr/>
        </p:nvSpPr>
        <p:spPr bwMode="auto">
          <a:xfrm>
            <a:off x="3452965" y="5685506"/>
            <a:ext cx="635289" cy="47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600" b="1" dirty="0">
                <a:solidFill>
                  <a:schemeClr val="accent1"/>
                </a:solidFill>
              </a:rPr>
              <a:t>R</a:t>
            </a:r>
          </a:p>
        </p:txBody>
      </p:sp>
      <p:sp>
        <p:nvSpPr>
          <p:cNvPr id="8207" name="Text Box 19"/>
          <p:cNvSpPr txBox="1">
            <a:spLocks noChangeArrowheads="1"/>
          </p:cNvSpPr>
          <p:nvPr/>
        </p:nvSpPr>
        <p:spPr bwMode="auto">
          <a:xfrm>
            <a:off x="2976935" y="1716677"/>
            <a:ext cx="397274" cy="41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200" b="1" dirty="0">
                <a:solidFill>
                  <a:schemeClr val="hlink"/>
                </a:solidFill>
              </a:rPr>
              <a:t>P</a:t>
            </a:r>
          </a:p>
        </p:txBody>
      </p:sp>
      <p:sp>
        <p:nvSpPr>
          <p:cNvPr id="8208" name="Text Box 20"/>
          <p:cNvSpPr txBox="1">
            <a:spLocks noChangeArrowheads="1"/>
          </p:cNvSpPr>
          <p:nvPr/>
        </p:nvSpPr>
        <p:spPr bwMode="auto">
          <a:xfrm>
            <a:off x="1468342" y="4017827"/>
            <a:ext cx="714044" cy="473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0794" tIns="50397" rIns="100794" bIns="50397">
            <a:spAutoFit/>
          </a:bodyPr>
          <a:lstStyle/>
          <a:p>
            <a:pPr>
              <a:spcBef>
                <a:spcPct val="50000"/>
              </a:spcBef>
            </a:pPr>
            <a:r>
              <a:rPr lang="fr-FR" sz="2600" dirty="0">
                <a:solidFill>
                  <a:srgbClr val="008000"/>
                </a:solidFill>
              </a:rPr>
              <a:t>D</a:t>
            </a:r>
          </a:p>
        </p:txBody>
      </p:sp>
      <p:sp>
        <p:nvSpPr>
          <p:cNvPr id="8209" name="Rectangle 22"/>
          <p:cNvSpPr>
            <a:spLocks noGrp="1"/>
          </p:cNvSpPr>
          <p:nvPr>
            <p:ph type="title"/>
          </p:nvPr>
        </p:nvSpPr>
        <p:spPr>
          <a:xfrm>
            <a:off x="431800" y="0"/>
            <a:ext cx="9069387" cy="1260475"/>
          </a:xfrm>
          <a:noFill/>
        </p:spPr>
        <p:txBody>
          <a:bodyPr/>
          <a:lstStyle/>
          <a:p>
            <a:pPr eaLnBrk="1" hangingPunct="1"/>
            <a:r>
              <a:rPr lang="fr-FR" sz="2000" dirty="0" smtClean="0"/>
              <a:t>Comprendre les relations plante-climat</a:t>
            </a:r>
            <a:br>
              <a:rPr lang="fr-FR" sz="2000" dirty="0" smtClean="0"/>
            </a:br>
            <a:r>
              <a:rPr lang="fr-FR" sz="2000" dirty="0" smtClean="0"/>
              <a:t> KLIMASTRUD</a:t>
            </a:r>
          </a:p>
        </p:txBody>
      </p:sp>
      <p:sp>
        <p:nvSpPr>
          <p:cNvPr id="19" name="Espace réservé de la date 18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EC54AAA-194E-49EA-B415-EF859780D514}" type="datetime10">
              <a:rPr lang="fr-FR"/>
              <a:pPr>
                <a:defRPr/>
              </a:pPr>
              <a:t>19:33</a:t>
            </a:fld>
            <a:endParaRPr lang="fr-CA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/>
          <p:cNvGraphicFramePr/>
          <p:nvPr/>
        </p:nvGraphicFramePr>
        <p:xfrm>
          <a:off x="1439912" y="107429"/>
          <a:ext cx="6720417" cy="13760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079874" y="1043537"/>
          <a:ext cx="6912766" cy="6264690"/>
        </p:xfrm>
        <a:graphic>
          <a:graphicData uri="http://schemas.openxmlformats.org/drawingml/2006/table">
            <a:tbl>
              <a:tblPr/>
              <a:tblGrid>
                <a:gridCol w="1035752"/>
                <a:gridCol w="244391"/>
                <a:gridCol w="46457"/>
                <a:gridCol w="2793131"/>
                <a:gridCol w="141205"/>
                <a:gridCol w="1255312"/>
                <a:gridCol w="698259"/>
                <a:gridCol w="698259"/>
              </a:tblGrid>
              <a:tr h="227217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Glaces</a:t>
                      </a: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3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Tundras et praires alpines</a:t>
                      </a: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DC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445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354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Forets résineuses pures (taïgas)</a:t>
                      </a: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276F1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Forêts-steppes</a:t>
                      </a: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663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104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8162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Forêts mixtes feuilux caducs  et resineux </a:t>
                      </a: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86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63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300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Steppes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Déserts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36354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Forêts feuillus caducs</a:t>
                      </a: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4D35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Forêts mediterranéennes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63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48B5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45322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Forets feuillus caducs et persistants</a:t>
                      </a: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28F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fr-FR" sz="1000" b="1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Semis déserts  à épineux</a:t>
                      </a:r>
                    </a:p>
                  </a:txBody>
                  <a:tcPr marL="6535" marR="6535" marT="653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A3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630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27217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535" marR="6535" marT="653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Flèche vers le bas 5"/>
          <p:cNvSpPr/>
          <p:nvPr/>
        </p:nvSpPr>
        <p:spPr bwMode="auto">
          <a:xfrm>
            <a:off x="215776" y="971525"/>
            <a:ext cx="504056" cy="5976664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effectLst/>
              <a:latin typeface="Arial" charset="0"/>
              <a:ea typeface="SimSun" charset="-122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539477"/>
            <a:ext cx="935856" cy="360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FROID</a:t>
            </a:r>
            <a:endParaRPr lang="fr-FR" b="1" dirty="0">
              <a:solidFill>
                <a:schemeClr val="accent6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7020197"/>
            <a:ext cx="1079872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EA5400"/>
                </a:solidFill>
              </a:rPr>
              <a:t>CHAUD</a:t>
            </a:r>
            <a:endParaRPr lang="fr-FR" b="1" dirty="0">
              <a:solidFill>
                <a:srgbClr val="EA54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600152" y="1115541"/>
            <a:ext cx="5904656" cy="349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C’est le climat qui décide de ce qui pousse  en un lieu. 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312" y="1763613"/>
            <a:ext cx="1008186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 bwMode="auto">
          <a:xfrm>
            <a:off x="4176216" y="1259557"/>
            <a:ext cx="1368152" cy="288032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kumimoji="0" lang="fr-FR" sz="1800" b="0" i="0" u="none" strike="noStrike" cap="none" normalizeH="0" baseline="0" dirty="0" smtClean="0">
                <a:ln>
                  <a:noFill/>
                </a:ln>
                <a:effectLst/>
                <a:latin typeface="Arial" charset="0"/>
                <a:ea typeface="SimSun" charset="-122"/>
              </a:rPr>
              <a:t>TUNDRAS</a:t>
            </a:r>
          </a:p>
        </p:txBody>
      </p:sp>
      <p:cxnSp>
        <p:nvCxnSpPr>
          <p:cNvPr id="8" name="Connecteur droit avec flèche 7"/>
          <p:cNvCxnSpPr>
            <a:stCxn id="6" idx="2"/>
          </p:cNvCxnSpPr>
          <p:nvPr/>
        </p:nvCxnSpPr>
        <p:spPr bwMode="auto">
          <a:xfrm rot="16200000" flipH="1">
            <a:off x="5634378" y="773503"/>
            <a:ext cx="1008112" cy="255628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Connecteur droit avec flèche 9"/>
          <p:cNvCxnSpPr>
            <a:stCxn id="6" idx="2"/>
          </p:cNvCxnSpPr>
          <p:nvPr/>
        </p:nvCxnSpPr>
        <p:spPr bwMode="auto">
          <a:xfrm rot="5400000">
            <a:off x="2790062" y="701495"/>
            <a:ext cx="1224136" cy="29163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h50511tundra-mke070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0"/>
            <a:ext cx="10123778" cy="7559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hème Office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  <a:ea typeface="SimSun" charset="-122"/>
          </a:defRPr>
        </a:defPPr>
      </a:lstStyle>
    </a:lnDef>
  </a:objectDefaults>
  <a:extraClrSchemeLst>
    <a:extraClrScheme>
      <a:clrScheme name="Thèm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810</TotalTime>
  <Words>555</Words>
  <Application>Microsoft Office PowerPoint</Application>
  <PresentationFormat>Personnalisé</PresentationFormat>
  <Paragraphs>156</Paragraphs>
  <Slides>58</Slides>
  <Notes>7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58</vt:i4>
      </vt:variant>
    </vt:vector>
  </HeadingPairs>
  <TitlesOfParts>
    <vt:vector size="59" baseType="lpstr">
      <vt:lpstr>Thème Office</vt:lpstr>
      <vt:lpstr>FORET ET CLIMATS </vt:lpstr>
      <vt:lpstr>Diapositive 2</vt:lpstr>
      <vt:lpstr>Diapositive 3</vt:lpstr>
      <vt:lpstr>Diapositive 4</vt:lpstr>
      <vt:lpstr> LES PLANTES ET LE CLIMAT  HYPOTHESES DE BASE </vt:lpstr>
      <vt:lpstr>Comprendre les relations plante-climat  KLIMASTRUD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Carte végétations  bioclimatiques euro-méditerranéennes   2000</vt:lpstr>
      <vt:lpstr>Carte végétations  bioclimatiques euro-méditerranéennes   CNR 2030 ( A1+CO2)</vt:lpstr>
      <vt:lpstr>Carte végétations  bioclimatiques euro-méditerranéennes   CNR 2050 (A1+ CO2)</vt:lpstr>
      <vt:lpstr>Carte végétations  bioclimatiques euro-méditerranéennes   CNR 2080 (A1+CO2)</vt:lpstr>
      <vt:lpstr>Carte végétations  bioclimatiques euro-méditerranéennes   2000 </vt:lpstr>
      <vt:lpstr>Carte végétations  bioclimatiques euro-méditerranéennes   MIR 2030 ( A1+CO2)</vt:lpstr>
      <vt:lpstr>Carte végétations  bioclimatiques euro-méditerranéennes   MIR 2050 (A1 +CO2)</vt:lpstr>
      <vt:lpstr>Carte végétations  bioclimatiques euro-méditerranéennes   MIR 2080 ( A1+CO2)</vt:lpstr>
      <vt:lpstr>2080   Quel futur ??  </vt:lpstr>
      <vt:lpstr>Diapositive 54</vt:lpstr>
      <vt:lpstr>2080   Quel futur ??  Hêtre</vt:lpstr>
      <vt:lpstr>Diapositive 56</vt:lpstr>
      <vt:lpstr>2080   Quel futur ?? Pin maritime</vt:lpstr>
      <vt:lpstr>Diapositive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HERVE LE BOULER</dc:creator>
  <cp:lastModifiedBy>HLB_NOMADES</cp:lastModifiedBy>
  <cp:revision>58</cp:revision>
  <cp:lastPrinted>1601-01-01T00:00:00Z</cp:lastPrinted>
  <dcterms:created xsi:type="dcterms:W3CDTF">2011-03-14T08:24:49Z</dcterms:created>
  <dcterms:modified xsi:type="dcterms:W3CDTF">2012-09-13T17:34:44Z</dcterms:modified>
</cp:coreProperties>
</file>