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1"/>
  </p:notesMasterIdLst>
  <p:sldIdLst>
    <p:sldId id="256" r:id="rId2"/>
    <p:sldId id="258" r:id="rId3"/>
    <p:sldId id="261" r:id="rId4"/>
    <p:sldId id="263" r:id="rId5"/>
    <p:sldId id="264" r:id="rId6"/>
    <p:sldId id="273" r:id="rId7"/>
    <p:sldId id="267" r:id="rId8"/>
    <p:sldId id="265" r:id="rId9"/>
    <p:sldId id="269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87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110C1-576C-469B-B68F-7616D68494E5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FA76-1D51-474E-A2E2-A82D9B70D4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237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3A258AD-712F-4D23-8375-D3F65A079AB8}" type="datetimeFigureOut">
              <a:rPr lang="fr-FR" smtClean="0"/>
              <a:t>17/07/2012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3F183B6-0BFE-4FD7-A0C6-0C2534EC5E38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bat-on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facebook.com/pages/Debat-on/175767502434254" TargetMode="Externa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hyperlink" Target="http://www.debat-on.com/" TargetMode="External"/><Relationship Id="rId5" Type="http://schemas.openxmlformats.org/officeDocument/2006/relationships/hyperlink" Target="mailto:Sarl.debat.on@gmail.com" TargetMode="External"/><Relationship Id="rId4" Type="http://schemas.openxmlformats.org/officeDocument/2006/relationships/hyperlink" Target="https://twitter.com/" TargetMode="Externa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shade val="40000"/>
                <a:satMod val="150000"/>
                <a:alpha val="61000"/>
              </a:schemeClr>
            </a:gs>
            <a:gs pos="30000">
              <a:schemeClr val="bg2">
                <a:shade val="60000"/>
                <a:satMod val="150000"/>
              </a:schemeClr>
            </a:gs>
            <a:gs pos="100000">
              <a:schemeClr val="bg2">
                <a:tint val="83000"/>
                <a:satMod val="200000"/>
                <a:alpha val="83000"/>
              </a:schemeClr>
            </a:gs>
          </a:gsLst>
          <a:lin ang="1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6012160" y="6237288"/>
            <a:ext cx="3131840" cy="62071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fr-FR" sz="2800" cap="none" dirty="0" smtClean="0">
                <a:ln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Bauhaus 93" pitchFamily="82" charset="0"/>
              </a:rPr>
              <a:t>www.debat-on.com</a:t>
            </a:r>
            <a:endParaRPr lang="fr-FR" sz="2800" cap="none" dirty="0">
              <a:ln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Bauhaus 93" pitchFamily="82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52736"/>
            <a:ext cx="5184576" cy="4158255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6011863" y="6237288"/>
            <a:ext cx="3132137" cy="620712"/>
          </a:xfrm>
          <a:prstGeom prst="rect">
            <a:avLst/>
          </a:prstGeom>
        </p:spPr>
        <p:txBody>
          <a:bodyPr vert="horz" lIns="45720" rIns="45720" anchor="ctr"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contourW="12700" prstMaterial="softEdge">
              <a:bevelT w="29210" h="16510"/>
              <a:contourClr>
                <a:schemeClr val="tx1">
                  <a:lumMod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ln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88000" dist="50800" dir="5040000" algn="tl">
                    <a:schemeClr val="tx1">
                      <a:lumMod val="75000"/>
                      <a:alpha val="45000"/>
                    </a:schemeClr>
                  </a:outerShdw>
                </a:effectLst>
                <a:latin typeface="Bauhaus 93" pitchFamily="82" charset="0"/>
              </a:rPr>
              <a:t>www.debat-on.com</a:t>
            </a:r>
            <a:endParaRPr lang="fr-FR" sz="2800" dirty="0">
              <a:ln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88000" dist="50800" dir="5040000" algn="tl">
                  <a:schemeClr val="tx1">
                    <a:lumMod val="75000"/>
                    <a:alpha val="45000"/>
                  </a:schemeClr>
                </a:outerShdw>
              </a:effectLst>
              <a:latin typeface="Bauhaus 93" pitchFamily="82" charset="0"/>
            </a:endParaRPr>
          </a:p>
        </p:txBody>
      </p:sp>
      <p:pic>
        <p:nvPicPr>
          <p:cNvPr id="4" name="KnightWok - Max Kony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"/>
    </mc:Choice>
    <mc:Fallback xmlns="">
      <p:transition spd="slow" advTm="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BCBCB"/>
            </a:gs>
            <a:gs pos="0">
              <a:srgbClr val="5F5F5F"/>
            </a:gs>
            <a:gs pos="0">
              <a:srgbClr val="5F5F5F"/>
            </a:gs>
            <a:gs pos="24000">
              <a:schemeClr val="bg2">
                <a:lumMod val="40000"/>
                <a:lumOff val="60000"/>
              </a:schemeClr>
            </a:gs>
            <a:gs pos="67000">
              <a:srgbClr val="B2B2B2">
                <a:alpha val="0"/>
              </a:srgbClr>
            </a:gs>
            <a:gs pos="100000">
              <a:srgbClr val="FF0000">
                <a:alpha val="19000"/>
              </a:srgbClr>
            </a:gs>
            <a:gs pos="72000">
              <a:srgbClr val="777777">
                <a:alpha val="0"/>
              </a:srgbClr>
            </a:gs>
            <a:gs pos="36000">
              <a:srgbClr val="00B050">
                <a:alpha val="26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3272408" cy="72008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00B050"/>
              </a:contourClr>
            </a:sp3d>
          </a:bodyPr>
          <a:lstStyle/>
          <a:p>
            <a:r>
              <a:rPr lang="fr-FR" sz="4100" u="sng" dirty="0" smtClean="0">
                <a:solidFill>
                  <a:schemeClr val="tx1"/>
                </a:solidFill>
                <a:latin typeface="Bauhaus 93" pitchFamily="82" charset="0"/>
              </a:rPr>
              <a:t>Le concept</a:t>
            </a:r>
            <a:endParaRPr lang="fr-FR" sz="4100" u="sng" dirty="0">
              <a:solidFill>
                <a:schemeClr val="tx1"/>
              </a:solidFill>
              <a:latin typeface="Bauhaus 93" pitchFamily="82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251520" y="2276872"/>
            <a:ext cx="3031232" cy="3816424"/>
          </a:xfrm>
        </p:spPr>
        <p:txBody>
          <a:bodyPr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bg1"/>
              </a:contourClr>
            </a:sp3d>
          </a:bodyPr>
          <a:lstStyle/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3"/>
              </a:buBlip>
            </a:pPr>
            <a:r>
              <a:rPr lang="en-US" sz="29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Débat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 en </a:t>
            </a:r>
            <a:r>
              <a:rPr lang="en-US" sz="29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ligne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 via   	webcam et micro</a:t>
            </a:r>
          </a:p>
          <a:p>
            <a:pPr>
              <a:spcBef>
                <a:spcPct val="0"/>
              </a:spcBef>
              <a:buSzPct val="215000"/>
            </a:pPr>
            <a:endParaRPr lang="en-US" sz="2900" b="1" dirty="0" smtClean="0">
              <a:solidFill>
                <a:srgbClr val="000000"/>
              </a:solidFill>
              <a:latin typeface="Comic Sans MS" pitchFamily="66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3"/>
              </a:buBlip>
            </a:pPr>
            <a:r>
              <a:rPr lang="en-US" sz="29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Encadré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 par un       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	</a:t>
            </a:r>
            <a:r>
              <a:rPr lang="en-US" sz="29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animateur</a:t>
            </a:r>
            <a:endParaRPr lang="en-US" sz="2900" b="1" dirty="0" smtClean="0">
              <a:solidFill>
                <a:srgbClr val="000000"/>
              </a:solidFill>
              <a:latin typeface="Comic Sans MS" pitchFamily="66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</a:pPr>
            <a:endParaRPr lang="en-US" sz="2900" b="1" dirty="0" smtClean="0">
              <a:solidFill>
                <a:srgbClr val="000000"/>
              </a:solidFill>
              <a:latin typeface="Comic Sans MS" pitchFamily="66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3"/>
              </a:buBlip>
            </a:pPr>
            <a:endParaRPr lang="en-US" sz="2900" b="1" dirty="0">
              <a:solidFill>
                <a:srgbClr val="000000"/>
              </a:solidFill>
              <a:latin typeface="Comic Sans MS" pitchFamily="66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3"/>
              </a:buBlip>
            </a:pPr>
            <a:r>
              <a:rPr lang="en-US" sz="29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Etayé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 par un </a:t>
            </a:r>
            <a:r>
              <a:rPr lang="en-US" sz="29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invité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 	     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            	</a:t>
            </a:r>
            <a:r>
              <a:rPr lang="en-US" sz="29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spécifique</a:t>
            </a:r>
            <a:endParaRPr lang="en-US" sz="2900" b="1" dirty="0" smtClean="0">
              <a:solidFill>
                <a:srgbClr val="000000"/>
              </a:solidFill>
              <a:latin typeface="Comic Sans MS" pitchFamily="66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</a:pPr>
            <a:endParaRPr lang="en-US" sz="2900" b="1" dirty="0" smtClean="0">
              <a:solidFill>
                <a:srgbClr val="000000"/>
              </a:solidFill>
              <a:latin typeface="Comic Sans MS" pitchFamily="66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3"/>
              </a:buBlip>
            </a:pPr>
            <a:endParaRPr lang="en-US" sz="2900" b="1" dirty="0">
              <a:solidFill>
                <a:srgbClr val="000000"/>
              </a:solidFill>
              <a:latin typeface="Comic Sans MS" pitchFamily="66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3"/>
              </a:buBlip>
            </a:pP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Accessible, </a:t>
            </a:r>
            <a:r>
              <a:rPr lang="en-US" sz="29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ludique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,           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	</a:t>
            </a:r>
            <a:r>
              <a:rPr lang="en-US" sz="29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interactif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et 	         </a:t>
            </a:r>
            <a:r>
              <a:rPr lang="en-US" sz="29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	   </a:t>
            </a:r>
            <a:r>
              <a:rPr lang="en-US" sz="29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fonctionnel</a:t>
            </a:r>
            <a:endParaRPr lang="en-US" sz="2900" b="1" dirty="0" smtClean="0">
              <a:solidFill>
                <a:srgbClr val="000000"/>
              </a:solidFill>
              <a:latin typeface="Comic Sans MS" pitchFamily="66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3"/>
              </a:buBlip>
            </a:pPr>
            <a:endParaRPr lang="en-US" sz="2000" dirty="0" smtClean="0">
              <a:solidFill>
                <a:srgbClr val="000000"/>
              </a:solidFill>
              <a:latin typeface="Bauhaus 93" pitchFamily="82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</a:pPr>
            <a:endParaRPr lang="en-US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ea typeface="ヒラギノ角ゴ ProN W6" charset="0"/>
              <a:cs typeface="ヒラギノ角ゴ ProN W6" charset="0"/>
              <a:sym typeface="Gill Sans" charset="0"/>
            </a:endParaRP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00808"/>
            <a:ext cx="5184576" cy="3456384"/>
          </a:xfrm>
          <a:ln>
            <a:noFill/>
          </a:ln>
          <a:effectLst>
            <a:glow rad="101600">
              <a:schemeClr val="bg1">
                <a:lumMod val="95000"/>
                <a:lumOff val="5000"/>
                <a:alpha val="24000"/>
              </a:schemeClr>
            </a:glow>
            <a:outerShdw blurRad="127000" dist="50800" dir="2700000" sx="102000" sy="102000" algn="ctr" rotWithShape="0">
              <a:schemeClr val="bg1">
                <a:lumMod val="50000"/>
                <a:lumOff val="50000"/>
                <a:alpha val="37000"/>
              </a:schemeClr>
            </a:outerShdw>
            <a:reflection stA="27000" endPos="42000" dir="5400000" sy="-100000" algn="bl" rotWithShape="0"/>
          </a:effectLst>
          <a:scene3d>
            <a:camera prst="perspectiveContrastingLeftFacing" fov="2700000">
              <a:rot lat="433611" lon="824277" rev="21402635"/>
            </a:camera>
            <a:lightRig rig="threePt" dir="t"/>
          </a:scene3d>
        </p:spPr>
      </p:pic>
      <p:sp>
        <p:nvSpPr>
          <p:cNvPr id="7" name="ZoneTexte 6"/>
          <p:cNvSpPr txBox="1"/>
          <p:nvPr/>
        </p:nvSpPr>
        <p:spPr>
          <a:xfrm>
            <a:off x="2987824" y="860563"/>
            <a:ext cx="61561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>
                <a:rot lat="420000" lon="90000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Bauhaus 93" pitchFamily="82" charset="0"/>
              </a:rPr>
              <a:t>   </a:t>
            </a:r>
            <a:r>
              <a:rPr lang="fr-FR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Bauhaus 93" pitchFamily="82" charset="0"/>
              </a:rPr>
              <a:t>Un nouveau moyen de communiquer</a:t>
            </a:r>
            <a:endParaRPr lang="fr-FR" sz="2800" dirty="0">
              <a:solidFill>
                <a:schemeClr val="bg2">
                  <a:lumMod val="60000"/>
                  <a:lumOff val="40000"/>
                </a:schemeClr>
              </a:solidFill>
              <a:latin typeface="Bauhaus 93" pitchFamily="8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6" y="5520355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chemeClr val="tx1">
                  <a:lumMod val="85000"/>
                </a:schemeClr>
              </a:contourClr>
            </a:sp3d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Un concept nouveau, innovant, actuel pour 		une nouvelle perception du partage d’opinions</a:t>
            </a:r>
            <a:endParaRPr lang="fr-FR" sz="2000" b="1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1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9"/>
    </mc:Choice>
    <mc:Fallback xmlns="">
      <p:transition spd="slow" advTm="1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BCBCB"/>
            </a:gs>
            <a:gs pos="0">
              <a:srgbClr val="5F5F5F"/>
            </a:gs>
            <a:gs pos="0">
              <a:srgbClr val="5F5F5F"/>
            </a:gs>
            <a:gs pos="24000">
              <a:schemeClr val="bg2">
                <a:lumMod val="40000"/>
                <a:lumOff val="60000"/>
              </a:schemeClr>
            </a:gs>
            <a:gs pos="67000">
              <a:srgbClr val="B2B2B2">
                <a:alpha val="0"/>
              </a:srgbClr>
            </a:gs>
            <a:gs pos="100000">
              <a:srgbClr val="FF0000">
                <a:alpha val="19000"/>
              </a:srgbClr>
            </a:gs>
            <a:gs pos="72000">
              <a:srgbClr val="777777">
                <a:alpha val="0"/>
              </a:srgbClr>
            </a:gs>
            <a:gs pos="36000">
              <a:srgbClr val="00B050">
                <a:alpha val="26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286653"/>
            <a:ext cx="7365388" cy="4374594"/>
          </a:xfrm>
          <a:prstGeom prst="rect">
            <a:avLst/>
          </a:prstGeom>
          <a:noFill/>
          <a:ln cap="flat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472128"/>
            <a:ext cx="7470648" cy="58060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00B050"/>
              </a:contourClr>
            </a:sp3d>
          </a:bodyPr>
          <a:lstStyle/>
          <a:p>
            <a:r>
              <a:rPr lang="fr-FR" sz="4100" u="sng" dirty="0" smtClean="0">
                <a:latin typeface="Bauhaus 93" pitchFamily="82" charset="0"/>
              </a:rPr>
              <a:t>Organisation</a:t>
            </a:r>
            <a:endParaRPr lang="fr-FR" sz="4100" u="sng" dirty="0">
              <a:latin typeface="Bauhaus 93" pitchFamily="82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067944" y="4653136"/>
            <a:ext cx="1296144" cy="720080"/>
          </a:xfrm>
          <a:prstGeom prst="ellipse">
            <a:avLst/>
          </a:prstGeom>
          <a:noFill/>
          <a:ln w="50800" cmpd="dbl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76861" y="5699655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 débatteur peut indiquer qu’il est d’accord ou non avec les propos de celui qui a la parole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5652120" y="3212976"/>
            <a:ext cx="1440160" cy="72008"/>
          </a:xfrm>
          <a:prstGeom prst="straightConnector1">
            <a:avLst/>
          </a:prstGeom>
          <a:ln w="50800" cmpd="dbl">
            <a:solidFill>
              <a:schemeClr val="tx2">
                <a:lumMod val="25000"/>
              </a:schemeClr>
            </a:solidFill>
            <a:headEnd type="none"/>
            <a:tailEnd type="stealth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018384" y="5717750"/>
            <a:ext cx="7365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Le White </a:t>
            </a:r>
            <a:r>
              <a:rPr lang="fr-FR" sz="2000" b="1" dirty="0" err="1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fr-FR" sz="2000" b="1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permet de diffuser un document durant le débat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331640" y="2807930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Voilà comment se présente une table de discussion du point de vue DEBATTEUR </a:t>
            </a:r>
            <a:endParaRPr lang="fr-FR" sz="28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548395" y="3674784"/>
            <a:ext cx="936104" cy="932329"/>
          </a:xfrm>
          <a:prstGeom prst="ellipse">
            <a:avLst/>
          </a:prstGeom>
          <a:noFill/>
          <a:ln w="50800" cmpd="dbl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197910" y="574211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L’animateur est présent pour s’assurer du bon déroulement du débat et de l’équité des temps de parole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2705384" y="1844824"/>
            <a:ext cx="936104" cy="809980"/>
          </a:xfrm>
          <a:prstGeom prst="ellipse">
            <a:avLst/>
          </a:prstGeom>
          <a:noFill/>
          <a:ln w="50800" cmpd="dbl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176861" y="5693207"/>
            <a:ext cx="7130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L’invité est là pour apporter du contenu au débat en cours, il a forcément une légitimité par rapport au sujet traité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067944" y="5168404"/>
            <a:ext cx="1296144" cy="731625"/>
          </a:xfrm>
          <a:prstGeom prst="ellipse">
            <a:avLst/>
          </a:prstGeom>
          <a:noFill/>
          <a:ln w="50800" cmpd="dbl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76861" y="5730433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Un débat dure en moyenne 45 minutes et le temps écoulé est indiqué </a:t>
            </a: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ci-dessus 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3430158" y="980727"/>
            <a:ext cx="2592288" cy="737973"/>
          </a:xfrm>
          <a:prstGeom prst="ellipse">
            <a:avLst/>
          </a:prstGeom>
          <a:noFill/>
          <a:ln w="50800" cmpd="dbl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98550" y="5730433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C’est le sujet du débat en cours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8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363"/>
    </mc:Choice>
    <mc:Fallback xmlns="">
      <p:transition advTm="4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7" grpId="0"/>
      <p:bldP spid="18" grpId="0" animBg="1"/>
      <p:bldP spid="24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BCBCB"/>
            </a:gs>
            <a:gs pos="0">
              <a:srgbClr val="5F5F5F"/>
            </a:gs>
            <a:gs pos="0">
              <a:srgbClr val="5F5F5F"/>
            </a:gs>
            <a:gs pos="24000">
              <a:schemeClr val="bg2">
                <a:lumMod val="40000"/>
                <a:lumOff val="60000"/>
              </a:schemeClr>
            </a:gs>
            <a:gs pos="67000">
              <a:srgbClr val="B2B2B2">
                <a:alpha val="0"/>
              </a:srgbClr>
            </a:gs>
            <a:gs pos="100000">
              <a:srgbClr val="FF0000">
                <a:alpha val="19000"/>
              </a:srgbClr>
            </a:gs>
            <a:gs pos="72000">
              <a:srgbClr val="777777">
                <a:alpha val="0"/>
              </a:srgbClr>
            </a:gs>
            <a:gs pos="36000">
              <a:srgbClr val="00B050">
                <a:alpha val="26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730" y="1340768"/>
            <a:ext cx="7397446" cy="4393634"/>
          </a:xfrm>
          <a:prstGeom prst="rect">
            <a:avLst/>
          </a:prstGeom>
          <a:noFill/>
          <a:effectLst>
            <a:outerShdw blurRad="50800" dist="76200" dir="2700000" algn="tl" rotWithShape="0">
              <a:schemeClr val="tx2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331640" y="2889810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Voilà comment se présente une table de discussion du point de vue ANIMATEUR </a:t>
            </a:r>
            <a:endParaRPr lang="fr-FR" sz="28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169590" y="1579804"/>
            <a:ext cx="936104" cy="932329"/>
          </a:xfrm>
          <a:prstGeom prst="ellipse">
            <a:avLst/>
          </a:prstGeom>
          <a:noFill/>
          <a:ln w="50800" cmpd="dbl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215061" y="5802395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peut muter / </a:t>
            </a:r>
            <a:r>
              <a:rPr lang="fr-FR" sz="2000" b="1" dirty="0" err="1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unmuter</a:t>
            </a: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un débatteur, 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275401" y="4797152"/>
            <a:ext cx="936104" cy="576063"/>
          </a:xfrm>
          <a:prstGeom prst="ellipse">
            <a:avLst/>
          </a:prstGeom>
          <a:noFill/>
          <a:ln w="50800" cmpd="dbl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2051720" y="1844824"/>
            <a:ext cx="936104" cy="1368151"/>
          </a:xfrm>
          <a:prstGeom prst="ellipse">
            <a:avLst/>
          </a:prstGeom>
          <a:noFill/>
          <a:ln w="50800" cmpd="dbl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259632" y="5841062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Le kicker ou le bannir (pour un temps défini), 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3347864" y="2708921"/>
            <a:ext cx="504056" cy="828664"/>
          </a:xfrm>
          <a:prstGeom prst="straightConnector1">
            <a:avLst/>
          </a:prstGeom>
          <a:ln w="47625" cmpd="dbl">
            <a:solidFill>
              <a:schemeClr val="tx2">
                <a:lumMod val="2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215061" y="5802395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Donner / enlever la parole en cliquant sur le bouton bleu.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1853327" y="3912461"/>
            <a:ext cx="750617" cy="690789"/>
          </a:xfrm>
          <a:prstGeom prst="straightConnector1">
            <a:avLst/>
          </a:prstGeom>
          <a:ln w="47625" cmpd="dbl">
            <a:solidFill>
              <a:schemeClr val="tx2">
                <a:lumMod val="2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230791" y="581274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peut enfin soumettre les questions des spectateurs.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581274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 met fin au débat en cliquant sur le logo.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1855600" y="1179983"/>
            <a:ext cx="632818" cy="664841"/>
          </a:xfrm>
          <a:prstGeom prst="ellipse">
            <a:avLst/>
          </a:prstGeom>
          <a:noFill/>
          <a:ln w="50800" cmpd="dbl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40077" y="476672"/>
            <a:ext cx="7470648" cy="70331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00B050"/>
              </a:contourClr>
            </a:sp3d>
          </a:bodyPr>
          <a:lstStyle/>
          <a:p>
            <a:r>
              <a:rPr lang="fr-FR" sz="3700" u="sng" dirty="0">
                <a:latin typeface="Bauhaus 93" pitchFamily="82" charset="0"/>
              </a:rPr>
              <a:t>Organisation</a:t>
            </a:r>
            <a:endParaRPr lang="fr-FR" sz="3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73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7054">
        <p14:reveal/>
      </p:transition>
    </mc:Choice>
    <mc:Fallback xmlns="">
      <p:transition spd="slow" advTm="37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3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3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3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BCBCB"/>
            </a:gs>
            <a:gs pos="0">
              <a:srgbClr val="5F5F5F"/>
            </a:gs>
            <a:gs pos="0">
              <a:srgbClr val="5F5F5F"/>
            </a:gs>
            <a:gs pos="24000">
              <a:schemeClr val="bg2">
                <a:lumMod val="40000"/>
                <a:lumOff val="60000"/>
              </a:schemeClr>
            </a:gs>
            <a:gs pos="67000">
              <a:srgbClr val="B2B2B2">
                <a:alpha val="0"/>
              </a:srgbClr>
            </a:gs>
            <a:gs pos="100000">
              <a:srgbClr val="FF0000">
                <a:alpha val="19000"/>
              </a:srgbClr>
            </a:gs>
            <a:gs pos="72000">
              <a:srgbClr val="777777">
                <a:alpha val="0"/>
              </a:srgbClr>
            </a:gs>
            <a:gs pos="36000">
              <a:srgbClr val="00B050">
                <a:alpha val="26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7470648" cy="45719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00B050"/>
              </a:contourClr>
            </a:sp3d>
          </a:bodyPr>
          <a:lstStyle/>
          <a:p>
            <a:r>
              <a:rPr lang="fr-FR" sz="4100" u="sng" dirty="0" smtClean="0">
                <a:solidFill>
                  <a:schemeClr val="tx1"/>
                </a:solidFill>
                <a:latin typeface="Bauhaus 93" pitchFamily="82" charset="0"/>
              </a:rPr>
              <a:t>Organisation</a:t>
            </a:r>
            <a:br>
              <a:rPr lang="fr-FR" sz="4100" u="sng" dirty="0" smtClean="0">
                <a:solidFill>
                  <a:schemeClr val="tx1"/>
                </a:solidFill>
                <a:latin typeface="Bauhaus 93" pitchFamily="82" charset="0"/>
              </a:rPr>
            </a:br>
            <a:endParaRPr lang="fr-FR" sz="4100" u="sng" dirty="0">
              <a:solidFill>
                <a:schemeClr val="tx1"/>
              </a:solidFill>
              <a:latin typeface="Bauhaus 93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669" y="1340768"/>
            <a:ext cx="7427763" cy="4411641"/>
          </a:xfrm>
          <a:prstGeom prst="rect">
            <a:avLst/>
          </a:prstGeom>
          <a:noFill/>
          <a:effectLst>
            <a:outerShdw blurRad="50800" dist="76200" dir="2700000" algn="tl" rotWithShape="0">
              <a:schemeClr val="tx2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331640" y="2889810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Voilà comment se présente une table de discussion du point de vue SPECTATEUR </a:t>
            </a:r>
            <a:endParaRPr lang="fr-FR" sz="28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7164288" y="3720807"/>
            <a:ext cx="720080" cy="823744"/>
          </a:xfrm>
          <a:prstGeom prst="straightConnector1">
            <a:avLst/>
          </a:prstGeom>
          <a:ln w="47625" cmpd="dbl">
            <a:solidFill>
              <a:schemeClr val="tx2">
                <a:lumMod val="2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290166" y="2897875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assiste au débat sans y participer</a:t>
            </a:r>
            <a:endParaRPr lang="fr-FR" sz="28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290166" y="5772154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Il peut néanmoins réagir grâce au chat avec l’animateur et les autres spectateurs.</a:t>
            </a:r>
            <a:endParaRPr lang="fr-FR" sz="20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1979712" y="3933056"/>
            <a:ext cx="720080" cy="665768"/>
          </a:xfrm>
          <a:prstGeom prst="straightConnector1">
            <a:avLst/>
          </a:prstGeom>
          <a:ln w="47625" cmpd="dbl">
            <a:solidFill>
              <a:schemeClr val="tx2">
                <a:lumMod val="2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023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381">
        <p14:reveal/>
      </p:transition>
    </mc:Choice>
    <mc:Fallback xmlns="">
      <p:transition spd="slow" advTm="21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BCBCB"/>
            </a:gs>
            <a:gs pos="0">
              <a:srgbClr val="5F5F5F"/>
            </a:gs>
            <a:gs pos="0">
              <a:srgbClr val="5F5F5F"/>
            </a:gs>
            <a:gs pos="24000">
              <a:schemeClr val="bg2">
                <a:lumMod val="40000"/>
                <a:lumOff val="60000"/>
              </a:schemeClr>
            </a:gs>
            <a:gs pos="67000">
              <a:srgbClr val="B2B2B2">
                <a:alpha val="0"/>
              </a:srgbClr>
            </a:gs>
            <a:gs pos="100000">
              <a:srgbClr val="FF0000">
                <a:alpha val="19000"/>
              </a:srgbClr>
            </a:gs>
            <a:gs pos="72000">
              <a:srgbClr val="777777">
                <a:alpha val="0"/>
              </a:srgbClr>
            </a:gs>
            <a:gs pos="36000">
              <a:srgbClr val="00B050">
                <a:alpha val="26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467600" cy="136815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/>
            </a:r>
            <a:br>
              <a:rPr lang="fr-FR" dirty="0" smtClean="0">
                <a:latin typeface="Comic Sans MS" pitchFamily="66" charset="0"/>
              </a:rPr>
            </a:br>
            <a:r>
              <a:rPr lang="fr-FR" dirty="0">
                <a:latin typeface="Comic Sans MS" pitchFamily="66" charset="0"/>
              </a:rPr>
              <a:t/>
            </a:r>
            <a:br>
              <a:rPr lang="fr-FR" dirty="0">
                <a:latin typeface="Comic Sans MS" pitchFamily="66" charset="0"/>
              </a:rPr>
            </a:br>
            <a:r>
              <a:rPr lang="fr-FR" sz="3600" b="1" dirty="0">
                <a:latin typeface="Comic Sans MS" pitchFamily="66" charset="0"/>
                <a:cs typeface="Times New Roman" pitchFamily="18" charset="0"/>
              </a:rPr>
              <a:t>C’est depuis le site internet </a:t>
            </a:r>
            <a:br>
              <a:rPr lang="fr-FR" sz="3600" b="1" dirty="0">
                <a:latin typeface="Comic Sans MS" pitchFamily="66" charset="0"/>
                <a:cs typeface="Times New Roman" pitchFamily="18" charset="0"/>
              </a:rPr>
            </a:br>
            <a:r>
              <a:rPr lang="fr-FR" sz="3600" b="1" dirty="0">
                <a:latin typeface="Comic Sans MS" pitchFamily="66" charset="0"/>
                <a:cs typeface="Times New Roman" pitchFamily="18" charset="0"/>
                <a:hlinkClick r:id="rId3"/>
              </a:rPr>
              <a:t>www.debat-on.com</a:t>
            </a:r>
            <a:r>
              <a:rPr lang="fr-FR" sz="3600" b="1" dirty="0">
                <a:latin typeface="Comic Sans MS" pitchFamily="66" charset="0"/>
                <a:cs typeface="Times New Roman" pitchFamily="18" charset="0"/>
              </a:rPr>
              <a:t> </a:t>
            </a:r>
            <a:br>
              <a:rPr lang="fr-FR" sz="3600" b="1" dirty="0">
                <a:latin typeface="Comic Sans MS" pitchFamily="66" charset="0"/>
                <a:cs typeface="Times New Roman" pitchFamily="18" charset="0"/>
              </a:rPr>
            </a:br>
            <a:r>
              <a:rPr lang="fr-FR" sz="3600" b="1" dirty="0">
                <a:latin typeface="Comic Sans MS" pitchFamily="66" charset="0"/>
                <a:cs typeface="Times New Roman" pitchFamily="18" charset="0"/>
              </a:rPr>
              <a:t>que vous accédez au </a:t>
            </a:r>
            <a:r>
              <a:rPr lang="fr-FR" sz="3600" b="1" dirty="0" smtClean="0">
                <a:latin typeface="Comic Sans MS" pitchFamily="66" charset="0"/>
                <a:cs typeface="Times New Roman" pitchFamily="18" charset="0"/>
              </a:rPr>
              <a:t>logiciel</a:t>
            </a:r>
            <a:r>
              <a:rPr lang="fr-FR" dirty="0" smtClean="0">
                <a:latin typeface="Comic Sans MS" pitchFamily="66" charset="0"/>
              </a:rPr>
              <a:t/>
            </a:r>
            <a:br>
              <a:rPr lang="fr-FR" dirty="0" smtClean="0">
                <a:latin typeface="Comic Sans MS" pitchFamily="66" charset="0"/>
              </a:rPr>
            </a:br>
            <a:r>
              <a:rPr lang="fr-FR" dirty="0" smtClean="0">
                <a:latin typeface="Comic Sans MS" pitchFamily="66" charset="0"/>
              </a:rPr>
              <a:t> </a:t>
            </a:r>
            <a:br>
              <a:rPr lang="fr-FR" dirty="0" smtClean="0">
                <a:latin typeface="Comic Sans MS" pitchFamily="66" charset="0"/>
              </a:rPr>
            </a:br>
            <a:endParaRPr lang="fr-FR" dirty="0">
              <a:latin typeface="Comic Sans MS" pitchFamily="66" charset="0"/>
            </a:endParaRPr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457200" y="2276872"/>
            <a:ext cx="7467600" cy="3849291"/>
          </a:xfrm>
        </p:spPr>
        <p:txBody>
          <a:bodyPr>
            <a:normAutofit/>
          </a:bodyPr>
          <a:lstStyle/>
          <a:p>
            <a:pPr marL="36576" indent="0">
              <a:spcBef>
                <a:spcPct val="0"/>
              </a:spcBef>
              <a:buSzPct val="215000"/>
              <a:buNone/>
            </a:pPr>
            <a:r>
              <a:rPr lang="fr-FR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Sur le site vous pouvez </a:t>
            </a:r>
            <a:r>
              <a:rPr lang="fr-FR" sz="28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:</a:t>
            </a:r>
            <a:r>
              <a:rPr lang="fr-FR" dirty="0">
                <a:latin typeface="Comic Sans MS" pitchFamily="66" charset="0"/>
              </a:rPr>
              <a:t/>
            </a:r>
            <a:br>
              <a:rPr lang="fr-FR" dirty="0">
                <a:latin typeface="Comic Sans MS" pitchFamily="66" charset="0"/>
              </a:rPr>
            </a:br>
            <a:endParaRPr lang="en-US" sz="3200" dirty="0">
              <a:solidFill>
                <a:srgbClr val="000000"/>
              </a:solidFill>
              <a:latin typeface="Comic Sans MS" pitchFamily="66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4"/>
              </a:buBlip>
            </a:pP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Participer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sur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 le forum</a:t>
            </a: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4"/>
              </a:buBlip>
            </a:pPr>
            <a:endParaRPr lang="en-US" sz="2000" b="1" dirty="0">
              <a:solidFill>
                <a:srgbClr val="000000"/>
              </a:solidFill>
              <a:latin typeface="Comic Sans MS" pitchFamily="66" charset="0"/>
              <a:ea typeface="Gill Sans" charset="0"/>
              <a:cs typeface="Times New Roman" pitchFamily="18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4"/>
              </a:buBlip>
            </a:pP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Voir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 les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débats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organisés</a:t>
            </a:r>
            <a:endParaRPr lang="en-US" sz="2000" b="1" dirty="0" smtClean="0">
              <a:solidFill>
                <a:srgbClr val="000000"/>
              </a:solidFill>
              <a:latin typeface="Comic Sans MS" pitchFamily="66" charset="0"/>
              <a:ea typeface="Gill Sans" charset="0"/>
              <a:cs typeface="Times New Roman" pitchFamily="18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4"/>
              </a:buBlip>
            </a:pPr>
            <a:endParaRPr lang="en-US" sz="2000" b="1" dirty="0">
              <a:solidFill>
                <a:srgbClr val="000000"/>
              </a:solidFill>
              <a:latin typeface="Comic Sans MS" pitchFamily="66" charset="0"/>
              <a:ea typeface="Gill Sans" charset="0"/>
              <a:cs typeface="Times New Roman" pitchFamily="18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4"/>
              </a:buBlip>
            </a:pP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Voir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 les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évènements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prévus</a:t>
            </a:r>
            <a:endParaRPr lang="en-US" sz="2000" b="1" dirty="0" smtClean="0">
              <a:solidFill>
                <a:srgbClr val="000000"/>
              </a:solidFill>
              <a:latin typeface="Comic Sans MS" pitchFamily="66" charset="0"/>
              <a:ea typeface="Gill Sans" charset="0"/>
              <a:cs typeface="Times New Roman" pitchFamily="18" charset="0"/>
              <a:sym typeface="Gill Sans" charset="0"/>
            </a:endParaRPr>
          </a:p>
          <a:p>
            <a:pPr marL="36576" indent="0">
              <a:spcBef>
                <a:spcPct val="0"/>
              </a:spcBef>
              <a:buSzPct val="215000"/>
              <a:buNone/>
            </a:pPr>
            <a:endParaRPr lang="en-US" sz="2000" b="1" dirty="0">
              <a:solidFill>
                <a:srgbClr val="000000"/>
              </a:solidFill>
              <a:latin typeface="Comic Sans MS" pitchFamily="66" charset="0"/>
              <a:ea typeface="Gill Sans" charset="0"/>
              <a:cs typeface="Times New Roman" pitchFamily="18" charset="0"/>
              <a:sym typeface="Gill Sans" charset="0"/>
            </a:endParaRPr>
          </a:p>
          <a:p>
            <a:pPr>
              <a:spcBef>
                <a:spcPct val="0"/>
              </a:spcBef>
              <a:buSzPct val="215000"/>
              <a:buFont typeface="Gill Sans Light" charset="0"/>
              <a:buBlip>
                <a:blip r:embed="rId4"/>
              </a:buBlip>
            </a:pP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Voir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 le replay 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des divers </a:t>
            </a:r>
            <a:endParaRPr lang="en-US" sz="2000" b="1" dirty="0">
              <a:solidFill>
                <a:srgbClr val="000000"/>
              </a:solidFill>
              <a:latin typeface="Comic Sans MS" pitchFamily="66" charset="0"/>
              <a:ea typeface="Gill Sans" charset="0"/>
              <a:cs typeface="Times New Roman" pitchFamily="18" charset="0"/>
              <a:sym typeface="Gill Sans" charset="0"/>
            </a:endParaRPr>
          </a:p>
          <a:p>
            <a:pPr marL="36576" indent="0">
              <a:spcBef>
                <a:spcPct val="0"/>
              </a:spcBef>
              <a:buSzPct val="215000"/>
              <a:buNone/>
            </a:pP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évènements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diffusés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sur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 le 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  <a:ea typeface="Gill Sans" charset="0"/>
                <a:cs typeface="Times New Roman" pitchFamily="18" charset="0"/>
                <a:sym typeface="Gill Sans" charset="0"/>
              </a:rPr>
              <a:t>site</a:t>
            </a:r>
            <a:endParaRPr lang="en-US" sz="2000" b="1" dirty="0">
              <a:solidFill>
                <a:srgbClr val="000000"/>
              </a:solidFill>
              <a:latin typeface="Comic Sans MS" pitchFamily="66" charset="0"/>
              <a:ea typeface="Gill Sans" charset="0"/>
              <a:cs typeface="Times New Roman" pitchFamily="18" charset="0"/>
              <a:sym typeface="Gill Sans" charset="0"/>
            </a:endParaRPr>
          </a:p>
          <a:p>
            <a:pPr marL="36576" indent="0">
              <a:buNone/>
            </a:pP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308374" cy="4005064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76000"/>
              </a:srgbClr>
            </a:outerShdw>
          </a:effectLst>
          <a:scene3d>
            <a:camera prst="isometricLeftDown">
              <a:rot lat="432000" lon="822000" rev="21402000"/>
            </a:camera>
            <a:lightRig rig="threePt" dir="t"/>
          </a:scene3d>
          <a:sp3d>
            <a:bevelT/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08" y="2276873"/>
            <a:ext cx="4439961" cy="4005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>
              <a:rot lat="432000" lon="822000" rev="21402000"/>
            </a:camera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242981"/>
      </p:ext>
    </p:extLst>
  </p:cSld>
  <p:clrMapOvr>
    <a:masterClrMapping/>
  </p:clrMapOvr>
  <p:transition spd="slow" advTm="2013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BCBCB"/>
            </a:gs>
            <a:gs pos="0">
              <a:srgbClr val="5F5F5F"/>
            </a:gs>
            <a:gs pos="0">
              <a:srgbClr val="5F5F5F"/>
            </a:gs>
            <a:gs pos="24000">
              <a:schemeClr val="bg2">
                <a:lumMod val="40000"/>
                <a:lumOff val="60000"/>
              </a:schemeClr>
            </a:gs>
            <a:gs pos="67000">
              <a:srgbClr val="B2B2B2">
                <a:alpha val="0"/>
              </a:srgbClr>
            </a:gs>
            <a:gs pos="100000">
              <a:srgbClr val="FF0000">
                <a:alpha val="19000"/>
              </a:srgbClr>
            </a:gs>
            <a:gs pos="72000">
              <a:srgbClr val="777777">
                <a:alpha val="0"/>
              </a:srgbClr>
            </a:gs>
            <a:gs pos="36000">
              <a:srgbClr val="00B050">
                <a:alpha val="26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611560" y="720881"/>
            <a:ext cx="7467600" cy="868363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 contourW="12700" prstMaterial="matte">
              <a:bevelT w="38100" h="38100"/>
              <a:extrusionClr>
                <a:schemeClr val="tx1"/>
              </a:extrusionClr>
              <a:contourClr>
                <a:srgbClr val="00B050"/>
              </a:contourClr>
            </a:sp3d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Snip Diagonal Corner Rectangle 10"/>
          <p:cNvSpPr/>
          <p:nvPr/>
        </p:nvSpPr>
        <p:spPr>
          <a:xfrm>
            <a:off x="723900" y="590550"/>
            <a:ext cx="7696200" cy="17145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nip Diagonal Corner Rectangle 11"/>
          <p:cNvSpPr/>
          <p:nvPr/>
        </p:nvSpPr>
        <p:spPr>
          <a:xfrm>
            <a:off x="723900" y="2564904"/>
            <a:ext cx="7696200" cy="1728192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nip Diagonal Corner Rectangle 12"/>
          <p:cNvSpPr/>
          <p:nvPr/>
        </p:nvSpPr>
        <p:spPr>
          <a:xfrm>
            <a:off x="723900" y="4552950"/>
            <a:ext cx="7696200" cy="17145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52950"/>
            <a:ext cx="2286000" cy="1714500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590550"/>
            <a:ext cx="2286000" cy="1714500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64904"/>
            <a:ext cx="2286000" cy="172819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</p:pic>
      <p:sp>
        <p:nvSpPr>
          <p:cNvPr id="12" name="TextBox 13"/>
          <p:cNvSpPr txBox="1"/>
          <p:nvPr/>
        </p:nvSpPr>
        <p:spPr>
          <a:xfrm>
            <a:off x="3581400" y="590550"/>
            <a:ext cx="4954860" cy="20005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Professionnels</a:t>
            </a:r>
            <a:endParaRPr lang="en-US" sz="2400" b="1" dirty="0" smtClean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R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éunions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de travail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Cours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en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ligne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Organisation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conférences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, formations</a:t>
            </a:r>
          </a:p>
          <a:p>
            <a:endParaRPr lang="en-US" sz="2000" b="1" dirty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3581400" y="2591098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Particuliers</a:t>
            </a:r>
            <a:endParaRPr lang="en-US" sz="2400" b="1" dirty="0" smtClean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Participation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débats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Réunions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famille</a:t>
            </a:r>
            <a:endParaRPr lang="en-US" sz="2000" b="1" dirty="0" smtClean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Animation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débats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3577580" y="4555225"/>
            <a:ext cx="423478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Associations / </a:t>
            </a:r>
            <a:r>
              <a:rPr lang="en-US" sz="2400" b="1" dirty="0" err="1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Collectivités</a:t>
            </a:r>
            <a:endParaRPr lang="en-US" sz="2400" b="1" dirty="0" smtClean="0">
              <a:solidFill>
                <a:prstClr val="white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Organisation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c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onférences</a:t>
            </a:r>
            <a:endParaRPr lang="en-US" sz="2000" b="1" dirty="0" smtClean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Organisation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débats</a:t>
            </a:r>
            <a:endParaRPr lang="en-US" sz="2000" b="1" dirty="0" smtClean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Organisation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réunions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 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0"/>
            <a:ext cx="5184576" cy="6617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00B050"/>
              </a:contourClr>
            </a:sp3d>
          </a:bodyPr>
          <a:lstStyle/>
          <a:p>
            <a:r>
              <a:rPr lang="fr-FR" sz="3700" dirty="0" smtClean="0">
                <a:latin typeface="Bauhaus 93" pitchFamily="82" charset="0"/>
              </a:rPr>
              <a:t>La Cible</a:t>
            </a:r>
            <a:endParaRPr lang="fr-FR" sz="3700" dirty="0">
              <a:latin typeface="Bauhaus 93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92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6"/>
    </mc:Choice>
    <mc:Fallback xmlns="">
      <p:transition spd="slow" advTm="22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BCBCB"/>
            </a:gs>
            <a:gs pos="0">
              <a:srgbClr val="5F5F5F"/>
            </a:gs>
            <a:gs pos="0">
              <a:srgbClr val="5F5F5F"/>
            </a:gs>
            <a:gs pos="24000">
              <a:schemeClr val="bg2">
                <a:lumMod val="40000"/>
                <a:lumOff val="60000"/>
              </a:schemeClr>
            </a:gs>
            <a:gs pos="67000">
              <a:srgbClr val="B2B2B2">
                <a:alpha val="0"/>
              </a:srgbClr>
            </a:gs>
            <a:gs pos="100000">
              <a:srgbClr val="FF0000">
                <a:alpha val="19000"/>
              </a:srgbClr>
            </a:gs>
            <a:gs pos="72000">
              <a:srgbClr val="777777">
                <a:alpha val="0"/>
              </a:srgbClr>
            </a:gs>
            <a:gs pos="36000">
              <a:srgbClr val="00B050">
                <a:alpha val="26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539608" cy="108012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00B050"/>
              </a:contourClr>
            </a:sp3d>
          </a:bodyPr>
          <a:lstStyle/>
          <a:p>
            <a:r>
              <a:rPr lang="fr-FR" sz="4100" u="sng" dirty="0" smtClean="0">
                <a:solidFill>
                  <a:schemeClr val="tx1"/>
                </a:solidFill>
                <a:latin typeface="Bauhaus 93" pitchFamily="82" charset="0"/>
              </a:rPr>
              <a:t>Contact</a:t>
            </a:r>
            <a:br>
              <a:rPr lang="fr-FR" sz="4100" u="sng" dirty="0" smtClean="0">
                <a:solidFill>
                  <a:schemeClr val="tx1"/>
                </a:solidFill>
                <a:latin typeface="Bauhaus 93" pitchFamily="82" charset="0"/>
              </a:rPr>
            </a:br>
            <a:endParaRPr lang="fr-FR" sz="4100" u="sng" dirty="0">
              <a:solidFill>
                <a:schemeClr val="tx1"/>
              </a:solidFill>
              <a:latin typeface="Bauhaus 93" pitchFamily="82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idx="1"/>
          </p:nvPr>
        </p:nvSpPr>
        <p:spPr>
          <a:xfrm>
            <a:off x="1835696" y="1600200"/>
            <a:ext cx="6089104" cy="45259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bg1"/>
              </a:contourClr>
            </a:sp3d>
          </a:bodyPr>
          <a:lstStyle/>
          <a:p>
            <a:pPr marL="36576" indent="0">
              <a:spcBef>
                <a:spcPct val="0"/>
              </a:spcBef>
              <a:buSzPct val="215000"/>
              <a:buNone/>
            </a:pPr>
            <a:r>
              <a:rPr lang="en-US" sz="2000" b="1" dirty="0" err="1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Rejoignez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 nous </a:t>
            </a:r>
            <a:r>
              <a:rPr lang="en-US" sz="2000" b="1" dirty="0" err="1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sur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  <a:ea typeface="Gill Sans" charset="0"/>
                <a:cs typeface="Gill Sans" charset="0"/>
                <a:sym typeface="Gill Sans" charset="0"/>
              </a:rPr>
              <a:t> Facebook :</a:t>
            </a:r>
          </a:p>
          <a:p>
            <a:pPr marL="36576" indent="0">
              <a:buNone/>
            </a:pPr>
            <a:r>
              <a:rPr lang="fr-FR" sz="2000" b="1" dirty="0" smtClean="0">
                <a:latin typeface="Comic Sans MS" pitchFamily="66" charset="0"/>
                <a:hlinkClick r:id="rId3"/>
              </a:rPr>
              <a:t>http://www.facebook.com/pages/Debat-on/175767502434254</a:t>
            </a:r>
            <a:endParaRPr lang="fr-FR" sz="2000" b="1" dirty="0" smtClean="0">
              <a:latin typeface="Comic Sans MS" pitchFamily="66" charset="0"/>
            </a:endParaRPr>
          </a:p>
          <a:p>
            <a:pPr marL="36576" indent="0">
              <a:buNone/>
            </a:pPr>
            <a:endParaRPr lang="fr-FR" sz="2000" b="1" dirty="0">
              <a:latin typeface="Comic Sans MS" pitchFamily="66" charset="0"/>
            </a:endParaRPr>
          </a:p>
          <a:p>
            <a:pPr marL="36576" indent="0">
              <a:buNone/>
            </a:pP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Suivez nous sur </a:t>
            </a:r>
            <a:r>
              <a:rPr lang="fr-FR" sz="2000" b="1" dirty="0" err="1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Twitter</a:t>
            </a: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 :</a:t>
            </a:r>
          </a:p>
          <a:p>
            <a:pPr marL="36576" indent="0">
              <a:buNone/>
            </a:pPr>
            <a:r>
              <a:rPr lang="fr-FR" sz="2000" b="1" dirty="0" smtClean="0">
                <a:latin typeface="Comic Sans MS" pitchFamily="66" charset="0"/>
                <a:hlinkClick r:id="rId4"/>
              </a:rPr>
              <a:t>https://twitter.com/#!/DEBAT_ON</a:t>
            </a:r>
            <a:endParaRPr lang="fr-FR" sz="2000" b="1" dirty="0" smtClean="0">
              <a:latin typeface="Comic Sans MS" pitchFamily="66" charset="0"/>
            </a:endParaRPr>
          </a:p>
          <a:p>
            <a:pPr marL="36576" indent="0">
              <a:buNone/>
            </a:pPr>
            <a:endParaRPr lang="fr-FR" sz="2000" dirty="0" smtClean="0">
              <a:latin typeface="Bauhaus 93" pitchFamily="82" charset="0"/>
            </a:endParaRPr>
          </a:p>
          <a:p>
            <a:pPr marL="36576" indent="0">
              <a:buNone/>
            </a:pP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Coordonnées SARL DEBAT-ON :</a:t>
            </a:r>
          </a:p>
          <a:p>
            <a:pPr marL="36576" indent="0">
              <a:buNone/>
            </a:pP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  <a:hlinkClick r:id="rId5"/>
              </a:rPr>
              <a:t>Sarl.debat.on@gmail.com</a:t>
            </a: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 </a:t>
            </a:r>
          </a:p>
          <a:p>
            <a:pPr marL="36576" indent="0">
              <a:buNone/>
            </a:pP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  <a:hlinkClick r:id="rId6"/>
              </a:rPr>
              <a:t>http://www.debat-on.com</a:t>
            </a:r>
            <a:endParaRPr lang="fr-FR" sz="2000" b="1" dirty="0" smtClean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  <a:p>
            <a:pPr marL="36576" indent="0">
              <a:buNone/>
            </a:pPr>
            <a:r>
              <a:rPr lang="fr-FR" sz="2000" b="1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Tel : 09 83 05 39 98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2050" name="Picture 2" descr="http://www.ballajack.com/wp-content/uploads/2012/02/logo-twit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0" y="2924944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eambulldog.free.fr/Cracked-Facebook-Logo-psd4699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2" y="4293096"/>
            <a:ext cx="1800200" cy="1227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6633928"/>
      </p:ext>
    </p:extLst>
  </p:cSld>
  <p:clrMapOvr>
    <a:masterClrMapping/>
  </p:clrMapOvr>
  <p:transition spd="slow" advTm="89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BCBCB"/>
            </a:gs>
            <a:gs pos="0">
              <a:srgbClr val="5F5F5F"/>
            </a:gs>
            <a:gs pos="0">
              <a:srgbClr val="5F5F5F"/>
            </a:gs>
            <a:gs pos="24000">
              <a:schemeClr val="bg2">
                <a:lumMod val="40000"/>
                <a:lumOff val="60000"/>
              </a:schemeClr>
            </a:gs>
            <a:gs pos="67000">
              <a:srgbClr val="B2B2B2">
                <a:alpha val="0"/>
              </a:srgbClr>
            </a:gs>
            <a:gs pos="100000">
              <a:srgbClr val="FF0000">
                <a:alpha val="19000"/>
              </a:srgbClr>
            </a:gs>
            <a:gs pos="72000">
              <a:srgbClr val="777777">
                <a:alpha val="0"/>
              </a:srgbClr>
            </a:gs>
            <a:gs pos="36000">
              <a:srgbClr val="00B050">
                <a:alpha val="26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08"/>
            <a:ext cx="9144000" cy="3106664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71000" endPos="65000" dist="50800" dir="5400000" sy="-100000" algn="bl" rotWithShape="0"/>
          </a:effectLst>
        </p:spPr>
      </p:pic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>
          <a:xfrm>
            <a:off x="683568" y="404664"/>
            <a:ext cx="7467600" cy="5721350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38100" h="38100"/>
              <a:extrusionClr>
                <a:schemeClr val="tx1"/>
              </a:extrusionClr>
              <a:contourClr>
                <a:schemeClr val="bg2">
                  <a:lumMod val="20000"/>
                  <a:lumOff val="80000"/>
                </a:schemeClr>
              </a:contourClr>
            </a:sp3d>
          </a:bodyPr>
          <a:lstStyle/>
          <a:p>
            <a:pPr marL="36576" indent="0" algn="ctr">
              <a:buNone/>
            </a:pPr>
            <a:endParaRPr lang="fr-FR" dirty="0" smtClean="0"/>
          </a:p>
          <a:p>
            <a:pPr marL="36576" indent="0" algn="ctr">
              <a:buNone/>
            </a:pPr>
            <a:endParaRPr lang="fr-FR" dirty="0" smtClean="0"/>
          </a:p>
          <a:p>
            <a:pPr marL="36576" indent="0" algn="ctr">
              <a:buNone/>
            </a:pPr>
            <a:endParaRPr lang="fr-FR" dirty="0"/>
          </a:p>
          <a:p>
            <a:pPr marL="36576" indent="0" algn="ctr">
              <a:buNone/>
            </a:pPr>
            <a:endParaRPr lang="fr-FR" sz="3600" dirty="0" smtClean="0">
              <a:solidFill>
                <a:srgbClr val="FF0000"/>
              </a:solidFill>
              <a:effectLst>
                <a:outerShdw blurRad="50800" dist="50800" dir="5400000" sx="145000" sy="145000" algn="ctr" rotWithShape="0">
                  <a:schemeClr val="tx2">
                    <a:lumMod val="50000"/>
                    <a:alpha val="83000"/>
                  </a:schemeClr>
                </a:outerShdw>
              </a:effectLst>
              <a:latin typeface="Bauhaus 93" pitchFamily="82" charset="0"/>
            </a:endParaRPr>
          </a:p>
          <a:p>
            <a:pPr marL="36576" indent="0" algn="ctr">
              <a:buNone/>
            </a:pPr>
            <a:endParaRPr lang="fr-FR" sz="3600" dirty="0">
              <a:solidFill>
                <a:srgbClr val="FF0000"/>
              </a:solidFill>
              <a:effectLst>
                <a:outerShdw blurRad="50800" dist="50800" dir="5400000" sx="145000" sy="145000" algn="ctr" rotWithShape="0">
                  <a:schemeClr val="tx2">
                    <a:lumMod val="50000"/>
                    <a:alpha val="83000"/>
                  </a:schemeClr>
                </a:outerShdw>
              </a:effectLst>
              <a:latin typeface="Bauhaus 93" pitchFamily="82" charset="0"/>
            </a:endParaRPr>
          </a:p>
          <a:p>
            <a:pPr marL="36576" indent="0" algn="ctr">
              <a:buNone/>
            </a:pPr>
            <a:r>
              <a:rPr lang="fr-FR" sz="3600" dirty="0" smtClean="0">
                <a:solidFill>
                  <a:srgbClr val="FF0000"/>
                </a:solidFill>
                <a:effectLst>
                  <a:outerShdw blurRad="50800" dist="50800" dir="5400000" sx="145000" sy="145000" algn="ctr" rotWithShape="0">
                    <a:schemeClr val="tx2">
                      <a:lumMod val="50000"/>
                      <a:alpha val="83000"/>
                    </a:schemeClr>
                  </a:outerShdw>
                </a:effectLst>
                <a:latin typeface="Bauhaus 93" pitchFamily="82" charset="0"/>
              </a:rPr>
              <a:t>Vivez l’expérience sur :</a:t>
            </a:r>
          </a:p>
          <a:p>
            <a:pPr marL="36576" indent="0" algn="ctr">
              <a:buNone/>
            </a:pPr>
            <a:endParaRPr lang="fr-FR" dirty="0"/>
          </a:p>
          <a:p>
            <a:pPr marL="36576" indent="0" algn="ctr">
              <a:buNone/>
            </a:pPr>
            <a:r>
              <a:rPr lang="fr-FR" sz="5400" dirty="0" smtClean="0">
                <a:ln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228600" dist="203200" dir="3720000" sx="101000" sy="101000" algn="tl" rotWithShape="0">
                    <a:schemeClr val="bg1">
                      <a:alpha val="69000"/>
                    </a:schemeClr>
                  </a:outerShdw>
                </a:effectLst>
                <a:latin typeface="Bauhaus 93" pitchFamily="82" charset="0"/>
              </a:rPr>
              <a:t> www.debat-on.com</a:t>
            </a:r>
            <a:endParaRPr lang="fr-FR" sz="5400" dirty="0">
              <a:ln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228600" dist="203200" dir="3720000" sx="101000" sy="101000" algn="tl" rotWithShape="0">
                  <a:schemeClr val="bg1">
                    <a:alpha val="69000"/>
                  </a:schemeClr>
                </a:outerShdw>
              </a:effectLst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9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18">
        <p:fade/>
      </p:transition>
    </mc:Choice>
    <mc:Fallback xmlns="">
      <p:transition spd="med" advTm="70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|2.3|2.4|2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2|7|6.2|6.5|6.7|5.8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|5.3|6.1|5.8|5.4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3|3.3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4.7|3.5|2.5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|0.9|3.2|2|0.9|1|2.6|2.1|0.9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"/>
</p:tagLst>
</file>

<file path=ppt/theme/theme1.xml><?xml version="1.0" encoding="utf-8"?>
<a:theme xmlns:a="http://schemas.openxmlformats.org/drawingml/2006/main" name="Techniq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</TotalTime>
  <Words>301</Words>
  <Application>Microsoft Office PowerPoint</Application>
  <PresentationFormat>Affichage à l'écran (4:3)</PresentationFormat>
  <Paragraphs>83</Paragraphs>
  <Slides>9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Technique</vt:lpstr>
      <vt:lpstr>www.debat-on.com</vt:lpstr>
      <vt:lpstr>Le concept</vt:lpstr>
      <vt:lpstr>Organisation</vt:lpstr>
      <vt:lpstr>Organisation</vt:lpstr>
      <vt:lpstr>Organisation </vt:lpstr>
      <vt:lpstr>  C’est depuis le site internet  www.debat-on.com  que vous accédez au logiciel   </vt:lpstr>
      <vt:lpstr> </vt:lpstr>
      <vt:lpstr>Contact 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DEBAT-ON</dc:title>
  <dc:creator>DEBAT-ON</dc:creator>
  <cp:lastModifiedBy>DEBAT-ON</cp:lastModifiedBy>
  <cp:revision>163</cp:revision>
  <dcterms:created xsi:type="dcterms:W3CDTF">2012-06-12T14:32:26Z</dcterms:created>
  <dcterms:modified xsi:type="dcterms:W3CDTF">2012-07-17T09:26:36Z</dcterms:modified>
</cp:coreProperties>
</file>