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88" r:id="rId8"/>
    <p:sldId id="289"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7" r:id="rId22"/>
    <p:sldId id="278" r:id="rId23"/>
    <p:sldId id="280" r:id="rId24"/>
    <p:sldId id="290" r:id="rId25"/>
    <p:sldId id="291" r:id="rId26"/>
    <p:sldId id="281" r:id="rId27"/>
    <p:sldId id="282" r:id="rId28"/>
    <p:sldId id="283" r:id="rId29"/>
    <p:sldId id="284" r:id="rId30"/>
    <p:sldId id="285" r:id="rId31"/>
  </p:sldIdLst>
  <p:sldSz cx="7561263" cy="106934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25" autoAdjust="0"/>
    <p:restoredTop sz="94660"/>
  </p:normalViewPr>
  <p:slideViewPr>
    <p:cSldViewPr>
      <p:cViewPr>
        <p:scale>
          <a:sx n="66" d="100"/>
          <a:sy n="66" d="100"/>
        </p:scale>
        <p:origin x="-1548" y="-84"/>
      </p:cViewPr>
      <p:guideLst>
        <p:guide orient="horz" pos="3368"/>
        <p:guide pos="2382"/>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67095" y="3321886"/>
            <a:ext cx="6427074" cy="2292150"/>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134190" y="6059593"/>
            <a:ext cx="5292884" cy="273275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FCBCCD25-F619-4B3F-9D30-0B9859072F95}" type="datetimeFigureOut">
              <a:rPr lang="fr-FR" smtClean="0"/>
              <a:pPr/>
              <a:t>18/08/2012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462704-7B4F-4E7C-9AB4-26AB03410CE7}"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CBCCD25-F619-4B3F-9D30-0B9859072F95}" type="datetimeFigureOut">
              <a:rPr lang="fr-FR" smtClean="0"/>
              <a:pPr/>
              <a:t>18/08/2012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462704-7B4F-4E7C-9AB4-26AB03410CE7}"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534133" y="668338"/>
            <a:ext cx="1405923" cy="14225688"/>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312427" y="668338"/>
            <a:ext cx="4095684" cy="1422568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CBCCD25-F619-4B3F-9D30-0B9859072F95}" type="datetimeFigureOut">
              <a:rPr lang="fr-FR" smtClean="0"/>
              <a:pPr/>
              <a:t>18/08/2012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462704-7B4F-4E7C-9AB4-26AB03410CE7}"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CBCCD25-F619-4B3F-9D30-0B9859072F95}" type="datetimeFigureOut">
              <a:rPr lang="fr-FR" smtClean="0"/>
              <a:pPr/>
              <a:t>18/08/2012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462704-7B4F-4E7C-9AB4-26AB03410CE7}"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97287" y="6871500"/>
            <a:ext cx="6427074" cy="2123828"/>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597287" y="4532320"/>
            <a:ext cx="6427074" cy="233918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FCBCCD25-F619-4B3F-9D30-0B9859072F95}" type="datetimeFigureOut">
              <a:rPr lang="fr-FR" smtClean="0"/>
              <a:pPr/>
              <a:t>18/08/2012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462704-7B4F-4E7C-9AB4-26AB03410CE7}"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312428" y="3891210"/>
            <a:ext cx="2750147" cy="11002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3188595" y="3891210"/>
            <a:ext cx="2751460" cy="11002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CBCCD25-F619-4B3F-9D30-0B9859072F95}" type="datetimeFigureOut">
              <a:rPr lang="fr-FR" smtClean="0"/>
              <a:pPr/>
              <a:t>18/08/2012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1462704-7B4F-4E7C-9AB4-26AB03410CE7}"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78063" y="428232"/>
            <a:ext cx="6805137" cy="1782233"/>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378063" y="2393639"/>
            <a:ext cx="3340871" cy="9975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378063" y="3391194"/>
            <a:ext cx="3340871" cy="61610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3841017" y="2393639"/>
            <a:ext cx="3342183" cy="9975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3841017" y="3391194"/>
            <a:ext cx="3342183" cy="61610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CBCCD25-F619-4B3F-9D30-0B9859072F95}" type="datetimeFigureOut">
              <a:rPr lang="fr-FR" smtClean="0"/>
              <a:pPr/>
              <a:t>18/08/2012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1462704-7B4F-4E7C-9AB4-26AB03410CE7}"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FCBCCD25-F619-4B3F-9D30-0B9859072F95}" type="datetimeFigureOut">
              <a:rPr lang="fr-FR" smtClean="0"/>
              <a:pPr/>
              <a:t>18/08/2012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1462704-7B4F-4E7C-9AB4-26AB03410CE7}"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CBCCD25-F619-4B3F-9D30-0B9859072F95}" type="datetimeFigureOut">
              <a:rPr lang="fr-FR" smtClean="0"/>
              <a:pPr/>
              <a:t>18/08/2012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1462704-7B4F-4E7C-9AB4-26AB03410CE7}"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78064" y="425756"/>
            <a:ext cx="2487603" cy="1811937"/>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2956244" y="425756"/>
            <a:ext cx="4226956" cy="912652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378064" y="2237694"/>
            <a:ext cx="2487603" cy="73145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CBCCD25-F619-4B3F-9D30-0B9859072F95}" type="datetimeFigureOut">
              <a:rPr lang="fr-FR" smtClean="0"/>
              <a:pPr/>
              <a:t>18/08/2012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1462704-7B4F-4E7C-9AB4-26AB03410CE7}"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482060" y="7485380"/>
            <a:ext cx="4536758" cy="883691"/>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482060" y="955475"/>
            <a:ext cx="4536758" cy="6416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482060" y="8369071"/>
            <a:ext cx="4536758" cy="125498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CBCCD25-F619-4B3F-9D30-0B9859072F95}" type="datetimeFigureOut">
              <a:rPr lang="fr-FR" smtClean="0"/>
              <a:pPr/>
              <a:t>18/08/2012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1462704-7B4F-4E7C-9AB4-26AB03410CE7}"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78063" y="428232"/>
            <a:ext cx="6805137" cy="1782233"/>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378063" y="2495127"/>
            <a:ext cx="6805137" cy="705715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378063" y="9911198"/>
            <a:ext cx="1764295" cy="5693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CCD25-F619-4B3F-9D30-0B9859072F95}" type="datetimeFigureOut">
              <a:rPr lang="fr-FR" smtClean="0"/>
              <a:pPr/>
              <a:t>18/08/2012</a:t>
            </a:fld>
            <a:endParaRPr lang="fr-FR"/>
          </a:p>
        </p:txBody>
      </p:sp>
      <p:sp>
        <p:nvSpPr>
          <p:cNvPr id="5" name="Espace réservé du pied de page 4"/>
          <p:cNvSpPr>
            <a:spLocks noGrp="1"/>
          </p:cNvSpPr>
          <p:nvPr>
            <p:ph type="ftr" sz="quarter" idx="3"/>
          </p:nvPr>
        </p:nvSpPr>
        <p:spPr>
          <a:xfrm>
            <a:off x="2583432" y="9911198"/>
            <a:ext cx="2394400" cy="5693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5418905" y="9911198"/>
            <a:ext cx="1764295" cy="569325"/>
          </a:xfrm>
          <a:prstGeom prst="rect">
            <a:avLst/>
          </a:prstGeom>
        </p:spPr>
        <p:txBody>
          <a:bodyPr vert="horz" lIns="91440" tIns="45720" rIns="91440" bIns="45720" rtlCol="0" anchor="ctr"/>
          <a:lstStyle>
            <a:lvl1pPr algn="r">
              <a:defRPr sz="1200">
                <a:solidFill>
                  <a:schemeClr val="tx1">
                    <a:tint val="75000"/>
                  </a:schemeClr>
                </a:solidFill>
              </a:defRPr>
            </a:lvl1pPr>
          </a:lstStyle>
          <a:p>
            <a:fld id="{21462704-7B4F-4E7C-9AB4-26AB03410CE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1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gif"/><Relationship Id="rId2" Type="http://schemas.openxmlformats.org/officeDocument/2006/relationships/image" Target="../media/image42.gif"/><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1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1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14.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15.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1.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1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 Id="rId5" Type="http://schemas.openxmlformats.org/officeDocument/2006/relationships/image" Target="../media/image97.jpeg"/><Relationship Id="rId4" Type="http://schemas.openxmlformats.org/officeDocument/2006/relationships/image" Target="../media/image96.jpeg"/></Relationships>
</file>

<file path=ppt/slides/_rels/slide17.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9.jpeg"/><Relationship Id="rId7" Type="http://schemas.openxmlformats.org/officeDocument/2006/relationships/image" Target="../media/image102.jpeg"/><Relationship Id="rId2" Type="http://schemas.openxmlformats.org/officeDocument/2006/relationships/image" Target="../media/image98.jpeg"/><Relationship Id="rId1" Type="http://schemas.openxmlformats.org/officeDocument/2006/relationships/slideLayout" Target="../slideLayouts/slideLayout1.xml"/><Relationship Id="rId6" Type="http://schemas.openxmlformats.org/officeDocument/2006/relationships/image" Target="../media/image101.jpe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30.jpeg"/><Relationship Id="rId9" Type="http://schemas.openxmlformats.org/officeDocument/2006/relationships/image" Target="../media/image104.jpeg"/></Relationships>
</file>

<file path=ppt/slides/_rels/slide18.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1.xml"/><Relationship Id="rId6" Type="http://schemas.openxmlformats.org/officeDocument/2006/relationships/image" Target="../media/image110.jpeg"/><Relationship Id="rId5" Type="http://schemas.openxmlformats.org/officeDocument/2006/relationships/image" Target="../media/image109.jpeg"/><Relationship Id="rId10" Type="http://schemas.openxmlformats.org/officeDocument/2006/relationships/image" Target="../media/image114.jpeg"/><Relationship Id="rId4" Type="http://schemas.openxmlformats.org/officeDocument/2006/relationships/image" Target="../media/image108.png"/><Relationship Id="rId9" Type="http://schemas.openxmlformats.org/officeDocument/2006/relationships/image" Target="../media/image113.jpeg"/></Relationships>
</file>

<file path=ppt/slides/_rels/slide19.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jpeg"/><Relationship Id="rId1" Type="http://schemas.openxmlformats.org/officeDocument/2006/relationships/slideLayout" Target="../slideLayouts/slideLayout1.xml"/><Relationship Id="rId6" Type="http://schemas.openxmlformats.org/officeDocument/2006/relationships/image" Target="../media/image119.jpeg"/><Relationship Id="rId5" Type="http://schemas.openxmlformats.org/officeDocument/2006/relationships/image" Target="../media/image118.jpeg"/><Relationship Id="rId10" Type="http://schemas.openxmlformats.org/officeDocument/2006/relationships/image" Target="../media/image123.jpeg"/><Relationship Id="rId4" Type="http://schemas.openxmlformats.org/officeDocument/2006/relationships/image" Target="../media/image117.jpeg"/><Relationship Id="rId9" Type="http://schemas.openxmlformats.org/officeDocument/2006/relationships/image" Target="../media/image122.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8.jpeg"/><Relationship Id="rId2" Type="http://schemas.openxmlformats.org/officeDocument/2006/relationships/image" Target="../media/image124.jpeg"/><Relationship Id="rId1" Type="http://schemas.openxmlformats.org/officeDocument/2006/relationships/slideLayout" Target="../slideLayouts/slideLayout1.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42.gif"/></Relationships>
</file>

<file path=ppt/slides/_rels/slide2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1.xml"/><Relationship Id="rId6" Type="http://schemas.openxmlformats.org/officeDocument/2006/relationships/image" Target="../media/image135.jpeg"/><Relationship Id="rId11" Type="http://schemas.openxmlformats.org/officeDocument/2006/relationships/image" Target="../media/image140.jpeg"/><Relationship Id="rId5" Type="http://schemas.openxmlformats.org/officeDocument/2006/relationships/image" Target="../media/image134.jpeg"/><Relationship Id="rId10" Type="http://schemas.openxmlformats.org/officeDocument/2006/relationships/image" Target="../media/image139.jpeg"/><Relationship Id="rId4" Type="http://schemas.openxmlformats.org/officeDocument/2006/relationships/image" Target="../media/image133.jpeg"/><Relationship Id="rId9" Type="http://schemas.openxmlformats.org/officeDocument/2006/relationships/image" Target="../media/image138.jpeg"/></Relationships>
</file>

<file path=ppt/slides/_rels/slide23.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image" Target="../media/image141.jpeg"/><Relationship Id="rId1" Type="http://schemas.openxmlformats.org/officeDocument/2006/relationships/slideLayout" Target="../slideLayouts/slideLayout1.xml"/><Relationship Id="rId6" Type="http://schemas.openxmlformats.org/officeDocument/2006/relationships/image" Target="../media/image145.jpeg"/><Relationship Id="rId5" Type="http://schemas.openxmlformats.org/officeDocument/2006/relationships/image" Target="../media/image144.jpeg"/><Relationship Id="rId10" Type="http://schemas.openxmlformats.org/officeDocument/2006/relationships/image" Target="../media/image149.jpeg"/><Relationship Id="rId4" Type="http://schemas.openxmlformats.org/officeDocument/2006/relationships/image" Target="../media/image143.jpeg"/><Relationship Id="rId9" Type="http://schemas.openxmlformats.org/officeDocument/2006/relationships/image" Target="../media/image148.jpeg"/></Relationships>
</file>

<file path=ppt/slides/_rels/slide2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xml"/><Relationship Id="rId5" Type="http://schemas.openxmlformats.org/officeDocument/2006/relationships/image" Target="../media/image153.jpeg"/><Relationship Id="rId4" Type="http://schemas.openxmlformats.org/officeDocument/2006/relationships/image" Target="../media/image152.jpeg"/></Relationships>
</file>

<file path=ppt/slides/_rels/slide25.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159.jpeg"/><Relationship Id="rId2" Type="http://schemas.openxmlformats.org/officeDocument/2006/relationships/image" Target="../media/image154.jpeg"/><Relationship Id="rId1" Type="http://schemas.openxmlformats.org/officeDocument/2006/relationships/slideLayout" Target="../slideLayouts/slideLayout1.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1.xml"/><Relationship Id="rId4" Type="http://schemas.openxmlformats.org/officeDocument/2006/relationships/image" Target="../media/image16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1.xml"/><Relationship Id="rId4" Type="http://schemas.openxmlformats.org/officeDocument/2006/relationships/image" Target="../media/image166.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2.gif"/><Relationship Id="rId5" Type="http://schemas.openxmlformats.org/officeDocument/2006/relationships/image" Target="../media/image41.jpe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descr="IMG_1172.JPG"/>
          <p:cNvPicPr>
            <a:picLocks noChangeAspect="1"/>
          </p:cNvPicPr>
          <p:nvPr/>
        </p:nvPicPr>
        <p:blipFill>
          <a:blip r:embed="rId2" cstate="print"/>
          <a:srcRect l="36667" r="40170" b="5333"/>
          <a:stretch>
            <a:fillRect/>
          </a:stretch>
        </p:blipFill>
        <p:spPr>
          <a:xfrm>
            <a:off x="-1" y="-1"/>
            <a:ext cx="3780632" cy="10693401"/>
          </a:xfrm>
          <a:prstGeom prst="rect">
            <a:avLst/>
          </a:prstGeom>
        </p:spPr>
      </p:pic>
      <p:sp>
        <p:nvSpPr>
          <p:cNvPr id="6" name="ZoneTexte 5"/>
          <p:cNvSpPr txBox="1"/>
          <p:nvPr/>
        </p:nvSpPr>
        <p:spPr>
          <a:xfrm>
            <a:off x="0" y="234132"/>
            <a:ext cx="7561263" cy="1015663"/>
          </a:xfrm>
          <a:prstGeom prst="rect">
            <a:avLst/>
          </a:prstGeom>
          <a:noFill/>
        </p:spPr>
        <p:txBody>
          <a:bodyPr wrap="square" rtlCol="0">
            <a:spAutoFit/>
          </a:bodyPr>
          <a:lstStyle/>
          <a:p>
            <a:pPr algn="ctr"/>
            <a:r>
              <a:rPr lang="fr-FR" sz="6000" dirty="0" smtClean="0">
                <a:solidFill>
                  <a:schemeClr val="bg1"/>
                </a:solidFill>
                <a:latin typeface="Vivaldi" pitchFamily="66" charset="0"/>
              </a:rPr>
              <a:t> Le Vallon   </a:t>
            </a:r>
            <a:r>
              <a:rPr lang="fr-FR" sz="6000" dirty="0" smtClean="0">
                <a:latin typeface="Vivaldi" pitchFamily="66" charset="0"/>
              </a:rPr>
              <a:t>de la Mourre</a:t>
            </a:r>
            <a:endParaRPr lang="fr-FR" sz="6000" dirty="0">
              <a:latin typeface="Vivaldi" pitchFamily="66" charset="0"/>
            </a:endParaRPr>
          </a:p>
        </p:txBody>
      </p:sp>
      <p:sp>
        <p:nvSpPr>
          <p:cNvPr id="17" name="ZoneTexte 16"/>
          <p:cNvSpPr txBox="1"/>
          <p:nvPr/>
        </p:nvSpPr>
        <p:spPr>
          <a:xfrm>
            <a:off x="3780631" y="1314252"/>
            <a:ext cx="3780632" cy="1015663"/>
          </a:xfrm>
          <a:prstGeom prst="rect">
            <a:avLst/>
          </a:prstGeom>
          <a:noFill/>
        </p:spPr>
        <p:txBody>
          <a:bodyPr wrap="square" rtlCol="0">
            <a:spAutoFit/>
          </a:bodyPr>
          <a:lstStyle/>
          <a:p>
            <a:pPr algn="ctr"/>
            <a:r>
              <a:rPr lang="fr-FR" sz="2400" dirty="0" smtClean="0">
                <a:solidFill>
                  <a:schemeClr val="bg2">
                    <a:lumMod val="75000"/>
                  </a:schemeClr>
                </a:solidFill>
                <a:latin typeface="Felix Titling" pitchFamily="82" charset="0"/>
              </a:rPr>
              <a:t>ELEVAGE</a:t>
            </a:r>
            <a:r>
              <a:rPr lang="fr-FR" sz="2800" dirty="0" smtClean="0">
                <a:solidFill>
                  <a:schemeClr val="bg2">
                    <a:lumMod val="75000"/>
                  </a:schemeClr>
                </a:solidFill>
                <a:latin typeface="Felix Titling" pitchFamily="82" charset="0"/>
              </a:rPr>
              <a:t> </a:t>
            </a:r>
            <a:r>
              <a:rPr lang="fr-FR" dirty="0" smtClean="0">
                <a:solidFill>
                  <a:schemeClr val="bg2">
                    <a:lumMod val="75000"/>
                  </a:schemeClr>
                </a:solidFill>
                <a:latin typeface="Felix Titling" pitchFamily="82" charset="0"/>
              </a:rPr>
              <a:t>DE</a:t>
            </a:r>
            <a:r>
              <a:rPr lang="fr-FR" sz="2800" dirty="0" smtClean="0">
                <a:solidFill>
                  <a:schemeClr val="bg2">
                    <a:lumMod val="75000"/>
                  </a:schemeClr>
                </a:solidFill>
                <a:latin typeface="Felix Titling" pitchFamily="82" charset="0"/>
              </a:rPr>
              <a:t> </a:t>
            </a:r>
            <a:r>
              <a:rPr lang="fr-FR" sz="2400" dirty="0" smtClean="0">
                <a:solidFill>
                  <a:schemeClr val="bg2">
                    <a:lumMod val="75000"/>
                  </a:schemeClr>
                </a:solidFill>
                <a:latin typeface="Felix Titling" pitchFamily="82" charset="0"/>
              </a:rPr>
              <a:t>CHEVAUX</a:t>
            </a:r>
          </a:p>
          <a:p>
            <a:pPr algn="ctr"/>
            <a:r>
              <a:rPr lang="fr-FR" sz="2800" dirty="0" smtClean="0">
                <a:solidFill>
                  <a:schemeClr val="bg2">
                    <a:lumMod val="75000"/>
                  </a:schemeClr>
                </a:solidFill>
                <a:latin typeface="Felix Titling" pitchFamily="82" charset="0"/>
              </a:rPr>
              <a:t> </a:t>
            </a:r>
            <a:r>
              <a:rPr lang="fr-FR" sz="3200" dirty="0" smtClean="0">
                <a:solidFill>
                  <a:schemeClr val="bg2">
                    <a:lumMod val="75000"/>
                  </a:schemeClr>
                </a:solidFill>
                <a:latin typeface="Felix Titling" pitchFamily="82" charset="0"/>
              </a:rPr>
              <a:t>GYPSY COB</a:t>
            </a:r>
            <a:endParaRPr lang="fr-FR" sz="3200" dirty="0">
              <a:solidFill>
                <a:schemeClr val="bg2">
                  <a:lumMod val="75000"/>
                </a:schemeClr>
              </a:solidFill>
              <a:latin typeface="Felix Titling" pitchFamily="82" charset="0"/>
            </a:endParaRPr>
          </a:p>
        </p:txBody>
      </p:sp>
      <p:sp>
        <p:nvSpPr>
          <p:cNvPr id="18" name="ZoneTexte 17"/>
          <p:cNvSpPr txBox="1"/>
          <p:nvPr/>
        </p:nvSpPr>
        <p:spPr>
          <a:xfrm>
            <a:off x="3780631" y="7146900"/>
            <a:ext cx="3780632" cy="1569660"/>
          </a:xfrm>
          <a:prstGeom prst="rect">
            <a:avLst/>
          </a:prstGeom>
          <a:noFill/>
        </p:spPr>
        <p:txBody>
          <a:bodyPr wrap="square" rtlCol="0">
            <a:spAutoFit/>
          </a:bodyPr>
          <a:lstStyle/>
          <a:p>
            <a:pPr algn="ctr"/>
            <a:r>
              <a:rPr lang="fr-FR" sz="3200" dirty="0" smtClean="0">
                <a:latin typeface="Felix Titling" pitchFamily="82" charset="0"/>
              </a:rPr>
              <a:t>ELEVAGE</a:t>
            </a:r>
          </a:p>
          <a:p>
            <a:pPr algn="ctr"/>
            <a:r>
              <a:rPr lang="fr-FR" sz="3200" dirty="0" smtClean="0">
                <a:latin typeface="Felix Titling" pitchFamily="82" charset="0"/>
              </a:rPr>
              <a:t>VENTE</a:t>
            </a:r>
          </a:p>
          <a:p>
            <a:pPr algn="ctr"/>
            <a:r>
              <a:rPr lang="fr-FR" sz="3200" dirty="0" smtClean="0">
                <a:latin typeface="Felix Titling" pitchFamily="82" charset="0"/>
              </a:rPr>
              <a:t>SAILLIE</a:t>
            </a:r>
            <a:endParaRPr lang="fr-FR" sz="3200" dirty="0">
              <a:latin typeface="Felix Titling" pitchFamily="82" charset="0"/>
            </a:endParaRPr>
          </a:p>
        </p:txBody>
      </p:sp>
      <p:sp>
        <p:nvSpPr>
          <p:cNvPr id="19" name="ZoneTexte 18"/>
          <p:cNvSpPr txBox="1"/>
          <p:nvPr/>
        </p:nvSpPr>
        <p:spPr>
          <a:xfrm>
            <a:off x="3780631" y="9379148"/>
            <a:ext cx="3780632" cy="830997"/>
          </a:xfrm>
          <a:prstGeom prst="rect">
            <a:avLst/>
          </a:prstGeom>
          <a:noFill/>
        </p:spPr>
        <p:txBody>
          <a:bodyPr wrap="square" rtlCol="0">
            <a:spAutoFit/>
          </a:bodyPr>
          <a:lstStyle/>
          <a:p>
            <a:pPr algn="ctr"/>
            <a:r>
              <a:rPr lang="fr-FR" sz="2400" dirty="0" smtClean="0">
                <a:solidFill>
                  <a:schemeClr val="bg2">
                    <a:lumMod val="50000"/>
                  </a:schemeClr>
                </a:solidFill>
                <a:latin typeface="Monotype Corsiva" pitchFamily="66" charset="0"/>
              </a:rPr>
              <a:t>06.15.44.21.40 / 06.24.28.33.95</a:t>
            </a:r>
          </a:p>
          <a:p>
            <a:pPr algn="ctr"/>
            <a:r>
              <a:rPr lang="fr-FR" sz="2400" dirty="0" smtClean="0">
                <a:solidFill>
                  <a:schemeClr val="bg2">
                    <a:lumMod val="50000"/>
                  </a:schemeClr>
                </a:solidFill>
                <a:latin typeface="Monotype Corsiva" pitchFamily="66" charset="0"/>
              </a:rPr>
              <a:t>www.levallondelamourre.fr</a:t>
            </a:r>
            <a:endParaRPr lang="fr-FR" sz="2400" dirty="0">
              <a:solidFill>
                <a:schemeClr val="bg2">
                  <a:lumMod val="50000"/>
                </a:schemeClr>
              </a:solidFill>
              <a:latin typeface="Monotype Corsiva" pitchFamily="66" charset="0"/>
            </a:endParaRPr>
          </a:p>
        </p:txBody>
      </p:sp>
      <p:pic>
        <p:nvPicPr>
          <p:cNvPr id="21" name="Image 20" descr="IMG_1434 MOD.JPG"/>
          <p:cNvPicPr>
            <a:picLocks noChangeAspect="1"/>
          </p:cNvPicPr>
          <p:nvPr/>
        </p:nvPicPr>
        <p:blipFill>
          <a:blip r:embed="rId3" cstate="print"/>
          <a:srcRect l="952" t="1339" r="25239"/>
          <a:stretch>
            <a:fillRect/>
          </a:stretch>
        </p:blipFill>
        <p:spPr>
          <a:xfrm>
            <a:off x="3492599" y="2970436"/>
            <a:ext cx="4338765" cy="4124236"/>
          </a:xfrm>
          <a:prstGeom prst="flowChartAlternateProcess">
            <a:avLst/>
          </a:prstGeom>
          <a:effectLst>
            <a:softEdge rad="6350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96255" y="7938988"/>
            <a:ext cx="6768752" cy="2448272"/>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396255" y="7650956"/>
            <a:ext cx="3096344" cy="276999"/>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SA PRODUCTION</a:t>
            </a:r>
            <a:endParaRPr lang="fr-FR" sz="1200" dirty="0">
              <a:solidFill>
                <a:schemeClr val="bg2">
                  <a:lumMod val="25000"/>
                </a:schemeClr>
              </a:solidFill>
              <a:latin typeface="Lucida Handwriting" pitchFamily="66" charset="0"/>
            </a:endParaRPr>
          </a:p>
        </p:txBody>
      </p:sp>
      <p:pic>
        <p:nvPicPr>
          <p:cNvPr id="18" name="Image 17" descr="ullian 4.jpg"/>
          <p:cNvPicPr>
            <a:picLocks/>
          </p:cNvPicPr>
          <p:nvPr/>
        </p:nvPicPr>
        <p:blipFill>
          <a:blip r:embed="rId2" cstate="print"/>
          <a:srcRect l="14206" t="9858" r="21867" b="3002"/>
          <a:stretch>
            <a:fillRect/>
          </a:stretch>
        </p:blipFill>
        <p:spPr>
          <a:xfrm>
            <a:off x="2124000" y="8532000"/>
            <a:ext cx="1620000" cy="1656000"/>
          </a:xfrm>
          <a:prstGeom prst="rect">
            <a:avLst/>
          </a:prstGeom>
        </p:spPr>
      </p:pic>
      <p:pic>
        <p:nvPicPr>
          <p:cNvPr id="19" name="Image 18" descr="ANIS.jpg"/>
          <p:cNvPicPr>
            <a:picLocks noChangeAspect="1"/>
          </p:cNvPicPr>
          <p:nvPr/>
        </p:nvPicPr>
        <p:blipFill>
          <a:blip r:embed="rId3" cstate="print"/>
          <a:srcRect l="3019" t="7801" r="39628" b="18906"/>
          <a:stretch>
            <a:fillRect/>
          </a:stretch>
        </p:blipFill>
        <p:spPr>
          <a:xfrm>
            <a:off x="5508823" y="8532000"/>
            <a:ext cx="1620000" cy="1656184"/>
          </a:xfrm>
          <a:prstGeom prst="rect">
            <a:avLst/>
          </a:prstGeom>
        </p:spPr>
      </p:pic>
      <p:pic>
        <p:nvPicPr>
          <p:cNvPr id="20" name="Image 19" descr="VYRONE 02-05-09 (8).jpg"/>
          <p:cNvPicPr>
            <a:picLocks noChangeAspect="1"/>
          </p:cNvPicPr>
          <p:nvPr/>
        </p:nvPicPr>
        <p:blipFill>
          <a:blip r:embed="rId4" cstate="print"/>
          <a:srcRect l="26412" t="13674" r="13217" b="9178"/>
          <a:stretch>
            <a:fillRect/>
          </a:stretch>
        </p:blipFill>
        <p:spPr>
          <a:xfrm>
            <a:off x="3816000" y="8532000"/>
            <a:ext cx="1620000" cy="1656184"/>
          </a:xfrm>
          <a:prstGeom prst="rect">
            <a:avLst/>
          </a:prstGeom>
        </p:spPr>
      </p:pic>
      <p:pic>
        <p:nvPicPr>
          <p:cNvPr id="21" name="Image 20" descr="QUEEN CASH 2.jpg"/>
          <p:cNvPicPr preferRelativeResize="0">
            <a:picLocks/>
          </p:cNvPicPr>
          <p:nvPr/>
        </p:nvPicPr>
        <p:blipFill>
          <a:blip r:embed="rId5" cstate="print"/>
          <a:srcRect l="10689" t="2345" r="15224" b="-670"/>
          <a:stretch>
            <a:fillRect/>
          </a:stretch>
        </p:blipFill>
        <p:spPr>
          <a:xfrm>
            <a:off x="432000" y="8532000"/>
            <a:ext cx="1620000" cy="1656000"/>
          </a:xfrm>
          <a:prstGeom prst="rect">
            <a:avLst/>
          </a:prstGeom>
        </p:spPr>
      </p:pic>
      <p:sp>
        <p:nvSpPr>
          <p:cNvPr id="22" name="ZoneTexte 21"/>
          <p:cNvSpPr txBox="1"/>
          <p:nvPr/>
        </p:nvSpPr>
        <p:spPr>
          <a:xfrm>
            <a:off x="396255" y="8227020"/>
            <a:ext cx="1656184"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QUEEN CASH</a:t>
            </a:r>
            <a:endParaRPr lang="fr-FR" sz="1400" dirty="0">
              <a:solidFill>
                <a:schemeClr val="bg2">
                  <a:lumMod val="25000"/>
                </a:schemeClr>
              </a:solidFill>
              <a:latin typeface="Lucida Handwriting" pitchFamily="66" charset="0"/>
            </a:endParaRPr>
          </a:p>
        </p:txBody>
      </p:sp>
      <p:sp>
        <p:nvSpPr>
          <p:cNvPr id="23" name="ZoneTexte 22"/>
          <p:cNvSpPr txBox="1"/>
          <p:nvPr/>
        </p:nvSpPr>
        <p:spPr>
          <a:xfrm>
            <a:off x="2124447" y="8227020"/>
            <a:ext cx="1656184"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ULLIAN</a:t>
            </a:r>
            <a:endParaRPr lang="fr-FR" sz="1400" dirty="0">
              <a:solidFill>
                <a:schemeClr val="bg2">
                  <a:lumMod val="25000"/>
                </a:schemeClr>
              </a:solidFill>
              <a:latin typeface="Lucida Handwriting" pitchFamily="66" charset="0"/>
            </a:endParaRPr>
          </a:p>
        </p:txBody>
      </p:sp>
      <p:sp>
        <p:nvSpPr>
          <p:cNvPr id="24" name="ZoneTexte 23"/>
          <p:cNvSpPr txBox="1"/>
          <p:nvPr/>
        </p:nvSpPr>
        <p:spPr>
          <a:xfrm>
            <a:off x="3780631" y="8227020"/>
            <a:ext cx="1656184"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VYRONE</a:t>
            </a:r>
            <a:endParaRPr lang="fr-FR" sz="1400" dirty="0">
              <a:solidFill>
                <a:schemeClr val="bg2">
                  <a:lumMod val="25000"/>
                </a:schemeClr>
              </a:solidFill>
              <a:latin typeface="Lucida Handwriting" pitchFamily="66" charset="0"/>
            </a:endParaRPr>
          </a:p>
        </p:txBody>
      </p:sp>
      <p:sp>
        <p:nvSpPr>
          <p:cNvPr id="25" name="ZoneTexte 24"/>
          <p:cNvSpPr txBox="1"/>
          <p:nvPr/>
        </p:nvSpPr>
        <p:spPr>
          <a:xfrm>
            <a:off x="5508823" y="8227020"/>
            <a:ext cx="1656184"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ANIS</a:t>
            </a:r>
            <a:endParaRPr lang="fr-FR" sz="1400" dirty="0">
              <a:solidFill>
                <a:schemeClr val="bg2">
                  <a:lumMod val="25000"/>
                </a:schemeClr>
              </a:solidFill>
              <a:latin typeface="Lucida Handwriting" pitchFamily="66" charset="0"/>
            </a:endParaRPr>
          </a:p>
        </p:txBody>
      </p:sp>
      <p:sp>
        <p:nvSpPr>
          <p:cNvPr id="26" name="ZoneTexte 25"/>
          <p:cNvSpPr txBox="1"/>
          <p:nvPr/>
        </p:nvSpPr>
        <p:spPr>
          <a:xfrm>
            <a:off x="468000" y="2898428"/>
            <a:ext cx="6624000" cy="2215991"/>
          </a:xfrm>
          <a:prstGeom prst="rect">
            <a:avLst/>
          </a:prstGeom>
          <a:noFill/>
        </p:spPr>
        <p:txBody>
          <a:bodyPr wrap="square" rtlCol="0">
            <a:spAutoFit/>
          </a:bodyPr>
          <a:lstStyle/>
          <a:p>
            <a:pPr algn="ctr"/>
            <a:r>
              <a:rPr lang="fr-FR" sz="1200" dirty="0" smtClean="0">
                <a:solidFill>
                  <a:schemeClr val="bg2">
                    <a:lumMod val="50000"/>
                  </a:schemeClr>
                </a:solidFill>
                <a:latin typeface="Lucida Calligraphy" pitchFamily="66" charset="0"/>
              </a:rPr>
              <a:t>C'est une jument avec un physique d'étalon! un dos court, une encolure rouée, beaucoup d'os et de fanons! une tête sublime et des yeux à tomber!</a:t>
            </a: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GWEN </a:t>
            </a:r>
            <a:r>
              <a:rPr lang="fr-FR" sz="1200" dirty="0" smtClean="0">
                <a:solidFill>
                  <a:schemeClr val="bg2">
                    <a:lumMod val="50000"/>
                  </a:schemeClr>
                </a:solidFill>
                <a:latin typeface="Lucida Calligraphy" pitchFamily="66" charset="0"/>
              </a:rPr>
              <a:t>produit superbement : tout </a:t>
            </a:r>
            <a:r>
              <a:rPr lang="fr-FR" sz="1200" dirty="0" smtClean="0">
                <a:solidFill>
                  <a:schemeClr val="bg2">
                    <a:lumMod val="50000"/>
                  </a:schemeClr>
                </a:solidFill>
                <a:latin typeface="Lucida Calligraphy" pitchFamily="66" charset="0"/>
              </a:rPr>
              <a:t>d'abord </a:t>
            </a:r>
            <a:r>
              <a:rPr lang="fr-FR" sz="1200" dirty="0" err="1" smtClean="0">
                <a:solidFill>
                  <a:schemeClr val="bg2">
                    <a:lumMod val="50000"/>
                  </a:schemeClr>
                </a:solidFill>
                <a:latin typeface="Lucida Calligraphy" pitchFamily="66" charset="0"/>
              </a:rPr>
              <a:t>Ullian</a:t>
            </a:r>
            <a:r>
              <a:rPr lang="fr-FR" sz="1200" dirty="0" smtClean="0">
                <a:solidFill>
                  <a:schemeClr val="bg2">
                    <a:lumMod val="50000"/>
                  </a:schemeClr>
                </a:solidFill>
                <a:latin typeface="Lucida Calligraphy" pitchFamily="66" charset="0"/>
              </a:rPr>
              <a:t>, mâle né en 2008, mais aussi VYRONE que nous avons acheté pour devenir </a:t>
            </a:r>
            <a:r>
              <a:rPr lang="fr-FR" sz="1200" dirty="0" smtClean="0">
                <a:solidFill>
                  <a:schemeClr val="bg2">
                    <a:lumMod val="50000"/>
                  </a:schemeClr>
                </a:solidFill>
                <a:latin typeface="Lucida Calligraphy" pitchFamily="66" charset="0"/>
              </a:rPr>
              <a:t>étalon </a:t>
            </a:r>
            <a:r>
              <a:rPr lang="fr-FR" sz="1200" dirty="0" smtClean="0">
                <a:solidFill>
                  <a:schemeClr val="bg2">
                    <a:lumMod val="50000"/>
                  </a:schemeClr>
                </a:solidFill>
                <a:latin typeface="Lucida Calligraphy" pitchFamily="66" charset="0"/>
              </a:rPr>
              <a:t>et ANIS, pouliche extraordinaire née en 2010 et pleine </a:t>
            </a:r>
            <a:r>
              <a:rPr lang="fr-FR" sz="1200" dirty="0" err="1" smtClean="0">
                <a:solidFill>
                  <a:schemeClr val="bg2">
                    <a:lumMod val="50000"/>
                  </a:schemeClr>
                </a:solidFill>
                <a:latin typeface="Lucida Calligraphy" pitchFamily="66" charset="0"/>
              </a:rPr>
              <a:t>soeur</a:t>
            </a:r>
            <a:r>
              <a:rPr lang="fr-FR" sz="1200" dirty="0" smtClean="0">
                <a:solidFill>
                  <a:schemeClr val="bg2">
                    <a:lumMod val="50000"/>
                  </a:schemeClr>
                </a:solidFill>
                <a:latin typeface="Lucida Calligraphy" pitchFamily="66" charset="0"/>
              </a:rPr>
              <a:t> de VYRONE partie en SUISSE.</a:t>
            </a:r>
          </a:p>
          <a:p>
            <a:pPr algn="ctr"/>
            <a:endParaRPr lang="fr-FR" sz="1200" dirty="0" smtClean="0">
              <a:solidFill>
                <a:schemeClr val="bg2">
                  <a:lumMod val="50000"/>
                </a:schemeClr>
              </a:solidFill>
              <a:latin typeface="Lucida Calligraphy" pitchFamily="66" charset="0"/>
            </a:endParaRP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GWEN a été testée, elle ne porte pas l'alezan mais elle est homozygote pour le </a:t>
            </a:r>
            <a:r>
              <a:rPr lang="fr-FR" sz="1200" dirty="0" err="1" smtClean="0">
                <a:solidFill>
                  <a:schemeClr val="bg2">
                    <a:lumMod val="50000"/>
                  </a:schemeClr>
                </a:solidFill>
                <a:latin typeface="Lucida Calligraphy" pitchFamily="66" charset="0"/>
              </a:rPr>
              <a:t>tobiano</a:t>
            </a:r>
            <a:r>
              <a:rPr lang="fr-FR" sz="1200" dirty="0" smtClean="0">
                <a:solidFill>
                  <a:schemeClr val="bg2">
                    <a:lumMod val="50000"/>
                  </a:schemeClr>
                </a:solidFill>
                <a:latin typeface="Lucida Calligraphy" pitchFamily="66" charset="0"/>
              </a:rPr>
              <a:t>.</a:t>
            </a:r>
          </a:p>
          <a:p>
            <a:endParaRPr lang="fr-FR" dirty="0"/>
          </a:p>
        </p:txBody>
      </p:sp>
      <p:pic>
        <p:nvPicPr>
          <p:cNvPr id="27" name="Image 26" descr="GWEN JUIN 2.jpg"/>
          <p:cNvPicPr>
            <a:picLocks/>
          </p:cNvPicPr>
          <p:nvPr/>
        </p:nvPicPr>
        <p:blipFill>
          <a:blip r:embed="rId6" cstate="print"/>
          <a:srcRect l="7161" t="6928" r="4641" b="9898"/>
          <a:stretch>
            <a:fillRect/>
          </a:stretch>
        </p:blipFill>
        <p:spPr>
          <a:xfrm>
            <a:off x="396255" y="5400000"/>
            <a:ext cx="2592000" cy="2088000"/>
          </a:xfrm>
          <a:prstGeom prst="rect">
            <a:avLst/>
          </a:prstGeom>
        </p:spPr>
      </p:pic>
      <p:pic>
        <p:nvPicPr>
          <p:cNvPr id="28" name="Image 27" descr="VYRONE 6-05-09 (2).jpg"/>
          <p:cNvPicPr>
            <a:picLocks/>
          </p:cNvPicPr>
          <p:nvPr/>
        </p:nvPicPr>
        <p:blipFill>
          <a:blip r:embed="rId7" cstate="print"/>
          <a:stretch>
            <a:fillRect/>
          </a:stretch>
        </p:blipFill>
        <p:spPr>
          <a:xfrm>
            <a:off x="4608000" y="5400000"/>
            <a:ext cx="2592000" cy="2088000"/>
          </a:xfrm>
          <a:prstGeom prst="rect">
            <a:avLst/>
          </a:prstGeom>
        </p:spPr>
      </p:pic>
      <p:pic>
        <p:nvPicPr>
          <p:cNvPr id="29" name="Image 28" descr="GWEN  ENTIER GALOP blanc.JPG"/>
          <p:cNvPicPr>
            <a:picLocks noChangeAspect="1"/>
          </p:cNvPicPr>
          <p:nvPr/>
        </p:nvPicPr>
        <p:blipFill>
          <a:blip r:embed="rId8" cstate="print"/>
          <a:stretch>
            <a:fillRect/>
          </a:stretch>
        </p:blipFill>
        <p:spPr>
          <a:xfrm>
            <a:off x="4803025" y="450156"/>
            <a:ext cx="2758238" cy="2677112"/>
          </a:xfrm>
          <a:prstGeom prst="rect">
            <a:avLst/>
          </a:prstGeom>
          <a:effectLst>
            <a:softEdge rad="317500"/>
          </a:effectLst>
        </p:spPr>
      </p:pic>
      <p:pic>
        <p:nvPicPr>
          <p:cNvPr id="30" name="Image 29" descr="IMG_6844 MOD.JPG"/>
          <p:cNvPicPr>
            <a:picLocks/>
          </p:cNvPicPr>
          <p:nvPr/>
        </p:nvPicPr>
        <p:blipFill>
          <a:blip r:embed="rId9" cstate="print"/>
          <a:srcRect r="6381"/>
          <a:stretch>
            <a:fillRect/>
          </a:stretch>
        </p:blipFill>
        <p:spPr>
          <a:xfrm>
            <a:off x="3060000" y="5400000"/>
            <a:ext cx="1476000" cy="2088000"/>
          </a:xfrm>
          <a:prstGeom prst="rect">
            <a:avLst/>
          </a:prstGeom>
        </p:spPr>
      </p:pic>
      <p:sp>
        <p:nvSpPr>
          <p:cNvPr id="6" name="ZoneTexte 5"/>
          <p:cNvSpPr txBox="1"/>
          <p:nvPr/>
        </p:nvSpPr>
        <p:spPr>
          <a:xfrm>
            <a:off x="0" y="234132"/>
            <a:ext cx="7561263" cy="923330"/>
          </a:xfrm>
          <a:prstGeom prst="rect">
            <a:avLst/>
          </a:prstGeom>
          <a:noFill/>
        </p:spPr>
        <p:txBody>
          <a:bodyPr wrap="square" rtlCol="0">
            <a:spAutoFit/>
          </a:bodyPr>
          <a:lstStyle/>
          <a:p>
            <a:pPr algn="ctr"/>
            <a:r>
              <a:rPr lang="fr-FR" sz="5400" dirty="0" smtClean="0">
                <a:solidFill>
                  <a:schemeClr val="bg2">
                    <a:lumMod val="25000"/>
                  </a:schemeClr>
                </a:solidFill>
                <a:latin typeface="Vivaldi" pitchFamily="66" charset="0"/>
              </a:rPr>
              <a:t>Notre </a:t>
            </a:r>
            <a:r>
              <a:rPr lang="fr-FR" sz="5400" dirty="0" err="1" smtClean="0">
                <a:solidFill>
                  <a:schemeClr val="bg2">
                    <a:lumMod val="25000"/>
                  </a:schemeClr>
                </a:solidFill>
                <a:latin typeface="Vivaldi" pitchFamily="66" charset="0"/>
              </a:rPr>
              <a:t>jument,Gwen</a:t>
            </a:r>
            <a:endParaRPr lang="fr-FR" sz="5400" dirty="0">
              <a:solidFill>
                <a:schemeClr val="bg2">
                  <a:lumMod val="25000"/>
                </a:schemeClr>
              </a:solidFill>
              <a:latin typeface="Vivaldi" pitchFamily="66" charset="0"/>
            </a:endParaRPr>
          </a:p>
        </p:txBody>
      </p:sp>
      <p:sp>
        <p:nvSpPr>
          <p:cNvPr id="8" name="ZoneTexte 7"/>
          <p:cNvSpPr txBox="1"/>
          <p:nvPr/>
        </p:nvSpPr>
        <p:spPr>
          <a:xfrm>
            <a:off x="1692000" y="1800000"/>
            <a:ext cx="3960000" cy="830997"/>
          </a:xfrm>
          <a:prstGeom prst="rect">
            <a:avLst/>
          </a:prstGeom>
          <a:noFill/>
        </p:spPr>
        <p:txBody>
          <a:bodyPr wrap="square" rtlCol="0">
            <a:spAutoFit/>
          </a:bodyPr>
          <a:lstStyle/>
          <a:p>
            <a:pPr algn="ctr"/>
            <a:r>
              <a:rPr lang="fr-FR" sz="1200" dirty="0" smtClean="0">
                <a:solidFill>
                  <a:schemeClr val="bg2">
                    <a:lumMod val="50000"/>
                  </a:schemeClr>
                </a:solidFill>
                <a:latin typeface="Lucida Calligraphy" pitchFamily="66" charset="0"/>
              </a:rPr>
              <a:t>GWEN est une magnifique jument pie noir aux deux yeux bleus !!!</a:t>
            </a:r>
          </a:p>
          <a:p>
            <a:pPr algn="ctr"/>
            <a:r>
              <a:rPr lang="fr-FR" sz="1200" dirty="0" smtClean="0">
                <a:solidFill>
                  <a:schemeClr val="bg2">
                    <a:lumMod val="50000"/>
                  </a:schemeClr>
                </a:solidFill>
                <a:latin typeface="Lucida Calligraphy" pitchFamily="66" charset="0"/>
              </a:rPr>
              <a:t>Elle est vraiment splendide et adorable</a:t>
            </a:r>
          </a:p>
          <a:p>
            <a:pPr algn="ctr"/>
            <a:endParaRPr lang="fr-FR" sz="1200" dirty="0" smtClean="0">
              <a:solidFill>
                <a:schemeClr val="bg2">
                  <a:lumMod val="50000"/>
                </a:schemeClr>
              </a:solidFill>
              <a:latin typeface="Lucida Calligraphy" pitchFamily="66" charset="0"/>
            </a:endParaRPr>
          </a:p>
        </p:txBody>
      </p:sp>
      <p:pic>
        <p:nvPicPr>
          <p:cNvPr id="31" name="Image 30" descr="GWEN  PORTRAIT blanc.JPG"/>
          <p:cNvPicPr>
            <a:picLocks noChangeAspect="1"/>
          </p:cNvPicPr>
          <p:nvPr/>
        </p:nvPicPr>
        <p:blipFill>
          <a:blip r:embed="rId10" cstate="print"/>
          <a:stretch>
            <a:fillRect/>
          </a:stretch>
        </p:blipFill>
        <p:spPr>
          <a:xfrm>
            <a:off x="0" y="306140"/>
            <a:ext cx="1746048" cy="2421527"/>
          </a:xfrm>
          <a:prstGeom prst="rect">
            <a:avLst/>
          </a:prstGeom>
          <a:effectLst>
            <a:softEdge rad="317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96255" y="7938988"/>
            <a:ext cx="6768752" cy="2448272"/>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p:cNvSpPr txBox="1"/>
          <p:nvPr/>
        </p:nvSpPr>
        <p:spPr>
          <a:xfrm>
            <a:off x="396255" y="7650956"/>
            <a:ext cx="3096344" cy="276999"/>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SA PRODUCTION</a:t>
            </a:r>
            <a:endParaRPr lang="fr-FR" sz="1200" dirty="0">
              <a:solidFill>
                <a:schemeClr val="bg2">
                  <a:lumMod val="25000"/>
                </a:schemeClr>
              </a:solidFill>
              <a:latin typeface="Lucida Handwriting" pitchFamily="66" charset="0"/>
            </a:endParaRPr>
          </a:p>
        </p:txBody>
      </p:sp>
      <p:sp>
        <p:nvSpPr>
          <p:cNvPr id="22" name="ZoneTexte 21"/>
          <p:cNvSpPr txBox="1"/>
          <p:nvPr/>
        </p:nvSpPr>
        <p:spPr>
          <a:xfrm>
            <a:off x="396255" y="8227020"/>
            <a:ext cx="1296144"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ANICA</a:t>
            </a:r>
            <a:endParaRPr lang="fr-FR" sz="1400" dirty="0">
              <a:solidFill>
                <a:schemeClr val="bg2">
                  <a:lumMod val="25000"/>
                </a:schemeClr>
              </a:solidFill>
              <a:latin typeface="Lucida Handwriting" pitchFamily="66" charset="0"/>
            </a:endParaRPr>
          </a:p>
        </p:txBody>
      </p:sp>
      <p:sp>
        <p:nvSpPr>
          <p:cNvPr id="23" name="ZoneTexte 22"/>
          <p:cNvSpPr txBox="1"/>
          <p:nvPr/>
        </p:nvSpPr>
        <p:spPr>
          <a:xfrm>
            <a:off x="1692399" y="8227020"/>
            <a:ext cx="1584176"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UP MI</a:t>
            </a:r>
            <a:endParaRPr lang="fr-FR" sz="1400" dirty="0">
              <a:solidFill>
                <a:schemeClr val="bg2">
                  <a:lumMod val="25000"/>
                </a:schemeClr>
              </a:solidFill>
              <a:latin typeface="Lucida Handwriting" pitchFamily="66" charset="0"/>
            </a:endParaRPr>
          </a:p>
        </p:txBody>
      </p:sp>
      <p:sp>
        <p:nvSpPr>
          <p:cNvPr id="24" name="ZoneTexte 23"/>
          <p:cNvSpPr txBox="1"/>
          <p:nvPr/>
        </p:nvSpPr>
        <p:spPr>
          <a:xfrm>
            <a:off x="3276575" y="8227021"/>
            <a:ext cx="1080120"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ARLEY</a:t>
            </a:r>
            <a:endParaRPr lang="fr-FR" sz="1400" dirty="0">
              <a:solidFill>
                <a:schemeClr val="bg2">
                  <a:lumMod val="25000"/>
                </a:schemeClr>
              </a:solidFill>
              <a:latin typeface="Lucida Handwriting" pitchFamily="66" charset="0"/>
            </a:endParaRPr>
          </a:p>
        </p:txBody>
      </p:sp>
      <p:sp>
        <p:nvSpPr>
          <p:cNvPr id="25" name="ZoneTexte 24"/>
          <p:cNvSpPr txBox="1"/>
          <p:nvPr/>
        </p:nvSpPr>
        <p:spPr>
          <a:xfrm>
            <a:off x="4428703" y="8227020"/>
            <a:ext cx="1584176"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BLODWEN</a:t>
            </a:r>
            <a:endParaRPr lang="fr-FR" sz="1400" dirty="0">
              <a:solidFill>
                <a:schemeClr val="bg2">
                  <a:lumMod val="25000"/>
                </a:schemeClr>
              </a:solidFill>
              <a:latin typeface="Lucida Handwriting" pitchFamily="66" charset="0"/>
            </a:endParaRPr>
          </a:p>
        </p:txBody>
      </p:sp>
      <p:sp>
        <p:nvSpPr>
          <p:cNvPr id="26" name="ZoneTexte 25"/>
          <p:cNvSpPr txBox="1"/>
          <p:nvPr/>
        </p:nvSpPr>
        <p:spPr>
          <a:xfrm>
            <a:off x="468000" y="2772000"/>
            <a:ext cx="6624000" cy="2031325"/>
          </a:xfrm>
          <a:prstGeom prst="rect">
            <a:avLst/>
          </a:prstGeom>
          <a:noFill/>
        </p:spPr>
        <p:txBody>
          <a:bodyPr wrap="square" rtlCol="0">
            <a:spAutoFit/>
          </a:bodyPr>
          <a:lstStyle/>
          <a:p>
            <a:pPr algn="ctr"/>
            <a:r>
              <a:rPr lang="fr-FR" sz="1200" dirty="0" smtClean="0">
                <a:solidFill>
                  <a:schemeClr val="bg2">
                    <a:lumMod val="50000"/>
                  </a:schemeClr>
                </a:solidFill>
                <a:latin typeface="Lucida Calligraphy" pitchFamily="66" charset="0"/>
              </a:rPr>
              <a:t>C'est une jument avec énormément de qualités. Elle a obtenu la mention « EXCELLENTE » en 2009 lors du concours GCS au Domaine du Vallon.</a:t>
            </a: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GLEANN a  également une superbe production, elle a donné naissance a plusieurs poulains et pouliches qui ont une place de choix dans de très grands élevages…. Notamment UP </a:t>
            </a:r>
            <a:r>
              <a:rPr lang="fr-FR" sz="1200" dirty="0" smtClean="0">
                <a:solidFill>
                  <a:schemeClr val="bg2">
                    <a:lumMod val="50000"/>
                  </a:schemeClr>
                </a:solidFill>
                <a:latin typeface="Lucida Calligraphy" pitchFamily="66" charset="0"/>
              </a:rPr>
              <a:t>MI</a:t>
            </a:r>
            <a:r>
              <a:rPr lang="fr-FR" sz="1200" dirty="0" smtClean="0">
                <a:solidFill>
                  <a:schemeClr val="bg2">
                    <a:lumMod val="50000"/>
                  </a:schemeClr>
                </a:solidFill>
                <a:latin typeface="Lucida Calligraphy" pitchFamily="66" charset="0"/>
              </a:rPr>
              <a:t> </a:t>
            </a:r>
            <a:r>
              <a:rPr lang="fr-FR" sz="1200" dirty="0" smtClean="0">
                <a:solidFill>
                  <a:schemeClr val="bg2">
                    <a:lumMod val="50000"/>
                  </a:schemeClr>
                </a:solidFill>
                <a:latin typeface="Lucida Calligraphy" pitchFamily="66" charset="0"/>
              </a:rPr>
              <a:t>du Vallon.</a:t>
            </a:r>
            <a:endParaRPr lang="fr-FR" sz="1200" dirty="0" smtClean="0">
              <a:solidFill>
                <a:schemeClr val="bg2">
                  <a:lumMod val="50000"/>
                </a:schemeClr>
              </a:solidFill>
              <a:latin typeface="Lucida Calligraphy" pitchFamily="66" charset="0"/>
            </a:endParaRPr>
          </a:p>
          <a:p>
            <a:pPr algn="ctr"/>
            <a:endParaRPr lang="fr-FR" sz="1200" dirty="0" smtClean="0">
              <a:solidFill>
                <a:schemeClr val="bg2">
                  <a:lumMod val="50000"/>
                </a:schemeClr>
              </a:solidFill>
              <a:latin typeface="Lucida Calligraphy" pitchFamily="66" charset="0"/>
            </a:endParaRP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GLEANN  est alezane mais elle est hétérozygote pour le </a:t>
            </a:r>
            <a:r>
              <a:rPr lang="fr-FR" sz="1200" dirty="0" err="1" smtClean="0">
                <a:solidFill>
                  <a:schemeClr val="bg2">
                    <a:lumMod val="50000"/>
                  </a:schemeClr>
                </a:solidFill>
                <a:latin typeface="Lucida Calligraphy" pitchFamily="66" charset="0"/>
              </a:rPr>
              <a:t>tobiano</a:t>
            </a:r>
            <a:r>
              <a:rPr lang="fr-FR" sz="1200" dirty="0" smtClean="0">
                <a:solidFill>
                  <a:srgbClr val="EFF0B6"/>
                </a:solidFill>
                <a:latin typeface="Lucida Calligraphy" pitchFamily="66" charset="0"/>
              </a:rPr>
              <a:t>.</a:t>
            </a:r>
          </a:p>
          <a:p>
            <a:endParaRPr lang="fr-FR" dirty="0"/>
          </a:p>
        </p:txBody>
      </p:sp>
      <p:pic>
        <p:nvPicPr>
          <p:cNvPr id="29" name="Image 28" descr="2008.gif"/>
          <p:cNvPicPr>
            <a:picLocks noChangeAspect="1"/>
          </p:cNvPicPr>
          <p:nvPr/>
        </p:nvPicPr>
        <p:blipFill>
          <a:blip r:embed="rId2" cstate="print"/>
          <a:stretch>
            <a:fillRect/>
          </a:stretch>
        </p:blipFill>
        <p:spPr>
          <a:xfrm>
            <a:off x="0" y="378148"/>
            <a:ext cx="2268791" cy="3085556"/>
          </a:xfrm>
          <a:prstGeom prst="rect">
            <a:avLst/>
          </a:prstGeom>
          <a:effectLst>
            <a:softEdge rad="635000"/>
          </a:effectLst>
        </p:spPr>
      </p:pic>
      <p:pic>
        <p:nvPicPr>
          <p:cNvPr id="31" name="Image 30" descr="IMG_8782 MOD.JPG"/>
          <p:cNvPicPr>
            <a:picLocks noChangeAspect="1"/>
          </p:cNvPicPr>
          <p:nvPr/>
        </p:nvPicPr>
        <p:blipFill>
          <a:blip r:embed="rId3" cstate="print"/>
          <a:stretch>
            <a:fillRect/>
          </a:stretch>
        </p:blipFill>
        <p:spPr>
          <a:xfrm>
            <a:off x="4608000" y="5400000"/>
            <a:ext cx="2587539" cy="2088000"/>
          </a:xfrm>
          <a:prstGeom prst="rect">
            <a:avLst/>
          </a:prstGeom>
        </p:spPr>
      </p:pic>
      <p:pic>
        <p:nvPicPr>
          <p:cNvPr id="33" name="Image 32" descr="2008.gif"/>
          <p:cNvPicPr>
            <a:picLocks/>
          </p:cNvPicPr>
          <p:nvPr/>
        </p:nvPicPr>
        <p:blipFill>
          <a:blip r:embed="rId2" cstate="print"/>
          <a:srcRect l="4689" t="3211" r="10887" b="9976"/>
          <a:stretch>
            <a:fillRect/>
          </a:stretch>
        </p:blipFill>
        <p:spPr>
          <a:xfrm>
            <a:off x="3060000" y="5400000"/>
            <a:ext cx="1476000" cy="2088000"/>
          </a:xfrm>
          <a:prstGeom prst="rect">
            <a:avLst/>
          </a:prstGeom>
        </p:spPr>
      </p:pic>
      <p:pic>
        <p:nvPicPr>
          <p:cNvPr id="35" name="Image 34" descr="UP MI 2.jpg"/>
          <p:cNvPicPr>
            <a:picLocks noChangeAspect="1"/>
          </p:cNvPicPr>
          <p:nvPr/>
        </p:nvPicPr>
        <p:blipFill>
          <a:blip r:embed="rId4" cstate="print"/>
          <a:srcRect l="5447" t="7401" r="26467"/>
          <a:stretch>
            <a:fillRect/>
          </a:stretch>
        </p:blipFill>
        <p:spPr>
          <a:xfrm>
            <a:off x="1692399" y="8515052"/>
            <a:ext cx="1565390" cy="1440000"/>
          </a:xfrm>
          <a:prstGeom prst="rect">
            <a:avLst/>
          </a:prstGeom>
        </p:spPr>
      </p:pic>
      <p:pic>
        <p:nvPicPr>
          <p:cNvPr id="36" name="Image 35" descr="ARLEY.jpg"/>
          <p:cNvPicPr>
            <a:picLocks noChangeAspect="1"/>
          </p:cNvPicPr>
          <p:nvPr/>
        </p:nvPicPr>
        <p:blipFill>
          <a:blip r:embed="rId5" cstate="print"/>
          <a:srcRect l="14284" r="29177"/>
          <a:stretch>
            <a:fillRect/>
          </a:stretch>
        </p:blipFill>
        <p:spPr>
          <a:xfrm>
            <a:off x="3276575" y="8515052"/>
            <a:ext cx="1105829" cy="1440000"/>
          </a:xfrm>
          <a:prstGeom prst="rect">
            <a:avLst/>
          </a:prstGeom>
        </p:spPr>
      </p:pic>
      <p:pic>
        <p:nvPicPr>
          <p:cNvPr id="38" name="Image 37" descr="BLODWEN 2.jpg"/>
          <p:cNvPicPr>
            <a:picLocks noChangeAspect="1"/>
          </p:cNvPicPr>
          <p:nvPr/>
        </p:nvPicPr>
        <p:blipFill>
          <a:blip r:embed="rId6" cstate="print"/>
          <a:srcRect l="8761" r="9104"/>
          <a:stretch>
            <a:fillRect/>
          </a:stretch>
        </p:blipFill>
        <p:spPr>
          <a:xfrm>
            <a:off x="4356695" y="8515052"/>
            <a:ext cx="1565390" cy="1440000"/>
          </a:xfrm>
          <a:prstGeom prst="rect">
            <a:avLst/>
          </a:prstGeom>
        </p:spPr>
      </p:pic>
      <p:pic>
        <p:nvPicPr>
          <p:cNvPr id="39" name="Image 38" descr="2007 2.gif"/>
          <p:cNvPicPr>
            <a:picLocks noChangeAspect="1"/>
          </p:cNvPicPr>
          <p:nvPr/>
        </p:nvPicPr>
        <p:blipFill>
          <a:blip r:embed="rId7" cstate="print"/>
          <a:srcRect l="5170" r="1762"/>
          <a:stretch>
            <a:fillRect/>
          </a:stretch>
        </p:blipFill>
        <p:spPr>
          <a:xfrm>
            <a:off x="396000" y="5400000"/>
            <a:ext cx="2592288" cy="2088000"/>
          </a:xfrm>
          <a:prstGeom prst="rect">
            <a:avLst/>
          </a:prstGeom>
        </p:spPr>
      </p:pic>
      <p:pic>
        <p:nvPicPr>
          <p:cNvPr id="40" name="Image 39" descr="ANICA.jpg"/>
          <p:cNvPicPr>
            <a:picLocks noChangeAspect="1"/>
          </p:cNvPicPr>
          <p:nvPr/>
        </p:nvPicPr>
        <p:blipFill>
          <a:blip r:embed="rId8" cstate="print"/>
          <a:srcRect l="9247" t="5510" r="7531" b="9089"/>
          <a:stretch>
            <a:fillRect/>
          </a:stretch>
        </p:blipFill>
        <p:spPr>
          <a:xfrm>
            <a:off x="468263" y="8515052"/>
            <a:ext cx="1222710" cy="1440000"/>
          </a:xfrm>
          <a:prstGeom prst="rect">
            <a:avLst/>
          </a:prstGeom>
        </p:spPr>
      </p:pic>
      <p:pic>
        <p:nvPicPr>
          <p:cNvPr id="21" name="Image 20" descr="GLEANN ENTIER .jpg"/>
          <p:cNvPicPr>
            <a:picLocks noChangeAspect="1"/>
          </p:cNvPicPr>
          <p:nvPr/>
        </p:nvPicPr>
        <p:blipFill>
          <a:blip r:embed="rId9" cstate="print"/>
          <a:stretch>
            <a:fillRect/>
          </a:stretch>
        </p:blipFill>
        <p:spPr>
          <a:xfrm>
            <a:off x="5030750" y="234132"/>
            <a:ext cx="2683877" cy="2520280"/>
          </a:xfrm>
          <a:prstGeom prst="rect">
            <a:avLst/>
          </a:prstGeom>
          <a:effectLst>
            <a:softEdge rad="317500"/>
          </a:effectLst>
        </p:spPr>
      </p:pic>
      <p:sp>
        <p:nvSpPr>
          <p:cNvPr id="6" name="ZoneTexte 5"/>
          <p:cNvSpPr txBox="1"/>
          <p:nvPr/>
        </p:nvSpPr>
        <p:spPr>
          <a:xfrm>
            <a:off x="0" y="234132"/>
            <a:ext cx="7561263" cy="923330"/>
          </a:xfrm>
          <a:prstGeom prst="rect">
            <a:avLst/>
          </a:prstGeom>
          <a:noFill/>
        </p:spPr>
        <p:txBody>
          <a:bodyPr wrap="square" rtlCol="0">
            <a:spAutoFit/>
          </a:bodyPr>
          <a:lstStyle/>
          <a:p>
            <a:pPr algn="ctr"/>
            <a:r>
              <a:rPr lang="fr-FR" sz="5400" dirty="0" smtClean="0">
                <a:solidFill>
                  <a:schemeClr val="bg2">
                    <a:lumMod val="25000"/>
                  </a:schemeClr>
                </a:solidFill>
                <a:latin typeface="Vivaldi" pitchFamily="66" charset="0"/>
              </a:rPr>
              <a:t>Notre </a:t>
            </a:r>
            <a:r>
              <a:rPr lang="fr-FR" sz="5400" dirty="0" err="1" smtClean="0">
                <a:solidFill>
                  <a:schemeClr val="bg2">
                    <a:lumMod val="25000"/>
                  </a:schemeClr>
                </a:solidFill>
                <a:latin typeface="Vivaldi" pitchFamily="66" charset="0"/>
              </a:rPr>
              <a:t>jument,Gleann</a:t>
            </a:r>
            <a:endParaRPr lang="fr-FR" sz="5400" dirty="0">
              <a:solidFill>
                <a:schemeClr val="bg2">
                  <a:lumMod val="25000"/>
                </a:schemeClr>
              </a:solidFill>
              <a:latin typeface="Vivaldi" pitchFamily="66" charset="0"/>
            </a:endParaRPr>
          </a:p>
        </p:txBody>
      </p:sp>
      <p:sp>
        <p:nvSpPr>
          <p:cNvPr id="8" name="ZoneTexte 7"/>
          <p:cNvSpPr txBox="1"/>
          <p:nvPr/>
        </p:nvSpPr>
        <p:spPr>
          <a:xfrm>
            <a:off x="1692000" y="1800000"/>
            <a:ext cx="3960000" cy="830997"/>
          </a:xfrm>
          <a:prstGeom prst="rect">
            <a:avLst/>
          </a:prstGeom>
          <a:noFill/>
        </p:spPr>
        <p:txBody>
          <a:bodyPr wrap="square" rtlCol="0">
            <a:spAutoFit/>
          </a:bodyPr>
          <a:lstStyle/>
          <a:p>
            <a:pPr algn="ctr"/>
            <a:r>
              <a:rPr lang="fr-FR" sz="1200" dirty="0" smtClean="0">
                <a:solidFill>
                  <a:schemeClr val="bg2">
                    <a:lumMod val="50000"/>
                  </a:schemeClr>
                </a:solidFill>
                <a:latin typeface="Lucida Calligraphy" pitchFamily="66" charset="0"/>
              </a:rPr>
              <a:t>GLEANN est une splendide jument pie alezane.</a:t>
            </a:r>
          </a:p>
          <a:p>
            <a:pPr algn="ctr"/>
            <a:r>
              <a:rPr lang="fr-FR" sz="1200" dirty="0" smtClean="0">
                <a:solidFill>
                  <a:schemeClr val="bg2">
                    <a:lumMod val="50000"/>
                  </a:schemeClr>
                </a:solidFill>
                <a:latin typeface="Lucida Calligraphy" pitchFamily="66" charset="0"/>
              </a:rPr>
              <a:t>Sa réputation n’est plus à faire !</a:t>
            </a:r>
          </a:p>
          <a:p>
            <a:pPr algn="ctr"/>
            <a:endParaRPr lang="fr-FR" sz="1200" dirty="0" smtClean="0">
              <a:solidFill>
                <a:schemeClr val="bg2">
                  <a:lumMod val="50000"/>
                </a:schemeClr>
              </a:solidFill>
              <a:latin typeface="Lucida Calligraphy" pitchFamily="66" charset="0"/>
            </a:endParaRPr>
          </a:p>
        </p:txBody>
      </p:sp>
      <p:pic>
        <p:nvPicPr>
          <p:cNvPr id="27" name="Image 26" descr="IMG_6388 MOD.JPG"/>
          <p:cNvPicPr>
            <a:picLocks noChangeAspect="1"/>
          </p:cNvPicPr>
          <p:nvPr/>
        </p:nvPicPr>
        <p:blipFill>
          <a:blip r:embed="rId10" cstate="print"/>
          <a:stretch>
            <a:fillRect/>
          </a:stretch>
        </p:blipFill>
        <p:spPr>
          <a:xfrm>
            <a:off x="5940871" y="8515052"/>
            <a:ext cx="1046000" cy="1440000"/>
          </a:xfrm>
          <a:prstGeom prst="rect">
            <a:avLst/>
          </a:prstGeom>
        </p:spPr>
      </p:pic>
      <p:sp>
        <p:nvSpPr>
          <p:cNvPr id="28" name="ZoneTexte 27"/>
          <p:cNvSpPr txBox="1"/>
          <p:nvPr/>
        </p:nvSpPr>
        <p:spPr>
          <a:xfrm>
            <a:off x="5868863" y="8227021"/>
            <a:ext cx="1224136"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CHOPPER</a:t>
            </a:r>
            <a:endParaRPr lang="fr-FR" sz="1400" dirty="0">
              <a:solidFill>
                <a:schemeClr val="bg2">
                  <a:lumMod val="25000"/>
                </a:schemeClr>
              </a:solidFill>
              <a:latin typeface="Lucida Handwriting" pitchFamily="66"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96255" y="7938988"/>
            <a:ext cx="6768752" cy="2448272"/>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396255" y="7650956"/>
            <a:ext cx="3096344" cy="276999"/>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SA PRODUCTION</a:t>
            </a:r>
            <a:endParaRPr lang="fr-FR" sz="1200" dirty="0">
              <a:solidFill>
                <a:schemeClr val="bg2">
                  <a:lumMod val="25000"/>
                </a:schemeClr>
              </a:solidFill>
              <a:latin typeface="Lucida Handwriting" pitchFamily="66" charset="0"/>
            </a:endParaRPr>
          </a:p>
        </p:txBody>
      </p:sp>
      <p:sp>
        <p:nvSpPr>
          <p:cNvPr id="22" name="ZoneTexte 21"/>
          <p:cNvSpPr txBox="1"/>
          <p:nvPr/>
        </p:nvSpPr>
        <p:spPr>
          <a:xfrm>
            <a:off x="396255" y="8227020"/>
            <a:ext cx="1656184"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ALTAÏS</a:t>
            </a:r>
            <a:r>
              <a:rPr lang="fr-FR" sz="1400" dirty="0" smtClean="0">
                <a:solidFill>
                  <a:schemeClr val="bg1"/>
                </a:solidFill>
                <a:latin typeface="Lucida Handwriting" pitchFamily="66" charset="0"/>
              </a:rPr>
              <a:t> </a:t>
            </a:r>
            <a:endParaRPr lang="fr-FR" sz="1400" dirty="0">
              <a:solidFill>
                <a:schemeClr val="bg1"/>
              </a:solidFill>
              <a:latin typeface="Lucida Handwriting" pitchFamily="66" charset="0"/>
            </a:endParaRPr>
          </a:p>
        </p:txBody>
      </p:sp>
      <p:sp>
        <p:nvSpPr>
          <p:cNvPr id="23" name="ZoneTexte 22"/>
          <p:cNvSpPr txBox="1"/>
          <p:nvPr/>
        </p:nvSpPr>
        <p:spPr>
          <a:xfrm>
            <a:off x="2124447" y="8227020"/>
            <a:ext cx="1656184"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CHIDORI</a:t>
            </a:r>
            <a:endParaRPr lang="fr-FR" sz="1400" dirty="0">
              <a:solidFill>
                <a:schemeClr val="bg2">
                  <a:lumMod val="25000"/>
                </a:schemeClr>
              </a:solidFill>
              <a:latin typeface="Lucida Handwriting" pitchFamily="66" charset="0"/>
            </a:endParaRPr>
          </a:p>
        </p:txBody>
      </p:sp>
      <p:sp>
        <p:nvSpPr>
          <p:cNvPr id="26" name="ZoneTexte 25"/>
          <p:cNvSpPr txBox="1"/>
          <p:nvPr/>
        </p:nvSpPr>
        <p:spPr>
          <a:xfrm>
            <a:off x="468000" y="2610396"/>
            <a:ext cx="6624000" cy="2862322"/>
          </a:xfrm>
          <a:prstGeom prst="rect">
            <a:avLst/>
          </a:prstGeom>
          <a:noFill/>
        </p:spPr>
        <p:txBody>
          <a:bodyPr wrap="square" rtlCol="0">
            <a:spAutoFit/>
          </a:bodyPr>
          <a:lstStyle/>
          <a:p>
            <a:pPr algn="ctr"/>
            <a:r>
              <a:rPr lang="fr-FR" sz="1200" dirty="0" smtClean="0">
                <a:solidFill>
                  <a:schemeClr val="bg2">
                    <a:lumMod val="50000"/>
                  </a:schemeClr>
                </a:solidFill>
                <a:latin typeface="Lucida Calligraphy" pitchFamily="66" charset="0"/>
              </a:rPr>
              <a:t>Elle possède une superbe morphologie  !!!</a:t>
            </a:r>
          </a:p>
          <a:p>
            <a:pPr algn="ctr"/>
            <a:r>
              <a:rPr lang="fr-FR" sz="1200" dirty="0" smtClean="0">
                <a:solidFill>
                  <a:schemeClr val="bg2">
                    <a:lumMod val="50000"/>
                  </a:schemeClr>
                </a:solidFill>
                <a:latin typeface="Lucida Calligraphy" pitchFamily="66" charset="0"/>
              </a:rPr>
              <a:t>Elle est  costaud, une superbe encolure, un dos court et musclé, une croupe magnifique, de l'os........ bref c'est une parfaite GYPSY COB.</a:t>
            </a:r>
          </a:p>
          <a:p>
            <a:pPr algn="ctr"/>
            <a:r>
              <a:rPr lang="fr-FR" sz="1200" dirty="0" smtClean="0">
                <a:solidFill>
                  <a:schemeClr val="bg2">
                    <a:lumMod val="50000"/>
                  </a:schemeClr>
                </a:solidFill>
                <a:latin typeface="Lucida Calligraphy" pitchFamily="66" charset="0"/>
              </a:rPr>
              <a:t>Son crin et ses fanons poussent en bonne quantité, mais elle adore se mâchouiller les fanons !</a:t>
            </a:r>
          </a:p>
          <a:p>
            <a:pPr algn="ctr"/>
            <a:r>
              <a:rPr lang="fr-FR" sz="1200" dirty="0" smtClean="0">
                <a:solidFill>
                  <a:schemeClr val="bg2">
                    <a:lumMod val="50000"/>
                  </a:schemeClr>
                </a:solidFill>
                <a:latin typeface="Lucida Calligraphy" pitchFamily="66" charset="0"/>
              </a:rPr>
              <a:t>C'est une jument de petite taille, recherchée dans la race puisqu'elle toise  1.31m</a:t>
            </a: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BOUNTY est la petite fille du célèbre LOTTERY HORSE..... </a:t>
            </a:r>
          </a:p>
          <a:p>
            <a:pPr algn="ctr"/>
            <a:r>
              <a:rPr lang="fr-FR" sz="1200" dirty="0" smtClean="0">
                <a:solidFill>
                  <a:schemeClr val="bg2">
                    <a:lumMod val="50000"/>
                  </a:schemeClr>
                </a:solidFill>
                <a:latin typeface="Lucida Calligraphy" pitchFamily="66" charset="0"/>
              </a:rPr>
              <a:t>Elle possède un pedigree de rêve et produit très bien!</a:t>
            </a:r>
          </a:p>
          <a:p>
            <a:pPr algn="ctr"/>
            <a:r>
              <a:rPr lang="fr-FR" sz="1200" dirty="0" smtClean="0">
                <a:solidFill>
                  <a:schemeClr val="bg2">
                    <a:lumMod val="50000"/>
                  </a:schemeClr>
                </a:solidFill>
                <a:latin typeface="Lucida Calligraphy" pitchFamily="66" charset="0"/>
              </a:rPr>
              <a:t>En 2010, BOUNTY nous a offert une magnifique pouliche pie noir qui est très prometteuse et reste à l'élevage pour devenir poulinière; </a:t>
            </a:r>
          </a:p>
          <a:p>
            <a:pPr algn="ctr"/>
            <a:r>
              <a:rPr lang="fr-FR" sz="1200" dirty="0" smtClean="0">
                <a:solidFill>
                  <a:schemeClr val="bg2">
                    <a:lumMod val="50000"/>
                  </a:schemeClr>
                </a:solidFill>
                <a:latin typeface="Lucida Calligraphy" pitchFamily="66" charset="0"/>
              </a:rPr>
              <a:t>Cette année sa fille CHIDORI est toute aussi splendide !!</a:t>
            </a: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BOUNTY a été testée, elle ne porte pas l'alezan et est hétérozygote pour le </a:t>
            </a:r>
            <a:r>
              <a:rPr lang="fr-FR" sz="1200" dirty="0" err="1" smtClean="0">
                <a:solidFill>
                  <a:schemeClr val="bg2">
                    <a:lumMod val="50000"/>
                  </a:schemeClr>
                </a:solidFill>
                <a:latin typeface="Lucida Calligraphy" pitchFamily="66" charset="0"/>
              </a:rPr>
              <a:t>tobiano</a:t>
            </a:r>
            <a:r>
              <a:rPr lang="fr-FR" sz="1200" dirty="0" smtClean="0">
                <a:solidFill>
                  <a:schemeClr val="bg2">
                    <a:lumMod val="50000"/>
                  </a:schemeClr>
                </a:solidFill>
                <a:latin typeface="Lucida Calligraphy" pitchFamily="66" charset="0"/>
              </a:rPr>
              <a:t>.</a:t>
            </a:r>
            <a:endParaRPr lang="fr-FR" sz="1200" dirty="0">
              <a:solidFill>
                <a:schemeClr val="bg2">
                  <a:lumMod val="50000"/>
                </a:schemeClr>
              </a:solidFill>
              <a:latin typeface="Lucida Calligraphy" pitchFamily="66" charset="0"/>
            </a:endParaRPr>
          </a:p>
        </p:txBody>
      </p:sp>
      <p:sp>
        <p:nvSpPr>
          <p:cNvPr id="32" name="ZoneTexte 31"/>
          <p:cNvSpPr txBox="1"/>
          <p:nvPr/>
        </p:nvSpPr>
        <p:spPr>
          <a:xfrm>
            <a:off x="4068663" y="7650956"/>
            <a:ext cx="3096344" cy="276999"/>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SON PEDIGREE</a:t>
            </a:r>
            <a:endParaRPr lang="fr-FR" sz="1200" dirty="0">
              <a:solidFill>
                <a:schemeClr val="bg2">
                  <a:lumMod val="25000"/>
                </a:schemeClr>
              </a:solidFill>
              <a:latin typeface="Lucida Handwriting" pitchFamily="66" charset="0"/>
            </a:endParaRPr>
          </a:p>
        </p:txBody>
      </p:sp>
      <p:pic>
        <p:nvPicPr>
          <p:cNvPr id="33" name="Image 32" descr="images[2].jpg"/>
          <p:cNvPicPr>
            <a:picLocks/>
          </p:cNvPicPr>
          <p:nvPr/>
        </p:nvPicPr>
        <p:blipFill>
          <a:blip r:embed="rId2" cstate="print"/>
          <a:stretch>
            <a:fillRect/>
          </a:stretch>
        </p:blipFill>
        <p:spPr>
          <a:xfrm>
            <a:off x="3816000" y="8532000"/>
            <a:ext cx="1620000" cy="1656000"/>
          </a:xfrm>
          <a:prstGeom prst="rect">
            <a:avLst/>
          </a:prstGeom>
        </p:spPr>
      </p:pic>
      <p:sp>
        <p:nvSpPr>
          <p:cNvPr id="24" name="ZoneTexte 23"/>
          <p:cNvSpPr txBox="1"/>
          <p:nvPr/>
        </p:nvSpPr>
        <p:spPr>
          <a:xfrm>
            <a:off x="3708623" y="8227020"/>
            <a:ext cx="3456384"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LOTTERY HORSE, son gd père</a:t>
            </a:r>
            <a:endParaRPr lang="fr-FR" sz="1400" dirty="0">
              <a:solidFill>
                <a:schemeClr val="bg2">
                  <a:lumMod val="25000"/>
                </a:schemeClr>
              </a:solidFill>
              <a:latin typeface="Lucida Handwriting" pitchFamily="66" charset="0"/>
            </a:endParaRPr>
          </a:p>
        </p:txBody>
      </p:sp>
      <p:pic>
        <p:nvPicPr>
          <p:cNvPr id="34" name="Image 33" descr="images[5].jpg"/>
          <p:cNvPicPr>
            <a:picLocks/>
          </p:cNvPicPr>
          <p:nvPr/>
        </p:nvPicPr>
        <p:blipFill>
          <a:blip r:embed="rId3" cstate="print"/>
          <a:srcRect l="4717" r="4950"/>
          <a:stretch>
            <a:fillRect/>
          </a:stretch>
        </p:blipFill>
        <p:spPr>
          <a:xfrm>
            <a:off x="5508000" y="8532000"/>
            <a:ext cx="1620000" cy="1656000"/>
          </a:xfrm>
          <a:prstGeom prst="rect">
            <a:avLst/>
          </a:prstGeom>
        </p:spPr>
      </p:pic>
      <p:pic>
        <p:nvPicPr>
          <p:cNvPr id="36" name="Image 35" descr="IMG_8275.JPG"/>
          <p:cNvPicPr>
            <a:picLocks/>
          </p:cNvPicPr>
          <p:nvPr/>
        </p:nvPicPr>
        <p:blipFill>
          <a:blip r:embed="rId4" cstate="print"/>
          <a:srcRect l="19293" t="-1337" r="16195" b="2408"/>
          <a:stretch>
            <a:fillRect/>
          </a:stretch>
        </p:blipFill>
        <p:spPr>
          <a:xfrm>
            <a:off x="432000" y="8515052"/>
            <a:ext cx="1620000" cy="1672956"/>
          </a:xfrm>
          <a:prstGeom prst="rect">
            <a:avLst/>
          </a:prstGeom>
        </p:spPr>
      </p:pic>
      <p:pic>
        <p:nvPicPr>
          <p:cNvPr id="37" name="Image 36" descr="IMG_6575 MOD.JPG"/>
          <p:cNvPicPr>
            <a:picLocks noChangeAspect="1"/>
          </p:cNvPicPr>
          <p:nvPr/>
        </p:nvPicPr>
        <p:blipFill>
          <a:blip r:embed="rId5" cstate="print">
            <a:lum bright="10000" contrast="10000"/>
          </a:blip>
          <a:srcRect l="7565" r="1648"/>
          <a:stretch>
            <a:fillRect/>
          </a:stretch>
        </p:blipFill>
        <p:spPr>
          <a:xfrm>
            <a:off x="396000" y="5400000"/>
            <a:ext cx="2592288" cy="2088000"/>
          </a:xfrm>
          <a:prstGeom prst="rect">
            <a:avLst/>
          </a:prstGeom>
        </p:spPr>
      </p:pic>
      <p:sp>
        <p:nvSpPr>
          <p:cNvPr id="8" name="ZoneTexte 7"/>
          <p:cNvSpPr txBox="1"/>
          <p:nvPr/>
        </p:nvSpPr>
        <p:spPr>
          <a:xfrm>
            <a:off x="1692000" y="1800000"/>
            <a:ext cx="3960000" cy="461665"/>
          </a:xfrm>
          <a:prstGeom prst="rect">
            <a:avLst/>
          </a:prstGeom>
          <a:noFill/>
        </p:spPr>
        <p:txBody>
          <a:bodyPr wrap="square" rtlCol="0">
            <a:spAutoFit/>
          </a:bodyPr>
          <a:lstStyle/>
          <a:p>
            <a:pPr algn="ctr"/>
            <a:r>
              <a:rPr lang="fr-FR" sz="1200" dirty="0" smtClean="0">
                <a:solidFill>
                  <a:schemeClr val="bg2">
                    <a:lumMod val="50000"/>
                  </a:schemeClr>
                </a:solidFill>
                <a:latin typeface="Lucida Calligraphy" pitchFamily="66" charset="0"/>
              </a:rPr>
              <a:t>BOUNTY est une superbe jument pie noir, </a:t>
            </a:r>
          </a:p>
          <a:p>
            <a:pPr algn="ctr"/>
            <a:r>
              <a:rPr lang="fr-FR" sz="1200" dirty="0" smtClean="0">
                <a:solidFill>
                  <a:schemeClr val="bg2">
                    <a:lumMod val="50000"/>
                  </a:schemeClr>
                </a:solidFill>
                <a:latin typeface="Lucida Calligraphy" pitchFamily="66" charset="0"/>
              </a:rPr>
              <a:t>très trapue, inscrite au GSC Ltd.</a:t>
            </a:r>
          </a:p>
        </p:txBody>
      </p:sp>
      <p:pic>
        <p:nvPicPr>
          <p:cNvPr id="27" name="Image 26" descr="IMG_0823 MOD.JPG"/>
          <p:cNvPicPr>
            <a:picLocks noChangeAspect="1"/>
          </p:cNvPicPr>
          <p:nvPr/>
        </p:nvPicPr>
        <p:blipFill>
          <a:blip r:embed="rId6" cstate="print"/>
          <a:srcRect r="3955"/>
          <a:stretch>
            <a:fillRect/>
          </a:stretch>
        </p:blipFill>
        <p:spPr>
          <a:xfrm>
            <a:off x="4608000" y="5400000"/>
            <a:ext cx="2592281" cy="2088000"/>
          </a:xfrm>
          <a:prstGeom prst="rect">
            <a:avLst/>
          </a:prstGeom>
        </p:spPr>
      </p:pic>
      <p:pic>
        <p:nvPicPr>
          <p:cNvPr id="29" name="Image 28" descr="IMG_8386 MOD.JPG"/>
          <p:cNvPicPr>
            <a:picLocks/>
          </p:cNvPicPr>
          <p:nvPr/>
        </p:nvPicPr>
        <p:blipFill>
          <a:blip r:embed="rId7" cstate="print"/>
          <a:srcRect l="24594" r="27061" b="53643"/>
          <a:stretch>
            <a:fillRect/>
          </a:stretch>
        </p:blipFill>
        <p:spPr>
          <a:xfrm>
            <a:off x="3060000" y="5400000"/>
            <a:ext cx="1476000" cy="2088000"/>
          </a:xfrm>
          <a:prstGeom prst="rect">
            <a:avLst/>
          </a:prstGeom>
        </p:spPr>
      </p:pic>
      <p:pic>
        <p:nvPicPr>
          <p:cNvPr id="35" name="Image 34" descr="IMG_0912 MOD.JPG"/>
          <p:cNvPicPr>
            <a:picLocks/>
          </p:cNvPicPr>
          <p:nvPr/>
        </p:nvPicPr>
        <p:blipFill>
          <a:blip r:embed="rId8" cstate="print"/>
          <a:srcRect t="16011" r="34051"/>
          <a:stretch>
            <a:fillRect/>
          </a:stretch>
        </p:blipFill>
        <p:spPr>
          <a:xfrm>
            <a:off x="2124447" y="8532000"/>
            <a:ext cx="1620000" cy="1656000"/>
          </a:xfrm>
          <a:prstGeom prst="rect">
            <a:avLst/>
          </a:prstGeom>
        </p:spPr>
      </p:pic>
      <p:pic>
        <p:nvPicPr>
          <p:cNvPr id="28" name="Image 27" descr="BOUNTY PORTRAIT 3 blanc.JPG"/>
          <p:cNvPicPr>
            <a:picLocks noChangeAspect="1"/>
          </p:cNvPicPr>
          <p:nvPr/>
        </p:nvPicPr>
        <p:blipFill>
          <a:blip r:embed="rId9" cstate="print"/>
          <a:stretch>
            <a:fillRect/>
          </a:stretch>
        </p:blipFill>
        <p:spPr>
          <a:xfrm>
            <a:off x="0" y="378148"/>
            <a:ext cx="2186692" cy="2232248"/>
          </a:xfrm>
          <a:prstGeom prst="rect">
            <a:avLst/>
          </a:prstGeom>
          <a:effectLst>
            <a:softEdge rad="317500"/>
          </a:effectLst>
        </p:spPr>
      </p:pic>
      <p:pic>
        <p:nvPicPr>
          <p:cNvPr id="30" name="Image 29" descr="BOUNTY ENTIER blanc.JPG"/>
          <p:cNvPicPr>
            <a:picLocks noChangeAspect="1"/>
          </p:cNvPicPr>
          <p:nvPr/>
        </p:nvPicPr>
        <p:blipFill>
          <a:blip r:embed="rId10" cstate="print"/>
          <a:stretch>
            <a:fillRect/>
          </a:stretch>
        </p:blipFill>
        <p:spPr>
          <a:xfrm>
            <a:off x="5015652" y="306140"/>
            <a:ext cx="2545611" cy="2740986"/>
          </a:xfrm>
          <a:prstGeom prst="rect">
            <a:avLst/>
          </a:prstGeom>
          <a:effectLst>
            <a:softEdge rad="317500"/>
          </a:effectLst>
        </p:spPr>
      </p:pic>
      <p:sp>
        <p:nvSpPr>
          <p:cNvPr id="6" name="ZoneTexte 5"/>
          <p:cNvSpPr txBox="1"/>
          <p:nvPr/>
        </p:nvSpPr>
        <p:spPr>
          <a:xfrm>
            <a:off x="0" y="234132"/>
            <a:ext cx="7561263" cy="923330"/>
          </a:xfrm>
          <a:prstGeom prst="rect">
            <a:avLst/>
          </a:prstGeom>
          <a:noFill/>
        </p:spPr>
        <p:txBody>
          <a:bodyPr wrap="square" rtlCol="0">
            <a:spAutoFit/>
          </a:bodyPr>
          <a:lstStyle/>
          <a:p>
            <a:pPr algn="ctr"/>
            <a:r>
              <a:rPr lang="fr-FR" sz="5400" dirty="0" smtClean="0">
                <a:solidFill>
                  <a:schemeClr val="bg2">
                    <a:lumMod val="25000"/>
                  </a:schemeClr>
                </a:solidFill>
                <a:latin typeface="Vivaldi" pitchFamily="66" charset="0"/>
              </a:rPr>
              <a:t>Notre </a:t>
            </a:r>
            <a:r>
              <a:rPr lang="fr-FR" sz="5400" dirty="0" err="1" smtClean="0">
                <a:solidFill>
                  <a:schemeClr val="bg2">
                    <a:lumMod val="25000"/>
                  </a:schemeClr>
                </a:solidFill>
                <a:latin typeface="Vivaldi" pitchFamily="66" charset="0"/>
              </a:rPr>
              <a:t>jument,Bounty</a:t>
            </a:r>
            <a:endParaRPr lang="fr-FR" sz="5400" dirty="0">
              <a:solidFill>
                <a:schemeClr val="bg2">
                  <a:lumMod val="25000"/>
                </a:schemeClr>
              </a:solidFill>
              <a:latin typeface="Vivaldi" pitchFamily="66"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96255" y="7938988"/>
            <a:ext cx="6768752" cy="2448272"/>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396255" y="7650956"/>
            <a:ext cx="3096344" cy="276999"/>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SA PRODUCTION</a:t>
            </a:r>
            <a:endParaRPr lang="fr-FR" sz="1200" dirty="0">
              <a:solidFill>
                <a:schemeClr val="bg2">
                  <a:lumMod val="25000"/>
                </a:schemeClr>
              </a:solidFill>
              <a:latin typeface="Lucida Handwriting" pitchFamily="66" charset="0"/>
            </a:endParaRPr>
          </a:p>
        </p:txBody>
      </p:sp>
      <p:sp>
        <p:nvSpPr>
          <p:cNvPr id="22" name="ZoneTexte 21"/>
          <p:cNvSpPr txBox="1"/>
          <p:nvPr/>
        </p:nvSpPr>
        <p:spPr>
          <a:xfrm>
            <a:off x="2916535" y="8010996"/>
            <a:ext cx="1728192"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CLOUD</a:t>
            </a:r>
            <a:endParaRPr lang="fr-FR" sz="1400" dirty="0">
              <a:solidFill>
                <a:schemeClr val="bg2">
                  <a:lumMod val="25000"/>
                </a:schemeClr>
              </a:solidFill>
              <a:latin typeface="Lucida Handwriting" pitchFamily="66" charset="0"/>
            </a:endParaRPr>
          </a:p>
        </p:txBody>
      </p:sp>
      <p:sp>
        <p:nvSpPr>
          <p:cNvPr id="8" name="ZoneTexte 7"/>
          <p:cNvSpPr txBox="1"/>
          <p:nvPr/>
        </p:nvSpPr>
        <p:spPr>
          <a:xfrm>
            <a:off x="1692000" y="1800000"/>
            <a:ext cx="3960000" cy="646331"/>
          </a:xfrm>
          <a:prstGeom prst="rect">
            <a:avLst/>
          </a:prstGeom>
          <a:noFill/>
        </p:spPr>
        <p:txBody>
          <a:bodyPr wrap="square" rtlCol="0">
            <a:spAutoFit/>
          </a:bodyPr>
          <a:lstStyle/>
          <a:p>
            <a:pPr algn="ctr"/>
            <a:r>
              <a:rPr lang="fr-FR" sz="1200" dirty="0" smtClean="0">
                <a:solidFill>
                  <a:schemeClr val="bg2">
                    <a:lumMod val="50000"/>
                  </a:schemeClr>
                </a:solidFill>
                <a:latin typeface="Lucida Calligraphy" pitchFamily="66" charset="0"/>
              </a:rPr>
              <a:t>SUNSHINE, ( de son véritable nom SARAH) est une superbe jument de 5 ans, inscrite au GSC Ltd  récemment arrivée en France.</a:t>
            </a:r>
          </a:p>
        </p:txBody>
      </p:sp>
      <p:sp>
        <p:nvSpPr>
          <p:cNvPr id="26" name="ZoneTexte 25"/>
          <p:cNvSpPr txBox="1"/>
          <p:nvPr/>
        </p:nvSpPr>
        <p:spPr>
          <a:xfrm>
            <a:off x="468000" y="2772000"/>
            <a:ext cx="6624000" cy="1938992"/>
          </a:xfrm>
          <a:prstGeom prst="rect">
            <a:avLst/>
          </a:prstGeom>
          <a:noFill/>
        </p:spPr>
        <p:txBody>
          <a:bodyPr wrap="square" rtlCol="0">
            <a:spAutoFit/>
          </a:bodyPr>
          <a:lstStyle/>
          <a:p>
            <a:pPr algn="ctr"/>
            <a:r>
              <a:rPr lang="fr-FR" sz="1200" dirty="0" smtClean="0">
                <a:solidFill>
                  <a:schemeClr val="bg2">
                    <a:lumMod val="50000"/>
                  </a:schemeClr>
                </a:solidFill>
                <a:latin typeface="Lucida Calligraphy" pitchFamily="66" charset="0"/>
              </a:rPr>
              <a:t>SUNSHINE est pie noir, un éclat de bleu dans l'</a:t>
            </a:r>
            <a:r>
              <a:rPr lang="fr-FR" sz="1200" dirty="0" err="1" smtClean="0">
                <a:solidFill>
                  <a:schemeClr val="bg2">
                    <a:lumMod val="50000"/>
                  </a:schemeClr>
                </a:solidFill>
                <a:latin typeface="Lucida Calligraphy" pitchFamily="66" charset="0"/>
              </a:rPr>
              <a:t>oeil</a:t>
            </a:r>
            <a:r>
              <a:rPr lang="fr-FR" sz="1200" dirty="0" smtClean="0">
                <a:solidFill>
                  <a:schemeClr val="bg2">
                    <a:lumMod val="50000"/>
                  </a:schemeClr>
                </a:solidFill>
                <a:latin typeface="Lucida Calligraphy" pitchFamily="66" charset="0"/>
              </a:rPr>
              <a:t>, une très belle morphologie, une tête sublime, des crins et fanons en quantité et qualité.......... elle a tout pour plaire et en impose...</a:t>
            </a:r>
          </a:p>
          <a:p>
            <a:pPr algn="ctr"/>
            <a:r>
              <a:rPr lang="fr-FR" sz="1200" dirty="0" smtClean="0">
                <a:solidFill>
                  <a:schemeClr val="bg2">
                    <a:lumMod val="50000"/>
                  </a:schemeClr>
                </a:solidFill>
                <a:latin typeface="Lucida Calligraphy" pitchFamily="66" charset="0"/>
              </a:rPr>
              <a:t>C’est une jument très discrète et très douce,  toujours à la recherche de caresses.</a:t>
            </a: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Nous l'avons choisis pour VYRONE qui sera son futur prétendant </a:t>
            </a:r>
          </a:p>
          <a:p>
            <a:pPr algn="ctr"/>
            <a:r>
              <a:rPr lang="fr-FR" sz="1200" dirty="0" smtClean="0">
                <a:solidFill>
                  <a:schemeClr val="bg2">
                    <a:lumMod val="50000"/>
                  </a:schemeClr>
                </a:solidFill>
                <a:latin typeface="Lucida Calligraphy" pitchFamily="66" charset="0"/>
              </a:rPr>
              <a:t>Nous avons vraiment hâte de leur production.</a:t>
            </a: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Nous ferons tester ses crins afin de connaître si elle porte ou non l'alezan et si elle est homozygote TO</a:t>
            </a:r>
            <a:endParaRPr lang="fr-FR" sz="1200" dirty="0">
              <a:solidFill>
                <a:schemeClr val="bg2">
                  <a:lumMod val="50000"/>
                </a:schemeClr>
              </a:solidFill>
              <a:latin typeface="Lucida Calligraphy" pitchFamily="66" charset="0"/>
            </a:endParaRPr>
          </a:p>
        </p:txBody>
      </p:sp>
      <p:pic>
        <p:nvPicPr>
          <p:cNvPr id="21" name="Image 20" descr="08-15 2.jpg"/>
          <p:cNvPicPr>
            <a:picLocks/>
          </p:cNvPicPr>
          <p:nvPr/>
        </p:nvPicPr>
        <p:blipFill>
          <a:blip r:embed="rId2" cstate="print"/>
          <a:srcRect t="6061"/>
          <a:stretch>
            <a:fillRect/>
          </a:stretch>
        </p:blipFill>
        <p:spPr>
          <a:xfrm>
            <a:off x="396000" y="5400000"/>
            <a:ext cx="2592000" cy="2088000"/>
          </a:xfrm>
          <a:prstGeom prst="rect">
            <a:avLst/>
          </a:prstGeom>
        </p:spPr>
      </p:pic>
      <p:pic>
        <p:nvPicPr>
          <p:cNvPr id="25" name="Image 24" descr="08-15.jpg"/>
          <p:cNvPicPr>
            <a:picLocks/>
          </p:cNvPicPr>
          <p:nvPr/>
        </p:nvPicPr>
        <p:blipFill>
          <a:blip r:embed="rId3" cstate="print"/>
          <a:srcRect t="2285" b="2285"/>
          <a:stretch>
            <a:fillRect/>
          </a:stretch>
        </p:blipFill>
        <p:spPr>
          <a:xfrm>
            <a:off x="4608000" y="5400000"/>
            <a:ext cx="2592000" cy="2088000"/>
          </a:xfrm>
          <a:prstGeom prst="rect">
            <a:avLst/>
          </a:prstGeom>
        </p:spPr>
      </p:pic>
      <p:pic>
        <p:nvPicPr>
          <p:cNvPr id="27" name="Image 26" descr="10-15-2011 (15).JPG"/>
          <p:cNvPicPr>
            <a:picLocks/>
          </p:cNvPicPr>
          <p:nvPr/>
        </p:nvPicPr>
        <p:blipFill>
          <a:blip r:embed="rId4" cstate="print"/>
          <a:srcRect l="26768" t="28452" r="21718" b="21044"/>
          <a:stretch>
            <a:fillRect/>
          </a:stretch>
        </p:blipFill>
        <p:spPr>
          <a:xfrm>
            <a:off x="3060000" y="5400000"/>
            <a:ext cx="1476000" cy="2088000"/>
          </a:xfrm>
          <a:prstGeom prst="rect">
            <a:avLst/>
          </a:prstGeom>
        </p:spPr>
      </p:pic>
      <p:pic>
        <p:nvPicPr>
          <p:cNvPr id="17" name="Image 16" descr="IMG_0888 MOD.JPG"/>
          <p:cNvPicPr>
            <a:picLocks noChangeAspect="1"/>
          </p:cNvPicPr>
          <p:nvPr/>
        </p:nvPicPr>
        <p:blipFill>
          <a:blip r:embed="rId5" cstate="print"/>
          <a:srcRect t="12909"/>
          <a:stretch>
            <a:fillRect/>
          </a:stretch>
        </p:blipFill>
        <p:spPr>
          <a:xfrm>
            <a:off x="3060550" y="8299028"/>
            <a:ext cx="1487239" cy="1980000"/>
          </a:xfrm>
          <a:prstGeom prst="rect">
            <a:avLst/>
          </a:prstGeom>
        </p:spPr>
      </p:pic>
      <p:pic>
        <p:nvPicPr>
          <p:cNvPr id="18" name="Image 17" descr="IMG_8398 MOD.JPG"/>
          <p:cNvPicPr>
            <a:picLocks noChangeAspect="1"/>
          </p:cNvPicPr>
          <p:nvPr/>
        </p:nvPicPr>
        <p:blipFill>
          <a:blip r:embed="rId6" cstate="print"/>
          <a:stretch>
            <a:fillRect/>
          </a:stretch>
        </p:blipFill>
        <p:spPr>
          <a:xfrm>
            <a:off x="540271" y="8299028"/>
            <a:ext cx="2479303" cy="1980000"/>
          </a:xfrm>
          <a:prstGeom prst="rect">
            <a:avLst/>
          </a:prstGeom>
        </p:spPr>
      </p:pic>
      <p:pic>
        <p:nvPicPr>
          <p:cNvPr id="23" name="Image 22" descr="IMG_9576 MOD.JPG"/>
          <p:cNvPicPr>
            <a:picLocks noChangeAspect="1"/>
          </p:cNvPicPr>
          <p:nvPr/>
        </p:nvPicPr>
        <p:blipFill>
          <a:blip r:embed="rId7" cstate="print"/>
          <a:srcRect l="5476"/>
          <a:stretch>
            <a:fillRect/>
          </a:stretch>
        </p:blipFill>
        <p:spPr>
          <a:xfrm>
            <a:off x="4572719" y="8299028"/>
            <a:ext cx="2486241" cy="1980000"/>
          </a:xfrm>
          <a:prstGeom prst="rect">
            <a:avLst/>
          </a:prstGeom>
        </p:spPr>
      </p:pic>
      <p:pic>
        <p:nvPicPr>
          <p:cNvPr id="24" name="Image 23" descr="SUNSHINE PORTRAIT blanc.JPG"/>
          <p:cNvPicPr>
            <a:picLocks noChangeAspect="1"/>
          </p:cNvPicPr>
          <p:nvPr/>
        </p:nvPicPr>
        <p:blipFill>
          <a:blip r:embed="rId8" cstate="print"/>
          <a:stretch>
            <a:fillRect/>
          </a:stretch>
        </p:blipFill>
        <p:spPr>
          <a:xfrm>
            <a:off x="0" y="162124"/>
            <a:ext cx="1857078" cy="2591272"/>
          </a:xfrm>
          <a:prstGeom prst="rect">
            <a:avLst/>
          </a:prstGeom>
          <a:effectLst>
            <a:softEdge rad="317500"/>
          </a:effectLst>
        </p:spPr>
      </p:pic>
      <p:pic>
        <p:nvPicPr>
          <p:cNvPr id="28" name="Image 27" descr="SUNSHINE ENTIER  blanc.JPG"/>
          <p:cNvPicPr>
            <a:picLocks noChangeAspect="1"/>
          </p:cNvPicPr>
          <p:nvPr/>
        </p:nvPicPr>
        <p:blipFill>
          <a:blip r:embed="rId9" cstate="print"/>
          <a:stretch>
            <a:fillRect/>
          </a:stretch>
        </p:blipFill>
        <p:spPr>
          <a:xfrm>
            <a:off x="5834169" y="72000"/>
            <a:ext cx="1727094" cy="2901897"/>
          </a:xfrm>
          <a:prstGeom prst="rect">
            <a:avLst/>
          </a:prstGeom>
          <a:effectLst>
            <a:softEdge rad="317500"/>
          </a:effectLst>
        </p:spPr>
      </p:pic>
      <p:sp>
        <p:nvSpPr>
          <p:cNvPr id="6" name="ZoneTexte 5"/>
          <p:cNvSpPr txBox="1"/>
          <p:nvPr/>
        </p:nvSpPr>
        <p:spPr>
          <a:xfrm>
            <a:off x="0" y="234132"/>
            <a:ext cx="7561263" cy="923330"/>
          </a:xfrm>
          <a:prstGeom prst="rect">
            <a:avLst/>
          </a:prstGeom>
          <a:noFill/>
        </p:spPr>
        <p:txBody>
          <a:bodyPr wrap="square" rtlCol="0">
            <a:spAutoFit/>
          </a:bodyPr>
          <a:lstStyle/>
          <a:p>
            <a:pPr algn="ctr"/>
            <a:r>
              <a:rPr lang="fr-FR" sz="5400" dirty="0" smtClean="0">
                <a:solidFill>
                  <a:schemeClr val="bg2">
                    <a:lumMod val="25000"/>
                  </a:schemeClr>
                </a:solidFill>
                <a:latin typeface="Vivaldi" pitchFamily="66" charset="0"/>
              </a:rPr>
              <a:t>Notre </a:t>
            </a:r>
            <a:r>
              <a:rPr lang="fr-FR" sz="5400" dirty="0" err="1" smtClean="0">
                <a:solidFill>
                  <a:schemeClr val="bg2">
                    <a:lumMod val="25000"/>
                  </a:schemeClr>
                </a:solidFill>
                <a:latin typeface="Vivaldi" pitchFamily="66" charset="0"/>
              </a:rPr>
              <a:t>jument,Sunshine</a:t>
            </a:r>
            <a:endParaRPr lang="fr-FR" sz="5400" dirty="0">
              <a:solidFill>
                <a:schemeClr val="bg2">
                  <a:lumMod val="25000"/>
                </a:schemeClr>
              </a:solidFill>
              <a:latin typeface="Vivaldi" pitchFamily="66"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96255" y="7938988"/>
            <a:ext cx="6768752" cy="2448272"/>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396255" y="7650956"/>
            <a:ext cx="3096344" cy="276999"/>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SA PRODUCTION</a:t>
            </a:r>
            <a:endParaRPr lang="fr-FR" sz="1200" dirty="0">
              <a:solidFill>
                <a:schemeClr val="bg2">
                  <a:lumMod val="25000"/>
                </a:schemeClr>
              </a:solidFill>
              <a:latin typeface="Lucida Handwriting" pitchFamily="66" charset="0"/>
            </a:endParaRPr>
          </a:p>
        </p:txBody>
      </p:sp>
      <p:sp>
        <p:nvSpPr>
          <p:cNvPr id="22" name="ZoneTexte 21"/>
          <p:cNvSpPr txBox="1"/>
          <p:nvPr/>
        </p:nvSpPr>
        <p:spPr>
          <a:xfrm>
            <a:off x="396255" y="8010996"/>
            <a:ext cx="1656184"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 </a:t>
            </a:r>
            <a:endParaRPr lang="fr-FR" sz="1400" dirty="0">
              <a:solidFill>
                <a:schemeClr val="bg2">
                  <a:lumMod val="25000"/>
                </a:schemeClr>
              </a:solidFill>
              <a:latin typeface="Lucida Handwriting" pitchFamily="66" charset="0"/>
            </a:endParaRPr>
          </a:p>
        </p:txBody>
      </p:sp>
      <p:pic>
        <p:nvPicPr>
          <p:cNvPr id="24" name="Image 23" descr="IMG_6489 MOD.JPG"/>
          <p:cNvPicPr>
            <a:picLocks/>
          </p:cNvPicPr>
          <p:nvPr/>
        </p:nvPicPr>
        <p:blipFill>
          <a:blip r:embed="rId2" cstate="print"/>
          <a:srcRect l="9811"/>
          <a:stretch>
            <a:fillRect/>
          </a:stretch>
        </p:blipFill>
        <p:spPr>
          <a:xfrm>
            <a:off x="4608000" y="5400000"/>
            <a:ext cx="2592000" cy="2088000"/>
          </a:xfrm>
          <a:prstGeom prst="rect">
            <a:avLst/>
          </a:prstGeom>
        </p:spPr>
      </p:pic>
      <p:sp>
        <p:nvSpPr>
          <p:cNvPr id="30" name="ZoneTexte 29"/>
          <p:cNvSpPr txBox="1"/>
          <p:nvPr/>
        </p:nvSpPr>
        <p:spPr>
          <a:xfrm>
            <a:off x="4068663" y="7650956"/>
            <a:ext cx="3096344" cy="276999"/>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SON PEDIGREE</a:t>
            </a:r>
            <a:endParaRPr lang="fr-FR" sz="1200" dirty="0">
              <a:solidFill>
                <a:schemeClr val="bg2">
                  <a:lumMod val="25000"/>
                </a:schemeClr>
              </a:solidFill>
              <a:latin typeface="Lucida Handwriting" pitchFamily="66" charset="0"/>
            </a:endParaRPr>
          </a:p>
        </p:txBody>
      </p:sp>
      <p:pic>
        <p:nvPicPr>
          <p:cNvPr id="32" name="Image 31" descr="bob the blagdon.jpg"/>
          <p:cNvPicPr>
            <a:picLocks/>
          </p:cNvPicPr>
          <p:nvPr/>
        </p:nvPicPr>
        <p:blipFill>
          <a:blip r:embed="rId3" cstate="print"/>
          <a:srcRect l="8752" r="21849"/>
          <a:stretch>
            <a:fillRect/>
          </a:stretch>
        </p:blipFill>
        <p:spPr>
          <a:xfrm>
            <a:off x="5508000" y="8532000"/>
            <a:ext cx="1620000" cy="1656000"/>
          </a:xfrm>
          <a:prstGeom prst="rect">
            <a:avLst/>
          </a:prstGeom>
        </p:spPr>
      </p:pic>
      <p:sp>
        <p:nvSpPr>
          <p:cNvPr id="19" name="ZoneTexte 18"/>
          <p:cNvSpPr txBox="1"/>
          <p:nvPr/>
        </p:nvSpPr>
        <p:spPr>
          <a:xfrm>
            <a:off x="5364807" y="8010996"/>
            <a:ext cx="1872208" cy="738664"/>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BOB the BLAGDON, son gd père </a:t>
            </a:r>
            <a:endParaRPr lang="fr-FR" sz="1400" dirty="0">
              <a:solidFill>
                <a:schemeClr val="bg2">
                  <a:lumMod val="25000"/>
                </a:schemeClr>
              </a:solidFill>
              <a:latin typeface="Lucida Handwriting" pitchFamily="66" charset="0"/>
            </a:endParaRPr>
          </a:p>
        </p:txBody>
      </p:sp>
      <p:pic>
        <p:nvPicPr>
          <p:cNvPr id="21" name="Image 20" descr="U'TESS DOMAINE COUDOT (1).JPG"/>
          <p:cNvPicPr>
            <a:picLocks/>
          </p:cNvPicPr>
          <p:nvPr/>
        </p:nvPicPr>
        <p:blipFill>
          <a:blip r:embed="rId4" cstate="print"/>
          <a:srcRect l="9962" t="6813" r="13844" b="4598"/>
          <a:stretch>
            <a:fillRect/>
          </a:stretch>
        </p:blipFill>
        <p:spPr>
          <a:xfrm>
            <a:off x="3816000" y="8532000"/>
            <a:ext cx="1620000" cy="1656000"/>
          </a:xfrm>
          <a:prstGeom prst="rect">
            <a:avLst/>
          </a:prstGeom>
        </p:spPr>
      </p:pic>
      <p:sp>
        <p:nvSpPr>
          <p:cNvPr id="20" name="ZoneTexte 19"/>
          <p:cNvSpPr txBox="1"/>
          <p:nvPr/>
        </p:nvSpPr>
        <p:spPr>
          <a:xfrm>
            <a:off x="3780631" y="8010996"/>
            <a:ext cx="1656184" cy="523220"/>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GYPSY LADY, sa mère </a:t>
            </a:r>
            <a:endParaRPr lang="fr-FR" sz="1400" dirty="0">
              <a:solidFill>
                <a:schemeClr val="bg2">
                  <a:lumMod val="25000"/>
                </a:schemeClr>
              </a:solidFill>
              <a:latin typeface="Lucida Handwriting" pitchFamily="66" charset="0"/>
            </a:endParaRPr>
          </a:p>
        </p:txBody>
      </p:sp>
      <p:sp>
        <p:nvSpPr>
          <p:cNvPr id="8" name="ZoneTexte 7"/>
          <p:cNvSpPr txBox="1"/>
          <p:nvPr/>
        </p:nvSpPr>
        <p:spPr>
          <a:xfrm>
            <a:off x="1692000" y="1800000"/>
            <a:ext cx="3960000" cy="646331"/>
          </a:xfrm>
          <a:prstGeom prst="rect">
            <a:avLst/>
          </a:prstGeom>
          <a:noFill/>
        </p:spPr>
        <p:txBody>
          <a:bodyPr wrap="square" rtlCol="0">
            <a:spAutoFit/>
          </a:bodyPr>
          <a:lstStyle/>
          <a:p>
            <a:pPr algn="ctr"/>
            <a:r>
              <a:rPr lang="fr-FR" sz="1200" dirty="0" smtClean="0">
                <a:solidFill>
                  <a:schemeClr val="bg2">
                    <a:lumMod val="50000"/>
                  </a:schemeClr>
                </a:solidFill>
                <a:latin typeface="Lucida Calligraphy" pitchFamily="66" charset="0"/>
              </a:rPr>
              <a:t>U'TESS DE COUDOT est notre première acquisition </a:t>
            </a:r>
            <a:r>
              <a:rPr lang="fr-FR" sz="1200" dirty="0" err="1" smtClean="0">
                <a:solidFill>
                  <a:schemeClr val="bg2">
                    <a:lumMod val="50000"/>
                  </a:schemeClr>
                </a:solidFill>
                <a:latin typeface="Lucida Calligraphy" pitchFamily="66" charset="0"/>
              </a:rPr>
              <a:t>Gypsy</a:t>
            </a:r>
            <a:r>
              <a:rPr lang="fr-FR" sz="1200" dirty="0" smtClean="0">
                <a:solidFill>
                  <a:schemeClr val="bg2">
                    <a:lumMod val="50000"/>
                  </a:schemeClr>
                </a:solidFill>
                <a:latin typeface="Lucida Calligraphy" pitchFamily="66" charset="0"/>
              </a:rPr>
              <a:t>.</a:t>
            </a:r>
          </a:p>
          <a:p>
            <a:pPr algn="ctr"/>
            <a:r>
              <a:rPr lang="fr-FR" sz="1200" dirty="0" smtClean="0">
                <a:solidFill>
                  <a:schemeClr val="bg2">
                    <a:lumMod val="50000"/>
                  </a:schemeClr>
                </a:solidFill>
                <a:latin typeface="Lucida Calligraphy" pitchFamily="66" charset="0"/>
              </a:rPr>
              <a:t>C'est elle qui nous a donné la fièvre </a:t>
            </a:r>
            <a:r>
              <a:rPr lang="fr-FR" sz="1200" dirty="0" err="1" smtClean="0">
                <a:solidFill>
                  <a:schemeClr val="bg2">
                    <a:lumMod val="50000"/>
                  </a:schemeClr>
                </a:solidFill>
                <a:latin typeface="Lucida Calligraphy" pitchFamily="66" charset="0"/>
              </a:rPr>
              <a:t>Gypsy</a:t>
            </a:r>
            <a:r>
              <a:rPr lang="fr-FR" sz="1200" dirty="0" smtClean="0">
                <a:solidFill>
                  <a:schemeClr val="bg2">
                    <a:lumMod val="50000"/>
                  </a:schemeClr>
                </a:solidFill>
                <a:latin typeface="Lucida Calligraphy" pitchFamily="66" charset="0"/>
              </a:rPr>
              <a:t>!!!</a:t>
            </a:r>
          </a:p>
        </p:txBody>
      </p:sp>
      <p:pic>
        <p:nvPicPr>
          <p:cNvPr id="25" name="Image 24" descr="U'TESS PORTRAIT blanc.JPG"/>
          <p:cNvPicPr>
            <a:picLocks noChangeAspect="1"/>
          </p:cNvPicPr>
          <p:nvPr/>
        </p:nvPicPr>
        <p:blipFill>
          <a:blip r:embed="rId5" cstate="print"/>
          <a:stretch>
            <a:fillRect/>
          </a:stretch>
        </p:blipFill>
        <p:spPr>
          <a:xfrm>
            <a:off x="324247" y="450156"/>
            <a:ext cx="1584176" cy="2270481"/>
          </a:xfrm>
          <a:prstGeom prst="rect">
            <a:avLst/>
          </a:prstGeom>
          <a:effectLst>
            <a:softEdge rad="63500"/>
          </a:effectLst>
        </p:spPr>
      </p:pic>
      <p:pic>
        <p:nvPicPr>
          <p:cNvPr id="27" name="Image 26" descr="U'TESS ENTIER GALOP blanc.JPG"/>
          <p:cNvPicPr>
            <a:picLocks noChangeAspect="1"/>
          </p:cNvPicPr>
          <p:nvPr/>
        </p:nvPicPr>
        <p:blipFill>
          <a:blip r:embed="rId6" cstate="print"/>
          <a:stretch>
            <a:fillRect/>
          </a:stretch>
        </p:blipFill>
        <p:spPr>
          <a:xfrm>
            <a:off x="5061133" y="234132"/>
            <a:ext cx="2500130" cy="2916818"/>
          </a:xfrm>
          <a:prstGeom prst="rect">
            <a:avLst/>
          </a:prstGeom>
          <a:effectLst>
            <a:softEdge rad="317500"/>
          </a:effectLst>
        </p:spPr>
      </p:pic>
      <p:sp>
        <p:nvSpPr>
          <p:cNvPr id="6" name="ZoneTexte 5"/>
          <p:cNvSpPr txBox="1"/>
          <p:nvPr/>
        </p:nvSpPr>
        <p:spPr>
          <a:xfrm>
            <a:off x="0" y="234132"/>
            <a:ext cx="7561263" cy="923330"/>
          </a:xfrm>
          <a:prstGeom prst="rect">
            <a:avLst/>
          </a:prstGeom>
          <a:noFill/>
        </p:spPr>
        <p:txBody>
          <a:bodyPr wrap="square" rtlCol="0">
            <a:spAutoFit/>
          </a:bodyPr>
          <a:lstStyle/>
          <a:p>
            <a:pPr algn="ctr"/>
            <a:r>
              <a:rPr lang="fr-FR" sz="5400" dirty="0" smtClean="0">
                <a:solidFill>
                  <a:schemeClr val="bg2">
                    <a:lumMod val="25000"/>
                  </a:schemeClr>
                </a:solidFill>
                <a:latin typeface="Vivaldi" pitchFamily="66" charset="0"/>
              </a:rPr>
              <a:t>Notre </a:t>
            </a:r>
            <a:r>
              <a:rPr lang="fr-FR" sz="5400" dirty="0" err="1" smtClean="0">
                <a:solidFill>
                  <a:schemeClr val="bg2">
                    <a:lumMod val="25000"/>
                  </a:schemeClr>
                </a:solidFill>
                <a:latin typeface="Vivaldi" pitchFamily="66" charset="0"/>
              </a:rPr>
              <a:t>jument,U’tess</a:t>
            </a:r>
            <a:endParaRPr lang="fr-FR" sz="5400" dirty="0">
              <a:solidFill>
                <a:schemeClr val="bg2">
                  <a:lumMod val="25000"/>
                </a:schemeClr>
              </a:solidFill>
              <a:latin typeface="Vivaldi" pitchFamily="66" charset="0"/>
            </a:endParaRPr>
          </a:p>
        </p:txBody>
      </p:sp>
      <p:sp>
        <p:nvSpPr>
          <p:cNvPr id="26" name="ZoneTexte 25"/>
          <p:cNvSpPr txBox="1"/>
          <p:nvPr/>
        </p:nvSpPr>
        <p:spPr>
          <a:xfrm>
            <a:off x="468000" y="2772000"/>
            <a:ext cx="6624000" cy="2308324"/>
          </a:xfrm>
          <a:prstGeom prst="rect">
            <a:avLst/>
          </a:prstGeom>
          <a:noFill/>
        </p:spPr>
        <p:txBody>
          <a:bodyPr wrap="square" rtlCol="0">
            <a:spAutoFit/>
          </a:bodyPr>
          <a:lstStyle/>
          <a:p>
            <a:pPr algn="ctr"/>
            <a:r>
              <a:rPr lang="fr-FR" sz="1200" dirty="0" smtClean="0">
                <a:solidFill>
                  <a:schemeClr val="bg2">
                    <a:lumMod val="50000"/>
                  </a:schemeClr>
                </a:solidFill>
                <a:latin typeface="Lucida Calligraphy" pitchFamily="66" charset="0"/>
              </a:rPr>
              <a:t>elle regroupe toute les qualités qui nous sont chères: elle possède une morphologie bien compacte, une tête superbe, elle a également beaucoup de crins, une magnifique double crinière et pleins d'autres choses encore...</a:t>
            </a: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La Maman d'U'TESS est GYPSY LADY (papiers GYPSY), son papa est CHINADOLL COLT (étalon anglais), fils de CHINADOLL et du célèbre BOB THE BLAGDON!</a:t>
            </a: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U'TESS est maintenant poulinière au Vallon de la Mourre,</a:t>
            </a: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Nous avons hâte de voir sa future descendance, elle  promet d'être de très belle qualité, tant au niveau type qu'au niveau caractère!</a:t>
            </a:r>
            <a:endParaRPr lang="fr-FR" sz="1200" dirty="0">
              <a:solidFill>
                <a:schemeClr val="bg2">
                  <a:lumMod val="50000"/>
                </a:schemeClr>
              </a:solidFill>
              <a:latin typeface="Lucida Calligraphy" pitchFamily="66" charset="0"/>
            </a:endParaRPr>
          </a:p>
        </p:txBody>
      </p:sp>
      <p:pic>
        <p:nvPicPr>
          <p:cNvPr id="28" name="Image 27" descr="IMG_4921 MOD.JPG"/>
          <p:cNvPicPr>
            <a:picLocks noChangeAspect="1"/>
          </p:cNvPicPr>
          <p:nvPr/>
        </p:nvPicPr>
        <p:blipFill>
          <a:blip r:embed="rId7" cstate="print"/>
          <a:srcRect l="3925" r="5787"/>
          <a:stretch>
            <a:fillRect/>
          </a:stretch>
        </p:blipFill>
        <p:spPr>
          <a:xfrm>
            <a:off x="2088000" y="8532000"/>
            <a:ext cx="1656184" cy="1656000"/>
          </a:xfrm>
          <a:prstGeom prst="rect">
            <a:avLst/>
          </a:prstGeom>
        </p:spPr>
      </p:pic>
      <p:sp>
        <p:nvSpPr>
          <p:cNvPr id="31" name="ZoneTexte 30"/>
          <p:cNvSpPr txBox="1"/>
          <p:nvPr/>
        </p:nvSpPr>
        <p:spPr>
          <a:xfrm>
            <a:off x="1404367" y="8083004"/>
            <a:ext cx="1656184"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CLUBBER</a:t>
            </a:r>
            <a:endParaRPr lang="fr-FR" sz="1400" dirty="0">
              <a:solidFill>
                <a:schemeClr val="bg2">
                  <a:lumMod val="25000"/>
                </a:schemeClr>
              </a:solidFill>
              <a:latin typeface="Lucida Handwriting" pitchFamily="66" charset="0"/>
            </a:endParaRPr>
          </a:p>
        </p:txBody>
      </p:sp>
      <p:pic>
        <p:nvPicPr>
          <p:cNvPr id="34" name="Image 33" descr="IMG_4547 MOD.JPG"/>
          <p:cNvPicPr>
            <a:picLocks/>
          </p:cNvPicPr>
          <p:nvPr/>
        </p:nvPicPr>
        <p:blipFill>
          <a:blip r:embed="rId8" cstate="print"/>
          <a:srcRect l="11247" r="22383"/>
          <a:stretch>
            <a:fillRect/>
          </a:stretch>
        </p:blipFill>
        <p:spPr>
          <a:xfrm>
            <a:off x="396255" y="8532000"/>
            <a:ext cx="1656000" cy="1656000"/>
          </a:xfrm>
          <a:prstGeom prst="rect">
            <a:avLst/>
          </a:prstGeom>
        </p:spPr>
      </p:pic>
      <p:pic>
        <p:nvPicPr>
          <p:cNvPr id="35" name="Image 34" descr="IMG_1912 MOD.JPG"/>
          <p:cNvPicPr>
            <a:picLocks/>
          </p:cNvPicPr>
          <p:nvPr/>
        </p:nvPicPr>
        <p:blipFill>
          <a:blip r:embed="rId9" cstate="print"/>
          <a:srcRect l="8524" r="4095"/>
          <a:stretch>
            <a:fillRect/>
          </a:stretch>
        </p:blipFill>
        <p:spPr>
          <a:xfrm>
            <a:off x="396255" y="5400000"/>
            <a:ext cx="2592000" cy="2088000"/>
          </a:xfrm>
          <a:prstGeom prst="rect">
            <a:avLst/>
          </a:prstGeom>
        </p:spPr>
      </p:pic>
      <p:pic>
        <p:nvPicPr>
          <p:cNvPr id="36" name="Image 35" descr="IMG_4973 MOD.JPG"/>
          <p:cNvPicPr>
            <a:picLocks/>
          </p:cNvPicPr>
          <p:nvPr/>
        </p:nvPicPr>
        <p:blipFill>
          <a:blip r:embed="rId10" cstate="print"/>
          <a:srcRect l="4009" r="9074"/>
          <a:stretch>
            <a:fillRect/>
          </a:stretch>
        </p:blipFill>
        <p:spPr>
          <a:xfrm>
            <a:off x="3060551" y="5400000"/>
            <a:ext cx="1476000" cy="208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96255" y="7938988"/>
            <a:ext cx="6768752" cy="2448272"/>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396255" y="7650956"/>
            <a:ext cx="3096344" cy="276999"/>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SA PRODUCTION</a:t>
            </a:r>
            <a:endParaRPr lang="fr-FR" sz="1200" dirty="0">
              <a:solidFill>
                <a:schemeClr val="bg2">
                  <a:lumMod val="25000"/>
                </a:schemeClr>
              </a:solidFill>
              <a:latin typeface="Lucida Handwriting" pitchFamily="66" charset="0"/>
            </a:endParaRPr>
          </a:p>
        </p:txBody>
      </p:sp>
      <p:sp>
        <p:nvSpPr>
          <p:cNvPr id="30" name="ZoneTexte 29"/>
          <p:cNvSpPr txBox="1"/>
          <p:nvPr/>
        </p:nvSpPr>
        <p:spPr>
          <a:xfrm>
            <a:off x="4068663" y="7650956"/>
            <a:ext cx="3096344" cy="276999"/>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SON PEDIGREE</a:t>
            </a:r>
            <a:endParaRPr lang="fr-FR" sz="1200" dirty="0">
              <a:solidFill>
                <a:schemeClr val="bg2">
                  <a:lumMod val="25000"/>
                </a:schemeClr>
              </a:solidFill>
              <a:latin typeface="Lucida Handwriting" pitchFamily="66" charset="0"/>
            </a:endParaRPr>
          </a:p>
        </p:txBody>
      </p:sp>
      <p:sp>
        <p:nvSpPr>
          <p:cNvPr id="19" name="ZoneTexte 18"/>
          <p:cNvSpPr txBox="1"/>
          <p:nvPr/>
        </p:nvSpPr>
        <p:spPr>
          <a:xfrm>
            <a:off x="3852639" y="8010996"/>
            <a:ext cx="3384376"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ICEMAN, son  père </a:t>
            </a:r>
            <a:endParaRPr lang="fr-FR" sz="1400" dirty="0">
              <a:solidFill>
                <a:schemeClr val="bg2">
                  <a:lumMod val="25000"/>
                </a:schemeClr>
              </a:solidFill>
              <a:latin typeface="Lucida Handwriting" pitchFamily="66" charset="0"/>
            </a:endParaRPr>
          </a:p>
        </p:txBody>
      </p:sp>
      <p:sp>
        <p:nvSpPr>
          <p:cNvPr id="8" name="ZoneTexte 7"/>
          <p:cNvSpPr txBox="1"/>
          <p:nvPr/>
        </p:nvSpPr>
        <p:spPr>
          <a:xfrm>
            <a:off x="1692000" y="1800000"/>
            <a:ext cx="3960000" cy="461665"/>
          </a:xfrm>
          <a:prstGeom prst="rect">
            <a:avLst/>
          </a:prstGeom>
          <a:noFill/>
        </p:spPr>
        <p:txBody>
          <a:bodyPr wrap="square" rtlCol="0">
            <a:spAutoFit/>
          </a:bodyPr>
          <a:lstStyle/>
          <a:p>
            <a:pPr algn="ctr"/>
            <a:r>
              <a:rPr lang="fr-FR" sz="1200" dirty="0" smtClean="0">
                <a:solidFill>
                  <a:schemeClr val="bg2">
                    <a:lumMod val="50000"/>
                  </a:schemeClr>
                </a:solidFill>
                <a:latin typeface="Lucida Calligraphy" pitchFamily="66" charset="0"/>
              </a:rPr>
              <a:t>ICE LADY est une superbe jeune jument GYPSY COB alezane </a:t>
            </a:r>
            <a:r>
              <a:rPr lang="fr-FR" sz="1200" dirty="0" err="1" smtClean="0">
                <a:solidFill>
                  <a:schemeClr val="bg2">
                    <a:lumMod val="50000"/>
                  </a:schemeClr>
                </a:solidFill>
                <a:latin typeface="Lucida Calligraphy" pitchFamily="66" charset="0"/>
              </a:rPr>
              <a:t>sabino</a:t>
            </a:r>
            <a:endParaRPr lang="fr-FR" sz="1200" dirty="0" smtClean="0">
              <a:solidFill>
                <a:schemeClr val="bg2">
                  <a:lumMod val="50000"/>
                </a:schemeClr>
              </a:solidFill>
              <a:latin typeface="Lucida Calligraphy" pitchFamily="66" charset="0"/>
            </a:endParaRPr>
          </a:p>
        </p:txBody>
      </p:sp>
      <p:pic>
        <p:nvPicPr>
          <p:cNvPr id="35" name="Image 34" descr="ICEMAN.jpg"/>
          <p:cNvPicPr>
            <a:picLocks/>
          </p:cNvPicPr>
          <p:nvPr/>
        </p:nvPicPr>
        <p:blipFill>
          <a:blip r:embed="rId2" cstate="print"/>
          <a:stretch>
            <a:fillRect/>
          </a:stretch>
        </p:blipFill>
        <p:spPr>
          <a:xfrm>
            <a:off x="5508823" y="8532000"/>
            <a:ext cx="1620000" cy="1656000"/>
          </a:xfrm>
          <a:prstGeom prst="rect">
            <a:avLst/>
          </a:prstGeom>
        </p:spPr>
      </p:pic>
      <p:pic>
        <p:nvPicPr>
          <p:cNvPr id="37" name="Image 36" descr="Iceman 2.jpg"/>
          <p:cNvPicPr>
            <a:picLocks/>
          </p:cNvPicPr>
          <p:nvPr/>
        </p:nvPicPr>
        <p:blipFill>
          <a:blip r:embed="rId3" cstate="print"/>
          <a:stretch>
            <a:fillRect/>
          </a:stretch>
        </p:blipFill>
        <p:spPr>
          <a:xfrm>
            <a:off x="3852639" y="8532000"/>
            <a:ext cx="1620000" cy="1656000"/>
          </a:xfrm>
          <a:prstGeom prst="rect">
            <a:avLst/>
          </a:prstGeom>
        </p:spPr>
      </p:pic>
      <p:pic>
        <p:nvPicPr>
          <p:cNvPr id="24" name="Image 23" descr="ICE LADY PORTRAIT 2 BLANC.JPG"/>
          <p:cNvPicPr>
            <a:picLocks noChangeAspect="1"/>
          </p:cNvPicPr>
          <p:nvPr/>
        </p:nvPicPr>
        <p:blipFill>
          <a:blip r:embed="rId4" cstate="print"/>
          <a:stretch>
            <a:fillRect/>
          </a:stretch>
        </p:blipFill>
        <p:spPr>
          <a:xfrm>
            <a:off x="0" y="162124"/>
            <a:ext cx="2139628" cy="3062688"/>
          </a:xfrm>
          <a:prstGeom prst="rect">
            <a:avLst/>
          </a:prstGeom>
          <a:effectLst>
            <a:softEdge rad="317500"/>
          </a:effectLst>
        </p:spPr>
      </p:pic>
      <p:pic>
        <p:nvPicPr>
          <p:cNvPr id="27" name="Image 26" descr="ICE LADY ENTIER 2 blanc.JPG"/>
          <p:cNvPicPr>
            <a:picLocks noChangeAspect="1"/>
          </p:cNvPicPr>
          <p:nvPr/>
        </p:nvPicPr>
        <p:blipFill>
          <a:blip r:embed="rId5" cstate="print"/>
          <a:stretch>
            <a:fillRect/>
          </a:stretch>
        </p:blipFill>
        <p:spPr>
          <a:xfrm>
            <a:off x="5771862" y="0"/>
            <a:ext cx="1789401" cy="3420592"/>
          </a:xfrm>
          <a:prstGeom prst="rect">
            <a:avLst/>
          </a:prstGeom>
        </p:spPr>
      </p:pic>
      <p:sp>
        <p:nvSpPr>
          <p:cNvPr id="6" name="ZoneTexte 5"/>
          <p:cNvSpPr txBox="1"/>
          <p:nvPr/>
        </p:nvSpPr>
        <p:spPr>
          <a:xfrm>
            <a:off x="0" y="234132"/>
            <a:ext cx="7561263" cy="923330"/>
          </a:xfrm>
          <a:prstGeom prst="rect">
            <a:avLst/>
          </a:prstGeom>
          <a:noFill/>
        </p:spPr>
        <p:txBody>
          <a:bodyPr wrap="square" rtlCol="0">
            <a:spAutoFit/>
          </a:bodyPr>
          <a:lstStyle/>
          <a:p>
            <a:pPr algn="ctr"/>
            <a:r>
              <a:rPr lang="fr-FR" sz="5400" dirty="0" smtClean="0">
                <a:solidFill>
                  <a:schemeClr val="bg2">
                    <a:lumMod val="25000"/>
                  </a:schemeClr>
                </a:solidFill>
                <a:latin typeface="Vivaldi" pitchFamily="66" charset="0"/>
              </a:rPr>
              <a:t>Notre jument, </a:t>
            </a:r>
            <a:r>
              <a:rPr lang="fr-FR" sz="5400" dirty="0" err="1" smtClean="0">
                <a:solidFill>
                  <a:schemeClr val="bg2">
                    <a:lumMod val="25000"/>
                  </a:schemeClr>
                </a:solidFill>
                <a:latin typeface="Vivaldi" pitchFamily="66" charset="0"/>
              </a:rPr>
              <a:t>Ice</a:t>
            </a:r>
            <a:r>
              <a:rPr lang="fr-FR" sz="5400" dirty="0" smtClean="0">
                <a:solidFill>
                  <a:schemeClr val="bg2">
                    <a:lumMod val="25000"/>
                  </a:schemeClr>
                </a:solidFill>
                <a:latin typeface="Vivaldi" pitchFamily="66" charset="0"/>
              </a:rPr>
              <a:t> Lady</a:t>
            </a:r>
            <a:endParaRPr lang="fr-FR" sz="5400" dirty="0">
              <a:solidFill>
                <a:schemeClr val="bg2">
                  <a:lumMod val="25000"/>
                </a:schemeClr>
              </a:solidFill>
              <a:latin typeface="Vivaldi" pitchFamily="66" charset="0"/>
            </a:endParaRPr>
          </a:p>
        </p:txBody>
      </p:sp>
      <p:sp>
        <p:nvSpPr>
          <p:cNvPr id="26" name="ZoneTexte 25"/>
          <p:cNvSpPr txBox="1"/>
          <p:nvPr/>
        </p:nvSpPr>
        <p:spPr>
          <a:xfrm>
            <a:off x="468000" y="2772000"/>
            <a:ext cx="6624000" cy="1938992"/>
          </a:xfrm>
          <a:prstGeom prst="rect">
            <a:avLst/>
          </a:prstGeom>
          <a:noFill/>
        </p:spPr>
        <p:txBody>
          <a:bodyPr wrap="square" rtlCol="0">
            <a:spAutoFit/>
          </a:bodyPr>
          <a:lstStyle/>
          <a:p>
            <a:pPr algn="ctr"/>
            <a:r>
              <a:rPr lang="fr-FR" sz="1200" dirty="0" smtClean="0">
                <a:solidFill>
                  <a:schemeClr val="bg2">
                    <a:lumMod val="50000"/>
                  </a:schemeClr>
                </a:solidFill>
                <a:latin typeface="Lucida Calligraphy" pitchFamily="66" charset="0"/>
              </a:rPr>
              <a:t>elle est la fille de ICE MAN, magnifique et célèbre étalon Anglais </a:t>
            </a:r>
          </a:p>
          <a:p>
            <a:pPr algn="ctr"/>
            <a:r>
              <a:rPr lang="fr-FR" sz="1200" dirty="0" smtClean="0">
                <a:solidFill>
                  <a:schemeClr val="bg2">
                    <a:lumMod val="50000"/>
                  </a:schemeClr>
                </a:solidFill>
                <a:latin typeface="Lucida Calligraphy" pitchFamily="66" charset="0"/>
              </a:rPr>
              <a:t>parti maintenant en Australie.</a:t>
            </a: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ICE LADY possède une superbe conformation, une tête sublime et beaucoup de crins et fanons !</a:t>
            </a:r>
          </a:p>
          <a:p>
            <a:pPr algn="ctr"/>
            <a:r>
              <a:rPr lang="fr-FR" sz="1200" dirty="0" smtClean="0">
                <a:solidFill>
                  <a:schemeClr val="bg2">
                    <a:lumMod val="50000"/>
                  </a:schemeClr>
                </a:solidFill>
                <a:latin typeface="Lucida Calligraphy" pitchFamily="66" charset="0"/>
              </a:rPr>
              <a:t>C'est une véritable Princesse , elle dégage beaucoup de douceur.....</a:t>
            </a: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Nous avons acheté ICE LADY pour BOB, tous deux nous donneront sans aucun doute de merveilleux bébés!</a:t>
            </a:r>
          </a:p>
          <a:p>
            <a:pPr algn="ctr"/>
            <a:r>
              <a:rPr lang="fr-FR" sz="1200" dirty="0" smtClean="0">
                <a:solidFill>
                  <a:schemeClr val="bg2">
                    <a:lumMod val="50000"/>
                  </a:schemeClr>
                </a:solidFill>
                <a:latin typeface="Lucida Calligraphy" pitchFamily="66" charset="0"/>
              </a:rPr>
              <a:t>Nous avons vraiment hâte de voir leur premier poulain!!</a:t>
            </a:r>
            <a:endParaRPr lang="fr-FR" sz="1200" dirty="0">
              <a:solidFill>
                <a:schemeClr val="bg2">
                  <a:lumMod val="50000"/>
                </a:schemeClr>
              </a:solidFill>
              <a:latin typeface="Lucida Calligraphy" pitchFamily="66" charset="0"/>
            </a:endParaRPr>
          </a:p>
        </p:txBody>
      </p:sp>
      <p:pic>
        <p:nvPicPr>
          <p:cNvPr id="18" name="Image 17" descr="IMG_3777 MOD.JPG"/>
          <p:cNvPicPr>
            <a:picLocks noChangeAspect="1"/>
          </p:cNvPicPr>
          <p:nvPr/>
        </p:nvPicPr>
        <p:blipFill>
          <a:blip r:embed="rId6" cstate="print"/>
          <a:srcRect l="28096" t="15782" r="6876" b="11834"/>
          <a:stretch>
            <a:fillRect/>
          </a:stretch>
        </p:blipFill>
        <p:spPr>
          <a:xfrm>
            <a:off x="4608000" y="5400000"/>
            <a:ext cx="2592262" cy="2088000"/>
          </a:xfrm>
          <a:prstGeom prst="rect">
            <a:avLst/>
          </a:prstGeom>
        </p:spPr>
      </p:pic>
      <p:pic>
        <p:nvPicPr>
          <p:cNvPr id="22" name="Image 21" descr="IMG_3708 MOD.JPG"/>
          <p:cNvPicPr>
            <a:picLocks noChangeAspect="1"/>
          </p:cNvPicPr>
          <p:nvPr/>
        </p:nvPicPr>
        <p:blipFill>
          <a:blip r:embed="rId7" cstate="print"/>
          <a:srcRect l="11907" t="6667" r="6513" b="5393"/>
          <a:stretch>
            <a:fillRect/>
          </a:stretch>
        </p:blipFill>
        <p:spPr>
          <a:xfrm>
            <a:off x="396000" y="5400000"/>
            <a:ext cx="2592248" cy="2088000"/>
          </a:xfrm>
          <a:prstGeom prst="rect">
            <a:avLst/>
          </a:prstGeom>
        </p:spPr>
      </p:pic>
      <p:pic>
        <p:nvPicPr>
          <p:cNvPr id="23" name="Image 22" descr="IMG_3807 MOD.JPG"/>
          <p:cNvPicPr>
            <a:picLocks/>
          </p:cNvPicPr>
          <p:nvPr/>
        </p:nvPicPr>
        <p:blipFill>
          <a:blip r:embed="rId8" cstate="print"/>
          <a:srcRect l="8098" t="4994" r="43334" b="-301"/>
          <a:stretch>
            <a:fillRect/>
          </a:stretch>
        </p:blipFill>
        <p:spPr>
          <a:xfrm>
            <a:off x="3060000" y="5400000"/>
            <a:ext cx="1476000" cy="208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324247" y="1530276"/>
            <a:ext cx="6912768" cy="677108"/>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NOS POULICHE et POULAIN,  futurs reproducteurs</a:t>
            </a:r>
          </a:p>
          <a:p>
            <a:endParaRPr lang="fr-FR" sz="1400" dirty="0" smtClean="0">
              <a:solidFill>
                <a:srgbClr val="E0E377"/>
              </a:solidFill>
              <a:latin typeface="Lucida Handwriting" pitchFamily="66" charset="0"/>
            </a:endParaRPr>
          </a:p>
          <a:p>
            <a:endParaRPr lang="fr-FR" sz="1200" dirty="0">
              <a:solidFill>
                <a:srgbClr val="E0E377"/>
              </a:solidFill>
              <a:latin typeface="Lucida Handwriting" pitchFamily="66" charset="0"/>
            </a:endParaRPr>
          </a:p>
        </p:txBody>
      </p:sp>
      <p:sp>
        <p:nvSpPr>
          <p:cNvPr id="6" name="ZoneTexte 5"/>
          <p:cNvSpPr txBox="1"/>
          <p:nvPr/>
        </p:nvSpPr>
        <p:spPr>
          <a:xfrm>
            <a:off x="0" y="234132"/>
            <a:ext cx="7561263" cy="1015663"/>
          </a:xfrm>
          <a:prstGeom prst="rect">
            <a:avLst/>
          </a:prstGeom>
          <a:noFill/>
        </p:spPr>
        <p:txBody>
          <a:bodyPr wrap="square" rtlCol="0">
            <a:spAutoFit/>
          </a:bodyPr>
          <a:lstStyle/>
          <a:p>
            <a:pPr algn="ctr"/>
            <a:r>
              <a:rPr lang="fr-FR" sz="6000" dirty="0" smtClean="0">
                <a:solidFill>
                  <a:schemeClr val="bg2">
                    <a:lumMod val="25000"/>
                  </a:schemeClr>
                </a:solidFill>
                <a:latin typeface="Vivaldi" pitchFamily="66" charset="0"/>
              </a:rPr>
              <a:t>Le Vallon de la Mourre</a:t>
            </a:r>
            <a:endParaRPr lang="fr-FR" sz="6000" dirty="0">
              <a:solidFill>
                <a:schemeClr val="bg2">
                  <a:lumMod val="25000"/>
                </a:schemeClr>
              </a:solidFill>
              <a:latin typeface="Vivaldi" pitchFamily="66" charset="0"/>
            </a:endParaRPr>
          </a:p>
        </p:txBody>
      </p:sp>
      <p:pic>
        <p:nvPicPr>
          <p:cNvPr id="13" name="Image 12" descr="IMG_7123 MOD.JPG"/>
          <p:cNvPicPr>
            <a:picLocks noChangeAspect="1"/>
          </p:cNvPicPr>
          <p:nvPr/>
        </p:nvPicPr>
        <p:blipFill>
          <a:blip r:embed="rId2" cstate="print"/>
          <a:stretch>
            <a:fillRect/>
          </a:stretch>
        </p:blipFill>
        <p:spPr>
          <a:xfrm>
            <a:off x="432000" y="2610396"/>
            <a:ext cx="2786709" cy="3888432"/>
          </a:xfrm>
          <a:prstGeom prst="rect">
            <a:avLst/>
          </a:prstGeom>
          <a:effectLst>
            <a:softEdge rad="635000"/>
          </a:effectLst>
        </p:spPr>
      </p:pic>
      <p:pic>
        <p:nvPicPr>
          <p:cNvPr id="17" name="Image 16" descr="IMG_7102 MOD.JPG"/>
          <p:cNvPicPr>
            <a:picLocks noChangeAspect="1"/>
          </p:cNvPicPr>
          <p:nvPr/>
        </p:nvPicPr>
        <p:blipFill>
          <a:blip r:embed="rId3" cstate="print"/>
          <a:srcRect r="10955"/>
          <a:stretch>
            <a:fillRect/>
          </a:stretch>
        </p:blipFill>
        <p:spPr>
          <a:xfrm>
            <a:off x="2304000" y="2520000"/>
            <a:ext cx="5163341" cy="4212000"/>
          </a:xfrm>
          <a:prstGeom prst="rect">
            <a:avLst/>
          </a:prstGeom>
          <a:effectLst>
            <a:softEdge rad="635000"/>
          </a:effectLst>
        </p:spPr>
      </p:pic>
      <p:pic>
        <p:nvPicPr>
          <p:cNvPr id="19" name="Image 18" descr="IMG_7916 MOD.JPG"/>
          <p:cNvPicPr>
            <a:picLocks noChangeAspect="1"/>
          </p:cNvPicPr>
          <p:nvPr/>
        </p:nvPicPr>
        <p:blipFill>
          <a:blip r:embed="rId4" cstate="print"/>
          <a:srcRect l="5241" t="5509" r="10002"/>
          <a:stretch>
            <a:fillRect/>
          </a:stretch>
        </p:blipFill>
        <p:spPr>
          <a:xfrm>
            <a:off x="252239" y="6570836"/>
            <a:ext cx="5081095" cy="4122564"/>
          </a:xfrm>
          <a:prstGeom prst="rect">
            <a:avLst/>
          </a:prstGeom>
          <a:effectLst>
            <a:softEdge rad="635000"/>
          </a:effectLst>
        </p:spPr>
      </p:pic>
      <p:pic>
        <p:nvPicPr>
          <p:cNvPr id="18" name="Image 17" descr="IMG_8015 MOD.JPG"/>
          <p:cNvPicPr>
            <a:picLocks noChangeAspect="1"/>
          </p:cNvPicPr>
          <p:nvPr/>
        </p:nvPicPr>
        <p:blipFill>
          <a:blip r:embed="rId5" cstate="print"/>
          <a:srcRect l="16668" r="20478"/>
          <a:stretch>
            <a:fillRect/>
          </a:stretch>
        </p:blipFill>
        <p:spPr>
          <a:xfrm>
            <a:off x="3780631" y="6516000"/>
            <a:ext cx="3552448" cy="4050556"/>
          </a:xfrm>
          <a:prstGeom prst="rect">
            <a:avLst/>
          </a:prstGeom>
          <a:effectLst>
            <a:softEdge rad="6350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96255" y="7938988"/>
            <a:ext cx="6768752" cy="2448272"/>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396255" y="8010996"/>
            <a:ext cx="3456384"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LARA, sa mère </a:t>
            </a:r>
            <a:endParaRPr lang="fr-FR" sz="1400" dirty="0">
              <a:solidFill>
                <a:schemeClr val="bg2">
                  <a:lumMod val="25000"/>
                </a:schemeClr>
              </a:solidFill>
              <a:latin typeface="Lucida Handwriting" pitchFamily="66" charset="0"/>
            </a:endParaRPr>
          </a:p>
        </p:txBody>
      </p:sp>
      <p:sp>
        <p:nvSpPr>
          <p:cNvPr id="30" name="ZoneTexte 29"/>
          <p:cNvSpPr txBox="1"/>
          <p:nvPr/>
        </p:nvSpPr>
        <p:spPr>
          <a:xfrm>
            <a:off x="396255" y="7650956"/>
            <a:ext cx="3096344" cy="276999"/>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SON PEDIGREE</a:t>
            </a:r>
            <a:endParaRPr lang="fr-FR" sz="1200" dirty="0">
              <a:solidFill>
                <a:schemeClr val="bg2">
                  <a:lumMod val="25000"/>
                </a:schemeClr>
              </a:solidFill>
              <a:latin typeface="Lucida Handwriting" pitchFamily="66" charset="0"/>
            </a:endParaRPr>
          </a:p>
        </p:txBody>
      </p:sp>
      <p:sp>
        <p:nvSpPr>
          <p:cNvPr id="19" name="ZoneTexte 18"/>
          <p:cNvSpPr txBox="1"/>
          <p:nvPr/>
        </p:nvSpPr>
        <p:spPr>
          <a:xfrm>
            <a:off x="3852639" y="8010996"/>
            <a:ext cx="3384376"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BLUE LORD, son  père </a:t>
            </a:r>
            <a:endParaRPr lang="fr-FR" sz="1400" dirty="0">
              <a:solidFill>
                <a:schemeClr val="bg2">
                  <a:lumMod val="25000"/>
                </a:schemeClr>
              </a:solidFill>
              <a:latin typeface="Lucida Handwriting" pitchFamily="66" charset="0"/>
            </a:endParaRPr>
          </a:p>
        </p:txBody>
      </p:sp>
      <p:sp>
        <p:nvSpPr>
          <p:cNvPr id="8" name="ZoneTexte 7"/>
          <p:cNvSpPr txBox="1"/>
          <p:nvPr/>
        </p:nvSpPr>
        <p:spPr>
          <a:xfrm>
            <a:off x="1692000" y="1800000"/>
            <a:ext cx="3960000" cy="461665"/>
          </a:xfrm>
          <a:prstGeom prst="rect">
            <a:avLst/>
          </a:prstGeom>
          <a:noFill/>
        </p:spPr>
        <p:txBody>
          <a:bodyPr wrap="square" rtlCol="0">
            <a:spAutoFit/>
          </a:bodyPr>
          <a:lstStyle/>
          <a:p>
            <a:pPr algn="ctr"/>
            <a:r>
              <a:rPr lang="fr-FR" sz="1200" dirty="0" smtClean="0">
                <a:solidFill>
                  <a:schemeClr val="bg2">
                    <a:lumMod val="50000"/>
                  </a:schemeClr>
                </a:solidFill>
                <a:latin typeface="Lucida Calligraphy" pitchFamily="66" charset="0"/>
              </a:rPr>
              <a:t>BLACK PEARL est née le 1er mai 2011 chez une amie.</a:t>
            </a:r>
          </a:p>
        </p:txBody>
      </p:sp>
      <p:pic>
        <p:nvPicPr>
          <p:cNvPr id="32" name="Image 31" descr="LARA 3.jpg"/>
          <p:cNvPicPr>
            <a:picLocks/>
          </p:cNvPicPr>
          <p:nvPr/>
        </p:nvPicPr>
        <p:blipFill>
          <a:blip r:embed="rId2" cstate="print"/>
          <a:srcRect l="22382" r="23327" b="18573"/>
          <a:stretch>
            <a:fillRect/>
          </a:stretch>
        </p:blipFill>
        <p:spPr>
          <a:xfrm>
            <a:off x="432000" y="8532000"/>
            <a:ext cx="1620000" cy="1656000"/>
          </a:xfrm>
          <a:prstGeom prst="rect">
            <a:avLst/>
          </a:prstGeom>
        </p:spPr>
      </p:pic>
      <p:pic>
        <p:nvPicPr>
          <p:cNvPr id="33" name="Image 32" descr="LARA 2.jpg"/>
          <p:cNvPicPr>
            <a:picLocks/>
          </p:cNvPicPr>
          <p:nvPr/>
        </p:nvPicPr>
        <p:blipFill>
          <a:blip r:embed="rId3" cstate="print"/>
          <a:srcRect t="9474" r="-1636" b="21236"/>
          <a:stretch>
            <a:fillRect/>
          </a:stretch>
        </p:blipFill>
        <p:spPr>
          <a:xfrm>
            <a:off x="2088000" y="8532000"/>
            <a:ext cx="1656000" cy="1620000"/>
          </a:xfrm>
          <a:prstGeom prst="rect">
            <a:avLst/>
          </a:prstGeom>
        </p:spPr>
      </p:pic>
      <p:pic>
        <p:nvPicPr>
          <p:cNvPr id="34" name="Image 33" descr="BLUE LORD.jpg"/>
          <p:cNvPicPr>
            <a:picLocks/>
          </p:cNvPicPr>
          <p:nvPr/>
        </p:nvPicPr>
        <p:blipFill>
          <a:blip r:embed="rId4" cstate="print"/>
          <a:srcRect l="17550" t="8784" r="26323" b="10135"/>
          <a:stretch>
            <a:fillRect/>
          </a:stretch>
        </p:blipFill>
        <p:spPr>
          <a:xfrm>
            <a:off x="3780000" y="8532000"/>
            <a:ext cx="1656000" cy="1620000"/>
          </a:xfrm>
          <a:prstGeom prst="rect">
            <a:avLst/>
          </a:prstGeom>
        </p:spPr>
      </p:pic>
      <p:pic>
        <p:nvPicPr>
          <p:cNvPr id="36" name="Image 35" descr="BLUE LORD 5.jpg"/>
          <p:cNvPicPr>
            <a:picLocks/>
          </p:cNvPicPr>
          <p:nvPr/>
        </p:nvPicPr>
        <p:blipFill>
          <a:blip r:embed="rId5" cstate="print"/>
          <a:srcRect l="14563" t="5425" r="22775"/>
          <a:stretch>
            <a:fillRect/>
          </a:stretch>
        </p:blipFill>
        <p:spPr>
          <a:xfrm>
            <a:off x="5508000" y="8532000"/>
            <a:ext cx="1620000" cy="1620000"/>
          </a:xfrm>
          <a:prstGeom prst="rect">
            <a:avLst/>
          </a:prstGeom>
        </p:spPr>
      </p:pic>
      <p:pic>
        <p:nvPicPr>
          <p:cNvPr id="25" name="Image 24" descr="IMG_1434 MOD.JPG"/>
          <p:cNvPicPr>
            <a:picLocks/>
          </p:cNvPicPr>
          <p:nvPr/>
        </p:nvPicPr>
        <p:blipFill>
          <a:blip r:embed="rId6" cstate="print"/>
          <a:srcRect l="12028" r="38572" b="449"/>
          <a:stretch>
            <a:fillRect/>
          </a:stretch>
        </p:blipFill>
        <p:spPr>
          <a:xfrm>
            <a:off x="3096000" y="5400000"/>
            <a:ext cx="1476000" cy="2088000"/>
          </a:xfrm>
          <a:prstGeom prst="rect">
            <a:avLst/>
          </a:prstGeom>
        </p:spPr>
      </p:pic>
      <p:pic>
        <p:nvPicPr>
          <p:cNvPr id="20" name="Image 19" descr="IMG_7114 MOD.JPG"/>
          <p:cNvPicPr>
            <a:picLocks/>
          </p:cNvPicPr>
          <p:nvPr/>
        </p:nvPicPr>
        <p:blipFill>
          <a:blip r:embed="rId7" cstate="print"/>
          <a:srcRect l="-1" r="10482"/>
          <a:stretch>
            <a:fillRect/>
          </a:stretch>
        </p:blipFill>
        <p:spPr>
          <a:xfrm>
            <a:off x="4644000" y="5400000"/>
            <a:ext cx="2592000" cy="2088000"/>
          </a:xfrm>
          <a:prstGeom prst="rect">
            <a:avLst/>
          </a:prstGeom>
        </p:spPr>
      </p:pic>
      <p:pic>
        <p:nvPicPr>
          <p:cNvPr id="27" name="Image 26" descr="IMG_7069 MOD.JPG"/>
          <p:cNvPicPr>
            <a:picLocks noChangeAspect="1"/>
          </p:cNvPicPr>
          <p:nvPr/>
        </p:nvPicPr>
        <p:blipFill>
          <a:blip r:embed="rId8" cstate="print"/>
          <a:srcRect l="7530" r="5469"/>
          <a:stretch>
            <a:fillRect/>
          </a:stretch>
        </p:blipFill>
        <p:spPr>
          <a:xfrm>
            <a:off x="288000" y="5400000"/>
            <a:ext cx="2736304" cy="2088000"/>
          </a:xfrm>
          <a:prstGeom prst="rect">
            <a:avLst/>
          </a:prstGeom>
        </p:spPr>
      </p:pic>
      <p:pic>
        <p:nvPicPr>
          <p:cNvPr id="21" name="Image 20" descr="BLACK PEARL PORTRAIT 2.jpg"/>
          <p:cNvPicPr>
            <a:picLocks noChangeAspect="1"/>
          </p:cNvPicPr>
          <p:nvPr/>
        </p:nvPicPr>
        <p:blipFill>
          <a:blip r:embed="rId9" cstate="print"/>
          <a:stretch>
            <a:fillRect/>
          </a:stretch>
        </p:blipFill>
        <p:spPr>
          <a:xfrm>
            <a:off x="1" y="1"/>
            <a:ext cx="2507508" cy="3042444"/>
          </a:xfrm>
          <a:prstGeom prst="rect">
            <a:avLst/>
          </a:prstGeom>
          <a:effectLst>
            <a:softEdge rad="635000"/>
          </a:effectLst>
        </p:spPr>
      </p:pic>
      <p:pic>
        <p:nvPicPr>
          <p:cNvPr id="28" name="Image 27" descr="BLACK PEARL TROT.JPG"/>
          <p:cNvPicPr>
            <a:picLocks noChangeAspect="1"/>
          </p:cNvPicPr>
          <p:nvPr/>
        </p:nvPicPr>
        <p:blipFill>
          <a:blip r:embed="rId10" cstate="print"/>
          <a:stretch>
            <a:fillRect/>
          </a:stretch>
        </p:blipFill>
        <p:spPr>
          <a:xfrm>
            <a:off x="5639747" y="234132"/>
            <a:ext cx="1921516" cy="3051820"/>
          </a:xfrm>
          <a:prstGeom prst="rect">
            <a:avLst/>
          </a:prstGeom>
          <a:effectLst>
            <a:softEdge rad="317500"/>
          </a:effectLst>
        </p:spPr>
      </p:pic>
      <p:sp>
        <p:nvSpPr>
          <p:cNvPr id="6" name="ZoneTexte 5"/>
          <p:cNvSpPr txBox="1"/>
          <p:nvPr/>
        </p:nvSpPr>
        <p:spPr>
          <a:xfrm>
            <a:off x="0" y="234132"/>
            <a:ext cx="7561263" cy="923330"/>
          </a:xfrm>
          <a:prstGeom prst="rect">
            <a:avLst/>
          </a:prstGeom>
          <a:noFill/>
        </p:spPr>
        <p:txBody>
          <a:bodyPr wrap="square" rtlCol="0">
            <a:spAutoFit/>
          </a:bodyPr>
          <a:lstStyle/>
          <a:p>
            <a:pPr algn="ctr"/>
            <a:r>
              <a:rPr lang="fr-FR" sz="5400" dirty="0" smtClean="0">
                <a:solidFill>
                  <a:schemeClr val="bg2">
                    <a:lumMod val="25000"/>
                  </a:schemeClr>
                </a:solidFill>
                <a:latin typeface="Vivaldi" pitchFamily="66" charset="0"/>
              </a:rPr>
              <a:t>Notre </a:t>
            </a:r>
            <a:r>
              <a:rPr lang="fr-FR" sz="5400" dirty="0" err="1" smtClean="0">
                <a:solidFill>
                  <a:schemeClr val="bg2">
                    <a:lumMod val="25000"/>
                  </a:schemeClr>
                </a:solidFill>
                <a:latin typeface="Vivaldi" pitchFamily="66" charset="0"/>
              </a:rPr>
              <a:t>pouliche,BlackPearl</a:t>
            </a:r>
            <a:endParaRPr lang="fr-FR" sz="5400" dirty="0">
              <a:solidFill>
                <a:schemeClr val="bg2">
                  <a:lumMod val="25000"/>
                </a:schemeClr>
              </a:solidFill>
              <a:latin typeface="Vivaldi" pitchFamily="66" charset="0"/>
            </a:endParaRPr>
          </a:p>
        </p:txBody>
      </p:sp>
      <p:sp>
        <p:nvSpPr>
          <p:cNvPr id="26" name="ZoneTexte 25"/>
          <p:cNvSpPr txBox="1"/>
          <p:nvPr/>
        </p:nvSpPr>
        <p:spPr>
          <a:xfrm>
            <a:off x="468000" y="2772000"/>
            <a:ext cx="6624000" cy="2308324"/>
          </a:xfrm>
          <a:prstGeom prst="rect">
            <a:avLst/>
          </a:prstGeom>
          <a:noFill/>
        </p:spPr>
        <p:txBody>
          <a:bodyPr wrap="square" rtlCol="0">
            <a:spAutoFit/>
          </a:bodyPr>
          <a:lstStyle/>
          <a:p>
            <a:pPr algn="ctr"/>
            <a:r>
              <a:rPr lang="fr-FR" sz="1200" dirty="0" smtClean="0">
                <a:solidFill>
                  <a:schemeClr val="bg2">
                    <a:lumMod val="50000"/>
                  </a:schemeClr>
                </a:solidFill>
                <a:latin typeface="Lucida Calligraphy" pitchFamily="66" charset="0"/>
              </a:rPr>
              <a:t>Nous avons craqué dès le 1er jour, la 1ere photo .... </a:t>
            </a: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BLACK PEARL sera une chérie pour BOOSTER, elle est noire </a:t>
            </a:r>
            <a:r>
              <a:rPr lang="fr-FR" sz="1200" dirty="0" err="1" smtClean="0">
                <a:solidFill>
                  <a:schemeClr val="bg2">
                    <a:lumMod val="50000"/>
                  </a:schemeClr>
                </a:solidFill>
                <a:latin typeface="Lucida Calligraphy" pitchFamily="66" charset="0"/>
              </a:rPr>
              <a:t>sabino</a:t>
            </a:r>
            <a:r>
              <a:rPr lang="fr-FR" sz="1200" dirty="0" smtClean="0">
                <a:solidFill>
                  <a:schemeClr val="bg2">
                    <a:lumMod val="50000"/>
                  </a:schemeClr>
                </a:solidFill>
                <a:latin typeface="Lucida Calligraphy" pitchFamily="66" charset="0"/>
              </a:rPr>
              <a:t>, les yeux gris bleus, un corps de rêve, une tête superbe, parfaite, du poil ... une vraie merveille.</a:t>
            </a:r>
          </a:p>
          <a:p>
            <a:pPr algn="ctr"/>
            <a:endParaRPr lang="fr-FR" sz="1200" dirty="0" smtClean="0">
              <a:solidFill>
                <a:schemeClr val="bg2">
                  <a:lumMod val="50000"/>
                </a:schemeClr>
              </a:solidFill>
              <a:latin typeface="Lucida Calligraphy" pitchFamily="66" charset="0"/>
            </a:endParaRPr>
          </a:p>
          <a:p>
            <a:pPr algn="ctr"/>
            <a:endParaRPr lang="fr-FR" sz="1200" dirty="0" smtClean="0">
              <a:solidFill>
                <a:schemeClr val="bg2">
                  <a:lumMod val="50000"/>
                </a:schemeClr>
              </a:solidFill>
              <a:latin typeface="Lucida Calligraphy" pitchFamily="66" charset="0"/>
            </a:endParaRP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Elle est la fille de LARA et de BLUE LORD, demi sœur par le père de VYRONE.....  </a:t>
            </a: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BLACK PEARL est GYPSY COB par filiation.</a:t>
            </a:r>
            <a:endParaRPr lang="fr-FR" sz="1200" dirty="0">
              <a:solidFill>
                <a:schemeClr val="bg2">
                  <a:lumMod val="50000"/>
                </a:schemeClr>
              </a:solidFill>
              <a:latin typeface="Lucida Calligraphy" pitchFamily="66"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96255" y="7938988"/>
            <a:ext cx="6768752" cy="2448272"/>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396255" y="8010996"/>
            <a:ext cx="1728192" cy="523220"/>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LUCKY PENNY</a:t>
            </a:r>
          </a:p>
          <a:p>
            <a:pPr algn="ctr"/>
            <a:r>
              <a:rPr lang="fr-FR" sz="1400" dirty="0" smtClean="0">
                <a:solidFill>
                  <a:schemeClr val="bg2">
                    <a:lumMod val="25000"/>
                  </a:schemeClr>
                </a:solidFill>
                <a:latin typeface="Lucida Handwriting" pitchFamily="66" charset="0"/>
              </a:rPr>
              <a:t>sa mère </a:t>
            </a:r>
            <a:endParaRPr lang="fr-FR" sz="1400" dirty="0">
              <a:solidFill>
                <a:schemeClr val="bg2">
                  <a:lumMod val="25000"/>
                </a:schemeClr>
              </a:solidFill>
              <a:latin typeface="Lucida Handwriting" pitchFamily="66" charset="0"/>
            </a:endParaRPr>
          </a:p>
        </p:txBody>
      </p:sp>
      <p:sp>
        <p:nvSpPr>
          <p:cNvPr id="30" name="ZoneTexte 29"/>
          <p:cNvSpPr txBox="1"/>
          <p:nvPr/>
        </p:nvSpPr>
        <p:spPr>
          <a:xfrm>
            <a:off x="396255" y="7650956"/>
            <a:ext cx="3096344" cy="276999"/>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SON PEDIGREE</a:t>
            </a:r>
            <a:endParaRPr lang="fr-FR" sz="1200" dirty="0">
              <a:solidFill>
                <a:schemeClr val="bg2">
                  <a:lumMod val="25000"/>
                </a:schemeClr>
              </a:solidFill>
              <a:latin typeface="Lucida Handwriting" pitchFamily="66" charset="0"/>
            </a:endParaRPr>
          </a:p>
        </p:txBody>
      </p:sp>
      <p:sp>
        <p:nvSpPr>
          <p:cNvPr id="19" name="ZoneTexte 18"/>
          <p:cNvSpPr txBox="1"/>
          <p:nvPr/>
        </p:nvSpPr>
        <p:spPr>
          <a:xfrm>
            <a:off x="5436815" y="8010996"/>
            <a:ext cx="1728192" cy="523220"/>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BLUE HORSE, son gd père P </a:t>
            </a:r>
            <a:endParaRPr lang="fr-FR" sz="1400" dirty="0">
              <a:solidFill>
                <a:schemeClr val="bg2">
                  <a:lumMod val="25000"/>
                </a:schemeClr>
              </a:solidFill>
              <a:latin typeface="Lucida Handwriting" pitchFamily="66" charset="0"/>
            </a:endParaRPr>
          </a:p>
        </p:txBody>
      </p:sp>
      <p:sp>
        <p:nvSpPr>
          <p:cNvPr id="26" name="ZoneTexte 25"/>
          <p:cNvSpPr txBox="1"/>
          <p:nvPr/>
        </p:nvSpPr>
        <p:spPr>
          <a:xfrm>
            <a:off x="468000" y="2772000"/>
            <a:ext cx="6624000" cy="2677656"/>
          </a:xfrm>
          <a:prstGeom prst="rect">
            <a:avLst/>
          </a:prstGeom>
          <a:noFill/>
        </p:spPr>
        <p:txBody>
          <a:bodyPr wrap="square" rtlCol="0">
            <a:spAutoFit/>
          </a:bodyPr>
          <a:lstStyle/>
          <a:p>
            <a:pPr algn="ctr"/>
            <a:r>
              <a:rPr lang="fr-FR" sz="1200" dirty="0" smtClean="0">
                <a:solidFill>
                  <a:schemeClr val="bg2">
                    <a:lumMod val="50000"/>
                  </a:schemeClr>
                </a:solidFill>
                <a:latin typeface="Lucida Calligraphy" pitchFamily="66" charset="0"/>
              </a:rPr>
              <a:t>Ce poulain est absolument magnifique, nous sommes complètement tombés sous le charme de ce grand garçon, noir avec de grandes balzanes et sa très large liste.</a:t>
            </a:r>
          </a:p>
          <a:p>
            <a:pPr algn="ctr"/>
            <a:r>
              <a:rPr lang="fr-FR" sz="1200" dirty="0" smtClean="0">
                <a:solidFill>
                  <a:schemeClr val="bg2">
                    <a:lumMod val="50000"/>
                  </a:schemeClr>
                </a:solidFill>
                <a:latin typeface="Lucida Calligraphy" pitchFamily="66" charset="0"/>
              </a:rPr>
              <a:t>Sa tête est sublime, il possède beaucoup d'os, un dos court, une très belle encolure, une croupe toute ronde... bref.... il est très proche de la perfection !</a:t>
            </a: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C'est un grand honneur d'avoir pu réserver ce poulain, il est issu d'un très </a:t>
            </a:r>
            <a:r>
              <a:rPr lang="fr-FR" sz="1200" dirty="0" err="1" smtClean="0">
                <a:solidFill>
                  <a:schemeClr val="bg2">
                    <a:lumMod val="50000"/>
                  </a:schemeClr>
                </a:solidFill>
                <a:latin typeface="Lucida Calligraphy" pitchFamily="66" charset="0"/>
              </a:rPr>
              <a:t>très</a:t>
            </a:r>
            <a:r>
              <a:rPr lang="fr-FR" sz="1200" dirty="0" smtClean="0">
                <a:solidFill>
                  <a:schemeClr val="bg2">
                    <a:lumMod val="50000"/>
                  </a:schemeClr>
                </a:solidFill>
                <a:latin typeface="Lucida Calligraphy" pitchFamily="66" charset="0"/>
              </a:rPr>
              <a:t> bel élevage, nous en sommes très fiers !</a:t>
            </a:r>
          </a:p>
          <a:p>
            <a:pPr algn="ctr"/>
            <a:r>
              <a:rPr lang="fr-FR" sz="1200" dirty="0" smtClean="0">
                <a:solidFill>
                  <a:schemeClr val="bg2">
                    <a:lumMod val="50000"/>
                  </a:schemeClr>
                </a:solidFill>
                <a:latin typeface="Lucida Calligraphy" pitchFamily="66" charset="0"/>
              </a:rPr>
              <a:t>BOOSTER est le fils d'ASLAN (x THE BLUE HORSE) et LUCKY PENNY ( x CHANCE et SILVER BAILEYS).......</a:t>
            </a:r>
          </a:p>
          <a:p>
            <a:pPr algn="ctr"/>
            <a:r>
              <a:rPr lang="fr-FR" sz="1200" dirty="0" smtClean="0">
                <a:solidFill>
                  <a:schemeClr val="bg2">
                    <a:lumMod val="50000"/>
                  </a:schemeClr>
                </a:solidFill>
                <a:latin typeface="Lucida Calligraphy" pitchFamily="66" charset="0"/>
              </a:rPr>
              <a:t>Des origines prestigieuses pour un splendide poulain... il nous tarde de le voir grandir.... en attendant nous profitons de sa bouille à bisous pour l'en inonder !</a:t>
            </a: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Nous choisirons pour lui une paire de juments.</a:t>
            </a:r>
          </a:p>
        </p:txBody>
      </p:sp>
      <p:sp>
        <p:nvSpPr>
          <p:cNvPr id="8" name="ZoneTexte 7"/>
          <p:cNvSpPr txBox="1"/>
          <p:nvPr/>
        </p:nvSpPr>
        <p:spPr>
          <a:xfrm>
            <a:off x="1548383" y="1800000"/>
            <a:ext cx="4680520" cy="461665"/>
          </a:xfrm>
          <a:prstGeom prst="rect">
            <a:avLst/>
          </a:prstGeom>
          <a:noFill/>
        </p:spPr>
        <p:txBody>
          <a:bodyPr wrap="square" rtlCol="0">
            <a:spAutoFit/>
          </a:bodyPr>
          <a:lstStyle/>
          <a:p>
            <a:pPr algn="ctr"/>
            <a:r>
              <a:rPr lang="fr-FR" sz="1200" dirty="0" smtClean="0">
                <a:solidFill>
                  <a:schemeClr val="bg2">
                    <a:lumMod val="50000"/>
                  </a:schemeClr>
                </a:solidFill>
                <a:latin typeface="Lucida Calligraphy" pitchFamily="66" charset="0"/>
              </a:rPr>
              <a:t>BOOSTER DE BOHÊME est également notre futur étalon.</a:t>
            </a:r>
          </a:p>
        </p:txBody>
      </p:sp>
      <p:sp>
        <p:nvSpPr>
          <p:cNvPr id="32" name="ZoneTexte 31"/>
          <p:cNvSpPr txBox="1"/>
          <p:nvPr/>
        </p:nvSpPr>
        <p:spPr>
          <a:xfrm>
            <a:off x="3780631" y="8010996"/>
            <a:ext cx="1728192" cy="523220"/>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CHANCE</a:t>
            </a:r>
          </a:p>
          <a:p>
            <a:pPr algn="ctr"/>
            <a:r>
              <a:rPr lang="fr-FR" sz="1400" dirty="0" smtClean="0">
                <a:solidFill>
                  <a:schemeClr val="bg2">
                    <a:lumMod val="25000"/>
                  </a:schemeClr>
                </a:solidFill>
                <a:latin typeface="Lucida Handwriting" pitchFamily="66" charset="0"/>
              </a:rPr>
              <a:t>Son gd père M  </a:t>
            </a:r>
            <a:endParaRPr lang="fr-FR" sz="1400" dirty="0">
              <a:solidFill>
                <a:schemeClr val="bg2">
                  <a:lumMod val="25000"/>
                </a:schemeClr>
              </a:solidFill>
              <a:latin typeface="Lucida Handwriting" pitchFamily="66" charset="0"/>
            </a:endParaRPr>
          </a:p>
        </p:txBody>
      </p:sp>
      <p:sp>
        <p:nvSpPr>
          <p:cNvPr id="33" name="ZoneTexte 32"/>
          <p:cNvSpPr txBox="1"/>
          <p:nvPr/>
        </p:nvSpPr>
        <p:spPr>
          <a:xfrm>
            <a:off x="2124447" y="8010996"/>
            <a:ext cx="1728192" cy="523220"/>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ASLAN</a:t>
            </a:r>
          </a:p>
          <a:p>
            <a:pPr algn="ctr"/>
            <a:r>
              <a:rPr lang="fr-FR" sz="1400" dirty="0" smtClean="0">
                <a:solidFill>
                  <a:schemeClr val="bg2">
                    <a:lumMod val="25000"/>
                  </a:schemeClr>
                </a:solidFill>
                <a:latin typeface="Lucida Handwriting" pitchFamily="66" charset="0"/>
              </a:rPr>
              <a:t>Son père </a:t>
            </a:r>
            <a:endParaRPr lang="fr-FR" sz="1400" dirty="0">
              <a:solidFill>
                <a:schemeClr val="bg2">
                  <a:lumMod val="25000"/>
                </a:schemeClr>
              </a:solidFill>
              <a:latin typeface="Lucida Handwriting" pitchFamily="66" charset="0"/>
            </a:endParaRPr>
          </a:p>
        </p:txBody>
      </p:sp>
      <p:pic>
        <p:nvPicPr>
          <p:cNvPr id="34" name="Image 33" descr="lucky penny.jpg"/>
          <p:cNvPicPr>
            <a:picLocks/>
          </p:cNvPicPr>
          <p:nvPr/>
        </p:nvPicPr>
        <p:blipFill>
          <a:blip r:embed="rId2" cstate="print"/>
          <a:srcRect t="9087" b="4908"/>
          <a:stretch>
            <a:fillRect/>
          </a:stretch>
        </p:blipFill>
        <p:spPr>
          <a:xfrm>
            <a:off x="432000" y="8532000"/>
            <a:ext cx="1620000" cy="1656000"/>
          </a:xfrm>
          <a:prstGeom prst="rect">
            <a:avLst/>
          </a:prstGeom>
        </p:spPr>
      </p:pic>
      <p:pic>
        <p:nvPicPr>
          <p:cNvPr id="36" name="Image 35" descr="ASLAN 2.jpg"/>
          <p:cNvPicPr>
            <a:picLocks/>
          </p:cNvPicPr>
          <p:nvPr/>
        </p:nvPicPr>
        <p:blipFill>
          <a:blip r:embed="rId3" cstate="print"/>
          <a:srcRect l="15592" t="6265" r="7811" b="6024"/>
          <a:stretch>
            <a:fillRect/>
          </a:stretch>
        </p:blipFill>
        <p:spPr>
          <a:xfrm>
            <a:off x="2124447" y="8532000"/>
            <a:ext cx="1620000" cy="1656000"/>
          </a:xfrm>
          <a:prstGeom prst="rect">
            <a:avLst/>
          </a:prstGeom>
        </p:spPr>
      </p:pic>
      <p:pic>
        <p:nvPicPr>
          <p:cNvPr id="38" name="Image 37" descr="CHANCE 2.bmp"/>
          <p:cNvPicPr>
            <a:picLocks/>
          </p:cNvPicPr>
          <p:nvPr/>
        </p:nvPicPr>
        <p:blipFill>
          <a:blip r:embed="rId4" cstate="print"/>
          <a:srcRect l="7687" t="-404" r="8635"/>
          <a:stretch>
            <a:fillRect/>
          </a:stretch>
        </p:blipFill>
        <p:spPr>
          <a:xfrm>
            <a:off x="3816000" y="8532000"/>
            <a:ext cx="1620000" cy="1656000"/>
          </a:xfrm>
          <a:prstGeom prst="rect">
            <a:avLst/>
          </a:prstGeom>
        </p:spPr>
      </p:pic>
      <p:pic>
        <p:nvPicPr>
          <p:cNvPr id="40" name="Image 39" descr="the blue horse.jpg"/>
          <p:cNvPicPr>
            <a:picLocks/>
          </p:cNvPicPr>
          <p:nvPr/>
        </p:nvPicPr>
        <p:blipFill>
          <a:blip r:embed="rId5" cstate="print"/>
          <a:stretch>
            <a:fillRect/>
          </a:stretch>
        </p:blipFill>
        <p:spPr>
          <a:xfrm>
            <a:off x="5508823" y="8532000"/>
            <a:ext cx="1620000" cy="1656000"/>
          </a:xfrm>
          <a:prstGeom prst="rect">
            <a:avLst/>
          </a:prstGeom>
        </p:spPr>
      </p:pic>
      <p:pic>
        <p:nvPicPr>
          <p:cNvPr id="23" name="Image 22" descr="BOOSTER ENTIER TROT blanc.JPG"/>
          <p:cNvPicPr>
            <a:picLocks noChangeAspect="1"/>
          </p:cNvPicPr>
          <p:nvPr/>
        </p:nvPicPr>
        <p:blipFill>
          <a:blip r:embed="rId6" cstate="print"/>
          <a:stretch>
            <a:fillRect/>
          </a:stretch>
        </p:blipFill>
        <p:spPr>
          <a:xfrm>
            <a:off x="5868000" y="0"/>
            <a:ext cx="1908424" cy="3019924"/>
          </a:xfrm>
          <a:prstGeom prst="rect">
            <a:avLst/>
          </a:prstGeom>
          <a:effectLst>
            <a:softEdge rad="317500"/>
          </a:effectLst>
        </p:spPr>
      </p:pic>
      <p:pic>
        <p:nvPicPr>
          <p:cNvPr id="25" name="Image 24" descr="BOOSTER PORTRAIT blanc.JPG"/>
          <p:cNvPicPr>
            <a:picLocks noChangeAspect="1"/>
          </p:cNvPicPr>
          <p:nvPr/>
        </p:nvPicPr>
        <p:blipFill>
          <a:blip r:embed="rId7" cstate="print"/>
          <a:stretch>
            <a:fillRect/>
          </a:stretch>
        </p:blipFill>
        <p:spPr>
          <a:xfrm>
            <a:off x="0" y="0"/>
            <a:ext cx="2069156" cy="2898428"/>
          </a:xfrm>
          <a:prstGeom prst="rect">
            <a:avLst/>
          </a:prstGeom>
          <a:effectLst>
            <a:softEdge rad="317500"/>
          </a:effectLst>
        </p:spPr>
      </p:pic>
      <p:sp>
        <p:nvSpPr>
          <p:cNvPr id="6" name="ZoneTexte 5"/>
          <p:cNvSpPr txBox="1"/>
          <p:nvPr/>
        </p:nvSpPr>
        <p:spPr>
          <a:xfrm>
            <a:off x="0" y="234132"/>
            <a:ext cx="7561263" cy="923330"/>
          </a:xfrm>
          <a:prstGeom prst="rect">
            <a:avLst/>
          </a:prstGeom>
          <a:noFill/>
        </p:spPr>
        <p:txBody>
          <a:bodyPr wrap="square" rtlCol="0">
            <a:spAutoFit/>
          </a:bodyPr>
          <a:lstStyle/>
          <a:p>
            <a:pPr algn="ctr"/>
            <a:r>
              <a:rPr lang="fr-FR" sz="5400" dirty="0" smtClean="0">
                <a:solidFill>
                  <a:schemeClr val="bg2">
                    <a:lumMod val="25000"/>
                  </a:schemeClr>
                </a:solidFill>
                <a:latin typeface="Vivaldi" pitchFamily="66" charset="0"/>
              </a:rPr>
              <a:t>Notre </a:t>
            </a:r>
            <a:r>
              <a:rPr lang="fr-FR" sz="5400" dirty="0" err="1" smtClean="0">
                <a:solidFill>
                  <a:schemeClr val="bg2">
                    <a:lumMod val="25000"/>
                  </a:schemeClr>
                </a:solidFill>
                <a:latin typeface="Vivaldi" pitchFamily="66" charset="0"/>
              </a:rPr>
              <a:t>poulain,Booster</a:t>
            </a:r>
            <a:endParaRPr lang="fr-FR" sz="5400" dirty="0">
              <a:solidFill>
                <a:schemeClr val="bg2">
                  <a:lumMod val="25000"/>
                </a:schemeClr>
              </a:solidFill>
              <a:latin typeface="Vivaldi" pitchFamily="66" charset="0"/>
            </a:endParaRPr>
          </a:p>
        </p:txBody>
      </p:sp>
      <p:pic>
        <p:nvPicPr>
          <p:cNvPr id="27" name="Image 26" descr="IMG_7979 MOD.JPG"/>
          <p:cNvPicPr>
            <a:picLocks/>
          </p:cNvPicPr>
          <p:nvPr/>
        </p:nvPicPr>
        <p:blipFill>
          <a:blip r:embed="rId8" cstate="print"/>
          <a:srcRect r="11359" b="5059"/>
          <a:stretch>
            <a:fillRect/>
          </a:stretch>
        </p:blipFill>
        <p:spPr>
          <a:xfrm>
            <a:off x="4608000" y="5400000"/>
            <a:ext cx="2592000" cy="2088000"/>
          </a:xfrm>
          <a:prstGeom prst="rect">
            <a:avLst/>
          </a:prstGeom>
        </p:spPr>
      </p:pic>
      <p:pic>
        <p:nvPicPr>
          <p:cNvPr id="28" name="Image 27" descr="IMG_7882 MOD.JPG"/>
          <p:cNvPicPr>
            <a:picLocks/>
          </p:cNvPicPr>
          <p:nvPr/>
        </p:nvPicPr>
        <p:blipFill>
          <a:blip r:embed="rId9" cstate="print"/>
          <a:srcRect l="8749"/>
          <a:stretch>
            <a:fillRect/>
          </a:stretch>
        </p:blipFill>
        <p:spPr>
          <a:xfrm>
            <a:off x="396000" y="5400000"/>
            <a:ext cx="2592000" cy="2088000"/>
          </a:xfrm>
          <a:prstGeom prst="rect">
            <a:avLst/>
          </a:prstGeom>
        </p:spPr>
      </p:pic>
      <p:pic>
        <p:nvPicPr>
          <p:cNvPr id="37" name="Image 36" descr="IMG_7946 MOD.JPG"/>
          <p:cNvPicPr>
            <a:picLocks/>
          </p:cNvPicPr>
          <p:nvPr/>
        </p:nvPicPr>
        <p:blipFill>
          <a:blip r:embed="rId10" cstate="print"/>
          <a:srcRect l="39524" t="12463" r="36172" b="41241"/>
          <a:stretch>
            <a:fillRect/>
          </a:stretch>
        </p:blipFill>
        <p:spPr>
          <a:xfrm>
            <a:off x="3060000" y="5400000"/>
            <a:ext cx="1476000" cy="208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324247" y="1530276"/>
            <a:ext cx="6912768" cy="677108"/>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NOS NAISSANCES 2012</a:t>
            </a:r>
          </a:p>
          <a:p>
            <a:endParaRPr lang="fr-FR" sz="1400" dirty="0" smtClean="0">
              <a:solidFill>
                <a:srgbClr val="E0E377"/>
              </a:solidFill>
              <a:latin typeface="Lucida Handwriting" pitchFamily="66" charset="0"/>
            </a:endParaRPr>
          </a:p>
          <a:p>
            <a:endParaRPr lang="fr-FR" sz="1200" dirty="0">
              <a:solidFill>
                <a:srgbClr val="E0E377"/>
              </a:solidFill>
              <a:latin typeface="Lucida Handwriting" pitchFamily="66" charset="0"/>
            </a:endParaRPr>
          </a:p>
        </p:txBody>
      </p:sp>
      <p:sp>
        <p:nvSpPr>
          <p:cNvPr id="6" name="ZoneTexte 5"/>
          <p:cNvSpPr txBox="1"/>
          <p:nvPr/>
        </p:nvSpPr>
        <p:spPr>
          <a:xfrm>
            <a:off x="0" y="234132"/>
            <a:ext cx="7561263" cy="1015663"/>
          </a:xfrm>
          <a:prstGeom prst="rect">
            <a:avLst/>
          </a:prstGeom>
          <a:noFill/>
        </p:spPr>
        <p:txBody>
          <a:bodyPr wrap="square" rtlCol="0">
            <a:spAutoFit/>
          </a:bodyPr>
          <a:lstStyle/>
          <a:p>
            <a:pPr algn="ctr"/>
            <a:r>
              <a:rPr lang="fr-FR" sz="6000" dirty="0" smtClean="0">
                <a:solidFill>
                  <a:schemeClr val="bg2">
                    <a:lumMod val="25000"/>
                  </a:schemeClr>
                </a:solidFill>
                <a:latin typeface="Vivaldi" pitchFamily="66" charset="0"/>
              </a:rPr>
              <a:t>Le Vallon de la Mourre</a:t>
            </a:r>
            <a:endParaRPr lang="fr-FR" sz="6000" dirty="0">
              <a:solidFill>
                <a:schemeClr val="bg2">
                  <a:lumMod val="25000"/>
                </a:schemeClr>
              </a:solidFill>
              <a:latin typeface="Vivaldi" pitchFamily="66" charset="0"/>
            </a:endParaRPr>
          </a:p>
        </p:txBody>
      </p:sp>
      <p:pic>
        <p:nvPicPr>
          <p:cNvPr id="14" name="Image 13" descr="06-28-2011 (104) MOD.JPG"/>
          <p:cNvPicPr>
            <a:picLocks noChangeAspect="1"/>
          </p:cNvPicPr>
          <p:nvPr/>
        </p:nvPicPr>
        <p:blipFill>
          <a:blip r:embed="rId2" cstate="print"/>
          <a:srcRect l="7145" t="3219" r="25239" b="1882"/>
          <a:stretch>
            <a:fillRect/>
          </a:stretch>
        </p:blipFill>
        <p:spPr>
          <a:xfrm>
            <a:off x="540271" y="2592000"/>
            <a:ext cx="1800000" cy="1800000"/>
          </a:xfrm>
          <a:prstGeom prst="rect">
            <a:avLst/>
          </a:prstGeom>
        </p:spPr>
      </p:pic>
      <p:sp>
        <p:nvSpPr>
          <p:cNvPr id="15" name="ZoneTexte 14"/>
          <p:cNvSpPr txBox="1"/>
          <p:nvPr/>
        </p:nvSpPr>
        <p:spPr>
          <a:xfrm>
            <a:off x="540271" y="2124000"/>
            <a:ext cx="1800200" cy="369332"/>
          </a:xfrm>
          <a:prstGeom prst="rect">
            <a:avLst/>
          </a:prstGeom>
          <a:noFill/>
        </p:spPr>
        <p:txBody>
          <a:bodyPr wrap="square" rtlCol="0">
            <a:spAutoFit/>
          </a:bodyPr>
          <a:lstStyle/>
          <a:p>
            <a:pPr algn="ctr"/>
            <a:r>
              <a:rPr lang="fr-FR" sz="1800" dirty="0" smtClean="0">
                <a:solidFill>
                  <a:schemeClr val="bg2">
                    <a:lumMod val="50000"/>
                  </a:schemeClr>
                </a:solidFill>
                <a:latin typeface="Lucida Calligraphy" pitchFamily="66" charset="0"/>
              </a:rPr>
              <a:t>BOB TAN</a:t>
            </a:r>
            <a:endParaRPr lang="fr-FR" sz="1800" dirty="0">
              <a:solidFill>
                <a:schemeClr val="bg2">
                  <a:lumMod val="50000"/>
                </a:schemeClr>
              </a:solidFill>
              <a:latin typeface="Lucida Calligraphy" pitchFamily="66" charset="0"/>
            </a:endParaRPr>
          </a:p>
        </p:txBody>
      </p:sp>
      <p:sp>
        <p:nvSpPr>
          <p:cNvPr id="16" name="ZoneTexte 15"/>
          <p:cNvSpPr txBox="1"/>
          <p:nvPr/>
        </p:nvSpPr>
        <p:spPr>
          <a:xfrm>
            <a:off x="2484487" y="2124000"/>
            <a:ext cx="1800200" cy="369332"/>
          </a:xfrm>
          <a:prstGeom prst="rect">
            <a:avLst/>
          </a:prstGeom>
          <a:noFill/>
        </p:spPr>
        <p:txBody>
          <a:bodyPr wrap="square" rtlCol="0">
            <a:spAutoFit/>
          </a:bodyPr>
          <a:lstStyle/>
          <a:p>
            <a:pPr algn="ctr"/>
            <a:r>
              <a:rPr lang="fr-FR" sz="1800" dirty="0" smtClean="0">
                <a:solidFill>
                  <a:schemeClr val="bg2">
                    <a:lumMod val="50000"/>
                  </a:schemeClr>
                </a:solidFill>
                <a:latin typeface="Lucida Calligraphy" pitchFamily="66" charset="0"/>
              </a:rPr>
              <a:t>BOUNTY</a:t>
            </a:r>
            <a:endParaRPr lang="fr-FR" sz="1800" dirty="0">
              <a:solidFill>
                <a:schemeClr val="bg2">
                  <a:lumMod val="50000"/>
                </a:schemeClr>
              </a:solidFill>
              <a:latin typeface="Lucida Calligraphy" pitchFamily="66" charset="0"/>
            </a:endParaRPr>
          </a:p>
        </p:txBody>
      </p:sp>
      <p:pic>
        <p:nvPicPr>
          <p:cNvPr id="17" name="Image 16" descr="LIGHTENING.jpg"/>
          <p:cNvPicPr>
            <a:picLocks noChangeAspect="1"/>
          </p:cNvPicPr>
          <p:nvPr/>
        </p:nvPicPr>
        <p:blipFill>
          <a:blip r:embed="rId3" cstate="print"/>
          <a:srcRect t="11469" b="8134"/>
          <a:stretch>
            <a:fillRect/>
          </a:stretch>
        </p:blipFill>
        <p:spPr>
          <a:xfrm>
            <a:off x="540271" y="5184000"/>
            <a:ext cx="1800000" cy="1800000"/>
          </a:xfrm>
          <a:prstGeom prst="rect">
            <a:avLst/>
          </a:prstGeom>
        </p:spPr>
      </p:pic>
      <p:pic>
        <p:nvPicPr>
          <p:cNvPr id="18" name="Image 17" descr="IMG_6164 MOD.JPG"/>
          <p:cNvPicPr>
            <a:picLocks noChangeAspect="1"/>
          </p:cNvPicPr>
          <p:nvPr/>
        </p:nvPicPr>
        <p:blipFill>
          <a:blip r:embed="rId4" cstate="print"/>
          <a:srcRect t="1491" r="28097"/>
          <a:stretch>
            <a:fillRect/>
          </a:stretch>
        </p:blipFill>
        <p:spPr>
          <a:xfrm>
            <a:off x="2484487" y="5184000"/>
            <a:ext cx="1800275" cy="1800000"/>
          </a:xfrm>
          <a:prstGeom prst="rect">
            <a:avLst/>
          </a:prstGeom>
        </p:spPr>
      </p:pic>
      <p:sp>
        <p:nvSpPr>
          <p:cNvPr id="19" name="ZoneTexte 18"/>
          <p:cNvSpPr txBox="1"/>
          <p:nvPr/>
        </p:nvSpPr>
        <p:spPr>
          <a:xfrm>
            <a:off x="540271" y="4788000"/>
            <a:ext cx="1800200" cy="369332"/>
          </a:xfrm>
          <a:prstGeom prst="rect">
            <a:avLst/>
          </a:prstGeom>
          <a:noFill/>
        </p:spPr>
        <p:txBody>
          <a:bodyPr wrap="square" rtlCol="0">
            <a:spAutoFit/>
          </a:bodyPr>
          <a:lstStyle/>
          <a:p>
            <a:pPr algn="ctr"/>
            <a:r>
              <a:rPr lang="fr-FR" sz="1800" dirty="0" smtClean="0">
                <a:solidFill>
                  <a:schemeClr val="bg2">
                    <a:lumMod val="50000"/>
                  </a:schemeClr>
                </a:solidFill>
                <a:latin typeface="Lucida Calligraphy" pitchFamily="66" charset="0"/>
              </a:rPr>
              <a:t>LIGHTNING</a:t>
            </a:r>
            <a:endParaRPr lang="fr-FR" sz="1800" dirty="0">
              <a:solidFill>
                <a:schemeClr val="bg2">
                  <a:lumMod val="50000"/>
                </a:schemeClr>
              </a:solidFill>
              <a:latin typeface="Lucida Calligraphy" pitchFamily="66" charset="0"/>
            </a:endParaRPr>
          </a:p>
        </p:txBody>
      </p:sp>
      <p:sp>
        <p:nvSpPr>
          <p:cNvPr id="20" name="ZoneTexte 19"/>
          <p:cNvSpPr txBox="1"/>
          <p:nvPr/>
        </p:nvSpPr>
        <p:spPr>
          <a:xfrm>
            <a:off x="2484487" y="4788000"/>
            <a:ext cx="1800200" cy="369332"/>
          </a:xfrm>
          <a:prstGeom prst="rect">
            <a:avLst/>
          </a:prstGeom>
          <a:noFill/>
        </p:spPr>
        <p:txBody>
          <a:bodyPr wrap="square" rtlCol="0">
            <a:spAutoFit/>
          </a:bodyPr>
          <a:lstStyle/>
          <a:p>
            <a:pPr algn="ctr"/>
            <a:r>
              <a:rPr lang="fr-FR" sz="1800" dirty="0" smtClean="0">
                <a:solidFill>
                  <a:schemeClr val="bg2">
                    <a:lumMod val="50000"/>
                  </a:schemeClr>
                </a:solidFill>
                <a:latin typeface="Lucida Calligraphy" pitchFamily="66" charset="0"/>
              </a:rPr>
              <a:t>SUNSHINE</a:t>
            </a:r>
            <a:endParaRPr lang="fr-FR" sz="1800" dirty="0">
              <a:solidFill>
                <a:schemeClr val="bg2">
                  <a:lumMod val="50000"/>
                </a:schemeClr>
              </a:solidFill>
              <a:latin typeface="Lucida Calligraphy" pitchFamily="66" charset="0"/>
            </a:endParaRPr>
          </a:p>
        </p:txBody>
      </p:sp>
      <p:pic>
        <p:nvPicPr>
          <p:cNvPr id="21" name="Image 20" descr="2010-05-23 (174) MOD.JPG"/>
          <p:cNvPicPr>
            <a:picLocks noChangeAspect="1"/>
          </p:cNvPicPr>
          <p:nvPr/>
        </p:nvPicPr>
        <p:blipFill>
          <a:blip r:embed="rId5" cstate="print"/>
          <a:srcRect l="50000" t="3374" r="5241" b="35753"/>
          <a:stretch>
            <a:fillRect/>
          </a:stretch>
        </p:blipFill>
        <p:spPr>
          <a:xfrm>
            <a:off x="2484487" y="7776000"/>
            <a:ext cx="1800000" cy="1800000"/>
          </a:xfrm>
          <a:prstGeom prst="rect">
            <a:avLst/>
          </a:prstGeom>
        </p:spPr>
      </p:pic>
      <p:sp>
        <p:nvSpPr>
          <p:cNvPr id="24" name="ZoneTexte 23"/>
          <p:cNvSpPr txBox="1"/>
          <p:nvPr/>
        </p:nvSpPr>
        <p:spPr>
          <a:xfrm>
            <a:off x="2484487" y="7362924"/>
            <a:ext cx="1800200" cy="369332"/>
          </a:xfrm>
          <a:prstGeom prst="rect">
            <a:avLst/>
          </a:prstGeom>
          <a:noFill/>
        </p:spPr>
        <p:txBody>
          <a:bodyPr wrap="square" rtlCol="0">
            <a:spAutoFit/>
          </a:bodyPr>
          <a:lstStyle/>
          <a:p>
            <a:pPr algn="ctr"/>
            <a:r>
              <a:rPr lang="fr-FR" sz="1800" dirty="0" smtClean="0">
                <a:solidFill>
                  <a:schemeClr val="bg2">
                    <a:lumMod val="50000"/>
                  </a:schemeClr>
                </a:solidFill>
                <a:latin typeface="Lucida Calligraphy" pitchFamily="66" charset="0"/>
              </a:rPr>
              <a:t>U’TESS</a:t>
            </a:r>
            <a:endParaRPr lang="fr-FR" sz="1800" dirty="0">
              <a:solidFill>
                <a:schemeClr val="bg2">
                  <a:lumMod val="50000"/>
                </a:schemeClr>
              </a:solidFill>
              <a:latin typeface="Lucida Calligraphy" pitchFamily="66" charset="0"/>
            </a:endParaRPr>
          </a:p>
        </p:txBody>
      </p:sp>
      <p:sp>
        <p:nvSpPr>
          <p:cNvPr id="25" name="ZoneTexte 24"/>
          <p:cNvSpPr txBox="1"/>
          <p:nvPr/>
        </p:nvSpPr>
        <p:spPr>
          <a:xfrm>
            <a:off x="540271" y="7362924"/>
            <a:ext cx="1800200" cy="369332"/>
          </a:xfrm>
          <a:prstGeom prst="rect">
            <a:avLst/>
          </a:prstGeom>
          <a:noFill/>
        </p:spPr>
        <p:txBody>
          <a:bodyPr wrap="square" rtlCol="0">
            <a:spAutoFit/>
          </a:bodyPr>
          <a:lstStyle/>
          <a:p>
            <a:pPr algn="ctr"/>
            <a:r>
              <a:rPr lang="fr-FR" sz="1800" dirty="0" smtClean="0">
                <a:solidFill>
                  <a:schemeClr val="bg2">
                    <a:lumMod val="50000"/>
                  </a:schemeClr>
                </a:solidFill>
                <a:latin typeface="Lucida Calligraphy" pitchFamily="66" charset="0"/>
              </a:rPr>
              <a:t>VYRONE</a:t>
            </a:r>
            <a:endParaRPr lang="fr-FR" sz="1800" dirty="0">
              <a:solidFill>
                <a:schemeClr val="bg2">
                  <a:lumMod val="50000"/>
                </a:schemeClr>
              </a:solidFill>
              <a:latin typeface="Lucida Calligraphy" pitchFamily="66" charset="0"/>
            </a:endParaRPr>
          </a:p>
        </p:txBody>
      </p:sp>
      <p:pic>
        <p:nvPicPr>
          <p:cNvPr id="22" name="Image 21" descr="IMG_8398 MOD.JPG"/>
          <p:cNvPicPr>
            <a:picLocks noChangeAspect="1"/>
          </p:cNvPicPr>
          <p:nvPr/>
        </p:nvPicPr>
        <p:blipFill>
          <a:blip r:embed="rId6" cstate="print"/>
          <a:stretch>
            <a:fillRect/>
          </a:stretch>
        </p:blipFill>
        <p:spPr>
          <a:xfrm>
            <a:off x="4932758" y="5184000"/>
            <a:ext cx="2268000" cy="1811245"/>
          </a:xfrm>
          <a:prstGeom prst="rect">
            <a:avLst/>
          </a:prstGeom>
        </p:spPr>
      </p:pic>
      <p:sp>
        <p:nvSpPr>
          <p:cNvPr id="26" name="ZoneTexte 25"/>
          <p:cNvSpPr txBox="1"/>
          <p:nvPr/>
        </p:nvSpPr>
        <p:spPr>
          <a:xfrm>
            <a:off x="4860751" y="4770636"/>
            <a:ext cx="2376264" cy="369332"/>
          </a:xfrm>
          <a:prstGeom prst="rect">
            <a:avLst/>
          </a:prstGeom>
          <a:noFill/>
        </p:spPr>
        <p:txBody>
          <a:bodyPr wrap="square" rtlCol="0">
            <a:spAutoFit/>
          </a:bodyPr>
          <a:lstStyle/>
          <a:p>
            <a:pPr algn="ctr"/>
            <a:r>
              <a:rPr lang="fr-FR" sz="1800" dirty="0" smtClean="0">
                <a:solidFill>
                  <a:schemeClr val="bg2">
                    <a:lumMod val="50000"/>
                  </a:schemeClr>
                </a:solidFill>
                <a:latin typeface="Lucida Calligraphy" pitchFamily="66" charset="0"/>
              </a:rPr>
              <a:t>CLOUD, </a:t>
            </a:r>
            <a:r>
              <a:rPr lang="fr-FR" sz="1200" dirty="0" smtClean="0">
                <a:solidFill>
                  <a:schemeClr val="bg2">
                    <a:lumMod val="50000"/>
                  </a:schemeClr>
                </a:solidFill>
                <a:latin typeface="Lucida Calligraphy" pitchFamily="66" charset="0"/>
              </a:rPr>
              <a:t>mâle pie noir</a:t>
            </a:r>
            <a:endParaRPr lang="fr-FR" sz="1200" dirty="0">
              <a:solidFill>
                <a:schemeClr val="bg2">
                  <a:lumMod val="50000"/>
                </a:schemeClr>
              </a:solidFill>
              <a:latin typeface="Lucida Calligraphy" pitchFamily="66" charset="0"/>
            </a:endParaRPr>
          </a:p>
        </p:txBody>
      </p:sp>
      <p:pic>
        <p:nvPicPr>
          <p:cNvPr id="27" name="Image 26" descr="IMG_8838 MOD.JPG"/>
          <p:cNvPicPr>
            <a:picLocks/>
          </p:cNvPicPr>
          <p:nvPr/>
        </p:nvPicPr>
        <p:blipFill>
          <a:blip r:embed="rId7" cstate="print"/>
          <a:srcRect l="8634"/>
          <a:stretch>
            <a:fillRect/>
          </a:stretch>
        </p:blipFill>
        <p:spPr>
          <a:xfrm>
            <a:off x="4932000" y="2592000"/>
            <a:ext cx="2268000" cy="1800000"/>
          </a:xfrm>
          <a:prstGeom prst="rect">
            <a:avLst/>
          </a:prstGeom>
        </p:spPr>
      </p:pic>
      <p:sp>
        <p:nvSpPr>
          <p:cNvPr id="28" name="ZoneTexte 27"/>
          <p:cNvSpPr txBox="1"/>
          <p:nvPr/>
        </p:nvSpPr>
        <p:spPr>
          <a:xfrm>
            <a:off x="4716735" y="2178348"/>
            <a:ext cx="2844528" cy="369332"/>
          </a:xfrm>
          <a:prstGeom prst="rect">
            <a:avLst/>
          </a:prstGeom>
          <a:noFill/>
        </p:spPr>
        <p:txBody>
          <a:bodyPr wrap="square" rtlCol="0">
            <a:spAutoFit/>
          </a:bodyPr>
          <a:lstStyle/>
          <a:p>
            <a:pPr algn="ctr"/>
            <a:r>
              <a:rPr lang="fr-FR" sz="1800" dirty="0" smtClean="0">
                <a:solidFill>
                  <a:schemeClr val="bg2">
                    <a:lumMod val="50000"/>
                  </a:schemeClr>
                </a:solidFill>
                <a:latin typeface="Lucida Calligraphy" pitchFamily="66" charset="0"/>
              </a:rPr>
              <a:t>CHIDORI, </a:t>
            </a:r>
            <a:r>
              <a:rPr lang="fr-FR" sz="1200" dirty="0" smtClean="0">
                <a:solidFill>
                  <a:schemeClr val="bg2">
                    <a:lumMod val="50000"/>
                  </a:schemeClr>
                </a:solidFill>
                <a:latin typeface="Lucida Calligraphy" pitchFamily="66" charset="0"/>
              </a:rPr>
              <a:t>femelle noire</a:t>
            </a:r>
            <a:endParaRPr lang="fr-FR" sz="1200" dirty="0">
              <a:solidFill>
                <a:schemeClr val="bg2">
                  <a:lumMod val="50000"/>
                </a:schemeClr>
              </a:solidFill>
              <a:latin typeface="Lucida Calligraphy" pitchFamily="66" charset="0"/>
            </a:endParaRPr>
          </a:p>
        </p:txBody>
      </p:sp>
      <p:pic>
        <p:nvPicPr>
          <p:cNvPr id="29" name="Image 28" descr="IMG_8371 MOD.JPG"/>
          <p:cNvPicPr>
            <a:picLocks noChangeAspect="1"/>
          </p:cNvPicPr>
          <p:nvPr/>
        </p:nvPicPr>
        <p:blipFill>
          <a:blip r:embed="rId8" cstate="print"/>
          <a:srcRect l="23249" r="7001" b="4888"/>
          <a:stretch>
            <a:fillRect/>
          </a:stretch>
        </p:blipFill>
        <p:spPr>
          <a:xfrm>
            <a:off x="2484487" y="2592000"/>
            <a:ext cx="1800000" cy="1800000"/>
          </a:xfrm>
          <a:prstGeom prst="rect">
            <a:avLst/>
          </a:prstGeom>
        </p:spPr>
      </p:pic>
      <p:pic>
        <p:nvPicPr>
          <p:cNvPr id="30" name="Image 29" descr="IMG_1107 MOD.JPG"/>
          <p:cNvPicPr>
            <a:picLocks noChangeAspect="1"/>
          </p:cNvPicPr>
          <p:nvPr/>
        </p:nvPicPr>
        <p:blipFill>
          <a:blip r:embed="rId9" cstate="print"/>
          <a:srcRect l="43636" t="2634" r="12727" b="34150"/>
          <a:stretch>
            <a:fillRect/>
          </a:stretch>
        </p:blipFill>
        <p:spPr>
          <a:xfrm>
            <a:off x="540271" y="7776000"/>
            <a:ext cx="1800000" cy="1800000"/>
          </a:xfrm>
          <a:prstGeom prst="rect">
            <a:avLst/>
          </a:prstGeom>
        </p:spPr>
      </p:pic>
      <p:sp>
        <p:nvSpPr>
          <p:cNvPr id="23" name="ZoneTexte 22"/>
          <p:cNvSpPr txBox="1"/>
          <p:nvPr/>
        </p:nvSpPr>
        <p:spPr>
          <a:xfrm>
            <a:off x="4572719" y="7362924"/>
            <a:ext cx="2988544" cy="369332"/>
          </a:xfrm>
          <a:prstGeom prst="rect">
            <a:avLst/>
          </a:prstGeom>
          <a:noFill/>
        </p:spPr>
        <p:txBody>
          <a:bodyPr wrap="square" rtlCol="0">
            <a:spAutoFit/>
          </a:bodyPr>
          <a:lstStyle/>
          <a:p>
            <a:pPr algn="ctr"/>
            <a:r>
              <a:rPr lang="fr-FR" dirty="0" smtClean="0">
                <a:solidFill>
                  <a:schemeClr val="bg2">
                    <a:lumMod val="50000"/>
                  </a:schemeClr>
                </a:solidFill>
                <a:latin typeface="Lucida Calligraphy" pitchFamily="66" charset="0"/>
              </a:rPr>
              <a:t>CLUBBER</a:t>
            </a:r>
            <a:r>
              <a:rPr lang="fr-FR" sz="1400" dirty="0" smtClean="0">
                <a:solidFill>
                  <a:schemeClr val="bg2">
                    <a:lumMod val="50000"/>
                  </a:schemeClr>
                </a:solidFill>
                <a:latin typeface="Lucida Calligraphy" pitchFamily="66" charset="0"/>
              </a:rPr>
              <a:t>, </a:t>
            </a:r>
            <a:r>
              <a:rPr lang="fr-FR" sz="1200" dirty="0" smtClean="0">
                <a:solidFill>
                  <a:schemeClr val="bg2">
                    <a:lumMod val="50000"/>
                  </a:schemeClr>
                </a:solidFill>
                <a:latin typeface="Lucida Calligraphy" pitchFamily="66" charset="0"/>
              </a:rPr>
              <a:t>mâle pie bai</a:t>
            </a:r>
            <a:endParaRPr lang="fr-FR" sz="1200" dirty="0">
              <a:solidFill>
                <a:schemeClr val="bg2">
                  <a:lumMod val="50000"/>
                </a:schemeClr>
              </a:solidFill>
              <a:latin typeface="Lucida Calligraphy" pitchFamily="66" charset="0"/>
            </a:endParaRPr>
          </a:p>
        </p:txBody>
      </p:sp>
      <p:pic>
        <p:nvPicPr>
          <p:cNvPr id="31" name="Image 30" descr="IMG_4899 MOD.JPG"/>
          <p:cNvPicPr>
            <a:picLocks noChangeAspect="1"/>
          </p:cNvPicPr>
          <p:nvPr/>
        </p:nvPicPr>
        <p:blipFill>
          <a:blip r:embed="rId10" cstate="print"/>
          <a:srcRect r="3352"/>
          <a:stretch>
            <a:fillRect/>
          </a:stretch>
        </p:blipFill>
        <p:spPr>
          <a:xfrm>
            <a:off x="4932759" y="7776000"/>
            <a:ext cx="2294073" cy="1800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0" y="234132"/>
            <a:ext cx="7561263" cy="1015663"/>
          </a:xfrm>
          <a:prstGeom prst="rect">
            <a:avLst/>
          </a:prstGeom>
          <a:noFill/>
        </p:spPr>
        <p:txBody>
          <a:bodyPr wrap="square" rtlCol="0">
            <a:spAutoFit/>
          </a:bodyPr>
          <a:lstStyle/>
          <a:p>
            <a:pPr algn="ctr"/>
            <a:r>
              <a:rPr lang="fr-FR" sz="6000" dirty="0" smtClean="0">
                <a:solidFill>
                  <a:schemeClr val="bg2">
                    <a:lumMod val="25000"/>
                  </a:schemeClr>
                </a:solidFill>
                <a:latin typeface="Vivaldi" pitchFamily="66" charset="0"/>
              </a:rPr>
              <a:t>Le Vallon de la Mourre</a:t>
            </a:r>
            <a:endParaRPr lang="fr-FR" sz="6000" dirty="0">
              <a:solidFill>
                <a:schemeClr val="bg2">
                  <a:lumMod val="25000"/>
                </a:schemeClr>
              </a:solidFill>
              <a:latin typeface="Vivaldi" pitchFamily="66" charset="0"/>
            </a:endParaRPr>
          </a:p>
        </p:txBody>
      </p:sp>
      <p:pic>
        <p:nvPicPr>
          <p:cNvPr id="7" name="Image 6" descr="IMG_5286 MOD.JPG"/>
          <p:cNvPicPr>
            <a:picLocks noChangeAspect="1"/>
          </p:cNvPicPr>
          <p:nvPr/>
        </p:nvPicPr>
        <p:blipFill>
          <a:blip r:embed="rId2" cstate="print">
            <a:lum bright="-10000" contrast="10000"/>
          </a:blip>
          <a:stretch>
            <a:fillRect/>
          </a:stretch>
        </p:blipFill>
        <p:spPr>
          <a:xfrm>
            <a:off x="0" y="522164"/>
            <a:ext cx="7561263" cy="5040842"/>
          </a:xfrm>
          <a:prstGeom prst="flowChartAlternateProcess">
            <a:avLst/>
          </a:prstGeom>
          <a:ln>
            <a:noFill/>
          </a:ln>
          <a:effectLst>
            <a:softEdge rad="635000"/>
          </a:effectLst>
        </p:spPr>
      </p:pic>
      <p:sp>
        <p:nvSpPr>
          <p:cNvPr id="10" name="ZoneTexte 9"/>
          <p:cNvSpPr txBox="1"/>
          <p:nvPr/>
        </p:nvSpPr>
        <p:spPr>
          <a:xfrm>
            <a:off x="396255" y="6138788"/>
            <a:ext cx="6768752" cy="3862596"/>
          </a:xfrm>
          <a:prstGeom prst="rect">
            <a:avLst/>
          </a:prstGeom>
          <a:noFill/>
        </p:spPr>
        <p:txBody>
          <a:bodyPr wrap="square" rtlCol="0">
            <a:spAutoFit/>
          </a:bodyPr>
          <a:lstStyle/>
          <a:p>
            <a:pPr algn="ctr"/>
            <a:r>
              <a:rPr lang="fr-FR" sz="1600" dirty="0" smtClean="0">
                <a:solidFill>
                  <a:schemeClr val="bg2">
                    <a:lumMod val="25000"/>
                  </a:schemeClr>
                </a:solidFill>
                <a:latin typeface="Lucida Handwriting"/>
              </a:rPr>
              <a:t>Bienvenue au Vallon de la Mourre</a:t>
            </a:r>
            <a:r>
              <a:rPr lang="fr-FR" sz="1400" dirty="0" smtClean="0">
                <a:solidFill>
                  <a:schemeClr val="bg2">
                    <a:lumMod val="25000"/>
                  </a:schemeClr>
                </a:solidFill>
                <a:latin typeface="Lucida Handwriting"/>
              </a:rPr>
              <a:t>,</a:t>
            </a:r>
          </a:p>
          <a:p>
            <a:pPr algn="ctr"/>
            <a:endParaRPr lang="fr-FR" sz="1400" dirty="0" smtClean="0">
              <a:solidFill>
                <a:srgbClr val="E8EA9A"/>
              </a:solidFill>
            </a:endParaRPr>
          </a:p>
          <a:p>
            <a:pPr algn="ctr"/>
            <a:r>
              <a:rPr lang="fr-FR" sz="1400" dirty="0" smtClean="0">
                <a:solidFill>
                  <a:schemeClr val="bg2">
                    <a:lumMod val="50000"/>
                  </a:schemeClr>
                </a:solidFill>
                <a:latin typeface="Lucida Calligraphy" pitchFamily="66" charset="0"/>
              </a:rPr>
              <a:t>Nous sommes situés à Fréjus dans le VAR. </a:t>
            </a:r>
          </a:p>
          <a:p>
            <a:pPr algn="ctr"/>
            <a:r>
              <a:rPr lang="fr-FR" sz="1400" dirty="0" smtClean="0">
                <a:solidFill>
                  <a:schemeClr val="bg2">
                    <a:lumMod val="50000"/>
                  </a:schemeClr>
                </a:solidFill>
                <a:latin typeface="Lucida Calligraphy" pitchFamily="66" charset="0"/>
              </a:rPr>
              <a:t>Nous sommes installés en lisière de la forêt domaniale de l'Esterel, réserve naturelle protégée, et à quelques minutes des plages, un cadre magnifique !!! </a:t>
            </a:r>
          </a:p>
          <a:p>
            <a:pPr algn="ctr"/>
            <a:endParaRPr lang="fr-FR" sz="1400" dirty="0" smtClean="0">
              <a:solidFill>
                <a:schemeClr val="bg2">
                  <a:lumMod val="50000"/>
                </a:schemeClr>
              </a:solidFill>
              <a:latin typeface="Lucida Calligraphy" pitchFamily="66" charset="0"/>
            </a:endParaRPr>
          </a:p>
          <a:p>
            <a:pPr algn="ctr"/>
            <a:r>
              <a:rPr lang="fr-FR" sz="1400" dirty="0" smtClean="0">
                <a:solidFill>
                  <a:schemeClr val="bg2">
                    <a:lumMod val="50000"/>
                  </a:schemeClr>
                </a:solidFill>
                <a:latin typeface="Lucida Calligraphy" pitchFamily="66" charset="0"/>
              </a:rPr>
              <a:t>Depuis 2009, nous avons la chance de pouvoir réaliser notre rêve, c'est à dire avoir nos </a:t>
            </a:r>
            <a:r>
              <a:rPr lang="fr-FR" sz="1400" dirty="0" err="1" smtClean="0">
                <a:solidFill>
                  <a:schemeClr val="bg2">
                    <a:lumMod val="50000"/>
                  </a:schemeClr>
                </a:solidFill>
                <a:latin typeface="Lucida Calligraphy" pitchFamily="66" charset="0"/>
              </a:rPr>
              <a:t>Gypsies</a:t>
            </a:r>
            <a:r>
              <a:rPr lang="fr-FR" sz="1400" dirty="0" smtClean="0">
                <a:solidFill>
                  <a:schemeClr val="bg2">
                    <a:lumMod val="50000"/>
                  </a:schemeClr>
                </a:solidFill>
                <a:latin typeface="Lucida Calligraphy" pitchFamily="66" charset="0"/>
              </a:rPr>
              <a:t> chez nous, à la maison, où nous pouvons les observer tous les jours et les élever en famille. </a:t>
            </a:r>
          </a:p>
          <a:p>
            <a:pPr algn="ctr"/>
            <a:endParaRPr lang="fr-FR" sz="1400" dirty="0" smtClean="0">
              <a:solidFill>
                <a:schemeClr val="bg2">
                  <a:lumMod val="50000"/>
                </a:schemeClr>
              </a:solidFill>
              <a:latin typeface="Lucida Calligraphy" pitchFamily="66" charset="0"/>
            </a:endParaRPr>
          </a:p>
          <a:p>
            <a:pPr algn="ctr"/>
            <a:r>
              <a:rPr lang="fr-FR" sz="1400" dirty="0" smtClean="0">
                <a:solidFill>
                  <a:schemeClr val="bg2">
                    <a:lumMod val="50000"/>
                  </a:schemeClr>
                </a:solidFill>
                <a:latin typeface="Lucida Calligraphy" pitchFamily="66" charset="0"/>
              </a:rPr>
              <a:t>Nous vous proposons donc de découvrir ce fabuleux cheval à travers ces quelques pages, et pourquoi pas nous rendre visite.</a:t>
            </a:r>
          </a:p>
          <a:p>
            <a:pPr algn="ctr"/>
            <a:endParaRPr lang="fr-FR" sz="1400" dirty="0" smtClean="0">
              <a:solidFill>
                <a:schemeClr val="bg2">
                  <a:lumMod val="50000"/>
                </a:schemeClr>
              </a:solidFill>
              <a:latin typeface="Lucida Calligraphy" pitchFamily="66" charset="0"/>
            </a:endParaRPr>
          </a:p>
          <a:p>
            <a:pPr algn="ctr"/>
            <a:r>
              <a:rPr lang="fr-FR" sz="1400" dirty="0" smtClean="0">
                <a:solidFill>
                  <a:schemeClr val="bg2">
                    <a:lumMod val="50000"/>
                  </a:schemeClr>
                </a:solidFill>
                <a:latin typeface="Lucida Calligraphy" pitchFamily="66" charset="0"/>
              </a:rPr>
              <a:t>Notre cheptel grandit au fil du temps, nous possédons une quinzaine de chevaux</a:t>
            </a:r>
          </a:p>
          <a:p>
            <a:endParaRPr lang="fr-FR"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324247" y="1530276"/>
            <a:ext cx="6912768" cy="677108"/>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NOS NAISSANCES 2012</a:t>
            </a:r>
          </a:p>
          <a:p>
            <a:endParaRPr lang="fr-FR" sz="1400" dirty="0" smtClean="0">
              <a:solidFill>
                <a:srgbClr val="E0E377"/>
              </a:solidFill>
              <a:latin typeface="Lucida Handwriting" pitchFamily="66" charset="0"/>
            </a:endParaRPr>
          </a:p>
          <a:p>
            <a:endParaRPr lang="fr-FR" sz="1200" dirty="0">
              <a:solidFill>
                <a:srgbClr val="E0E377"/>
              </a:solidFill>
              <a:latin typeface="Lucida Handwriting" pitchFamily="66" charset="0"/>
            </a:endParaRPr>
          </a:p>
        </p:txBody>
      </p:sp>
      <p:sp>
        <p:nvSpPr>
          <p:cNvPr id="6" name="ZoneTexte 5"/>
          <p:cNvSpPr txBox="1"/>
          <p:nvPr/>
        </p:nvSpPr>
        <p:spPr>
          <a:xfrm>
            <a:off x="0" y="234132"/>
            <a:ext cx="7561263" cy="1015663"/>
          </a:xfrm>
          <a:prstGeom prst="rect">
            <a:avLst/>
          </a:prstGeom>
          <a:noFill/>
        </p:spPr>
        <p:txBody>
          <a:bodyPr wrap="square" rtlCol="0">
            <a:spAutoFit/>
          </a:bodyPr>
          <a:lstStyle/>
          <a:p>
            <a:pPr algn="ctr"/>
            <a:r>
              <a:rPr lang="fr-FR" sz="6000" dirty="0" smtClean="0">
                <a:solidFill>
                  <a:schemeClr val="bg2">
                    <a:lumMod val="25000"/>
                  </a:schemeClr>
                </a:solidFill>
                <a:latin typeface="Vivaldi" pitchFamily="66" charset="0"/>
              </a:rPr>
              <a:t>Le Vallon de la Mourre</a:t>
            </a:r>
            <a:endParaRPr lang="fr-FR" sz="6000" dirty="0">
              <a:solidFill>
                <a:schemeClr val="bg2">
                  <a:lumMod val="25000"/>
                </a:schemeClr>
              </a:solidFill>
              <a:latin typeface="Vivaldi" pitchFamily="66" charset="0"/>
            </a:endParaRPr>
          </a:p>
        </p:txBody>
      </p:sp>
      <p:sp>
        <p:nvSpPr>
          <p:cNvPr id="19" name="ZoneTexte 18"/>
          <p:cNvSpPr txBox="1"/>
          <p:nvPr/>
        </p:nvSpPr>
        <p:spPr>
          <a:xfrm>
            <a:off x="540271" y="2160000"/>
            <a:ext cx="1800200" cy="369332"/>
          </a:xfrm>
          <a:prstGeom prst="rect">
            <a:avLst/>
          </a:prstGeom>
          <a:noFill/>
        </p:spPr>
        <p:txBody>
          <a:bodyPr wrap="square" rtlCol="0">
            <a:spAutoFit/>
          </a:bodyPr>
          <a:lstStyle/>
          <a:p>
            <a:pPr algn="ctr"/>
            <a:r>
              <a:rPr lang="fr-FR" sz="1800" dirty="0" smtClean="0">
                <a:solidFill>
                  <a:schemeClr val="bg2">
                    <a:lumMod val="50000"/>
                  </a:schemeClr>
                </a:solidFill>
                <a:latin typeface="Lucida Calligraphy" pitchFamily="66" charset="0"/>
              </a:rPr>
              <a:t>VYRONE</a:t>
            </a:r>
            <a:endParaRPr lang="fr-FR" sz="1800" dirty="0">
              <a:solidFill>
                <a:schemeClr val="bg2">
                  <a:lumMod val="50000"/>
                </a:schemeClr>
              </a:solidFill>
              <a:latin typeface="Lucida Calligraphy" pitchFamily="66" charset="0"/>
            </a:endParaRPr>
          </a:p>
        </p:txBody>
      </p:sp>
      <p:sp>
        <p:nvSpPr>
          <p:cNvPr id="20" name="ZoneTexte 19"/>
          <p:cNvSpPr txBox="1"/>
          <p:nvPr/>
        </p:nvSpPr>
        <p:spPr>
          <a:xfrm>
            <a:off x="2484487" y="2160000"/>
            <a:ext cx="1800200" cy="369332"/>
          </a:xfrm>
          <a:prstGeom prst="rect">
            <a:avLst/>
          </a:prstGeom>
          <a:noFill/>
        </p:spPr>
        <p:txBody>
          <a:bodyPr wrap="square" rtlCol="0">
            <a:spAutoFit/>
          </a:bodyPr>
          <a:lstStyle/>
          <a:p>
            <a:pPr algn="ctr"/>
            <a:r>
              <a:rPr lang="fr-FR" sz="1800" dirty="0" smtClean="0">
                <a:solidFill>
                  <a:schemeClr val="bg2">
                    <a:lumMod val="50000"/>
                  </a:schemeClr>
                </a:solidFill>
                <a:latin typeface="Lucida Calligraphy" pitchFamily="66" charset="0"/>
              </a:rPr>
              <a:t>NINA</a:t>
            </a:r>
            <a:endParaRPr lang="fr-FR" sz="1800" dirty="0">
              <a:solidFill>
                <a:schemeClr val="bg2">
                  <a:lumMod val="50000"/>
                </a:schemeClr>
              </a:solidFill>
              <a:latin typeface="Lucida Calligraphy" pitchFamily="66" charset="0"/>
            </a:endParaRPr>
          </a:p>
        </p:txBody>
      </p:sp>
      <p:pic>
        <p:nvPicPr>
          <p:cNvPr id="26" name="Image 25" descr="04-04-2011 (3).JPG"/>
          <p:cNvPicPr>
            <a:picLocks noChangeAspect="1"/>
          </p:cNvPicPr>
          <p:nvPr/>
        </p:nvPicPr>
        <p:blipFill>
          <a:blip r:embed="rId2" cstate="print"/>
          <a:srcRect l="22856" t="8571" r="37620" b="31430"/>
          <a:stretch>
            <a:fillRect/>
          </a:stretch>
        </p:blipFill>
        <p:spPr>
          <a:xfrm>
            <a:off x="2484487" y="2592000"/>
            <a:ext cx="1800325" cy="1800000"/>
          </a:xfrm>
          <a:prstGeom prst="rect">
            <a:avLst/>
          </a:prstGeom>
        </p:spPr>
      </p:pic>
      <p:sp>
        <p:nvSpPr>
          <p:cNvPr id="28" name="ZoneTexte 27"/>
          <p:cNvSpPr txBox="1"/>
          <p:nvPr/>
        </p:nvSpPr>
        <p:spPr>
          <a:xfrm>
            <a:off x="4284687" y="2178348"/>
            <a:ext cx="3276576" cy="369332"/>
          </a:xfrm>
          <a:prstGeom prst="rect">
            <a:avLst/>
          </a:prstGeom>
          <a:noFill/>
        </p:spPr>
        <p:txBody>
          <a:bodyPr wrap="square" rtlCol="0">
            <a:spAutoFit/>
          </a:bodyPr>
          <a:lstStyle/>
          <a:p>
            <a:pPr algn="ctr"/>
            <a:r>
              <a:rPr lang="fr-FR" dirty="0" smtClean="0">
                <a:solidFill>
                  <a:schemeClr val="bg2">
                    <a:lumMod val="50000"/>
                  </a:schemeClr>
                </a:solidFill>
                <a:latin typeface="Lucida Calligraphy" pitchFamily="66" charset="0"/>
              </a:rPr>
              <a:t>CRAZY GIRL</a:t>
            </a:r>
            <a:r>
              <a:rPr lang="fr-FR" sz="1400" dirty="0" smtClean="0">
                <a:solidFill>
                  <a:schemeClr val="bg2">
                    <a:lumMod val="50000"/>
                  </a:schemeClr>
                </a:solidFill>
                <a:latin typeface="Lucida Calligraphy" pitchFamily="66" charset="0"/>
              </a:rPr>
              <a:t>, </a:t>
            </a:r>
            <a:r>
              <a:rPr lang="fr-FR" sz="1200" dirty="0" smtClean="0">
                <a:solidFill>
                  <a:schemeClr val="bg2">
                    <a:lumMod val="50000"/>
                  </a:schemeClr>
                </a:solidFill>
                <a:latin typeface="Lucida Calligraphy" pitchFamily="66" charset="0"/>
              </a:rPr>
              <a:t>femelle pie bai</a:t>
            </a:r>
            <a:endParaRPr lang="fr-FR" sz="1200" dirty="0">
              <a:solidFill>
                <a:schemeClr val="bg2">
                  <a:lumMod val="50000"/>
                </a:schemeClr>
              </a:solidFill>
              <a:latin typeface="Lucida Calligraphy" pitchFamily="66" charset="0"/>
            </a:endParaRPr>
          </a:p>
        </p:txBody>
      </p:sp>
      <p:sp>
        <p:nvSpPr>
          <p:cNvPr id="24" name="ZoneTexte 23"/>
          <p:cNvSpPr txBox="1"/>
          <p:nvPr/>
        </p:nvSpPr>
        <p:spPr>
          <a:xfrm>
            <a:off x="2484487" y="4752000"/>
            <a:ext cx="1800200" cy="369332"/>
          </a:xfrm>
          <a:prstGeom prst="rect">
            <a:avLst/>
          </a:prstGeom>
          <a:noFill/>
        </p:spPr>
        <p:txBody>
          <a:bodyPr wrap="square" rtlCol="0">
            <a:spAutoFit/>
          </a:bodyPr>
          <a:lstStyle/>
          <a:p>
            <a:pPr algn="ctr"/>
            <a:r>
              <a:rPr lang="fr-FR" sz="1800" dirty="0" smtClean="0">
                <a:solidFill>
                  <a:schemeClr val="bg2">
                    <a:lumMod val="50000"/>
                  </a:schemeClr>
                </a:solidFill>
                <a:latin typeface="Lucida Calligraphy" pitchFamily="66" charset="0"/>
              </a:rPr>
              <a:t>GLEANN</a:t>
            </a:r>
            <a:endParaRPr lang="fr-FR" sz="1800" dirty="0">
              <a:solidFill>
                <a:schemeClr val="bg2">
                  <a:lumMod val="50000"/>
                </a:schemeClr>
              </a:solidFill>
              <a:latin typeface="Lucida Calligraphy" pitchFamily="66" charset="0"/>
            </a:endParaRPr>
          </a:p>
        </p:txBody>
      </p:sp>
      <p:sp>
        <p:nvSpPr>
          <p:cNvPr id="25" name="ZoneTexte 24"/>
          <p:cNvSpPr txBox="1"/>
          <p:nvPr/>
        </p:nvSpPr>
        <p:spPr>
          <a:xfrm>
            <a:off x="540271" y="4752000"/>
            <a:ext cx="1800200" cy="369332"/>
          </a:xfrm>
          <a:prstGeom prst="rect">
            <a:avLst/>
          </a:prstGeom>
          <a:noFill/>
        </p:spPr>
        <p:txBody>
          <a:bodyPr wrap="square" rtlCol="0">
            <a:spAutoFit/>
          </a:bodyPr>
          <a:lstStyle/>
          <a:p>
            <a:pPr algn="ctr"/>
            <a:r>
              <a:rPr lang="fr-FR" sz="1800" dirty="0" smtClean="0">
                <a:solidFill>
                  <a:schemeClr val="bg2">
                    <a:lumMod val="50000"/>
                  </a:schemeClr>
                </a:solidFill>
                <a:latin typeface="Lucida Calligraphy" pitchFamily="66" charset="0"/>
              </a:rPr>
              <a:t>BILL</a:t>
            </a:r>
            <a:endParaRPr lang="fr-FR" sz="1800" dirty="0">
              <a:solidFill>
                <a:schemeClr val="bg2">
                  <a:lumMod val="50000"/>
                </a:schemeClr>
              </a:solidFill>
              <a:latin typeface="Lucida Calligraphy" pitchFamily="66" charset="0"/>
            </a:endParaRPr>
          </a:p>
        </p:txBody>
      </p:sp>
      <p:sp>
        <p:nvSpPr>
          <p:cNvPr id="29" name="ZoneTexte 28"/>
          <p:cNvSpPr txBox="1"/>
          <p:nvPr/>
        </p:nvSpPr>
        <p:spPr>
          <a:xfrm>
            <a:off x="4284687" y="4770636"/>
            <a:ext cx="3276576" cy="369332"/>
          </a:xfrm>
          <a:prstGeom prst="rect">
            <a:avLst/>
          </a:prstGeom>
          <a:noFill/>
        </p:spPr>
        <p:txBody>
          <a:bodyPr wrap="square" rtlCol="0">
            <a:spAutoFit/>
          </a:bodyPr>
          <a:lstStyle/>
          <a:p>
            <a:pPr algn="ctr"/>
            <a:r>
              <a:rPr lang="fr-FR" dirty="0" smtClean="0">
                <a:solidFill>
                  <a:schemeClr val="bg2">
                    <a:lumMod val="50000"/>
                  </a:schemeClr>
                </a:solidFill>
                <a:latin typeface="Lucida Calligraphy" pitchFamily="66" charset="0"/>
              </a:rPr>
              <a:t>CHOPPER</a:t>
            </a:r>
            <a:r>
              <a:rPr lang="fr-FR" sz="1400" dirty="0" smtClean="0">
                <a:solidFill>
                  <a:schemeClr val="bg2">
                    <a:lumMod val="50000"/>
                  </a:schemeClr>
                </a:solidFill>
                <a:latin typeface="Lucida Calligraphy" pitchFamily="66" charset="0"/>
              </a:rPr>
              <a:t>, </a:t>
            </a:r>
            <a:r>
              <a:rPr lang="fr-FR" sz="1200" dirty="0" smtClean="0">
                <a:solidFill>
                  <a:schemeClr val="bg2">
                    <a:lumMod val="50000"/>
                  </a:schemeClr>
                </a:solidFill>
                <a:latin typeface="Lucida Calligraphy" pitchFamily="66" charset="0"/>
              </a:rPr>
              <a:t>mâle alezan</a:t>
            </a:r>
            <a:endParaRPr lang="fr-FR" sz="1200" dirty="0">
              <a:solidFill>
                <a:schemeClr val="bg2">
                  <a:lumMod val="50000"/>
                </a:schemeClr>
              </a:solidFill>
              <a:latin typeface="Lucida Calligraphy" pitchFamily="66" charset="0"/>
            </a:endParaRPr>
          </a:p>
        </p:txBody>
      </p:sp>
      <p:pic>
        <p:nvPicPr>
          <p:cNvPr id="30" name="Image 29" descr="BILL 3.jpg"/>
          <p:cNvPicPr>
            <a:picLocks noChangeAspect="1"/>
          </p:cNvPicPr>
          <p:nvPr/>
        </p:nvPicPr>
        <p:blipFill>
          <a:blip r:embed="rId3" cstate="print"/>
          <a:srcRect b="33425"/>
          <a:stretch>
            <a:fillRect/>
          </a:stretch>
        </p:blipFill>
        <p:spPr>
          <a:xfrm>
            <a:off x="540271" y="5184000"/>
            <a:ext cx="1800000" cy="1795267"/>
          </a:xfrm>
          <a:prstGeom prst="rect">
            <a:avLst/>
          </a:prstGeom>
        </p:spPr>
      </p:pic>
      <p:pic>
        <p:nvPicPr>
          <p:cNvPr id="31" name="Image 30" descr="2008.gif"/>
          <p:cNvPicPr>
            <a:picLocks/>
          </p:cNvPicPr>
          <p:nvPr/>
        </p:nvPicPr>
        <p:blipFill>
          <a:blip r:embed="rId4" cstate="print"/>
          <a:srcRect t="6642" b="17759"/>
          <a:stretch>
            <a:fillRect/>
          </a:stretch>
        </p:blipFill>
        <p:spPr>
          <a:xfrm>
            <a:off x="2484487" y="5184000"/>
            <a:ext cx="1800000" cy="1800000"/>
          </a:xfrm>
          <a:prstGeom prst="rect">
            <a:avLst/>
          </a:prstGeom>
        </p:spPr>
      </p:pic>
      <p:pic>
        <p:nvPicPr>
          <p:cNvPr id="16" name="Image 15" descr="IMG_7359 MOD.JPG"/>
          <p:cNvPicPr>
            <a:picLocks noChangeAspect="1"/>
          </p:cNvPicPr>
          <p:nvPr/>
        </p:nvPicPr>
        <p:blipFill>
          <a:blip r:embed="rId5" cstate="print"/>
          <a:srcRect l="11907" t="1023"/>
          <a:stretch>
            <a:fillRect/>
          </a:stretch>
        </p:blipFill>
        <p:spPr>
          <a:xfrm>
            <a:off x="4932759" y="2592000"/>
            <a:ext cx="2288675" cy="1800000"/>
          </a:xfrm>
          <a:prstGeom prst="rect">
            <a:avLst/>
          </a:prstGeom>
        </p:spPr>
      </p:pic>
      <p:pic>
        <p:nvPicPr>
          <p:cNvPr id="17" name="Image 16" descr="IMG_3243 MOD.JPG"/>
          <p:cNvPicPr>
            <a:picLocks/>
          </p:cNvPicPr>
          <p:nvPr/>
        </p:nvPicPr>
        <p:blipFill>
          <a:blip r:embed="rId6" cstate="print"/>
          <a:srcRect l="12341"/>
          <a:stretch>
            <a:fillRect/>
          </a:stretch>
        </p:blipFill>
        <p:spPr>
          <a:xfrm>
            <a:off x="540271" y="2592000"/>
            <a:ext cx="1800000" cy="1800000"/>
          </a:xfrm>
          <a:prstGeom prst="rect">
            <a:avLst/>
          </a:prstGeom>
        </p:spPr>
      </p:pic>
      <p:pic>
        <p:nvPicPr>
          <p:cNvPr id="18" name="Image 17" descr="IMG_7328 MOD.JPG"/>
          <p:cNvPicPr>
            <a:picLocks noChangeAspect="1"/>
          </p:cNvPicPr>
          <p:nvPr/>
        </p:nvPicPr>
        <p:blipFill>
          <a:blip r:embed="rId7" cstate="print"/>
          <a:srcRect l="4288" t="8522" r="13812" b="4634"/>
          <a:stretch>
            <a:fillRect/>
          </a:stretch>
        </p:blipFill>
        <p:spPr>
          <a:xfrm>
            <a:off x="4932759" y="5184000"/>
            <a:ext cx="2310444" cy="1800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324247" y="1530276"/>
            <a:ext cx="6912768" cy="677108"/>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NOS POULAINS A VENDRE</a:t>
            </a:r>
          </a:p>
          <a:p>
            <a:endParaRPr lang="fr-FR" sz="1400" dirty="0" smtClean="0">
              <a:solidFill>
                <a:schemeClr val="bg2">
                  <a:lumMod val="25000"/>
                </a:schemeClr>
              </a:solidFill>
              <a:latin typeface="Lucida Handwriting" pitchFamily="66" charset="0"/>
            </a:endParaRPr>
          </a:p>
          <a:p>
            <a:endParaRPr lang="fr-FR" sz="1200" dirty="0">
              <a:solidFill>
                <a:schemeClr val="bg2">
                  <a:lumMod val="25000"/>
                </a:schemeClr>
              </a:solidFill>
              <a:latin typeface="Lucida Handwriting" pitchFamily="66" charset="0"/>
            </a:endParaRPr>
          </a:p>
        </p:txBody>
      </p:sp>
      <p:sp>
        <p:nvSpPr>
          <p:cNvPr id="6" name="ZoneTexte 5"/>
          <p:cNvSpPr txBox="1"/>
          <p:nvPr/>
        </p:nvSpPr>
        <p:spPr>
          <a:xfrm>
            <a:off x="0" y="234132"/>
            <a:ext cx="7561263" cy="1015663"/>
          </a:xfrm>
          <a:prstGeom prst="rect">
            <a:avLst/>
          </a:prstGeom>
          <a:noFill/>
        </p:spPr>
        <p:txBody>
          <a:bodyPr wrap="square" rtlCol="0">
            <a:spAutoFit/>
          </a:bodyPr>
          <a:lstStyle/>
          <a:p>
            <a:pPr algn="ctr"/>
            <a:r>
              <a:rPr lang="fr-FR" sz="6000" dirty="0" smtClean="0">
                <a:solidFill>
                  <a:schemeClr val="bg2">
                    <a:lumMod val="25000"/>
                  </a:schemeClr>
                </a:solidFill>
                <a:latin typeface="Vivaldi" pitchFamily="66" charset="0"/>
              </a:rPr>
              <a:t>Le Vallon de la Mourre</a:t>
            </a:r>
            <a:endParaRPr lang="fr-FR" sz="6000" dirty="0">
              <a:solidFill>
                <a:schemeClr val="bg2">
                  <a:lumMod val="25000"/>
                </a:schemeClr>
              </a:solidFill>
              <a:latin typeface="Vivaldi" pitchFamily="66" charset="0"/>
            </a:endParaRPr>
          </a:p>
        </p:txBody>
      </p:sp>
      <p:sp>
        <p:nvSpPr>
          <p:cNvPr id="9" name="ZoneTexte 8"/>
          <p:cNvSpPr txBox="1"/>
          <p:nvPr/>
        </p:nvSpPr>
        <p:spPr>
          <a:xfrm>
            <a:off x="4140671" y="1962324"/>
            <a:ext cx="3312368" cy="2385268"/>
          </a:xfrm>
          <a:prstGeom prst="rect">
            <a:avLst/>
          </a:prstGeom>
          <a:noFill/>
        </p:spPr>
        <p:txBody>
          <a:bodyPr wrap="square" rtlCol="0">
            <a:spAutoFit/>
          </a:bodyPr>
          <a:lstStyle/>
          <a:p>
            <a:pPr algn="ctr"/>
            <a:r>
              <a:rPr lang="fr-FR" sz="1400" dirty="0" smtClean="0">
                <a:solidFill>
                  <a:schemeClr val="bg2">
                    <a:lumMod val="25000"/>
                  </a:schemeClr>
                </a:solidFill>
                <a:latin typeface="Lucida Calligraphy" pitchFamily="66" charset="0"/>
              </a:rPr>
              <a:t>CHIDORI de la MOURRE</a:t>
            </a:r>
          </a:p>
          <a:p>
            <a:pPr algn="ctr"/>
            <a:endParaRPr lang="fr-FR" sz="1400" dirty="0" smtClean="0">
              <a:solidFill>
                <a:srgbClr val="EFF0B6"/>
              </a:solidFill>
              <a:latin typeface="Lucida Calligraphy" pitchFamily="66" charset="0"/>
            </a:endParaRPr>
          </a:p>
          <a:p>
            <a:pPr algn="ctr"/>
            <a:r>
              <a:rPr lang="fr-FR" sz="1100" dirty="0" smtClean="0">
                <a:solidFill>
                  <a:schemeClr val="bg2">
                    <a:lumMod val="50000"/>
                  </a:schemeClr>
                </a:solidFill>
                <a:latin typeface="Lucida Calligraphy" pitchFamily="66" charset="0"/>
              </a:rPr>
              <a:t>Née le 12/03/2012</a:t>
            </a:r>
          </a:p>
          <a:p>
            <a:pPr algn="ctr"/>
            <a:r>
              <a:rPr lang="fr-FR" sz="1100" dirty="0" smtClean="0">
                <a:solidFill>
                  <a:schemeClr val="bg2">
                    <a:lumMod val="50000"/>
                  </a:schemeClr>
                </a:solidFill>
                <a:latin typeface="Lucida Calligraphy" pitchFamily="66" charset="0"/>
              </a:rPr>
              <a:t>CHIDORI est une splendide pouliche noire, fille de BOUNTY et BOB TAN</a:t>
            </a:r>
          </a:p>
          <a:p>
            <a:pPr algn="ctr"/>
            <a:r>
              <a:rPr lang="fr-FR" sz="1100" dirty="0" smtClean="0">
                <a:solidFill>
                  <a:schemeClr val="bg2">
                    <a:lumMod val="50000"/>
                  </a:schemeClr>
                </a:solidFill>
                <a:latin typeface="Lucida Calligraphy" pitchFamily="66" charset="0"/>
              </a:rPr>
              <a:t>Elle possède une superbe morphologie, bien compacte, osseuse, une </a:t>
            </a:r>
            <a:r>
              <a:rPr lang="fr-FR" sz="1100" dirty="0" err="1" smtClean="0">
                <a:solidFill>
                  <a:schemeClr val="bg2">
                    <a:lumMod val="50000"/>
                  </a:schemeClr>
                </a:solidFill>
                <a:latin typeface="Lucida Calligraphy" pitchFamily="66" charset="0"/>
              </a:rPr>
              <a:t>trèsjolie</a:t>
            </a:r>
            <a:r>
              <a:rPr lang="fr-FR" sz="1100" dirty="0" smtClean="0">
                <a:solidFill>
                  <a:schemeClr val="bg2">
                    <a:lumMod val="50000"/>
                  </a:schemeClr>
                </a:solidFill>
                <a:latin typeface="Lucida Calligraphy" pitchFamily="66" charset="0"/>
              </a:rPr>
              <a:t> tête, du poils …. Elle  a tous les atouts pour être une jument de grande qualité</a:t>
            </a:r>
            <a:r>
              <a:rPr lang="fr-FR" sz="1100" dirty="0">
                <a:solidFill>
                  <a:schemeClr val="bg2">
                    <a:lumMod val="50000"/>
                  </a:schemeClr>
                </a:solidFill>
                <a:latin typeface="Lucida Calligraphy" pitchFamily="66" charset="0"/>
              </a:rPr>
              <a:t> </a:t>
            </a:r>
            <a:r>
              <a:rPr lang="fr-FR" sz="1100" dirty="0" smtClean="0">
                <a:solidFill>
                  <a:schemeClr val="bg2">
                    <a:lumMod val="50000"/>
                  </a:schemeClr>
                </a:solidFill>
                <a:latin typeface="Lucida Calligraphy" pitchFamily="66" charset="0"/>
              </a:rPr>
              <a:t>.</a:t>
            </a:r>
          </a:p>
          <a:p>
            <a:pPr algn="ctr"/>
            <a:r>
              <a:rPr lang="fr-FR" sz="1100" dirty="0" smtClean="0">
                <a:solidFill>
                  <a:schemeClr val="bg2">
                    <a:lumMod val="50000"/>
                  </a:schemeClr>
                </a:solidFill>
                <a:latin typeface="Lucida Calligraphy" pitchFamily="66" charset="0"/>
              </a:rPr>
              <a:t>CHIDORI a également un très bon caractère, curieuse, joueuse, proche de l’homme… c’est un réel plaisir de la manipuler… </a:t>
            </a:r>
          </a:p>
        </p:txBody>
      </p:sp>
      <p:sp>
        <p:nvSpPr>
          <p:cNvPr id="12" name="ZoneTexte 11"/>
          <p:cNvSpPr txBox="1"/>
          <p:nvPr/>
        </p:nvSpPr>
        <p:spPr>
          <a:xfrm>
            <a:off x="324247" y="4266580"/>
            <a:ext cx="6768752" cy="538609"/>
          </a:xfrm>
          <a:prstGeom prst="rect">
            <a:avLst/>
          </a:prstGeom>
          <a:noFill/>
        </p:spPr>
        <p:txBody>
          <a:bodyPr wrap="square" rtlCol="0">
            <a:spAutoFit/>
          </a:bodyPr>
          <a:lstStyle/>
          <a:p>
            <a:r>
              <a:rPr lang="fr-FR" sz="1100" dirty="0" smtClean="0">
                <a:solidFill>
                  <a:schemeClr val="bg2">
                    <a:lumMod val="50000"/>
                  </a:schemeClr>
                </a:solidFill>
                <a:latin typeface="Lucida Calligraphy" pitchFamily="66" charset="0"/>
              </a:rPr>
              <a:t>Elle fera le bonheur de toute la famille,  disponible mi septembre,  Son prix : 3 000 €</a:t>
            </a:r>
          </a:p>
          <a:p>
            <a:endParaRPr lang="fr-FR" dirty="0">
              <a:solidFill>
                <a:schemeClr val="bg2">
                  <a:lumMod val="50000"/>
                </a:schemeClr>
              </a:solidFill>
            </a:endParaRPr>
          </a:p>
        </p:txBody>
      </p:sp>
      <p:sp>
        <p:nvSpPr>
          <p:cNvPr id="13" name="ZoneTexte 12"/>
          <p:cNvSpPr txBox="1"/>
          <p:nvPr/>
        </p:nvSpPr>
        <p:spPr>
          <a:xfrm>
            <a:off x="396255" y="4717280"/>
            <a:ext cx="3312368" cy="2554545"/>
          </a:xfrm>
          <a:prstGeom prst="rect">
            <a:avLst/>
          </a:prstGeom>
          <a:noFill/>
        </p:spPr>
        <p:txBody>
          <a:bodyPr wrap="square" rtlCol="0">
            <a:spAutoFit/>
          </a:bodyPr>
          <a:lstStyle/>
          <a:p>
            <a:pPr algn="ctr"/>
            <a:r>
              <a:rPr lang="fr-FR" sz="1400" dirty="0" smtClean="0">
                <a:solidFill>
                  <a:schemeClr val="bg2">
                    <a:lumMod val="25000"/>
                  </a:schemeClr>
                </a:solidFill>
                <a:latin typeface="Lucida Calligraphy" pitchFamily="66" charset="0"/>
              </a:rPr>
              <a:t>CHOPPER de la MOURRE</a:t>
            </a:r>
          </a:p>
          <a:p>
            <a:pPr algn="ctr"/>
            <a:endParaRPr lang="fr-FR" sz="1400" dirty="0" smtClean="0">
              <a:solidFill>
                <a:srgbClr val="EFF0B6"/>
              </a:solidFill>
              <a:latin typeface="Lucida Calligraphy" pitchFamily="66" charset="0"/>
            </a:endParaRPr>
          </a:p>
          <a:p>
            <a:pPr algn="ctr"/>
            <a:r>
              <a:rPr lang="fr-FR" sz="1100" dirty="0" smtClean="0">
                <a:solidFill>
                  <a:schemeClr val="bg2">
                    <a:lumMod val="50000"/>
                  </a:schemeClr>
                </a:solidFill>
                <a:latin typeface="Lucida Calligraphy" pitchFamily="66" charset="0"/>
              </a:rPr>
              <a:t>Né le 17/06/2012</a:t>
            </a:r>
          </a:p>
          <a:p>
            <a:pPr algn="ctr"/>
            <a:r>
              <a:rPr lang="fr-FR" sz="1100" dirty="0" smtClean="0">
                <a:solidFill>
                  <a:schemeClr val="bg2">
                    <a:lumMod val="50000"/>
                  </a:schemeClr>
                </a:solidFill>
                <a:latin typeface="Lucida Calligraphy" pitchFamily="66" charset="0"/>
              </a:rPr>
              <a:t>CHOPPER est le fils de notre superbe GLEANN et de BILL, étalon bai.</a:t>
            </a:r>
          </a:p>
          <a:p>
            <a:pPr algn="ctr"/>
            <a:r>
              <a:rPr lang="fr-FR" sz="1100" dirty="0" smtClean="0">
                <a:solidFill>
                  <a:schemeClr val="bg2">
                    <a:lumMod val="50000"/>
                  </a:schemeClr>
                </a:solidFill>
                <a:latin typeface="Lucida Calligraphy" pitchFamily="66" charset="0"/>
              </a:rPr>
              <a:t>CHOPPER est un poulain très élégant ,il a beaucoup de prestance .</a:t>
            </a:r>
          </a:p>
          <a:p>
            <a:pPr algn="ctr"/>
            <a:r>
              <a:rPr lang="fr-FR" sz="1100" dirty="0" smtClean="0">
                <a:solidFill>
                  <a:schemeClr val="bg2">
                    <a:lumMod val="50000"/>
                  </a:schemeClr>
                </a:solidFill>
                <a:latin typeface="Lucida Calligraphy" pitchFamily="66" charset="0"/>
              </a:rPr>
              <a:t>Il possède une  très belle morphologie , une tête splendide et déjà beaucoup de fanons pour son âge !</a:t>
            </a:r>
          </a:p>
          <a:p>
            <a:pPr algn="ctr"/>
            <a:r>
              <a:rPr lang="fr-FR" sz="1100" dirty="0" smtClean="0">
                <a:solidFill>
                  <a:schemeClr val="bg2">
                    <a:lumMod val="50000"/>
                  </a:schemeClr>
                </a:solidFill>
                <a:latin typeface="Lucida Calligraphy" pitchFamily="66" charset="0"/>
              </a:rPr>
              <a:t>CHOPPER est un  poulain très attachant et câlin .</a:t>
            </a:r>
          </a:p>
          <a:p>
            <a:pPr algn="ctr"/>
            <a:r>
              <a:rPr lang="fr-FR" sz="1100" dirty="0" smtClean="0">
                <a:solidFill>
                  <a:schemeClr val="bg2">
                    <a:lumMod val="50000"/>
                  </a:schemeClr>
                </a:solidFill>
                <a:latin typeface="Lucida Calligraphy" pitchFamily="66" charset="0"/>
              </a:rPr>
              <a:t>Son prix : 3 300 €</a:t>
            </a:r>
          </a:p>
          <a:p>
            <a:pPr algn="ctr"/>
            <a:endParaRPr lang="fr-FR" sz="1100" dirty="0" smtClean="0">
              <a:solidFill>
                <a:schemeClr val="bg2">
                  <a:lumMod val="50000"/>
                </a:schemeClr>
              </a:solidFill>
              <a:latin typeface="Lucida Calligraphy" pitchFamily="66" charset="0"/>
            </a:endParaRPr>
          </a:p>
        </p:txBody>
      </p:sp>
      <p:sp>
        <p:nvSpPr>
          <p:cNvPr id="18" name="ZoneTexte 17"/>
          <p:cNvSpPr txBox="1"/>
          <p:nvPr/>
        </p:nvSpPr>
        <p:spPr>
          <a:xfrm>
            <a:off x="0" y="7578948"/>
            <a:ext cx="7561263" cy="477054"/>
          </a:xfrm>
          <a:prstGeom prst="rect">
            <a:avLst/>
          </a:prstGeom>
          <a:noFill/>
        </p:spPr>
        <p:txBody>
          <a:bodyPr wrap="square" rtlCol="0">
            <a:spAutoFit/>
          </a:bodyPr>
          <a:lstStyle/>
          <a:p>
            <a:pPr algn="ctr"/>
            <a:endParaRPr lang="fr-FR" sz="1400" dirty="0" smtClean="0">
              <a:solidFill>
                <a:srgbClr val="EFF0B6"/>
              </a:solidFill>
              <a:latin typeface="Lucida Calligraphy" pitchFamily="66" charset="0"/>
            </a:endParaRPr>
          </a:p>
          <a:p>
            <a:pPr algn="ctr"/>
            <a:r>
              <a:rPr lang="fr-FR" sz="1100" dirty="0" smtClean="0">
                <a:solidFill>
                  <a:schemeClr val="bg2">
                    <a:lumMod val="50000"/>
                  </a:schemeClr>
                </a:solidFill>
                <a:latin typeface="Lucida Calligraphy" pitchFamily="66" charset="0"/>
              </a:rPr>
              <a:t>Pensez dès à présent à suivre les mariages réalisés en 2012 pour les naissances 2013 !!</a:t>
            </a:r>
          </a:p>
        </p:txBody>
      </p:sp>
      <p:cxnSp>
        <p:nvCxnSpPr>
          <p:cNvPr id="22" name="Connecteur droit 21"/>
          <p:cNvCxnSpPr/>
          <p:nvPr/>
        </p:nvCxnSpPr>
        <p:spPr>
          <a:xfrm>
            <a:off x="0" y="4554612"/>
            <a:ext cx="7561263"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0" y="7146900"/>
            <a:ext cx="7561263"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27" name="Image 26" descr="IMG_7753 MOD.JPG"/>
          <p:cNvPicPr>
            <a:picLocks noChangeAspect="1"/>
          </p:cNvPicPr>
          <p:nvPr/>
        </p:nvPicPr>
        <p:blipFill>
          <a:blip r:embed="rId2" cstate="print"/>
          <a:srcRect l="6000"/>
          <a:stretch>
            <a:fillRect/>
          </a:stretch>
        </p:blipFill>
        <p:spPr>
          <a:xfrm>
            <a:off x="4212679" y="4770636"/>
            <a:ext cx="2783217" cy="2196000"/>
          </a:xfrm>
          <a:prstGeom prst="rect">
            <a:avLst/>
          </a:prstGeom>
        </p:spPr>
      </p:pic>
      <p:sp>
        <p:nvSpPr>
          <p:cNvPr id="21" name="ZoneTexte 20"/>
          <p:cNvSpPr txBox="1"/>
          <p:nvPr/>
        </p:nvSpPr>
        <p:spPr>
          <a:xfrm>
            <a:off x="5796855" y="6642844"/>
            <a:ext cx="1584176" cy="338554"/>
          </a:xfrm>
          <a:prstGeom prst="rect">
            <a:avLst/>
          </a:prstGeom>
          <a:noFill/>
        </p:spPr>
        <p:txBody>
          <a:bodyPr wrap="square" rtlCol="0">
            <a:spAutoFit/>
          </a:bodyPr>
          <a:lstStyle/>
          <a:p>
            <a:r>
              <a:rPr lang="fr-FR" sz="1600" dirty="0" smtClean="0">
                <a:latin typeface="Lucida Handwriting" pitchFamily="66" charset="0"/>
              </a:rPr>
              <a:t>RESERVE</a:t>
            </a:r>
            <a:endParaRPr lang="fr-FR" sz="1600" dirty="0">
              <a:latin typeface="Lucida Handwriting" pitchFamily="66" charset="0"/>
            </a:endParaRPr>
          </a:p>
        </p:txBody>
      </p:sp>
      <p:pic>
        <p:nvPicPr>
          <p:cNvPr id="28" name="Image 27" descr="IMG_8733 MOD.JPG"/>
          <p:cNvPicPr>
            <a:picLocks noChangeAspect="1"/>
          </p:cNvPicPr>
          <p:nvPr/>
        </p:nvPicPr>
        <p:blipFill>
          <a:blip r:embed="rId3" cstate="print"/>
          <a:srcRect l="16669" t="5088" b="4591"/>
          <a:stretch>
            <a:fillRect/>
          </a:stretch>
        </p:blipFill>
        <p:spPr>
          <a:xfrm>
            <a:off x="612279" y="2034332"/>
            <a:ext cx="2706429" cy="2196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324247" y="1530276"/>
            <a:ext cx="6912768" cy="677108"/>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NOS CHEVAUX A VENDRE</a:t>
            </a:r>
          </a:p>
          <a:p>
            <a:endParaRPr lang="fr-FR" sz="1400" dirty="0" smtClean="0">
              <a:solidFill>
                <a:srgbClr val="E0E377"/>
              </a:solidFill>
              <a:latin typeface="Lucida Handwriting" pitchFamily="66" charset="0"/>
            </a:endParaRPr>
          </a:p>
          <a:p>
            <a:endParaRPr lang="fr-FR" sz="1200" dirty="0">
              <a:solidFill>
                <a:srgbClr val="E0E377"/>
              </a:solidFill>
              <a:latin typeface="Lucida Handwriting" pitchFamily="66" charset="0"/>
            </a:endParaRPr>
          </a:p>
        </p:txBody>
      </p:sp>
      <p:sp>
        <p:nvSpPr>
          <p:cNvPr id="6" name="ZoneTexte 5"/>
          <p:cNvSpPr txBox="1"/>
          <p:nvPr/>
        </p:nvSpPr>
        <p:spPr>
          <a:xfrm>
            <a:off x="0" y="234132"/>
            <a:ext cx="7561263" cy="1015663"/>
          </a:xfrm>
          <a:prstGeom prst="rect">
            <a:avLst/>
          </a:prstGeom>
          <a:noFill/>
        </p:spPr>
        <p:txBody>
          <a:bodyPr wrap="square" rtlCol="0">
            <a:spAutoFit/>
          </a:bodyPr>
          <a:lstStyle/>
          <a:p>
            <a:pPr algn="ctr"/>
            <a:r>
              <a:rPr lang="fr-FR" sz="6000" dirty="0" smtClean="0">
                <a:solidFill>
                  <a:schemeClr val="bg2">
                    <a:lumMod val="25000"/>
                  </a:schemeClr>
                </a:solidFill>
                <a:latin typeface="Vivaldi" pitchFamily="66" charset="0"/>
              </a:rPr>
              <a:t>Le Vallon de la Mourre</a:t>
            </a:r>
            <a:endParaRPr lang="fr-FR" sz="6000" dirty="0">
              <a:solidFill>
                <a:schemeClr val="bg2">
                  <a:lumMod val="25000"/>
                </a:schemeClr>
              </a:solidFill>
              <a:latin typeface="Vivaldi" pitchFamily="66" charset="0"/>
            </a:endParaRPr>
          </a:p>
        </p:txBody>
      </p:sp>
      <p:sp>
        <p:nvSpPr>
          <p:cNvPr id="9" name="ZoneTexte 8"/>
          <p:cNvSpPr txBox="1"/>
          <p:nvPr/>
        </p:nvSpPr>
        <p:spPr>
          <a:xfrm>
            <a:off x="4356695" y="1872000"/>
            <a:ext cx="3204568" cy="1877437"/>
          </a:xfrm>
          <a:prstGeom prst="rect">
            <a:avLst/>
          </a:prstGeom>
          <a:noFill/>
        </p:spPr>
        <p:txBody>
          <a:bodyPr wrap="square" rtlCol="0">
            <a:spAutoFit/>
          </a:bodyPr>
          <a:lstStyle/>
          <a:p>
            <a:pPr algn="ctr"/>
            <a:r>
              <a:rPr lang="fr-FR" sz="1400" dirty="0" smtClean="0">
                <a:solidFill>
                  <a:schemeClr val="bg2">
                    <a:lumMod val="25000"/>
                  </a:schemeClr>
                </a:solidFill>
                <a:latin typeface="Lucida Calligraphy" pitchFamily="66" charset="0"/>
              </a:rPr>
              <a:t>SILVER SHADOW</a:t>
            </a:r>
          </a:p>
          <a:p>
            <a:pPr algn="ctr"/>
            <a:endParaRPr lang="fr-FR" sz="1400" dirty="0" smtClean="0">
              <a:solidFill>
                <a:schemeClr val="bg2">
                  <a:lumMod val="50000"/>
                </a:schemeClr>
              </a:solidFill>
              <a:latin typeface="Lucida Calligraphy" pitchFamily="66" charset="0"/>
            </a:endParaRPr>
          </a:p>
          <a:p>
            <a:pPr algn="ctr"/>
            <a:r>
              <a:rPr lang="fr-FR" sz="1100" dirty="0" smtClean="0">
                <a:solidFill>
                  <a:schemeClr val="bg2">
                    <a:lumMod val="50000"/>
                  </a:schemeClr>
                </a:solidFill>
                <a:latin typeface="Lucida Calligraphy" pitchFamily="66" charset="0"/>
              </a:rPr>
              <a:t>Hongre IRISH COB de 3 ans.</a:t>
            </a:r>
          </a:p>
          <a:p>
            <a:pPr algn="ctr"/>
            <a:r>
              <a:rPr lang="fr-FR" sz="1100" dirty="0" smtClean="0">
                <a:solidFill>
                  <a:schemeClr val="bg2">
                    <a:lumMod val="50000"/>
                  </a:schemeClr>
                </a:solidFill>
                <a:latin typeface="Lucida Calligraphy" pitchFamily="66" charset="0"/>
              </a:rPr>
              <a:t>C’est un splendide cheval à la robe rare d’un tempérament très calme et  amical, </a:t>
            </a:r>
          </a:p>
          <a:p>
            <a:pPr algn="ctr"/>
            <a:r>
              <a:rPr lang="fr-FR" sz="1100" dirty="0" smtClean="0">
                <a:solidFill>
                  <a:schemeClr val="bg2">
                    <a:lumMod val="50000"/>
                  </a:schemeClr>
                </a:solidFill>
                <a:latin typeface="Lucida Calligraphy" pitchFamily="66" charset="0"/>
              </a:rPr>
              <a:t>SILVER est un parfait cheval pour toute la famille.</a:t>
            </a:r>
          </a:p>
          <a:p>
            <a:pPr algn="ctr"/>
            <a:r>
              <a:rPr lang="fr-FR" sz="1100" dirty="0" smtClean="0">
                <a:solidFill>
                  <a:schemeClr val="bg2">
                    <a:lumMod val="50000"/>
                  </a:schemeClr>
                </a:solidFill>
                <a:latin typeface="Lucida Calligraphy" pitchFamily="66" charset="0"/>
              </a:rPr>
              <a:t>Parfait pour les enfants, ou adulte désirant se remettre en confiance.</a:t>
            </a:r>
          </a:p>
          <a:p>
            <a:pPr algn="ctr"/>
            <a:r>
              <a:rPr lang="fr-FR" sz="1100" dirty="0" smtClean="0">
                <a:solidFill>
                  <a:schemeClr val="bg2">
                    <a:lumMod val="50000"/>
                  </a:schemeClr>
                </a:solidFill>
                <a:latin typeface="Lucida Calligraphy" pitchFamily="66" charset="0"/>
              </a:rPr>
              <a:t>Idéal pour toutes disciplines</a:t>
            </a:r>
            <a:endParaRPr lang="fr-FR" sz="1100" dirty="0">
              <a:solidFill>
                <a:schemeClr val="bg2">
                  <a:lumMod val="50000"/>
                </a:schemeClr>
              </a:solidFill>
              <a:latin typeface="Lucida Calligraphy" pitchFamily="66" charset="0"/>
            </a:endParaRPr>
          </a:p>
        </p:txBody>
      </p:sp>
      <p:sp>
        <p:nvSpPr>
          <p:cNvPr id="16" name="ZoneTexte 15"/>
          <p:cNvSpPr txBox="1"/>
          <p:nvPr/>
        </p:nvSpPr>
        <p:spPr>
          <a:xfrm>
            <a:off x="252239" y="6210796"/>
            <a:ext cx="3168352" cy="2287999"/>
          </a:xfrm>
          <a:prstGeom prst="rect">
            <a:avLst/>
          </a:prstGeom>
          <a:noFill/>
        </p:spPr>
        <p:txBody>
          <a:bodyPr wrap="square" rtlCol="0">
            <a:spAutoFit/>
          </a:bodyPr>
          <a:lstStyle/>
          <a:p>
            <a:pPr algn="ctr"/>
            <a:r>
              <a:rPr lang="fr-FR" sz="1400" dirty="0" smtClean="0">
                <a:solidFill>
                  <a:schemeClr val="bg2">
                    <a:lumMod val="25000"/>
                  </a:schemeClr>
                </a:solidFill>
                <a:latin typeface="Lucida Calligraphy" pitchFamily="66" charset="0"/>
              </a:rPr>
              <a:t>DRACO</a:t>
            </a:r>
          </a:p>
          <a:p>
            <a:pPr algn="ctr"/>
            <a:endParaRPr lang="fr-FR" sz="1400" dirty="0" smtClean="0">
              <a:solidFill>
                <a:schemeClr val="bg2">
                  <a:lumMod val="50000"/>
                </a:schemeClr>
              </a:solidFill>
              <a:latin typeface="Lucida Calligraphy" pitchFamily="66" charset="0"/>
            </a:endParaRPr>
          </a:p>
          <a:p>
            <a:pPr algn="ctr"/>
            <a:r>
              <a:rPr lang="fr-FR" sz="1100" dirty="0" smtClean="0">
                <a:solidFill>
                  <a:schemeClr val="bg2">
                    <a:lumMod val="50000"/>
                  </a:schemeClr>
                </a:solidFill>
                <a:latin typeface="Lucida Calligraphy" pitchFamily="66" charset="0"/>
              </a:rPr>
              <a:t>Hongre IRISH COB de </a:t>
            </a:r>
            <a:r>
              <a:rPr lang="fr-FR" sz="1100" dirty="0" smtClean="0">
                <a:solidFill>
                  <a:schemeClr val="bg2">
                    <a:lumMod val="50000"/>
                  </a:schemeClr>
                </a:solidFill>
                <a:latin typeface="Lucida Calligraphy" pitchFamily="66" charset="0"/>
              </a:rPr>
              <a:t>6 </a:t>
            </a:r>
            <a:r>
              <a:rPr lang="fr-FR" sz="1100" dirty="0" smtClean="0">
                <a:solidFill>
                  <a:schemeClr val="bg2">
                    <a:lumMod val="50000"/>
                  </a:schemeClr>
                </a:solidFill>
                <a:latin typeface="Lucida Calligraphy" pitchFamily="66" charset="0"/>
              </a:rPr>
              <a:t>ans.</a:t>
            </a:r>
          </a:p>
          <a:p>
            <a:pPr algn="ctr"/>
            <a:r>
              <a:rPr lang="fr-FR" sz="1100" dirty="0" smtClean="0">
                <a:solidFill>
                  <a:schemeClr val="bg2">
                    <a:lumMod val="50000"/>
                  </a:schemeClr>
                </a:solidFill>
                <a:latin typeface="Lucida Calligraphy" pitchFamily="66" charset="0"/>
              </a:rPr>
              <a:t>C’est un </a:t>
            </a:r>
            <a:r>
              <a:rPr lang="fr-FR" sz="1100" dirty="0" smtClean="0">
                <a:solidFill>
                  <a:schemeClr val="bg2">
                    <a:lumMod val="50000"/>
                  </a:schemeClr>
                </a:solidFill>
                <a:latin typeface="Lucida Calligraphy" pitchFamily="66" charset="0"/>
              </a:rPr>
              <a:t>splendide  </a:t>
            </a:r>
            <a:r>
              <a:rPr lang="fr-FR" sz="1100" dirty="0" smtClean="0">
                <a:solidFill>
                  <a:schemeClr val="bg2">
                    <a:lumMod val="50000"/>
                  </a:schemeClr>
                </a:solidFill>
                <a:latin typeface="Lucida Calligraphy" pitchFamily="66" charset="0"/>
              </a:rPr>
              <a:t>cheval, qui </a:t>
            </a:r>
            <a:r>
              <a:rPr lang="fr-FR" sz="1100" dirty="0" smtClean="0">
                <a:solidFill>
                  <a:schemeClr val="bg2">
                    <a:lumMod val="50000"/>
                  </a:schemeClr>
                </a:solidFill>
                <a:latin typeface="Lucida Calligraphy" pitchFamily="66" charset="0"/>
              </a:rPr>
              <a:t>toise 145 cm…  modèle exceptionnel !</a:t>
            </a:r>
            <a:endParaRPr lang="fr-FR" sz="1100" dirty="0" smtClean="0">
              <a:solidFill>
                <a:schemeClr val="bg2">
                  <a:lumMod val="50000"/>
                </a:schemeClr>
              </a:solidFill>
              <a:latin typeface="Lucida Calligraphy" pitchFamily="66" charset="0"/>
            </a:endParaRPr>
          </a:p>
          <a:p>
            <a:pPr algn="ctr"/>
            <a:r>
              <a:rPr lang="fr-FR" sz="1100" dirty="0" smtClean="0">
                <a:solidFill>
                  <a:schemeClr val="bg2">
                    <a:lumMod val="50000"/>
                  </a:schemeClr>
                </a:solidFill>
                <a:latin typeface="Lucida Calligraphy" pitchFamily="66" charset="0"/>
              </a:rPr>
              <a:t>D’un caractère très sympa, il est câlin, calme et patient </a:t>
            </a:r>
            <a:endParaRPr lang="fr-FR" sz="1100" dirty="0" smtClean="0">
              <a:solidFill>
                <a:schemeClr val="bg2">
                  <a:lumMod val="50000"/>
                </a:schemeClr>
              </a:solidFill>
              <a:latin typeface="Lucida Calligraphy" pitchFamily="66" charset="0"/>
            </a:endParaRPr>
          </a:p>
          <a:p>
            <a:pPr algn="ctr"/>
            <a:r>
              <a:rPr lang="fr-FR" sz="1100" dirty="0" smtClean="0">
                <a:solidFill>
                  <a:schemeClr val="bg2">
                    <a:lumMod val="50000"/>
                  </a:schemeClr>
                </a:solidFill>
                <a:latin typeface="Lucida Calligraphy" pitchFamily="66" charset="0"/>
              </a:rPr>
              <a:t>Il est monté et s’avère être un cheval  très </a:t>
            </a:r>
            <a:r>
              <a:rPr lang="fr-FR" sz="1100" dirty="0" smtClean="0">
                <a:solidFill>
                  <a:schemeClr val="bg2">
                    <a:lumMod val="50000"/>
                  </a:schemeClr>
                </a:solidFill>
                <a:latin typeface="Lucida Calligraphy" pitchFamily="66" charset="0"/>
              </a:rPr>
              <a:t>à l’écoute, il possède beaucoup de charisme</a:t>
            </a:r>
            <a:endParaRPr lang="fr-FR" sz="1100" dirty="0" smtClean="0">
              <a:solidFill>
                <a:schemeClr val="bg2">
                  <a:lumMod val="50000"/>
                </a:schemeClr>
              </a:solidFill>
              <a:latin typeface="Lucida Calligraphy" pitchFamily="66" charset="0"/>
            </a:endParaRPr>
          </a:p>
          <a:p>
            <a:pPr algn="ctr"/>
            <a:r>
              <a:rPr lang="fr-FR" sz="1100" dirty="0" smtClean="0">
                <a:solidFill>
                  <a:schemeClr val="bg2">
                    <a:lumMod val="50000"/>
                  </a:schemeClr>
                </a:solidFill>
                <a:latin typeface="Lucida Calligraphy" pitchFamily="66" charset="0"/>
              </a:rPr>
              <a:t>Un </a:t>
            </a:r>
            <a:r>
              <a:rPr lang="fr-FR" sz="1100" dirty="0" smtClean="0">
                <a:solidFill>
                  <a:schemeClr val="bg2">
                    <a:lumMod val="50000"/>
                  </a:schemeClr>
                </a:solidFill>
                <a:latin typeface="Lucida Calligraphy" pitchFamily="66" charset="0"/>
              </a:rPr>
              <a:t>cheval hors du commun pour se faire plaisir!</a:t>
            </a:r>
            <a:endParaRPr lang="fr-FR" sz="1100" dirty="0">
              <a:solidFill>
                <a:schemeClr val="bg2">
                  <a:lumMod val="50000"/>
                </a:schemeClr>
              </a:solidFill>
              <a:latin typeface="Lucida Calligraphy" pitchFamily="66" charset="0"/>
            </a:endParaRPr>
          </a:p>
        </p:txBody>
      </p:sp>
      <p:sp>
        <p:nvSpPr>
          <p:cNvPr id="21" name="ZoneTexte 20"/>
          <p:cNvSpPr txBox="1"/>
          <p:nvPr/>
        </p:nvSpPr>
        <p:spPr>
          <a:xfrm>
            <a:off x="3276575" y="3474492"/>
            <a:ext cx="1008112" cy="415498"/>
          </a:xfrm>
          <a:prstGeom prst="rect">
            <a:avLst/>
          </a:prstGeom>
          <a:noFill/>
        </p:spPr>
        <p:txBody>
          <a:bodyPr wrap="square" rtlCol="0">
            <a:spAutoFit/>
          </a:bodyPr>
          <a:lstStyle/>
          <a:p>
            <a:r>
              <a:rPr lang="fr-FR" dirty="0" smtClean="0">
                <a:solidFill>
                  <a:schemeClr val="bg1"/>
                </a:solidFill>
              </a:rPr>
              <a:t>3 800 €</a:t>
            </a:r>
            <a:endParaRPr lang="fr-FR" dirty="0">
              <a:solidFill>
                <a:schemeClr val="bg1"/>
              </a:solidFill>
            </a:endParaRPr>
          </a:p>
        </p:txBody>
      </p:sp>
      <p:pic>
        <p:nvPicPr>
          <p:cNvPr id="29" name="Image 28" descr="IMG_9449 MOD.JPG"/>
          <p:cNvPicPr>
            <a:picLocks noChangeAspect="1"/>
          </p:cNvPicPr>
          <p:nvPr/>
        </p:nvPicPr>
        <p:blipFill>
          <a:blip r:embed="rId2" cstate="print"/>
          <a:srcRect t="10151" b="14273"/>
          <a:stretch>
            <a:fillRect/>
          </a:stretch>
        </p:blipFill>
        <p:spPr>
          <a:xfrm>
            <a:off x="396255" y="1818308"/>
            <a:ext cx="3888432" cy="2036684"/>
          </a:xfrm>
          <a:prstGeom prst="rect">
            <a:avLst/>
          </a:prstGeom>
        </p:spPr>
      </p:pic>
      <p:sp>
        <p:nvSpPr>
          <p:cNvPr id="28" name="ZoneTexte 27"/>
          <p:cNvSpPr txBox="1"/>
          <p:nvPr/>
        </p:nvSpPr>
        <p:spPr>
          <a:xfrm>
            <a:off x="396255" y="1818308"/>
            <a:ext cx="1008112" cy="369332"/>
          </a:xfrm>
          <a:prstGeom prst="rect">
            <a:avLst/>
          </a:prstGeom>
          <a:noFill/>
        </p:spPr>
        <p:txBody>
          <a:bodyPr wrap="square" rtlCol="0">
            <a:spAutoFit/>
          </a:bodyPr>
          <a:lstStyle/>
          <a:p>
            <a:r>
              <a:rPr lang="fr-FR" dirty="0" smtClean="0">
                <a:solidFill>
                  <a:schemeClr val="bg1"/>
                </a:solidFill>
              </a:rPr>
              <a:t>3 800 </a:t>
            </a:r>
            <a:r>
              <a:rPr lang="fr-FR" dirty="0" smtClean="0">
                <a:solidFill>
                  <a:schemeClr val="bg1"/>
                </a:solidFill>
              </a:rPr>
              <a:t>€</a:t>
            </a:r>
          </a:p>
        </p:txBody>
      </p:sp>
      <p:pic>
        <p:nvPicPr>
          <p:cNvPr id="30" name="Image 29" descr="IMG_9396 MOD.JPG"/>
          <p:cNvPicPr>
            <a:picLocks noChangeAspect="1"/>
          </p:cNvPicPr>
          <p:nvPr/>
        </p:nvPicPr>
        <p:blipFill>
          <a:blip r:embed="rId3" cstate="print"/>
          <a:srcRect l="9698"/>
          <a:stretch>
            <a:fillRect/>
          </a:stretch>
        </p:blipFill>
        <p:spPr>
          <a:xfrm>
            <a:off x="2772519" y="3996000"/>
            <a:ext cx="1340984" cy="1980000"/>
          </a:xfrm>
          <a:prstGeom prst="rect">
            <a:avLst/>
          </a:prstGeom>
        </p:spPr>
      </p:pic>
      <p:pic>
        <p:nvPicPr>
          <p:cNvPr id="31" name="Image 30" descr="IMG_7388 MOD.JPG"/>
          <p:cNvPicPr>
            <a:picLocks noChangeAspect="1"/>
          </p:cNvPicPr>
          <p:nvPr/>
        </p:nvPicPr>
        <p:blipFill>
          <a:blip r:embed="rId4" cstate="print"/>
          <a:stretch>
            <a:fillRect/>
          </a:stretch>
        </p:blipFill>
        <p:spPr>
          <a:xfrm>
            <a:off x="4176000" y="3996000"/>
            <a:ext cx="1380500" cy="1980000"/>
          </a:xfrm>
          <a:prstGeom prst="rect">
            <a:avLst/>
          </a:prstGeom>
        </p:spPr>
      </p:pic>
      <p:pic>
        <p:nvPicPr>
          <p:cNvPr id="32" name="Image 31" descr="IMG_6402 MOD.JPG"/>
          <p:cNvPicPr>
            <a:picLocks noChangeAspect="1"/>
          </p:cNvPicPr>
          <p:nvPr/>
        </p:nvPicPr>
        <p:blipFill>
          <a:blip r:embed="rId5" cstate="print"/>
          <a:srcRect l="2793" r="7823"/>
          <a:stretch>
            <a:fillRect/>
          </a:stretch>
        </p:blipFill>
        <p:spPr>
          <a:xfrm>
            <a:off x="396255" y="3996000"/>
            <a:ext cx="2304256" cy="1980000"/>
          </a:xfrm>
          <a:prstGeom prst="rect">
            <a:avLst/>
          </a:prstGeom>
        </p:spPr>
      </p:pic>
      <p:pic>
        <p:nvPicPr>
          <p:cNvPr id="33" name="Image 32" descr="IMG_5362 MOD.JPG"/>
          <p:cNvPicPr>
            <a:picLocks noChangeAspect="1"/>
          </p:cNvPicPr>
          <p:nvPr/>
        </p:nvPicPr>
        <p:blipFill>
          <a:blip r:embed="rId6" cstate="print"/>
          <a:srcRect l="8261"/>
          <a:stretch>
            <a:fillRect/>
          </a:stretch>
        </p:blipFill>
        <p:spPr>
          <a:xfrm>
            <a:off x="5652839" y="3996000"/>
            <a:ext cx="1374946" cy="1980000"/>
          </a:xfrm>
          <a:prstGeom prst="rect">
            <a:avLst/>
          </a:prstGeom>
        </p:spPr>
      </p:pic>
      <p:pic>
        <p:nvPicPr>
          <p:cNvPr id="23" name="Image 22" descr="IMG_9661 MOD.JPG"/>
          <p:cNvPicPr>
            <a:picLocks noChangeAspect="1"/>
          </p:cNvPicPr>
          <p:nvPr/>
        </p:nvPicPr>
        <p:blipFill>
          <a:blip r:embed="rId7" cstate="print"/>
          <a:srcRect t="8933" b="15043"/>
          <a:stretch>
            <a:fillRect/>
          </a:stretch>
        </p:blipFill>
        <p:spPr>
          <a:xfrm>
            <a:off x="3492599" y="6282804"/>
            <a:ext cx="3684113" cy="1980000"/>
          </a:xfrm>
          <a:prstGeom prst="rect">
            <a:avLst/>
          </a:prstGeom>
        </p:spPr>
      </p:pic>
      <p:pic>
        <p:nvPicPr>
          <p:cNvPr id="25" name="Image 24" descr="IMG_9756 MOD.JPG"/>
          <p:cNvPicPr>
            <a:picLocks noChangeAspect="1"/>
          </p:cNvPicPr>
          <p:nvPr/>
        </p:nvPicPr>
        <p:blipFill>
          <a:blip r:embed="rId8" cstate="print"/>
          <a:srcRect l="14067" r="12773"/>
          <a:stretch>
            <a:fillRect/>
          </a:stretch>
        </p:blipFill>
        <p:spPr>
          <a:xfrm>
            <a:off x="396000" y="8388000"/>
            <a:ext cx="1872463" cy="1980000"/>
          </a:xfrm>
          <a:prstGeom prst="rect">
            <a:avLst/>
          </a:prstGeom>
        </p:spPr>
      </p:pic>
      <p:pic>
        <p:nvPicPr>
          <p:cNvPr id="26" name="Image 25" descr="IMG_9699 MOD.JPG"/>
          <p:cNvPicPr>
            <a:picLocks noChangeAspect="1"/>
          </p:cNvPicPr>
          <p:nvPr/>
        </p:nvPicPr>
        <p:blipFill>
          <a:blip r:embed="rId9" cstate="print"/>
          <a:srcRect l="9570" r="22544"/>
          <a:stretch>
            <a:fillRect/>
          </a:stretch>
        </p:blipFill>
        <p:spPr>
          <a:xfrm>
            <a:off x="3708623" y="8388000"/>
            <a:ext cx="2016224" cy="1980000"/>
          </a:xfrm>
          <a:prstGeom prst="rect">
            <a:avLst/>
          </a:prstGeom>
        </p:spPr>
      </p:pic>
      <p:pic>
        <p:nvPicPr>
          <p:cNvPr id="27" name="Image 26" descr="IMG_9764 MOD.JPG"/>
          <p:cNvPicPr>
            <a:picLocks noChangeAspect="1"/>
          </p:cNvPicPr>
          <p:nvPr/>
        </p:nvPicPr>
        <p:blipFill>
          <a:blip r:embed="rId10" cstate="print"/>
          <a:stretch>
            <a:fillRect/>
          </a:stretch>
        </p:blipFill>
        <p:spPr>
          <a:xfrm>
            <a:off x="5796000" y="8388000"/>
            <a:ext cx="1350250" cy="1980000"/>
          </a:xfrm>
          <a:prstGeom prst="rect">
            <a:avLst/>
          </a:prstGeom>
        </p:spPr>
      </p:pic>
      <p:sp>
        <p:nvSpPr>
          <p:cNvPr id="22" name="ZoneTexte 21"/>
          <p:cNvSpPr txBox="1"/>
          <p:nvPr/>
        </p:nvSpPr>
        <p:spPr>
          <a:xfrm>
            <a:off x="3492599" y="6282804"/>
            <a:ext cx="1008112" cy="369332"/>
          </a:xfrm>
          <a:prstGeom prst="rect">
            <a:avLst/>
          </a:prstGeom>
          <a:noFill/>
        </p:spPr>
        <p:txBody>
          <a:bodyPr wrap="square" rtlCol="0">
            <a:spAutoFit/>
          </a:bodyPr>
          <a:lstStyle/>
          <a:p>
            <a:r>
              <a:rPr lang="fr-FR" dirty="0" smtClean="0">
                <a:solidFill>
                  <a:schemeClr val="bg1"/>
                </a:solidFill>
              </a:rPr>
              <a:t>5 2</a:t>
            </a:r>
            <a:r>
              <a:rPr lang="fr-FR" dirty="0" smtClean="0">
                <a:solidFill>
                  <a:schemeClr val="bg1"/>
                </a:solidFill>
              </a:rPr>
              <a:t>00 </a:t>
            </a:r>
            <a:r>
              <a:rPr lang="fr-FR" dirty="0" smtClean="0">
                <a:solidFill>
                  <a:schemeClr val="bg1"/>
                </a:solidFill>
              </a:rPr>
              <a:t>€</a:t>
            </a:r>
            <a:endParaRPr lang="fr-FR" dirty="0">
              <a:solidFill>
                <a:schemeClr val="bg1"/>
              </a:solidFill>
            </a:endParaRPr>
          </a:p>
        </p:txBody>
      </p:sp>
      <p:pic>
        <p:nvPicPr>
          <p:cNvPr id="39" name="Image 38" descr="IMG_0009 MOD.JPG"/>
          <p:cNvPicPr>
            <a:picLocks noChangeAspect="1"/>
          </p:cNvPicPr>
          <p:nvPr/>
        </p:nvPicPr>
        <p:blipFill>
          <a:blip r:embed="rId11" cstate="print"/>
          <a:srcRect l="5195"/>
          <a:stretch>
            <a:fillRect/>
          </a:stretch>
        </p:blipFill>
        <p:spPr>
          <a:xfrm>
            <a:off x="2340000" y="8388000"/>
            <a:ext cx="1313992" cy="1980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324247" y="1530276"/>
            <a:ext cx="6912768" cy="677108"/>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ILS SONT PASSES CHEZ NOUS…………</a:t>
            </a:r>
          </a:p>
          <a:p>
            <a:endParaRPr lang="fr-FR" sz="1400" dirty="0" smtClean="0">
              <a:solidFill>
                <a:srgbClr val="E0E377"/>
              </a:solidFill>
              <a:latin typeface="Lucida Handwriting" pitchFamily="66" charset="0"/>
            </a:endParaRPr>
          </a:p>
          <a:p>
            <a:endParaRPr lang="fr-FR" sz="1200" dirty="0">
              <a:solidFill>
                <a:srgbClr val="E0E377"/>
              </a:solidFill>
              <a:latin typeface="Lucida Handwriting" pitchFamily="66" charset="0"/>
            </a:endParaRPr>
          </a:p>
        </p:txBody>
      </p:sp>
      <p:sp>
        <p:nvSpPr>
          <p:cNvPr id="6" name="ZoneTexte 5"/>
          <p:cNvSpPr txBox="1"/>
          <p:nvPr/>
        </p:nvSpPr>
        <p:spPr>
          <a:xfrm>
            <a:off x="0" y="234132"/>
            <a:ext cx="7561263" cy="1015663"/>
          </a:xfrm>
          <a:prstGeom prst="rect">
            <a:avLst/>
          </a:prstGeom>
          <a:noFill/>
        </p:spPr>
        <p:txBody>
          <a:bodyPr wrap="square" rtlCol="0">
            <a:spAutoFit/>
          </a:bodyPr>
          <a:lstStyle/>
          <a:p>
            <a:pPr algn="ctr"/>
            <a:r>
              <a:rPr lang="fr-FR" sz="6000" dirty="0" smtClean="0">
                <a:solidFill>
                  <a:schemeClr val="bg2">
                    <a:lumMod val="25000"/>
                  </a:schemeClr>
                </a:solidFill>
                <a:latin typeface="Vivaldi" pitchFamily="66" charset="0"/>
              </a:rPr>
              <a:t>Le Vallon de la Mourre</a:t>
            </a:r>
            <a:endParaRPr lang="fr-FR" sz="6000" dirty="0">
              <a:solidFill>
                <a:schemeClr val="bg2">
                  <a:lumMod val="25000"/>
                </a:schemeClr>
              </a:solidFill>
              <a:latin typeface="Vivaldi" pitchFamily="66" charset="0"/>
            </a:endParaRPr>
          </a:p>
        </p:txBody>
      </p:sp>
      <p:pic>
        <p:nvPicPr>
          <p:cNvPr id="8" name="Image 7" descr="UFANO (3).jpg"/>
          <p:cNvPicPr>
            <a:picLocks noChangeAspect="1"/>
          </p:cNvPicPr>
          <p:nvPr/>
        </p:nvPicPr>
        <p:blipFill>
          <a:blip r:embed="rId2" cstate="print"/>
          <a:srcRect l="5113" t="5901" r="15744" b="5901"/>
          <a:stretch>
            <a:fillRect/>
          </a:stretch>
        </p:blipFill>
        <p:spPr>
          <a:xfrm>
            <a:off x="2520000" y="2412000"/>
            <a:ext cx="2635200" cy="2160000"/>
          </a:xfrm>
          <a:prstGeom prst="rect">
            <a:avLst/>
          </a:prstGeom>
        </p:spPr>
      </p:pic>
      <p:pic>
        <p:nvPicPr>
          <p:cNvPr id="9" name="Image 8" descr="MI MARS 2011.JPG"/>
          <p:cNvPicPr>
            <a:picLocks noChangeAspect="1"/>
          </p:cNvPicPr>
          <p:nvPr/>
        </p:nvPicPr>
        <p:blipFill>
          <a:blip r:embed="rId3" cstate="print"/>
          <a:srcRect t="12491" b="2896"/>
          <a:stretch>
            <a:fillRect/>
          </a:stretch>
        </p:blipFill>
        <p:spPr>
          <a:xfrm>
            <a:off x="648000" y="2412000"/>
            <a:ext cx="1653456" cy="2160000"/>
          </a:xfrm>
          <a:prstGeom prst="rect">
            <a:avLst/>
          </a:prstGeom>
        </p:spPr>
      </p:pic>
      <p:pic>
        <p:nvPicPr>
          <p:cNvPr id="10" name="Image 9" descr="IMG_5829 MOD.JPG"/>
          <p:cNvPicPr>
            <a:picLocks noChangeAspect="1"/>
          </p:cNvPicPr>
          <p:nvPr/>
        </p:nvPicPr>
        <p:blipFill>
          <a:blip r:embed="rId4" cstate="print"/>
          <a:srcRect t="8691" r="1678" b="3021"/>
          <a:stretch>
            <a:fillRect/>
          </a:stretch>
        </p:blipFill>
        <p:spPr>
          <a:xfrm>
            <a:off x="5400000" y="2412000"/>
            <a:ext cx="1584176" cy="2160000"/>
          </a:xfrm>
          <a:prstGeom prst="rect">
            <a:avLst/>
          </a:prstGeom>
        </p:spPr>
      </p:pic>
      <p:pic>
        <p:nvPicPr>
          <p:cNvPr id="11" name="Image 10" descr="IMG_9658 MOD.JPG"/>
          <p:cNvPicPr>
            <a:picLocks noChangeAspect="1"/>
          </p:cNvPicPr>
          <p:nvPr/>
        </p:nvPicPr>
        <p:blipFill>
          <a:blip r:embed="rId5" cstate="print"/>
          <a:srcRect l="4501" t="11413" r="-5310" b="3538"/>
          <a:stretch>
            <a:fillRect/>
          </a:stretch>
        </p:blipFill>
        <p:spPr>
          <a:xfrm>
            <a:off x="3564000" y="4770636"/>
            <a:ext cx="1728192" cy="2160000"/>
          </a:xfrm>
          <a:prstGeom prst="rect">
            <a:avLst/>
          </a:prstGeom>
        </p:spPr>
      </p:pic>
      <p:pic>
        <p:nvPicPr>
          <p:cNvPr id="12" name="Image 11" descr="IMG_1293 MOD.JPG"/>
          <p:cNvPicPr>
            <a:picLocks noChangeAspect="1"/>
          </p:cNvPicPr>
          <p:nvPr/>
        </p:nvPicPr>
        <p:blipFill>
          <a:blip r:embed="rId6" cstate="print"/>
          <a:srcRect l="10002" t="3535"/>
          <a:stretch>
            <a:fillRect/>
          </a:stretch>
        </p:blipFill>
        <p:spPr>
          <a:xfrm>
            <a:off x="648000" y="4770636"/>
            <a:ext cx="2657379" cy="2160000"/>
          </a:xfrm>
          <a:prstGeom prst="rect">
            <a:avLst/>
          </a:prstGeom>
        </p:spPr>
      </p:pic>
      <p:pic>
        <p:nvPicPr>
          <p:cNvPr id="13" name="Image 12" descr="IMG_1883 MOD.JPG"/>
          <p:cNvPicPr>
            <a:picLocks noChangeAspect="1"/>
          </p:cNvPicPr>
          <p:nvPr/>
        </p:nvPicPr>
        <p:blipFill>
          <a:blip r:embed="rId7" cstate="print"/>
          <a:stretch>
            <a:fillRect/>
          </a:stretch>
        </p:blipFill>
        <p:spPr>
          <a:xfrm>
            <a:off x="5436815" y="4770636"/>
            <a:ext cx="1524000" cy="2160000"/>
          </a:xfrm>
          <a:prstGeom prst="rect">
            <a:avLst/>
          </a:prstGeom>
        </p:spPr>
      </p:pic>
      <p:pic>
        <p:nvPicPr>
          <p:cNvPr id="14" name="Image 13" descr="All black.JPG"/>
          <p:cNvPicPr>
            <a:picLocks noChangeAspect="1"/>
          </p:cNvPicPr>
          <p:nvPr/>
        </p:nvPicPr>
        <p:blipFill>
          <a:blip r:embed="rId8" cstate="print"/>
          <a:srcRect l="15219" t="4272" r="18380" b="7907"/>
          <a:stretch>
            <a:fillRect/>
          </a:stretch>
        </p:blipFill>
        <p:spPr>
          <a:xfrm>
            <a:off x="3168000" y="7146900"/>
            <a:ext cx="2088232" cy="2160000"/>
          </a:xfrm>
          <a:prstGeom prst="rect">
            <a:avLst/>
          </a:prstGeom>
        </p:spPr>
      </p:pic>
      <p:pic>
        <p:nvPicPr>
          <p:cNvPr id="17" name="Image 16" descr="IMG_5221 MOD.JPG"/>
          <p:cNvPicPr>
            <a:picLocks noChangeAspect="1"/>
          </p:cNvPicPr>
          <p:nvPr/>
        </p:nvPicPr>
        <p:blipFill>
          <a:blip r:embed="rId9" cstate="print"/>
          <a:srcRect l="5871" t="31888" r="3129" b="3538"/>
          <a:stretch>
            <a:fillRect/>
          </a:stretch>
        </p:blipFill>
        <p:spPr>
          <a:xfrm>
            <a:off x="648000" y="7146900"/>
            <a:ext cx="2232248" cy="2160000"/>
          </a:xfrm>
          <a:prstGeom prst="rect">
            <a:avLst/>
          </a:prstGeom>
        </p:spPr>
      </p:pic>
      <p:pic>
        <p:nvPicPr>
          <p:cNvPr id="18" name="Image 17" descr="IMG_3689 MOD.JPG"/>
          <p:cNvPicPr>
            <a:picLocks noChangeAspect="1"/>
          </p:cNvPicPr>
          <p:nvPr/>
        </p:nvPicPr>
        <p:blipFill>
          <a:blip r:embed="rId10" cstate="print"/>
          <a:srcRect l="10859" t="5901" r="8622" b="8263"/>
          <a:stretch>
            <a:fillRect/>
          </a:stretch>
        </p:blipFill>
        <p:spPr>
          <a:xfrm>
            <a:off x="5508823" y="7146900"/>
            <a:ext cx="1426785" cy="2160000"/>
          </a:xfrm>
          <a:prstGeom prst="rect">
            <a:avLst/>
          </a:prstGeom>
        </p:spPr>
      </p:pic>
      <p:sp>
        <p:nvSpPr>
          <p:cNvPr id="15" name="ZoneTexte 14"/>
          <p:cNvSpPr txBox="1"/>
          <p:nvPr/>
        </p:nvSpPr>
        <p:spPr>
          <a:xfrm>
            <a:off x="1332359" y="4266580"/>
            <a:ext cx="936104" cy="338554"/>
          </a:xfrm>
          <a:prstGeom prst="rect">
            <a:avLst/>
          </a:prstGeom>
          <a:noFill/>
        </p:spPr>
        <p:txBody>
          <a:bodyPr wrap="square" rtlCol="0">
            <a:spAutoFit/>
          </a:bodyPr>
          <a:lstStyle/>
          <a:p>
            <a:r>
              <a:rPr lang="fr-FR" sz="1600" dirty="0" smtClean="0">
                <a:solidFill>
                  <a:schemeClr val="bg1"/>
                </a:solidFill>
                <a:latin typeface="Lucida Handwriting" pitchFamily="66" charset="0"/>
              </a:rPr>
              <a:t>RAVEN</a:t>
            </a:r>
            <a:endParaRPr lang="fr-FR" sz="1600" dirty="0">
              <a:solidFill>
                <a:schemeClr val="bg1"/>
              </a:solidFill>
              <a:latin typeface="Lucida Handwriting" pitchFamily="66" charset="0"/>
            </a:endParaRPr>
          </a:p>
        </p:txBody>
      </p:sp>
      <p:sp>
        <p:nvSpPr>
          <p:cNvPr id="16" name="ZoneTexte 15"/>
          <p:cNvSpPr txBox="1"/>
          <p:nvPr/>
        </p:nvSpPr>
        <p:spPr>
          <a:xfrm>
            <a:off x="5364807" y="2394372"/>
            <a:ext cx="1224136" cy="338554"/>
          </a:xfrm>
          <a:prstGeom prst="rect">
            <a:avLst/>
          </a:prstGeom>
          <a:noFill/>
        </p:spPr>
        <p:txBody>
          <a:bodyPr wrap="square" rtlCol="0">
            <a:spAutoFit/>
          </a:bodyPr>
          <a:lstStyle/>
          <a:p>
            <a:r>
              <a:rPr lang="fr-FR" sz="1600" dirty="0" smtClean="0">
                <a:solidFill>
                  <a:schemeClr val="bg1"/>
                </a:solidFill>
                <a:latin typeface="Lucida Handwriting" pitchFamily="66" charset="0"/>
              </a:rPr>
              <a:t>GOLIATH</a:t>
            </a:r>
            <a:endParaRPr lang="fr-FR" sz="1600" dirty="0">
              <a:solidFill>
                <a:schemeClr val="bg1"/>
              </a:solidFill>
              <a:latin typeface="Lucida Handwriting" pitchFamily="66" charset="0"/>
            </a:endParaRPr>
          </a:p>
        </p:txBody>
      </p:sp>
      <p:sp>
        <p:nvSpPr>
          <p:cNvPr id="19" name="ZoneTexte 18"/>
          <p:cNvSpPr txBox="1"/>
          <p:nvPr/>
        </p:nvSpPr>
        <p:spPr>
          <a:xfrm>
            <a:off x="4140671" y="2394372"/>
            <a:ext cx="1008112" cy="338554"/>
          </a:xfrm>
          <a:prstGeom prst="rect">
            <a:avLst/>
          </a:prstGeom>
          <a:noFill/>
        </p:spPr>
        <p:txBody>
          <a:bodyPr wrap="square" rtlCol="0">
            <a:spAutoFit/>
          </a:bodyPr>
          <a:lstStyle/>
          <a:p>
            <a:r>
              <a:rPr lang="fr-FR" sz="1600" dirty="0" smtClean="0">
                <a:solidFill>
                  <a:schemeClr val="bg1"/>
                </a:solidFill>
                <a:latin typeface="Lucida Handwriting" pitchFamily="66" charset="0"/>
              </a:rPr>
              <a:t>UFANO</a:t>
            </a:r>
            <a:endParaRPr lang="fr-FR" sz="1600" dirty="0">
              <a:solidFill>
                <a:schemeClr val="bg1"/>
              </a:solidFill>
              <a:latin typeface="Lucida Handwriting" pitchFamily="66" charset="0"/>
            </a:endParaRPr>
          </a:p>
        </p:txBody>
      </p:sp>
      <p:sp>
        <p:nvSpPr>
          <p:cNvPr id="20" name="ZoneTexte 19"/>
          <p:cNvSpPr txBox="1"/>
          <p:nvPr/>
        </p:nvSpPr>
        <p:spPr>
          <a:xfrm>
            <a:off x="684287" y="6570836"/>
            <a:ext cx="2376264" cy="338554"/>
          </a:xfrm>
          <a:prstGeom prst="rect">
            <a:avLst/>
          </a:prstGeom>
          <a:noFill/>
        </p:spPr>
        <p:txBody>
          <a:bodyPr wrap="square" rtlCol="0">
            <a:spAutoFit/>
          </a:bodyPr>
          <a:lstStyle/>
          <a:p>
            <a:r>
              <a:rPr lang="fr-FR" sz="1600" dirty="0" smtClean="0">
                <a:solidFill>
                  <a:schemeClr val="bg1"/>
                </a:solidFill>
                <a:latin typeface="Lucida Handwriting" pitchFamily="66" charset="0"/>
              </a:rPr>
              <a:t>SOUTHERN SKY</a:t>
            </a:r>
            <a:endParaRPr lang="fr-FR" sz="1600" dirty="0">
              <a:solidFill>
                <a:schemeClr val="bg1"/>
              </a:solidFill>
              <a:latin typeface="Lucida Handwriting" pitchFamily="66" charset="0"/>
            </a:endParaRPr>
          </a:p>
        </p:txBody>
      </p:sp>
      <p:sp>
        <p:nvSpPr>
          <p:cNvPr id="21" name="ZoneTexte 20"/>
          <p:cNvSpPr txBox="1"/>
          <p:nvPr/>
        </p:nvSpPr>
        <p:spPr>
          <a:xfrm>
            <a:off x="3564607" y="6570836"/>
            <a:ext cx="1296144" cy="338554"/>
          </a:xfrm>
          <a:prstGeom prst="rect">
            <a:avLst/>
          </a:prstGeom>
          <a:noFill/>
        </p:spPr>
        <p:txBody>
          <a:bodyPr wrap="square" rtlCol="0">
            <a:spAutoFit/>
          </a:bodyPr>
          <a:lstStyle/>
          <a:p>
            <a:r>
              <a:rPr lang="fr-FR" sz="1600" dirty="0" smtClean="0">
                <a:latin typeface="Lucida Handwriting" pitchFamily="66" charset="0"/>
              </a:rPr>
              <a:t>CALATIN</a:t>
            </a:r>
            <a:endParaRPr lang="fr-FR" sz="1600" dirty="0">
              <a:latin typeface="Lucida Handwriting" pitchFamily="66" charset="0"/>
            </a:endParaRPr>
          </a:p>
        </p:txBody>
      </p:sp>
      <p:sp>
        <p:nvSpPr>
          <p:cNvPr id="22" name="ZoneTexte 21"/>
          <p:cNvSpPr txBox="1"/>
          <p:nvPr/>
        </p:nvSpPr>
        <p:spPr>
          <a:xfrm>
            <a:off x="5364807" y="4770636"/>
            <a:ext cx="1368152" cy="338554"/>
          </a:xfrm>
          <a:prstGeom prst="rect">
            <a:avLst/>
          </a:prstGeom>
          <a:noFill/>
        </p:spPr>
        <p:txBody>
          <a:bodyPr wrap="square" rtlCol="0">
            <a:spAutoFit/>
          </a:bodyPr>
          <a:lstStyle/>
          <a:p>
            <a:r>
              <a:rPr lang="fr-FR" sz="1600" dirty="0" smtClean="0">
                <a:latin typeface="Lucida Handwriting" pitchFamily="66" charset="0"/>
              </a:rPr>
              <a:t>BIANCO</a:t>
            </a:r>
            <a:endParaRPr lang="fr-FR" sz="1600" dirty="0">
              <a:latin typeface="Lucida Handwriting" pitchFamily="66" charset="0"/>
            </a:endParaRPr>
          </a:p>
        </p:txBody>
      </p:sp>
      <p:sp>
        <p:nvSpPr>
          <p:cNvPr id="23" name="ZoneTexte 22"/>
          <p:cNvSpPr txBox="1"/>
          <p:nvPr/>
        </p:nvSpPr>
        <p:spPr>
          <a:xfrm>
            <a:off x="684287" y="8947100"/>
            <a:ext cx="1296144" cy="338554"/>
          </a:xfrm>
          <a:prstGeom prst="rect">
            <a:avLst/>
          </a:prstGeom>
          <a:noFill/>
        </p:spPr>
        <p:txBody>
          <a:bodyPr wrap="square" rtlCol="0">
            <a:spAutoFit/>
          </a:bodyPr>
          <a:lstStyle/>
          <a:p>
            <a:r>
              <a:rPr lang="fr-FR" sz="1600" dirty="0" smtClean="0">
                <a:latin typeface="Lucida Handwriting" pitchFamily="66" charset="0"/>
              </a:rPr>
              <a:t>ALI</a:t>
            </a:r>
            <a:endParaRPr lang="fr-FR" sz="1600" dirty="0">
              <a:latin typeface="Lucida Handwriting" pitchFamily="66" charset="0"/>
            </a:endParaRPr>
          </a:p>
        </p:txBody>
      </p:sp>
      <p:sp>
        <p:nvSpPr>
          <p:cNvPr id="24" name="ZoneTexte 23"/>
          <p:cNvSpPr txBox="1"/>
          <p:nvPr/>
        </p:nvSpPr>
        <p:spPr>
          <a:xfrm>
            <a:off x="3132559" y="7146900"/>
            <a:ext cx="1584176" cy="338554"/>
          </a:xfrm>
          <a:prstGeom prst="rect">
            <a:avLst/>
          </a:prstGeom>
          <a:noFill/>
        </p:spPr>
        <p:txBody>
          <a:bodyPr wrap="square" rtlCol="0">
            <a:spAutoFit/>
          </a:bodyPr>
          <a:lstStyle/>
          <a:p>
            <a:r>
              <a:rPr lang="fr-FR" sz="1600" dirty="0" smtClean="0">
                <a:latin typeface="Lucida Handwriting" pitchFamily="66" charset="0"/>
              </a:rPr>
              <a:t>ALL BLACK</a:t>
            </a:r>
            <a:endParaRPr lang="fr-FR" sz="1600" dirty="0">
              <a:latin typeface="Lucida Handwriting" pitchFamily="66" charset="0"/>
            </a:endParaRPr>
          </a:p>
        </p:txBody>
      </p:sp>
      <p:sp>
        <p:nvSpPr>
          <p:cNvPr id="25" name="ZoneTexte 24"/>
          <p:cNvSpPr txBox="1"/>
          <p:nvPr/>
        </p:nvSpPr>
        <p:spPr>
          <a:xfrm>
            <a:off x="5508823" y="8947100"/>
            <a:ext cx="1296144" cy="338554"/>
          </a:xfrm>
          <a:prstGeom prst="rect">
            <a:avLst/>
          </a:prstGeom>
          <a:noFill/>
        </p:spPr>
        <p:txBody>
          <a:bodyPr wrap="square" rtlCol="0">
            <a:spAutoFit/>
          </a:bodyPr>
          <a:lstStyle/>
          <a:p>
            <a:r>
              <a:rPr lang="fr-FR" sz="1600" dirty="0" smtClean="0">
                <a:solidFill>
                  <a:schemeClr val="bg1"/>
                </a:solidFill>
                <a:latin typeface="Lucida Handwriting" pitchFamily="66" charset="0"/>
              </a:rPr>
              <a:t>MC COY</a:t>
            </a:r>
            <a:endParaRPr lang="fr-FR" sz="1600" dirty="0">
              <a:solidFill>
                <a:schemeClr val="bg1"/>
              </a:solidFill>
              <a:latin typeface="Lucida Handwriting" pitchFamily="66"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324247" y="1530276"/>
            <a:ext cx="6912768" cy="677108"/>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ILS SONT PASSES CHEZ NOUS…………</a:t>
            </a:r>
          </a:p>
          <a:p>
            <a:endParaRPr lang="fr-FR" sz="1400" dirty="0" smtClean="0">
              <a:solidFill>
                <a:srgbClr val="E0E377"/>
              </a:solidFill>
              <a:latin typeface="Lucida Handwriting" pitchFamily="66" charset="0"/>
            </a:endParaRPr>
          </a:p>
          <a:p>
            <a:endParaRPr lang="fr-FR" sz="1200" dirty="0">
              <a:solidFill>
                <a:srgbClr val="E0E377"/>
              </a:solidFill>
              <a:latin typeface="Lucida Handwriting" pitchFamily="66" charset="0"/>
            </a:endParaRPr>
          </a:p>
        </p:txBody>
      </p:sp>
      <p:sp>
        <p:nvSpPr>
          <p:cNvPr id="6" name="ZoneTexte 5"/>
          <p:cNvSpPr txBox="1"/>
          <p:nvPr/>
        </p:nvSpPr>
        <p:spPr>
          <a:xfrm>
            <a:off x="0" y="234132"/>
            <a:ext cx="7561263" cy="1015663"/>
          </a:xfrm>
          <a:prstGeom prst="rect">
            <a:avLst/>
          </a:prstGeom>
          <a:noFill/>
        </p:spPr>
        <p:txBody>
          <a:bodyPr wrap="square" rtlCol="0">
            <a:spAutoFit/>
          </a:bodyPr>
          <a:lstStyle/>
          <a:p>
            <a:pPr algn="ctr"/>
            <a:r>
              <a:rPr lang="fr-FR" sz="6000" dirty="0" smtClean="0">
                <a:solidFill>
                  <a:schemeClr val="bg2">
                    <a:lumMod val="25000"/>
                  </a:schemeClr>
                </a:solidFill>
                <a:latin typeface="Vivaldi" pitchFamily="66" charset="0"/>
              </a:rPr>
              <a:t>Le Vallon de la Mourre</a:t>
            </a:r>
            <a:endParaRPr lang="fr-FR" sz="6000" dirty="0">
              <a:solidFill>
                <a:schemeClr val="bg2">
                  <a:lumMod val="25000"/>
                </a:schemeClr>
              </a:solidFill>
              <a:latin typeface="Vivaldi" pitchFamily="66" charset="0"/>
            </a:endParaRPr>
          </a:p>
        </p:txBody>
      </p:sp>
      <p:sp>
        <p:nvSpPr>
          <p:cNvPr id="19" name="ZoneTexte 18"/>
          <p:cNvSpPr txBox="1"/>
          <p:nvPr/>
        </p:nvSpPr>
        <p:spPr>
          <a:xfrm>
            <a:off x="4140671" y="2394372"/>
            <a:ext cx="1008112" cy="338554"/>
          </a:xfrm>
          <a:prstGeom prst="rect">
            <a:avLst/>
          </a:prstGeom>
          <a:noFill/>
        </p:spPr>
        <p:txBody>
          <a:bodyPr wrap="square" rtlCol="0">
            <a:spAutoFit/>
          </a:bodyPr>
          <a:lstStyle/>
          <a:p>
            <a:r>
              <a:rPr lang="fr-FR" sz="1600" dirty="0" smtClean="0">
                <a:solidFill>
                  <a:schemeClr val="bg1"/>
                </a:solidFill>
                <a:latin typeface="Lucida Handwriting" pitchFamily="66" charset="0"/>
              </a:rPr>
              <a:t>UFANO</a:t>
            </a:r>
            <a:endParaRPr lang="fr-FR" sz="1600" dirty="0">
              <a:solidFill>
                <a:schemeClr val="bg1"/>
              </a:solidFill>
              <a:latin typeface="Lucida Handwriting" pitchFamily="66" charset="0"/>
            </a:endParaRPr>
          </a:p>
        </p:txBody>
      </p:sp>
      <p:pic>
        <p:nvPicPr>
          <p:cNvPr id="26" name="Image 25" descr="IMG_1765 MOD.JPG"/>
          <p:cNvPicPr>
            <a:picLocks noChangeAspect="1"/>
          </p:cNvPicPr>
          <p:nvPr/>
        </p:nvPicPr>
        <p:blipFill>
          <a:blip r:embed="rId2" cstate="print"/>
          <a:stretch>
            <a:fillRect/>
          </a:stretch>
        </p:blipFill>
        <p:spPr>
          <a:xfrm>
            <a:off x="684287" y="2412000"/>
            <a:ext cx="1380000" cy="2160000"/>
          </a:xfrm>
          <a:prstGeom prst="rect">
            <a:avLst/>
          </a:prstGeom>
        </p:spPr>
      </p:pic>
      <p:sp>
        <p:nvSpPr>
          <p:cNvPr id="15" name="ZoneTexte 14"/>
          <p:cNvSpPr txBox="1"/>
          <p:nvPr/>
        </p:nvSpPr>
        <p:spPr>
          <a:xfrm>
            <a:off x="684287" y="2394372"/>
            <a:ext cx="1296144" cy="338554"/>
          </a:xfrm>
          <a:prstGeom prst="rect">
            <a:avLst/>
          </a:prstGeom>
          <a:noFill/>
        </p:spPr>
        <p:txBody>
          <a:bodyPr wrap="square" rtlCol="0">
            <a:spAutoFit/>
          </a:bodyPr>
          <a:lstStyle/>
          <a:p>
            <a:r>
              <a:rPr lang="fr-FR" sz="1600" dirty="0" smtClean="0">
                <a:latin typeface="Lucida Handwriting" pitchFamily="66" charset="0"/>
              </a:rPr>
              <a:t>WEESLEY</a:t>
            </a:r>
            <a:endParaRPr lang="fr-FR" sz="1600" dirty="0">
              <a:latin typeface="Lucida Handwriting" pitchFamily="66" charset="0"/>
            </a:endParaRPr>
          </a:p>
        </p:txBody>
      </p:sp>
      <p:pic>
        <p:nvPicPr>
          <p:cNvPr id="27" name="Image 26" descr="IMG_7532 MOD.JPG"/>
          <p:cNvPicPr>
            <a:picLocks noChangeAspect="1"/>
          </p:cNvPicPr>
          <p:nvPr/>
        </p:nvPicPr>
        <p:blipFill>
          <a:blip r:embed="rId3" cstate="print"/>
          <a:stretch>
            <a:fillRect/>
          </a:stretch>
        </p:blipFill>
        <p:spPr>
          <a:xfrm>
            <a:off x="684287" y="4770636"/>
            <a:ext cx="3091849" cy="2160000"/>
          </a:xfrm>
          <a:prstGeom prst="rect">
            <a:avLst/>
          </a:prstGeom>
        </p:spPr>
      </p:pic>
      <p:sp>
        <p:nvSpPr>
          <p:cNvPr id="20" name="ZoneTexte 19"/>
          <p:cNvSpPr txBox="1"/>
          <p:nvPr/>
        </p:nvSpPr>
        <p:spPr>
          <a:xfrm>
            <a:off x="684287" y="4770636"/>
            <a:ext cx="2376264" cy="338554"/>
          </a:xfrm>
          <a:prstGeom prst="rect">
            <a:avLst/>
          </a:prstGeom>
          <a:noFill/>
        </p:spPr>
        <p:txBody>
          <a:bodyPr wrap="square" rtlCol="0">
            <a:spAutoFit/>
          </a:bodyPr>
          <a:lstStyle/>
          <a:p>
            <a:r>
              <a:rPr lang="fr-FR" sz="1600" dirty="0" smtClean="0">
                <a:solidFill>
                  <a:schemeClr val="bg1"/>
                </a:solidFill>
                <a:latin typeface="Lucida Handwriting" pitchFamily="66" charset="0"/>
              </a:rPr>
              <a:t>SAMBUCA</a:t>
            </a:r>
            <a:endParaRPr lang="fr-FR" sz="1600" dirty="0">
              <a:solidFill>
                <a:schemeClr val="bg1"/>
              </a:solidFill>
              <a:latin typeface="Lucida Handwriting" pitchFamily="66" charset="0"/>
            </a:endParaRPr>
          </a:p>
        </p:txBody>
      </p:sp>
      <p:pic>
        <p:nvPicPr>
          <p:cNvPr id="28" name="Image 27" descr="IMG_4294 MOD.JPG"/>
          <p:cNvPicPr>
            <a:picLocks noChangeAspect="1"/>
          </p:cNvPicPr>
          <p:nvPr/>
        </p:nvPicPr>
        <p:blipFill>
          <a:blip r:embed="rId4" cstate="print"/>
          <a:stretch>
            <a:fillRect/>
          </a:stretch>
        </p:blipFill>
        <p:spPr>
          <a:xfrm>
            <a:off x="2340471" y="2412000"/>
            <a:ext cx="2792101" cy="2160000"/>
          </a:xfrm>
          <a:prstGeom prst="rect">
            <a:avLst/>
          </a:prstGeom>
        </p:spPr>
      </p:pic>
      <p:sp>
        <p:nvSpPr>
          <p:cNvPr id="29" name="ZoneTexte 28"/>
          <p:cNvSpPr txBox="1"/>
          <p:nvPr/>
        </p:nvSpPr>
        <p:spPr>
          <a:xfrm>
            <a:off x="4212679" y="4266580"/>
            <a:ext cx="1008112" cy="338554"/>
          </a:xfrm>
          <a:prstGeom prst="rect">
            <a:avLst/>
          </a:prstGeom>
          <a:noFill/>
        </p:spPr>
        <p:txBody>
          <a:bodyPr wrap="square" rtlCol="0">
            <a:spAutoFit/>
          </a:bodyPr>
          <a:lstStyle/>
          <a:p>
            <a:r>
              <a:rPr lang="fr-FR" sz="1600" dirty="0" smtClean="0">
                <a:solidFill>
                  <a:schemeClr val="bg1"/>
                </a:solidFill>
                <a:latin typeface="Lucida Handwriting" pitchFamily="66" charset="0"/>
              </a:rPr>
              <a:t>REYNO</a:t>
            </a:r>
            <a:endParaRPr lang="fr-FR" sz="1600" dirty="0">
              <a:solidFill>
                <a:schemeClr val="bg1"/>
              </a:solidFill>
              <a:latin typeface="Lucida Handwriting" pitchFamily="66" charset="0"/>
            </a:endParaRPr>
          </a:p>
        </p:txBody>
      </p:sp>
      <p:pic>
        <p:nvPicPr>
          <p:cNvPr id="30" name="Image 29" descr="IMG_4422 MOD.JPG"/>
          <p:cNvPicPr>
            <a:picLocks noChangeAspect="1"/>
          </p:cNvPicPr>
          <p:nvPr/>
        </p:nvPicPr>
        <p:blipFill>
          <a:blip r:embed="rId5" cstate="print"/>
          <a:stretch>
            <a:fillRect/>
          </a:stretch>
        </p:blipFill>
        <p:spPr>
          <a:xfrm>
            <a:off x="5436815" y="2394372"/>
            <a:ext cx="1545000" cy="2160000"/>
          </a:xfrm>
          <a:prstGeom prst="rect">
            <a:avLst/>
          </a:prstGeom>
        </p:spPr>
      </p:pic>
      <p:sp>
        <p:nvSpPr>
          <p:cNvPr id="16" name="ZoneTexte 15"/>
          <p:cNvSpPr txBox="1"/>
          <p:nvPr/>
        </p:nvSpPr>
        <p:spPr>
          <a:xfrm>
            <a:off x="5364807" y="2394372"/>
            <a:ext cx="1224136" cy="338554"/>
          </a:xfrm>
          <a:prstGeom prst="rect">
            <a:avLst/>
          </a:prstGeom>
          <a:noFill/>
        </p:spPr>
        <p:txBody>
          <a:bodyPr wrap="square" rtlCol="0">
            <a:spAutoFit/>
          </a:bodyPr>
          <a:lstStyle/>
          <a:p>
            <a:r>
              <a:rPr lang="fr-FR" sz="1600" dirty="0" smtClean="0">
                <a:latin typeface="Lucida Handwriting" pitchFamily="66" charset="0"/>
              </a:rPr>
              <a:t>SEAMUS</a:t>
            </a:r>
            <a:endParaRPr lang="fr-FR" sz="1600" dirty="0">
              <a:latin typeface="Lucida Handwriting" pitchFamily="66"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324247" y="1530276"/>
            <a:ext cx="6912768" cy="677108"/>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ILS SONT </a:t>
            </a:r>
            <a:r>
              <a:rPr lang="fr-FR" sz="1200" dirty="0" smtClean="0">
                <a:solidFill>
                  <a:schemeClr val="bg2">
                    <a:lumMod val="25000"/>
                  </a:schemeClr>
                </a:solidFill>
                <a:latin typeface="Lucida Handwriting" pitchFamily="66" charset="0"/>
              </a:rPr>
              <a:t>NE</a:t>
            </a:r>
            <a:r>
              <a:rPr lang="fr-FR" sz="1200" dirty="0" smtClean="0">
                <a:solidFill>
                  <a:schemeClr val="bg2">
                    <a:lumMod val="25000"/>
                  </a:schemeClr>
                </a:solidFill>
                <a:latin typeface="Lucida Handwriting" pitchFamily="66" charset="0"/>
              </a:rPr>
              <a:t>S </a:t>
            </a:r>
            <a:r>
              <a:rPr lang="fr-FR" sz="1200" dirty="0" smtClean="0">
                <a:solidFill>
                  <a:schemeClr val="bg2">
                    <a:lumMod val="25000"/>
                  </a:schemeClr>
                </a:solidFill>
                <a:latin typeface="Lucida Handwriting" pitchFamily="66" charset="0"/>
              </a:rPr>
              <a:t>CHEZ NOUS…………</a:t>
            </a:r>
          </a:p>
          <a:p>
            <a:endParaRPr lang="fr-FR" sz="1400" dirty="0" smtClean="0">
              <a:solidFill>
                <a:srgbClr val="E0E377"/>
              </a:solidFill>
              <a:latin typeface="Lucida Handwriting" pitchFamily="66" charset="0"/>
            </a:endParaRPr>
          </a:p>
          <a:p>
            <a:endParaRPr lang="fr-FR" sz="1200" dirty="0">
              <a:solidFill>
                <a:srgbClr val="E0E377"/>
              </a:solidFill>
              <a:latin typeface="Lucida Handwriting" pitchFamily="66" charset="0"/>
            </a:endParaRPr>
          </a:p>
        </p:txBody>
      </p:sp>
      <p:sp>
        <p:nvSpPr>
          <p:cNvPr id="6" name="ZoneTexte 5"/>
          <p:cNvSpPr txBox="1"/>
          <p:nvPr/>
        </p:nvSpPr>
        <p:spPr>
          <a:xfrm>
            <a:off x="0" y="234132"/>
            <a:ext cx="7561263" cy="1015663"/>
          </a:xfrm>
          <a:prstGeom prst="rect">
            <a:avLst/>
          </a:prstGeom>
          <a:noFill/>
        </p:spPr>
        <p:txBody>
          <a:bodyPr wrap="square" rtlCol="0">
            <a:spAutoFit/>
          </a:bodyPr>
          <a:lstStyle/>
          <a:p>
            <a:pPr algn="ctr"/>
            <a:r>
              <a:rPr lang="fr-FR" sz="6000" dirty="0" smtClean="0">
                <a:solidFill>
                  <a:schemeClr val="bg2">
                    <a:lumMod val="25000"/>
                  </a:schemeClr>
                </a:solidFill>
                <a:latin typeface="Vivaldi" pitchFamily="66" charset="0"/>
              </a:rPr>
              <a:t>Le Vallon de la Mourre</a:t>
            </a:r>
            <a:endParaRPr lang="fr-FR" sz="6000" dirty="0">
              <a:solidFill>
                <a:schemeClr val="bg2">
                  <a:lumMod val="25000"/>
                </a:schemeClr>
              </a:solidFill>
              <a:latin typeface="Vivaldi" pitchFamily="66" charset="0"/>
            </a:endParaRPr>
          </a:p>
        </p:txBody>
      </p:sp>
      <p:sp>
        <p:nvSpPr>
          <p:cNvPr id="19" name="ZoneTexte 18"/>
          <p:cNvSpPr txBox="1"/>
          <p:nvPr/>
        </p:nvSpPr>
        <p:spPr>
          <a:xfrm>
            <a:off x="4140671" y="2394372"/>
            <a:ext cx="1008112" cy="338554"/>
          </a:xfrm>
          <a:prstGeom prst="rect">
            <a:avLst/>
          </a:prstGeom>
          <a:noFill/>
        </p:spPr>
        <p:txBody>
          <a:bodyPr wrap="square" rtlCol="0">
            <a:spAutoFit/>
          </a:bodyPr>
          <a:lstStyle/>
          <a:p>
            <a:r>
              <a:rPr lang="fr-FR" sz="1600" dirty="0" smtClean="0">
                <a:solidFill>
                  <a:schemeClr val="bg1"/>
                </a:solidFill>
                <a:latin typeface="Lucida Handwriting" pitchFamily="66" charset="0"/>
              </a:rPr>
              <a:t>UFANO</a:t>
            </a:r>
            <a:endParaRPr lang="fr-FR" sz="1600" dirty="0">
              <a:solidFill>
                <a:schemeClr val="bg1"/>
              </a:solidFill>
              <a:latin typeface="Lucida Handwriting" pitchFamily="66" charset="0"/>
            </a:endParaRPr>
          </a:p>
        </p:txBody>
      </p:sp>
      <p:sp>
        <p:nvSpPr>
          <p:cNvPr id="20" name="ZoneTexte 19"/>
          <p:cNvSpPr txBox="1"/>
          <p:nvPr/>
        </p:nvSpPr>
        <p:spPr>
          <a:xfrm>
            <a:off x="684287" y="4770636"/>
            <a:ext cx="2376264" cy="338554"/>
          </a:xfrm>
          <a:prstGeom prst="rect">
            <a:avLst/>
          </a:prstGeom>
          <a:noFill/>
        </p:spPr>
        <p:txBody>
          <a:bodyPr wrap="square" rtlCol="0">
            <a:spAutoFit/>
          </a:bodyPr>
          <a:lstStyle/>
          <a:p>
            <a:r>
              <a:rPr lang="fr-FR" sz="1600" dirty="0" smtClean="0">
                <a:solidFill>
                  <a:schemeClr val="bg1"/>
                </a:solidFill>
                <a:latin typeface="Lucida Handwriting" pitchFamily="66" charset="0"/>
              </a:rPr>
              <a:t>SAMBUCA</a:t>
            </a:r>
            <a:endParaRPr lang="fr-FR" sz="1600" dirty="0">
              <a:solidFill>
                <a:schemeClr val="bg1"/>
              </a:solidFill>
              <a:latin typeface="Lucida Handwriting" pitchFamily="66" charset="0"/>
            </a:endParaRPr>
          </a:p>
        </p:txBody>
      </p:sp>
      <p:sp>
        <p:nvSpPr>
          <p:cNvPr id="29" name="ZoneTexte 28"/>
          <p:cNvSpPr txBox="1"/>
          <p:nvPr/>
        </p:nvSpPr>
        <p:spPr>
          <a:xfrm>
            <a:off x="4212679" y="4266580"/>
            <a:ext cx="1008112" cy="338554"/>
          </a:xfrm>
          <a:prstGeom prst="rect">
            <a:avLst/>
          </a:prstGeom>
          <a:noFill/>
        </p:spPr>
        <p:txBody>
          <a:bodyPr wrap="square" rtlCol="0">
            <a:spAutoFit/>
          </a:bodyPr>
          <a:lstStyle/>
          <a:p>
            <a:r>
              <a:rPr lang="fr-FR" sz="1600" dirty="0" smtClean="0">
                <a:solidFill>
                  <a:schemeClr val="bg1"/>
                </a:solidFill>
                <a:latin typeface="Lucida Handwriting" pitchFamily="66" charset="0"/>
              </a:rPr>
              <a:t>REYNO</a:t>
            </a:r>
            <a:endParaRPr lang="fr-FR" sz="1600" dirty="0">
              <a:solidFill>
                <a:schemeClr val="bg1"/>
              </a:solidFill>
              <a:latin typeface="Lucida Handwriting" pitchFamily="66" charset="0"/>
            </a:endParaRPr>
          </a:p>
        </p:txBody>
      </p:sp>
      <p:pic>
        <p:nvPicPr>
          <p:cNvPr id="33" name="Image 32" descr="IMG_7470 MOD.JPG"/>
          <p:cNvPicPr>
            <a:picLocks noChangeAspect="1"/>
          </p:cNvPicPr>
          <p:nvPr/>
        </p:nvPicPr>
        <p:blipFill>
          <a:blip r:embed="rId2" cstate="print"/>
          <a:stretch>
            <a:fillRect/>
          </a:stretch>
        </p:blipFill>
        <p:spPr>
          <a:xfrm>
            <a:off x="612279" y="2322364"/>
            <a:ext cx="2984535" cy="2159643"/>
          </a:xfrm>
          <a:prstGeom prst="rect">
            <a:avLst/>
          </a:prstGeom>
        </p:spPr>
      </p:pic>
      <p:pic>
        <p:nvPicPr>
          <p:cNvPr id="34" name="Image 33" descr="IMG_8733 MOD.JPG"/>
          <p:cNvPicPr>
            <a:picLocks noChangeAspect="1"/>
          </p:cNvPicPr>
          <p:nvPr/>
        </p:nvPicPr>
        <p:blipFill>
          <a:blip r:embed="rId3" cstate="print"/>
          <a:srcRect l="10495" r="-338"/>
          <a:stretch>
            <a:fillRect/>
          </a:stretch>
        </p:blipFill>
        <p:spPr>
          <a:xfrm>
            <a:off x="4284687" y="2322364"/>
            <a:ext cx="2592288" cy="2160000"/>
          </a:xfrm>
          <a:prstGeom prst="rect">
            <a:avLst/>
          </a:prstGeom>
        </p:spPr>
      </p:pic>
      <p:sp>
        <p:nvSpPr>
          <p:cNvPr id="15" name="ZoneTexte 14"/>
          <p:cNvSpPr txBox="1"/>
          <p:nvPr/>
        </p:nvSpPr>
        <p:spPr>
          <a:xfrm>
            <a:off x="684287" y="2322364"/>
            <a:ext cx="1296144" cy="338554"/>
          </a:xfrm>
          <a:prstGeom prst="rect">
            <a:avLst/>
          </a:prstGeom>
          <a:noFill/>
        </p:spPr>
        <p:txBody>
          <a:bodyPr wrap="square" rtlCol="0">
            <a:spAutoFit/>
          </a:bodyPr>
          <a:lstStyle/>
          <a:p>
            <a:r>
              <a:rPr lang="fr-FR" sz="1600" dirty="0" smtClean="0">
                <a:solidFill>
                  <a:schemeClr val="bg1"/>
                </a:solidFill>
                <a:latin typeface="Lucida Handwriting" pitchFamily="66" charset="0"/>
              </a:rPr>
              <a:t>ALTAÏS</a:t>
            </a:r>
            <a:endParaRPr lang="fr-FR" sz="1600" dirty="0">
              <a:solidFill>
                <a:schemeClr val="bg1"/>
              </a:solidFill>
              <a:latin typeface="Lucida Handwriting" pitchFamily="66" charset="0"/>
            </a:endParaRPr>
          </a:p>
        </p:txBody>
      </p:sp>
      <p:sp>
        <p:nvSpPr>
          <p:cNvPr id="16" name="ZoneTexte 15"/>
          <p:cNvSpPr txBox="1"/>
          <p:nvPr/>
        </p:nvSpPr>
        <p:spPr>
          <a:xfrm>
            <a:off x="5508823" y="2322364"/>
            <a:ext cx="1368152" cy="338554"/>
          </a:xfrm>
          <a:prstGeom prst="rect">
            <a:avLst/>
          </a:prstGeom>
          <a:noFill/>
        </p:spPr>
        <p:txBody>
          <a:bodyPr wrap="square" rtlCol="0">
            <a:spAutoFit/>
          </a:bodyPr>
          <a:lstStyle/>
          <a:p>
            <a:r>
              <a:rPr lang="fr-FR" sz="1600" dirty="0" smtClean="0">
                <a:solidFill>
                  <a:schemeClr val="bg1"/>
                </a:solidFill>
                <a:latin typeface="Lucida Handwriting" pitchFamily="66" charset="0"/>
              </a:rPr>
              <a:t>CHIDORI</a:t>
            </a:r>
            <a:endParaRPr lang="fr-FR" sz="1600" dirty="0">
              <a:solidFill>
                <a:schemeClr val="bg1"/>
              </a:solidFill>
              <a:latin typeface="Lucida Handwriting" pitchFamily="66" charset="0"/>
            </a:endParaRPr>
          </a:p>
        </p:txBody>
      </p:sp>
      <p:pic>
        <p:nvPicPr>
          <p:cNvPr id="18" name="Image 17" descr="IMG_8398 MOD.JPG"/>
          <p:cNvPicPr>
            <a:picLocks noChangeAspect="1"/>
          </p:cNvPicPr>
          <p:nvPr/>
        </p:nvPicPr>
        <p:blipFill>
          <a:blip r:embed="rId4" cstate="print"/>
          <a:srcRect r="6818"/>
          <a:stretch>
            <a:fillRect/>
          </a:stretch>
        </p:blipFill>
        <p:spPr>
          <a:xfrm>
            <a:off x="612279" y="4698628"/>
            <a:ext cx="2520280" cy="2160000"/>
          </a:xfrm>
          <a:prstGeom prst="rect">
            <a:avLst/>
          </a:prstGeom>
        </p:spPr>
      </p:pic>
      <p:sp>
        <p:nvSpPr>
          <p:cNvPr id="21" name="ZoneTexte 20"/>
          <p:cNvSpPr txBox="1"/>
          <p:nvPr/>
        </p:nvSpPr>
        <p:spPr>
          <a:xfrm>
            <a:off x="612279" y="4698628"/>
            <a:ext cx="1296144" cy="338554"/>
          </a:xfrm>
          <a:prstGeom prst="rect">
            <a:avLst/>
          </a:prstGeom>
          <a:noFill/>
        </p:spPr>
        <p:txBody>
          <a:bodyPr wrap="square" rtlCol="0">
            <a:spAutoFit/>
          </a:bodyPr>
          <a:lstStyle/>
          <a:p>
            <a:r>
              <a:rPr lang="fr-FR" sz="1600" dirty="0" smtClean="0">
                <a:solidFill>
                  <a:schemeClr val="bg1"/>
                </a:solidFill>
                <a:latin typeface="Lucida Handwriting" pitchFamily="66" charset="0"/>
              </a:rPr>
              <a:t>CLOUD</a:t>
            </a:r>
            <a:endParaRPr lang="fr-FR" sz="1600" dirty="0">
              <a:solidFill>
                <a:schemeClr val="bg1"/>
              </a:solidFill>
              <a:latin typeface="Lucida Handwriting" pitchFamily="66" charset="0"/>
            </a:endParaRPr>
          </a:p>
        </p:txBody>
      </p:sp>
      <p:pic>
        <p:nvPicPr>
          <p:cNvPr id="25" name="Image 24" descr="IMG_6230 MOD.JPG"/>
          <p:cNvPicPr>
            <a:picLocks noChangeAspect="1"/>
          </p:cNvPicPr>
          <p:nvPr/>
        </p:nvPicPr>
        <p:blipFill>
          <a:blip r:embed="rId5" cstate="print"/>
          <a:srcRect l="10802" t="13966"/>
          <a:stretch>
            <a:fillRect/>
          </a:stretch>
        </p:blipFill>
        <p:spPr>
          <a:xfrm>
            <a:off x="5364807" y="4698628"/>
            <a:ext cx="1492943" cy="2160000"/>
          </a:xfrm>
          <a:prstGeom prst="rect">
            <a:avLst/>
          </a:prstGeom>
        </p:spPr>
      </p:pic>
      <p:sp>
        <p:nvSpPr>
          <p:cNvPr id="32" name="ZoneTexte 31"/>
          <p:cNvSpPr txBox="1"/>
          <p:nvPr/>
        </p:nvSpPr>
        <p:spPr>
          <a:xfrm>
            <a:off x="5940871" y="4698628"/>
            <a:ext cx="1008112" cy="338554"/>
          </a:xfrm>
          <a:prstGeom prst="rect">
            <a:avLst/>
          </a:prstGeom>
          <a:noFill/>
        </p:spPr>
        <p:txBody>
          <a:bodyPr wrap="square" rtlCol="0">
            <a:spAutoFit/>
          </a:bodyPr>
          <a:lstStyle/>
          <a:p>
            <a:r>
              <a:rPr lang="fr-FR" sz="1600" dirty="0" smtClean="0">
                <a:solidFill>
                  <a:schemeClr val="bg1"/>
                </a:solidFill>
                <a:latin typeface="Lucida Handwriting" pitchFamily="66" charset="0"/>
              </a:rPr>
              <a:t>CRAZY</a:t>
            </a:r>
            <a:endParaRPr lang="fr-FR" sz="1600" dirty="0">
              <a:solidFill>
                <a:schemeClr val="bg1"/>
              </a:solidFill>
              <a:latin typeface="Lucida Handwriting" pitchFamily="66" charset="0"/>
            </a:endParaRPr>
          </a:p>
        </p:txBody>
      </p:sp>
      <p:pic>
        <p:nvPicPr>
          <p:cNvPr id="35" name="Image 34" descr="IMG_7328 MOD.JPG"/>
          <p:cNvPicPr>
            <a:picLocks noChangeAspect="1"/>
          </p:cNvPicPr>
          <p:nvPr/>
        </p:nvPicPr>
        <p:blipFill>
          <a:blip r:embed="rId6" cstate="print"/>
          <a:stretch>
            <a:fillRect/>
          </a:stretch>
        </p:blipFill>
        <p:spPr>
          <a:xfrm>
            <a:off x="612279" y="7092000"/>
            <a:ext cx="2939886" cy="2160000"/>
          </a:xfrm>
          <a:prstGeom prst="rect">
            <a:avLst/>
          </a:prstGeom>
        </p:spPr>
      </p:pic>
      <p:sp>
        <p:nvSpPr>
          <p:cNvPr id="36" name="ZoneTexte 35"/>
          <p:cNvSpPr txBox="1"/>
          <p:nvPr/>
        </p:nvSpPr>
        <p:spPr>
          <a:xfrm>
            <a:off x="612279" y="7146900"/>
            <a:ext cx="1296144" cy="338554"/>
          </a:xfrm>
          <a:prstGeom prst="rect">
            <a:avLst/>
          </a:prstGeom>
          <a:noFill/>
        </p:spPr>
        <p:txBody>
          <a:bodyPr wrap="square" rtlCol="0">
            <a:spAutoFit/>
          </a:bodyPr>
          <a:lstStyle/>
          <a:p>
            <a:r>
              <a:rPr lang="fr-FR" sz="1600" dirty="0" smtClean="0">
                <a:solidFill>
                  <a:schemeClr val="bg1"/>
                </a:solidFill>
                <a:latin typeface="Lucida Handwriting" pitchFamily="66" charset="0"/>
              </a:rPr>
              <a:t>CHOPPER</a:t>
            </a:r>
            <a:endParaRPr lang="fr-FR" sz="1600" dirty="0">
              <a:solidFill>
                <a:schemeClr val="bg1"/>
              </a:solidFill>
              <a:latin typeface="Lucida Handwriting" pitchFamily="66" charset="0"/>
            </a:endParaRPr>
          </a:p>
        </p:txBody>
      </p:sp>
      <p:pic>
        <p:nvPicPr>
          <p:cNvPr id="37" name="Image 36" descr="IMG_4718 MOD.JPG"/>
          <p:cNvPicPr>
            <a:picLocks noChangeAspect="1"/>
          </p:cNvPicPr>
          <p:nvPr/>
        </p:nvPicPr>
        <p:blipFill>
          <a:blip r:embed="rId7" cstate="print"/>
          <a:srcRect l="14764" r="19526"/>
          <a:stretch>
            <a:fillRect/>
          </a:stretch>
        </p:blipFill>
        <p:spPr>
          <a:xfrm>
            <a:off x="3240000" y="4698628"/>
            <a:ext cx="2003791" cy="2160000"/>
          </a:xfrm>
          <a:prstGeom prst="rect">
            <a:avLst/>
          </a:prstGeom>
        </p:spPr>
      </p:pic>
      <p:sp>
        <p:nvSpPr>
          <p:cNvPr id="23" name="ZoneTexte 22"/>
          <p:cNvSpPr txBox="1"/>
          <p:nvPr/>
        </p:nvSpPr>
        <p:spPr>
          <a:xfrm>
            <a:off x="3276575" y="4698628"/>
            <a:ext cx="1296144" cy="338554"/>
          </a:xfrm>
          <a:prstGeom prst="rect">
            <a:avLst/>
          </a:prstGeom>
          <a:noFill/>
        </p:spPr>
        <p:txBody>
          <a:bodyPr wrap="square" rtlCol="0">
            <a:spAutoFit/>
          </a:bodyPr>
          <a:lstStyle/>
          <a:p>
            <a:pPr algn="ctr"/>
            <a:r>
              <a:rPr lang="fr-FR" sz="1600" dirty="0" smtClean="0">
                <a:solidFill>
                  <a:schemeClr val="bg1"/>
                </a:solidFill>
                <a:latin typeface="Lucida Handwriting" pitchFamily="66" charset="0"/>
              </a:rPr>
              <a:t>CLUBBER</a:t>
            </a:r>
            <a:endParaRPr lang="fr-FR" sz="1600" dirty="0">
              <a:solidFill>
                <a:schemeClr val="bg1"/>
              </a:solidFill>
              <a:latin typeface="Lucida Handwriting" pitchFamily="66"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0" y="234132"/>
            <a:ext cx="7561263" cy="1015663"/>
          </a:xfrm>
          <a:prstGeom prst="rect">
            <a:avLst/>
          </a:prstGeom>
          <a:noFill/>
        </p:spPr>
        <p:txBody>
          <a:bodyPr wrap="square" rtlCol="0">
            <a:spAutoFit/>
          </a:bodyPr>
          <a:lstStyle/>
          <a:p>
            <a:pPr algn="ctr"/>
            <a:r>
              <a:rPr lang="fr-FR" sz="6000" dirty="0" smtClean="0">
                <a:solidFill>
                  <a:schemeClr val="bg2">
                    <a:lumMod val="25000"/>
                  </a:schemeClr>
                </a:solidFill>
                <a:latin typeface="Vivaldi" pitchFamily="66" charset="0"/>
              </a:rPr>
              <a:t>Le Vallon de la Mourre</a:t>
            </a:r>
            <a:endParaRPr lang="fr-FR" sz="6000" dirty="0">
              <a:solidFill>
                <a:schemeClr val="bg2">
                  <a:lumMod val="25000"/>
                </a:schemeClr>
              </a:solidFill>
              <a:latin typeface="Vivaldi" pitchFamily="66" charset="0"/>
            </a:endParaRPr>
          </a:p>
        </p:txBody>
      </p:sp>
      <p:sp>
        <p:nvSpPr>
          <p:cNvPr id="7" name="ZoneTexte 6"/>
          <p:cNvSpPr txBox="1"/>
          <p:nvPr/>
        </p:nvSpPr>
        <p:spPr>
          <a:xfrm>
            <a:off x="324247" y="1728000"/>
            <a:ext cx="6912768" cy="883318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Le  Standard du GYPSY COB (source GCS France) </a:t>
            </a:r>
          </a:p>
          <a:p>
            <a:pPr algn="ctr"/>
            <a:endParaRPr lang="fr-FR" sz="1400" dirty="0" smtClean="0">
              <a:solidFill>
                <a:srgbClr val="E0E377"/>
              </a:solidFill>
              <a:latin typeface="Lucida Handwriting" pitchFamily="66" charset="0"/>
            </a:endParaRPr>
          </a:p>
          <a:p>
            <a:endParaRPr lang="fr-FR" sz="1200" dirty="0" smtClean="0">
              <a:solidFill>
                <a:srgbClr val="E0E377"/>
              </a:solidFill>
              <a:latin typeface="Lucida Handwriting" pitchFamily="66" charset="0"/>
            </a:endParaRPr>
          </a:p>
          <a:p>
            <a:r>
              <a:rPr lang="fr-FR" sz="1200" dirty="0" smtClean="0">
                <a:solidFill>
                  <a:schemeClr val="bg2">
                    <a:lumMod val="50000"/>
                  </a:schemeClr>
                </a:solidFill>
                <a:latin typeface="Lucida Calligraphy" pitchFamily="66" charset="0"/>
              </a:rPr>
              <a:t>Apparence </a:t>
            </a:r>
            <a:r>
              <a:rPr lang="fr-FR" sz="1200" dirty="0">
                <a:solidFill>
                  <a:schemeClr val="bg2">
                    <a:lumMod val="50000"/>
                  </a:schemeClr>
                </a:solidFill>
                <a:latin typeface="Lucida Calligraphy" pitchFamily="66" charset="0"/>
              </a:rPr>
              <a:t>générale</a:t>
            </a:r>
            <a:endParaRPr lang="fr-FR" sz="1200" dirty="0" smtClean="0">
              <a:solidFill>
                <a:schemeClr val="bg2">
                  <a:lumMod val="50000"/>
                </a:schemeClr>
              </a:solidFill>
              <a:latin typeface="Lucida Calligraphy" pitchFamily="66" charset="0"/>
            </a:endParaRPr>
          </a:p>
          <a:p>
            <a:r>
              <a:rPr lang="fr-FR" sz="1200" dirty="0">
                <a:solidFill>
                  <a:schemeClr val="bg2">
                    <a:lumMod val="50000"/>
                  </a:schemeClr>
                </a:solidFill>
                <a:latin typeface="Lucida Calligraphy" pitchFamily="66" charset="0"/>
              </a:rPr>
              <a:t>Le </a:t>
            </a:r>
            <a:r>
              <a:rPr lang="fr-FR" sz="1200" dirty="0" err="1">
                <a:solidFill>
                  <a:schemeClr val="bg2">
                    <a:lumMod val="50000"/>
                  </a:schemeClr>
                </a:solidFill>
                <a:latin typeface="Lucida Calligraphy" pitchFamily="66" charset="0"/>
              </a:rPr>
              <a:t>Gypsy</a:t>
            </a:r>
            <a:r>
              <a:rPr lang="fr-FR" sz="1200" dirty="0">
                <a:solidFill>
                  <a:schemeClr val="bg2">
                    <a:lumMod val="50000"/>
                  </a:schemeClr>
                </a:solidFill>
                <a:latin typeface="Lucida Calligraphy" pitchFamily="66" charset="0"/>
              </a:rPr>
              <a:t> Cob est puissant, compact, trapus, harmonieux et bien construit. Doté dune ossature </a:t>
            </a:r>
            <a:r>
              <a:rPr lang="fr-FR" sz="1200" dirty="0" err="1">
                <a:solidFill>
                  <a:schemeClr val="bg2">
                    <a:lumMod val="50000"/>
                  </a:schemeClr>
                </a:solidFill>
                <a:latin typeface="Lucida Calligraphy" pitchFamily="66" charset="0"/>
              </a:rPr>
              <a:t>mi-lourde</a:t>
            </a:r>
            <a:r>
              <a:rPr lang="fr-FR" sz="1200" dirty="0">
                <a:solidFill>
                  <a:schemeClr val="bg2">
                    <a:lumMod val="50000"/>
                  </a:schemeClr>
                </a:solidFill>
                <a:latin typeface="Lucida Calligraphy" pitchFamily="66" charset="0"/>
              </a:rPr>
              <a:t> </a:t>
            </a:r>
            <a:r>
              <a:rPr lang="fr-FR" sz="1200" dirty="0" smtClean="0">
                <a:solidFill>
                  <a:schemeClr val="bg2">
                    <a:lumMod val="50000"/>
                  </a:schemeClr>
                </a:solidFill>
                <a:latin typeface="Lucida Calligraphy" pitchFamily="66" charset="0"/>
              </a:rPr>
              <a:t>à </a:t>
            </a:r>
            <a:r>
              <a:rPr lang="fr-FR" sz="1200" dirty="0">
                <a:solidFill>
                  <a:schemeClr val="bg2">
                    <a:lumMod val="50000"/>
                  </a:schemeClr>
                </a:solidFill>
                <a:latin typeface="Lucida Calligraphy" pitchFamily="66" charset="0"/>
              </a:rPr>
              <a:t>lourde, il est bien proportionné et équilibré avec une musculature large et des fanons très abondants, l'influence du cheval de trait est évidente. Impressionnant par son aspect à la fois majestueux et empreint de bonté, il dégage une impression globale d'intelligence, de gentillesse, de force et d'agilité et doit faire preuve de beaucoup de présence et de charisme. </a:t>
            </a:r>
            <a:endParaRPr lang="fr-FR" sz="1200" dirty="0" smtClean="0">
              <a:solidFill>
                <a:schemeClr val="bg2">
                  <a:lumMod val="50000"/>
                </a:schemeClr>
              </a:solidFill>
              <a:latin typeface="Lucida Calligraphy" pitchFamily="66" charset="0"/>
            </a:endParaRPr>
          </a:p>
          <a:p>
            <a:endParaRPr lang="fr-FR" sz="1200" dirty="0" smtClean="0">
              <a:solidFill>
                <a:schemeClr val="bg2">
                  <a:lumMod val="50000"/>
                </a:schemeClr>
              </a:solidFill>
              <a:latin typeface="Lucida Calligraphy" pitchFamily="66" charset="0"/>
            </a:endParaRPr>
          </a:p>
          <a:p>
            <a:r>
              <a:rPr lang="fr-FR" sz="1200" dirty="0">
                <a:solidFill>
                  <a:schemeClr val="bg2">
                    <a:lumMod val="50000"/>
                  </a:schemeClr>
                </a:solidFill>
                <a:latin typeface="Lucida Calligraphy" pitchFamily="66" charset="0"/>
              </a:rPr>
              <a:t>Tête</a:t>
            </a:r>
            <a:endParaRPr lang="fr-FR" sz="1200" dirty="0" smtClean="0">
              <a:solidFill>
                <a:schemeClr val="bg2">
                  <a:lumMod val="50000"/>
                </a:schemeClr>
              </a:solidFill>
              <a:latin typeface="Lucida Calligraphy" pitchFamily="66" charset="0"/>
            </a:endParaRPr>
          </a:p>
          <a:p>
            <a:r>
              <a:rPr lang="fr-FR" sz="1200" dirty="0">
                <a:solidFill>
                  <a:schemeClr val="bg2">
                    <a:lumMod val="50000"/>
                  </a:schemeClr>
                </a:solidFill>
                <a:latin typeface="Lucida Calligraphy" pitchFamily="66" charset="0"/>
              </a:rPr>
              <a:t>La tête doit être proportionnelle au corps avec un large front et une mâchoire, des joues, un nez généreux. La tête devrait être rectiligne, mais un profil légèrement romain est toléré (tant que la tête n'est pas trop grande pour le reste du cheval), une petite tête de type poney est particulièrement recherchée (tant qu'elle n'est pas trop petite pour le corps du cheval). Les oreilles doivent être bien implantées, proportionnelles et plutôt petites. Les yeux doivent être grands, ronds, confiants et doux, bien ouverts et placés bien espacés. La bouche doit avoir une dentition correcte et à niveau. </a:t>
            </a:r>
            <a:endParaRPr lang="fr-FR" sz="1200" dirty="0" smtClean="0">
              <a:solidFill>
                <a:schemeClr val="bg2">
                  <a:lumMod val="50000"/>
                </a:schemeClr>
              </a:solidFill>
              <a:latin typeface="Lucida Calligraphy" pitchFamily="66" charset="0"/>
            </a:endParaRPr>
          </a:p>
          <a:p>
            <a:endParaRPr lang="fr-FR" sz="1200" dirty="0" smtClean="0">
              <a:solidFill>
                <a:schemeClr val="bg2">
                  <a:lumMod val="50000"/>
                </a:schemeClr>
              </a:solidFill>
              <a:latin typeface="Lucida Calligraphy" pitchFamily="66" charset="0"/>
            </a:endParaRPr>
          </a:p>
          <a:p>
            <a:r>
              <a:rPr lang="fr-FR" sz="1200" dirty="0" smtClean="0">
                <a:solidFill>
                  <a:schemeClr val="bg2">
                    <a:lumMod val="50000"/>
                  </a:schemeClr>
                </a:solidFill>
                <a:latin typeface="Lucida Calligraphy" pitchFamily="66" charset="0"/>
              </a:rPr>
              <a:t>Encolure </a:t>
            </a:r>
          </a:p>
          <a:p>
            <a:r>
              <a:rPr lang="fr-FR" sz="1200" dirty="0" smtClean="0">
                <a:solidFill>
                  <a:schemeClr val="bg2">
                    <a:lumMod val="50000"/>
                  </a:schemeClr>
                </a:solidFill>
                <a:latin typeface="Lucida Calligraphy" pitchFamily="66" charset="0"/>
              </a:rPr>
              <a:t>L'encolure </a:t>
            </a:r>
            <a:r>
              <a:rPr lang="fr-FR" sz="1200" dirty="0">
                <a:solidFill>
                  <a:schemeClr val="bg2">
                    <a:lumMod val="50000"/>
                  </a:schemeClr>
                </a:solidFill>
                <a:latin typeface="Lucida Calligraphy" pitchFamily="66" charset="0"/>
              </a:rPr>
              <a:t>doit être bien rouée, généreusement musclée et compacte, sans être trop courte, elle doit être de longueur appropriée pour le corps. Elle doit être élégamment portée, relevée et bien attachée sur une épaule bien inclinée. Les étalons ont une encolure particulièrement puissante avec un port plein de dignité</a:t>
            </a:r>
            <a:r>
              <a:rPr lang="fr-FR" sz="1200" dirty="0" smtClean="0">
                <a:solidFill>
                  <a:schemeClr val="bg2">
                    <a:lumMod val="50000"/>
                  </a:schemeClr>
                </a:solidFill>
                <a:latin typeface="Lucida Calligraphy" pitchFamily="66" charset="0"/>
              </a:rPr>
              <a:t>.</a:t>
            </a:r>
          </a:p>
          <a:p>
            <a:endParaRPr lang="fr-FR" sz="1200" dirty="0" smtClean="0">
              <a:solidFill>
                <a:schemeClr val="bg2">
                  <a:lumMod val="50000"/>
                </a:schemeClr>
              </a:solidFill>
              <a:latin typeface="Lucida Calligraphy" pitchFamily="66" charset="0"/>
            </a:endParaRPr>
          </a:p>
          <a:p>
            <a:r>
              <a:rPr lang="fr-FR" sz="1200" dirty="0">
                <a:solidFill>
                  <a:schemeClr val="bg2">
                    <a:lumMod val="50000"/>
                  </a:schemeClr>
                </a:solidFill>
                <a:latin typeface="Lucida Calligraphy" pitchFamily="66" charset="0"/>
              </a:rPr>
              <a:t>Epaules et Garrot </a:t>
            </a:r>
            <a:endParaRPr lang="fr-FR" sz="1200" dirty="0" smtClean="0">
              <a:solidFill>
                <a:schemeClr val="bg2">
                  <a:lumMod val="50000"/>
                </a:schemeClr>
              </a:solidFill>
              <a:latin typeface="Lucida Calligraphy" pitchFamily="66" charset="0"/>
            </a:endParaRPr>
          </a:p>
          <a:p>
            <a:r>
              <a:rPr lang="fr-FR" sz="1200" dirty="0">
                <a:solidFill>
                  <a:schemeClr val="bg2">
                    <a:lumMod val="50000"/>
                  </a:schemeClr>
                </a:solidFill>
                <a:latin typeface="Lucida Calligraphy" pitchFamily="66" charset="0"/>
              </a:rPr>
              <a:t>Les épaules doivent être longues, puissantes et bien inclinées. Le garrot devrait être moyennement sorti et bien musclé. </a:t>
            </a:r>
            <a:endParaRPr lang="fr-FR" sz="1200" dirty="0" smtClean="0">
              <a:solidFill>
                <a:schemeClr val="bg2">
                  <a:lumMod val="50000"/>
                </a:schemeClr>
              </a:solidFill>
              <a:latin typeface="Lucida Calligraphy" pitchFamily="66" charset="0"/>
            </a:endParaRPr>
          </a:p>
          <a:p>
            <a:endParaRPr lang="fr-FR" sz="1200" dirty="0" smtClean="0">
              <a:solidFill>
                <a:schemeClr val="bg2">
                  <a:lumMod val="50000"/>
                </a:schemeClr>
              </a:solidFill>
              <a:latin typeface="Lucida Calligraphy" pitchFamily="66" charset="0"/>
            </a:endParaRPr>
          </a:p>
          <a:p>
            <a:r>
              <a:rPr lang="fr-FR" sz="1200" dirty="0">
                <a:solidFill>
                  <a:schemeClr val="bg2">
                    <a:lumMod val="50000"/>
                  </a:schemeClr>
                </a:solidFill>
                <a:latin typeface="Lucida Calligraphy" pitchFamily="66" charset="0"/>
              </a:rPr>
              <a:t>Dos </a:t>
            </a:r>
            <a:endParaRPr lang="fr-FR" sz="1200" dirty="0" smtClean="0">
              <a:solidFill>
                <a:schemeClr val="bg2">
                  <a:lumMod val="50000"/>
                </a:schemeClr>
              </a:solidFill>
              <a:latin typeface="Lucida Calligraphy" pitchFamily="66" charset="0"/>
            </a:endParaRPr>
          </a:p>
          <a:p>
            <a:r>
              <a:rPr lang="fr-FR" sz="1200" dirty="0">
                <a:solidFill>
                  <a:schemeClr val="bg2">
                    <a:lumMod val="50000"/>
                  </a:schemeClr>
                </a:solidFill>
                <a:latin typeface="Lucida Calligraphy" pitchFamily="66" charset="0"/>
              </a:rPr>
              <a:t>Le dos doit être court, fort et droit, fortement musclé et s'incliner légèrement vers le garrot depuis la croupe (croupe légèrement plus haute que l'avant-main). </a:t>
            </a:r>
            <a:endParaRPr lang="fr-FR" sz="1200" dirty="0" smtClean="0">
              <a:solidFill>
                <a:schemeClr val="bg2">
                  <a:lumMod val="50000"/>
                </a:schemeClr>
              </a:solidFill>
              <a:latin typeface="Lucida Calligraphy" pitchFamily="66" charset="0"/>
            </a:endParaRPr>
          </a:p>
          <a:p>
            <a:endParaRPr lang="fr-FR" sz="1200" dirty="0" smtClean="0">
              <a:solidFill>
                <a:schemeClr val="bg2">
                  <a:lumMod val="50000"/>
                </a:schemeClr>
              </a:solidFill>
              <a:latin typeface="Lucida Calligraphy" pitchFamily="66" charset="0"/>
            </a:endParaRPr>
          </a:p>
          <a:p>
            <a:r>
              <a:rPr lang="fr-FR" sz="1200" dirty="0" smtClean="0">
                <a:solidFill>
                  <a:schemeClr val="bg2">
                    <a:lumMod val="50000"/>
                  </a:schemeClr>
                </a:solidFill>
                <a:latin typeface="Lucida Calligraphy" pitchFamily="66" charset="0"/>
              </a:rPr>
              <a:t>Ligne </a:t>
            </a:r>
            <a:r>
              <a:rPr lang="fr-FR" sz="1200" dirty="0">
                <a:solidFill>
                  <a:schemeClr val="bg2">
                    <a:lumMod val="50000"/>
                  </a:schemeClr>
                </a:solidFill>
                <a:latin typeface="Lucida Calligraphy" pitchFamily="66" charset="0"/>
              </a:rPr>
              <a:t>du dessus </a:t>
            </a:r>
            <a:endParaRPr lang="fr-FR" sz="1200" dirty="0" smtClean="0">
              <a:solidFill>
                <a:schemeClr val="bg2">
                  <a:lumMod val="50000"/>
                </a:schemeClr>
              </a:solidFill>
              <a:latin typeface="Lucida Calligraphy" pitchFamily="66" charset="0"/>
            </a:endParaRPr>
          </a:p>
          <a:p>
            <a:r>
              <a:rPr lang="fr-FR" sz="1200" dirty="0">
                <a:solidFill>
                  <a:schemeClr val="bg2">
                    <a:lumMod val="50000"/>
                  </a:schemeClr>
                </a:solidFill>
                <a:latin typeface="Lucida Calligraphy" pitchFamily="66" charset="0"/>
              </a:rPr>
              <a:t>La tête doit être portée fièrement par une encolure puissante, bien rouée et bien attachée</a:t>
            </a:r>
            <a:r>
              <a:rPr lang="fr-FR" sz="1200" dirty="0" smtClean="0">
                <a:solidFill>
                  <a:schemeClr val="bg2">
                    <a:lumMod val="50000"/>
                  </a:schemeClr>
                </a:solidFill>
                <a:latin typeface="Lucida Calligraphy" pitchFamily="66" charset="0"/>
              </a:rPr>
              <a:t>.</a:t>
            </a:r>
          </a:p>
          <a:p>
            <a:r>
              <a:rPr lang="fr-FR" sz="1200" dirty="0" smtClean="0">
                <a:solidFill>
                  <a:schemeClr val="bg2">
                    <a:lumMod val="50000"/>
                  </a:schemeClr>
                </a:solidFill>
                <a:latin typeface="Lucida Calligraphy" pitchFamily="66" charset="0"/>
              </a:rPr>
              <a:t>L'encolure doit noyer partiellement un bon garrot et finir au début du dos, qui doit être court, fort et droit, et monter doucement vers une croupe haute et généreuse, bien arrondie et musclée. La fin de la croupe s’incline légèrement vers une queue bien attachée. </a:t>
            </a:r>
          </a:p>
          <a:p>
            <a:endParaRPr lang="fr-FR" sz="1200" dirty="0" smtClean="0">
              <a:solidFill>
                <a:schemeClr val="bg2">
                  <a:lumMod val="50000"/>
                </a:schemeClr>
              </a:solidFill>
              <a:latin typeface="Lucida Calligraphy" pitchFamily="66" charset="0"/>
            </a:endParaRPr>
          </a:p>
          <a:p>
            <a:r>
              <a:rPr lang="fr-FR" sz="1200" dirty="0" smtClean="0">
                <a:solidFill>
                  <a:schemeClr val="bg2">
                    <a:lumMod val="50000"/>
                  </a:schemeClr>
                </a:solidFill>
                <a:latin typeface="Lucida Calligraphy" pitchFamily="66" charset="0"/>
              </a:rPr>
              <a:t>Poitrail </a:t>
            </a:r>
          </a:p>
          <a:p>
            <a:r>
              <a:rPr lang="fr-FR" sz="1200" dirty="0" smtClean="0">
                <a:solidFill>
                  <a:schemeClr val="bg2">
                    <a:lumMod val="50000"/>
                  </a:schemeClr>
                </a:solidFill>
                <a:latin typeface="Lucida Calligraphy" pitchFamily="66" charset="0"/>
              </a:rPr>
              <a:t>Le poitrail doit être large et puissant avec une musculature ample. Il est bien dessiné avec les antérieurs bien implantés (forme de «V» inversé, caractéristique). </a:t>
            </a:r>
          </a:p>
          <a:p>
            <a:endParaRPr lang="fr-FR" sz="1200" dirty="0" smtClean="0">
              <a:solidFill>
                <a:schemeClr val="bg2">
                  <a:lumMod val="50000"/>
                </a:schemeClr>
              </a:solidFill>
              <a:latin typeface="Lucida Calligraphy" pitchFamily="66" charset="0"/>
            </a:endParaRPr>
          </a:p>
        </p:txBody>
      </p:sp>
      <p:cxnSp>
        <p:nvCxnSpPr>
          <p:cNvPr id="9" name="Connecteur droit 8"/>
          <p:cNvCxnSpPr/>
          <p:nvPr/>
        </p:nvCxnSpPr>
        <p:spPr>
          <a:xfrm>
            <a:off x="1404367" y="2034332"/>
            <a:ext cx="4752528"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0" y="234132"/>
            <a:ext cx="7561263" cy="1015663"/>
          </a:xfrm>
          <a:prstGeom prst="rect">
            <a:avLst/>
          </a:prstGeom>
          <a:noFill/>
        </p:spPr>
        <p:txBody>
          <a:bodyPr wrap="square" rtlCol="0">
            <a:spAutoFit/>
          </a:bodyPr>
          <a:lstStyle/>
          <a:p>
            <a:pPr algn="ctr"/>
            <a:r>
              <a:rPr lang="fr-FR" sz="6000" dirty="0" smtClean="0">
                <a:solidFill>
                  <a:schemeClr val="bg2">
                    <a:lumMod val="25000"/>
                  </a:schemeClr>
                </a:solidFill>
                <a:latin typeface="Vivaldi" pitchFamily="66" charset="0"/>
              </a:rPr>
              <a:t>Le Vallon de la Mourre</a:t>
            </a:r>
            <a:endParaRPr lang="fr-FR" sz="6000" dirty="0">
              <a:solidFill>
                <a:schemeClr val="bg2">
                  <a:lumMod val="25000"/>
                </a:schemeClr>
              </a:solidFill>
              <a:latin typeface="Vivaldi" pitchFamily="66" charset="0"/>
            </a:endParaRPr>
          </a:p>
        </p:txBody>
      </p:sp>
      <p:sp>
        <p:nvSpPr>
          <p:cNvPr id="7" name="ZoneTexte 6"/>
          <p:cNvSpPr txBox="1"/>
          <p:nvPr/>
        </p:nvSpPr>
        <p:spPr>
          <a:xfrm>
            <a:off x="324247" y="1728000"/>
            <a:ext cx="6912768" cy="9233297"/>
          </a:xfrm>
          <a:prstGeom prst="rect">
            <a:avLst/>
          </a:prstGeom>
          <a:noFill/>
        </p:spPr>
        <p:txBody>
          <a:bodyPr wrap="square" rtlCol="0">
            <a:spAutoFit/>
          </a:bodyPr>
          <a:lstStyle/>
          <a:p>
            <a:r>
              <a:rPr lang="fr-FR" sz="1400" dirty="0" smtClean="0">
                <a:solidFill>
                  <a:schemeClr val="bg2">
                    <a:lumMod val="25000"/>
                  </a:schemeClr>
                </a:solidFill>
                <a:latin typeface="Lucida Handwriting" pitchFamily="66" charset="0"/>
              </a:rPr>
              <a:t>Suite</a:t>
            </a:r>
          </a:p>
          <a:p>
            <a:endParaRPr lang="fr-FR" sz="1400" dirty="0" smtClean="0">
              <a:solidFill>
                <a:srgbClr val="E0E377"/>
              </a:solidFill>
              <a:latin typeface="Lucida Handwriting" pitchFamily="66" charset="0"/>
            </a:endParaRPr>
          </a:p>
          <a:p>
            <a:r>
              <a:rPr lang="fr-FR" sz="1200" dirty="0" smtClean="0">
                <a:solidFill>
                  <a:schemeClr val="bg2">
                    <a:lumMod val="50000"/>
                  </a:schemeClr>
                </a:solidFill>
                <a:latin typeface="Lucida Calligraphy" pitchFamily="66" charset="0"/>
              </a:rPr>
              <a:t>Corps </a:t>
            </a:r>
          </a:p>
          <a:p>
            <a:r>
              <a:rPr lang="fr-FR" sz="1200" dirty="0" smtClean="0">
                <a:solidFill>
                  <a:schemeClr val="bg2">
                    <a:lumMod val="50000"/>
                  </a:schemeClr>
                </a:solidFill>
                <a:latin typeface="Lucida Calligraphy" pitchFamily="66" charset="0"/>
              </a:rPr>
              <a:t>La cage thoracique doit être profonde, courte et compacte avec des côtes bien cintrées et la musculature ample. </a:t>
            </a:r>
          </a:p>
          <a:p>
            <a:endParaRPr lang="fr-FR" sz="1400" dirty="0" smtClean="0">
              <a:solidFill>
                <a:schemeClr val="bg2">
                  <a:lumMod val="50000"/>
                </a:schemeClr>
              </a:solidFill>
              <a:latin typeface="Lucida Handwriting" pitchFamily="66" charset="0"/>
            </a:endParaRPr>
          </a:p>
          <a:p>
            <a:r>
              <a:rPr lang="fr-FR" sz="1200" dirty="0" smtClean="0">
                <a:solidFill>
                  <a:schemeClr val="bg2">
                    <a:lumMod val="50000"/>
                  </a:schemeClr>
                </a:solidFill>
                <a:latin typeface="Lucida Calligraphy" pitchFamily="66" charset="0"/>
              </a:rPr>
              <a:t>Ossature </a:t>
            </a:r>
          </a:p>
          <a:p>
            <a:r>
              <a:rPr lang="fr-FR" sz="1200" dirty="0" smtClean="0">
                <a:solidFill>
                  <a:schemeClr val="bg2">
                    <a:lumMod val="50000"/>
                  </a:schemeClr>
                </a:solidFill>
                <a:latin typeface="Lucida Calligraphy" pitchFamily="66" charset="0"/>
              </a:rPr>
              <a:t>Le </a:t>
            </a:r>
            <a:r>
              <a:rPr lang="fr-FR" sz="1200" dirty="0" err="1" smtClean="0">
                <a:solidFill>
                  <a:schemeClr val="bg2">
                    <a:lumMod val="50000"/>
                  </a:schemeClr>
                </a:solidFill>
                <a:latin typeface="Lucida Calligraphy" pitchFamily="66" charset="0"/>
              </a:rPr>
              <a:t>Gypsy</a:t>
            </a:r>
            <a:r>
              <a:rPr lang="fr-FR" sz="1200" dirty="0" smtClean="0">
                <a:solidFill>
                  <a:schemeClr val="bg2">
                    <a:lumMod val="50000"/>
                  </a:schemeClr>
                </a:solidFill>
                <a:latin typeface="Lucida Calligraphy" pitchFamily="66" charset="0"/>
              </a:rPr>
              <a:t> Cob doit être solide et bien charpenté avec des os et des articulations larges, secs et nets, qu’il soit mi-lourd ou lourd.</a:t>
            </a:r>
          </a:p>
          <a:p>
            <a:endParaRPr lang="fr-FR" sz="1200" dirty="0">
              <a:solidFill>
                <a:schemeClr val="bg2">
                  <a:lumMod val="50000"/>
                </a:schemeClr>
              </a:solidFill>
              <a:latin typeface="Lucida Calligraphy" pitchFamily="66" charset="0"/>
            </a:endParaRPr>
          </a:p>
          <a:p>
            <a:r>
              <a:rPr lang="fr-FR" sz="1200" dirty="0" smtClean="0">
                <a:solidFill>
                  <a:schemeClr val="bg2">
                    <a:lumMod val="50000"/>
                  </a:schemeClr>
                </a:solidFill>
                <a:latin typeface="Lucida Calligraphy" pitchFamily="66" charset="0"/>
              </a:rPr>
              <a:t>Membres </a:t>
            </a:r>
          </a:p>
          <a:p>
            <a:r>
              <a:rPr lang="fr-FR" sz="1200" dirty="0">
                <a:solidFill>
                  <a:schemeClr val="bg2">
                    <a:lumMod val="50000"/>
                  </a:schemeClr>
                </a:solidFill>
                <a:latin typeface="Lucida Calligraphy" pitchFamily="66" charset="0"/>
              </a:rPr>
              <a:t>Les jambes doivent être bien implantées et bien conformées avec une ossature et une musculature généreuses. Les sabots bien formés, doivent être capables </a:t>
            </a:r>
            <a:r>
              <a:rPr lang="fr-FR" sz="1200" dirty="0" smtClean="0">
                <a:solidFill>
                  <a:schemeClr val="bg2">
                    <a:lumMod val="50000"/>
                  </a:schemeClr>
                </a:solidFill>
                <a:latin typeface="Lucida Calligraphy" pitchFamily="66" charset="0"/>
              </a:rPr>
              <a:t>déporter </a:t>
            </a:r>
            <a:r>
              <a:rPr lang="fr-FR" sz="1200" dirty="0">
                <a:solidFill>
                  <a:schemeClr val="bg2">
                    <a:lumMod val="50000"/>
                  </a:schemeClr>
                </a:solidFill>
                <a:latin typeface="Lucida Calligraphy" pitchFamily="66" charset="0"/>
              </a:rPr>
              <a:t>la charpente sans effort. </a:t>
            </a:r>
            <a:endParaRPr lang="fr-FR" sz="1200" dirty="0" smtClean="0">
              <a:solidFill>
                <a:schemeClr val="bg2">
                  <a:lumMod val="50000"/>
                </a:schemeClr>
              </a:solidFill>
              <a:latin typeface="Lucida Calligraphy" pitchFamily="66" charset="0"/>
            </a:endParaRPr>
          </a:p>
          <a:p>
            <a:endParaRPr lang="fr-FR" sz="1200" dirty="0" smtClean="0">
              <a:solidFill>
                <a:schemeClr val="bg2">
                  <a:lumMod val="50000"/>
                </a:schemeClr>
              </a:solidFill>
              <a:latin typeface="Lucida Calligraphy" pitchFamily="66" charset="0"/>
            </a:endParaRPr>
          </a:p>
          <a:p>
            <a:r>
              <a:rPr lang="fr-FR" sz="1200" dirty="0" smtClean="0">
                <a:solidFill>
                  <a:schemeClr val="bg2">
                    <a:lumMod val="50000"/>
                  </a:schemeClr>
                </a:solidFill>
                <a:latin typeface="Lucida Calligraphy" pitchFamily="66" charset="0"/>
              </a:rPr>
              <a:t>Arrière-main </a:t>
            </a:r>
          </a:p>
          <a:p>
            <a:r>
              <a:rPr lang="fr-FR" sz="1200" dirty="0">
                <a:solidFill>
                  <a:schemeClr val="bg2">
                    <a:lumMod val="50000"/>
                  </a:schemeClr>
                </a:solidFill>
                <a:latin typeface="Lucida Calligraphy" pitchFamily="66" charset="0"/>
              </a:rPr>
              <a:t>La croupe doit être généreusement développée, large et puissante avec une musculature ample et arrondie (forme de «pomme» caractéristique). La hanche est de bonne </a:t>
            </a:r>
            <a:r>
              <a:rPr lang="fr-FR" sz="1200" dirty="0" smtClean="0">
                <a:solidFill>
                  <a:schemeClr val="bg2">
                    <a:lumMod val="50000"/>
                  </a:schemeClr>
                </a:solidFill>
                <a:latin typeface="Lucida Calligraphy" pitchFamily="66" charset="0"/>
              </a:rPr>
              <a:t>longueur </a:t>
            </a:r>
            <a:r>
              <a:rPr lang="fr-FR" sz="1200" dirty="0">
                <a:solidFill>
                  <a:schemeClr val="bg2">
                    <a:lumMod val="50000"/>
                  </a:schemeClr>
                </a:solidFill>
                <a:latin typeface="Lucida Calligraphy" pitchFamily="66" charset="0"/>
              </a:rPr>
              <a:t>et bien orientée. La cuisse, bien descendue, donne sur des jarrets secs, puissants, bien angulés et conformés. Les postérieurs, de bonne ossature, doivent être bien musclés. </a:t>
            </a:r>
            <a:endParaRPr lang="fr-FR" sz="1200" dirty="0" smtClean="0">
              <a:solidFill>
                <a:schemeClr val="bg2">
                  <a:lumMod val="50000"/>
                </a:schemeClr>
              </a:solidFill>
              <a:latin typeface="Lucida Calligraphy" pitchFamily="66" charset="0"/>
            </a:endParaRPr>
          </a:p>
          <a:p>
            <a:endParaRPr lang="fr-FR" sz="1200" dirty="0" smtClean="0">
              <a:solidFill>
                <a:schemeClr val="bg2">
                  <a:lumMod val="50000"/>
                </a:schemeClr>
              </a:solidFill>
              <a:latin typeface="Lucida Calligraphy" pitchFamily="66" charset="0"/>
            </a:endParaRPr>
          </a:p>
          <a:p>
            <a:r>
              <a:rPr lang="fr-FR" sz="1200" dirty="0" smtClean="0">
                <a:solidFill>
                  <a:schemeClr val="bg2">
                    <a:lumMod val="50000"/>
                  </a:schemeClr>
                </a:solidFill>
                <a:latin typeface="Lucida Calligraphy" pitchFamily="66" charset="0"/>
              </a:rPr>
              <a:t>Crins </a:t>
            </a:r>
          </a:p>
          <a:p>
            <a:r>
              <a:rPr lang="fr-FR" sz="1200" dirty="0" smtClean="0">
                <a:solidFill>
                  <a:schemeClr val="bg2">
                    <a:lumMod val="50000"/>
                  </a:schemeClr>
                </a:solidFill>
                <a:latin typeface="Lucida Calligraphy" pitchFamily="66" charset="0"/>
              </a:rPr>
              <a:t>La </a:t>
            </a:r>
            <a:r>
              <a:rPr lang="fr-FR" sz="1200" dirty="0">
                <a:solidFill>
                  <a:schemeClr val="bg2">
                    <a:lumMod val="50000"/>
                  </a:schemeClr>
                </a:solidFill>
                <a:latin typeface="Lucida Calligraphy" pitchFamily="66" charset="0"/>
              </a:rPr>
              <a:t>crinière et la queue doivent être épaisses et luxuriantes. </a:t>
            </a:r>
            <a:endParaRPr lang="fr-FR" sz="1200" dirty="0" smtClean="0">
              <a:solidFill>
                <a:schemeClr val="bg2">
                  <a:lumMod val="50000"/>
                </a:schemeClr>
              </a:solidFill>
              <a:latin typeface="Lucida Calligraphy" pitchFamily="66" charset="0"/>
            </a:endParaRPr>
          </a:p>
          <a:p>
            <a:endParaRPr lang="fr-FR" sz="1200" dirty="0" smtClean="0">
              <a:solidFill>
                <a:schemeClr val="bg2">
                  <a:lumMod val="50000"/>
                </a:schemeClr>
              </a:solidFill>
              <a:latin typeface="Lucida Calligraphy" pitchFamily="66" charset="0"/>
            </a:endParaRPr>
          </a:p>
          <a:p>
            <a:r>
              <a:rPr lang="fr-FR" sz="1200" dirty="0">
                <a:solidFill>
                  <a:schemeClr val="bg2">
                    <a:lumMod val="50000"/>
                  </a:schemeClr>
                </a:solidFill>
                <a:latin typeface="Lucida Calligraphy" pitchFamily="66" charset="0"/>
              </a:rPr>
              <a:t>Fanons </a:t>
            </a:r>
            <a:endParaRPr lang="fr-FR" sz="1200" dirty="0" smtClean="0">
              <a:solidFill>
                <a:schemeClr val="bg2">
                  <a:lumMod val="50000"/>
                </a:schemeClr>
              </a:solidFill>
              <a:latin typeface="Lucida Calligraphy" pitchFamily="66" charset="0"/>
            </a:endParaRPr>
          </a:p>
          <a:p>
            <a:r>
              <a:rPr lang="fr-FR" sz="1200" dirty="0">
                <a:solidFill>
                  <a:schemeClr val="bg2">
                    <a:lumMod val="50000"/>
                  </a:schemeClr>
                </a:solidFill>
                <a:latin typeface="Lucida Calligraphy" pitchFamily="66" charset="0"/>
              </a:rPr>
              <a:t>Les fanons doivent être abondants et commencer au genou et au jarret et tomber à l'avant et à l'arrière de la jambe. La masse de fanons peut varier chez les cobs mi-lourds. </a:t>
            </a:r>
            <a:endParaRPr lang="fr-FR" sz="1200" dirty="0" smtClean="0">
              <a:solidFill>
                <a:schemeClr val="bg2">
                  <a:lumMod val="50000"/>
                </a:schemeClr>
              </a:solidFill>
              <a:latin typeface="Lucida Calligraphy" pitchFamily="66" charset="0"/>
            </a:endParaRPr>
          </a:p>
          <a:p>
            <a:endParaRPr lang="fr-FR" sz="1200" dirty="0" smtClean="0">
              <a:solidFill>
                <a:schemeClr val="bg2">
                  <a:lumMod val="50000"/>
                </a:schemeClr>
              </a:solidFill>
              <a:latin typeface="Lucida Calligraphy" pitchFamily="66" charset="0"/>
            </a:endParaRPr>
          </a:p>
          <a:p>
            <a:r>
              <a:rPr lang="fr-FR" sz="1200" dirty="0">
                <a:solidFill>
                  <a:schemeClr val="bg2">
                    <a:lumMod val="50000"/>
                  </a:schemeClr>
                </a:solidFill>
                <a:latin typeface="Lucida Calligraphy" pitchFamily="66" charset="0"/>
              </a:rPr>
              <a:t>Couleurs </a:t>
            </a:r>
            <a:endParaRPr lang="fr-FR" sz="1200" dirty="0" smtClean="0">
              <a:solidFill>
                <a:schemeClr val="bg2">
                  <a:lumMod val="50000"/>
                </a:schemeClr>
              </a:solidFill>
              <a:latin typeface="Lucida Calligraphy" pitchFamily="66" charset="0"/>
            </a:endParaRPr>
          </a:p>
          <a:p>
            <a:r>
              <a:rPr lang="fr-FR" sz="1200" dirty="0">
                <a:solidFill>
                  <a:schemeClr val="bg2">
                    <a:lumMod val="50000"/>
                  </a:schemeClr>
                </a:solidFill>
                <a:latin typeface="Lucida Calligraphy" pitchFamily="66" charset="0"/>
              </a:rPr>
              <a:t>Toutes les couleurs sont permises, unies ou tachetées</a:t>
            </a:r>
            <a:r>
              <a:rPr lang="fr-FR" sz="1200" dirty="0" smtClean="0">
                <a:solidFill>
                  <a:schemeClr val="bg2">
                    <a:lumMod val="50000"/>
                  </a:schemeClr>
                </a:solidFill>
                <a:latin typeface="Lucida Calligraphy" pitchFamily="66" charset="0"/>
              </a:rPr>
              <a:t>.</a:t>
            </a:r>
          </a:p>
          <a:p>
            <a:endParaRPr lang="fr-FR" sz="1200" dirty="0" smtClean="0">
              <a:solidFill>
                <a:schemeClr val="bg2">
                  <a:lumMod val="50000"/>
                </a:schemeClr>
              </a:solidFill>
              <a:latin typeface="Lucida Calligraphy" pitchFamily="66" charset="0"/>
            </a:endParaRPr>
          </a:p>
          <a:p>
            <a:r>
              <a:rPr lang="fr-FR" sz="1200" dirty="0" smtClean="0">
                <a:solidFill>
                  <a:schemeClr val="bg2">
                    <a:lumMod val="50000"/>
                  </a:schemeClr>
                </a:solidFill>
                <a:latin typeface="Lucida Calligraphy" pitchFamily="66" charset="0"/>
              </a:rPr>
              <a:t>Mouvements </a:t>
            </a:r>
          </a:p>
          <a:p>
            <a:r>
              <a:rPr lang="fr-FR" sz="1200" dirty="0">
                <a:solidFill>
                  <a:schemeClr val="bg2">
                    <a:lumMod val="50000"/>
                  </a:schemeClr>
                </a:solidFill>
                <a:latin typeface="Lucida Calligraphy" pitchFamily="66" charset="0"/>
              </a:rPr>
              <a:t>Le mouvement général doit être souple et puissant, fonctionnel et régulier avec une bonne amplitude de foulée, et laisser présupposer d'un grand confort de monte</a:t>
            </a:r>
            <a:r>
              <a:rPr lang="fr-FR" sz="1200" dirty="0" smtClean="0">
                <a:solidFill>
                  <a:schemeClr val="bg2">
                    <a:lumMod val="50000"/>
                  </a:schemeClr>
                </a:solidFill>
                <a:latin typeface="Lucida Calligraphy" pitchFamily="66" charset="0"/>
              </a:rPr>
              <a:t>. Au </a:t>
            </a:r>
            <a:r>
              <a:rPr lang="fr-FR" sz="1200" dirty="0">
                <a:solidFill>
                  <a:schemeClr val="bg2">
                    <a:lumMod val="50000"/>
                  </a:schemeClr>
                </a:solidFill>
                <a:latin typeface="Lucida Calligraphy" pitchFamily="66" charset="0"/>
              </a:rPr>
              <a:t>trot, le mouvement est brillant et ample, l'action des antérieurs est relevée avec un léger coup vers l'extérieur. </a:t>
            </a:r>
            <a:r>
              <a:rPr lang="fr-FR" sz="1200" dirty="0" err="1">
                <a:solidFill>
                  <a:schemeClr val="bg2">
                    <a:lumMod val="50000"/>
                  </a:schemeClr>
                </a:solidFill>
                <a:latin typeface="Lucida Calligraphy" pitchFamily="66" charset="0"/>
              </a:rPr>
              <a:t>Lamble</a:t>
            </a:r>
            <a:r>
              <a:rPr lang="fr-FR" sz="1200" dirty="0">
                <a:solidFill>
                  <a:schemeClr val="bg2">
                    <a:lumMod val="50000"/>
                  </a:schemeClr>
                </a:solidFill>
                <a:latin typeface="Lucida Calligraphy" pitchFamily="66" charset="0"/>
              </a:rPr>
              <a:t> est autorisé. </a:t>
            </a:r>
            <a:endParaRPr lang="fr-FR" sz="1200" dirty="0" smtClean="0">
              <a:solidFill>
                <a:schemeClr val="bg2">
                  <a:lumMod val="50000"/>
                </a:schemeClr>
              </a:solidFill>
              <a:latin typeface="Lucida Calligraphy" pitchFamily="66" charset="0"/>
            </a:endParaRPr>
          </a:p>
          <a:p>
            <a:endParaRPr lang="fr-FR" sz="1200" dirty="0" smtClean="0">
              <a:solidFill>
                <a:schemeClr val="bg2">
                  <a:lumMod val="50000"/>
                </a:schemeClr>
              </a:solidFill>
              <a:latin typeface="Lucida Calligraphy" pitchFamily="66" charset="0"/>
            </a:endParaRPr>
          </a:p>
          <a:p>
            <a:r>
              <a:rPr lang="fr-FR" sz="1200" dirty="0" smtClean="0">
                <a:solidFill>
                  <a:schemeClr val="bg2">
                    <a:lumMod val="50000"/>
                  </a:schemeClr>
                </a:solidFill>
                <a:latin typeface="Lucida Calligraphy" pitchFamily="66" charset="0"/>
              </a:rPr>
              <a:t>Caractère </a:t>
            </a:r>
          </a:p>
          <a:p>
            <a:r>
              <a:rPr lang="fr-FR" sz="1200" dirty="0">
                <a:solidFill>
                  <a:schemeClr val="bg2">
                    <a:lumMod val="50000"/>
                  </a:schemeClr>
                </a:solidFill>
                <a:latin typeface="Lucida Calligraphy" pitchFamily="66" charset="0"/>
              </a:rPr>
              <a:t>D'un tempérament doux et paisible, le </a:t>
            </a:r>
            <a:r>
              <a:rPr lang="fr-FR" sz="1200" dirty="0" err="1">
                <a:solidFill>
                  <a:schemeClr val="bg2">
                    <a:lumMod val="50000"/>
                  </a:schemeClr>
                </a:solidFill>
                <a:latin typeface="Lucida Calligraphy" pitchFamily="66" charset="0"/>
              </a:rPr>
              <a:t>Gypsy</a:t>
            </a:r>
            <a:r>
              <a:rPr lang="fr-FR" sz="1200" dirty="0">
                <a:solidFill>
                  <a:schemeClr val="bg2">
                    <a:lumMod val="50000"/>
                  </a:schemeClr>
                </a:solidFill>
                <a:latin typeface="Lucida Calligraphy" pitchFamily="66" charset="0"/>
              </a:rPr>
              <a:t> Cob doit être facile à manipuler. Intelligent et peu émotif, il doit être docile et coopératif. </a:t>
            </a:r>
            <a:endParaRPr lang="fr-FR" sz="1200" dirty="0" smtClean="0">
              <a:solidFill>
                <a:schemeClr val="bg2">
                  <a:lumMod val="50000"/>
                </a:schemeClr>
              </a:solidFill>
              <a:latin typeface="Lucida Calligraphy" pitchFamily="66" charset="0"/>
            </a:endParaRPr>
          </a:p>
          <a:p>
            <a:endParaRPr lang="fr-FR" sz="1200" dirty="0" smtClean="0">
              <a:solidFill>
                <a:schemeClr val="bg2">
                  <a:lumMod val="50000"/>
                </a:schemeClr>
              </a:solidFill>
              <a:latin typeface="Lucida Calligraphy" pitchFamily="66" charset="0"/>
            </a:endParaRPr>
          </a:p>
          <a:p>
            <a:r>
              <a:rPr lang="fr-FR" sz="1200" dirty="0">
                <a:solidFill>
                  <a:schemeClr val="bg2">
                    <a:lumMod val="50000"/>
                  </a:schemeClr>
                </a:solidFill>
                <a:latin typeface="Lucida Calligraphy" pitchFamily="66" charset="0"/>
              </a:rPr>
              <a:t>Taille </a:t>
            </a:r>
            <a:endParaRPr lang="fr-FR" sz="1200" dirty="0" smtClean="0">
              <a:solidFill>
                <a:schemeClr val="bg2">
                  <a:lumMod val="50000"/>
                </a:schemeClr>
              </a:solidFill>
              <a:latin typeface="Lucida Calligraphy" pitchFamily="66" charset="0"/>
            </a:endParaRPr>
          </a:p>
          <a:p>
            <a:r>
              <a:rPr lang="fr-FR" sz="1200" dirty="0">
                <a:solidFill>
                  <a:schemeClr val="bg2">
                    <a:lumMod val="50000"/>
                  </a:schemeClr>
                </a:solidFill>
                <a:latin typeface="Lucida Calligraphy" pitchFamily="66" charset="0"/>
              </a:rPr>
              <a:t>La taille moyenne de la race se situe entre 1m40 et 1m55. Cependant, il n'existe aucune limite inférieure ou supérieure. </a:t>
            </a:r>
            <a:endParaRPr lang="fr-FR" sz="1200" dirty="0" smtClean="0">
              <a:solidFill>
                <a:schemeClr val="bg2">
                  <a:lumMod val="50000"/>
                </a:schemeClr>
              </a:solidFill>
              <a:latin typeface="Lucida Calligraphy" pitchFamily="66" charset="0"/>
            </a:endParaRPr>
          </a:p>
          <a:p>
            <a:endParaRPr lang="fr-FR" sz="1200" dirty="0" smtClean="0">
              <a:solidFill>
                <a:schemeClr val="bg2">
                  <a:lumMod val="50000"/>
                </a:schemeClr>
              </a:solidFill>
              <a:latin typeface="Lucida Calligraphy" pitchFamily="66" charset="0"/>
            </a:endParaRPr>
          </a:p>
          <a:p>
            <a:endParaRPr lang="fr-FR" sz="1200" dirty="0" smtClean="0">
              <a:solidFill>
                <a:srgbClr val="E8EA9A"/>
              </a:solidFill>
              <a:latin typeface="Lucida Calligraphy" pitchFamily="66" charset="0"/>
            </a:endParaRPr>
          </a:p>
          <a:p>
            <a:endParaRPr lang="fr-FR" sz="1200" dirty="0">
              <a:solidFill>
                <a:srgbClr val="E0E377"/>
              </a:solidFill>
              <a:latin typeface="Lucida Handwriting" pitchFamily="66"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0" y="234132"/>
            <a:ext cx="7561263" cy="1015663"/>
          </a:xfrm>
          <a:prstGeom prst="rect">
            <a:avLst/>
          </a:prstGeom>
          <a:noFill/>
        </p:spPr>
        <p:txBody>
          <a:bodyPr wrap="square" rtlCol="0">
            <a:spAutoFit/>
          </a:bodyPr>
          <a:lstStyle/>
          <a:p>
            <a:pPr algn="ctr"/>
            <a:r>
              <a:rPr lang="fr-FR" sz="6000" dirty="0" smtClean="0">
                <a:solidFill>
                  <a:schemeClr val="bg2">
                    <a:lumMod val="25000"/>
                  </a:schemeClr>
                </a:solidFill>
                <a:latin typeface="Vivaldi" pitchFamily="66" charset="0"/>
              </a:rPr>
              <a:t>Le Vallon de la Mourre</a:t>
            </a:r>
            <a:endParaRPr lang="fr-FR" sz="6000" dirty="0">
              <a:solidFill>
                <a:schemeClr val="bg2">
                  <a:lumMod val="25000"/>
                </a:schemeClr>
              </a:solidFill>
              <a:latin typeface="Vivaldi" pitchFamily="66" charset="0"/>
            </a:endParaRPr>
          </a:p>
        </p:txBody>
      </p:sp>
      <p:sp>
        <p:nvSpPr>
          <p:cNvPr id="7" name="ZoneTexte 6"/>
          <p:cNvSpPr txBox="1"/>
          <p:nvPr/>
        </p:nvSpPr>
        <p:spPr>
          <a:xfrm>
            <a:off x="324247" y="1728000"/>
            <a:ext cx="6912768" cy="4832092"/>
          </a:xfrm>
          <a:prstGeom prst="rect">
            <a:avLst/>
          </a:prstGeom>
          <a:noFill/>
        </p:spPr>
        <p:txBody>
          <a:bodyPr wrap="square" rtlCol="0">
            <a:spAutoFit/>
          </a:bodyPr>
          <a:lstStyle/>
          <a:p>
            <a:r>
              <a:rPr lang="fr-FR" sz="1400" dirty="0" smtClean="0">
                <a:solidFill>
                  <a:schemeClr val="bg2">
                    <a:lumMod val="25000"/>
                  </a:schemeClr>
                </a:solidFill>
                <a:latin typeface="Lucida Handwriting" pitchFamily="66" charset="0"/>
              </a:rPr>
              <a:t>Suite</a:t>
            </a:r>
          </a:p>
          <a:p>
            <a:endParaRPr lang="fr-FR" sz="1400" dirty="0" smtClean="0">
              <a:solidFill>
                <a:srgbClr val="E0E377"/>
              </a:solidFill>
              <a:latin typeface="Lucida Handwriting" pitchFamily="66" charset="0"/>
            </a:endParaRPr>
          </a:p>
          <a:p>
            <a:endParaRPr lang="fr-FR" sz="1400" dirty="0" smtClean="0">
              <a:solidFill>
                <a:srgbClr val="E0E377"/>
              </a:solidFill>
              <a:latin typeface="Lucida Handwriting" pitchFamily="66" charset="0"/>
            </a:endParaRPr>
          </a:p>
          <a:p>
            <a:r>
              <a:rPr lang="fr-FR" sz="1200" dirty="0" smtClean="0">
                <a:solidFill>
                  <a:schemeClr val="bg2">
                    <a:lumMod val="50000"/>
                  </a:schemeClr>
                </a:solidFill>
                <a:latin typeface="Lucida Calligraphy" pitchFamily="66" charset="0"/>
              </a:rPr>
              <a:t>Sections </a:t>
            </a:r>
          </a:p>
          <a:p>
            <a:r>
              <a:rPr lang="fr-FR" sz="1200" dirty="0" smtClean="0">
                <a:solidFill>
                  <a:schemeClr val="bg2">
                    <a:lumMod val="50000"/>
                  </a:schemeClr>
                </a:solidFill>
                <a:latin typeface="Lucida Calligraphy" pitchFamily="66" charset="0"/>
              </a:rPr>
              <a:t>Section A :en-dessous et égal à 147cm Un mini-Cob avec des caractéristiques de poney plus marquées. </a:t>
            </a:r>
          </a:p>
          <a:p>
            <a:endParaRPr lang="fr-FR" sz="1200" dirty="0" smtClean="0">
              <a:solidFill>
                <a:schemeClr val="bg2">
                  <a:lumMod val="50000"/>
                </a:schemeClr>
              </a:solidFill>
              <a:latin typeface="Lucida Calligraphy" pitchFamily="66" charset="0"/>
            </a:endParaRPr>
          </a:p>
          <a:p>
            <a:r>
              <a:rPr lang="fr-FR" sz="1200" dirty="0" smtClean="0">
                <a:solidFill>
                  <a:schemeClr val="bg2">
                    <a:lumMod val="50000"/>
                  </a:schemeClr>
                </a:solidFill>
                <a:latin typeface="Lucida Calligraphy" pitchFamily="66" charset="0"/>
              </a:rPr>
              <a:t>Section B :Au dessus de 147cm L'influence du </a:t>
            </a:r>
            <a:r>
              <a:rPr lang="fr-FR" sz="1200" dirty="0" err="1" smtClean="0">
                <a:solidFill>
                  <a:schemeClr val="bg2">
                    <a:lumMod val="50000"/>
                  </a:schemeClr>
                </a:solidFill>
                <a:latin typeface="Lucida Calligraphy" pitchFamily="66" charset="0"/>
              </a:rPr>
              <a:t>Shire</a:t>
            </a:r>
            <a:r>
              <a:rPr lang="fr-FR" sz="1200" dirty="0" smtClean="0">
                <a:solidFill>
                  <a:schemeClr val="bg2">
                    <a:lumMod val="50000"/>
                  </a:schemeClr>
                </a:solidFill>
                <a:latin typeface="Lucida Calligraphy" pitchFamily="66" charset="0"/>
              </a:rPr>
              <a:t> et </a:t>
            </a:r>
            <a:r>
              <a:rPr lang="fr-FR" sz="1200" dirty="0" err="1" smtClean="0">
                <a:solidFill>
                  <a:schemeClr val="bg2">
                    <a:lumMod val="50000"/>
                  </a:schemeClr>
                </a:solidFill>
                <a:latin typeface="Lucida Calligraphy" pitchFamily="66" charset="0"/>
              </a:rPr>
              <a:t>Clydesdale</a:t>
            </a:r>
            <a:r>
              <a:rPr lang="fr-FR" sz="1200" dirty="0" smtClean="0">
                <a:solidFill>
                  <a:schemeClr val="bg2">
                    <a:lumMod val="50000"/>
                  </a:schemeClr>
                </a:solidFill>
                <a:latin typeface="Lucida Calligraphy" pitchFamily="66" charset="0"/>
              </a:rPr>
              <a:t> peut être un peu plus forte., mais doit rester la plus discrète possible. </a:t>
            </a:r>
          </a:p>
          <a:p>
            <a:endParaRPr lang="fr-FR" sz="1200" dirty="0" smtClean="0">
              <a:solidFill>
                <a:schemeClr val="bg2">
                  <a:lumMod val="50000"/>
                </a:schemeClr>
              </a:solidFill>
              <a:latin typeface="Lucida Calligraphy" pitchFamily="66" charset="0"/>
            </a:endParaRPr>
          </a:p>
          <a:p>
            <a:r>
              <a:rPr lang="fr-FR" sz="1200" dirty="0" smtClean="0">
                <a:solidFill>
                  <a:schemeClr val="bg2">
                    <a:lumMod val="50000"/>
                  </a:schemeClr>
                </a:solidFill>
                <a:latin typeface="Lucida Calligraphy" pitchFamily="66" charset="0"/>
              </a:rPr>
              <a:t>Section C :Sport-Horse Le </a:t>
            </a:r>
            <a:r>
              <a:rPr lang="fr-FR" sz="1200" dirty="0" err="1" smtClean="0">
                <a:solidFill>
                  <a:schemeClr val="bg2">
                    <a:lumMod val="50000"/>
                  </a:schemeClr>
                </a:solidFill>
                <a:latin typeface="Lucida Calligraphy" pitchFamily="66" charset="0"/>
              </a:rPr>
              <a:t>Gypsy</a:t>
            </a:r>
            <a:r>
              <a:rPr lang="fr-FR" sz="1200" dirty="0" smtClean="0">
                <a:solidFill>
                  <a:schemeClr val="bg2">
                    <a:lumMod val="50000"/>
                  </a:schemeClr>
                </a:solidFill>
                <a:latin typeface="Lucida Calligraphy" pitchFamily="66" charset="0"/>
              </a:rPr>
              <a:t> Cob Croisé peut être d'un type sport jusqu'à un type trait, mais toujours puissant avec une impression générale d'intelligence, de bonté, de force et d'agilité. Ils sont d'une ossature légère à très lourde, bien proportionnés et équilibrés avec une musculature large et peu à beaucoup de fanons selon le croisement. </a:t>
            </a:r>
          </a:p>
          <a:p>
            <a:r>
              <a:rPr lang="fr-FR" sz="1200" dirty="0" smtClean="0">
                <a:solidFill>
                  <a:schemeClr val="bg2">
                    <a:lumMod val="50000"/>
                  </a:schemeClr>
                </a:solidFill>
                <a:latin typeface="Lucida Calligraphy" pitchFamily="66" charset="0"/>
              </a:rPr>
              <a:t>Le </a:t>
            </a:r>
            <a:r>
              <a:rPr lang="fr-FR" sz="1200" dirty="0" err="1" smtClean="0">
                <a:solidFill>
                  <a:schemeClr val="bg2">
                    <a:lumMod val="50000"/>
                  </a:schemeClr>
                </a:solidFill>
                <a:latin typeface="Lucida Calligraphy" pitchFamily="66" charset="0"/>
              </a:rPr>
              <a:t>pére</a:t>
            </a:r>
            <a:r>
              <a:rPr lang="fr-FR" sz="1200" dirty="0" smtClean="0">
                <a:solidFill>
                  <a:schemeClr val="bg2">
                    <a:lumMod val="50000"/>
                  </a:schemeClr>
                </a:solidFill>
                <a:latin typeface="Lucida Calligraphy" pitchFamily="66" charset="0"/>
              </a:rPr>
              <a:t> doit être </a:t>
            </a:r>
            <a:r>
              <a:rPr lang="fr-FR" sz="1200" dirty="0" err="1" smtClean="0">
                <a:solidFill>
                  <a:schemeClr val="bg2">
                    <a:lumMod val="50000"/>
                  </a:schemeClr>
                </a:solidFill>
                <a:latin typeface="Lucida Calligraphy" pitchFamily="66" charset="0"/>
              </a:rPr>
              <a:t>Gypsy</a:t>
            </a:r>
            <a:r>
              <a:rPr lang="fr-FR" sz="1200" dirty="0" smtClean="0">
                <a:solidFill>
                  <a:schemeClr val="bg2">
                    <a:lumMod val="50000"/>
                  </a:schemeClr>
                </a:solidFill>
                <a:latin typeface="Lucida Calligraphy" pitchFamily="66" charset="0"/>
              </a:rPr>
              <a:t> Cob A ou B approuvé, la mère doit-être </a:t>
            </a:r>
            <a:r>
              <a:rPr lang="fr-FR" sz="1200" dirty="0" err="1" smtClean="0">
                <a:solidFill>
                  <a:schemeClr val="bg2">
                    <a:lumMod val="50000"/>
                  </a:schemeClr>
                </a:solidFill>
                <a:latin typeface="Lucida Calligraphy" pitchFamily="66" charset="0"/>
              </a:rPr>
              <a:t>Gyspsy</a:t>
            </a:r>
            <a:r>
              <a:rPr lang="fr-FR" sz="1200" dirty="0" smtClean="0">
                <a:solidFill>
                  <a:schemeClr val="bg2">
                    <a:lumMod val="50000"/>
                  </a:schemeClr>
                </a:solidFill>
                <a:latin typeface="Lucida Calligraphy" pitchFamily="66" charset="0"/>
              </a:rPr>
              <a:t> Cob C ou facteur de </a:t>
            </a:r>
            <a:r>
              <a:rPr lang="fr-FR" sz="1200" dirty="0" err="1" smtClean="0">
                <a:solidFill>
                  <a:schemeClr val="bg2">
                    <a:lumMod val="50000"/>
                  </a:schemeClr>
                </a:solidFill>
                <a:latin typeface="Lucida Calligraphy" pitchFamily="66" charset="0"/>
              </a:rPr>
              <a:t>Gypsy</a:t>
            </a:r>
            <a:r>
              <a:rPr lang="fr-FR" sz="1200" dirty="0" smtClean="0">
                <a:solidFill>
                  <a:schemeClr val="bg2">
                    <a:lumMod val="50000"/>
                  </a:schemeClr>
                </a:solidFill>
                <a:latin typeface="Lucida Calligraphy" pitchFamily="66" charset="0"/>
              </a:rPr>
              <a:t> Cob. </a:t>
            </a:r>
          </a:p>
          <a:p>
            <a:endParaRPr lang="fr-FR" sz="1200" dirty="0" smtClean="0">
              <a:solidFill>
                <a:schemeClr val="bg2">
                  <a:lumMod val="50000"/>
                </a:schemeClr>
              </a:solidFill>
              <a:latin typeface="Lucida Calligraphy" pitchFamily="66" charset="0"/>
            </a:endParaRPr>
          </a:p>
          <a:p>
            <a:r>
              <a:rPr lang="fr-FR" sz="1200" dirty="0" smtClean="0">
                <a:solidFill>
                  <a:schemeClr val="bg2">
                    <a:lumMod val="50000"/>
                  </a:schemeClr>
                </a:solidFill>
                <a:latin typeface="Lucida Calligraphy" pitchFamily="66" charset="0"/>
              </a:rPr>
              <a:t>Définition d'un "facteur de </a:t>
            </a:r>
            <a:r>
              <a:rPr lang="fr-FR" sz="1200" dirty="0" err="1" smtClean="0">
                <a:solidFill>
                  <a:schemeClr val="bg2">
                    <a:lumMod val="50000"/>
                  </a:schemeClr>
                </a:solidFill>
                <a:latin typeface="Lucida Calligraphy" pitchFamily="66" charset="0"/>
              </a:rPr>
              <a:t>Gypsy</a:t>
            </a:r>
            <a:r>
              <a:rPr lang="fr-FR" sz="1200" dirty="0" smtClean="0">
                <a:solidFill>
                  <a:schemeClr val="bg2">
                    <a:lumMod val="50000"/>
                  </a:schemeClr>
                </a:solidFill>
                <a:latin typeface="Lucida Calligraphy" pitchFamily="66" charset="0"/>
              </a:rPr>
              <a:t> Cob" : tout cheval de race cité ci-dessous, reconnu pour avoir été utilisé pour créer le </a:t>
            </a:r>
            <a:r>
              <a:rPr lang="fr-FR" sz="1200" dirty="0" err="1" smtClean="0">
                <a:solidFill>
                  <a:schemeClr val="bg2">
                    <a:lumMod val="50000"/>
                  </a:schemeClr>
                </a:solidFill>
                <a:latin typeface="Lucida Calligraphy" pitchFamily="66" charset="0"/>
              </a:rPr>
              <a:t>Gypsy</a:t>
            </a:r>
            <a:r>
              <a:rPr lang="fr-FR" sz="1200" dirty="0" smtClean="0">
                <a:solidFill>
                  <a:schemeClr val="bg2">
                    <a:lumMod val="50000"/>
                  </a:schemeClr>
                </a:solidFill>
                <a:latin typeface="Lucida Calligraphy" pitchFamily="66" charset="0"/>
              </a:rPr>
              <a:t> Cob et qui est inscrit obligatoirement dans son </a:t>
            </a:r>
            <a:r>
              <a:rPr lang="fr-FR" sz="1200" dirty="0" err="1" smtClean="0">
                <a:solidFill>
                  <a:schemeClr val="bg2">
                    <a:lumMod val="50000"/>
                  </a:schemeClr>
                </a:solidFill>
                <a:latin typeface="Lucida Calligraphy" pitchFamily="66" charset="0"/>
              </a:rPr>
              <a:t>studbook</a:t>
            </a:r>
            <a:r>
              <a:rPr lang="fr-FR" sz="1200" dirty="0" smtClean="0">
                <a:solidFill>
                  <a:schemeClr val="bg2">
                    <a:lumMod val="50000"/>
                  </a:schemeClr>
                </a:solidFill>
                <a:latin typeface="Lucida Calligraphy" pitchFamily="66" charset="0"/>
              </a:rPr>
              <a:t> de race.</a:t>
            </a:r>
          </a:p>
          <a:p>
            <a:r>
              <a:rPr lang="fr-FR" sz="1200" dirty="0" smtClean="0">
                <a:solidFill>
                  <a:schemeClr val="bg2">
                    <a:lumMod val="50000"/>
                  </a:schemeClr>
                </a:solidFill>
                <a:latin typeface="Lucida Calligraphy" pitchFamily="66" charset="0"/>
              </a:rPr>
              <a:t>Races facteur de </a:t>
            </a:r>
            <a:r>
              <a:rPr lang="fr-FR" sz="1200" dirty="0" err="1" smtClean="0">
                <a:solidFill>
                  <a:schemeClr val="bg2">
                    <a:lumMod val="50000"/>
                  </a:schemeClr>
                </a:solidFill>
                <a:latin typeface="Lucida Calligraphy" pitchFamily="66" charset="0"/>
              </a:rPr>
              <a:t>Gyspsy</a:t>
            </a:r>
            <a:r>
              <a:rPr lang="fr-FR" sz="1200" dirty="0" smtClean="0">
                <a:solidFill>
                  <a:schemeClr val="bg2">
                    <a:lumMod val="50000"/>
                  </a:schemeClr>
                </a:solidFill>
                <a:latin typeface="Lucida Calligraphy" pitchFamily="66" charset="0"/>
              </a:rPr>
              <a:t> Cob : </a:t>
            </a:r>
            <a:r>
              <a:rPr lang="fr-FR" sz="1200" dirty="0" err="1" smtClean="0">
                <a:solidFill>
                  <a:schemeClr val="bg2">
                    <a:lumMod val="50000"/>
                  </a:schemeClr>
                </a:solidFill>
                <a:latin typeface="Lucida Calligraphy" pitchFamily="66" charset="0"/>
              </a:rPr>
              <a:t>Dales</a:t>
            </a:r>
            <a:r>
              <a:rPr lang="fr-FR" sz="1200" dirty="0" smtClean="0">
                <a:solidFill>
                  <a:schemeClr val="bg2">
                    <a:lumMod val="50000"/>
                  </a:schemeClr>
                </a:solidFill>
                <a:latin typeface="Lucida Calligraphy" pitchFamily="66" charset="0"/>
              </a:rPr>
              <a:t>, </a:t>
            </a:r>
            <a:r>
              <a:rPr lang="fr-FR" sz="1200" dirty="0" err="1" smtClean="0">
                <a:solidFill>
                  <a:schemeClr val="bg2">
                    <a:lumMod val="50000"/>
                  </a:schemeClr>
                </a:solidFill>
                <a:latin typeface="Lucida Calligraphy" pitchFamily="66" charset="0"/>
              </a:rPr>
              <a:t>Fell,Welsh</a:t>
            </a:r>
            <a:r>
              <a:rPr lang="fr-FR" sz="1200" dirty="0" smtClean="0">
                <a:solidFill>
                  <a:schemeClr val="bg2">
                    <a:lumMod val="50000"/>
                  </a:schemeClr>
                </a:solidFill>
                <a:latin typeface="Lucida Calligraphy" pitchFamily="66" charset="0"/>
              </a:rPr>
              <a:t> Cob, </a:t>
            </a:r>
            <a:r>
              <a:rPr lang="fr-FR" sz="1200" dirty="0" err="1" smtClean="0">
                <a:solidFill>
                  <a:schemeClr val="bg2">
                    <a:lumMod val="50000"/>
                  </a:schemeClr>
                </a:solidFill>
                <a:latin typeface="Lucida Calligraphy" pitchFamily="66" charset="0"/>
              </a:rPr>
              <a:t>Shire</a:t>
            </a:r>
            <a:r>
              <a:rPr lang="fr-FR" sz="1200" dirty="0" smtClean="0">
                <a:solidFill>
                  <a:schemeClr val="bg2">
                    <a:lumMod val="50000"/>
                  </a:schemeClr>
                </a:solidFill>
                <a:latin typeface="Lucida Calligraphy" pitchFamily="66" charset="0"/>
              </a:rPr>
              <a:t> et le </a:t>
            </a:r>
            <a:r>
              <a:rPr lang="fr-FR" sz="1200" dirty="0" err="1" smtClean="0">
                <a:solidFill>
                  <a:schemeClr val="bg2">
                    <a:lumMod val="50000"/>
                  </a:schemeClr>
                </a:solidFill>
                <a:latin typeface="Lucida Calligraphy" pitchFamily="66" charset="0"/>
              </a:rPr>
              <a:t>Clydesdale</a:t>
            </a:r>
            <a:r>
              <a:rPr lang="fr-FR" sz="1200" dirty="0" smtClean="0">
                <a:solidFill>
                  <a:schemeClr val="bg2">
                    <a:lumMod val="50000"/>
                  </a:schemeClr>
                </a:solidFill>
                <a:latin typeface="Lucida Calligraphy" pitchFamily="66" charset="0"/>
              </a:rPr>
              <a:t>.</a:t>
            </a:r>
            <a:endParaRPr lang="fr-FR" sz="1200" dirty="0" smtClean="0">
              <a:solidFill>
                <a:schemeClr val="bg2">
                  <a:lumMod val="50000"/>
                </a:schemeClr>
              </a:solidFill>
              <a:latin typeface="Lucida Handwriting" pitchFamily="66" charset="0"/>
            </a:endParaRPr>
          </a:p>
          <a:p>
            <a:endParaRPr lang="fr-FR" sz="1400" dirty="0" smtClean="0">
              <a:solidFill>
                <a:schemeClr val="bg2">
                  <a:lumMod val="50000"/>
                </a:schemeClr>
              </a:solidFill>
              <a:latin typeface="Lucida Handwriting" pitchFamily="66" charset="0"/>
            </a:endParaRPr>
          </a:p>
          <a:p>
            <a:endParaRPr lang="fr-FR" sz="1200" dirty="0">
              <a:solidFill>
                <a:srgbClr val="E8EA9A"/>
              </a:solidFill>
              <a:latin typeface="Lucida Calligraphy" pitchFamily="66" charset="0"/>
            </a:endParaRPr>
          </a:p>
          <a:p>
            <a:endParaRPr lang="fr-FR" sz="1200" dirty="0">
              <a:solidFill>
                <a:srgbClr val="E0E377"/>
              </a:solidFill>
              <a:latin typeface="Lucida Handwriting" pitchFamily="66" charset="0"/>
            </a:endParaRPr>
          </a:p>
        </p:txBody>
      </p:sp>
      <p:pic>
        <p:nvPicPr>
          <p:cNvPr id="8" name="Image 7" descr="IMG_1609 MOD.JPG"/>
          <p:cNvPicPr>
            <a:picLocks noChangeAspect="1"/>
          </p:cNvPicPr>
          <p:nvPr/>
        </p:nvPicPr>
        <p:blipFill>
          <a:blip r:embed="rId2" cstate="print">
            <a:lum bright="20000" contrast="20000"/>
          </a:blip>
          <a:stretch>
            <a:fillRect/>
          </a:stretch>
        </p:blipFill>
        <p:spPr>
          <a:xfrm>
            <a:off x="828302" y="6426819"/>
            <a:ext cx="5904657" cy="3805223"/>
          </a:xfrm>
          <a:prstGeom prst="rect">
            <a:avLst/>
          </a:prstGeom>
          <a:effectLst>
            <a:softEdge rad="3175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324247" y="1530276"/>
            <a:ext cx="6912768" cy="861774"/>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IRISH – GYPSY  au TRAVAIL !</a:t>
            </a:r>
          </a:p>
          <a:p>
            <a:endParaRPr lang="fr-FR" sz="1200" dirty="0" smtClean="0">
              <a:solidFill>
                <a:srgbClr val="E8EA9A"/>
              </a:solidFill>
              <a:latin typeface="Lucida Handwriting" pitchFamily="66" charset="0"/>
            </a:endParaRPr>
          </a:p>
          <a:p>
            <a:endParaRPr lang="fr-FR" sz="1400" dirty="0" smtClean="0">
              <a:solidFill>
                <a:srgbClr val="E0E377"/>
              </a:solidFill>
              <a:latin typeface="Lucida Handwriting" pitchFamily="66" charset="0"/>
            </a:endParaRPr>
          </a:p>
          <a:p>
            <a:endParaRPr lang="fr-FR" sz="1200" dirty="0">
              <a:solidFill>
                <a:srgbClr val="E0E377"/>
              </a:solidFill>
              <a:latin typeface="Lucida Handwriting" pitchFamily="66" charset="0"/>
            </a:endParaRPr>
          </a:p>
        </p:txBody>
      </p:sp>
      <p:sp>
        <p:nvSpPr>
          <p:cNvPr id="6" name="ZoneTexte 5"/>
          <p:cNvSpPr txBox="1"/>
          <p:nvPr/>
        </p:nvSpPr>
        <p:spPr>
          <a:xfrm>
            <a:off x="0" y="234132"/>
            <a:ext cx="7561263" cy="1015663"/>
          </a:xfrm>
          <a:prstGeom prst="rect">
            <a:avLst/>
          </a:prstGeom>
          <a:noFill/>
        </p:spPr>
        <p:txBody>
          <a:bodyPr wrap="square" rtlCol="0">
            <a:spAutoFit/>
          </a:bodyPr>
          <a:lstStyle/>
          <a:p>
            <a:pPr algn="ctr"/>
            <a:r>
              <a:rPr lang="fr-FR" sz="6000" dirty="0" smtClean="0">
                <a:solidFill>
                  <a:schemeClr val="bg2">
                    <a:lumMod val="25000"/>
                  </a:schemeClr>
                </a:solidFill>
                <a:latin typeface="Vivaldi" pitchFamily="66" charset="0"/>
              </a:rPr>
              <a:t>Le Vallon de la Mourre</a:t>
            </a:r>
            <a:endParaRPr lang="fr-FR" sz="6000" dirty="0">
              <a:solidFill>
                <a:schemeClr val="bg2">
                  <a:lumMod val="25000"/>
                </a:schemeClr>
              </a:solidFill>
              <a:latin typeface="Vivaldi" pitchFamily="66" charset="0"/>
            </a:endParaRPr>
          </a:p>
        </p:txBody>
      </p:sp>
      <p:pic>
        <p:nvPicPr>
          <p:cNvPr id="8" name="Image 7" descr="CHANCE.jpg"/>
          <p:cNvPicPr>
            <a:picLocks noChangeAspect="1"/>
          </p:cNvPicPr>
          <p:nvPr/>
        </p:nvPicPr>
        <p:blipFill>
          <a:blip r:embed="rId2" cstate="print"/>
          <a:srcRect r="5316"/>
          <a:stretch>
            <a:fillRect/>
          </a:stretch>
        </p:blipFill>
        <p:spPr>
          <a:xfrm>
            <a:off x="540000" y="2124000"/>
            <a:ext cx="3384647" cy="2520000"/>
          </a:xfrm>
          <a:prstGeom prst="rect">
            <a:avLst/>
          </a:prstGeom>
        </p:spPr>
      </p:pic>
      <p:pic>
        <p:nvPicPr>
          <p:cNvPr id="9" name="Image 8" descr="WILLOU.jpg"/>
          <p:cNvPicPr>
            <a:picLocks noChangeAspect="1"/>
          </p:cNvPicPr>
          <p:nvPr/>
        </p:nvPicPr>
        <p:blipFill>
          <a:blip r:embed="rId3" cstate="print"/>
          <a:srcRect l="16378" t="15588" r="18416" b="15588"/>
          <a:stretch>
            <a:fillRect/>
          </a:stretch>
        </p:blipFill>
        <p:spPr>
          <a:xfrm>
            <a:off x="4572719" y="4860000"/>
            <a:ext cx="2520000" cy="2520000"/>
          </a:xfrm>
          <a:prstGeom prst="rect">
            <a:avLst/>
          </a:prstGeom>
        </p:spPr>
      </p:pic>
      <p:pic>
        <p:nvPicPr>
          <p:cNvPr id="10" name="Image 9" descr="ANSWER LR.jpg"/>
          <p:cNvPicPr>
            <a:picLocks noChangeAspect="1"/>
          </p:cNvPicPr>
          <p:nvPr/>
        </p:nvPicPr>
        <p:blipFill>
          <a:blip r:embed="rId4" cstate="print"/>
          <a:srcRect l="23335" t="9977" r="1199" b="5689"/>
          <a:stretch>
            <a:fillRect/>
          </a:stretch>
        </p:blipFill>
        <p:spPr>
          <a:xfrm>
            <a:off x="540000" y="7524000"/>
            <a:ext cx="3384647" cy="2520000"/>
          </a:xfrm>
          <a:prstGeom prst="rect">
            <a:avLst/>
          </a:prstGeom>
        </p:spPr>
      </p:pic>
      <p:sp>
        <p:nvSpPr>
          <p:cNvPr id="11" name="ZoneTexte 10"/>
          <p:cNvSpPr txBox="1"/>
          <p:nvPr/>
        </p:nvSpPr>
        <p:spPr>
          <a:xfrm>
            <a:off x="3924647" y="2106340"/>
            <a:ext cx="3384376" cy="1600438"/>
          </a:xfrm>
          <a:prstGeom prst="rect">
            <a:avLst/>
          </a:prstGeom>
          <a:noFill/>
        </p:spPr>
        <p:txBody>
          <a:bodyPr wrap="square" rtlCol="0">
            <a:spAutoFit/>
          </a:bodyPr>
          <a:lstStyle/>
          <a:p>
            <a:pPr algn="ctr"/>
            <a:r>
              <a:rPr lang="fr-FR" sz="1400" dirty="0" smtClean="0">
                <a:solidFill>
                  <a:schemeClr val="bg2">
                    <a:lumMod val="25000"/>
                  </a:schemeClr>
                </a:solidFill>
                <a:latin typeface="Lucida Calligraphy" pitchFamily="66" charset="0"/>
              </a:rPr>
              <a:t>CHANCE DU VALLON</a:t>
            </a:r>
          </a:p>
          <a:p>
            <a:pPr algn="ctr"/>
            <a:endParaRPr lang="fr-FR" sz="1400" dirty="0" smtClean="0">
              <a:solidFill>
                <a:srgbClr val="EFF0B6"/>
              </a:solidFill>
              <a:latin typeface="Lucida Calligraphy" pitchFamily="66" charset="0"/>
            </a:endParaRPr>
          </a:p>
          <a:p>
            <a:pPr algn="ctr"/>
            <a:r>
              <a:rPr lang="fr-FR" sz="1400" dirty="0" smtClean="0">
                <a:solidFill>
                  <a:schemeClr val="bg2">
                    <a:lumMod val="50000"/>
                  </a:schemeClr>
                </a:solidFill>
                <a:latin typeface="Lucida Calligraphy" pitchFamily="66" charset="0"/>
              </a:rPr>
              <a:t>Etalon GYPSY COB, magnifique représentant de la race.  </a:t>
            </a:r>
          </a:p>
          <a:p>
            <a:pPr algn="ctr"/>
            <a:r>
              <a:rPr lang="fr-FR" sz="1400" dirty="0" smtClean="0">
                <a:solidFill>
                  <a:schemeClr val="bg2">
                    <a:lumMod val="50000"/>
                  </a:schemeClr>
                </a:solidFill>
                <a:latin typeface="Lucida Calligraphy" pitchFamily="66" charset="0"/>
              </a:rPr>
              <a:t>C’est un reproducteur reconnu dans le monde entier</a:t>
            </a:r>
          </a:p>
          <a:p>
            <a:pPr algn="ctr"/>
            <a:r>
              <a:rPr lang="fr-FR" sz="1400" dirty="0" smtClean="0">
                <a:solidFill>
                  <a:schemeClr val="bg2">
                    <a:lumMod val="50000"/>
                  </a:schemeClr>
                </a:solidFill>
                <a:latin typeface="Lucida Calligraphy" pitchFamily="66" charset="0"/>
              </a:rPr>
              <a:t>Il est  attelé et monté</a:t>
            </a:r>
            <a:r>
              <a:rPr lang="fr-FR" sz="1400" dirty="0" smtClean="0">
                <a:solidFill>
                  <a:srgbClr val="EFF0B6"/>
                </a:solidFill>
                <a:latin typeface="Lucida Calligraphy" pitchFamily="66" charset="0"/>
              </a:rPr>
              <a:t>.</a:t>
            </a:r>
            <a:endParaRPr lang="fr-FR" sz="1400" dirty="0">
              <a:solidFill>
                <a:srgbClr val="EFF0B6"/>
              </a:solidFill>
              <a:latin typeface="Lucida Calligraphy" pitchFamily="66" charset="0"/>
            </a:endParaRPr>
          </a:p>
        </p:txBody>
      </p:sp>
      <p:sp>
        <p:nvSpPr>
          <p:cNvPr id="12" name="ZoneTexte 11"/>
          <p:cNvSpPr txBox="1"/>
          <p:nvPr/>
        </p:nvSpPr>
        <p:spPr>
          <a:xfrm>
            <a:off x="-1" y="4842644"/>
            <a:ext cx="4572719" cy="1815882"/>
          </a:xfrm>
          <a:prstGeom prst="rect">
            <a:avLst/>
          </a:prstGeom>
          <a:noFill/>
        </p:spPr>
        <p:txBody>
          <a:bodyPr wrap="square" rtlCol="0">
            <a:spAutoFit/>
          </a:bodyPr>
          <a:lstStyle/>
          <a:p>
            <a:pPr algn="ctr"/>
            <a:r>
              <a:rPr lang="fr-FR" sz="1400" dirty="0" smtClean="0">
                <a:solidFill>
                  <a:schemeClr val="bg2">
                    <a:lumMod val="25000"/>
                  </a:schemeClr>
                </a:solidFill>
                <a:latin typeface="Lucida Calligraphy" pitchFamily="66" charset="0"/>
              </a:rPr>
              <a:t>WILLIAM</a:t>
            </a:r>
          </a:p>
          <a:p>
            <a:pPr algn="ctr"/>
            <a:endParaRPr lang="fr-FR" sz="1400" dirty="0" smtClean="0">
              <a:solidFill>
                <a:srgbClr val="EFF0B6"/>
              </a:solidFill>
              <a:latin typeface="Lucida Calligraphy" pitchFamily="66" charset="0"/>
            </a:endParaRPr>
          </a:p>
          <a:p>
            <a:pPr algn="ctr"/>
            <a:r>
              <a:rPr lang="fr-FR" sz="1400" dirty="0" smtClean="0">
                <a:solidFill>
                  <a:schemeClr val="bg2">
                    <a:lumMod val="50000"/>
                  </a:schemeClr>
                </a:solidFill>
                <a:latin typeface="Lucida Calligraphy" pitchFamily="66" charset="0"/>
              </a:rPr>
              <a:t>Hongre GYPSY COB, appartenant à Marion.</a:t>
            </a:r>
          </a:p>
          <a:p>
            <a:pPr algn="ctr"/>
            <a:r>
              <a:rPr lang="fr-FR" sz="1400" dirty="0" smtClean="0">
                <a:solidFill>
                  <a:schemeClr val="bg2">
                    <a:lumMod val="50000"/>
                  </a:schemeClr>
                </a:solidFill>
                <a:latin typeface="Lucida Calligraphy" pitchFamily="66" charset="0"/>
              </a:rPr>
              <a:t>William alias </a:t>
            </a:r>
            <a:r>
              <a:rPr lang="fr-FR" sz="1400" dirty="0" err="1" smtClean="0">
                <a:solidFill>
                  <a:schemeClr val="bg2">
                    <a:lumMod val="50000"/>
                  </a:schemeClr>
                </a:solidFill>
                <a:latin typeface="Lucida Calligraphy" pitchFamily="66" charset="0"/>
              </a:rPr>
              <a:t>Willou</a:t>
            </a:r>
            <a:r>
              <a:rPr lang="fr-FR" sz="1400" dirty="0" smtClean="0">
                <a:solidFill>
                  <a:schemeClr val="bg2">
                    <a:lumMod val="50000"/>
                  </a:schemeClr>
                </a:solidFill>
                <a:latin typeface="Lucida Calligraphy" pitchFamily="66" charset="0"/>
              </a:rPr>
              <a:t> est travaillé en dressage où il se débrouille de mieux en mieux, il sort en club 2 et 3 grand prix</a:t>
            </a:r>
          </a:p>
          <a:p>
            <a:pPr algn="ctr"/>
            <a:r>
              <a:rPr lang="fr-FR" sz="1400" dirty="0" smtClean="0">
                <a:solidFill>
                  <a:schemeClr val="bg2">
                    <a:lumMod val="50000"/>
                  </a:schemeClr>
                </a:solidFill>
                <a:latin typeface="Lucida Calligraphy" pitchFamily="66" charset="0"/>
              </a:rPr>
              <a:t>WILLIAM et Marion s’essayent aussi à la monte en amazone ! </a:t>
            </a:r>
            <a:endParaRPr lang="fr-FR" sz="1400" dirty="0">
              <a:solidFill>
                <a:schemeClr val="bg2">
                  <a:lumMod val="50000"/>
                </a:schemeClr>
              </a:solidFill>
              <a:latin typeface="Lucida Calligraphy" pitchFamily="66" charset="0"/>
            </a:endParaRPr>
          </a:p>
        </p:txBody>
      </p:sp>
      <p:sp>
        <p:nvSpPr>
          <p:cNvPr id="13" name="ZoneTexte 12"/>
          <p:cNvSpPr txBox="1"/>
          <p:nvPr/>
        </p:nvSpPr>
        <p:spPr>
          <a:xfrm>
            <a:off x="3924648" y="7506940"/>
            <a:ext cx="3384375" cy="2246769"/>
          </a:xfrm>
          <a:prstGeom prst="rect">
            <a:avLst/>
          </a:prstGeom>
          <a:noFill/>
        </p:spPr>
        <p:txBody>
          <a:bodyPr wrap="square" rtlCol="0">
            <a:spAutoFit/>
          </a:bodyPr>
          <a:lstStyle/>
          <a:p>
            <a:pPr algn="ctr"/>
            <a:r>
              <a:rPr lang="fr-FR" sz="1400" dirty="0" smtClean="0">
                <a:solidFill>
                  <a:schemeClr val="bg2">
                    <a:lumMod val="25000"/>
                  </a:schemeClr>
                </a:solidFill>
                <a:latin typeface="Lucida Calligraphy" pitchFamily="66" charset="0"/>
              </a:rPr>
              <a:t>ANSWER</a:t>
            </a:r>
          </a:p>
          <a:p>
            <a:pPr algn="ctr"/>
            <a:endParaRPr lang="fr-FR" sz="1400" dirty="0" smtClean="0">
              <a:solidFill>
                <a:schemeClr val="bg2">
                  <a:lumMod val="50000"/>
                </a:schemeClr>
              </a:solidFill>
              <a:latin typeface="Lucida Calligraphy" pitchFamily="66" charset="0"/>
            </a:endParaRPr>
          </a:p>
          <a:p>
            <a:pPr algn="ctr"/>
            <a:r>
              <a:rPr lang="fr-FR" sz="1400" dirty="0" err="1" smtClean="0">
                <a:solidFill>
                  <a:schemeClr val="bg2">
                    <a:lumMod val="50000"/>
                  </a:schemeClr>
                </a:solidFill>
                <a:latin typeface="Lucida Calligraphy" pitchFamily="66" charset="0"/>
              </a:rPr>
              <a:t>Answer</a:t>
            </a:r>
            <a:r>
              <a:rPr lang="fr-FR" sz="1400" dirty="0" smtClean="0">
                <a:solidFill>
                  <a:schemeClr val="bg2">
                    <a:lumMod val="50000"/>
                  </a:schemeClr>
                </a:solidFill>
                <a:latin typeface="Lucida Calligraphy" pitchFamily="66" charset="0"/>
              </a:rPr>
              <a:t> est un jeune mâle de 2ans  appartenant à Mélanie.</a:t>
            </a:r>
          </a:p>
          <a:p>
            <a:pPr algn="ctr"/>
            <a:r>
              <a:rPr lang="fr-FR" sz="1400" dirty="0" smtClean="0">
                <a:solidFill>
                  <a:schemeClr val="bg2">
                    <a:lumMod val="50000"/>
                  </a:schemeClr>
                </a:solidFill>
                <a:latin typeface="Lucida Calligraphy" pitchFamily="66" charset="0"/>
              </a:rPr>
              <a:t>Ils « travaillent» ensemble depuis un an; </a:t>
            </a:r>
            <a:r>
              <a:rPr lang="fr-FR" sz="1400" dirty="0" err="1" smtClean="0">
                <a:solidFill>
                  <a:schemeClr val="bg2">
                    <a:lumMod val="50000"/>
                  </a:schemeClr>
                </a:solidFill>
                <a:latin typeface="Lucida Calligraphy" pitchFamily="66" charset="0"/>
              </a:rPr>
              <a:t>Answer</a:t>
            </a:r>
            <a:r>
              <a:rPr lang="fr-FR" sz="1400" dirty="0" smtClean="0">
                <a:solidFill>
                  <a:schemeClr val="bg2">
                    <a:lumMod val="50000"/>
                  </a:schemeClr>
                </a:solidFill>
                <a:latin typeface="Lucida Calligraphy" pitchFamily="66" charset="0"/>
              </a:rPr>
              <a:t> est très à l’écoute, il  est aux ordres en liberté, travaille aux longues rênes et est impassible dans toutes les situations !</a:t>
            </a:r>
            <a:endParaRPr lang="fr-FR" sz="1400" dirty="0">
              <a:solidFill>
                <a:schemeClr val="bg2">
                  <a:lumMod val="50000"/>
                </a:schemeClr>
              </a:solidFill>
              <a:latin typeface="Lucida Calligraphy" pitchFamily="66"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0" y="234132"/>
            <a:ext cx="7561263" cy="1015663"/>
          </a:xfrm>
          <a:prstGeom prst="rect">
            <a:avLst/>
          </a:prstGeom>
          <a:noFill/>
        </p:spPr>
        <p:txBody>
          <a:bodyPr wrap="square" rtlCol="0">
            <a:spAutoFit/>
          </a:bodyPr>
          <a:lstStyle/>
          <a:p>
            <a:pPr algn="ctr"/>
            <a:r>
              <a:rPr lang="fr-FR" sz="6000" dirty="0" smtClean="0">
                <a:solidFill>
                  <a:schemeClr val="bg2">
                    <a:lumMod val="25000"/>
                  </a:schemeClr>
                </a:solidFill>
                <a:latin typeface="Vivaldi" pitchFamily="66" charset="0"/>
              </a:rPr>
              <a:t>Le Vallon de la Mourre</a:t>
            </a:r>
            <a:endParaRPr lang="fr-FR" sz="6000" dirty="0">
              <a:solidFill>
                <a:schemeClr val="bg2">
                  <a:lumMod val="25000"/>
                </a:schemeClr>
              </a:solidFill>
              <a:latin typeface="Vivaldi" pitchFamily="66" charset="0"/>
            </a:endParaRPr>
          </a:p>
        </p:txBody>
      </p:sp>
      <p:sp>
        <p:nvSpPr>
          <p:cNvPr id="7" name="ZoneTexte 6"/>
          <p:cNvSpPr txBox="1"/>
          <p:nvPr/>
        </p:nvSpPr>
        <p:spPr>
          <a:xfrm>
            <a:off x="0" y="1962324"/>
            <a:ext cx="7561263" cy="5524589"/>
          </a:xfrm>
          <a:prstGeom prst="rect">
            <a:avLst/>
          </a:prstGeom>
          <a:noFill/>
        </p:spPr>
        <p:txBody>
          <a:bodyPr wrap="square" rtlCol="0">
            <a:spAutoFit/>
          </a:bodyPr>
          <a:lstStyle/>
          <a:p>
            <a:pPr algn="ctr"/>
            <a:r>
              <a:rPr lang="fr-FR" sz="1600" dirty="0" smtClean="0">
                <a:solidFill>
                  <a:schemeClr val="bg2">
                    <a:lumMod val="50000"/>
                  </a:schemeClr>
                </a:solidFill>
                <a:latin typeface="Lucida Handwriting" pitchFamily="66" charset="0"/>
              </a:rPr>
              <a:t>LE  GYPSY COB : SON HISTOIRE, SES ORIGINES</a:t>
            </a:r>
          </a:p>
          <a:p>
            <a:pPr algn="ctr"/>
            <a:endParaRPr lang="fr-FR" sz="1600" dirty="0" smtClean="0">
              <a:solidFill>
                <a:schemeClr val="bg2">
                  <a:lumMod val="50000"/>
                </a:schemeClr>
              </a:solidFill>
              <a:latin typeface="Lucida Handwriting" pitchFamily="66" charset="0"/>
            </a:endParaRPr>
          </a:p>
          <a:p>
            <a:pPr algn="ctr"/>
            <a:r>
              <a:rPr lang="fr-FR" sz="1600" dirty="0" smtClean="0">
                <a:solidFill>
                  <a:schemeClr val="bg2">
                    <a:lumMod val="50000"/>
                  </a:schemeClr>
                </a:solidFill>
                <a:latin typeface="Lucida Handwriting" pitchFamily="66" charset="0"/>
              </a:rPr>
              <a:t>NOS CHEVAUX REPRODUCTEURS</a:t>
            </a:r>
          </a:p>
          <a:p>
            <a:pPr algn="ctr"/>
            <a:endParaRPr lang="fr-FR" sz="1600" dirty="0" smtClean="0">
              <a:solidFill>
                <a:schemeClr val="bg2">
                  <a:lumMod val="50000"/>
                </a:schemeClr>
              </a:solidFill>
              <a:latin typeface="Lucida Handwriting" pitchFamily="66" charset="0"/>
            </a:endParaRPr>
          </a:p>
          <a:p>
            <a:pPr algn="ctr"/>
            <a:r>
              <a:rPr lang="fr-FR" sz="1200" dirty="0" smtClean="0">
                <a:solidFill>
                  <a:schemeClr val="bg2">
                    <a:lumMod val="50000"/>
                  </a:schemeClr>
                </a:solidFill>
                <a:latin typeface="Lucida Handwriting" pitchFamily="66" charset="0"/>
              </a:rPr>
              <a:t>NOS ETALONS</a:t>
            </a:r>
          </a:p>
          <a:p>
            <a:pPr algn="ctr"/>
            <a:endParaRPr lang="fr-FR" sz="1200" dirty="0" smtClean="0">
              <a:solidFill>
                <a:schemeClr val="bg2">
                  <a:lumMod val="50000"/>
                </a:schemeClr>
              </a:solidFill>
              <a:latin typeface="Lucida Handwriting" pitchFamily="66" charset="0"/>
            </a:endParaRPr>
          </a:p>
          <a:p>
            <a:pPr algn="ctr"/>
            <a:r>
              <a:rPr lang="fr-FR" sz="1200" dirty="0" smtClean="0">
                <a:solidFill>
                  <a:schemeClr val="bg2">
                    <a:lumMod val="50000"/>
                  </a:schemeClr>
                </a:solidFill>
                <a:latin typeface="Lucida Handwriting" pitchFamily="66" charset="0"/>
              </a:rPr>
              <a:t>NOS JUMENTS POULINIERES</a:t>
            </a:r>
          </a:p>
          <a:p>
            <a:pPr algn="ctr"/>
            <a:endParaRPr lang="fr-FR" sz="1200" dirty="0" smtClean="0">
              <a:solidFill>
                <a:schemeClr val="bg2">
                  <a:lumMod val="50000"/>
                </a:schemeClr>
              </a:solidFill>
              <a:latin typeface="Lucida Handwriting" pitchFamily="66" charset="0"/>
            </a:endParaRPr>
          </a:p>
          <a:p>
            <a:pPr algn="ctr"/>
            <a:r>
              <a:rPr lang="fr-FR" sz="1200" dirty="0" smtClean="0">
                <a:solidFill>
                  <a:schemeClr val="bg2">
                    <a:lumMod val="50000"/>
                  </a:schemeClr>
                </a:solidFill>
                <a:latin typeface="Lucida Handwriting" pitchFamily="66" charset="0"/>
              </a:rPr>
              <a:t>NOS POULAINS ET POULICHES, FUTURS REPRODUCTEURS</a:t>
            </a:r>
          </a:p>
          <a:p>
            <a:pPr algn="ctr"/>
            <a:endParaRPr lang="fr-FR" sz="1600" dirty="0" smtClean="0">
              <a:solidFill>
                <a:schemeClr val="bg2">
                  <a:lumMod val="50000"/>
                </a:schemeClr>
              </a:solidFill>
              <a:latin typeface="Lucida Handwriting" pitchFamily="66" charset="0"/>
            </a:endParaRPr>
          </a:p>
          <a:p>
            <a:pPr algn="ctr"/>
            <a:endParaRPr lang="fr-FR" sz="1600" dirty="0" smtClean="0">
              <a:solidFill>
                <a:schemeClr val="bg2">
                  <a:lumMod val="50000"/>
                </a:schemeClr>
              </a:solidFill>
              <a:latin typeface="Lucida Handwriting" pitchFamily="66" charset="0"/>
            </a:endParaRPr>
          </a:p>
          <a:p>
            <a:pPr algn="ctr"/>
            <a:r>
              <a:rPr lang="fr-FR" sz="1600" dirty="0" smtClean="0">
                <a:solidFill>
                  <a:schemeClr val="bg2">
                    <a:lumMod val="50000"/>
                  </a:schemeClr>
                </a:solidFill>
                <a:latin typeface="Lucida Handwriting" pitchFamily="66" charset="0"/>
              </a:rPr>
              <a:t>NOS NAISSANCES 2012</a:t>
            </a:r>
          </a:p>
          <a:p>
            <a:pPr algn="ctr"/>
            <a:endParaRPr lang="fr-FR" sz="1600" dirty="0" smtClean="0">
              <a:solidFill>
                <a:schemeClr val="bg2">
                  <a:lumMod val="50000"/>
                </a:schemeClr>
              </a:solidFill>
              <a:latin typeface="Lucida Handwriting" pitchFamily="66" charset="0"/>
            </a:endParaRPr>
          </a:p>
          <a:p>
            <a:pPr algn="ctr"/>
            <a:r>
              <a:rPr lang="fr-FR" sz="1600" dirty="0" smtClean="0">
                <a:solidFill>
                  <a:schemeClr val="bg2">
                    <a:lumMod val="50000"/>
                  </a:schemeClr>
                </a:solidFill>
                <a:latin typeface="Lucida Handwriting" pitchFamily="66" charset="0"/>
              </a:rPr>
              <a:t>NOS POULAINS A VENDRE</a:t>
            </a:r>
          </a:p>
          <a:p>
            <a:pPr algn="ctr"/>
            <a:endParaRPr lang="fr-FR" sz="1600" dirty="0" smtClean="0">
              <a:solidFill>
                <a:schemeClr val="bg2">
                  <a:lumMod val="50000"/>
                </a:schemeClr>
              </a:solidFill>
              <a:latin typeface="Lucida Handwriting" pitchFamily="66" charset="0"/>
            </a:endParaRPr>
          </a:p>
          <a:p>
            <a:pPr algn="ctr"/>
            <a:r>
              <a:rPr lang="fr-FR" sz="1600" dirty="0" smtClean="0">
                <a:solidFill>
                  <a:schemeClr val="bg2">
                    <a:lumMod val="50000"/>
                  </a:schemeClr>
                </a:solidFill>
                <a:latin typeface="Lucida Handwriting" pitchFamily="66" charset="0"/>
              </a:rPr>
              <a:t>NOS CHEVAUX A VENDRE</a:t>
            </a:r>
          </a:p>
          <a:p>
            <a:pPr algn="ctr"/>
            <a:endParaRPr lang="fr-FR" sz="1600" dirty="0" smtClean="0">
              <a:solidFill>
                <a:schemeClr val="bg2">
                  <a:lumMod val="50000"/>
                </a:schemeClr>
              </a:solidFill>
              <a:latin typeface="Lucida Handwriting" pitchFamily="66" charset="0"/>
            </a:endParaRPr>
          </a:p>
          <a:p>
            <a:pPr algn="ctr"/>
            <a:r>
              <a:rPr lang="fr-FR" sz="1600" dirty="0" smtClean="0">
                <a:solidFill>
                  <a:schemeClr val="bg2">
                    <a:lumMod val="50000"/>
                  </a:schemeClr>
                </a:solidFill>
                <a:latin typeface="Lucida Handwriting" pitchFamily="66" charset="0"/>
              </a:rPr>
              <a:t>ILS SONT PASSES CHEZ NOUS</a:t>
            </a:r>
          </a:p>
          <a:p>
            <a:pPr algn="ctr"/>
            <a:endParaRPr lang="fr-FR" sz="1600" dirty="0" smtClean="0">
              <a:solidFill>
                <a:schemeClr val="bg2">
                  <a:lumMod val="50000"/>
                </a:schemeClr>
              </a:solidFill>
              <a:latin typeface="Lucida Handwriting" pitchFamily="66" charset="0"/>
            </a:endParaRPr>
          </a:p>
          <a:p>
            <a:pPr algn="ctr"/>
            <a:r>
              <a:rPr lang="fr-FR" sz="1600" dirty="0" smtClean="0">
                <a:solidFill>
                  <a:schemeClr val="bg2">
                    <a:lumMod val="50000"/>
                  </a:schemeClr>
                </a:solidFill>
                <a:latin typeface="Lucida Handwriting" pitchFamily="66" charset="0"/>
              </a:rPr>
              <a:t>LE STANDARD DU GYPSY COB (source GCS France)</a:t>
            </a:r>
          </a:p>
          <a:p>
            <a:pPr algn="ctr"/>
            <a:endParaRPr lang="fr-FR" sz="1600" dirty="0" smtClean="0">
              <a:solidFill>
                <a:schemeClr val="bg2">
                  <a:lumMod val="50000"/>
                </a:schemeClr>
              </a:solidFill>
              <a:latin typeface="Lucida Handwriting" pitchFamily="66" charset="0"/>
            </a:endParaRPr>
          </a:p>
          <a:p>
            <a:pPr algn="ctr"/>
            <a:r>
              <a:rPr lang="fr-FR" sz="1600" dirty="0" smtClean="0">
                <a:solidFill>
                  <a:schemeClr val="bg2">
                    <a:lumMod val="50000"/>
                  </a:schemeClr>
                </a:solidFill>
                <a:latin typeface="Lucida Handwriting" pitchFamily="66" charset="0"/>
              </a:rPr>
              <a:t>IRISH-GYPSY AU TRAVAIL</a:t>
            </a:r>
          </a:p>
          <a:p>
            <a:endParaRPr lang="fr-FR" dirty="0"/>
          </a:p>
        </p:txBody>
      </p:sp>
      <p:pic>
        <p:nvPicPr>
          <p:cNvPr id="9" name="Image 8" descr="U'TESS.JPG"/>
          <p:cNvPicPr>
            <a:picLocks noChangeAspect="1"/>
          </p:cNvPicPr>
          <p:nvPr/>
        </p:nvPicPr>
        <p:blipFill>
          <a:blip r:embed="rId2" cstate="print"/>
          <a:stretch>
            <a:fillRect/>
          </a:stretch>
        </p:blipFill>
        <p:spPr>
          <a:xfrm>
            <a:off x="1044327" y="7812000"/>
            <a:ext cx="5467146" cy="2232000"/>
          </a:xfrm>
          <a:prstGeom prst="rect">
            <a:avLst/>
          </a:prstGeom>
          <a:effectLst>
            <a:softEdge rad="317500"/>
          </a:effectLst>
        </p:spPr>
      </p:pic>
      <p:pic>
        <p:nvPicPr>
          <p:cNvPr id="11" name="Image 10" descr="IMG_1273.JPG"/>
          <p:cNvPicPr>
            <a:picLocks noChangeAspect="1"/>
          </p:cNvPicPr>
          <p:nvPr/>
        </p:nvPicPr>
        <p:blipFill>
          <a:blip r:embed="rId3" cstate="print"/>
          <a:srcRect l="6193" r="2531" b="48572"/>
          <a:stretch>
            <a:fillRect/>
          </a:stretch>
        </p:blipFill>
        <p:spPr>
          <a:xfrm>
            <a:off x="-23405" y="7506940"/>
            <a:ext cx="7668107" cy="2880320"/>
          </a:xfrm>
          <a:prstGeom prst="rect">
            <a:avLst/>
          </a:prstGeom>
          <a:effectLst>
            <a:softEdge rad="6350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324247" y="1530276"/>
            <a:ext cx="6912768" cy="861774"/>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IRISH – GYPSY  au TRAVAIL !</a:t>
            </a:r>
          </a:p>
          <a:p>
            <a:endParaRPr lang="fr-FR" sz="1200" dirty="0" smtClean="0">
              <a:solidFill>
                <a:srgbClr val="E8EA9A"/>
              </a:solidFill>
              <a:latin typeface="Lucida Handwriting" pitchFamily="66" charset="0"/>
            </a:endParaRPr>
          </a:p>
          <a:p>
            <a:endParaRPr lang="fr-FR" sz="1400" dirty="0" smtClean="0">
              <a:solidFill>
                <a:srgbClr val="E0E377"/>
              </a:solidFill>
              <a:latin typeface="Lucida Handwriting" pitchFamily="66" charset="0"/>
            </a:endParaRPr>
          </a:p>
          <a:p>
            <a:endParaRPr lang="fr-FR" sz="1200" dirty="0">
              <a:solidFill>
                <a:srgbClr val="E0E377"/>
              </a:solidFill>
              <a:latin typeface="Lucida Handwriting" pitchFamily="66" charset="0"/>
            </a:endParaRPr>
          </a:p>
        </p:txBody>
      </p:sp>
      <p:sp>
        <p:nvSpPr>
          <p:cNvPr id="6" name="ZoneTexte 5"/>
          <p:cNvSpPr txBox="1"/>
          <p:nvPr/>
        </p:nvSpPr>
        <p:spPr>
          <a:xfrm>
            <a:off x="0" y="234132"/>
            <a:ext cx="7561263" cy="1015663"/>
          </a:xfrm>
          <a:prstGeom prst="rect">
            <a:avLst/>
          </a:prstGeom>
          <a:noFill/>
        </p:spPr>
        <p:txBody>
          <a:bodyPr wrap="square" rtlCol="0">
            <a:spAutoFit/>
          </a:bodyPr>
          <a:lstStyle/>
          <a:p>
            <a:pPr algn="ctr"/>
            <a:r>
              <a:rPr lang="fr-FR" sz="6000" dirty="0" smtClean="0">
                <a:solidFill>
                  <a:schemeClr val="bg2">
                    <a:lumMod val="25000"/>
                  </a:schemeClr>
                </a:solidFill>
                <a:latin typeface="Vivaldi" pitchFamily="66" charset="0"/>
              </a:rPr>
              <a:t>Le Vallon de la Mourre</a:t>
            </a:r>
            <a:endParaRPr lang="fr-FR" sz="6000" dirty="0">
              <a:solidFill>
                <a:schemeClr val="bg2">
                  <a:lumMod val="25000"/>
                </a:schemeClr>
              </a:solidFill>
              <a:latin typeface="Vivaldi" pitchFamily="66" charset="0"/>
            </a:endParaRPr>
          </a:p>
        </p:txBody>
      </p:sp>
      <p:sp>
        <p:nvSpPr>
          <p:cNvPr id="11" name="ZoneTexte 10"/>
          <p:cNvSpPr txBox="1"/>
          <p:nvPr/>
        </p:nvSpPr>
        <p:spPr>
          <a:xfrm>
            <a:off x="3924647" y="2106340"/>
            <a:ext cx="3384376" cy="1815882"/>
          </a:xfrm>
          <a:prstGeom prst="rect">
            <a:avLst/>
          </a:prstGeom>
          <a:noFill/>
        </p:spPr>
        <p:txBody>
          <a:bodyPr wrap="square" rtlCol="0">
            <a:spAutoFit/>
          </a:bodyPr>
          <a:lstStyle/>
          <a:p>
            <a:pPr algn="ctr"/>
            <a:r>
              <a:rPr lang="fr-FR" sz="1400" dirty="0" smtClean="0">
                <a:solidFill>
                  <a:schemeClr val="bg2">
                    <a:lumMod val="25000"/>
                  </a:schemeClr>
                </a:solidFill>
                <a:latin typeface="Lucida Calligraphy" pitchFamily="66" charset="0"/>
              </a:rPr>
              <a:t>BUDDY</a:t>
            </a:r>
          </a:p>
          <a:p>
            <a:pPr algn="ctr"/>
            <a:endParaRPr lang="fr-FR" sz="1400" dirty="0" smtClean="0">
              <a:solidFill>
                <a:srgbClr val="EFF0B6"/>
              </a:solidFill>
              <a:latin typeface="Lucida Calligraphy" pitchFamily="66" charset="0"/>
            </a:endParaRPr>
          </a:p>
          <a:p>
            <a:pPr algn="ctr"/>
            <a:r>
              <a:rPr lang="fr-FR" sz="1400" dirty="0" smtClean="0">
                <a:solidFill>
                  <a:schemeClr val="bg2">
                    <a:lumMod val="50000"/>
                  </a:schemeClr>
                </a:solidFill>
                <a:latin typeface="Lucida Calligraphy" pitchFamily="66" charset="0"/>
              </a:rPr>
              <a:t>Hongre IRISH COB, il s’adonne aux joies du saut d’obstacle avec sa jeune cavalière; c’est un cheval très polyvalent, d’un modèle plutôt sportif.</a:t>
            </a:r>
          </a:p>
          <a:p>
            <a:pPr algn="ctr"/>
            <a:endParaRPr lang="fr-FR" sz="1400" dirty="0" smtClean="0">
              <a:solidFill>
                <a:schemeClr val="bg2">
                  <a:lumMod val="50000"/>
                </a:schemeClr>
              </a:solidFill>
              <a:latin typeface="Lucida Calligraphy" pitchFamily="66" charset="0"/>
            </a:endParaRPr>
          </a:p>
        </p:txBody>
      </p:sp>
      <p:sp>
        <p:nvSpPr>
          <p:cNvPr id="12" name="ZoneTexte 11"/>
          <p:cNvSpPr txBox="1"/>
          <p:nvPr/>
        </p:nvSpPr>
        <p:spPr>
          <a:xfrm>
            <a:off x="-1" y="4842644"/>
            <a:ext cx="4572719" cy="2462213"/>
          </a:xfrm>
          <a:prstGeom prst="rect">
            <a:avLst/>
          </a:prstGeom>
          <a:noFill/>
        </p:spPr>
        <p:txBody>
          <a:bodyPr wrap="square" rtlCol="0">
            <a:spAutoFit/>
          </a:bodyPr>
          <a:lstStyle/>
          <a:p>
            <a:pPr algn="ctr"/>
            <a:r>
              <a:rPr lang="fr-FR" sz="1400" dirty="0" smtClean="0">
                <a:solidFill>
                  <a:schemeClr val="bg2">
                    <a:lumMod val="25000"/>
                  </a:schemeClr>
                </a:solidFill>
                <a:latin typeface="Lucida Calligraphy" pitchFamily="66" charset="0"/>
              </a:rPr>
              <a:t>AÏSHA</a:t>
            </a:r>
          </a:p>
          <a:p>
            <a:pPr algn="ctr"/>
            <a:endParaRPr lang="fr-FR" sz="1400" dirty="0" smtClean="0">
              <a:solidFill>
                <a:srgbClr val="EFF0B6"/>
              </a:solidFill>
              <a:latin typeface="Lucida Calligraphy" pitchFamily="66" charset="0"/>
            </a:endParaRPr>
          </a:p>
          <a:p>
            <a:pPr algn="ctr"/>
            <a:r>
              <a:rPr lang="fr-FR" sz="1400" dirty="0" smtClean="0">
                <a:solidFill>
                  <a:schemeClr val="bg2">
                    <a:lumMod val="50000"/>
                  </a:schemeClr>
                </a:solidFill>
                <a:latin typeface="Lucida Calligraphy" pitchFamily="66" charset="0"/>
              </a:rPr>
              <a:t>Magnifique jument IRISH et GYPSY COB, elle brille en TREC et a été qualifiée plusieurs fois au championnat de France à Lamotte Beuvron,</a:t>
            </a:r>
          </a:p>
          <a:p>
            <a:pPr algn="ctr"/>
            <a:r>
              <a:rPr lang="fr-FR" sz="1400" dirty="0" smtClean="0">
                <a:solidFill>
                  <a:schemeClr val="bg2">
                    <a:lumMod val="50000"/>
                  </a:schemeClr>
                </a:solidFill>
                <a:latin typeface="Lucida Calligraphy" pitchFamily="66" charset="0"/>
              </a:rPr>
              <a:t>Elle a également accompagné Anne sa cavalière tout au long de son parcours équestre et lors de ses examens pour le monitorat.</a:t>
            </a:r>
          </a:p>
          <a:p>
            <a:pPr algn="ctr"/>
            <a:endParaRPr lang="fr-FR" sz="1400" dirty="0" smtClean="0">
              <a:solidFill>
                <a:srgbClr val="EFF0B6"/>
              </a:solidFill>
              <a:latin typeface="Lucida Calligraphy" pitchFamily="66" charset="0"/>
            </a:endParaRPr>
          </a:p>
        </p:txBody>
      </p:sp>
      <p:sp>
        <p:nvSpPr>
          <p:cNvPr id="13" name="ZoneTexte 12"/>
          <p:cNvSpPr txBox="1"/>
          <p:nvPr/>
        </p:nvSpPr>
        <p:spPr>
          <a:xfrm>
            <a:off x="3924648" y="7506940"/>
            <a:ext cx="3384375" cy="2246769"/>
          </a:xfrm>
          <a:prstGeom prst="rect">
            <a:avLst/>
          </a:prstGeom>
          <a:noFill/>
        </p:spPr>
        <p:txBody>
          <a:bodyPr wrap="square" rtlCol="0">
            <a:spAutoFit/>
          </a:bodyPr>
          <a:lstStyle/>
          <a:p>
            <a:pPr algn="ctr"/>
            <a:r>
              <a:rPr lang="fr-FR" sz="1400" dirty="0" smtClean="0">
                <a:solidFill>
                  <a:schemeClr val="bg2">
                    <a:lumMod val="25000"/>
                  </a:schemeClr>
                </a:solidFill>
                <a:latin typeface="Lucida Calligraphy" pitchFamily="66" charset="0"/>
              </a:rPr>
              <a:t>NEMO</a:t>
            </a:r>
          </a:p>
          <a:p>
            <a:pPr algn="ctr"/>
            <a:endParaRPr lang="fr-FR" sz="1400" dirty="0" smtClean="0">
              <a:solidFill>
                <a:srgbClr val="EFF0B6"/>
              </a:solidFill>
              <a:latin typeface="Lucida Calligraphy" pitchFamily="66" charset="0"/>
            </a:endParaRPr>
          </a:p>
          <a:p>
            <a:pPr algn="ctr"/>
            <a:r>
              <a:rPr lang="fr-FR" sz="1400" dirty="0" smtClean="0">
                <a:solidFill>
                  <a:schemeClr val="bg2">
                    <a:lumMod val="50000"/>
                  </a:schemeClr>
                </a:solidFill>
                <a:latin typeface="Lucida Calligraphy" pitchFamily="66" charset="0"/>
              </a:rPr>
              <a:t>Hongre IRISH COB, </a:t>
            </a:r>
            <a:r>
              <a:rPr lang="fr-FR" sz="1400" dirty="0" err="1" smtClean="0">
                <a:solidFill>
                  <a:schemeClr val="bg2">
                    <a:lumMod val="50000"/>
                  </a:schemeClr>
                </a:solidFill>
                <a:latin typeface="Lucida Calligraphy" pitchFamily="66" charset="0"/>
              </a:rPr>
              <a:t>Némo</a:t>
            </a:r>
            <a:r>
              <a:rPr lang="fr-FR" sz="1400" dirty="0" smtClean="0">
                <a:solidFill>
                  <a:schemeClr val="bg2">
                    <a:lumMod val="50000"/>
                  </a:schemeClr>
                </a:solidFill>
                <a:latin typeface="Lucida Calligraphy" pitchFamily="66" charset="0"/>
              </a:rPr>
              <a:t> et sa meneuse Christine ont été qualifié cette année pour le Championnat de France en endurance attelé, </a:t>
            </a:r>
          </a:p>
          <a:p>
            <a:pPr algn="ctr"/>
            <a:r>
              <a:rPr lang="fr-FR" sz="1400" dirty="0" smtClean="0">
                <a:solidFill>
                  <a:schemeClr val="bg2">
                    <a:lumMod val="50000"/>
                  </a:schemeClr>
                </a:solidFill>
                <a:latin typeface="Lucida Calligraphy" pitchFamily="66" charset="0"/>
              </a:rPr>
              <a:t>Ils font régulièrement sensation lors de leurs sorties !</a:t>
            </a:r>
          </a:p>
          <a:p>
            <a:pPr algn="ctr"/>
            <a:endParaRPr lang="fr-FR" sz="1400" dirty="0" smtClean="0">
              <a:solidFill>
                <a:schemeClr val="bg2">
                  <a:lumMod val="50000"/>
                </a:schemeClr>
              </a:solidFill>
              <a:latin typeface="Lucida Calligraphy" pitchFamily="66" charset="0"/>
            </a:endParaRPr>
          </a:p>
        </p:txBody>
      </p:sp>
      <p:pic>
        <p:nvPicPr>
          <p:cNvPr id="14" name="Image 13" descr="BUDDY OBSTACLE.jpg"/>
          <p:cNvPicPr>
            <a:picLocks noChangeAspect="1"/>
          </p:cNvPicPr>
          <p:nvPr/>
        </p:nvPicPr>
        <p:blipFill>
          <a:blip r:embed="rId2" cstate="print"/>
          <a:srcRect l="4288" r="6193"/>
          <a:stretch>
            <a:fillRect/>
          </a:stretch>
        </p:blipFill>
        <p:spPr>
          <a:xfrm>
            <a:off x="540271" y="2124000"/>
            <a:ext cx="3348922" cy="2520000"/>
          </a:xfrm>
          <a:prstGeom prst="rect">
            <a:avLst/>
          </a:prstGeom>
        </p:spPr>
      </p:pic>
      <p:pic>
        <p:nvPicPr>
          <p:cNvPr id="15" name="Image 14" descr="AISHA TREC.jpg"/>
          <p:cNvPicPr>
            <a:picLocks/>
          </p:cNvPicPr>
          <p:nvPr/>
        </p:nvPicPr>
        <p:blipFill>
          <a:blip r:embed="rId3" cstate="print"/>
          <a:srcRect t="4641" b="19760"/>
          <a:stretch>
            <a:fillRect/>
          </a:stretch>
        </p:blipFill>
        <p:spPr>
          <a:xfrm>
            <a:off x="4572719" y="4860000"/>
            <a:ext cx="2520000" cy="2520000"/>
          </a:xfrm>
          <a:prstGeom prst="rect">
            <a:avLst/>
          </a:prstGeom>
        </p:spPr>
      </p:pic>
      <p:pic>
        <p:nvPicPr>
          <p:cNvPr id="16" name="Image 15" descr="NEMO 2.jpg"/>
          <p:cNvPicPr>
            <a:picLocks/>
          </p:cNvPicPr>
          <p:nvPr/>
        </p:nvPicPr>
        <p:blipFill>
          <a:blip r:embed="rId4" cstate="print"/>
          <a:srcRect l="3334" t="4918" r="10091" b="3184"/>
          <a:stretch>
            <a:fillRect/>
          </a:stretch>
        </p:blipFill>
        <p:spPr>
          <a:xfrm>
            <a:off x="540271" y="7524000"/>
            <a:ext cx="3420000" cy="2520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0" y="234132"/>
            <a:ext cx="7561263" cy="1015663"/>
          </a:xfrm>
          <a:prstGeom prst="rect">
            <a:avLst/>
          </a:prstGeom>
          <a:noFill/>
        </p:spPr>
        <p:txBody>
          <a:bodyPr wrap="square" rtlCol="0">
            <a:spAutoFit/>
          </a:bodyPr>
          <a:lstStyle/>
          <a:p>
            <a:pPr algn="ctr"/>
            <a:r>
              <a:rPr lang="fr-FR" sz="6000" dirty="0" smtClean="0">
                <a:solidFill>
                  <a:schemeClr val="bg2">
                    <a:lumMod val="25000"/>
                  </a:schemeClr>
                </a:solidFill>
                <a:latin typeface="Vivaldi" pitchFamily="66" charset="0"/>
              </a:rPr>
              <a:t>Le Vallon de la Mourre</a:t>
            </a:r>
            <a:endParaRPr lang="fr-FR" sz="6000" dirty="0">
              <a:solidFill>
                <a:schemeClr val="bg2">
                  <a:lumMod val="25000"/>
                </a:schemeClr>
              </a:solidFill>
              <a:latin typeface="Vivaldi" pitchFamily="66" charset="0"/>
            </a:endParaRPr>
          </a:p>
        </p:txBody>
      </p:sp>
      <p:sp>
        <p:nvSpPr>
          <p:cNvPr id="7" name="ZoneTexte 6"/>
          <p:cNvSpPr txBox="1"/>
          <p:nvPr/>
        </p:nvSpPr>
        <p:spPr>
          <a:xfrm>
            <a:off x="324247" y="1728000"/>
            <a:ext cx="6912768" cy="5509200"/>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LE GYPSY COB : son Histoire, ses Origines</a:t>
            </a:r>
          </a:p>
          <a:p>
            <a:pPr algn="ctr"/>
            <a:endParaRPr lang="fr-FR" sz="1400" dirty="0" smtClean="0">
              <a:solidFill>
                <a:srgbClr val="E0E377"/>
              </a:solidFill>
              <a:latin typeface="Lucida Handwriting" pitchFamily="66" charset="0"/>
            </a:endParaRPr>
          </a:p>
          <a:p>
            <a:pPr algn="ctr"/>
            <a:endParaRPr lang="fr-FR" sz="1200" dirty="0">
              <a:solidFill>
                <a:schemeClr val="bg2">
                  <a:lumMod val="50000"/>
                </a:schemeClr>
              </a:solidFill>
              <a:latin typeface="Lucida Handwriting" pitchFamily="66" charset="0"/>
            </a:endParaRPr>
          </a:p>
          <a:p>
            <a:pPr algn="ctr"/>
            <a:r>
              <a:rPr lang="fr-FR" sz="1200" dirty="0" smtClean="0">
                <a:solidFill>
                  <a:schemeClr val="bg2">
                    <a:lumMod val="50000"/>
                  </a:schemeClr>
                </a:solidFill>
                <a:latin typeface="Lucida Calligraphy" pitchFamily="66" charset="0"/>
              </a:rPr>
              <a:t>Le GYPSY COB est </a:t>
            </a:r>
            <a:r>
              <a:rPr lang="fr-FR" sz="1200" dirty="0">
                <a:solidFill>
                  <a:schemeClr val="bg2">
                    <a:lumMod val="50000"/>
                  </a:schemeClr>
                </a:solidFill>
                <a:latin typeface="Lucida Calligraphy" pitchFamily="66" charset="0"/>
              </a:rPr>
              <a:t>LE cheval gitan ANGLAIS !!,</a:t>
            </a:r>
            <a:endParaRPr lang="fr-FR" sz="1200" dirty="0" smtClean="0">
              <a:solidFill>
                <a:schemeClr val="bg2">
                  <a:lumMod val="50000"/>
                </a:schemeClr>
              </a:solidFill>
              <a:latin typeface="Lucida Calligraphy" pitchFamily="66" charset="0"/>
            </a:endParaRPr>
          </a:p>
          <a:p>
            <a:pPr algn="ctr"/>
            <a:r>
              <a:rPr lang="fr-FR" sz="1200" dirty="0">
                <a:solidFill>
                  <a:schemeClr val="bg2">
                    <a:lumMod val="50000"/>
                  </a:schemeClr>
                </a:solidFill>
                <a:latin typeface="Lucida Calligraphy" pitchFamily="66" charset="0"/>
              </a:rPr>
              <a:t>Pendant des centaines d'années, les peuples nomades Gitans ont voyagé sur les routes de Grande-Bretagne dans des roulottes superbement décorées et sculptées. </a:t>
            </a: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Pour </a:t>
            </a:r>
            <a:r>
              <a:rPr lang="fr-FR" sz="1200" dirty="0">
                <a:solidFill>
                  <a:schemeClr val="bg2">
                    <a:lumMod val="50000"/>
                  </a:schemeClr>
                </a:solidFill>
                <a:latin typeface="Lucida Calligraphy" pitchFamily="66" charset="0"/>
              </a:rPr>
              <a:t>maintenir ce mode de vie nomade, ils ont </a:t>
            </a:r>
            <a:r>
              <a:rPr lang="fr-FR" sz="1200" dirty="0" smtClean="0">
                <a:solidFill>
                  <a:schemeClr val="bg2">
                    <a:lumMod val="50000"/>
                  </a:schemeClr>
                </a:solidFill>
                <a:latin typeface="Lucida Calligraphy" pitchFamily="66" charset="0"/>
              </a:rPr>
              <a:t>créé </a:t>
            </a:r>
            <a:r>
              <a:rPr lang="fr-FR" sz="1200" dirty="0">
                <a:solidFill>
                  <a:schemeClr val="bg2">
                    <a:lumMod val="50000"/>
                  </a:schemeClr>
                </a:solidFill>
                <a:latin typeface="Lucida Calligraphy" pitchFamily="66" charset="0"/>
              </a:rPr>
              <a:t>une extraordinaire race de chevaux. </a:t>
            </a:r>
            <a:endParaRPr lang="fr-FR" sz="1200" dirty="0" smtClean="0">
              <a:solidFill>
                <a:schemeClr val="bg2">
                  <a:lumMod val="50000"/>
                </a:schemeClr>
              </a:solidFill>
              <a:latin typeface="Lucida Calligraphy" pitchFamily="66" charset="0"/>
            </a:endParaRP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En </a:t>
            </a:r>
            <a:r>
              <a:rPr lang="fr-FR" sz="1200" dirty="0">
                <a:solidFill>
                  <a:schemeClr val="bg2">
                    <a:lumMod val="50000"/>
                  </a:schemeClr>
                </a:solidFill>
                <a:latin typeface="Lucida Calligraphy" pitchFamily="66" charset="0"/>
              </a:rPr>
              <a:t>effet, en </a:t>
            </a:r>
            <a:r>
              <a:rPr lang="fr-FR" sz="1200" dirty="0" smtClean="0">
                <a:solidFill>
                  <a:schemeClr val="bg2">
                    <a:lumMod val="50000"/>
                  </a:schemeClr>
                </a:solidFill>
                <a:latin typeface="Lucida Calligraphy" pitchFamily="66" charset="0"/>
              </a:rPr>
              <a:t>Angleterre</a:t>
            </a:r>
            <a:r>
              <a:rPr lang="fr-FR" sz="1200" dirty="0">
                <a:solidFill>
                  <a:schemeClr val="bg2">
                    <a:lumMod val="50000"/>
                  </a:schemeClr>
                </a:solidFill>
                <a:latin typeface="Lucida Calligraphy" pitchFamily="66" charset="0"/>
              </a:rPr>
              <a:t>, les familles gitanes ont </a:t>
            </a:r>
            <a:r>
              <a:rPr lang="fr-FR" sz="1200" dirty="0" smtClean="0">
                <a:solidFill>
                  <a:schemeClr val="bg2">
                    <a:lumMod val="50000"/>
                  </a:schemeClr>
                </a:solidFill>
                <a:latin typeface="Lucida Calligraphy" pitchFamily="66" charset="0"/>
              </a:rPr>
              <a:t>élevé, sélectionné </a:t>
            </a:r>
            <a:r>
              <a:rPr lang="fr-FR" sz="1200" dirty="0">
                <a:solidFill>
                  <a:schemeClr val="bg2">
                    <a:lumMod val="50000"/>
                  </a:schemeClr>
                </a:solidFill>
                <a:latin typeface="Lucida Calligraphy" pitchFamily="66" charset="0"/>
              </a:rPr>
              <a:t>leurs chevaux </a:t>
            </a:r>
          </a:p>
          <a:p>
            <a:pPr algn="ctr"/>
            <a:r>
              <a:rPr lang="fr-FR" sz="1200" dirty="0" smtClean="0">
                <a:solidFill>
                  <a:schemeClr val="bg2">
                    <a:lumMod val="50000"/>
                  </a:schemeClr>
                </a:solidFill>
                <a:latin typeface="Lucida Calligraphy" pitchFamily="66" charset="0"/>
              </a:rPr>
              <a:t>Pour  </a:t>
            </a:r>
            <a:r>
              <a:rPr lang="fr-FR" sz="1200" dirty="0">
                <a:solidFill>
                  <a:schemeClr val="bg2">
                    <a:lumMod val="50000"/>
                  </a:schemeClr>
                </a:solidFill>
                <a:latin typeface="Lucida Calligraphy" pitchFamily="66" charset="0"/>
              </a:rPr>
              <a:t>leur puissance et leur musculature afin qu'ils soient capables de tracter leur roulotte, </a:t>
            </a: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Pour leur </a:t>
            </a:r>
            <a:r>
              <a:rPr lang="fr-FR" sz="1200" dirty="0">
                <a:solidFill>
                  <a:schemeClr val="bg2">
                    <a:lumMod val="50000"/>
                  </a:schemeClr>
                </a:solidFill>
                <a:latin typeface="Lucida Calligraphy" pitchFamily="66" charset="0"/>
              </a:rPr>
              <a:t>caractère doux et facile pour que les enfants puissent s'amuser et monter les tout jeunes poulains sans risques, </a:t>
            </a: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Pour leur </a:t>
            </a:r>
            <a:r>
              <a:rPr lang="fr-FR" sz="1200" dirty="0">
                <a:solidFill>
                  <a:schemeClr val="bg2">
                    <a:lumMod val="50000"/>
                  </a:schemeClr>
                </a:solidFill>
                <a:latin typeface="Lucida Calligraphy" pitchFamily="66" charset="0"/>
              </a:rPr>
              <a:t>rusticité... </a:t>
            </a:r>
            <a:endParaRPr lang="fr-FR" sz="1200" dirty="0" smtClean="0">
              <a:solidFill>
                <a:schemeClr val="bg2">
                  <a:lumMod val="50000"/>
                </a:schemeClr>
              </a:solidFill>
              <a:latin typeface="Lucida Calligraphy" pitchFamily="66" charset="0"/>
            </a:endParaRP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Ce </a:t>
            </a:r>
            <a:r>
              <a:rPr lang="fr-FR" sz="1200" dirty="0">
                <a:solidFill>
                  <a:schemeClr val="bg2">
                    <a:lumMod val="50000"/>
                  </a:schemeClr>
                </a:solidFill>
                <a:latin typeface="Lucida Calligraphy" pitchFamily="66" charset="0"/>
              </a:rPr>
              <a:t>sont avant tout de très bons chevaux de travail, </a:t>
            </a:r>
            <a:r>
              <a:rPr lang="fr-FR" sz="1200" dirty="0" smtClean="0">
                <a:solidFill>
                  <a:schemeClr val="bg2">
                    <a:lumMod val="50000"/>
                  </a:schemeClr>
                </a:solidFill>
                <a:latin typeface="Lucida Calligraphy" pitchFamily="66" charset="0"/>
              </a:rPr>
              <a:t>originaux, </a:t>
            </a:r>
            <a:r>
              <a:rPr lang="fr-FR" sz="1200" dirty="0">
                <a:solidFill>
                  <a:schemeClr val="bg2">
                    <a:lumMod val="50000"/>
                  </a:schemeClr>
                </a:solidFill>
                <a:latin typeface="Lucida Calligraphy" pitchFamily="66" charset="0"/>
              </a:rPr>
              <a:t>d'un tempérament froid et fiable. </a:t>
            </a:r>
            <a:endParaRPr lang="fr-FR" sz="1200" dirty="0" smtClean="0">
              <a:solidFill>
                <a:schemeClr val="bg2">
                  <a:lumMod val="50000"/>
                </a:schemeClr>
              </a:solidFill>
              <a:latin typeface="Lucida Calligraphy" pitchFamily="66" charset="0"/>
            </a:endParaRP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Il </a:t>
            </a:r>
            <a:r>
              <a:rPr lang="fr-FR" sz="1200" dirty="0">
                <a:solidFill>
                  <a:schemeClr val="bg2">
                    <a:lumMod val="50000"/>
                  </a:schemeClr>
                </a:solidFill>
                <a:latin typeface="Lucida Calligraphy" pitchFamily="66" charset="0"/>
              </a:rPr>
              <a:t>est issu de 5 races : le </a:t>
            </a:r>
            <a:r>
              <a:rPr lang="fr-FR" sz="1200" dirty="0" err="1">
                <a:solidFill>
                  <a:schemeClr val="bg2">
                    <a:lumMod val="50000"/>
                  </a:schemeClr>
                </a:solidFill>
                <a:latin typeface="Lucida Calligraphy" pitchFamily="66" charset="0"/>
              </a:rPr>
              <a:t>C</a:t>
            </a:r>
            <a:r>
              <a:rPr lang="fr-FR" sz="1200" dirty="0" err="1" smtClean="0">
                <a:solidFill>
                  <a:schemeClr val="bg2">
                    <a:lumMod val="50000"/>
                  </a:schemeClr>
                </a:solidFill>
                <a:latin typeface="Lucida Calligraphy" pitchFamily="66" charset="0"/>
              </a:rPr>
              <a:t>lydesdale</a:t>
            </a:r>
            <a:r>
              <a:rPr lang="fr-FR" sz="1200" dirty="0">
                <a:solidFill>
                  <a:schemeClr val="bg2">
                    <a:lumMod val="50000"/>
                  </a:schemeClr>
                </a:solidFill>
                <a:latin typeface="Lucida Calligraphy" pitchFamily="66" charset="0"/>
              </a:rPr>
              <a:t>, le </a:t>
            </a:r>
            <a:r>
              <a:rPr lang="fr-FR" sz="1200" dirty="0" err="1">
                <a:solidFill>
                  <a:schemeClr val="bg2">
                    <a:lumMod val="50000"/>
                  </a:schemeClr>
                </a:solidFill>
                <a:latin typeface="Lucida Calligraphy" pitchFamily="66" charset="0"/>
              </a:rPr>
              <a:t>S</a:t>
            </a:r>
            <a:r>
              <a:rPr lang="fr-FR" sz="1200" dirty="0" err="1" smtClean="0">
                <a:solidFill>
                  <a:schemeClr val="bg2">
                    <a:lumMod val="50000"/>
                  </a:schemeClr>
                </a:solidFill>
                <a:latin typeface="Lucida Calligraphy" pitchFamily="66" charset="0"/>
              </a:rPr>
              <a:t>hire</a:t>
            </a:r>
            <a:r>
              <a:rPr lang="fr-FR" sz="1200" dirty="0">
                <a:solidFill>
                  <a:schemeClr val="bg2">
                    <a:lumMod val="50000"/>
                  </a:schemeClr>
                </a:solidFill>
                <a:latin typeface="Lucida Calligraphy" pitchFamily="66" charset="0"/>
              </a:rPr>
              <a:t>, le </a:t>
            </a:r>
            <a:r>
              <a:rPr lang="fr-FR" sz="1200" dirty="0" err="1">
                <a:solidFill>
                  <a:schemeClr val="bg2">
                    <a:lumMod val="50000"/>
                  </a:schemeClr>
                </a:solidFill>
                <a:latin typeface="Lucida Calligraphy" pitchFamily="66" charset="0"/>
              </a:rPr>
              <a:t>F</a:t>
            </a:r>
            <a:r>
              <a:rPr lang="fr-FR" sz="1200" dirty="0" err="1" smtClean="0">
                <a:solidFill>
                  <a:schemeClr val="bg2">
                    <a:lumMod val="50000"/>
                  </a:schemeClr>
                </a:solidFill>
                <a:latin typeface="Lucida Calligraphy" pitchFamily="66" charset="0"/>
              </a:rPr>
              <a:t>ell</a:t>
            </a:r>
            <a:r>
              <a:rPr lang="fr-FR" sz="1200" dirty="0">
                <a:solidFill>
                  <a:schemeClr val="bg2">
                    <a:lumMod val="50000"/>
                  </a:schemeClr>
                </a:solidFill>
                <a:latin typeface="Lucida Calligraphy" pitchFamily="66" charset="0"/>
              </a:rPr>
              <a:t>, le </a:t>
            </a:r>
            <a:r>
              <a:rPr lang="fr-FR" sz="1200" dirty="0" err="1">
                <a:solidFill>
                  <a:schemeClr val="bg2">
                    <a:lumMod val="50000"/>
                  </a:schemeClr>
                </a:solidFill>
                <a:latin typeface="Lucida Calligraphy" pitchFamily="66" charset="0"/>
              </a:rPr>
              <a:t>D</a:t>
            </a:r>
            <a:r>
              <a:rPr lang="fr-FR" sz="1200" dirty="0" err="1" smtClean="0">
                <a:solidFill>
                  <a:schemeClr val="bg2">
                    <a:lumMod val="50000"/>
                  </a:schemeClr>
                </a:solidFill>
                <a:latin typeface="Lucida Calligraphy" pitchFamily="66" charset="0"/>
              </a:rPr>
              <a:t>ales</a:t>
            </a:r>
            <a:r>
              <a:rPr lang="fr-FR" sz="1200" dirty="0" smtClean="0">
                <a:solidFill>
                  <a:schemeClr val="bg2">
                    <a:lumMod val="50000"/>
                  </a:schemeClr>
                </a:solidFill>
                <a:latin typeface="Lucida Calligraphy" pitchFamily="66" charset="0"/>
              </a:rPr>
              <a:t> </a:t>
            </a:r>
            <a:r>
              <a:rPr lang="fr-FR" sz="1200" dirty="0">
                <a:solidFill>
                  <a:schemeClr val="bg2">
                    <a:lumMod val="50000"/>
                  </a:schemeClr>
                </a:solidFill>
                <a:latin typeface="Lucida Calligraphy" pitchFamily="66" charset="0"/>
              </a:rPr>
              <a:t>et le </a:t>
            </a:r>
            <a:r>
              <a:rPr lang="fr-FR" sz="1200" dirty="0" err="1">
                <a:solidFill>
                  <a:schemeClr val="bg2">
                    <a:lumMod val="50000"/>
                  </a:schemeClr>
                </a:solidFill>
                <a:latin typeface="Lucida Calligraphy" pitchFamily="66" charset="0"/>
              </a:rPr>
              <a:t>W</a:t>
            </a:r>
            <a:r>
              <a:rPr lang="fr-FR" sz="1200" dirty="0" err="1" smtClean="0">
                <a:solidFill>
                  <a:schemeClr val="bg2">
                    <a:lumMod val="50000"/>
                  </a:schemeClr>
                </a:solidFill>
                <a:latin typeface="Lucida Calligraphy" pitchFamily="66" charset="0"/>
              </a:rPr>
              <a:t>elsh</a:t>
            </a:r>
            <a:r>
              <a:rPr lang="fr-FR" sz="1200" dirty="0" smtClean="0">
                <a:solidFill>
                  <a:schemeClr val="bg2">
                    <a:lumMod val="50000"/>
                  </a:schemeClr>
                </a:solidFill>
                <a:latin typeface="Lucida Calligraphy" pitchFamily="66" charset="0"/>
              </a:rPr>
              <a:t> </a:t>
            </a:r>
          </a:p>
          <a:p>
            <a:pPr algn="ctr"/>
            <a:endParaRPr lang="fr-FR" sz="1200" dirty="0" smtClean="0">
              <a:solidFill>
                <a:schemeClr val="bg2">
                  <a:lumMod val="50000"/>
                </a:schemeClr>
              </a:solidFill>
              <a:latin typeface="Lucida Calligraphy" pitchFamily="66" charset="0"/>
            </a:endParaRPr>
          </a:p>
          <a:p>
            <a:pPr algn="ctr"/>
            <a:r>
              <a:rPr lang="fr-FR" sz="1200" dirty="0">
                <a:solidFill>
                  <a:schemeClr val="bg2">
                    <a:lumMod val="50000"/>
                  </a:schemeClr>
                </a:solidFill>
                <a:latin typeface="Lucida Calligraphy" pitchFamily="66" charset="0"/>
              </a:rPr>
              <a:t>Le </a:t>
            </a:r>
            <a:r>
              <a:rPr lang="fr-FR" sz="1200" dirty="0" smtClean="0">
                <a:solidFill>
                  <a:schemeClr val="bg2">
                    <a:lumMod val="50000"/>
                  </a:schemeClr>
                </a:solidFill>
                <a:latin typeface="Lucida Calligraphy" pitchFamily="66" charset="0"/>
              </a:rPr>
              <a:t>GYPSY COB est </a:t>
            </a:r>
            <a:r>
              <a:rPr lang="fr-FR" sz="1200" dirty="0">
                <a:solidFill>
                  <a:schemeClr val="bg2">
                    <a:lumMod val="50000"/>
                  </a:schemeClr>
                </a:solidFill>
                <a:latin typeface="Lucida Calligraphy" pitchFamily="66" charset="0"/>
              </a:rPr>
              <a:t>un concentré de </a:t>
            </a:r>
            <a:r>
              <a:rPr lang="fr-FR" sz="1200" dirty="0" smtClean="0">
                <a:solidFill>
                  <a:schemeClr val="bg2">
                    <a:lumMod val="50000"/>
                  </a:schemeClr>
                </a:solidFill>
                <a:latin typeface="Lucida Calligraphy" pitchFamily="66" charset="0"/>
              </a:rPr>
              <a:t>perfection</a:t>
            </a:r>
          </a:p>
          <a:p>
            <a:pPr algn="ctr"/>
            <a:r>
              <a:rPr lang="fr-FR" sz="1200" dirty="0" smtClean="0">
                <a:solidFill>
                  <a:schemeClr val="bg2">
                    <a:lumMod val="50000"/>
                  </a:schemeClr>
                </a:solidFill>
                <a:latin typeface="Lucida Calligraphy" pitchFamily="66" charset="0"/>
              </a:rPr>
              <a:t>il </a:t>
            </a:r>
            <a:r>
              <a:rPr lang="fr-FR" sz="1200" dirty="0">
                <a:solidFill>
                  <a:schemeClr val="bg2">
                    <a:lumMod val="50000"/>
                  </a:schemeClr>
                </a:solidFill>
                <a:latin typeface="Lucida Calligraphy" pitchFamily="66" charset="0"/>
              </a:rPr>
              <a:t>allie la force, la robustesse, le caractère, et le look avec ses poils et fanons. </a:t>
            </a: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En France</a:t>
            </a:r>
            <a:r>
              <a:rPr lang="fr-FR" sz="1200" dirty="0">
                <a:solidFill>
                  <a:schemeClr val="bg2">
                    <a:lumMod val="50000"/>
                  </a:schemeClr>
                </a:solidFill>
                <a:latin typeface="Lucida Calligraphy" pitchFamily="66" charset="0"/>
              </a:rPr>
              <a:t>, l'engouement croissant pour ce cheval va sans dire, le </a:t>
            </a:r>
            <a:r>
              <a:rPr lang="fr-FR" sz="1200" dirty="0" smtClean="0">
                <a:solidFill>
                  <a:schemeClr val="bg2">
                    <a:lumMod val="50000"/>
                  </a:schemeClr>
                </a:solidFill>
                <a:latin typeface="Lucida Calligraphy" pitchFamily="66" charset="0"/>
              </a:rPr>
              <a:t>GYPSY COB est </a:t>
            </a:r>
            <a:r>
              <a:rPr lang="fr-FR" sz="1200" dirty="0">
                <a:solidFill>
                  <a:schemeClr val="bg2">
                    <a:lumMod val="50000"/>
                  </a:schemeClr>
                </a:solidFill>
                <a:latin typeface="Lucida Calligraphy" pitchFamily="66" charset="0"/>
              </a:rPr>
              <a:t>très polyvalent, il sait tout faire et ce, à un niveau tout à fait convenable</a:t>
            </a:r>
            <a:r>
              <a:rPr lang="fr-FR" sz="1200" dirty="0" smtClean="0">
                <a:solidFill>
                  <a:schemeClr val="bg2">
                    <a:lumMod val="50000"/>
                  </a:schemeClr>
                </a:solidFill>
                <a:latin typeface="Lucida Calligraphy" pitchFamily="66" charset="0"/>
              </a:rPr>
              <a:t>!</a:t>
            </a:r>
          </a:p>
          <a:p>
            <a:pPr algn="ctr"/>
            <a:r>
              <a:rPr lang="fr-FR" sz="1200" dirty="0">
                <a:solidFill>
                  <a:schemeClr val="bg2">
                    <a:lumMod val="50000"/>
                  </a:schemeClr>
                </a:solidFill>
                <a:latin typeface="Lucida Calligraphy" pitchFamily="66" charset="0"/>
              </a:rPr>
              <a:t>I</a:t>
            </a:r>
            <a:r>
              <a:rPr lang="fr-FR" sz="1200" dirty="0" smtClean="0">
                <a:solidFill>
                  <a:schemeClr val="bg2">
                    <a:lumMod val="50000"/>
                  </a:schemeClr>
                </a:solidFill>
                <a:latin typeface="Lucida Calligraphy" pitchFamily="66" charset="0"/>
              </a:rPr>
              <a:t>l </a:t>
            </a:r>
            <a:r>
              <a:rPr lang="fr-FR" sz="1200" dirty="0">
                <a:solidFill>
                  <a:schemeClr val="bg2">
                    <a:lumMod val="50000"/>
                  </a:schemeClr>
                </a:solidFill>
                <a:latin typeface="Lucida Calligraphy" pitchFamily="66" charset="0"/>
              </a:rPr>
              <a:t>est également un très bon cheval d'école, calme et patient, et un bon porteur, même dans les petites tailles. </a:t>
            </a:r>
            <a:endParaRPr lang="fr-FR" sz="1200" dirty="0" smtClean="0">
              <a:solidFill>
                <a:schemeClr val="bg2">
                  <a:lumMod val="50000"/>
                </a:schemeClr>
              </a:solidFill>
              <a:latin typeface="Lucida Calligraphy" pitchFamily="66" charset="0"/>
            </a:endParaRP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Le GYPSY COB vous </a:t>
            </a:r>
            <a:r>
              <a:rPr lang="fr-FR" sz="1200" dirty="0">
                <a:solidFill>
                  <a:schemeClr val="bg2">
                    <a:lumMod val="50000"/>
                  </a:schemeClr>
                </a:solidFill>
                <a:latin typeface="Lucida Calligraphy" pitchFamily="66" charset="0"/>
              </a:rPr>
              <a:t>fera inévitablement craquer dès la première rencontre...</a:t>
            </a:r>
          </a:p>
        </p:txBody>
      </p:sp>
      <p:cxnSp>
        <p:nvCxnSpPr>
          <p:cNvPr id="9" name="Connecteur droit 8"/>
          <p:cNvCxnSpPr/>
          <p:nvPr/>
        </p:nvCxnSpPr>
        <p:spPr>
          <a:xfrm>
            <a:off x="1836415" y="2034332"/>
            <a:ext cx="396044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8" name="Image 7" descr="BOUNTY ALTAIS VYRONE.JPG"/>
          <p:cNvPicPr>
            <a:picLocks noChangeAspect="1"/>
          </p:cNvPicPr>
          <p:nvPr/>
        </p:nvPicPr>
        <p:blipFill>
          <a:blip r:embed="rId2" cstate="print"/>
          <a:srcRect l="-1226" r="3915"/>
          <a:stretch>
            <a:fillRect/>
          </a:stretch>
        </p:blipFill>
        <p:spPr>
          <a:xfrm>
            <a:off x="0" y="7486950"/>
            <a:ext cx="7574182" cy="2972317"/>
          </a:xfrm>
          <a:prstGeom prst="rect">
            <a:avLst/>
          </a:prstGeom>
          <a:effectLst>
            <a:softEdge rad="6350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324247" y="1530276"/>
            <a:ext cx="6912768" cy="677108"/>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NOS ETALONS</a:t>
            </a:r>
          </a:p>
          <a:p>
            <a:endParaRPr lang="fr-FR" sz="1400" dirty="0" smtClean="0">
              <a:solidFill>
                <a:srgbClr val="E0E377"/>
              </a:solidFill>
              <a:latin typeface="Lucida Handwriting" pitchFamily="66" charset="0"/>
            </a:endParaRPr>
          </a:p>
          <a:p>
            <a:endParaRPr lang="fr-FR" sz="1200" dirty="0">
              <a:solidFill>
                <a:srgbClr val="E0E377"/>
              </a:solidFill>
              <a:latin typeface="Lucida Handwriting" pitchFamily="66" charset="0"/>
            </a:endParaRPr>
          </a:p>
        </p:txBody>
      </p:sp>
      <p:sp>
        <p:nvSpPr>
          <p:cNvPr id="6" name="ZoneTexte 5"/>
          <p:cNvSpPr txBox="1"/>
          <p:nvPr/>
        </p:nvSpPr>
        <p:spPr>
          <a:xfrm>
            <a:off x="0" y="234132"/>
            <a:ext cx="7561263" cy="1015663"/>
          </a:xfrm>
          <a:prstGeom prst="rect">
            <a:avLst/>
          </a:prstGeom>
          <a:noFill/>
        </p:spPr>
        <p:txBody>
          <a:bodyPr wrap="square" rtlCol="0">
            <a:spAutoFit/>
          </a:bodyPr>
          <a:lstStyle/>
          <a:p>
            <a:pPr algn="ctr"/>
            <a:r>
              <a:rPr lang="fr-FR" sz="6000" dirty="0" smtClean="0">
                <a:solidFill>
                  <a:schemeClr val="bg2">
                    <a:lumMod val="25000"/>
                  </a:schemeClr>
                </a:solidFill>
                <a:latin typeface="Vivaldi" pitchFamily="66" charset="0"/>
              </a:rPr>
              <a:t>Le Vallon de la Mourre</a:t>
            </a:r>
            <a:endParaRPr lang="fr-FR" sz="6000" dirty="0">
              <a:solidFill>
                <a:schemeClr val="bg2">
                  <a:lumMod val="25000"/>
                </a:schemeClr>
              </a:solidFill>
              <a:latin typeface="Vivaldi" pitchFamily="66" charset="0"/>
            </a:endParaRPr>
          </a:p>
        </p:txBody>
      </p:sp>
      <p:pic>
        <p:nvPicPr>
          <p:cNvPr id="13" name="Image 12" descr="IMG_7294 MOD.JPG"/>
          <p:cNvPicPr>
            <a:picLocks noChangeAspect="1"/>
          </p:cNvPicPr>
          <p:nvPr/>
        </p:nvPicPr>
        <p:blipFill>
          <a:blip r:embed="rId2" cstate="print"/>
          <a:srcRect t="30313"/>
          <a:stretch>
            <a:fillRect/>
          </a:stretch>
        </p:blipFill>
        <p:spPr>
          <a:xfrm>
            <a:off x="540271" y="4770636"/>
            <a:ext cx="4189332" cy="4032448"/>
          </a:xfrm>
          <a:prstGeom prst="rect">
            <a:avLst/>
          </a:prstGeom>
          <a:effectLst>
            <a:softEdge rad="317500"/>
          </a:effectLst>
        </p:spPr>
      </p:pic>
      <p:pic>
        <p:nvPicPr>
          <p:cNvPr id="10" name="Image 9" descr="IMG_7407 MOD.JPG"/>
          <p:cNvPicPr>
            <a:picLocks noChangeAspect="1"/>
          </p:cNvPicPr>
          <p:nvPr/>
        </p:nvPicPr>
        <p:blipFill>
          <a:blip r:embed="rId3" cstate="print"/>
          <a:srcRect l="3338" t="4879" r="4399" b="2428"/>
          <a:stretch>
            <a:fillRect/>
          </a:stretch>
        </p:blipFill>
        <p:spPr>
          <a:xfrm>
            <a:off x="4068663" y="3474492"/>
            <a:ext cx="3348585" cy="4544523"/>
          </a:xfrm>
          <a:prstGeom prst="rect">
            <a:avLst/>
          </a:prstGeom>
          <a:effectLst>
            <a:softEdge rad="635000"/>
          </a:effectLst>
        </p:spPr>
      </p:pic>
      <p:pic>
        <p:nvPicPr>
          <p:cNvPr id="12" name="Image 11" descr="IMG_8678 MOD.JPG"/>
          <p:cNvPicPr>
            <a:picLocks noChangeAspect="1"/>
          </p:cNvPicPr>
          <p:nvPr/>
        </p:nvPicPr>
        <p:blipFill>
          <a:blip r:embed="rId4" cstate="print"/>
          <a:stretch>
            <a:fillRect/>
          </a:stretch>
        </p:blipFill>
        <p:spPr>
          <a:xfrm>
            <a:off x="396255" y="1314252"/>
            <a:ext cx="3528392" cy="4644320"/>
          </a:xfrm>
          <a:prstGeom prst="rect">
            <a:avLst/>
          </a:prstGeom>
          <a:ln>
            <a:noFill/>
          </a:ln>
          <a:effectLst>
            <a:softEdge rad="635000"/>
          </a:effectLst>
        </p:spPr>
      </p:pic>
      <p:pic>
        <p:nvPicPr>
          <p:cNvPr id="15" name="Image 14" descr="IMG_9213 MOD.JPG"/>
          <p:cNvPicPr>
            <a:picLocks noChangeAspect="1"/>
          </p:cNvPicPr>
          <p:nvPr/>
        </p:nvPicPr>
        <p:blipFill>
          <a:blip r:embed="rId5" cstate="print"/>
          <a:srcRect r="13182"/>
          <a:stretch>
            <a:fillRect/>
          </a:stretch>
        </p:blipFill>
        <p:spPr>
          <a:xfrm>
            <a:off x="2916535" y="1386260"/>
            <a:ext cx="4501131" cy="3456384"/>
          </a:xfrm>
          <a:prstGeom prst="rect">
            <a:avLst/>
          </a:prstGeom>
          <a:ln>
            <a:noFill/>
          </a:ln>
          <a:effectLst>
            <a:softEdge rad="635000"/>
          </a:effectLst>
        </p:spPr>
      </p:pic>
      <p:pic>
        <p:nvPicPr>
          <p:cNvPr id="11" name="Image 10" descr="IMG_3183 MOD.JPG"/>
          <p:cNvPicPr>
            <a:picLocks noChangeAspect="1"/>
          </p:cNvPicPr>
          <p:nvPr/>
        </p:nvPicPr>
        <p:blipFill>
          <a:blip r:embed="rId6" cstate="print"/>
          <a:srcRect l="11679" t="5333" r="4236" b="18224"/>
          <a:stretch>
            <a:fillRect/>
          </a:stretch>
        </p:blipFill>
        <p:spPr>
          <a:xfrm>
            <a:off x="252239" y="6866974"/>
            <a:ext cx="3384376" cy="4042450"/>
          </a:xfrm>
          <a:prstGeom prst="rect">
            <a:avLst/>
          </a:prstGeom>
          <a:effectLst>
            <a:softEdge rad="635000"/>
          </a:effectLst>
        </p:spPr>
      </p:pic>
      <p:pic>
        <p:nvPicPr>
          <p:cNvPr id="14" name="Image 13" descr="IMG_3326 MOD.JPG"/>
          <p:cNvPicPr>
            <a:picLocks noChangeAspect="1"/>
          </p:cNvPicPr>
          <p:nvPr/>
        </p:nvPicPr>
        <p:blipFill>
          <a:blip r:embed="rId7" cstate="print"/>
          <a:srcRect r="14817"/>
          <a:stretch>
            <a:fillRect/>
          </a:stretch>
        </p:blipFill>
        <p:spPr>
          <a:xfrm>
            <a:off x="3204567" y="6858869"/>
            <a:ext cx="4222251" cy="3834532"/>
          </a:xfrm>
          <a:prstGeom prst="rect">
            <a:avLst/>
          </a:prstGeom>
          <a:effectLst>
            <a:softEdge rad="6350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96255" y="7938988"/>
            <a:ext cx="6768752" cy="2448272"/>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396255" y="7650956"/>
            <a:ext cx="3096344" cy="276999"/>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SA PRODUCTION</a:t>
            </a:r>
            <a:endParaRPr lang="fr-FR" sz="1200" dirty="0">
              <a:solidFill>
                <a:schemeClr val="bg2">
                  <a:lumMod val="25000"/>
                </a:schemeClr>
              </a:solidFill>
              <a:latin typeface="Lucida Handwriting" pitchFamily="66" charset="0"/>
            </a:endParaRPr>
          </a:p>
        </p:txBody>
      </p:sp>
      <p:sp>
        <p:nvSpPr>
          <p:cNvPr id="19" name="ZoneTexte 18"/>
          <p:cNvSpPr txBox="1"/>
          <p:nvPr/>
        </p:nvSpPr>
        <p:spPr>
          <a:xfrm>
            <a:off x="468263" y="8010996"/>
            <a:ext cx="4392488"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APEX LAD</a:t>
            </a:r>
            <a:endParaRPr lang="fr-FR" sz="1400" dirty="0">
              <a:solidFill>
                <a:schemeClr val="bg2">
                  <a:lumMod val="25000"/>
                </a:schemeClr>
              </a:solidFill>
              <a:latin typeface="Lucida Handwriting" pitchFamily="66" charset="0"/>
            </a:endParaRPr>
          </a:p>
        </p:txBody>
      </p:sp>
      <p:sp>
        <p:nvSpPr>
          <p:cNvPr id="8" name="ZoneTexte 7"/>
          <p:cNvSpPr txBox="1"/>
          <p:nvPr/>
        </p:nvSpPr>
        <p:spPr>
          <a:xfrm>
            <a:off x="1692399" y="1800000"/>
            <a:ext cx="3960440" cy="830997"/>
          </a:xfrm>
          <a:prstGeom prst="rect">
            <a:avLst/>
          </a:prstGeom>
          <a:noFill/>
        </p:spPr>
        <p:txBody>
          <a:bodyPr wrap="square" rtlCol="0">
            <a:spAutoFit/>
          </a:bodyPr>
          <a:lstStyle/>
          <a:p>
            <a:pPr algn="ctr"/>
            <a:r>
              <a:rPr lang="fr-FR" sz="1200" dirty="0" smtClean="0">
                <a:solidFill>
                  <a:schemeClr val="bg2">
                    <a:lumMod val="50000"/>
                  </a:schemeClr>
                </a:solidFill>
                <a:latin typeface="Lucida Calligraphy" pitchFamily="66" charset="0"/>
              </a:rPr>
              <a:t>APEX !!</a:t>
            </a:r>
          </a:p>
          <a:p>
            <a:pPr algn="ctr"/>
            <a:r>
              <a:rPr lang="fr-FR" sz="1200" dirty="0" smtClean="0">
                <a:solidFill>
                  <a:schemeClr val="bg2">
                    <a:lumMod val="50000"/>
                  </a:schemeClr>
                </a:solidFill>
                <a:latin typeface="Lucida Calligraphy" pitchFamily="66" charset="0"/>
              </a:rPr>
              <a:t>La perfection ….</a:t>
            </a:r>
          </a:p>
          <a:p>
            <a:endParaRPr lang="fr-FR" sz="1200" dirty="0" smtClean="0">
              <a:solidFill>
                <a:schemeClr val="bg2">
                  <a:lumMod val="50000"/>
                </a:schemeClr>
              </a:solidFill>
              <a:latin typeface="Lucida Handwriting" pitchFamily="66" charset="0"/>
            </a:endParaRPr>
          </a:p>
          <a:p>
            <a:endParaRPr lang="fr-FR" sz="1200" dirty="0">
              <a:solidFill>
                <a:srgbClr val="E8EA9A"/>
              </a:solidFill>
              <a:latin typeface="Lucida Handwriting" pitchFamily="66" charset="0"/>
            </a:endParaRPr>
          </a:p>
        </p:txBody>
      </p:sp>
      <p:pic>
        <p:nvPicPr>
          <p:cNvPr id="31" name="Image 30" descr="524801_416891524991225_860029190_n.jpg"/>
          <p:cNvPicPr>
            <a:picLocks/>
          </p:cNvPicPr>
          <p:nvPr/>
        </p:nvPicPr>
        <p:blipFill>
          <a:blip r:embed="rId2" cstate="print"/>
          <a:srcRect t="4903" b="3878"/>
          <a:stretch>
            <a:fillRect/>
          </a:stretch>
        </p:blipFill>
        <p:spPr>
          <a:xfrm>
            <a:off x="396255" y="5400000"/>
            <a:ext cx="2520000" cy="2088000"/>
          </a:xfrm>
          <a:prstGeom prst="rect">
            <a:avLst/>
          </a:prstGeom>
        </p:spPr>
      </p:pic>
      <p:pic>
        <p:nvPicPr>
          <p:cNvPr id="33" name="Image 32" descr="539381_416890228324688_297866892_n.jpg"/>
          <p:cNvPicPr>
            <a:picLocks/>
          </p:cNvPicPr>
          <p:nvPr/>
        </p:nvPicPr>
        <p:blipFill>
          <a:blip r:embed="rId3" cstate="print"/>
          <a:srcRect t="3879" b="3626"/>
          <a:stretch>
            <a:fillRect/>
          </a:stretch>
        </p:blipFill>
        <p:spPr>
          <a:xfrm>
            <a:off x="3060000" y="5400000"/>
            <a:ext cx="1440000" cy="2088000"/>
          </a:xfrm>
          <a:prstGeom prst="rect">
            <a:avLst/>
          </a:prstGeom>
        </p:spPr>
      </p:pic>
      <p:pic>
        <p:nvPicPr>
          <p:cNvPr id="34" name="Image 33" descr="546447_433037736709937_860685340_n.jpg"/>
          <p:cNvPicPr>
            <a:picLocks/>
          </p:cNvPicPr>
          <p:nvPr/>
        </p:nvPicPr>
        <p:blipFill>
          <a:blip r:embed="rId4" cstate="print"/>
          <a:srcRect l="3380" r="4458"/>
          <a:stretch>
            <a:fillRect/>
          </a:stretch>
        </p:blipFill>
        <p:spPr>
          <a:xfrm>
            <a:off x="4608000" y="5400000"/>
            <a:ext cx="2556000" cy="2088000"/>
          </a:xfrm>
          <a:prstGeom prst="rect">
            <a:avLst/>
          </a:prstGeom>
        </p:spPr>
      </p:pic>
      <p:pic>
        <p:nvPicPr>
          <p:cNvPr id="35" name="Image 34" descr="IMG_8678 MOD.JPG"/>
          <p:cNvPicPr>
            <a:picLocks noChangeAspect="1"/>
          </p:cNvPicPr>
          <p:nvPr/>
        </p:nvPicPr>
        <p:blipFill>
          <a:blip r:embed="rId5" cstate="print"/>
          <a:stretch>
            <a:fillRect/>
          </a:stretch>
        </p:blipFill>
        <p:spPr>
          <a:xfrm>
            <a:off x="0" y="306140"/>
            <a:ext cx="1872208" cy="2464332"/>
          </a:xfrm>
          <a:prstGeom prst="rect">
            <a:avLst/>
          </a:prstGeom>
          <a:ln>
            <a:noFill/>
          </a:ln>
          <a:effectLst>
            <a:softEdge rad="317500"/>
          </a:effectLst>
        </p:spPr>
      </p:pic>
      <p:pic>
        <p:nvPicPr>
          <p:cNvPr id="22" name="Image 21" descr="APEX ENTIER .jpg"/>
          <p:cNvPicPr>
            <a:picLocks noChangeAspect="1"/>
          </p:cNvPicPr>
          <p:nvPr/>
        </p:nvPicPr>
        <p:blipFill>
          <a:blip r:embed="rId6" cstate="print"/>
          <a:stretch>
            <a:fillRect/>
          </a:stretch>
        </p:blipFill>
        <p:spPr>
          <a:xfrm>
            <a:off x="5220791" y="0"/>
            <a:ext cx="2070564" cy="3276576"/>
          </a:xfrm>
          <a:prstGeom prst="rect">
            <a:avLst/>
          </a:prstGeom>
          <a:effectLst>
            <a:softEdge rad="317500"/>
          </a:effectLst>
        </p:spPr>
      </p:pic>
      <p:sp>
        <p:nvSpPr>
          <p:cNvPr id="12" name="ZoneTexte 11"/>
          <p:cNvSpPr txBox="1"/>
          <p:nvPr/>
        </p:nvSpPr>
        <p:spPr>
          <a:xfrm>
            <a:off x="468000" y="2772000"/>
            <a:ext cx="6624736" cy="2585323"/>
          </a:xfrm>
          <a:prstGeom prst="rect">
            <a:avLst/>
          </a:prstGeom>
          <a:noFill/>
        </p:spPr>
        <p:txBody>
          <a:bodyPr wrap="square" rtlCol="0">
            <a:spAutoFit/>
          </a:bodyPr>
          <a:lstStyle/>
          <a:p>
            <a:pPr algn="ctr"/>
            <a:r>
              <a:rPr lang="fr-FR" sz="1200" dirty="0" smtClean="0">
                <a:solidFill>
                  <a:schemeClr val="bg2">
                    <a:lumMod val="50000"/>
                  </a:schemeClr>
                </a:solidFill>
                <a:latin typeface="Lucida Calligraphy" pitchFamily="66" charset="0"/>
              </a:rPr>
              <a:t>Que dire de ce cheval …</a:t>
            </a:r>
          </a:p>
          <a:p>
            <a:pPr algn="ctr"/>
            <a:r>
              <a:rPr lang="fr-FR" sz="1200" dirty="0" smtClean="0">
                <a:solidFill>
                  <a:schemeClr val="bg2">
                    <a:lumMod val="50000"/>
                  </a:schemeClr>
                </a:solidFill>
                <a:latin typeface="Lucida Calligraphy" pitchFamily="66" charset="0"/>
              </a:rPr>
              <a:t>APEX est extraordinaire !</a:t>
            </a:r>
          </a:p>
          <a:p>
            <a:pPr algn="ctr"/>
            <a:r>
              <a:rPr lang="fr-FR" sz="1200" dirty="0" smtClean="0">
                <a:solidFill>
                  <a:schemeClr val="bg2">
                    <a:lumMod val="50000"/>
                  </a:schemeClr>
                </a:solidFill>
                <a:latin typeface="Lucida Calligraphy" pitchFamily="66" charset="0"/>
              </a:rPr>
              <a:t>Sa morphologie est irréprochable, son caractère très </a:t>
            </a:r>
            <a:r>
              <a:rPr lang="fr-FR" sz="1200" dirty="0" err="1" smtClean="0">
                <a:solidFill>
                  <a:schemeClr val="bg2">
                    <a:lumMod val="50000"/>
                  </a:schemeClr>
                </a:solidFill>
                <a:latin typeface="Lucida Calligraphy" pitchFamily="66" charset="0"/>
              </a:rPr>
              <a:t>très</a:t>
            </a:r>
            <a:r>
              <a:rPr lang="fr-FR" sz="1200" dirty="0" smtClean="0">
                <a:solidFill>
                  <a:schemeClr val="bg2">
                    <a:lumMod val="50000"/>
                  </a:schemeClr>
                </a:solidFill>
                <a:latin typeface="Lucida Calligraphy" pitchFamily="66" charset="0"/>
              </a:rPr>
              <a:t> bon.</a:t>
            </a: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APEX est hétérozygote pour le </a:t>
            </a:r>
            <a:r>
              <a:rPr lang="fr-FR" sz="1200" dirty="0" err="1" smtClean="0">
                <a:solidFill>
                  <a:schemeClr val="bg2">
                    <a:lumMod val="50000"/>
                  </a:schemeClr>
                </a:solidFill>
                <a:latin typeface="Lucida Calligraphy" pitchFamily="66" charset="0"/>
              </a:rPr>
              <a:t>tobiano</a:t>
            </a:r>
            <a:r>
              <a:rPr lang="fr-FR" sz="1200" dirty="0" smtClean="0">
                <a:solidFill>
                  <a:schemeClr val="bg2">
                    <a:lumMod val="50000"/>
                  </a:schemeClr>
                </a:solidFill>
                <a:latin typeface="Lucida Calligraphy" pitchFamily="66" charset="0"/>
              </a:rPr>
              <a:t>, ce qui veut dire qu'il a autant de chance de produire du pie que de l'uni., et il ne porte pas l’alezan.</a:t>
            </a:r>
          </a:p>
          <a:p>
            <a:pPr algn="ct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Nous sommes très impatients de voir naître ses premiers produits au Vallon de la Mourre….il a déjà produit de superbes poulains en UK qui ont prit sa jolie tête, son corps bien compact, son marquage très noir  et son abondance de poils….</a:t>
            </a:r>
          </a:p>
          <a:p>
            <a:pPr algn="ctr"/>
            <a:endParaRPr lang="fr-FR" sz="1200" dirty="0" smtClean="0">
              <a:solidFill>
                <a:schemeClr val="bg2">
                  <a:lumMod val="50000"/>
                </a:schemeClr>
              </a:solidFill>
              <a:latin typeface="Lucida Calligraphy" pitchFamily="66" charset="0"/>
            </a:endParaRPr>
          </a:p>
          <a:p>
            <a:endParaRPr lang="fr-FR" dirty="0">
              <a:solidFill>
                <a:schemeClr val="bg2">
                  <a:lumMod val="50000"/>
                </a:schemeClr>
              </a:solidFill>
            </a:endParaRPr>
          </a:p>
        </p:txBody>
      </p:sp>
      <p:sp>
        <p:nvSpPr>
          <p:cNvPr id="6" name="ZoneTexte 5"/>
          <p:cNvSpPr txBox="1"/>
          <p:nvPr/>
        </p:nvSpPr>
        <p:spPr>
          <a:xfrm>
            <a:off x="0" y="234132"/>
            <a:ext cx="7309023" cy="923330"/>
          </a:xfrm>
          <a:prstGeom prst="rect">
            <a:avLst/>
          </a:prstGeom>
          <a:noFill/>
        </p:spPr>
        <p:txBody>
          <a:bodyPr wrap="square" rtlCol="0">
            <a:spAutoFit/>
          </a:bodyPr>
          <a:lstStyle/>
          <a:p>
            <a:pPr algn="ctr"/>
            <a:r>
              <a:rPr lang="fr-FR" sz="5400" dirty="0" smtClean="0">
                <a:solidFill>
                  <a:schemeClr val="bg2">
                    <a:lumMod val="25000"/>
                  </a:schemeClr>
                </a:solidFill>
                <a:latin typeface="Vivaldi" pitchFamily="66" charset="0"/>
              </a:rPr>
              <a:t>Notre </a:t>
            </a:r>
            <a:r>
              <a:rPr lang="fr-FR" sz="5400" dirty="0" err="1" smtClean="0">
                <a:solidFill>
                  <a:schemeClr val="bg2">
                    <a:lumMod val="25000"/>
                  </a:schemeClr>
                </a:solidFill>
                <a:latin typeface="Vivaldi" pitchFamily="66" charset="0"/>
              </a:rPr>
              <a:t>étalon,Apex</a:t>
            </a:r>
            <a:endParaRPr lang="fr-FR" sz="5400" dirty="0">
              <a:solidFill>
                <a:schemeClr val="bg2">
                  <a:lumMod val="25000"/>
                </a:schemeClr>
              </a:solidFill>
              <a:latin typeface="Vivaldi" pitchFamily="66" charset="0"/>
            </a:endParaRPr>
          </a:p>
        </p:txBody>
      </p:sp>
      <p:pic>
        <p:nvPicPr>
          <p:cNvPr id="23" name="Image 22" descr="apex lad 2.jpg"/>
          <p:cNvPicPr>
            <a:picLocks noChangeAspect="1"/>
          </p:cNvPicPr>
          <p:nvPr/>
        </p:nvPicPr>
        <p:blipFill>
          <a:blip r:embed="rId7" cstate="print"/>
          <a:stretch>
            <a:fillRect/>
          </a:stretch>
        </p:blipFill>
        <p:spPr>
          <a:xfrm>
            <a:off x="684287" y="8299028"/>
            <a:ext cx="2539088" cy="1944216"/>
          </a:xfrm>
          <a:prstGeom prst="rect">
            <a:avLst/>
          </a:prstGeom>
        </p:spPr>
      </p:pic>
      <p:pic>
        <p:nvPicPr>
          <p:cNvPr id="24" name="Image 23" descr="apex lad.jpg"/>
          <p:cNvPicPr>
            <a:picLocks noChangeAspect="1"/>
          </p:cNvPicPr>
          <p:nvPr/>
        </p:nvPicPr>
        <p:blipFill>
          <a:blip r:embed="rId8" cstate="print"/>
          <a:srcRect t="4924" b="8911"/>
          <a:stretch>
            <a:fillRect/>
          </a:stretch>
        </p:blipFill>
        <p:spPr>
          <a:xfrm>
            <a:off x="3348583" y="8299028"/>
            <a:ext cx="1385170" cy="194421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96255" y="7938988"/>
            <a:ext cx="6768752" cy="2448272"/>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AENGUS 7 MOIS 4.jpg"/>
          <p:cNvPicPr>
            <a:picLocks noChangeAspect="1"/>
          </p:cNvPicPr>
          <p:nvPr/>
        </p:nvPicPr>
        <p:blipFill>
          <a:blip r:embed="rId2" cstate="print"/>
          <a:srcRect l="7358" r="8026"/>
          <a:stretch>
            <a:fillRect/>
          </a:stretch>
        </p:blipFill>
        <p:spPr>
          <a:xfrm>
            <a:off x="468263" y="8280000"/>
            <a:ext cx="1656184" cy="2052000"/>
          </a:xfrm>
          <a:prstGeom prst="rect">
            <a:avLst/>
          </a:prstGeom>
        </p:spPr>
      </p:pic>
      <p:pic>
        <p:nvPicPr>
          <p:cNvPr id="11" name="Image 10" descr="BAIA 1 MOIS.jpg"/>
          <p:cNvPicPr>
            <a:picLocks noChangeAspect="1"/>
          </p:cNvPicPr>
          <p:nvPr/>
        </p:nvPicPr>
        <p:blipFill>
          <a:blip r:embed="rId3" cstate="print"/>
          <a:srcRect l="7457" r="5182"/>
          <a:stretch>
            <a:fillRect/>
          </a:stretch>
        </p:blipFill>
        <p:spPr>
          <a:xfrm>
            <a:off x="2160000" y="8280000"/>
            <a:ext cx="1687200" cy="2052000"/>
          </a:xfrm>
          <a:prstGeom prst="rect">
            <a:avLst/>
          </a:prstGeom>
        </p:spPr>
      </p:pic>
      <p:sp>
        <p:nvSpPr>
          <p:cNvPr id="15" name="ZoneTexte 14"/>
          <p:cNvSpPr txBox="1"/>
          <p:nvPr/>
        </p:nvSpPr>
        <p:spPr>
          <a:xfrm>
            <a:off x="396255" y="7650956"/>
            <a:ext cx="3096344" cy="276999"/>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SA PRODUCTION</a:t>
            </a:r>
            <a:endParaRPr lang="fr-FR" sz="1200" dirty="0">
              <a:solidFill>
                <a:schemeClr val="bg2">
                  <a:lumMod val="25000"/>
                </a:schemeClr>
              </a:solidFill>
              <a:latin typeface="Lucida Handwriting" pitchFamily="66" charset="0"/>
            </a:endParaRPr>
          </a:p>
        </p:txBody>
      </p:sp>
      <p:sp>
        <p:nvSpPr>
          <p:cNvPr id="19" name="ZoneTexte 18"/>
          <p:cNvSpPr txBox="1"/>
          <p:nvPr/>
        </p:nvSpPr>
        <p:spPr>
          <a:xfrm>
            <a:off x="468263" y="8010996"/>
            <a:ext cx="1656184"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AENGUS</a:t>
            </a:r>
            <a:endParaRPr lang="fr-FR" sz="1400" dirty="0">
              <a:solidFill>
                <a:schemeClr val="bg2">
                  <a:lumMod val="25000"/>
                </a:schemeClr>
              </a:solidFill>
              <a:latin typeface="Lucida Handwriting" pitchFamily="66" charset="0"/>
            </a:endParaRPr>
          </a:p>
        </p:txBody>
      </p:sp>
      <p:sp>
        <p:nvSpPr>
          <p:cNvPr id="20" name="ZoneTexte 19"/>
          <p:cNvSpPr txBox="1"/>
          <p:nvPr/>
        </p:nvSpPr>
        <p:spPr>
          <a:xfrm>
            <a:off x="2196455" y="8010997"/>
            <a:ext cx="1656184"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BAÏA</a:t>
            </a:r>
            <a:endParaRPr lang="fr-FR" sz="1400" dirty="0">
              <a:solidFill>
                <a:schemeClr val="bg2">
                  <a:lumMod val="25000"/>
                </a:schemeClr>
              </a:solidFill>
              <a:latin typeface="Lucida Handwriting" pitchFamily="66" charset="0"/>
            </a:endParaRPr>
          </a:p>
        </p:txBody>
      </p:sp>
      <p:pic>
        <p:nvPicPr>
          <p:cNvPr id="22" name="Image 21" descr="IMG_7431 MOD.JPG"/>
          <p:cNvPicPr>
            <a:picLocks/>
          </p:cNvPicPr>
          <p:nvPr/>
        </p:nvPicPr>
        <p:blipFill>
          <a:blip r:embed="rId4" cstate="print"/>
          <a:stretch>
            <a:fillRect/>
          </a:stretch>
        </p:blipFill>
        <p:spPr>
          <a:xfrm>
            <a:off x="396000" y="5400000"/>
            <a:ext cx="2556000" cy="2088000"/>
          </a:xfrm>
          <a:prstGeom prst="rect">
            <a:avLst/>
          </a:prstGeom>
        </p:spPr>
      </p:pic>
      <p:pic>
        <p:nvPicPr>
          <p:cNvPr id="23" name="Image 22" descr="IMG_7293 MOD.JPG"/>
          <p:cNvPicPr>
            <a:picLocks/>
          </p:cNvPicPr>
          <p:nvPr/>
        </p:nvPicPr>
        <p:blipFill>
          <a:blip r:embed="rId5" cstate="print"/>
          <a:srcRect l="22856" r="43813" b="40639"/>
          <a:stretch>
            <a:fillRect/>
          </a:stretch>
        </p:blipFill>
        <p:spPr>
          <a:xfrm>
            <a:off x="3060000" y="5400000"/>
            <a:ext cx="1440000" cy="2088000"/>
          </a:xfrm>
          <a:prstGeom prst="rect">
            <a:avLst/>
          </a:prstGeom>
        </p:spPr>
      </p:pic>
      <p:pic>
        <p:nvPicPr>
          <p:cNvPr id="24" name="Image 23" descr="IMG_7420 MOD.JPG"/>
          <p:cNvPicPr>
            <a:picLocks/>
          </p:cNvPicPr>
          <p:nvPr/>
        </p:nvPicPr>
        <p:blipFill>
          <a:blip r:embed="rId6" cstate="print"/>
          <a:srcRect l="4541"/>
          <a:stretch>
            <a:fillRect/>
          </a:stretch>
        </p:blipFill>
        <p:spPr>
          <a:xfrm>
            <a:off x="4608000" y="5400000"/>
            <a:ext cx="2556000" cy="2088000"/>
          </a:xfrm>
          <a:prstGeom prst="rect">
            <a:avLst/>
          </a:prstGeom>
        </p:spPr>
      </p:pic>
      <p:sp>
        <p:nvSpPr>
          <p:cNvPr id="25" name="ZoneTexte 24"/>
          <p:cNvSpPr txBox="1"/>
          <p:nvPr/>
        </p:nvSpPr>
        <p:spPr>
          <a:xfrm>
            <a:off x="3924647" y="8010997"/>
            <a:ext cx="1584176"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CHIDORI</a:t>
            </a:r>
            <a:endParaRPr lang="fr-FR" sz="1400" dirty="0">
              <a:solidFill>
                <a:schemeClr val="bg2">
                  <a:lumMod val="25000"/>
                </a:schemeClr>
              </a:solidFill>
              <a:latin typeface="Lucida Handwriting" pitchFamily="66" charset="0"/>
            </a:endParaRPr>
          </a:p>
        </p:txBody>
      </p:sp>
      <p:sp>
        <p:nvSpPr>
          <p:cNvPr id="26" name="ZoneTexte 25"/>
          <p:cNvSpPr txBox="1"/>
          <p:nvPr/>
        </p:nvSpPr>
        <p:spPr>
          <a:xfrm>
            <a:off x="5508823" y="8010996"/>
            <a:ext cx="1584176"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CHERYL LOVE</a:t>
            </a:r>
            <a:endParaRPr lang="fr-FR" sz="1400" dirty="0">
              <a:solidFill>
                <a:schemeClr val="bg2">
                  <a:lumMod val="25000"/>
                </a:schemeClr>
              </a:solidFill>
              <a:latin typeface="Lucida Handwriting" pitchFamily="66" charset="0"/>
            </a:endParaRPr>
          </a:p>
        </p:txBody>
      </p:sp>
      <p:pic>
        <p:nvPicPr>
          <p:cNvPr id="29" name="Image 28" descr="BOB PORTRAIT blanc .JPG"/>
          <p:cNvPicPr>
            <a:picLocks noChangeAspect="1"/>
          </p:cNvPicPr>
          <p:nvPr/>
        </p:nvPicPr>
        <p:blipFill>
          <a:blip r:embed="rId7" cstate="print"/>
          <a:stretch>
            <a:fillRect/>
          </a:stretch>
        </p:blipFill>
        <p:spPr>
          <a:xfrm>
            <a:off x="252239" y="306140"/>
            <a:ext cx="1495175" cy="2394372"/>
          </a:xfrm>
          <a:prstGeom prst="rect">
            <a:avLst/>
          </a:prstGeom>
          <a:effectLst>
            <a:softEdge rad="317500"/>
          </a:effectLst>
        </p:spPr>
      </p:pic>
      <p:pic>
        <p:nvPicPr>
          <p:cNvPr id="30" name="Image 29" descr="BOB ENTIER GALOP blanc.JPG"/>
          <p:cNvPicPr>
            <a:picLocks noChangeAspect="1"/>
          </p:cNvPicPr>
          <p:nvPr/>
        </p:nvPicPr>
        <p:blipFill>
          <a:blip r:embed="rId8" cstate="print"/>
          <a:stretch>
            <a:fillRect/>
          </a:stretch>
        </p:blipFill>
        <p:spPr>
          <a:xfrm>
            <a:off x="5472000" y="180000"/>
            <a:ext cx="2175791" cy="3051497"/>
          </a:xfrm>
          <a:prstGeom prst="rect">
            <a:avLst/>
          </a:prstGeom>
          <a:effectLst>
            <a:softEdge rad="317500"/>
          </a:effectLst>
        </p:spPr>
      </p:pic>
      <p:sp>
        <p:nvSpPr>
          <p:cNvPr id="6" name="ZoneTexte 5"/>
          <p:cNvSpPr txBox="1"/>
          <p:nvPr/>
        </p:nvSpPr>
        <p:spPr>
          <a:xfrm>
            <a:off x="0" y="234132"/>
            <a:ext cx="7309023" cy="923330"/>
          </a:xfrm>
          <a:prstGeom prst="rect">
            <a:avLst/>
          </a:prstGeom>
          <a:noFill/>
        </p:spPr>
        <p:txBody>
          <a:bodyPr wrap="square" rtlCol="0">
            <a:spAutoFit/>
          </a:bodyPr>
          <a:lstStyle/>
          <a:p>
            <a:pPr algn="ctr"/>
            <a:r>
              <a:rPr lang="fr-FR" sz="5400" dirty="0" smtClean="0">
                <a:solidFill>
                  <a:schemeClr val="bg2">
                    <a:lumMod val="25000"/>
                  </a:schemeClr>
                </a:solidFill>
                <a:latin typeface="Vivaldi" pitchFamily="66" charset="0"/>
              </a:rPr>
              <a:t>Notre </a:t>
            </a:r>
            <a:r>
              <a:rPr lang="fr-FR" sz="5400" dirty="0" err="1" smtClean="0">
                <a:solidFill>
                  <a:schemeClr val="bg2">
                    <a:lumMod val="25000"/>
                  </a:schemeClr>
                </a:solidFill>
                <a:latin typeface="Vivaldi" pitchFamily="66" charset="0"/>
              </a:rPr>
              <a:t>étalon,BobTan</a:t>
            </a:r>
            <a:endParaRPr lang="fr-FR" sz="5400" dirty="0">
              <a:solidFill>
                <a:schemeClr val="bg2">
                  <a:lumMod val="25000"/>
                </a:schemeClr>
              </a:solidFill>
              <a:latin typeface="Vivaldi" pitchFamily="66" charset="0"/>
            </a:endParaRPr>
          </a:p>
        </p:txBody>
      </p:sp>
      <p:sp>
        <p:nvSpPr>
          <p:cNvPr id="12" name="ZoneTexte 11"/>
          <p:cNvSpPr txBox="1"/>
          <p:nvPr/>
        </p:nvSpPr>
        <p:spPr>
          <a:xfrm>
            <a:off x="468000" y="2772000"/>
            <a:ext cx="6624736" cy="2631490"/>
          </a:xfrm>
          <a:prstGeom prst="rect">
            <a:avLst/>
          </a:prstGeom>
          <a:noFill/>
        </p:spPr>
        <p:txBody>
          <a:bodyPr wrap="square" rtlCol="0">
            <a:spAutoFit/>
          </a:bodyPr>
          <a:lstStyle/>
          <a:p>
            <a:pPr algn="ctr"/>
            <a:r>
              <a:rPr lang="fr-FR" sz="1200" dirty="0" smtClean="0">
                <a:solidFill>
                  <a:schemeClr val="bg2">
                    <a:lumMod val="50000"/>
                  </a:schemeClr>
                </a:solidFill>
                <a:latin typeface="Lucida Calligraphy" pitchFamily="66" charset="0"/>
              </a:rPr>
              <a:t>C'est un cheval adorable, un caractère vraiment extra, la force tranquille !! Il est très câlin, très affectueux, très attachant...... une merveille. </a:t>
            </a:r>
          </a:p>
          <a:p>
            <a:pPr algn="ctr"/>
            <a:r>
              <a:rPr lang="fr-FR" sz="1200" dirty="0" smtClean="0">
                <a:solidFill>
                  <a:schemeClr val="bg2">
                    <a:lumMod val="50000"/>
                  </a:schemeClr>
                </a:solidFill>
                <a:latin typeface="Lucida Calligraphy" pitchFamily="66" charset="0"/>
              </a:rPr>
              <a:t>BOB est de type très traditionnel, il possède beaucoup de masse, d'os et de poils... de plus sa robe pie alezane est un bonus. </a:t>
            </a:r>
          </a:p>
          <a:p>
            <a:pPr algn="ctr"/>
            <a:r>
              <a:rPr lang="fr-FR" sz="1200" dirty="0" smtClean="0">
                <a:solidFill>
                  <a:schemeClr val="bg2">
                    <a:lumMod val="50000"/>
                  </a:schemeClr>
                </a:solidFill>
                <a:latin typeface="Lucida Calligraphy" pitchFamily="66" charset="0"/>
              </a:rPr>
              <a:t>BOB a été testé, il est hétérozygote pour le </a:t>
            </a:r>
            <a:r>
              <a:rPr lang="fr-FR" sz="1200" dirty="0" err="1" smtClean="0">
                <a:solidFill>
                  <a:schemeClr val="bg2">
                    <a:lumMod val="50000"/>
                  </a:schemeClr>
                </a:solidFill>
                <a:latin typeface="Lucida Calligraphy" pitchFamily="66" charset="0"/>
              </a:rPr>
              <a:t>tobiano</a:t>
            </a:r>
            <a:r>
              <a:rPr lang="fr-FR" sz="1200" dirty="0" smtClean="0">
                <a:solidFill>
                  <a:schemeClr val="bg2">
                    <a:lumMod val="50000"/>
                  </a:schemeClr>
                </a:solidFill>
                <a:latin typeface="Lucida Calligraphy" pitchFamily="66" charset="0"/>
              </a:rPr>
              <a:t>, ce qui veut dire qu'il a autant de chance de produire du pie que de l'uni. </a:t>
            </a:r>
          </a:p>
          <a:p>
            <a:pPr algn="ctr"/>
            <a:r>
              <a:rPr lang="fr-FR" sz="1200" dirty="0" smtClean="0">
                <a:solidFill>
                  <a:schemeClr val="bg2">
                    <a:lumMod val="50000"/>
                  </a:schemeClr>
                </a:solidFill>
                <a:latin typeface="Lucida Calligraphy" pitchFamily="66" charset="0"/>
              </a:rPr>
              <a:t>Nous espérons beaucoup de ce cheval, il a déjà produit de superbes poulains qui ont prit sa masse, son corps bien compact, et beaucoup d'os. </a:t>
            </a:r>
          </a:p>
          <a:p>
            <a:pPr algn="ctr"/>
            <a:r>
              <a:rPr lang="fr-FR" sz="1200" dirty="0" smtClean="0">
                <a:solidFill>
                  <a:schemeClr val="bg2">
                    <a:lumMod val="50000"/>
                  </a:schemeClr>
                </a:solidFill>
                <a:latin typeface="Lucida Calligraphy" pitchFamily="66" charset="0"/>
              </a:rPr>
              <a:t>BOB a à la saillie quelques unes de nos juments, des produits 2012 sont déjà visibles, d’autres seront à naître en 2013.</a:t>
            </a:r>
          </a:p>
          <a:p>
            <a:pPr algn="ctr"/>
            <a:r>
              <a:rPr lang="fr-FR" sz="1200" dirty="0" smtClean="0">
                <a:solidFill>
                  <a:schemeClr val="bg2">
                    <a:lumMod val="50000"/>
                  </a:schemeClr>
                </a:solidFill>
                <a:latin typeface="Lucida Calligraphy" pitchFamily="66" charset="0"/>
              </a:rPr>
              <a:t>il est disponible pour quelques saillies extérieures, n'hésitez donc pas à prendre contact avec nous car elles sont limitées.</a:t>
            </a:r>
          </a:p>
          <a:p>
            <a:endParaRPr lang="fr-FR" dirty="0">
              <a:solidFill>
                <a:schemeClr val="bg2">
                  <a:lumMod val="50000"/>
                </a:schemeClr>
              </a:solidFill>
            </a:endParaRPr>
          </a:p>
        </p:txBody>
      </p:sp>
      <p:sp>
        <p:nvSpPr>
          <p:cNvPr id="8" name="ZoneTexte 7"/>
          <p:cNvSpPr txBox="1"/>
          <p:nvPr/>
        </p:nvSpPr>
        <p:spPr>
          <a:xfrm>
            <a:off x="1692399" y="1800000"/>
            <a:ext cx="3960440" cy="1015663"/>
          </a:xfrm>
          <a:prstGeom prst="rect">
            <a:avLst/>
          </a:prstGeom>
          <a:noFill/>
        </p:spPr>
        <p:txBody>
          <a:bodyPr wrap="square" rtlCol="0">
            <a:spAutoFit/>
          </a:bodyPr>
          <a:lstStyle/>
          <a:p>
            <a:pPr algn="ctr"/>
            <a:r>
              <a:rPr lang="fr-FR" sz="1200" dirty="0" smtClean="0">
                <a:solidFill>
                  <a:schemeClr val="bg2">
                    <a:lumMod val="50000"/>
                  </a:schemeClr>
                </a:solidFill>
                <a:latin typeface="Lucida Calligraphy" pitchFamily="66" charset="0"/>
              </a:rPr>
              <a:t>BOB TAN est notre étalon GYPSY COB </a:t>
            </a:r>
          </a:p>
          <a:p>
            <a:pPr algn="ctr"/>
            <a:r>
              <a:rPr lang="fr-FR" sz="1200" dirty="0" smtClean="0">
                <a:solidFill>
                  <a:schemeClr val="bg2">
                    <a:lumMod val="50000"/>
                  </a:schemeClr>
                </a:solidFill>
                <a:latin typeface="Lucida Calligraphy" pitchFamily="66" charset="0"/>
              </a:rPr>
              <a:t>Il fait parti des quelques rares étalons agréés au </a:t>
            </a:r>
            <a:r>
              <a:rPr lang="fr-FR" sz="1200" dirty="0" err="1" smtClean="0">
                <a:solidFill>
                  <a:schemeClr val="bg2">
                    <a:lumMod val="50000"/>
                  </a:schemeClr>
                </a:solidFill>
                <a:latin typeface="Lucida Calligraphy" pitchFamily="66" charset="0"/>
              </a:rPr>
              <a:t>stud</a:t>
            </a:r>
            <a:r>
              <a:rPr lang="fr-FR" sz="1200" dirty="0" smtClean="0">
                <a:solidFill>
                  <a:schemeClr val="bg2">
                    <a:lumMod val="50000"/>
                  </a:schemeClr>
                </a:solidFill>
                <a:latin typeface="Lucida Calligraphy" pitchFamily="66" charset="0"/>
              </a:rPr>
              <a:t> book du GYPSY!! </a:t>
            </a:r>
          </a:p>
          <a:p>
            <a:endParaRPr lang="fr-FR" sz="1200" dirty="0" smtClean="0">
              <a:solidFill>
                <a:schemeClr val="bg2">
                  <a:lumMod val="50000"/>
                </a:schemeClr>
              </a:solidFill>
              <a:latin typeface="Lucida Handwriting" pitchFamily="66" charset="0"/>
            </a:endParaRPr>
          </a:p>
          <a:p>
            <a:endParaRPr lang="fr-FR" sz="1200" dirty="0">
              <a:solidFill>
                <a:srgbClr val="E8EA9A"/>
              </a:solidFill>
              <a:latin typeface="Lucida Handwriting" pitchFamily="66" charset="0"/>
            </a:endParaRPr>
          </a:p>
        </p:txBody>
      </p:sp>
      <p:pic>
        <p:nvPicPr>
          <p:cNvPr id="31" name="Image 30" descr="IMG_8733.JPG"/>
          <p:cNvPicPr>
            <a:picLocks/>
          </p:cNvPicPr>
          <p:nvPr/>
        </p:nvPicPr>
        <p:blipFill>
          <a:blip r:embed="rId9" cstate="print"/>
          <a:srcRect l="35715" r="12356" b="1431"/>
          <a:stretch>
            <a:fillRect/>
          </a:stretch>
        </p:blipFill>
        <p:spPr>
          <a:xfrm>
            <a:off x="3888000" y="8280000"/>
            <a:ext cx="1620000" cy="2052000"/>
          </a:xfrm>
          <a:prstGeom prst="rect">
            <a:avLst/>
          </a:prstGeom>
        </p:spPr>
      </p:pic>
      <p:pic>
        <p:nvPicPr>
          <p:cNvPr id="32" name="Image 31" descr="SHERYL LOVE 3.jpg"/>
          <p:cNvPicPr>
            <a:picLocks noChangeAspect="1"/>
          </p:cNvPicPr>
          <p:nvPr/>
        </p:nvPicPr>
        <p:blipFill>
          <a:blip r:embed="rId10" cstate="print"/>
          <a:srcRect l="33337" t="12167" r="23750" b="4326"/>
          <a:stretch>
            <a:fillRect/>
          </a:stretch>
        </p:blipFill>
        <p:spPr>
          <a:xfrm>
            <a:off x="5544000" y="8280000"/>
            <a:ext cx="1581690" cy="2052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96255" y="7938988"/>
            <a:ext cx="6768752" cy="2448272"/>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4068663" y="7650956"/>
            <a:ext cx="3096344" cy="276999"/>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SON PEDIGREE</a:t>
            </a:r>
            <a:endParaRPr lang="fr-FR" sz="1200" dirty="0">
              <a:solidFill>
                <a:schemeClr val="bg2">
                  <a:lumMod val="25000"/>
                </a:schemeClr>
              </a:solidFill>
              <a:latin typeface="Lucida Handwriting" pitchFamily="66" charset="0"/>
            </a:endParaRPr>
          </a:p>
        </p:txBody>
      </p:sp>
      <p:sp>
        <p:nvSpPr>
          <p:cNvPr id="14" name="ZoneTexte 13"/>
          <p:cNvSpPr txBox="1"/>
          <p:nvPr/>
        </p:nvSpPr>
        <p:spPr>
          <a:xfrm>
            <a:off x="396255" y="7650956"/>
            <a:ext cx="3096344" cy="276999"/>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SA PRODUCTION</a:t>
            </a:r>
            <a:endParaRPr lang="fr-FR" sz="1200" dirty="0">
              <a:solidFill>
                <a:schemeClr val="bg2">
                  <a:lumMod val="25000"/>
                </a:schemeClr>
              </a:solidFill>
              <a:latin typeface="Lucida Handwriting" pitchFamily="66" charset="0"/>
            </a:endParaRPr>
          </a:p>
        </p:txBody>
      </p:sp>
      <p:pic>
        <p:nvPicPr>
          <p:cNvPr id="15" name="Image 14" descr="IMG_4175 MOD.JPG"/>
          <p:cNvPicPr>
            <a:picLocks/>
          </p:cNvPicPr>
          <p:nvPr/>
        </p:nvPicPr>
        <p:blipFill>
          <a:blip r:embed="rId2" cstate="print"/>
          <a:srcRect l="4011" t="23780" r="7746"/>
          <a:stretch>
            <a:fillRect/>
          </a:stretch>
        </p:blipFill>
        <p:spPr>
          <a:xfrm>
            <a:off x="3852639" y="8299028"/>
            <a:ext cx="1584176" cy="2052000"/>
          </a:xfrm>
          <a:prstGeom prst="rect">
            <a:avLst/>
          </a:prstGeom>
        </p:spPr>
      </p:pic>
      <p:pic>
        <p:nvPicPr>
          <p:cNvPr id="16" name="Image 15" descr="BLUE LORD.jpg"/>
          <p:cNvPicPr>
            <a:picLocks/>
          </p:cNvPicPr>
          <p:nvPr/>
        </p:nvPicPr>
        <p:blipFill>
          <a:blip r:embed="rId3" cstate="print"/>
          <a:srcRect l="22565" t="4375" r="29317" b="3750"/>
          <a:stretch>
            <a:fillRect/>
          </a:stretch>
        </p:blipFill>
        <p:spPr>
          <a:xfrm>
            <a:off x="5508823" y="8299028"/>
            <a:ext cx="1584000" cy="2052000"/>
          </a:xfrm>
          <a:prstGeom prst="rect">
            <a:avLst/>
          </a:prstGeom>
        </p:spPr>
      </p:pic>
      <p:sp>
        <p:nvSpPr>
          <p:cNvPr id="17" name="ZoneTexte 16"/>
          <p:cNvSpPr txBox="1"/>
          <p:nvPr/>
        </p:nvSpPr>
        <p:spPr>
          <a:xfrm>
            <a:off x="3852639" y="8010997"/>
            <a:ext cx="1584176" cy="523220"/>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GWEN, </a:t>
            </a:r>
          </a:p>
          <a:p>
            <a:pPr algn="ctr"/>
            <a:r>
              <a:rPr lang="fr-FR" sz="1400" dirty="0" smtClean="0">
                <a:solidFill>
                  <a:schemeClr val="bg2">
                    <a:lumMod val="25000"/>
                  </a:schemeClr>
                </a:solidFill>
                <a:latin typeface="Lucida Handwriting" pitchFamily="66" charset="0"/>
              </a:rPr>
              <a:t>sa mère</a:t>
            </a:r>
            <a:endParaRPr lang="fr-FR" sz="1400" dirty="0">
              <a:solidFill>
                <a:schemeClr val="bg2">
                  <a:lumMod val="25000"/>
                </a:schemeClr>
              </a:solidFill>
              <a:latin typeface="Lucida Handwriting" pitchFamily="66" charset="0"/>
            </a:endParaRPr>
          </a:p>
        </p:txBody>
      </p:sp>
      <p:sp>
        <p:nvSpPr>
          <p:cNvPr id="18" name="ZoneTexte 17"/>
          <p:cNvSpPr txBox="1"/>
          <p:nvPr/>
        </p:nvSpPr>
        <p:spPr>
          <a:xfrm>
            <a:off x="5508823" y="8010996"/>
            <a:ext cx="1584176" cy="523220"/>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BLUE LORD, son père</a:t>
            </a:r>
            <a:endParaRPr lang="fr-FR" sz="1400" dirty="0">
              <a:solidFill>
                <a:schemeClr val="bg2">
                  <a:lumMod val="25000"/>
                </a:schemeClr>
              </a:solidFill>
              <a:latin typeface="Lucida Handwriting" pitchFamily="66" charset="0"/>
            </a:endParaRPr>
          </a:p>
        </p:txBody>
      </p:sp>
      <p:pic>
        <p:nvPicPr>
          <p:cNvPr id="21" name="Image 20" descr="ciara.jpg"/>
          <p:cNvPicPr>
            <a:picLocks noChangeAspect="1"/>
          </p:cNvPicPr>
          <p:nvPr/>
        </p:nvPicPr>
        <p:blipFill>
          <a:blip r:embed="rId4" cstate="print"/>
          <a:srcRect l="1798" r="29873" b="12005"/>
          <a:stretch>
            <a:fillRect/>
          </a:stretch>
        </p:blipFill>
        <p:spPr>
          <a:xfrm>
            <a:off x="2232000" y="8299028"/>
            <a:ext cx="1559521" cy="2052000"/>
          </a:xfrm>
          <a:prstGeom prst="rect">
            <a:avLst/>
          </a:prstGeom>
        </p:spPr>
      </p:pic>
      <p:sp>
        <p:nvSpPr>
          <p:cNvPr id="23" name="ZoneTexte 22"/>
          <p:cNvSpPr txBox="1"/>
          <p:nvPr/>
        </p:nvSpPr>
        <p:spPr>
          <a:xfrm>
            <a:off x="2052439" y="8083004"/>
            <a:ext cx="1800200"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CIARA </a:t>
            </a:r>
            <a:r>
              <a:rPr lang="fr-FR" sz="1200" dirty="0" smtClean="0">
                <a:solidFill>
                  <a:schemeClr val="bg2">
                    <a:lumMod val="25000"/>
                  </a:schemeClr>
                </a:solidFill>
                <a:latin typeface="Lucida Handwriting" pitchFamily="66" charset="0"/>
              </a:rPr>
              <a:t>of </a:t>
            </a:r>
            <a:r>
              <a:rPr lang="fr-FR" sz="1200" dirty="0" err="1" smtClean="0">
                <a:solidFill>
                  <a:schemeClr val="bg2">
                    <a:lumMod val="25000"/>
                  </a:schemeClr>
                </a:solidFill>
                <a:latin typeface="Lucida Handwriting" pitchFamily="66" charset="0"/>
              </a:rPr>
              <a:t>Iarann</a:t>
            </a:r>
            <a:endParaRPr lang="fr-FR" sz="1200" dirty="0">
              <a:solidFill>
                <a:schemeClr val="bg2">
                  <a:lumMod val="25000"/>
                </a:schemeClr>
              </a:solidFill>
              <a:latin typeface="Lucida Handwriting" pitchFamily="66" charset="0"/>
            </a:endParaRPr>
          </a:p>
        </p:txBody>
      </p:sp>
      <p:sp>
        <p:nvSpPr>
          <p:cNvPr id="22" name="ZoneTexte 21"/>
          <p:cNvSpPr txBox="1"/>
          <p:nvPr/>
        </p:nvSpPr>
        <p:spPr>
          <a:xfrm>
            <a:off x="396255" y="8083004"/>
            <a:ext cx="1800200" cy="307777"/>
          </a:xfrm>
          <a:prstGeom prst="rect">
            <a:avLst/>
          </a:prstGeom>
          <a:noFill/>
        </p:spPr>
        <p:txBody>
          <a:bodyPr wrap="square" rtlCol="0">
            <a:spAutoFit/>
          </a:bodyPr>
          <a:lstStyle/>
          <a:p>
            <a:pPr algn="ctr"/>
            <a:r>
              <a:rPr lang="fr-FR" sz="1400" dirty="0" smtClean="0">
                <a:solidFill>
                  <a:schemeClr val="bg2">
                    <a:lumMod val="25000"/>
                  </a:schemeClr>
                </a:solidFill>
                <a:latin typeface="Lucida Handwriting" pitchFamily="66" charset="0"/>
              </a:rPr>
              <a:t>CLUBBER </a:t>
            </a:r>
            <a:endParaRPr lang="fr-FR" sz="1200" dirty="0">
              <a:solidFill>
                <a:schemeClr val="bg2">
                  <a:lumMod val="25000"/>
                </a:schemeClr>
              </a:solidFill>
              <a:latin typeface="Lucida Handwriting" pitchFamily="66" charset="0"/>
            </a:endParaRPr>
          </a:p>
        </p:txBody>
      </p:sp>
      <p:pic>
        <p:nvPicPr>
          <p:cNvPr id="29" name="Image 28" descr="IMG_4879 MOD.JPG"/>
          <p:cNvPicPr>
            <a:picLocks noChangeAspect="1"/>
          </p:cNvPicPr>
          <p:nvPr/>
        </p:nvPicPr>
        <p:blipFill>
          <a:blip r:embed="rId5" cstate="print"/>
          <a:srcRect t="5512"/>
          <a:stretch>
            <a:fillRect/>
          </a:stretch>
        </p:blipFill>
        <p:spPr>
          <a:xfrm>
            <a:off x="612280" y="8299028"/>
            <a:ext cx="1345257" cy="2052000"/>
          </a:xfrm>
          <a:prstGeom prst="rect">
            <a:avLst/>
          </a:prstGeom>
        </p:spPr>
      </p:pic>
      <p:pic>
        <p:nvPicPr>
          <p:cNvPr id="26" name="Image 25" descr="IMG_3186 MOD AVATAR.JPG"/>
          <p:cNvPicPr>
            <a:picLocks noChangeAspect="1"/>
          </p:cNvPicPr>
          <p:nvPr/>
        </p:nvPicPr>
        <p:blipFill>
          <a:blip r:embed="rId6" cstate="print"/>
          <a:srcRect r="4045"/>
          <a:stretch>
            <a:fillRect/>
          </a:stretch>
        </p:blipFill>
        <p:spPr>
          <a:xfrm>
            <a:off x="4608000" y="5400000"/>
            <a:ext cx="2664296" cy="2088000"/>
          </a:xfrm>
          <a:prstGeom prst="rect">
            <a:avLst/>
          </a:prstGeom>
        </p:spPr>
      </p:pic>
      <p:pic>
        <p:nvPicPr>
          <p:cNvPr id="30" name="Image 29" descr="IMG_3239 MOD.JPG"/>
          <p:cNvPicPr>
            <a:picLocks noChangeAspect="1"/>
          </p:cNvPicPr>
          <p:nvPr/>
        </p:nvPicPr>
        <p:blipFill>
          <a:blip r:embed="rId7" cstate="print"/>
          <a:srcRect r="9419"/>
          <a:stretch>
            <a:fillRect/>
          </a:stretch>
        </p:blipFill>
        <p:spPr>
          <a:xfrm>
            <a:off x="324247" y="5400000"/>
            <a:ext cx="2670113" cy="2088000"/>
          </a:xfrm>
          <a:prstGeom prst="rect">
            <a:avLst/>
          </a:prstGeom>
        </p:spPr>
      </p:pic>
      <p:pic>
        <p:nvPicPr>
          <p:cNvPr id="31" name="Image 30" descr="IMG_2478 MOD.JPG"/>
          <p:cNvPicPr>
            <a:picLocks/>
          </p:cNvPicPr>
          <p:nvPr/>
        </p:nvPicPr>
        <p:blipFill>
          <a:blip r:embed="rId8" cstate="print"/>
          <a:srcRect r="4630"/>
          <a:stretch>
            <a:fillRect/>
          </a:stretch>
        </p:blipFill>
        <p:spPr>
          <a:xfrm>
            <a:off x="3060551" y="5400000"/>
            <a:ext cx="1476000" cy="2088000"/>
          </a:xfrm>
          <a:prstGeom prst="rect">
            <a:avLst/>
          </a:prstGeom>
        </p:spPr>
      </p:pic>
      <p:pic>
        <p:nvPicPr>
          <p:cNvPr id="24" name="Image 23" descr="VYRONE ENTIER .JPG"/>
          <p:cNvPicPr>
            <a:picLocks noChangeAspect="1"/>
          </p:cNvPicPr>
          <p:nvPr/>
        </p:nvPicPr>
        <p:blipFill>
          <a:blip r:embed="rId9" cstate="print"/>
          <a:stretch>
            <a:fillRect/>
          </a:stretch>
        </p:blipFill>
        <p:spPr>
          <a:xfrm>
            <a:off x="5580831" y="0"/>
            <a:ext cx="1980432" cy="2915503"/>
          </a:xfrm>
          <a:prstGeom prst="rect">
            <a:avLst/>
          </a:prstGeom>
          <a:effectLst>
            <a:softEdge rad="317500"/>
          </a:effectLst>
        </p:spPr>
      </p:pic>
      <p:pic>
        <p:nvPicPr>
          <p:cNvPr id="27" name="Image 26" descr="VYRONE PORTRAIT.JPG"/>
          <p:cNvPicPr>
            <a:picLocks noChangeAspect="1"/>
          </p:cNvPicPr>
          <p:nvPr/>
        </p:nvPicPr>
        <p:blipFill>
          <a:blip r:embed="rId10" cstate="print"/>
          <a:stretch>
            <a:fillRect/>
          </a:stretch>
        </p:blipFill>
        <p:spPr>
          <a:xfrm>
            <a:off x="0" y="0"/>
            <a:ext cx="2146300" cy="3022600"/>
          </a:xfrm>
          <a:prstGeom prst="rect">
            <a:avLst/>
          </a:prstGeom>
          <a:effectLst>
            <a:softEdge rad="317500"/>
          </a:effectLst>
        </p:spPr>
      </p:pic>
      <p:sp>
        <p:nvSpPr>
          <p:cNvPr id="6" name="ZoneTexte 5"/>
          <p:cNvSpPr txBox="1"/>
          <p:nvPr/>
        </p:nvSpPr>
        <p:spPr>
          <a:xfrm>
            <a:off x="0" y="234132"/>
            <a:ext cx="7561263" cy="923330"/>
          </a:xfrm>
          <a:prstGeom prst="rect">
            <a:avLst/>
          </a:prstGeom>
          <a:noFill/>
        </p:spPr>
        <p:txBody>
          <a:bodyPr wrap="square" rtlCol="0">
            <a:spAutoFit/>
          </a:bodyPr>
          <a:lstStyle/>
          <a:p>
            <a:pPr algn="ctr"/>
            <a:r>
              <a:rPr lang="fr-FR" sz="5400" dirty="0" smtClean="0">
                <a:solidFill>
                  <a:schemeClr val="bg2">
                    <a:lumMod val="25000"/>
                  </a:schemeClr>
                </a:solidFill>
                <a:latin typeface="Vivaldi" pitchFamily="66" charset="0"/>
              </a:rPr>
              <a:t>Notre </a:t>
            </a:r>
            <a:r>
              <a:rPr lang="fr-FR" sz="5400" dirty="0" err="1" smtClean="0">
                <a:solidFill>
                  <a:schemeClr val="bg2">
                    <a:lumMod val="25000"/>
                  </a:schemeClr>
                </a:solidFill>
                <a:latin typeface="Vivaldi" pitchFamily="66" charset="0"/>
              </a:rPr>
              <a:t>étalon,Vyrone</a:t>
            </a:r>
            <a:endParaRPr lang="fr-FR" sz="5400" dirty="0">
              <a:solidFill>
                <a:schemeClr val="bg2">
                  <a:lumMod val="25000"/>
                </a:schemeClr>
              </a:solidFill>
              <a:latin typeface="Vivaldi" pitchFamily="66" charset="0"/>
            </a:endParaRPr>
          </a:p>
        </p:txBody>
      </p:sp>
      <p:sp>
        <p:nvSpPr>
          <p:cNvPr id="8" name="ZoneTexte 7"/>
          <p:cNvSpPr txBox="1"/>
          <p:nvPr/>
        </p:nvSpPr>
        <p:spPr>
          <a:xfrm>
            <a:off x="1692000" y="1800000"/>
            <a:ext cx="3960000" cy="830997"/>
          </a:xfrm>
          <a:prstGeom prst="rect">
            <a:avLst/>
          </a:prstGeom>
          <a:noFill/>
        </p:spPr>
        <p:txBody>
          <a:bodyPr wrap="square" rtlCol="0">
            <a:spAutoFit/>
          </a:bodyPr>
          <a:lstStyle/>
          <a:p>
            <a:pPr algn="ctr"/>
            <a:r>
              <a:rPr lang="fr-FR" sz="1200" dirty="0" smtClean="0">
                <a:solidFill>
                  <a:schemeClr val="bg2">
                    <a:lumMod val="50000"/>
                  </a:schemeClr>
                </a:solidFill>
                <a:latin typeface="Lucida Calligraphy" pitchFamily="66" charset="0"/>
              </a:rPr>
              <a:t>VYRONE DE COUDOT est notre jeune étalon. </a:t>
            </a:r>
          </a:p>
          <a:p>
            <a:pPr algn="ctr"/>
            <a:r>
              <a:rPr lang="fr-FR" sz="1200" dirty="0" smtClean="0">
                <a:solidFill>
                  <a:schemeClr val="bg2">
                    <a:lumMod val="50000"/>
                  </a:schemeClr>
                </a:solidFill>
                <a:latin typeface="Lucida Calligraphy" pitchFamily="66" charset="0"/>
              </a:rPr>
              <a:t>Ce poulain, nous en  rêvions...., et Gwen  et Blue  Lord  l'ont fait!!!! </a:t>
            </a:r>
            <a:endParaRPr lang="fr-FR" sz="1200" dirty="0" smtClean="0">
              <a:solidFill>
                <a:schemeClr val="bg2">
                  <a:lumMod val="50000"/>
                </a:schemeClr>
              </a:solidFill>
              <a:latin typeface="Lucida Handwriting" pitchFamily="66" charset="0"/>
            </a:endParaRPr>
          </a:p>
          <a:p>
            <a:r>
              <a:rPr lang="fr-FR" sz="1200" dirty="0" smtClean="0">
                <a:solidFill>
                  <a:schemeClr val="bg2">
                    <a:lumMod val="50000"/>
                  </a:schemeClr>
                </a:solidFill>
                <a:latin typeface="Lucida Handwriting" pitchFamily="66" charset="0"/>
              </a:rPr>
              <a:t>		</a:t>
            </a:r>
            <a:endParaRPr lang="fr-FR" sz="1200" dirty="0">
              <a:solidFill>
                <a:schemeClr val="bg2">
                  <a:lumMod val="50000"/>
                </a:schemeClr>
              </a:solidFill>
              <a:latin typeface="Lucida Handwriting" pitchFamily="66" charset="0"/>
            </a:endParaRPr>
          </a:p>
        </p:txBody>
      </p:sp>
      <p:sp>
        <p:nvSpPr>
          <p:cNvPr id="13" name="ZoneTexte 12"/>
          <p:cNvSpPr txBox="1"/>
          <p:nvPr/>
        </p:nvSpPr>
        <p:spPr>
          <a:xfrm>
            <a:off x="468000" y="2610396"/>
            <a:ext cx="6624000" cy="3139321"/>
          </a:xfrm>
          <a:prstGeom prst="rect">
            <a:avLst/>
          </a:prstGeom>
          <a:noFill/>
        </p:spPr>
        <p:txBody>
          <a:bodyPr wrap="square" rtlCol="0">
            <a:spAutoFit/>
          </a:bodyPr>
          <a:lstStyle/>
          <a:p>
            <a:pPr algn="ctr"/>
            <a:r>
              <a:rPr lang="fr-FR" sz="1200" dirty="0" smtClean="0">
                <a:solidFill>
                  <a:schemeClr val="bg2">
                    <a:lumMod val="50000"/>
                  </a:schemeClr>
                </a:solidFill>
                <a:latin typeface="Lucida Calligraphy" pitchFamily="66" charset="0"/>
              </a:rPr>
              <a:t>Effectivement Gwen Van de </a:t>
            </a:r>
            <a:r>
              <a:rPr lang="fr-FR" sz="1200" dirty="0" err="1" smtClean="0">
                <a:solidFill>
                  <a:schemeClr val="bg2">
                    <a:lumMod val="50000"/>
                  </a:schemeClr>
                </a:solidFill>
                <a:latin typeface="Lucida Calligraphy" pitchFamily="66" charset="0"/>
              </a:rPr>
              <a:t>Dorushoeve</a:t>
            </a:r>
            <a:r>
              <a:rPr lang="fr-FR" sz="1200" dirty="0" smtClean="0">
                <a:solidFill>
                  <a:schemeClr val="bg2">
                    <a:lumMod val="50000"/>
                  </a:schemeClr>
                </a:solidFill>
                <a:latin typeface="Lucida Calligraphy" pitchFamily="66" charset="0"/>
              </a:rPr>
              <a:t> est une superbe jument, avec un type extra, </a:t>
            </a:r>
            <a:r>
              <a:rPr lang="fr-FR" sz="1200" dirty="0" smtClean="0">
                <a:solidFill>
                  <a:schemeClr val="bg2">
                    <a:lumMod val="50000"/>
                  </a:schemeClr>
                </a:solidFill>
                <a:latin typeface="Lucida Calligraphy" pitchFamily="66" charset="0"/>
              </a:rPr>
              <a:t>………. Elle est visible à l’élevage</a:t>
            </a:r>
            <a:endParaRPr lang="fr-FR" sz="1200" dirty="0" smtClean="0">
              <a:solidFill>
                <a:schemeClr val="bg2">
                  <a:lumMod val="50000"/>
                </a:schemeClr>
              </a:solidFill>
              <a:latin typeface="Lucida Calligraphy" pitchFamily="66" charset="0"/>
            </a:endParaRPr>
          </a:p>
          <a:p>
            <a:pPr algn="ctr"/>
            <a:r>
              <a:rPr lang="fr-FR" sz="1200" dirty="0" smtClean="0">
                <a:solidFill>
                  <a:schemeClr val="bg2">
                    <a:lumMod val="50000"/>
                  </a:schemeClr>
                </a:solidFill>
                <a:latin typeface="Lucida Calligraphy" pitchFamily="66" charset="0"/>
              </a:rPr>
              <a:t>Blue Lord </a:t>
            </a:r>
            <a:r>
              <a:rPr lang="fr-FR" sz="1200" dirty="0" smtClean="0">
                <a:solidFill>
                  <a:schemeClr val="bg2">
                    <a:lumMod val="50000"/>
                  </a:schemeClr>
                </a:solidFill>
                <a:latin typeface="Lucida Calligraphy" pitchFamily="66" charset="0"/>
              </a:rPr>
              <a:t>son père a </a:t>
            </a:r>
            <a:r>
              <a:rPr lang="fr-FR" sz="1200" dirty="0" smtClean="0">
                <a:solidFill>
                  <a:schemeClr val="bg2">
                    <a:lumMod val="50000"/>
                  </a:schemeClr>
                </a:solidFill>
                <a:latin typeface="Lucida Calligraphy" pitchFamily="66" charset="0"/>
              </a:rPr>
              <a:t>été champion toutes catégories en 2006 avec une première prime, grand champion du jour au concours de </a:t>
            </a:r>
            <a:r>
              <a:rPr lang="fr-FR" sz="1200" dirty="0" err="1" smtClean="0">
                <a:solidFill>
                  <a:schemeClr val="bg2">
                    <a:lumMod val="50000"/>
                  </a:schemeClr>
                </a:solidFill>
                <a:latin typeface="Lucida Calligraphy" pitchFamily="66" charset="0"/>
              </a:rPr>
              <a:t>Varaize</a:t>
            </a:r>
            <a:r>
              <a:rPr lang="fr-FR" sz="1200" dirty="0" smtClean="0">
                <a:solidFill>
                  <a:schemeClr val="bg2">
                    <a:lumMod val="50000"/>
                  </a:schemeClr>
                </a:solidFill>
                <a:latin typeface="Lucida Calligraphy" pitchFamily="66" charset="0"/>
              </a:rPr>
              <a:t> en </a:t>
            </a:r>
            <a:r>
              <a:rPr lang="fr-FR" sz="1200" dirty="0" smtClean="0">
                <a:solidFill>
                  <a:schemeClr val="bg2">
                    <a:lumMod val="50000"/>
                  </a:schemeClr>
                </a:solidFill>
                <a:latin typeface="Lucida Calligraphy" pitchFamily="66" charset="0"/>
              </a:rPr>
              <a:t>2008.</a:t>
            </a:r>
          </a:p>
          <a:p>
            <a:pPr algn="ctr"/>
            <a:endParaRPr lang="fr-FR" sz="1200" dirty="0" smtClean="0">
              <a:solidFill>
                <a:schemeClr val="bg2">
                  <a:lumMod val="50000"/>
                </a:schemeClr>
              </a:solidFill>
              <a:latin typeface="Lucida Calligraphy" pitchFamily="66" charset="0"/>
            </a:endParaRPr>
          </a:p>
          <a:p>
            <a:pPr algn="ctr"/>
            <a:r>
              <a:rPr lang="fr-FR" sz="1200" dirty="0" err="1" smtClean="0">
                <a:solidFill>
                  <a:schemeClr val="bg2">
                    <a:lumMod val="50000"/>
                  </a:schemeClr>
                </a:solidFill>
                <a:latin typeface="Lucida Calligraphy" pitchFamily="66" charset="0"/>
              </a:rPr>
              <a:t>Vyrone</a:t>
            </a:r>
            <a:r>
              <a:rPr lang="fr-FR" sz="1200" dirty="0" smtClean="0">
                <a:solidFill>
                  <a:schemeClr val="bg2">
                    <a:lumMod val="50000"/>
                  </a:schemeClr>
                </a:solidFill>
                <a:latin typeface="Lucida Calligraphy" pitchFamily="66" charset="0"/>
              </a:rPr>
              <a:t> est un cheval très élégant, il est très </a:t>
            </a:r>
            <a:r>
              <a:rPr lang="fr-FR" sz="1200" dirty="0" smtClean="0">
                <a:solidFill>
                  <a:schemeClr val="bg2">
                    <a:lumMod val="50000"/>
                  </a:schemeClr>
                </a:solidFill>
                <a:latin typeface="Lucida Calligraphy" pitchFamily="66" charset="0"/>
              </a:rPr>
              <a:t>compact, </a:t>
            </a:r>
            <a:r>
              <a:rPr lang="fr-FR" sz="1200" dirty="0" smtClean="0">
                <a:solidFill>
                  <a:schemeClr val="bg2">
                    <a:lumMod val="50000"/>
                  </a:schemeClr>
                </a:solidFill>
                <a:latin typeface="Lucida Calligraphy" pitchFamily="66" charset="0"/>
              </a:rPr>
              <a:t>une tête </a:t>
            </a:r>
            <a:r>
              <a:rPr lang="fr-FR" sz="1200" dirty="0" smtClean="0">
                <a:solidFill>
                  <a:schemeClr val="bg2">
                    <a:lumMod val="50000"/>
                  </a:schemeClr>
                </a:solidFill>
                <a:latin typeface="Lucida Calligraphy" pitchFamily="66" charset="0"/>
              </a:rPr>
              <a:t>superbe qu’il transmet, </a:t>
            </a:r>
            <a:r>
              <a:rPr lang="fr-FR" sz="1200" dirty="0" smtClean="0">
                <a:solidFill>
                  <a:schemeClr val="bg2">
                    <a:lumMod val="50000"/>
                  </a:schemeClr>
                </a:solidFill>
                <a:latin typeface="Lucida Calligraphy" pitchFamily="66" charset="0"/>
              </a:rPr>
              <a:t>un marquage atypique, un </a:t>
            </a:r>
            <a:r>
              <a:rPr lang="fr-FR" sz="1200" dirty="0" err="1" smtClean="0">
                <a:solidFill>
                  <a:schemeClr val="bg2">
                    <a:lumMod val="50000"/>
                  </a:schemeClr>
                </a:solidFill>
                <a:latin typeface="Lucida Calligraphy" pitchFamily="66" charset="0"/>
              </a:rPr>
              <a:t>oeil</a:t>
            </a:r>
            <a:r>
              <a:rPr lang="fr-FR" sz="1200" dirty="0" smtClean="0">
                <a:solidFill>
                  <a:schemeClr val="bg2">
                    <a:lumMod val="50000"/>
                  </a:schemeClr>
                </a:solidFill>
                <a:latin typeface="Lucida Calligraphy" pitchFamily="66" charset="0"/>
              </a:rPr>
              <a:t> bleu, il est homozygote pour le noir . </a:t>
            </a:r>
          </a:p>
          <a:p>
            <a:pPr algn="ctr"/>
            <a:r>
              <a:rPr lang="fr-FR" sz="1200" dirty="0" smtClean="0">
                <a:solidFill>
                  <a:schemeClr val="bg2">
                    <a:lumMod val="50000"/>
                  </a:schemeClr>
                </a:solidFill>
                <a:latin typeface="Lucida Calligraphy" pitchFamily="66" charset="0"/>
              </a:rPr>
              <a:t>C'est un étalon très </a:t>
            </a:r>
            <a:r>
              <a:rPr lang="fr-FR" sz="1200" dirty="0" smtClean="0">
                <a:solidFill>
                  <a:schemeClr val="bg2">
                    <a:lumMod val="50000"/>
                  </a:schemeClr>
                </a:solidFill>
                <a:latin typeface="Lucida Calligraphy" pitchFamily="66" charset="0"/>
              </a:rPr>
              <a:t> </a:t>
            </a:r>
            <a:r>
              <a:rPr lang="fr-FR" sz="1200" dirty="0" smtClean="0">
                <a:solidFill>
                  <a:schemeClr val="bg2">
                    <a:lumMod val="50000"/>
                  </a:schemeClr>
                </a:solidFill>
                <a:latin typeface="Lucida Calligraphy" pitchFamily="66" charset="0"/>
              </a:rPr>
              <a:t>prometteur qui ne demande qu' à </a:t>
            </a:r>
            <a:r>
              <a:rPr lang="fr-FR" sz="1200" dirty="0" smtClean="0">
                <a:solidFill>
                  <a:schemeClr val="bg2">
                    <a:lumMod val="50000"/>
                  </a:schemeClr>
                </a:solidFill>
                <a:latin typeface="Lucida Calligraphy" pitchFamily="66" charset="0"/>
              </a:rPr>
              <a:t>grandir et s’étoffer. </a:t>
            </a:r>
            <a:r>
              <a:rPr lang="fr-FR" sz="1200" dirty="0" smtClean="0">
                <a:solidFill>
                  <a:schemeClr val="bg2">
                    <a:lumMod val="50000"/>
                  </a:schemeClr>
                </a:solidFill>
                <a:latin typeface="Lucida Calligraphy" pitchFamily="66" charset="0"/>
              </a:rPr>
              <a:t>De plus </a:t>
            </a:r>
            <a:r>
              <a:rPr lang="fr-FR" sz="1200" dirty="0" err="1" smtClean="0">
                <a:solidFill>
                  <a:schemeClr val="bg2">
                    <a:lumMod val="50000"/>
                  </a:schemeClr>
                </a:solidFill>
                <a:latin typeface="Lucida Calligraphy" pitchFamily="66" charset="0"/>
              </a:rPr>
              <a:t>Vyrone</a:t>
            </a:r>
            <a:r>
              <a:rPr lang="fr-FR" sz="1200" dirty="0" smtClean="0">
                <a:solidFill>
                  <a:schemeClr val="bg2">
                    <a:lumMod val="50000"/>
                  </a:schemeClr>
                </a:solidFill>
                <a:latin typeface="Lucida Calligraphy" pitchFamily="66" charset="0"/>
              </a:rPr>
              <a:t> </a:t>
            </a:r>
            <a:r>
              <a:rPr lang="fr-FR" sz="1200" dirty="0" smtClean="0">
                <a:solidFill>
                  <a:schemeClr val="bg2">
                    <a:lumMod val="50000"/>
                  </a:schemeClr>
                </a:solidFill>
                <a:latin typeface="Lucida Calligraphy" pitchFamily="66" charset="0"/>
              </a:rPr>
              <a:t>est </a:t>
            </a:r>
            <a:r>
              <a:rPr lang="fr-FR" sz="1200" dirty="0" smtClean="0">
                <a:solidFill>
                  <a:schemeClr val="bg2">
                    <a:lumMod val="50000"/>
                  </a:schemeClr>
                </a:solidFill>
                <a:latin typeface="Lucida Calligraphy" pitchFamily="66" charset="0"/>
              </a:rPr>
              <a:t>très </a:t>
            </a:r>
            <a:r>
              <a:rPr lang="fr-FR" sz="1200" dirty="0" smtClean="0">
                <a:solidFill>
                  <a:schemeClr val="bg2">
                    <a:lumMod val="50000"/>
                  </a:schemeClr>
                </a:solidFill>
                <a:latin typeface="Lucida Calligraphy" pitchFamily="66" charset="0"/>
              </a:rPr>
              <a:t>calme, respectueux, un brin frimeur, </a:t>
            </a:r>
            <a:r>
              <a:rPr lang="fr-FR" sz="1200" dirty="0" smtClean="0">
                <a:solidFill>
                  <a:schemeClr val="bg2">
                    <a:lumMod val="50000"/>
                  </a:schemeClr>
                </a:solidFill>
                <a:latin typeface="Lucida Calligraphy" pitchFamily="66" charset="0"/>
              </a:rPr>
              <a:t>il adore être au contact de </a:t>
            </a:r>
            <a:r>
              <a:rPr lang="fr-FR" sz="1200" dirty="0" smtClean="0">
                <a:solidFill>
                  <a:schemeClr val="bg2">
                    <a:lumMod val="50000"/>
                  </a:schemeClr>
                </a:solidFill>
                <a:latin typeface="Lucida Calligraphy" pitchFamily="66" charset="0"/>
              </a:rPr>
              <a:t>l’homme et être regardé. </a:t>
            </a:r>
            <a:endParaRPr lang="fr-FR" sz="1200" dirty="0" smtClean="0">
              <a:solidFill>
                <a:schemeClr val="bg2">
                  <a:lumMod val="50000"/>
                </a:schemeClr>
              </a:solidFill>
              <a:latin typeface="Lucida Calligraphy" pitchFamily="66" charset="0"/>
            </a:endParaRPr>
          </a:p>
          <a:p>
            <a:pPr algn="ctr"/>
            <a:r>
              <a:rPr lang="fr-FR" sz="1200" dirty="0" err="1" smtClean="0">
                <a:solidFill>
                  <a:schemeClr val="bg2">
                    <a:lumMod val="50000"/>
                  </a:schemeClr>
                </a:solidFill>
                <a:latin typeface="Lucida Calligraphy" pitchFamily="66" charset="0"/>
              </a:rPr>
              <a:t>Vyrone</a:t>
            </a:r>
            <a:r>
              <a:rPr lang="fr-FR" sz="1200" dirty="0" smtClean="0">
                <a:solidFill>
                  <a:schemeClr val="bg2">
                    <a:lumMod val="50000"/>
                  </a:schemeClr>
                </a:solidFill>
                <a:latin typeface="Lucida Calligraphy" pitchFamily="66" charset="0"/>
              </a:rPr>
              <a:t> est inscrit au </a:t>
            </a:r>
            <a:r>
              <a:rPr lang="fr-FR" sz="1200" dirty="0" err="1" smtClean="0">
                <a:solidFill>
                  <a:schemeClr val="bg2">
                    <a:lumMod val="50000"/>
                  </a:schemeClr>
                </a:solidFill>
                <a:latin typeface="Lucida Calligraphy" pitchFamily="66" charset="0"/>
              </a:rPr>
              <a:t>Stud</a:t>
            </a:r>
            <a:r>
              <a:rPr lang="fr-FR" sz="1200" dirty="0" smtClean="0">
                <a:solidFill>
                  <a:schemeClr val="bg2">
                    <a:lumMod val="50000"/>
                  </a:schemeClr>
                </a:solidFill>
                <a:latin typeface="Lucida Calligraphy" pitchFamily="66" charset="0"/>
              </a:rPr>
              <a:t> Book du GYPSY COB. Il est également « facteur d’IRISH COB</a:t>
            </a:r>
          </a:p>
          <a:p>
            <a:pPr algn="ctr"/>
            <a:r>
              <a:rPr lang="fr-FR" sz="1200" dirty="0" smtClean="0">
                <a:solidFill>
                  <a:schemeClr val="bg2">
                    <a:lumMod val="50000"/>
                  </a:schemeClr>
                </a:solidFill>
                <a:latin typeface="Lucida Calligraphy" pitchFamily="66" charset="0"/>
              </a:rPr>
              <a:t>Ses premiers poulains sont à la hauteur de nos espérances </a:t>
            </a:r>
            <a:r>
              <a:rPr lang="fr-FR" sz="1200" dirty="0" smtClean="0">
                <a:solidFill>
                  <a:schemeClr val="bg2">
                    <a:lumMod val="50000"/>
                  </a:schemeClr>
                </a:solidFill>
                <a:latin typeface="Lucida Calligraphy" pitchFamily="66" charset="0"/>
              </a:rPr>
              <a:t>!</a:t>
            </a:r>
          </a:p>
          <a:p>
            <a:pPr algn="ctr"/>
            <a:r>
              <a:rPr lang="fr-FR" sz="1200" dirty="0" smtClean="0">
                <a:solidFill>
                  <a:schemeClr val="bg2">
                    <a:lumMod val="50000"/>
                  </a:schemeClr>
                </a:solidFill>
                <a:latin typeface="Lucida Calligraphy" pitchFamily="66" charset="0"/>
              </a:rPr>
              <a:t>VYRONE  est tout désigné pour être notre ambassadeur de la race sur les salons, il est d’un modèle « sportif », très polyvalent!!</a:t>
            </a:r>
            <a:endParaRPr lang="fr-FR" sz="1200" dirty="0" smtClean="0">
              <a:solidFill>
                <a:schemeClr val="bg2">
                  <a:lumMod val="50000"/>
                </a:schemeClr>
              </a:solidFill>
              <a:latin typeface="Lucida Calligraphy" pitchFamily="66" charset="0"/>
            </a:endParaRPr>
          </a:p>
          <a:p>
            <a:endParaRPr lang="fr-FR" dirty="0">
              <a:solidFill>
                <a:schemeClr val="bg2">
                  <a:lumMod val="50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61263" cy="1069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0"/>
            <a:ext cx="7561263" cy="1069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324247" y="1530276"/>
            <a:ext cx="6912768" cy="677108"/>
          </a:xfrm>
          <a:prstGeom prst="rect">
            <a:avLst/>
          </a:prstGeom>
          <a:noFill/>
        </p:spPr>
        <p:txBody>
          <a:bodyPr wrap="square" rtlCol="0">
            <a:spAutoFit/>
          </a:bodyPr>
          <a:lstStyle/>
          <a:p>
            <a:r>
              <a:rPr lang="fr-FR" sz="1200" dirty="0" smtClean="0">
                <a:solidFill>
                  <a:schemeClr val="bg2">
                    <a:lumMod val="25000"/>
                  </a:schemeClr>
                </a:solidFill>
                <a:latin typeface="Lucida Handwriting" pitchFamily="66" charset="0"/>
              </a:rPr>
              <a:t>NOS POULINIERES</a:t>
            </a:r>
          </a:p>
          <a:p>
            <a:endParaRPr lang="fr-FR" sz="1400" dirty="0" smtClean="0">
              <a:solidFill>
                <a:srgbClr val="E0E377"/>
              </a:solidFill>
              <a:latin typeface="Lucida Handwriting" pitchFamily="66" charset="0"/>
            </a:endParaRPr>
          </a:p>
          <a:p>
            <a:endParaRPr lang="fr-FR" sz="1200" dirty="0">
              <a:solidFill>
                <a:srgbClr val="E0E377"/>
              </a:solidFill>
              <a:latin typeface="Lucida Handwriting" pitchFamily="66" charset="0"/>
            </a:endParaRPr>
          </a:p>
        </p:txBody>
      </p:sp>
      <p:sp>
        <p:nvSpPr>
          <p:cNvPr id="6" name="ZoneTexte 5"/>
          <p:cNvSpPr txBox="1"/>
          <p:nvPr/>
        </p:nvSpPr>
        <p:spPr>
          <a:xfrm>
            <a:off x="0" y="234132"/>
            <a:ext cx="7561263" cy="1015663"/>
          </a:xfrm>
          <a:prstGeom prst="rect">
            <a:avLst/>
          </a:prstGeom>
          <a:noFill/>
        </p:spPr>
        <p:txBody>
          <a:bodyPr wrap="square" rtlCol="0">
            <a:spAutoFit/>
          </a:bodyPr>
          <a:lstStyle/>
          <a:p>
            <a:pPr algn="ctr"/>
            <a:r>
              <a:rPr lang="fr-FR" sz="6000" dirty="0" smtClean="0">
                <a:solidFill>
                  <a:schemeClr val="bg2">
                    <a:lumMod val="25000"/>
                  </a:schemeClr>
                </a:solidFill>
                <a:latin typeface="Vivaldi" pitchFamily="66" charset="0"/>
              </a:rPr>
              <a:t>Le Vallon de la Mourre</a:t>
            </a:r>
            <a:endParaRPr lang="fr-FR" sz="6000" dirty="0">
              <a:solidFill>
                <a:schemeClr val="bg2">
                  <a:lumMod val="25000"/>
                </a:schemeClr>
              </a:solidFill>
              <a:latin typeface="Vivaldi" pitchFamily="66" charset="0"/>
            </a:endParaRPr>
          </a:p>
        </p:txBody>
      </p:sp>
      <p:pic>
        <p:nvPicPr>
          <p:cNvPr id="10" name="Image 9" descr="IMG_2260 MOD.JPG"/>
          <p:cNvPicPr>
            <a:picLocks noChangeAspect="1"/>
          </p:cNvPicPr>
          <p:nvPr/>
        </p:nvPicPr>
        <p:blipFill>
          <a:blip r:embed="rId2" cstate="print"/>
          <a:srcRect l="10577" t="31888" r="5939" b="646"/>
          <a:stretch>
            <a:fillRect/>
          </a:stretch>
        </p:blipFill>
        <p:spPr>
          <a:xfrm>
            <a:off x="0" y="6210796"/>
            <a:ext cx="3767249" cy="4482604"/>
          </a:xfrm>
          <a:prstGeom prst="rect">
            <a:avLst/>
          </a:prstGeom>
          <a:effectLst>
            <a:softEdge rad="635000"/>
          </a:effectLst>
        </p:spPr>
      </p:pic>
      <p:pic>
        <p:nvPicPr>
          <p:cNvPr id="16" name="Image 15" descr="10-16-2011 (51).JPG"/>
          <p:cNvPicPr>
            <a:picLocks noChangeAspect="1"/>
          </p:cNvPicPr>
          <p:nvPr/>
        </p:nvPicPr>
        <p:blipFill>
          <a:blip r:embed="rId3" cstate="print"/>
          <a:srcRect l="15147" t="23738" r="7579" b="6903"/>
          <a:stretch>
            <a:fillRect/>
          </a:stretch>
        </p:blipFill>
        <p:spPr>
          <a:xfrm>
            <a:off x="4140671" y="5274691"/>
            <a:ext cx="4024729" cy="5418709"/>
          </a:xfrm>
          <a:prstGeom prst="rect">
            <a:avLst/>
          </a:prstGeom>
          <a:effectLst>
            <a:softEdge rad="635000"/>
          </a:effectLst>
        </p:spPr>
      </p:pic>
      <p:pic>
        <p:nvPicPr>
          <p:cNvPr id="17" name="Image 16" descr="IMG_6489.JPG"/>
          <p:cNvPicPr>
            <a:picLocks noChangeAspect="1"/>
          </p:cNvPicPr>
          <p:nvPr/>
        </p:nvPicPr>
        <p:blipFill>
          <a:blip r:embed="rId4" cstate="print"/>
          <a:srcRect l="21430" b="8574"/>
          <a:stretch>
            <a:fillRect/>
          </a:stretch>
        </p:blipFill>
        <p:spPr>
          <a:xfrm>
            <a:off x="324247" y="3114452"/>
            <a:ext cx="5038689" cy="3908781"/>
          </a:xfrm>
          <a:prstGeom prst="rect">
            <a:avLst/>
          </a:prstGeom>
          <a:effectLst>
            <a:softEdge rad="635000"/>
          </a:effectLst>
        </p:spPr>
      </p:pic>
      <p:pic>
        <p:nvPicPr>
          <p:cNvPr id="18" name="Image 17" descr="IMG_9350 MOD.JPG"/>
          <p:cNvPicPr>
            <a:picLocks noChangeAspect="1"/>
          </p:cNvPicPr>
          <p:nvPr/>
        </p:nvPicPr>
        <p:blipFill>
          <a:blip r:embed="rId5" cstate="print">
            <a:lum bright="-10000"/>
          </a:blip>
          <a:srcRect l="1989" t="7476" r="4275" b="24800"/>
          <a:stretch>
            <a:fillRect/>
          </a:stretch>
        </p:blipFill>
        <p:spPr>
          <a:xfrm rot="641544">
            <a:off x="1132376" y="665240"/>
            <a:ext cx="3431512" cy="3598903"/>
          </a:xfrm>
          <a:prstGeom prst="rect">
            <a:avLst/>
          </a:prstGeom>
          <a:effectLst>
            <a:softEdge rad="635000"/>
          </a:effectLst>
        </p:spPr>
      </p:pic>
      <p:pic>
        <p:nvPicPr>
          <p:cNvPr id="12" name="Image 11" descr="2008.gif"/>
          <p:cNvPicPr>
            <a:picLocks noChangeAspect="1"/>
          </p:cNvPicPr>
          <p:nvPr/>
        </p:nvPicPr>
        <p:blipFill>
          <a:blip r:embed="rId6" cstate="print"/>
          <a:stretch>
            <a:fillRect/>
          </a:stretch>
        </p:blipFill>
        <p:spPr>
          <a:xfrm rot="20972626">
            <a:off x="2671526" y="6295284"/>
            <a:ext cx="2876084" cy="3911474"/>
          </a:xfrm>
          <a:prstGeom prst="rect">
            <a:avLst/>
          </a:prstGeom>
          <a:effectLst>
            <a:softEdge rad="635000"/>
          </a:effectLst>
        </p:spPr>
      </p:pic>
      <p:pic>
        <p:nvPicPr>
          <p:cNvPr id="11" name="Image 10" descr="IMG_8389.JPG"/>
          <p:cNvPicPr>
            <a:picLocks noChangeAspect="1"/>
          </p:cNvPicPr>
          <p:nvPr/>
        </p:nvPicPr>
        <p:blipFill>
          <a:blip r:embed="rId7" cstate="print"/>
          <a:srcRect l="10015" t="13931" r="13637" b="10944"/>
          <a:stretch>
            <a:fillRect/>
          </a:stretch>
        </p:blipFill>
        <p:spPr>
          <a:xfrm>
            <a:off x="4500711" y="1026220"/>
            <a:ext cx="3431539" cy="5064887"/>
          </a:xfrm>
          <a:prstGeom prst="rect">
            <a:avLst/>
          </a:prstGeom>
          <a:effectLst>
            <a:softEdge rad="635000"/>
          </a:effectLst>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6053</TotalTime>
  <Words>3511</Words>
  <Application>Microsoft Office PowerPoint</Application>
  <PresentationFormat>Personnalisé</PresentationFormat>
  <Paragraphs>427</Paragraphs>
  <Slides>30</Slides>
  <Notes>0</Notes>
  <HiddenSlides>0</HiddenSlides>
  <MMClips>0</MMClips>
  <ScaleCrop>false</ScaleCrop>
  <HeadingPairs>
    <vt:vector size="4" baseType="variant">
      <vt:variant>
        <vt:lpstr>Thème</vt:lpstr>
      </vt:variant>
      <vt:variant>
        <vt:i4>1</vt:i4>
      </vt:variant>
      <vt:variant>
        <vt:lpstr>Titres des diapositives</vt:lpstr>
      </vt:variant>
      <vt:variant>
        <vt:i4>30</vt:i4>
      </vt:variant>
    </vt:vector>
  </HeadingPairs>
  <TitlesOfParts>
    <vt:vector size="31"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Fred Aubert</dc:creator>
  <cp:lastModifiedBy>Fred Aubert</cp:lastModifiedBy>
  <cp:revision>103</cp:revision>
  <dcterms:created xsi:type="dcterms:W3CDTF">2012-05-06T09:41:55Z</dcterms:created>
  <dcterms:modified xsi:type="dcterms:W3CDTF">2012-08-21T22:20:14Z</dcterms:modified>
</cp:coreProperties>
</file>