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Default Extension="gif" ContentType="image/gif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0" r:id="rId11"/>
    <p:sldId id="268" r:id="rId12"/>
    <p:sldId id="267" r:id="rId13"/>
    <p:sldId id="269" r:id="rId14"/>
    <p:sldId id="270" r:id="rId15"/>
    <p:sldId id="26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5213" autoAdjust="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7AEB41-3B96-4906-8AA7-4BFD95865C39}" type="datetimeFigureOut">
              <a:rPr lang="ar-SA" smtClean="0"/>
              <a:pPr/>
              <a:t>30/09/1433</a:t>
            </a:fld>
            <a:endParaRPr lang="ar-S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E7C234-8481-49AB-BE90-709CDBE712A0}" type="slidenum">
              <a:rPr lang="ar-SA" smtClean="0"/>
              <a:pPr/>
              <a:t>‹N°›</a:t>
            </a:fld>
            <a:endParaRPr lang="ar-S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discours rapporté</a:t>
            </a:r>
            <a:endParaRPr lang="ar-S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Leçon 1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dirty="0" smtClean="0"/>
              <a:t>Lorsque le verbe introducteur est au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passé</a:t>
            </a:r>
            <a:r>
              <a:rPr lang="fr-FR" dirty="0" smtClean="0"/>
              <a:t> on effectue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 plus </a:t>
            </a:r>
            <a:r>
              <a:rPr lang="fr-FR" dirty="0" smtClean="0"/>
              <a:t>des modifications sur les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adjectifs démonstratifs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indicateurs spatio-temporels</a:t>
            </a:r>
            <a:r>
              <a:rPr lang="fr-FR" dirty="0" smtClean="0"/>
              <a:t>, et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temps de verbes</a:t>
            </a:r>
            <a:r>
              <a:rPr lang="fr-FR" dirty="0" smtClean="0"/>
              <a:t> de la complétive.</a:t>
            </a:r>
          </a:p>
          <a:p>
            <a:pPr algn="l" rtl="0"/>
            <a:r>
              <a:rPr lang="fr-FR" dirty="0" smtClean="0"/>
              <a:t>Pour les adjectifs démonstratifs on ajoute </a:t>
            </a:r>
            <a:r>
              <a:rPr lang="fr-FR" b="1" dirty="0" smtClean="0">
                <a:solidFill>
                  <a:srgbClr val="FF0000"/>
                </a:solidFill>
              </a:rPr>
              <a:t>-là </a:t>
            </a:r>
            <a:r>
              <a:rPr lang="fr-FR" dirty="0" smtClean="0"/>
              <a:t>au nom qui les suit.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b="1" u="sng" dirty="0" smtClean="0">
                <a:solidFill>
                  <a:srgbClr val="00B050"/>
                </a:solidFill>
              </a:rPr>
              <a:t>Exemples:</a:t>
            </a:r>
          </a:p>
          <a:p>
            <a:pPr lvl="1" algn="l" rtl="0"/>
            <a:r>
              <a:rPr lang="fr-FR" dirty="0" smtClean="0"/>
              <a:t>Cette image = cette image</a:t>
            </a:r>
            <a:r>
              <a:rPr lang="fr-FR" b="1" dirty="0" smtClean="0">
                <a:solidFill>
                  <a:srgbClr val="FF0000"/>
                </a:solidFill>
              </a:rPr>
              <a:t>-là</a:t>
            </a:r>
          </a:p>
          <a:p>
            <a:pPr lvl="1" algn="l" rtl="0"/>
            <a:r>
              <a:rPr lang="fr-FR" dirty="0" smtClean="0"/>
              <a:t>Ce garçon = ce garçon</a:t>
            </a:r>
            <a:r>
              <a:rPr lang="fr-FR" b="1" dirty="0" smtClean="0">
                <a:solidFill>
                  <a:srgbClr val="FF0000"/>
                </a:solidFill>
              </a:rPr>
              <a:t>-là</a:t>
            </a:r>
          </a:p>
          <a:p>
            <a:pPr lvl="1" algn="l" rtl="0"/>
            <a:r>
              <a:rPr lang="fr-FR" dirty="0" smtClean="0"/>
              <a:t>Cet homme = cet homme</a:t>
            </a:r>
            <a:r>
              <a:rPr lang="fr-FR" b="1" dirty="0" smtClean="0">
                <a:solidFill>
                  <a:srgbClr val="FF0000"/>
                </a:solidFill>
              </a:rPr>
              <a:t>-là</a:t>
            </a:r>
            <a:endParaRPr lang="ar-SA" b="1" dirty="0" smtClean="0">
              <a:solidFill>
                <a:srgbClr val="FF0000"/>
              </a:solidFill>
            </a:endParaRPr>
          </a:p>
          <a:p>
            <a:pPr lvl="1" algn="l" rtl="0"/>
            <a:r>
              <a:rPr lang="fr-FR" dirty="0" smtClean="0"/>
              <a:t>Ces fichiers = ces fichiers</a:t>
            </a:r>
            <a:r>
              <a:rPr lang="fr-FR" b="1" dirty="0" smtClean="0">
                <a:solidFill>
                  <a:srgbClr val="FF0000"/>
                </a:solidFill>
              </a:rPr>
              <a:t>-là</a:t>
            </a:r>
            <a:endParaRPr lang="ar-SA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dirty="0" smtClean="0"/>
              <a:t>Pour les temps de verbes, il y a cinq règles a retenir:</a:t>
            </a:r>
          </a:p>
          <a:p>
            <a:pPr marL="880110" lvl="1" indent="-514350" algn="l" rtl="0"/>
            <a:r>
              <a:rPr lang="fr-FR" b="1" u="sng" dirty="0" smtClean="0">
                <a:solidFill>
                  <a:srgbClr val="00B050"/>
                </a:solidFill>
              </a:rPr>
              <a:t>Le présent devient imparfait: 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: « je </a:t>
            </a:r>
            <a:r>
              <a:rPr lang="fr-FR" b="1" dirty="0" smtClean="0">
                <a:solidFill>
                  <a:srgbClr val="FF00FF"/>
                </a:solidFill>
              </a:rPr>
              <a:t>vais</a:t>
            </a:r>
            <a:r>
              <a:rPr lang="fr-FR" dirty="0" smtClean="0"/>
              <a:t> bien. »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 qu’il </a:t>
            </a:r>
            <a:r>
              <a:rPr lang="fr-FR" b="1" dirty="0" smtClean="0">
                <a:solidFill>
                  <a:srgbClr val="FF00FF"/>
                </a:solidFill>
              </a:rPr>
              <a:t>allait</a:t>
            </a:r>
            <a:r>
              <a:rPr lang="fr-FR" dirty="0" smtClean="0"/>
              <a:t> bien.</a:t>
            </a:r>
            <a:endParaRPr lang="fr-FR" dirty="0"/>
          </a:p>
          <a:p>
            <a:pPr marL="880110" lvl="1" indent="-514350" algn="l" rtl="0"/>
            <a:r>
              <a:rPr lang="fr-FR" b="1" u="sng" dirty="0" smtClean="0">
                <a:solidFill>
                  <a:srgbClr val="00B050"/>
                </a:solidFill>
              </a:rPr>
              <a:t>Le passé composé devient plus-que-parfait: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: « j’</a:t>
            </a:r>
            <a:r>
              <a:rPr lang="fr-FR" b="1" dirty="0" smtClean="0">
                <a:solidFill>
                  <a:srgbClr val="FF00FF"/>
                </a:solidFill>
              </a:rPr>
              <a:t>ai</a:t>
            </a:r>
            <a:r>
              <a:rPr lang="fr-FR" dirty="0" smtClean="0"/>
              <a:t> tout </a:t>
            </a:r>
            <a:r>
              <a:rPr lang="fr-FR" b="1" dirty="0" smtClean="0">
                <a:solidFill>
                  <a:srgbClr val="FF00FF"/>
                </a:solidFill>
              </a:rPr>
              <a:t>vendu</a:t>
            </a:r>
            <a:r>
              <a:rPr lang="fr-FR" dirty="0" smtClean="0"/>
              <a:t>. »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 qu’il </a:t>
            </a:r>
            <a:r>
              <a:rPr lang="fr-FR" b="1" dirty="0" smtClean="0">
                <a:solidFill>
                  <a:srgbClr val="FF00FF"/>
                </a:solidFill>
              </a:rPr>
              <a:t>avait</a:t>
            </a:r>
            <a:r>
              <a:rPr lang="fr-FR" dirty="0" smtClean="0"/>
              <a:t> tout </a:t>
            </a:r>
            <a:r>
              <a:rPr lang="fr-FR" b="1" dirty="0" smtClean="0">
                <a:solidFill>
                  <a:srgbClr val="FF00FF"/>
                </a:solidFill>
              </a:rPr>
              <a:t>vendu</a:t>
            </a:r>
            <a:r>
              <a:rPr lang="fr-FR" dirty="0" smtClean="0"/>
              <a:t>.</a:t>
            </a:r>
          </a:p>
          <a:p>
            <a:pPr marL="880110" lvl="1" indent="-514350" algn="l" rtl="0"/>
            <a:r>
              <a:rPr lang="fr-FR" b="1" u="sng" dirty="0" smtClean="0">
                <a:solidFill>
                  <a:srgbClr val="00B050"/>
                </a:solidFill>
              </a:rPr>
              <a:t>Le futur simple devient conditionnel présent: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: « je </a:t>
            </a:r>
            <a:r>
              <a:rPr lang="fr-FR" b="1" dirty="0" smtClean="0">
                <a:solidFill>
                  <a:srgbClr val="FF00FF"/>
                </a:solidFill>
              </a:rPr>
              <a:t>téléphonerai</a:t>
            </a:r>
            <a:r>
              <a:rPr lang="fr-FR" dirty="0" smtClean="0"/>
              <a:t>. »</a:t>
            </a:r>
          </a:p>
          <a:p>
            <a:pPr marL="1154430" lvl="2" indent="-51435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 </a:t>
            </a:r>
            <a:r>
              <a:rPr lang="fr-FR" dirty="0" smtClean="0"/>
              <a:t>qu’il </a:t>
            </a:r>
            <a:r>
              <a:rPr lang="fr-FR" b="1" dirty="0" smtClean="0">
                <a:solidFill>
                  <a:srgbClr val="FF00FF"/>
                </a:solidFill>
              </a:rPr>
              <a:t>téléphonerait</a:t>
            </a:r>
            <a:r>
              <a:rPr lang="fr-FR" dirty="0" smtClean="0"/>
              <a:t>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0392" lvl="1" indent="-457200" algn="l" rtl="0"/>
            <a:r>
              <a:rPr lang="fr-FR" b="1" u="sng" dirty="0" smtClean="0">
                <a:solidFill>
                  <a:srgbClr val="00B050"/>
                </a:solidFill>
              </a:rPr>
              <a:t>Le futur antérieur devient conditionnel passé:</a:t>
            </a:r>
          </a:p>
          <a:p>
            <a:pPr marL="1124712" lvl="2" indent="-45720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: « nous </a:t>
            </a:r>
            <a:r>
              <a:rPr lang="fr-FR" b="1" dirty="0" smtClean="0">
                <a:solidFill>
                  <a:srgbClr val="FF00FF"/>
                </a:solidFill>
              </a:rPr>
              <a:t>aurons terminé </a:t>
            </a:r>
            <a:r>
              <a:rPr lang="fr-FR" dirty="0" smtClean="0"/>
              <a:t>la chambre. »</a:t>
            </a:r>
          </a:p>
          <a:p>
            <a:pPr marL="1124712" lvl="2" indent="-457200" algn="l" rtl="0"/>
            <a:r>
              <a:rPr lang="fr-FR" dirty="0" smtClean="0"/>
              <a:t>Il m’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 qu’ils </a:t>
            </a:r>
            <a:r>
              <a:rPr lang="fr-FR" b="1" dirty="0" smtClean="0">
                <a:solidFill>
                  <a:srgbClr val="FF00FF"/>
                </a:solidFill>
              </a:rPr>
              <a:t>auraient terminé </a:t>
            </a:r>
            <a:r>
              <a:rPr lang="fr-FR" dirty="0" smtClean="0"/>
              <a:t>la chambre.</a:t>
            </a:r>
          </a:p>
          <a:p>
            <a:pPr marL="850392" lvl="1" indent="-457200" algn="l" rtl="0"/>
            <a:r>
              <a:rPr lang="fr-FR" b="1" u="sng" dirty="0" smtClean="0">
                <a:solidFill>
                  <a:srgbClr val="00B050"/>
                </a:solidFill>
              </a:rPr>
              <a:t>L’imparfait, le passé simple, le plus-que-parfait, et le conditionnel ne changent pas lors du passage discours direct à l’indirect.</a:t>
            </a:r>
            <a:endParaRPr lang="ar-SA" b="1" u="sng" dirty="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Pour les indicateurs spatio-temporels:</a:t>
            </a:r>
            <a:endParaRPr lang="ar-SA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1560" y="2636912"/>
          <a:ext cx="7920880" cy="3337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Discours indirect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Discours direct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Ce jour-là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Aujourd’hui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Le lendemain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Demain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Le surlendemain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lendemain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veille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Hier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Suivant(e)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Prochain(e)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Précédent(e)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Dernier(ère)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Là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Ici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Là-bas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Là</a:t>
                      </a:r>
                      <a:endParaRPr lang="ar-SA" dirty="0"/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548000" y="2348880"/>
            <a:ext cx="6012160" cy="11247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Merci pour votre attention</a:t>
            </a:r>
            <a:endParaRPr lang="ar-SA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4000" y="3513782"/>
            <a:ext cx="4860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Zouhair ZIANI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discours direct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Au discours direct les phrases sont rapportées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telles quelles</a:t>
            </a:r>
            <a:r>
              <a:rPr lang="fr-FR" dirty="0" smtClean="0"/>
              <a:t>, sans être modifiées. On remarque la présence des guillemets précédées de deux points et d’un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verbe introducteur</a:t>
            </a:r>
            <a:r>
              <a:rPr lang="fr-FR" dirty="0" smtClean="0"/>
              <a:t> (dire, demander, répondre, annoncer, réclamer, déclarer…) .</a:t>
            </a:r>
          </a:p>
          <a:p>
            <a:pPr algn="l" rtl="0"/>
            <a:r>
              <a:rPr lang="fr-FR" dirty="0" smtClean="0"/>
              <a:t>On peut aussi trouver entre les guillemets des points d’interrogation ou d’exclamation…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discours direct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b="1" u="sng" dirty="0" smtClean="0">
                <a:solidFill>
                  <a:srgbClr val="00B050"/>
                </a:solidFill>
              </a:rPr>
              <a:t>Exemples:</a:t>
            </a:r>
          </a:p>
          <a:p>
            <a:pPr lvl="1" algn="l" rtl="0"/>
            <a:r>
              <a:rPr lang="fr-FR" dirty="0" smtClean="0"/>
              <a:t>Le professeur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 à ses élèves: </a:t>
            </a:r>
            <a:r>
              <a:rPr lang="fr-FR" b="1" dirty="0" smtClean="0">
                <a:solidFill>
                  <a:srgbClr val="FFC000"/>
                </a:solidFill>
              </a:rPr>
              <a:t>« Vous aurez un contrôle demain. »</a:t>
            </a:r>
          </a:p>
          <a:p>
            <a:pPr lvl="1" algn="l" rtl="0"/>
            <a:r>
              <a:rPr lang="fr-FR" dirty="0" smtClean="0"/>
              <a:t>Le professeur </a:t>
            </a:r>
            <a:r>
              <a:rPr lang="fr-FR" b="1" dirty="0" smtClean="0">
                <a:solidFill>
                  <a:srgbClr val="7030A0"/>
                </a:solidFill>
              </a:rPr>
              <a:t>a dit </a:t>
            </a:r>
            <a:r>
              <a:rPr lang="fr-FR" dirty="0" smtClean="0"/>
              <a:t>à ses élèves: </a:t>
            </a:r>
            <a:r>
              <a:rPr lang="fr-FR" b="1" dirty="0" smtClean="0">
                <a:solidFill>
                  <a:srgbClr val="FFC000"/>
                </a:solidFill>
              </a:rPr>
              <a:t>« Vous aurez un contrôle demain. »</a:t>
            </a:r>
            <a:endParaRPr lang="ar-SA" b="1" dirty="0" smtClean="0">
              <a:solidFill>
                <a:srgbClr val="FFC000"/>
              </a:solidFill>
            </a:endParaRPr>
          </a:p>
          <a:p>
            <a:pPr algn="l" rtl="0"/>
            <a:endParaRPr lang="ar-S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discours indirect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Par contre le discours direct, on rapporte les paroles au discours indirect en introduisant une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subordonnée conjonctive complétive</a:t>
            </a:r>
            <a:r>
              <a:rPr lang="fr-FR" dirty="0" smtClean="0"/>
              <a:t>, il se caractérise par l’absence des guillemets ainsi que des points d’exclamation et d’interrogation. On effectue des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modifications</a:t>
            </a:r>
            <a:r>
              <a:rPr lang="fr-FR" dirty="0" smtClean="0"/>
              <a:t> sur la complétive</a:t>
            </a:r>
            <a:r>
              <a:rPr lang="fr-FR" dirty="0" smtClean="0"/>
              <a:t>.</a:t>
            </a:r>
            <a:endParaRPr lang="fr-FR" dirty="0" smtClean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discours indirect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b="1" u="sng" dirty="0" smtClean="0">
                <a:solidFill>
                  <a:srgbClr val="00B050"/>
                </a:solidFill>
              </a:rPr>
              <a:t>Exemples:</a:t>
            </a:r>
          </a:p>
          <a:p>
            <a:pPr lvl="1" algn="l" rtl="0"/>
            <a:r>
              <a:rPr lang="fr-FR" dirty="0" smtClean="0"/>
              <a:t>Le professeur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 à ses élèves </a:t>
            </a:r>
            <a:r>
              <a:rPr lang="fr-FR" b="1" dirty="0" smtClean="0">
                <a:solidFill>
                  <a:srgbClr val="FFC000"/>
                </a:solidFill>
              </a:rPr>
              <a:t>qu’ils auront un contrôle demain</a:t>
            </a:r>
            <a:r>
              <a:rPr lang="fr-FR" dirty="0" smtClean="0"/>
              <a:t>.</a:t>
            </a:r>
            <a:endParaRPr lang="fr-FR" b="1" dirty="0" smtClean="0">
              <a:solidFill>
                <a:srgbClr val="FFC000"/>
              </a:solidFill>
            </a:endParaRPr>
          </a:p>
          <a:p>
            <a:pPr lvl="1" algn="l" rtl="0"/>
            <a:r>
              <a:rPr lang="fr-FR" dirty="0" smtClean="0"/>
              <a:t>Le professeur </a:t>
            </a:r>
            <a:r>
              <a:rPr lang="fr-FR" b="1" dirty="0" smtClean="0">
                <a:solidFill>
                  <a:srgbClr val="7030A0"/>
                </a:solidFill>
              </a:rPr>
              <a:t>a dit</a:t>
            </a:r>
            <a:r>
              <a:rPr lang="fr-FR" dirty="0" smtClean="0"/>
              <a:t> à ses élèves </a:t>
            </a:r>
            <a:r>
              <a:rPr lang="fr-FR" b="1" dirty="0" smtClean="0">
                <a:solidFill>
                  <a:srgbClr val="FFC000"/>
                </a:solidFill>
              </a:rPr>
              <a:t>qu’ils auraient un contrôle le lendemain</a:t>
            </a:r>
            <a:r>
              <a:rPr lang="fr-FR" dirty="0" smtClean="0"/>
              <a:t>.</a:t>
            </a:r>
            <a:endParaRPr lang="fr-FR" b="1" dirty="0" smtClean="0">
              <a:solidFill>
                <a:srgbClr val="FFC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Lorsque le verbe introducteur est au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présent</a:t>
            </a:r>
            <a:r>
              <a:rPr lang="fr-FR" dirty="0" smtClean="0"/>
              <a:t> ou au futur; on s’adapte à la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logique</a:t>
            </a:r>
            <a:r>
              <a:rPr lang="fr-FR" dirty="0" smtClean="0"/>
              <a:t> de la situation pour changer les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pronoms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personnels</a:t>
            </a:r>
            <a:r>
              <a:rPr lang="fr-FR" dirty="0" smtClean="0"/>
              <a:t> et les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adjectifs possessifs</a:t>
            </a:r>
            <a:r>
              <a:rPr lang="fr-FR" dirty="0" smtClean="0"/>
              <a:t>.</a:t>
            </a:r>
          </a:p>
          <a:p>
            <a:pPr algn="l" rtl="0"/>
            <a:r>
              <a:rPr lang="fr-FR" b="1" u="sng" dirty="0" smtClean="0">
                <a:solidFill>
                  <a:srgbClr val="00B050"/>
                </a:solidFill>
              </a:rPr>
              <a:t>Exemple:</a:t>
            </a:r>
          </a:p>
          <a:p>
            <a:pPr lvl="1" algn="l" rtl="0"/>
            <a:r>
              <a:rPr lang="fr-FR" dirty="0" smtClean="0"/>
              <a:t>Il me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: « </a:t>
            </a:r>
            <a:r>
              <a:rPr lang="fr-FR" b="1" dirty="0" smtClean="0">
                <a:solidFill>
                  <a:srgbClr val="FF00FF"/>
                </a:solidFill>
              </a:rPr>
              <a:t>Je</a:t>
            </a:r>
            <a:r>
              <a:rPr lang="fr-FR" dirty="0" smtClean="0"/>
              <a:t> n’ai plus </a:t>
            </a:r>
            <a:r>
              <a:rPr lang="fr-FR" b="1" dirty="0" smtClean="0">
                <a:solidFill>
                  <a:srgbClr val="FF00FF"/>
                </a:solidFill>
              </a:rPr>
              <a:t>ton</a:t>
            </a:r>
            <a:r>
              <a:rPr lang="fr-FR" dirty="0" smtClean="0"/>
              <a:t> livre. »</a:t>
            </a:r>
          </a:p>
          <a:p>
            <a:pPr lvl="1" algn="l" rtl="0"/>
            <a:r>
              <a:rPr lang="fr-FR" dirty="0" smtClean="0"/>
              <a:t>Il me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 qu’</a:t>
            </a:r>
            <a:r>
              <a:rPr lang="fr-FR" b="1" dirty="0" smtClean="0">
                <a:solidFill>
                  <a:srgbClr val="FF00FF"/>
                </a:solidFill>
              </a:rPr>
              <a:t>il</a:t>
            </a:r>
            <a:r>
              <a:rPr lang="fr-FR" b="1" dirty="0" smtClean="0"/>
              <a:t> </a:t>
            </a:r>
            <a:r>
              <a:rPr lang="fr-FR" dirty="0" smtClean="0"/>
              <a:t>n’a plus </a:t>
            </a:r>
            <a:r>
              <a:rPr lang="fr-FR" b="1" dirty="0" smtClean="0">
                <a:solidFill>
                  <a:srgbClr val="FF00FF"/>
                </a:solidFill>
              </a:rPr>
              <a:t>mon</a:t>
            </a:r>
            <a:r>
              <a:rPr lang="fr-FR" dirty="0" smtClean="0"/>
              <a:t> livre.</a:t>
            </a:r>
            <a:endParaRPr lang="ar-S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On effectue d’autres modifications:</a:t>
            </a:r>
            <a:endParaRPr lang="ar-SA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1560" y="2636912"/>
          <a:ext cx="7920880" cy="2936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Discours indirect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Discours direct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Si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Est-ce</a:t>
                      </a:r>
                      <a:r>
                        <a:rPr lang="fr-FR" baseline="0" dirty="0" smtClean="0"/>
                        <a:t> que</a:t>
                      </a:r>
                      <a:br>
                        <a:rPr lang="fr-FR" baseline="0" dirty="0" smtClean="0"/>
                      </a:br>
                      <a:r>
                        <a:rPr lang="fr-FR" baseline="0" dirty="0" smtClean="0"/>
                        <a:t>Intonation</a:t>
                      </a:r>
                      <a:br>
                        <a:rPr lang="fr-FR" baseline="0" dirty="0" smtClean="0"/>
                      </a:br>
                      <a:r>
                        <a:rPr lang="fr-FR" baseline="0" dirty="0" smtClean="0"/>
                        <a:t>Inversion du sujet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Ce  que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Qu’est-ce</a:t>
                      </a:r>
                      <a:r>
                        <a:rPr lang="fr-FR" baseline="0" dirty="0" smtClean="0"/>
                        <a:t> que</a:t>
                      </a:r>
                      <a:br>
                        <a:rPr lang="fr-FR" baseline="0" dirty="0" smtClean="0"/>
                      </a:br>
                      <a:r>
                        <a:rPr lang="fr-FR" baseline="0" dirty="0" smtClean="0"/>
                        <a:t>Que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Qui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Qui</a:t>
                      </a:r>
                      <a:r>
                        <a:rPr lang="fr-FR" baseline="0" dirty="0" smtClean="0"/>
                        <a:t> est-ce qui</a:t>
                      </a:r>
                    </a:p>
                    <a:p>
                      <a:pPr algn="ctr" rtl="0"/>
                      <a:r>
                        <a:rPr lang="fr-FR" baseline="0" dirty="0" smtClean="0"/>
                        <a:t>Qui</a:t>
                      </a:r>
                      <a:endParaRPr lang="ar-S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Ce</a:t>
                      </a:r>
                      <a:r>
                        <a:rPr lang="fr-FR" baseline="0" dirty="0" smtClean="0"/>
                        <a:t> qui</a:t>
                      </a:r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dirty="0" smtClean="0"/>
                        <a:t>Qu’est ce qui</a:t>
                      </a:r>
                      <a:endParaRPr lang="ar-SA" dirty="0"/>
                    </a:p>
                  </a:txBody>
                  <a:tcPr anchor="ctr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pic>
        <p:nvPicPr>
          <p:cNvPr id="7" name="Espace réservé du contenu 6" descr="image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62769" y="3123406"/>
            <a:ext cx="2247900" cy="2028825"/>
          </a:xfrm>
        </p:spPr>
      </p:pic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3059832" y="1920085"/>
            <a:ext cx="5626968" cy="4434840"/>
          </a:xfrm>
        </p:spPr>
        <p:txBody>
          <a:bodyPr/>
          <a:lstStyle/>
          <a:p>
            <a:pPr algn="l" rtl="0"/>
            <a:r>
              <a:rPr lang="fr-FR" b="1" u="sng" dirty="0" smtClean="0">
                <a:solidFill>
                  <a:srgbClr val="00B050"/>
                </a:solidFill>
              </a:rPr>
              <a:t>Attention:</a:t>
            </a:r>
          </a:p>
          <a:p>
            <a:pPr lvl="1" algn="l" rtl="0"/>
            <a:r>
              <a:rPr lang="fr-FR" dirty="0" smtClean="0"/>
              <a:t>Les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adverbes</a:t>
            </a:r>
            <a:r>
              <a:rPr lang="fr-FR" dirty="0" smtClean="0"/>
              <a:t> et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adjectifs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interrogatifs</a:t>
            </a:r>
            <a:r>
              <a:rPr lang="fr-FR" dirty="0" smtClean="0"/>
              <a:t> (quand, où, avec qui, combien, pourquoi, comment…)  restent invariables.</a:t>
            </a:r>
          </a:p>
          <a:p>
            <a:pPr lvl="1" algn="l" rtl="0"/>
            <a:r>
              <a:rPr lang="fr-FR" dirty="0" smtClean="0"/>
              <a:t>Lorsqu’un verbe de la parole rapportée est a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l’impératif</a:t>
            </a:r>
            <a:r>
              <a:rPr lang="fr-FR" dirty="0" smtClean="0"/>
              <a:t>, on lui remplace par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+ infinitif </a:t>
            </a:r>
            <a:r>
              <a:rPr lang="fr-FR" dirty="0" smtClean="0"/>
              <a:t>ou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 + subjonctif</a:t>
            </a:r>
            <a:r>
              <a:rPr lang="fr-FR" dirty="0" smtClean="0"/>
              <a:t>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ar-SA" dirty="0"/>
          </a:p>
        </p:txBody>
      </p:sp>
      <p:pic>
        <p:nvPicPr>
          <p:cNvPr id="7" name="Espace réservé du contenu 6" descr="image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62769" y="3123406"/>
            <a:ext cx="2247900" cy="2028825"/>
          </a:xfrm>
        </p:spPr>
      </p:pic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3059832" y="1920085"/>
            <a:ext cx="5626968" cy="4434840"/>
          </a:xfrm>
        </p:spPr>
        <p:txBody>
          <a:bodyPr/>
          <a:lstStyle/>
          <a:p>
            <a:pPr lvl="1" algn="l" rtl="0"/>
            <a:r>
              <a:rPr lang="fr-FR" b="1" u="sng" dirty="0" smtClean="0">
                <a:solidFill>
                  <a:srgbClr val="00B050"/>
                </a:solidFill>
              </a:rPr>
              <a:t>Exemple:</a:t>
            </a:r>
          </a:p>
          <a:p>
            <a:pPr lvl="2" algn="l" rtl="0"/>
            <a:r>
              <a:rPr lang="fr-FR" dirty="0" smtClean="0"/>
              <a:t>Il me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: « </a:t>
            </a:r>
            <a:r>
              <a:rPr lang="fr-FR" b="1" dirty="0" smtClean="0">
                <a:solidFill>
                  <a:srgbClr val="FF00FF"/>
                </a:solidFill>
              </a:rPr>
              <a:t>Vas</a:t>
            </a:r>
            <a:r>
              <a:rPr lang="fr-FR" dirty="0" smtClean="0"/>
              <a:t>-y! »</a:t>
            </a:r>
          </a:p>
          <a:p>
            <a:pPr lvl="2" algn="l" rtl="0"/>
            <a:r>
              <a:rPr lang="fr-FR" dirty="0" smtClean="0"/>
              <a:t>Il me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FF"/>
                </a:solidFill>
              </a:rPr>
              <a:t>d’</a:t>
            </a:r>
            <a:r>
              <a:rPr lang="fr-FR" dirty="0" smtClean="0"/>
              <a:t>y </a:t>
            </a:r>
            <a:r>
              <a:rPr lang="fr-FR" b="1" dirty="0" smtClean="0">
                <a:solidFill>
                  <a:srgbClr val="FF00FF"/>
                </a:solidFill>
              </a:rPr>
              <a:t>aller</a:t>
            </a:r>
            <a:r>
              <a:rPr lang="fr-FR" dirty="0" smtClean="0"/>
              <a:t>.</a:t>
            </a:r>
          </a:p>
          <a:p>
            <a:pPr lvl="2" algn="l" rtl="0"/>
            <a:r>
              <a:rPr lang="fr-FR" dirty="0" smtClean="0"/>
              <a:t>Il me </a:t>
            </a:r>
            <a:r>
              <a:rPr lang="fr-FR" b="1" dirty="0" smtClean="0">
                <a:solidFill>
                  <a:srgbClr val="7030A0"/>
                </a:solidFill>
              </a:rPr>
              <a:t>dit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FF"/>
                </a:solidFill>
              </a:rPr>
              <a:t>que j’</a:t>
            </a:r>
            <a:r>
              <a:rPr lang="fr-FR" dirty="0" smtClean="0"/>
              <a:t>y </a:t>
            </a:r>
            <a:r>
              <a:rPr lang="fr-FR" b="1" dirty="0" smtClean="0">
                <a:solidFill>
                  <a:srgbClr val="FF00FF"/>
                </a:solidFill>
              </a:rPr>
              <a:t>aille</a:t>
            </a:r>
            <a:r>
              <a:rPr lang="fr-FR" dirty="0" smtClean="0"/>
              <a:t>.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1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8|1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6|1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4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377</TotalTime>
  <Words>579</Words>
  <Application>Microsoft Office PowerPoint</Application>
  <PresentationFormat>Affichage à l'écran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Le discours rapporté</vt:lpstr>
      <vt:lpstr>Le discours direct</vt:lpstr>
      <vt:lpstr>Le discours direct</vt:lpstr>
      <vt:lpstr>Le discours indirect</vt:lpstr>
      <vt:lpstr>Le discours indirect</vt:lpstr>
      <vt:lpstr>Les modifications</vt:lpstr>
      <vt:lpstr>Les modifications</vt:lpstr>
      <vt:lpstr>Les modifications</vt:lpstr>
      <vt:lpstr>Les modifications</vt:lpstr>
      <vt:lpstr>Les modifications</vt:lpstr>
      <vt:lpstr>Les modifications</vt:lpstr>
      <vt:lpstr>Les modifications</vt:lpstr>
      <vt:lpstr>Les modifications</vt:lpstr>
      <vt:lpstr>Les modifications</vt:lpstr>
      <vt:lpstr>Diapositive 15</vt:lpstr>
    </vt:vector>
  </TitlesOfParts>
  <Company>Manar Elirfane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discours rapporté</dc:title>
  <dc:creator>Ziani</dc:creator>
  <cp:lastModifiedBy>Ziani</cp:lastModifiedBy>
  <cp:revision>42</cp:revision>
  <dcterms:created xsi:type="dcterms:W3CDTF">2012-08-07T10:30:25Z</dcterms:created>
  <dcterms:modified xsi:type="dcterms:W3CDTF">2012-08-17T14:32:07Z</dcterms:modified>
</cp:coreProperties>
</file>