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0" r:id="rId14"/>
    <p:sldId id="28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Phase aigue de l’inflammation: </a:t>
            </a:r>
            <a:br>
              <a:rPr lang="fr-FR" sz="3600" b="1" dirty="0" smtClean="0"/>
            </a:br>
            <a:r>
              <a:rPr lang="fr-FR" sz="3600" b="1" dirty="0" smtClean="0"/>
              <a:t>Congestion active et œdème inflammatoire</a:t>
            </a:r>
            <a:endParaRPr lang="fr-FR" sz="3600" b="1" dirty="0"/>
          </a:p>
        </p:txBody>
      </p:sp>
      <p:pic>
        <p:nvPicPr>
          <p:cNvPr id="2050" name="Picture 2" descr="C:\Documents and Settings\Cherif DIAL\Bureau\Dossier bureau cherif\Image anapath\congestion et exsudation inflammatoi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4947" y="1600200"/>
            <a:ext cx="728039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Carcinome </a:t>
            </a:r>
            <a:r>
              <a:rPr lang="fr-FR" b="1" dirty="0" err="1" smtClean="0"/>
              <a:t>épidermoïde</a:t>
            </a:r>
            <a:r>
              <a:rPr lang="fr-FR" b="1" dirty="0" smtClean="0"/>
              <a:t> infiltrant</a:t>
            </a:r>
            <a:br>
              <a:rPr lang="fr-FR" b="1" dirty="0" smtClean="0"/>
            </a:br>
            <a:r>
              <a:rPr lang="fr-FR" b="1" dirty="0" smtClean="0"/>
              <a:t>(col utérin)</a:t>
            </a:r>
            <a:endParaRPr lang="fr-FR" b="1" dirty="0"/>
          </a:p>
        </p:txBody>
      </p:sp>
      <p:pic>
        <p:nvPicPr>
          <p:cNvPr id="3074" name="Picture 2" descr="C:\Documents and Settings\Cherif DIAL\Bureau\Dossier bureau cherif\Image anapath\Carcinome épidermoïde infiltrant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5780" y="1600200"/>
            <a:ext cx="7048969" cy="5257800"/>
          </a:xfrm>
          <a:prstGeom prst="rect">
            <a:avLst/>
          </a:prstGeom>
          <a:noFill/>
        </p:spPr>
      </p:pic>
      <p:sp>
        <p:nvSpPr>
          <p:cNvPr id="4" name="Flèche vers le bas 3"/>
          <p:cNvSpPr/>
          <p:nvPr/>
        </p:nvSpPr>
        <p:spPr>
          <a:xfrm>
            <a:off x="5429256" y="3214686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3929058" y="5143512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Carcinome </a:t>
            </a:r>
            <a:r>
              <a:rPr lang="fr-FR" b="1" dirty="0" err="1" smtClean="0"/>
              <a:t>épidermoïde</a:t>
            </a:r>
            <a:r>
              <a:rPr lang="fr-FR" b="1" dirty="0" smtClean="0"/>
              <a:t> infiltrant</a:t>
            </a:r>
            <a:br>
              <a:rPr lang="fr-FR" b="1" dirty="0" smtClean="0"/>
            </a:br>
            <a:r>
              <a:rPr lang="fr-FR" b="1" dirty="0" smtClean="0"/>
              <a:t>(col utérin)</a:t>
            </a:r>
            <a:endParaRPr lang="fr-FR" dirty="0"/>
          </a:p>
        </p:txBody>
      </p:sp>
      <p:pic>
        <p:nvPicPr>
          <p:cNvPr id="8194" name="Picture 2" descr="C:\Documents and Settings\Cherif DIAL\Bureau\Dossier bureau cherif\Image anapath\carcinome epidermoide globe cor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45473" y="1407311"/>
            <a:ext cx="5643578" cy="52578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633937" y="4214818"/>
            <a:ext cx="351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Boyau </a:t>
            </a:r>
            <a:r>
              <a:rPr lang="fr-FR" sz="3200" b="1" dirty="0" err="1" smtClean="0"/>
              <a:t>épidermoïde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286380" y="3000372"/>
            <a:ext cx="224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Globe corné</a:t>
            </a:r>
            <a:endParaRPr lang="fr-FR" sz="3200" b="1" dirty="0"/>
          </a:p>
        </p:txBody>
      </p:sp>
      <p:sp>
        <p:nvSpPr>
          <p:cNvPr id="6" name="Flèche droite 5"/>
          <p:cNvSpPr/>
          <p:nvPr/>
        </p:nvSpPr>
        <p:spPr>
          <a:xfrm flipH="1">
            <a:off x="4286248" y="3000372"/>
            <a:ext cx="785818" cy="5715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5143504" y="4214818"/>
            <a:ext cx="571504" cy="764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Lobule mammaire normal</a:t>
            </a:r>
            <a:endParaRPr lang="fr-FR" b="1" dirty="0"/>
          </a:p>
        </p:txBody>
      </p:sp>
      <p:pic>
        <p:nvPicPr>
          <p:cNvPr id="1026" name="Picture 2" descr="C:\Documents and Settings\Cherif DIAL\Bureau\Photo07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59613" y="2332037"/>
            <a:ext cx="4984387" cy="452596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14348" y="4071942"/>
            <a:ext cx="2917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Tubes galactophores</a:t>
            </a:r>
          </a:p>
          <a:p>
            <a:r>
              <a:rPr lang="fr-FR" sz="2400" b="1" dirty="0" smtClean="0"/>
              <a:t>Regroupés en lobules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Carcinome </a:t>
            </a:r>
            <a:r>
              <a:rPr lang="fr-FR" b="1" dirty="0" err="1" smtClean="0"/>
              <a:t>canalaire</a:t>
            </a:r>
            <a:r>
              <a:rPr lang="fr-FR" b="1" dirty="0" smtClean="0"/>
              <a:t> infiltrant</a:t>
            </a:r>
            <a:br>
              <a:rPr lang="fr-FR" b="1" dirty="0" smtClean="0"/>
            </a:br>
            <a:r>
              <a:rPr lang="fr-FR" b="1" dirty="0" smtClean="0"/>
              <a:t>du sein</a:t>
            </a:r>
            <a:endParaRPr lang="fr-FR" b="1" dirty="0"/>
          </a:p>
        </p:txBody>
      </p:sp>
      <p:pic>
        <p:nvPicPr>
          <p:cNvPr id="1026" name="Picture 2" descr="C:\Documents and Settings\Cherif DIAL\Bureau\carcinome infiltrant canalaire du se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3467" y="1600200"/>
            <a:ext cx="6110533" cy="52578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4000504"/>
            <a:ext cx="3025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Prolifération de tubes </a:t>
            </a:r>
          </a:p>
          <a:p>
            <a:r>
              <a:rPr lang="fr-FR" sz="2400" b="1" dirty="0" smtClean="0"/>
              <a:t>Galactophores</a:t>
            </a:r>
          </a:p>
          <a:p>
            <a:r>
              <a:rPr lang="fr-FR" sz="2400" b="1" dirty="0" smtClean="0"/>
              <a:t>Infiltrant la graisse</a:t>
            </a:r>
          </a:p>
          <a:p>
            <a:r>
              <a:rPr lang="fr-FR" sz="2400" b="1" dirty="0" smtClean="0"/>
              <a:t>mammaire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071678"/>
            <a:ext cx="2084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b="1" dirty="0" smtClean="0"/>
          </a:p>
          <a:p>
            <a:r>
              <a:rPr lang="fr-FR" sz="2400" b="1" dirty="0" smtClean="0"/>
              <a:t>Stroma fibreux</a:t>
            </a:r>
            <a:endParaRPr lang="fr-FR" sz="2400" b="1" dirty="0"/>
          </a:p>
        </p:txBody>
      </p:sp>
      <p:sp>
        <p:nvSpPr>
          <p:cNvPr id="7" name="Flèche droite 6"/>
          <p:cNvSpPr/>
          <p:nvPr/>
        </p:nvSpPr>
        <p:spPr>
          <a:xfrm>
            <a:off x="2071670" y="2571744"/>
            <a:ext cx="126416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2000232" y="4500570"/>
            <a:ext cx="1264160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Adénocarcinome </a:t>
            </a:r>
            <a:r>
              <a:rPr lang="fr-FR" b="1" dirty="0" err="1" smtClean="0"/>
              <a:t>canalaire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Atypies </a:t>
            </a:r>
            <a:r>
              <a:rPr lang="fr-FR" b="1" dirty="0" err="1" smtClean="0"/>
              <a:t>cyto</a:t>
            </a:r>
            <a:r>
              <a:rPr lang="fr-FR" b="1" dirty="0" smtClean="0"/>
              <a:t>-nucléaires</a:t>
            </a:r>
          </a:p>
        </p:txBody>
      </p:sp>
      <p:pic>
        <p:nvPicPr>
          <p:cNvPr id="43010" name="Espace réservé du contenu 3" descr="35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6" y="1297020"/>
            <a:ext cx="7572396" cy="5560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fr-FR" b="1" dirty="0" smtClean="0"/>
              <a:t>Diapédèse leucocytaire</a:t>
            </a:r>
            <a:endParaRPr lang="fr-FR" b="1" dirty="0"/>
          </a:p>
        </p:txBody>
      </p:sp>
      <p:pic>
        <p:nvPicPr>
          <p:cNvPr id="3074" name="Picture 2" descr="C:\Documents and Settings\Cherif DIAL\Bureau\Dossier bureau cherif\Image anapath\congestion exsudationinf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5862" y="1600200"/>
            <a:ext cx="5758138" cy="52578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2214554"/>
            <a:ext cx="32527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Congestion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err="1" smtClean="0"/>
              <a:t>Margination</a:t>
            </a:r>
            <a:r>
              <a:rPr lang="fr-FR" sz="2400" b="1" dirty="0" smtClean="0"/>
              <a:t> + Adhésion</a:t>
            </a:r>
          </a:p>
          <a:p>
            <a:r>
              <a:rPr lang="fr-FR" sz="2400" b="1" dirty="0" smtClean="0"/>
              <a:t>Leucocytaire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Œdème inflammatoire</a:t>
            </a:r>
            <a:endParaRPr lang="fr-FR" sz="2400" b="1" dirty="0"/>
          </a:p>
        </p:txBody>
      </p:sp>
      <p:sp>
        <p:nvSpPr>
          <p:cNvPr id="5" name="Flèche droite 4"/>
          <p:cNvSpPr/>
          <p:nvPr/>
        </p:nvSpPr>
        <p:spPr>
          <a:xfrm>
            <a:off x="1785918" y="2285992"/>
            <a:ext cx="371477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286116" y="4071942"/>
            <a:ext cx="321471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3071802" y="5214950"/>
            <a:ext cx="164307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fr-FR" b="1" dirty="0" smtClean="0"/>
              <a:t>Macrophages PNN et Lymphocytes</a:t>
            </a:r>
            <a:endParaRPr lang="fr-FR" b="1" dirty="0"/>
          </a:p>
        </p:txBody>
      </p:sp>
      <p:pic>
        <p:nvPicPr>
          <p:cNvPr id="3074" name="Picture 2" descr="C:\Image anapath\macrophage fc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 l="17431" t="16820" r="15596" b="19571"/>
          <a:stretch>
            <a:fillRect/>
          </a:stretch>
        </p:blipFill>
        <p:spPr bwMode="auto">
          <a:xfrm>
            <a:off x="796776" y="1135155"/>
            <a:ext cx="7632876" cy="543711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786" y="2071678"/>
            <a:ext cx="1436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</a:rPr>
              <a:t>lymphocyte</a:t>
            </a:r>
            <a:endParaRPr lang="fr-FR" sz="2000" b="1" dirty="0">
              <a:solidFill>
                <a:schemeClr val="bg2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785918" y="2428868"/>
            <a:ext cx="500066" cy="19888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768" y="185736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2"/>
                </a:solidFill>
              </a:rPr>
              <a:t>PNN</a:t>
            </a:r>
            <a:endParaRPr lang="fr-FR" b="1" dirty="0">
              <a:solidFill>
                <a:schemeClr val="bg2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6929454" y="2214554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000628" y="4214818"/>
            <a:ext cx="147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2"/>
                </a:solidFill>
              </a:rPr>
              <a:t>Macrophages</a:t>
            </a:r>
            <a:endParaRPr lang="fr-FR" b="1" dirty="0">
              <a:solidFill>
                <a:schemeClr val="bg2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4697161" y="4375409"/>
            <a:ext cx="345048" cy="452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5268665" y="4875475"/>
            <a:ext cx="487924" cy="23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6200000" flipH="1">
            <a:off x="6352088" y="4577871"/>
            <a:ext cx="273610" cy="54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Phase </a:t>
            </a:r>
            <a:r>
              <a:rPr lang="fr-FR" sz="3600" b="1" dirty="0" err="1" smtClean="0"/>
              <a:t>subaigue</a:t>
            </a:r>
            <a:r>
              <a:rPr lang="fr-FR" sz="3600" b="1" dirty="0" smtClean="0"/>
              <a:t> de l’inflammation</a:t>
            </a:r>
            <a:br>
              <a:rPr lang="fr-FR" sz="3600" b="1" dirty="0" smtClean="0"/>
            </a:br>
            <a:r>
              <a:rPr lang="fr-FR" sz="3600" b="1" dirty="0" err="1" smtClean="0"/>
              <a:t>TDD:Bourgeon</a:t>
            </a:r>
            <a:r>
              <a:rPr lang="fr-FR" sz="3600" b="1" dirty="0" smtClean="0"/>
              <a:t> charnu( lésion non spécifique)</a:t>
            </a:r>
            <a:endParaRPr lang="fr-FR" sz="3600" b="1" dirty="0"/>
          </a:p>
        </p:txBody>
      </p:sp>
      <p:pic>
        <p:nvPicPr>
          <p:cNvPr id="4098" name="Picture 2" descr="C:\Documents and Settings\Cherif DIAL\Bureau\Dossier bureau cherif\Image anapath\Bourgeon charnu 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935735"/>
            <a:ext cx="4191082" cy="592226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714876" y="1428736"/>
            <a:ext cx="449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1. </a:t>
            </a:r>
            <a:r>
              <a:rPr lang="fr-FR" sz="2400" b="1" dirty="0" err="1" smtClean="0"/>
              <a:t>Exsudation</a:t>
            </a:r>
            <a:r>
              <a:rPr lang="fr-FR" sz="2400" b="1" dirty="0" err="1" smtClean="0">
                <a:solidFill>
                  <a:schemeClr val="bg2"/>
                </a:solidFill>
              </a:rPr>
              <a:t>.</a:t>
            </a:r>
            <a:r>
              <a:rPr lang="fr-FR" sz="2400" b="1" dirty="0" err="1" smtClean="0"/>
              <a:t>fibrino-leucocytaire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786314" y="2857496"/>
            <a:ext cx="269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2. Bourgeon charnu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786314" y="5429265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3. Socle </a:t>
            </a:r>
            <a:r>
              <a:rPr lang="fr-FR" sz="2400" b="1" dirty="0" err="1" smtClean="0"/>
              <a:t>scléro</a:t>
            </a:r>
            <a:r>
              <a:rPr lang="fr-FR" sz="2400" b="1" dirty="0" smtClean="0"/>
              <a:t>-inflammatoire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714612" y="100010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1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71604" y="2857496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2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43174" y="550070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3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Quelle est la différence entre follicule tuberculoïde et follicule tuberculeux?</a:t>
            </a:r>
            <a:endParaRPr lang="fr-FR" b="1" dirty="0"/>
          </a:p>
        </p:txBody>
      </p:sp>
      <p:pic>
        <p:nvPicPr>
          <p:cNvPr id="6146" name="Picture 2" descr="C:\Image anapath\Follicule tuberculeux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0450"/>
            <a:ext cx="4429124" cy="3757283"/>
          </a:xfrm>
          <a:prstGeom prst="rect">
            <a:avLst/>
          </a:prstGeom>
          <a:noFill/>
        </p:spPr>
      </p:pic>
      <p:pic>
        <p:nvPicPr>
          <p:cNvPr id="5" name="Picture 2" descr="C:\Image anapath\Granulome tuberculo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4357686" cy="378621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14414" y="3143248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N.C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Leiomyome</a:t>
            </a:r>
            <a:r>
              <a:rPr lang="fr-FR" b="1" dirty="0" smtClean="0"/>
              <a:t> utérin</a:t>
            </a:r>
            <a:endParaRPr lang="fr-FR" dirty="0"/>
          </a:p>
        </p:txBody>
      </p:sp>
      <p:pic>
        <p:nvPicPr>
          <p:cNvPr id="7170" name="Picture 2" descr="C:\Documents and Settings\Cherif DIAL\Bureau\Dossier bureau cherif\Image anapath\léiomyome utér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346" y="1571612"/>
            <a:ext cx="5629654" cy="5286389"/>
          </a:xfrm>
          <a:prstGeom prst="rect">
            <a:avLst/>
          </a:prstGeom>
          <a:noFill/>
        </p:spPr>
      </p:pic>
      <p:pic>
        <p:nvPicPr>
          <p:cNvPr id="4" name="Picture 2" descr="Macroscopie cancer endocol pièce fixée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1" y="1928802"/>
            <a:ext cx="290919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rot="16200000" flipH="1">
            <a:off x="3857620" y="3500438"/>
            <a:ext cx="1643074" cy="1643074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Leiomyome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(</a:t>
            </a:r>
            <a:r>
              <a:rPr lang="fr-FR" sz="4000" b="1" dirty="0" smtClean="0"/>
              <a:t>Prolifération des cellules fusiformes non atypiques disposées en faisceaux entrecoupés)</a:t>
            </a:r>
            <a:endParaRPr lang="fr-FR" dirty="0"/>
          </a:p>
        </p:txBody>
      </p:sp>
      <p:pic>
        <p:nvPicPr>
          <p:cNvPr id="6146" name="Picture 2" descr="C:\Documents and Settings\Cherif DIAL\Bureau\Dossier bureau cherif\Image anapath\leiomyome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166" y="2332061"/>
            <a:ext cx="62296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14314" y="0"/>
            <a:ext cx="9572660" cy="141763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Zone de métaplasie </a:t>
            </a:r>
            <a:r>
              <a:rPr lang="fr-FR" b="1" dirty="0" err="1" smtClean="0"/>
              <a:t>cylindro</a:t>
            </a:r>
            <a:r>
              <a:rPr lang="fr-FR" b="1" dirty="0" smtClean="0"/>
              <a:t>-pavimenteuse</a:t>
            </a:r>
            <a:endParaRPr lang="fr-FR" dirty="0"/>
          </a:p>
        </p:txBody>
      </p:sp>
      <p:pic>
        <p:nvPicPr>
          <p:cNvPr id="1026" name="Picture 2" descr="C:\Documents and Settings\Cherif DIAL\Bureau\Zone de métaplasie cervica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8646"/>
            <a:ext cx="7159899" cy="563935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71538" y="1142985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 smtClean="0"/>
              <a:t>Exocol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357950" y="2143116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/>
              <a:t>Endocol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000496" y="4929198"/>
            <a:ext cx="318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Glandes </a:t>
            </a:r>
            <a:r>
              <a:rPr lang="fr-FR" sz="2400" b="1" dirty="0" err="1" smtClean="0"/>
              <a:t>endocervicales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Espace réservé du contenu 3" descr="29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0" y="71461"/>
            <a:ext cx="9144000" cy="6715125"/>
          </a:xfrm>
        </p:spPr>
      </p:pic>
      <p:sp>
        <p:nvSpPr>
          <p:cNvPr id="3" name="ZoneTexte 2"/>
          <p:cNvSpPr txBox="1"/>
          <p:nvPr/>
        </p:nvSpPr>
        <p:spPr>
          <a:xfrm>
            <a:off x="0" y="5357826"/>
            <a:ext cx="4320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Dysplasie Haut grade</a:t>
            </a:r>
          </a:p>
          <a:p>
            <a:r>
              <a:rPr lang="fr-FR" sz="3600" b="1" dirty="0" smtClean="0"/>
              <a:t>Carcinome in Situ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Epithélium normal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287303" y="5072074"/>
            <a:ext cx="3856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Glande </a:t>
            </a:r>
            <a:r>
              <a:rPr lang="fr-FR" sz="3200" b="1" dirty="0" err="1" smtClean="0"/>
              <a:t>endocervicale</a:t>
            </a:r>
            <a:endParaRPr lang="fr-FR" sz="32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8001024" y="564357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105</Words>
  <PresentationFormat>Affichage à l'écran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Phase aigue de l’inflammation:  Congestion active et œdème inflammatoire</vt:lpstr>
      <vt:lpstr>Diapédèse leucocytaire</vt:lpstr>
      <vt:lpstr>Macrophages PNN et Lymphocytes</vt:lpstr>
      <vt:lpstr>Phase subaigue de l’inflammation TDD:Bourgeon charnu( lésion non spécifique)</vt:lpstr>
      <vt:lpstr>Quelle est la différence entre follicule tuberculoïde et follicule tuberculeux?</vt:lpstr>
      <vt:lpstr>Leiomyome utérin</vt:lpstr>
      <vt:lpstr>Leiomyome (Prolifération des cellules fusiformes non atypiques disposées en faisceaux entrecoupés)</vt:lpstr>
      <vt:lpstr>Zone de métaplasie cylindro-pavimenteuse</vt:lpstr>
      <vt:lpstr>Diapositive 9</vt:lpstr>
      <vt:lpstr>Carcinome épidermoïde infiltrant (col utérin)</vt:lpstr>
      <vt:lpstr>Carcinome épidermoïde infiltrant (col utérin)</vt:lpstr>
      <vt:lpstr>Lobule mammaire normal</vt:lpstr>
      <vt:lpstr>Carcinome canalaire infiltrant du sein</vt:lpstr>
      <vt:lpstr>Adénocarcinome canalaire Atypies cyto-nucléaires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Cherif</cp:lastModifiedBy>
  <cp:revision>16</cp:revision>
  <dcterms:modified xsi:type="dcterms:W3CDTF">2012-12-12T11:10:17Z</dcterms:modified>
</cp:coreProperties>
</file>