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4"/>
  </p:notesMasterIdLst>
  <p:sldIdLst>
    <p:sldId id="412" r:id="rId2"/>
    <p:sldId id="432" r:id="rId3"/>
    <p:sldId id="438" r:id="rId4"/>
    <p:sldId id="440" r:id="rId5"/>
    <p:sldId id="442" r:id="rId6"/>
    <p:sldId id="443" r:id="rId7"/>
    <p:sldId id="441" r:id="rId8"/>
    <p:sldId id="437" r:id="rId9"/>
    <p:sldId id="433" r:id="rId10"/>
    <p:sldId id="434" r:id="rId11"/>
    <p:sldId id="444" r:id="rId12"/>
    <p:sldId id="436" r:id="rId13"/>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Maiandra GD" pitchFamily="34" charset="0"/>
        <a:ea typeface="+mn-ea"/>
        <a:cs typeface="+mn-cs"/>
      </a:defRPr>
    </a:lvl1pPr>
    <a:lvl2pPr marL="457200" algn="l" rtl="0" fontAlgn="base">
      <a:spcBef>
        <a:spcPct val="0"/>
      </a:spcBef>
      <a:spcAft>
        <a:spcPct val="0"/>
      </a:spcAft>
      <a:defRPr kern="1200">
        <a:solidFill>
          <a:schemeClr val="tx1"/>
        </a:solidFill>
        <a:latin typeface="Maiandra GD" pitchFamily="34" charset="0"/>
        <a:ea typeface="+mn-ea"/>
        <a:cs typeface="+mn-cs"/>
      </a:defRPr>
    </a:lvl2pPr>
    <a:lvl3pPr marL="914400" algn="l" rtl="0" fontAlgn="base">
      <a:spcBef>
        <a:spcPct val="0"/>
      </a:spcBef>
      <a:spcAft>
        <a:spcPct val="0"/>
      </a:spcAft>
      <a:defRPr kern="1200">
        <a:solidFill>
          <a:schemeClr val="tx1"/>
        </a:solidFill>
        <a:latin typeface="Maiandra GD" pitchFamily="34" charset="0"/>
        <a:ea typeface="+mn-ea"/>
        <a:cs typeface="+mn-cs"/>
      </a:defRPr>
    </a:lvl3pPr>
    <a:lvl4pPr marL="1371600" algn="l" rtl="0" fontAlgn="base">
      <a:spcBef>
        <a:spcPct val="0"/>
      </a:spcBef>
      <a:spcAft>
        <a:spcPct val="0"/>
      </a:spcAft>
      <a:defRPr kern="1200">
        <a:solidFill>
          <a:schemeClr val="tx1"/>
        </a:solidFill>
        <a:latin typeface="Maiandra GD" pitchFamily="34" charset="0"/>
        <a:ea typeface="+mn-ea"/>
        <a:cs typeface="+mn-cs"/>
      </a:defRPr>
    </a:lvl4pPr>
    <a:lvl5pPr marL="1828800" algn="l" rtl="0" fontAlgn="base">
      <a:spcBef>
        <a:spcPct val="0"/>
      </a:spcBef>
      <a:spcAft>
        <a:spcPct val="0"/>
      </a:spcAft>
      <a:defRPr kern="1200">
        <a:solidFill>
          <a:schemeClr val="tx1"/>
        </a:solidFill>
        <a:latin typeface="Maiandra GD" pitchFamily="34" charset="0"/>
        <a:ea typeface="+mn-ea"/>
        <a:cs typeface="+mn-cs"/>
      </a:defRPr>
    </a:lvl5pPr>
    <a:lvl6pPr marL="2286000" algn="l" defTabSz="914400" rtl="0" eaLnBrk="1" latinLnBrk="0" hangingPunct="1">
      <a:defRPr kern="1200">
        <a:solidFill>
          <a:schemeClr val="tx1"/>
        </a:solidFill>
        <a:latin typeface="Maiandra GD" pitchFamily="34" charset="0"/>
        <a:ea typeface="+mn-ea"/>
        <a:cs typeface="+mn-cs"/>
      </a:defRPr>
    </a:lvl6pPr>
    <a:lvl7pPr marL="2743200" algn="l" defTabSz="914400" rtl="0" eaLnBrk="1" latinLnBrk="0" hangingPunct="1">
      <a:defRPr kern="1200">
        <a:solidFill>
          <a:schemeClr val="tx1"/>
        </a:solidFill>
        <a:latin typeface="Maiandra GD" pitchFamily="34" charset="0"/>
        <a:ea typeface="+mn-ea"/>
        <a:cs typeface="+mn-cs"/>
      </a:defRPr>
    </a:lvl7pPr>
    <a:lvl8pPr marL="3200400" algn="l" defTabSz="914400" rtl="0" eaLnBrk="1" latinLnBrk="0" hangingPunct="1">
      <a:defRPr kern="1200">
        <a:solidFill>
          <a:schemeClr val="tx1"/>
        </a:solidFill>
        <a:latin typeface="Maiandra GD" pitchFamily="34" charset="0"/>
        <a:ea typeface="+mn-ea"/>
        <a:cs typeface="+mn-cs"/>
      </a:defRPr>
    </a:lvl8pPr>
    <a:lvl9pPr marL="3657600" algn="l" defTabSz="914400" rtl="0" eaLnBrk="1" latinLnBrk="0" hangingPunct="1">
      <a:defRPr kern="1200">
        <a:solidFill>
          <a:schemeClr val="tx1"/>
        </a:solidFill>
        <a:latin typeface="Maiandra G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9933"/>
    <a:srgbClr val="FFD54F"/>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798" autoAdjust="0"/>
    <p:restoredTop sz="99078" autoAdjust="0"/>
  </p:normalViewPr>
  <p:slideViewPr>
    <p:cSldViewPr>
      <p:cViewPr>
        <p:scale>
          <a:sx n="80" d="100"/>
          <a:sy n="80" d="100"/>
        </p:scale>
        <p:origin x="-594" y="-7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atin typeface="Arial" charset="0"/>
              </a:defRPr>
            </a:lvl1pPr>
          </a:lstStyle>
          <a:p>
            <a:pPr>
              <a:defRPr/>
            </a:pPr>
            <a:fld id="{964625E7-0CE4-457F-9048-3795B76F2333}" type="datetimeFigureOut">
              <a:rPr lang="fr-FR"/>
              <a:pPr>
                <a:defRPr/>
              </a:pPr>
              <a:t>09/07/2012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atin typeface="Arial" charset="0"/>
              </a:defRPr>
            </a:lvl1pPr>
          </a:lstStyle>
          <a:p>
            <a:pPr>
              <a:defRPr/>
            </a:pPr>
            <a:fld id="{18695D93-CB6C-4280-9414-598894D50874}" type="slidenum">
              <a:rPr lang="fr-FR"/>
              <a:pPr>
                <a:defRPr/>
              </a:pPr>
              <a:t>‹N°›</a:t>
            </a:fld>
            <a:endParaRPr lang="fr-FR"/>
          </a:p>
        </p:txBody>
      </p:sp>
    </p:spTree>
    <p:extLst>
      <p:ext uri="{BB962C8B-B14F-4D97-AF65-F5344CB8AC3E}">
        <p14:creationId xmlns:p14="http://schemas.microsoft.com/office/powerpoint/2010/main" val="89483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897B4638-BBC8-4F99-B334-D04590BF187E}"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48BBB4FD-2C02-4A1D-9FB2-9F08261D0BA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D329D021-1DDC-47AC-AB34-DAB81B7A06C0}"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60340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ACE06197-40F7-4C7C-BA48-2A3D6BE9E68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9B2688E5-D15F-4224-8F8E-8C9D113173D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C6891AA-7CEC-4CEE-BF75-3AE02F0EF986}"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1803E66B-97F8-4B67-95B7-2863FED1616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AC3740AE-46D6-435D-BA94-816118014C3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20406FD0-6C0B-472A-9DD0-0CEF2B890CD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327D4A61-BA4F-42D0-BEA8-38E6F2E052B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4D75EB51-B04C-46D4-9137-5C8C7B1ADF4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40CC85B4-8078-40FE-83F5-0C9FEA4CF48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1027" name="Espace réservé du texte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defRPr>
            </a:lvl1pPr>
          </a:lstStyle>
          <a:p>
            <a:pPr>
              <a:defRPr/>
            </a:pPr>
            <a:fld id="{888DA892-A588-4453-BA2D-C7C1CE72D800}"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3864" r:id="rId1"/>
    <p:sldLayoutId id="2147483863" r:id="rId2"/>
    <p:sldLayoutId id="2147483865" r:id="rId3"/>
    <p:sldLayoutId id="2147483862" r:id="rId4"/>
    <p:sldLayoutId id="2147483861" r:id="rId5"/>
    <p:sldLayoutId id="2147483860" r:id="rId6"/>
    <p:sldLayoutId id="2147483859" r:id="rId7"/>
    <p:sldLayoutId id="2147483858" r:id="rId8"/>
    <p:sldLayoutId id="2147483857" r:id="rId9"/>
    <p:sldLayoutId id="2147483856" r:id="rId10"/>
    <p:sldLayoutId id="2147483855" r:id="rId11"/>
    <p:sldLayoutId id="2147483854"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ous-titre 2"/>
          <p:cNvSpPr>
            <a:spLocks noGrp="1"/>
          </p:cNvSpPr>
          <p:nvPr>
            <p:ph type="subTitle" idx="1"/>
          </p:nvPr>
        </p:nvSpPr>
        <p:spPr>
          <a:xfrm>
            <a:off x="506413" y="5157788"/>
            <a:ext cx="4451350" cy="568325"/>
          </a:xfrm>
        </p:spPr>
        <p:txBody>
          <a:bodyPr/>
          <a:lstStyle/>
          <a:p>
            <a:pPr eaLnBrk="1" hangingPunct="1">
              <a:lnSpc>
                <a:spcPct val="80000"/>
              </a:lnSpc>
            </a:pPr>
            <a:r>
              <a:rPr lang="fr-FR" sz="2400" b="1" dirty="0" smtClean="0">
                <a:latin typeface="Imprint MT Shadow"/>
              </a:rPr>
              <a:t>Restaurants branchés, bars </a:t>
            </a:r>
            <a:r>
              <a:rPr lang="fr-FR" sz="2400" b="1" dirty="0" err="1" smtClean="0">
                <a:latin typeface="Imprint MT Shadow"/>
              </a:rPr>
              <a:t>lounge</a:t>
            </a:r>
            <a:r>
              <a:rPr lang="fr-FR" sz="2400" b="1" dirty="0" smtClean="0">
                <a:latin typeface="Imprint MT Shadow"/>
              </a:rPr>
              <a:t> en Tunisie</a:t>
            </a:r>
            <a:endParaRPr lang="fr-FR" sz="2400" b="1" dirty="0" smtClean="0">
              <a:latin typeface="Imprint MT Shadow"/>
            </a:endParaRPr>
          </a:p>
        </p:txBody>
      </p:sp>
      <p:pic>
        <p:nvPicPr>
          <p:cNvPr id="15362" name="Image 11" descr="IMG_2625.jpg"/>
          <p:cNvPicPr>
            <a:picLocks noChangeAspect="1"/>
          </p:cNvPicPr>
          <p:nvPr/>
        </p:nvPicPr>
        <p:blipFill>
          <a:blip r:embed="rId2"/>
          <a:srcRect/>
          <a:stretch>
            <a:fillRect/>
          </a:stretch>
        </p:blipFill>
        <p:spPr bwMode="auto">
          <a:xfrm>
            <a:off x="5511800" y="4508500"/>
            <a:ext cx="3238500" cy="2159000"/>
          </a:xfrm>
          <a:prstGeom prst="rect">
            <a:avLst/>
          </a:prstGeom>
          <a:noFill/>
          <a:ln w="9525">
            <a:noFill/>
            <a:miter lim="800000"/>
            <a:headEnd/>
            <a:tailEnd/>
          </a:ln>
        </p:spPr>
      </p:pic>
      <p:pic>
        <p:nvPicPr>
          <p:cNvPr id="15363" name="Image 12" descr="IMG_8988.jpg"/>
          <p:cNvPicPr>
            <a:picLocks noChangeAspect="1"/>
          </p:cNvPicPr>
          <p:nvPr/>
        </p:nvPicPr>
        <p:blipFill>
          <a:blip r:embed="rId3"/>
          <a:srcRect/>
          <a:stretch>
            <a:fillRect/>
          </a:stretch>
        </p:blipFill>
        <p:spPr bwMode="auto">
          <a:xfrm>
            <a:off x="5511800" y="134938"/>
            <a:ext cx="3238500" cy="2159000"/>
          </a:xfrm>
          <a:prstGeom prst="rect">
            <a:avLst/>
          </a:prstGeom>
          <a:noFill/>
          <a:ln w="9525">
            <a:noFill/>
            <a:miter lim="800000"/>
            <a:headEnd/>
            <a:tailEnd/>
          </a:ln>
        </p:spPr>
      </p:pic>
      <p:pic>
        <p:nvPicPr>
          <p:cNvPr id="15364" name="Image 13" descr="IMG_9476.jpg"/>
          <p:cNvPicPr>
            <a:picLocks noChangeAspect="1"/>
          </p:cNvPicPr>
          <p:nvPr/>
        </p:nvPicPr>
        <p:blipFill>
          <a:blip r:embed="rId4"/>
          <a:srcRect/>
          <a:stretch>
            <a:fillRect/>
          </a:stretch>
        </p:blipFill>
        <p:spPr bwMode="auto">
          <a:xfrm>
            <a:off x="5511800" y="2328863"/>
            <a:ext cx="3238500" cy="2159000"/>
          </a:xfrm>
          <a:prstGeom prst="rect">
            <a:avLst/>
          </a:prstGeom>
          <a:noFill/>
          <a:ln w="9525">
            <a:noFill/>
            <a:miter lim="800000"/>
            <a:headEnd/>
            <a:tailEnd/>
          </a:ln>
        </p:spPr>
      </p:pic>
      <p:sp>
        <p:nvSpPr>
          <p:cNvPr id="15365" name="Rectangle 9"/>
          <p:cNvSpPr>
            <a:spLocks noChangeArrowheads="1"/>
          </p:cNvSpPr>
          <p:nvPr/>
        </p:nvSpPr>
        <p:spPr bwMode="auto">
          <a:xfrm>
            <a:off x="539750" y="404813"/>
            <a:ext cx="3960813" cy="3816350"/>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pic>
        <p:nvPicPr>
          <p:cNvPr id="15366" name="Image 3" descr="LOGO CJ ENTIER2 BLC.eps"/>
          <p:cNvPicPr>
            <a:picLocks noChangeAspect="1"/>
          </p:cNvPicPr>
          <p:nvPr/>
        </p:nvPicPr>
        <p:blipFill>
          <a:blip r:embed="rId5"/>
          <a:srcRect/>
          <a:stretch>
            <a:fillRect/>
          </a:stretch>
        </p:blipFill>
        <p:spPr bwMode="auto">
          <a:xfrm>
            <a:off x="673100" y="488950"/>
            <a:ext cx="3683000" cy="35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24578"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4579" name="Rectangle 9"/>
          <p:cNvSpPr>
            <a:spLocks noChangeArrowheads="1"/>
          </p:cNvSpPr>
          <p:nvPr/>
        </p:nvSpPr>
        <p:spPr bwMode="auto">
          <a:xfrm>
            <a:off x="417513" y="5133975"/>
            <a:ext cx="8640762" cy="1439863"/>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4580" name="ZoneTexte 2"/>
          <p:cNvSpPr txBox="1">
            <a:spLocks noChangeArrowheads="1"/>
          </p:cNvSpPr>
          <p:nvPr/>
        </p:nvSpPr>
        <p:spPr bwMode="auto">
          <a:xfrm>
            <a:off x="3059113" y="231775"/>
            <a:ext cx="3960812" cy="368300"/>
          </a:xfrm>
          <a:prstGeom prst="rect">
            <a:avLst/>
          </a:prstGeom>
          <a:noFill/>
          <a:ln w="9525">
            <a:noFill/>
            <a:miter lim="800000"/>
            <a:headEnd/>
            <a:tailEnd/>
          </a:ln>
        </p:spPr>
        <p:txBody>
          <a:bodyPr>
            <a:spAutoFit/>
          </a:bodyPr>
          <a:lstStyle/>
          <a:p>
            <a:r>
              <a:rPr lang="fr-FR" b="1"/>
              <a:t>BLANKO BEACH BAR LA MARSA</a:t>
            </a:r>
          </a:p>
        </p:txBody>
      </p:sp>
      <p:pic>
        <p:nvPicPr>
          <p:cNvPr id="24581" name="Picture 2"/>
          <p:cNvPicPr>
            <a:picLocks noChangeAspect="1" noChangeArrowheads="1"/>
          </p:cNvPicPr>
          <p:nvPr/>
        </p:nvPicPr>
        <p:blipFill>
          <a:blip r:embed="rId3"/>
          <a:srcRect/>
          <a:stretch>
            <a:fillRect/>
          </a:stretch>
        </p:blipFill>
        <p:spPr bwMode="auto">
          <a:xfrm>
            <a:off x="250825" y="2133600"/>
            <a:ext cx="4651375" cy="2557463"/>
          </a:xfrm>
          <a:prstGeom prst="rect">
            <a:avLst/>
          </a:prstGeom>
          <a:noFill/>
          <a:ln w="9525">
            <a:noFill/>
            <a:miter lim="800000"/>
            <a:headEnd/>
            <a:tailEnd/>
          </a:ln>
        </p:spPr>
      </p:pic>
      <p:pic>
        <p:nvPicPr>
          <p:cNvPr id="24582" name="Picture 3"/>
          <p:cNvPicPr>
            <a:picLocks noChangeAspect="1" noChangeArrowheads="1"/>
          </p:cNvPicPr>
          <p:nvPr/>
        </p:nvPicPr>
        <p:blipFill>
          <a:blip r:embed="rId4"/>
          <a:srcRect/>
          <a:stretch>
            <a:fillRect/>
          </a:stretch>
        </p:blipFill>
        <p:spPr bwMode="auto">
          <a:xfrm>
            <a:off x="6445250" y="2997200"/>
            <a:ext cx="2468563" cy="1955800"/>
          </a:xfrm>
          <a:prstGeom prst="rect">
            <a:avLst/>
          </a:prstGeom>
          <a:noFill/>
          <a:ln w="9525">
            <a:noFill/>
            <a:miter lim="800000"/>
            <a:headEnd/>
            <a:tailEnd/>
          </a:ln>
        </p:spPr>
      </p:pic>
      <p:pic>
        <p:nvPicPr>
          <p:cNvPr id="24583" name="Picture 4"/>
          <p:cNvPicPr>
            <a:picLocks noChangeAspect="1" noChangeArrowheads="1"/>
          </p:cNvPicPr>
          <p:nvPr/>
        </p:nvPicPr>
        <p:blipFill>
          <a:blip r:embed="rId5"/>
          <a:srcRect/>
          <a:stretch>
            <a:fillRect/>
          </a:stretch>
        </p:blipFill>
        <p:spPr bwMode="auto">
          <a:xfrm>
            <a:off x="6430963" y="885825"/>
            <a:ext cx="2447925" cy="1990725"/>
          </a:xfrm>
          <a:prstGeom prst="rect">
            <a:avLst/>
          </a:prstGeom>
          <a:noFill/>
          <a:ln w="9525">
            <a:noFill/>
            <a:miter lim="800000"/>
            <a:headEnd/>
            <a:tailEnd/>
          </a:ln>
        </p:spPr>
      </p:pic>
      <p:sp>
        <p:nvSpPr>
          <p:cNvPr id="24584" name="ZoneTexte 12"/>
          <p:cNvSpPr txBox="1">
            <a:spLocks noChangeArrowheads="1"/>
          </p:cNvSpPr>
          <p:nvPr/>
        </p:nvSpPr>
        <p:spPr bwMode="auto">
          <a:xfrm>
            <a:off x="692150" y="5253038"/>
            <a:ext cx="8353425" cy="1200150"/>
          </a:xfrm>
          <a:prstGeom prst="rect">
            <a:avLst/>
          </a:prstGeom>
          <a:noFill/>
          <a:ln w="9525">
            <a:noFill/>
            <a:miter lim="800000"/>
            <a:headEnd/>
            <a:tailEnd/>
          </a:ln>
        </p:spPr>
        <p:txBody>
          <a:bodyPr>
            <a:spAutoFit/>
          </a:bodyPr>
          <a:lstStyle/>
          <a:p>
            <a:r>
              <a:rPr lang="fr-FR"/>
              <a:t>Branché, accueillant, et original, installé sur la plage, Le Blanko est un des lieux tendance de la Marsa. Transats, poufs et petites tables rondes soulignent une ambiance chaleureuse. Le Blanko propose des sandwichs ainsi qu'une carte simple et variée le soir. Le Blanco est le lieux parfait pour une soirée à la plage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25602"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5603" name="Rectangle 9"/>
          <p:cNvSpPr>
            <a:spLocks noChangeArrowheads="1"/>
          </p:cNvSpPr>
          <p:nvPr/>
        </p:nvSpPr>
        <p:spPr bwMode="auto">
          <a:xfrm>
            <a:off x="417513" y="5899150"/>
            <a:ext cx="8640762" cy="67468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5604" name="ZoneTexte 2"/>
          <p:cNvSpPr txBox="1">
            <a:spLocks noChangeArrowheads="1"/>
          </p:cNvSpPr>
          <p:nvPr/>
        </p:nvSpPr>
        <p:spPr bwMode="auto">
          <a:xfrm>
            <a:off x="2082800" y="231775"/>
            <a:ext cx="6678613" cy="368300"/>
          </a:xfrm>
          <a:prstGeom prst="rect">
            <a:avLst/>
          </a:prstGeom>
          <a:noFill/>
          <a:ln w="9525">
            <a:noFill/>
            <a:miter lim="800000"/>
            <a:headEnd/>
            <a:tailEnd/>
          </a:ln>
        </p:spPr>
        <p:txBody>
          <a:bodyPr>
            <a:spAutoFit/>
          </a:bodyPr>
          <a:lstStyle/>
          <a:p>
            <a:r>
              <a:rPr lang="fr-FR" b="1"/>
              <a:t>BAR LOUNGE EPHEMERE LE GRAND ERG ORIENTALE</a:t>
            </a:r>
          </a:p>
        </p:txBody>
      </p:sp>
      <p:sp>
        <p:nvSpPr>
          <p:cNvPr id="25605" name="ZoneTexte 12"/>
          <p:cNvSpPr txBox="1">
            <a:spLocks noChangeArrowheads="1"/>
          </p:cNvSpPr>
          <p:nvPr/>
        </p:nvSpPr>
        <p:spPr bwMode="auto">
          <a:xfrm>
            <a:off x="555625" y="5899150"/>
            <a:ext cx="8351838" cy="646113"/>
          </a:xfrm>
          <a:prstGeom prst="rect">
            <a:avLst/>
          </a:prstGeom>
          <a:noFill/>
          <a:ln w="9525">
            <a:noFill/>
            <a:miter lim="800000"/>
            <a:headEnd/>
            <a:tailEnd/>
          </a:ln>
        </p:spPr>
        <p:txBody>
          <a:bodyPr>
            <a:spAutoFit/>
          </a:bodyPr>
          <a:lstStyle/>
          <a:p>
            <a:r>
              <a:rPr lang="fr-FR"/>
              <a:t>Dégustez une coupe de champagne au milieu des dunes du Grand Erg Oriental sur un bar lounge éphémère totalement privatisé.</a:t>
            </a:r>
          </a:p>
        </p:txBody>
      </p:sp>
      <p:pic>
        <p:nvPicPr>
          <p:cNvPr id="25606" name="Picture 2" descr="http://dp.mariottini.free.fr/carnets/dubai/desert/coupe.jpg"/>
          <p:cNvPicPr>
            <a:picLocks noChangeAspect="1" noChangeArrowheads="1"/>
          </p:cNvPicPr>
          <p:nvPr/>
        </p:nvPicPr>
        <p:blipFill>
          <a:blip r:embed="rId3"/>
          <a:srcRect/>
          <a:stretch>
            <a:fillRect/>
          </a:stretch>
        </p:blipFill>
        <p:spPr bwMode="auto">
          <a:xfrm>
            <a:off x="5499100" y="1196975"/>
            <a:ext cx="3246438" cy="4322763"/>
          </a:xfrm>
          <a:prstGeom prst="rect">
            <a:avLst/>
          </a:prstGeom>
          <a:noFill/>
          <a:ln w="9525">
            <a:noFill/>
            <a:miter lim="800000"/>
            <a:headEnd/>
            <a:tailEnd/>
          </a:ln>
        </p:spPr>
      </p:pic>
      <p:pic>
        <p:nvPicPr>
          <p:cNvPr id="25607" name="Picture 8" descr="IMG_9585"/>
          <p:cNvPicPr>
            <a:picLocks noChangeAspect="1" noChangeArrowheads="1"/>
          </p:cNvPicPr>
          <p:nvPr/>
        </p:nvPicPr>
        <p:blipFill>
          <a:blip r:embed="rId4"/>
          <a:srcRect/>
          <a:stretch>
            <a:fillRect/>
          </a:stretch>
        </p:blipFill>
        <p:spPr bwMode="auto">
          <a:xfrm>
            <a:off x="341313" y="2565400"/>
            <a:ext cx="4699000"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pic>
        <p:nvPicPr>
          <p:cNvPr id="26626"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26627" name="Rectangle 9"/>
          <p:cNvSpPr>
            <a:spLocks noChangeArrowheads="1"/>
          </p:cNvSpPr>
          <p:nvPr/>
        </p:nvSpPr>
        <p:spPr bwMode="auto">
          <a:xfrm>
            <a:off x="468313" y="5516563"/>
            <a:ext cx="8207375" cy="1225550"/>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6628" name="ZoneTexte 10"/>
          <p:cNvSpPr txBox="1">
            <a:spLocks noChangeArrowheads="1"/>
          </p:cNvSpPr>
          <p:nvPr/>
        </p:nvSpPr>
        <p:spPr bwMode="auto">
          <a:xfrm>
            <a:off x="2627313" y="231775"/>
            <a:ext cx="4681537" cy="368300"/>
          </a:xfrm>
          <a:prstGeom prst="rect">
            <a:avLst/>
          </a:prstGeom>
          <a:noFill/>
          <a:ln w="9525">
            <a:noFill/>
            <a:miter lim="800000"/>
            <a:headEnd/>
            <a:tailEnd/>
          </a:ln>
        </p:spPr>
        <p:txBody>
          <a:bodyPr>
            <a:spAutoFit/>
          </a:bodyPr>
          <a:lstStyle/>
          <a:p>
            <a:r>
              <a:rPr lang="fr-FR" b="1"/>
              <a:t>AL MANDRA RESTO BAR LOUNGE SOUSSE  </a:t>
            </a:r>
          </a:p>
        </p:txBody>
      </p:sp>
      <p:sp>
        <p:nvSpPr>
          <p:cNvPr id="26629" name="ZoneTexte 1"/>
          <p:cNvSpPr txBox="1">
            <a:spLocks noChangeArrowheads="1"/>
          </p:cNvSpPr>
          <p:nvPr/>
        </p:nvSpPr>
        <p:spPr bwMode="auto">
          <a:xfrm>
            <a:off x="611188" y="5516563"/>
            <a:ext cx="8064500" cy="1755775"/>
          </a:xfrm>
          <a:prstGeom prst="rect">
            <a:avLst/>
          </a:prstGeom>
          <a:noFill/>
          <a:ln w="9525">
            <a:noFill/>
            <a:miter lim="800000"/>
            <a:headEnd/>
            <a:tailEnd/>
          </a:ln>
        </p:spPr>
        <p:txBody>
          <a:bodyPr>
            <a:spAutoFit/>
          </a:bodyPr>
          <a:lstStyle/>
          <a:p>
            <a:r>
              <a:rPr lang="fr-FR"/>
              <a:t>Al Mandra Resto Lounge, tendance de la ville de Sousse, est à deux pas du port El Kantaoui, tout près des Hôtels de la région. Notre établissement de jour et de nuit dispose de deux grandes salles au rez-de chaussée et au premier étage avec une carte très variée d’inspiration locale et internationale.</a:t>
            </a:r>
            <a:br>
              <a:rPr lang="fr-FR"/>
            </a:br>
            <a:r>
              <a:rPr lang="fr-FR"/>
              <a:t/>
            </a:r>
            <a:br>
              <a:rPr lang="fr-FR"/>
            </a:br>
            <a:endParaRPr lang="fr-FR"/>
          </a:p>
        </p:txBody>
      </p:sp>
      <p:pic>
        <p:nvPicPr>
          <p:cNvPr id="26630" name="Picture 128" descr="http://www.almandralounge.com/wp-content/uploads/2012/05/chayma-4381.jpg"/>
          <p:cNvPicPr>
            <a:picLocks noChangeAspect="1" noChangeArrowheads="1"/>
          </p:cNvPicPr>
          <p:nvPr/>
        </p:nvPicPr>
        <p:blipFill>
          <a:blip r:embed="rId3"/>
          <a:srcRect/>
          <a:stretch>
            <a:fillRect/>
          </a:stretch>
        </p:blipFill>
        <p:spPr bwMode="auto">
          <a:xfrm>
            <a:off x="323850" y="2614613"/>
            <a:ext cx="3810000" cy="2543175"/>
          </a:xfrm>
          <a:prstGeom prst="rect">
            <a:avLst/>
          </a:prstGeom>
          <a:noFill/>
          <a:ln w="9525">
            <a:noFill/>
            <a:miter lim="800000"/>
            <a:headEnd/>
            <a:tailEnd/>
          </a:ln>
        </p:spPr>
      </p:pic>
      <p:pic>
        <p:nvPicPr>
          <p:cNvPr id="26631" name="Picture 130" descr="http://www.almandralounge.com/wp-content/uploads/2012/05/310770_181943451887267_101282579953355_392374_1232614626_n1.jpg"/>
          <p:cNvPicPr>
            <a:picLocks noChangeAspect="1" noChangeArrowheads="1"/>
          </p:cNvPicPr>
          <p:nvPr/>
        </p:nvPicPr>
        <p:blipFill>
          <a:blip r:embed="rId4"/>
          <a:srcRect/>
          <a:stretch>
            <a:fillRect/>
          </a:stretch>
        </p:blipFill>
        <p:spPr bwMode="auto">
          <a:xfrm>
            <a:off x="4960938" y="3284538"/>
            <a:ext cx="3228975" cy="2033587"/>
          </a:xfrm>
          <a:prstGeom prst="rect">
            <a:avLst/>
          </a:prstGeom>
          <a:noFill/>
          <a:ln w="9525">
            <a:noFill/>
            <a:miter lim="800000"/>
            <a:headEnd/>
            <a:tailEnd/>
          </a:ln>
        </p:spPr>
      </p:pic>
      <p:pic>
        <p:nvPicPr>
          <p:cNvPr id="26632" name="Picture 132" descr="http://www.almandralounge.com/wp-content/uploads/2012/05/295844_181942595220686_101282579953355_392353_711235289_n1.jpg"/>
          <p:cNvPicPr>
            <a:picLocks noChangeAspect="1" noChangeArrowheads="1"/>
          </p:cNvPicPr>
          <p:nvPr/>
        </p:nvPicPr>
        <p:blipFill>
          <a:blip r:embed="rId5"/>
          <a:srcRect/>
          <a:stretch>
            <a:fillRect/>
          </a:stretch>
        </p:blipFill>
        <p:spPr bwMode="auto">
          <a:xfrm>
            <a:off x="4978400" y="1033463"/>
            <a:ext cx="3211513" cy="215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16386"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6387" name="ZoneTexte 1"/>
          <p:cNvSpPr txBox="1">
            <a:spLocks noChangeArrowheads="1"/>
          </p:cNvSpPr>
          <p:nvPr/>
        </p:nvSpPr>
        <p:spPr bwMode="auto">
          <a:xfrm>
            <a:off x="1639888" y="171450"/>
            <a:ext cx="7489825" cy="369888"/>
          </a:xfrm>
          <a:prstGeom prst="rect">
            <a:avLst/>
          </a:prstGeom>
          <a:noFill/>
          <a:ln w="9525">
            <a:noFill/>
            <a:miter lim="800000"/>
            <a:headEnd/>
            <a:tailEnd/>
          </a:ln>
        </p:spPr>
        <p:txBody>
          <a:bodyPr>
            <a:spAutoFit/>
          </a:bodyPr>
          <a:lstStyle/>
          <a:p>
            <a:pPr algn="ctr"/>
            <a:r>
              <a:rPr lang="fr-FR" b="1"/>
              <a:t>RESTO LOUNGE SINBAD GAMMARTH</a:t>
            </a:r>
          </a:p>
        </p:txBody>
      </p:sp>
      <p:sp>
        <p:nvSpPr>
          <p:cNvPr id="16388" name="Rectangle 9"/>
          <p:cNvSpPr>
            <a:spLocks noChangeArrowheads="1"/>
          </p:cNvSpPr>
          <p:nvPr/>
        </p:nvSpPr>
        <p:spPr bwMode="auto">
          <a:xfrm>
            <a:off x="179388" y="5559425"/>
            <a:ext cx="8880475" cy="118268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6389" name="ZoneTexte 9"/>
          <p:cNvSpPr txBox="1">
            <a:spLocks noChangeArrowheads="1"/>
          </p:cNvSpPr>
          <p:nvPr/>
        </p:nvSpPr>
        <p:spPr bwMode="auto">
          <a:xfrm>
            <a:off x="179388" y="5573713"/>
            <a:ext cx="9267825" cy="1722437"/>
          </a:xfrm>
          <a:prstGeom prst="rect">
            <a:avLst/>
          </a:prstGeom>
          <a:noFill/>
          <a:ln w="9525">
            <a:noFill/>
            <a:miter lim="800000"/>
            <a:headEnd/>
            <a:tailEnd/>
          </a:ln>
        </p:spPr>
        <p:txBody>
          <a:bodyPr>
            <a:spAutoFit/>
          </a:bodyPr>
          <a:lstStyle/>
          <a:p>
            <a:r>
              <a:rPr lang="fr-FR" sz="1400"/>
              <a:t>Situé à Gammarth, à quelques pas d’une splendide plage de sable blanc, le Sindbad Resto-lounge bénéficie d’une situation exceptionnelle. </a:t>
            </a:r>
          </a:p>
          <a:p>
            <a:r>
              <a:rPr lang="fr-FR" sz="1400"/>
              <a:t>Ce restaurant trois fourchettes haut de gamme vous accueille dans la bonne humeur et vous offre une fine gastronomie aux couleurs de la Méditerranée et de la France. </a:t>
            </a:r>
          </a:p>
          <a:p>
            <a:r>
              <a:rPr lang="fr-FR" sz="1400"/>
              <a:t>Dans un cadre très agréable et reposant, vous serez conquis par les plats raffinés et délicieux préparés par le Chef. </a:t>
            </a:r>
          </a:p>
          <a:p>
            <a:pPr algn="ctr"/>
            <a:endParaRPr lang="fr-FR"/>
          </a:p>
          <a:p>
            <a:pPr algn="ctr"/>
            <a:r>
              <a:rPr lang="fr-FR"/>
              <a:t> </a:t>
            </a:r>
          </a:p>
        </p:txBody>
      </p:sp>
      <p:pic>
        <p:nvPicPr>
          <p:cNvPr id="16390" name="Picture 2" descr="http://www.sindbadrestolounge.tn/images/gallery/3.jpg"/>
          <p:cNvPicPr>
            <a:picLocks noChangeAspect="1" noChangeArrowheads="1"/>
          </p:cNvPicPr>
          <p:nvPr/>
        </p:nvPicPr>
        <p:blipFill>
          <a:blip r:embed="rId3"/>
          <a:srcRect/>
          <a:stretch>
            <a:fillRect/>
          </a:stretch>
        </p:blipFill>
        <p:spPr bwMode="auto">
          <a:xfrm>
            <a:off x="477838" y="2276475"/>
            <a:ext cx="4762500" cy="3190875"/>
          </a:xfrm>
          <a:prstGeom prst="rect">
            <a:avLst/>
          </a:prstGeom>
          <a:noFill/>
          <a:ln w="9525">
            <a:noFill/>
            <a:miter lim="800000"/>
            <a:headEnd/>
            <a:tailEnd/>
          </a:ln>
        </p:spPr>
      </p:pic>
      <p:pic>
        <p:nvPicPr>
          <p:cNvPr id="16391" name="Picture 4" descr="http://www.sindbadrestolounge.tn/images/gallery/5.jpg"/>
          <p:cNvPicPr>
            <a:picLocks noChangeAspect="1" noChangeArrowheads="1"/>
          </p:cNvPicPr>
          <p:nvPr/>
        </p:nvPicPr>
        <p:blipFill>
          <a:blip r:embed="rId4"/>
          <a:srcRect/>
          <a:stretch>
            <a:fillRect/>
          </a:stretch>
        </p:blipFill>
        <p:spPr bwMode="auto">
          <a:xfrm>
            <a:off x="5473700" y="3152775"/>
            <a:ext cx="3478213" cy="2308225"/>
          </a:xfrm>
          <a:prstGeom prst="rect">
            <a:avLst/>
          </a:prstGeom>
          <a:noFill/>
          <a:ln w="9525">
            <a:noFill/>
            <a:miter lim="800000"/>
            <a:headEnd/>
            <a:tailEnd/>
          </a:ln>
        </p:spPr>
      </p:pic>
      <p:pic>
        <p:nvPicPr>
          <p:cNvPr id="16392" name="Picture 6" descr="http://www.sindbadrestolounge.tn/images/gallery/8.jpg"/>
          <p:cNvPicPr>
            <a:picLocks noChangeAspect="1" noChangeArrowheads="1"/>
          </p:cNvPicPr>
          <p:nvPr/>
        </p:nvPicPr>
        <p:blipFill>
          <a:blip r:embed="rId5"/>
          <a:srcRect/>
          <a:stretch>
            <a:fillRect/>
          </a:stretch>
        </p:blipFill>
        <p:spPr bwMode="auto">
          <a:xfrm>
            <a:off x="5514975" y="884238"/>
            <a:ext cx="3436938"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17410"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7411" name="Rectangle 9"/>
          <p:cNvSpPr>
            <a:spLocks noChangeArrowheads="1"/>
          </p:cNvSpPr>
          <p:nvPr/>
        </p:nvSpPr>
        <p:spPr bwMode="auto">
          <a:xfrm>
            <a:off x="417513" y="5853113"/>
            <a:ext cx="8640762" cy="923925"/>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7412" name="ZoneTexte 2"/>
          <p:cNvSpPr txBox="1">
            <a:spLocks noChangeArrowheads="1"/>
          </p:cNvSpPr>
          <p:nvPr/>
        </p:nvSpPr>
        <p:spPr bwMode="auto">
          <a:xfrm>
            <a:off x="4264025" y="231775"/>
            <a:ext cx="2200275" cy="368300"/>
          </a:xfrm>
          <a:prstGeom prst="rect">
            <a:avLst/>
          </a:prstGeom>
          <a:noFill/>
          <a:ln w="9525">
            <a:noFill/>
            <a:miter lim="800000"/>
            <a:headEnd/>
            <a:tailEnd/>
          </a:ln>
        </p:spPr>
        <p:txBody>
          <a:bodyPr>
            <a:spAutoFit/>
          </a:bodyPr>
          <a:lstStyle/>
          <a:p>
            <a:r>
              <a:rPr lang="it-IT" b="1"/>
              <a:t>O BAR LA MARSA</a:t>
            </a:r>
            <a:endParaRPr lang="fr-FR" b="1"/>
          </a:p>
        </p:txBody>
      </p:sp>
      <p:sp>
        <p:nvSpPr>
          <p:cNvPr id="17413" name="ZoneTexte 12"/>
          <p:cNvSpPr txBox="1">
            <a:spLocks noChangeArrowheads="1"/>
          </p:cNvSpPr>
          <p:nvPr/>
        </p:nvSpPr>
        <p:spPr bwMode="auto">
          <a:xfrm>
            <a:off x="563563" y="5853113"/>
            <a:ext cx="8494712" cy="923925"/>
          </a:xfrm>
          <a:prstGeom prst="rect">
            <a:avLst/>
          </a:prstGeom>
          <a:noFill/>
          <a:ln w="9525">
            <a:noFill/>
            <a:miter lim="800000"/>
            <a:headEnd/>
            <a:tailEnd/>
          </a:ln>
        </p:spPr>
        <p:txBody>
          <a:bodyPr>
            <a:spAutoFit/>
          </a:bodyPr>
          <a:lstStyle/>
          <a:p>
            <a:r>
              <a:rPr lang="fr-FR"/>
              <a:t>Grace à son ambiance charmante, son service professionnel et le délice de ses plats raffinés, le ô bar de plaza, sis à ElMarsa, Tunis, a été voté “L’un des 25 Meilleurs Bars du Monde” par Newsweek Magazine</a:t>
            </a:r>
          </a:p>
        </p:txBody>
      </p:sp>
      <p:pic>
        <p:nvPicPr>
          <p:cNvPr id="17414" name="Picture 3" descr="http://tunisie.co/uploads/images/content/plaza-280811-3.jpg"/>
          <p:cNvPicPr>
            <a:picLocks noChangeAspect="1" noChangeArrowheads="1"/>
          </p:cNvPicPr>
          <p:nvPr/>
        </p:nvPicPr>
        <p:blipFill>
          <a:blip r:embed="rId3"/>
          <a:srcRect/>
          <a:stretch>
            <a:fillRect/>
          </a:stretch>
        </p:blipFill>
        <p:spPr bwMode="auto">
          <a:xfrm>
            <a:off x="260350" y="2339975"/>
            <a:ext cx="4538663" cy="3127375"/>
          </a:xfrm>
          <a:prstGeom prst="rect">
            <a:avLst/>
          </a:prstGeom>
          <a:noFill/>
          <a:ln w="9525">
            <a:noFill/>
            <a:miter lim="800000"/>
            <a:headEnd/>
            <a:tailEnd/>
          </a:ln>
        </p:spPr>
      </p:pic>
      <p:pic>
        <p:nvPicPr>
          <p:cNvPr id="17415" name="Picture 11" descr="http://4.bp.blogspot.com/_Nl5x4JKZJ-E/Rp4LMOE7NII/AAAAAAAAAVI/pdoMtdVCdcc/s400/SP_A0368.jpg"/>
          <p:cNvPicPr>
            <a:picLocks noChangeAspect="1" noChangeArrowheads="1"/>
          </p:cNvPicPr>
          <p:nvPr/>
        </p:nvPicPr>
        <p:blipFill>
          <a:blip r:embed="rId4"/>
          <a:srcRect/>
          <a:stretch>
            <a:fillRect/>
          </a:stretch>
        </p:blipFill>
        <p:spPr bwMode="auto">
          <a:xfrm>
            <a:off x="5148263" y="968375"/>
            <a:ext cx="3746500" cy="2159000"/>
          </a:xfrm>
          <a:prstGeom prst="rect">
            <a:avLst/>
          </a:prstGeom>
          <a:noFill/>
          <a:ln w="9525">
            <a:noFill/>
            <a:miter lim="800000"/>
            <a:headEnd/>
            <a:tailEnd/>
          </a:ln>
        </p:spPr>
      </p:pic>
      <p:pic>
        <p:nvPicPr>
          <p:cNvPr id="17416" name="Picture 12"/>
          <p:cNvPicPr>
            <a:picLocks noChangeAspect="1" noChangeArrowheads="1"/>
          </p:cNvPicPr>
          <p:nvPr/>
        </p:nvPicPr>
        <p:blipFill>
          <a:blip r:embed="rId5"/>
          <a:srcRect/>
          <a:stretch>
            <a:fillRect/>
          </a:stretch>
        </p:blipFill>
        <p:spPr bwMode="auto">
          <a:xfrm>
            <a:off x="5148263" y="3208338"/>
            <a:ext cx="3746500" cy="246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18434"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8435" name="Rectangle 9"/>
          <p:cNvSpPr>
            <a:spLocks noChangeArrowheads="1"/>
          </p:cNvSpPr>
          <p:nvPr/>
        </p:nvSpPr>
        <p:spPr bwMode="auto">
          <a:xfrm>
            <a:off x="412750" y="5821363"/>
            <a:ext cx="8640763" cy="923925"/>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8436" name="ZoneTexte 1"/>
          <p:cNvSpPr txBox="1">
            <a:spLocks noChangeArrowheads="1"/>
          </p:cNvSpPr>
          <p:nvPr/>
        </p:nvSpPr>
        <p:spPr bwMode="auto">
          <a:xfrm>
            <a:off x="593725" y="5805488"/>
            <a:ext cx="8280400" cy="922337"/>
          </a:xfrm>
          <a:prstGeom prst="rect">
            <a:avLst/>
          </a:prstGeom>
          <a:noFill/>
          <a:ln w="9525">
            <a:noFill/>
            <a:miter lim="800000"/>
            <a:headEnd/>
            <a:tailEnd/>
          </a:ln>
        </p:spPr>
        <p:txBody>
          <a:bodyPr>
            <a:spAutoFit/>
          </a:bodyPr>
          <a:lstStyle/>
          <a:p>
            <a:r>
              <a:rPr lang="fr-FR"/>
              <a:t>Kobet el hawa » est un lieu mythique de la vie tunisoise. Ancien casino du siècle dernier, c’est aujourd’hui un restaurant où on aime sortir pour retrouver des amis, grignoter quelques chose et écouter un peu de musique.</a:t>
            </a:r>
          </a:p>
        </p:txBody>
      </p:sp>
      <p:sp>
        <p:nvSpPr>
          <p:cNvPr id="18437" name="ZoneTexte 2"/>
          <p:cNvSpPr txBox="1">
            <a:spLocks noChangeArrowheads="1"/>
          </p:cNvSpPr>
          <p:nvPr/>
        </p:nvSpPr>
        <p:spPr bwMode="auto">
          <a:xfrm>
            <a:off x="3059113" y="269875"/>
            <a:ext cx="5184775" cy="369888"/>
          </a:xfrm>
          <a:prstGeom prst="rect">
            <a:avLst/>
          </a:prstGeom>
          <a:noFill/>
          <a:ln w="9525">
            <a:noFill/>
            <a:miter lim="800000"/>
            <a:headEnd/>
            <a:tailEnd/>
          </a:ln>
        </p:spPr>
        <p:txBody>
          <a:bodyPr>
            <a:spAutoFit/>
          </a:bodyPr>
          <a:lstStyle/>
          <a:p>
            <a:r>
              <a:rPr lang="es-ES" b="1"/>
              <a:t>KOBERT EL HAWA LA MARSA</a:t>
            </a:r>
            <a:endParaRPr lang="fr-FR" b="1"/>
          </a:p>
        </p:txBody>
      </p:sp>
      <p:pic>
        <p:nvPicPr>
          <p:cNvPr id="18438" name="Picture 5" descr="http://tunisie.co/uploads/images/content/kobet-l-280811-1.jpg"/>
          <p:cNvPicPr>
            <a:picLocks noChangeAspect="1" noChangeArrowheads="1"/>
          </p:cNvPicPr>
          <p:nvPr/>
        </p:nvPicPr>
        <p:blipFill>
          <a:blip r:embed="rId3"/>
          <a:srcRect/>
          <a:stretch>
            <a:fillRect/>
          </a:stretch>
        </p:blipFill>
        <p:spPr bwMode="auto">
          <a:xfrm>
            <a:off x="107950" y="2511425"/>
            <a:ext cx="4265613" cy="2840038"/>
          </a:xfrm>
          <a:prstGeom prst="rect">
            <a:avLst/>
          </a:prstGeom>
          <a:noFill/>
          <a:ln w="9525">
            <a:noFill/>
            <a:miter lim="800000"/>
            <a:headEnd/>
            <a:tailEnd/>
          </a:ln>
        </p:spPr>
      </p:pic>
      <p:pic>
        <p:nvPicPr>
          <p:cNvPr id="18439" name="Picture 9" descr="http://tunisie.co/uploads/images/content/kobet-l-280811-4.jpg"/>
          <p:cNvPicPr>
            <a:picLocks noChangeAspect="1" noChangeArrowheads="1"/>
          </p:cNvPicPr>
          <p:nvPr/>
        </p:nvPicPr>
        <p:blipFill>
          <a:blip r:embed="rId4"/>
          <a:srcRect/>
          <a:stretch>
            <a:fillRect/>
          </a:stretch>
        </p:blipFill>
        <p:spPr bwMode="auto">
          <a:xfrm>
            <a:off x="4449763" y="1001713"/>
            <a:ext cx="4608512" cy="3021012"/>
          </a:xfrm>
          <a:prstGeom prst="rect">
            <a:avLst/>
          </a:prstGeom>
          <a:noFill/>
          <a:ln w="9525">
            <a:noFill/>
            <a:miter lim="800000"/>
            <a:headEnd/>
            <a:tailEnd/>
          </a:ln>
        </p:spPr>
      </p:pic>
      <p:pic>
        <p:nvPicPr>
          <p:cNvPr id="18440" name="Picture 11" descr="http://tunisie.co/uploads/images/content/kobet-l-280811-3.jpg"/>
          <p:cNvPicPr>
            <a:picLocks noChangeAspect="1" noChangeArrowheads="1"/>
          </p:cNvPicPr>
          <p:nvPr/>
        </p:nvPicPr>
        <p:blipFill>
          <a:blip r:embed="rId5"/>
          <a:srcRect/>
          <a:stretch>
            <a:fillRect/>
          </a:stretch>
        </p:blipFill>
        <p:spPr bwMode="auto">
          <a:xfrm>
            <a:off x="5459413" y="4102100"/>
            <a:ext cx="2587625"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19458"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9459" name="Rectangle 9"/>
          <p:cNvSpPr>
            <a:spLocks noChangeArrowheads="1"/>
          </p:cNvSpPr>
          <p:nvPr/>
        </p:nvSpPr>
        <p:spPr bwMode="auto">
          <a:xfrm>
            <a:off x="179388" y="5589588"/>
            <a:ext cx="8878887" cy="1227137"/>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19460" name="ZoneTexte 1"/>
          <p:cNvSpPr txBox="1">
            <a:spLocks noChangeArrowheads="1"/>
          </p:cNvSpPr>
          <p:nvPr/>
        </p:nvSpPr>
        <p:spPr bwMode="auto">
          <a:xfrm>
            <a:off x="395288" y="5584825"/>
            <a:ext cx="9072562" cy="1493838"/>
          </a:xfrm>
          <a:prstGeom prst="rect">
            <a:avLst/>
          </a:prstGeom>
          <a:noFill/>
          <a:ln w="9525">
            <a:noFill/>
            <a:miter lim="800000"/>
            <a:headEnd/>
            <a:tailEnd/>
          </a:ln>
        </p:spPr>
        <p:txBody>
          <a:bodyPr>
            <a:spAutoFit/>
          </a:bodyPr>
          <a:lstStyle/>
          <a:p>
            <a:r>
              <a:rPr lang="fr-FR" sz="1500"/>
              <a:t>Cet espace unique réunit cuisines du monde, art et musique moderne… Entre mer et forêt. </a:t>
            </a:r>
          </a:p>
          <a:p>
            <a:r>
              <a:rPr lang="fr-FR" sz="1500"/>
              <a:t>Concept innovant en Tunisie, cet espace entièrement dédié à votre confort vous offre une atmosphère chaleureuse et une ambiance détente des plus prisées… </a:t>
            </a:r>
            <a:br>
              <a:rPr lang="fr-FR" sz="1500"/>
            </a:br>
            <a:r>
              <a:rPr lang="fr-FR" sz="1500"/>
              <a:t>Pour un déjeuner traditionnel, un dîner informel, un thé à l'anglaise ou un cocktail original, une gastronomie légère et des douceurs vous sont proposées…</a:t>
            </a:r>
            <a:r>
              <a:rPr lang="fr-FR" sz="1600">
                <a:solidFill>
                  <a:schemeClr val="bg1"/>
                </a:solidFill>
                <a:latin typeface="Book Antiqua" pitchFamily="18" charset="0"/>
              </a:rPr>
              <a:t/>
            </a:r>
            <a:br>
              <a:rPr lang="fr-FR" sz="1600">
                <a:solidFill>
                  <a:schemeClr val="bg1"/>
                </a:solidFill>
                <a:latin typeface="Book Antiqua" pitchFamily="18" charset="0"/>
              </a:rPr>
            </a:br>
            <a:endParaRPr lang="fr-FR" sz="1600">
              <a:solidFill>
                <a:schemeClr val="bg1"/>
              </a:solidFill>
              <a:latin typeface="Book Antiqua" pitchFamily="18" charset="0"/>
            </a:endParaRPr>
          </a:p>
        </p:txBody>
      </p:sp>
      <p:sp>
        <p:nvSpPr>
          <p:cNvPr id="19461" name="ZoneTexte 2"/>
          <p:cNvSpPr txBox="1">
            <a:spLocks noChangeArrowheads="1"/>
          </p:cNvSpPr>
          <p:nvPr/>
        </p:nvSpPr>
        <p:spPr bwMode="auto">
          <a:xfrm>
            <a:off x="3059113" y="269875"/>
            <a:ext cx="5184775" cy="369888"/>
          </a:xfrm>
          <a:prstGeom prst="rect">
            <a:avLst/>
          </a:prstGeom>
          <a:noFill/>
          <a:ln w="9525">
            <a:noFill/>
            <a:miter lim="800000"/>
            <a:headEnd/>
            <a:tailEnd/>
          </a:ln>
        </p:spPr>
        <p:txBody>
          <a:bodyPr>
            <a:spAutoFit/>
          </a:bodyPr>
          <a:lstStyle/>
          <a:p>
            <a:r>
              <a:rPr lang="fr-FR" b="1"/>
              <a:t>RESTAURANT LE CAP GAMMARTH</a:t>
            </a:r>
          </a:p>
        </p:txBody>
      </p:sp>
      <p:pic>
        <p:nvPicPr>
          <p:cNvPr id="19462" name="Picture 10" descr=" : "/>
          <p:cNvPicPr>
            <a:picLocks noChangeAspect="1" noChangeArrowheads="1"/>
          </p:cNvPicPr>
          <p:nvPr/>
        </p:nvPicPr>
        <p:blipFill>
          <a:blip r:embed="rId3"/>
          <a:srcRect/>
          <a:stretch>
            <a:fillRect/>
          </a:stretch>
        </p:blipFill>
        <p:spPr bwMode="auto">
          <a:xfrm>
            <a:off x="179388" y="2060575"/>
            <a:ext cx="4587875" cy="3384550"/>
          </a:xfrm>
          <a:prstGeom prst="rect">
            <a:avLst/>
          </a:prstGeom>
          <a:noFill/>
          <a:ln w="9525">
            <a:noFill/>
            <a:miter lim="800000"/>
            <a:headEnd/>
            <a:tailEnd/>
          </a:ln>
        </p:spPr>
      </p:pic>
      <p:pic>
        <p:nvPicPr>
          <p:cNvPr id="19463" name="Picture 21" descr="IMG_0308"/>
          <p:cNvPicPr>
            <a:picLocks noChangeAspect="1" noChangeArrowheads="1"/>
          </p:cNvPicPr>
          <p:nvPr/>
        </p:nvPicPr>
        <p:blipFill>
          <a:blip r:embed="rId4"/>
          <a:srcRect/>
          <a:stretch>
            <a:fillRect/>
          </a:stretch>
        </p:blipFill>
        <p:spPr bwMode="auto">
          <a:xfrm>
            <a:off x="5259388" y="3141663"/>
            <a:ext cx="3578225" cy="2227262"/>
          </a:xfrm>
          <a:prstGeom prst="rect">
            <a:avLst/>
          </a:prstGeom>
          <a:noFill/>
          <a:ln w="9525">
            <a:noFill/>
            <a:miter lim="800000"/>
            <a:headEnd/>
            <a:tailEnd/>
          </a:ln>
        </p:spPr>
      </p:pic>
      <p:pic>
        <p:nvPicPr>
          <p:cNvPr id="19464" name="Picture 12" descr="Le lounge : Coin VIP du Cap"/>
          <p:cNvPicPr>
            <a:picLocks noChangeAspect="1" noChangeArrowheads="1"/>
          </p:cNvPicPr>
          <p:nvPr/>
        </p:nvPicPr>
        <p:blipFill>
          <a:blip r:embed="rId5"/>
          <a:srcRect/>
          <a:stretch>
            <a:fillRect/>
          </a:stretch>
        </p:blipFill>
        <p:spPr bwMode="auto">
          <a:xfrm>
            <a:off x="5932488" y="1000125"/>
            <a:ext cx="2232025" cy="2016125"/>
          </a:xfrm>
          <a:prstGeom prst="rect">
            <a:avLst/>
          </a:prstGeom>
          <a:noFill/>
          <a:ln w="28575">
            <a:solidFill>
              <a:srgbClr val="99CCFF"/>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pic>
        <p:nvPicPr>
          <p:cNvPr id="20482"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20483" name="Rectangle 9"/>
          <p:cNvSpPr>
            <a:spLocks noChangeArrowheads="1"/>
          </p:cNvSpPr>
          <p:nvPr/>
        </p:nvSpPr>
        <p:spPr bwMode="auto">
          <a:xfrm>
            <a:off x="468313" y="5516563"/>
            <a:ext cx="8207375" cy="1225550"/>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0484" name="ZoneTexte 10"/>
          <p:cNvSpPr txBox="1">
            <a:spLocks noChangeArrowheads="1"/>
          </p:cNvSpPr>
          <p:nvPr/>
        </p:nvSpPr>
        <p:spPr bwMode="auto">
          <a:xfrm>
            <a:off x="3419475" y="219075"/>
            <a:ext cx="3889375" cy="369888"/>
          </a:xfrm>
          <a:prstGeom prst="rect">
            <a:avLst/>
          </a:prstGeom>
          <a:noFill/>
          <a:ln w="9525">
            <a:noFill/>
            <a:miter lim="800000"/>
            <a:headEnd/>
            <a:tailEnd/>
          </a:ln>
        </p:spPr>
        <p:txBody>
          <a:bodyPr>
            <a:spAutoFit/>
          </a:bodyPr>
          <a:lstStyle/>
          <a:p>
            <a:r>
              <a:rPr lang="fr-FR" b="1"/>
              <a:t>EL FIRMA  LA SOUKRA (Nord Tunis)</a:t>
            </a:r>
          </a:p>
        </p:txBody>
      </p:sp>
      <p:sp>
        <p:nvSpPr>
          <p:cNvPr id="20485" name="ZoneTexte 1"/>
          <p:cNvSpPr txBox="1">
            <a:spLocks noChangeArrowheads="1"/>
          </p:cNvSpPr>
          <p:nvPr/>
        </p:nvSpPr>
        <p:spPr bwMode="auto">
          <a:xfrm>
            <a:off x="611188" y="5516563"/>
            <a:ext cx="8064500" cy="1755775"/>
          </a:xfrm>
          <a:prstGeom prst="rect">
            <a:avLst/>
          </a:prstGeom>
          <a:noFill/>
          <a:ln w="9525">
            <a:noFill/>
            <a:miter lim="800000"/>
            <a:headEnd/>
            <a:tailEnd/>
          </a:ln>
        </p:spPr>
        <p:txBody>
          <a:bodyPr>
            <a:spAutoFit/>
          </a:bodyPr>
          <a:lstStyle/>
          <a:p>
            <a:r>
              <a:rPr lang="fr-FR">
                <a:latin typeface="Book Antiqua" pitchFamily="18" charset="0"/>
              </a:rPr>
              <a:t>Dans une bâtisse datant de l'époque coloniale, l'établissement vous transpose dans une ambiance vers trois espace distincts: le bar-lounge ouvert, la salle de restaurant principale avec ses sièges moelleux aux tons roses et sa salle de séminaire (ou pour la restauration de groupe) avec toute l'intimité requise.</a:t>
            </a:r>
          </a:p>
          <a:p>
            <a:r>
              <a:rPr lang="fr-FR"/>
              <a:t/>
            </a:r>
            <a:br>
              <a:rPr lang="fr-FR"/>
            </a:br>
            <a:endParaRPr lang="fr-FR"/>
          </a:p>
        </p:txBody>
      </p:sp>
      <p:pic>
        <p:nvPicPr>
          <p:cNvPr id="20486" name="Picture 9"/>
          <p:cNvPicPr>
            <a:picLocks noChangeAspect="1" noChangeArrowheads="1"/>
          </p:cNvPicPr>
          <p:nvPr/>
        </p:nvPicPr>
        <p:blipFill>
          <a:blip r:embed="rId3"/>
          <a:srcRect/>
          <a:stretch>
            <a:fillRect/>
          </a:stretch>
        </p:blipFill>
        <p:spPr bwMode="auto">
          <a:xfrm>
            <a:off x="466725" y="2420938"/>
            <a:ext cx="4105275" cy="2879725"/>
          </a:xfrm>
          <a:prstGeom prst="rect">
            <a:avLst/>
          </a:prstGeom>
          <a:noFill/>
          <a:ln w="9525">
            <a:noFill/>
            <a:miter lim="800000"/>
            <a:headEnd/>
            <a:tailEnd/>
          </a:ln>
        </p:spPr>
      </p:pic>
      <p:pic>
        <p:nvPicPr>
          <p:cNvPr id="20487" name="Picture 13"/>
          <p:cNvPicPr>
            <a:picLocks noChangeAspect="1" noChangeArrowheads="1"/>
          </p:cNvPicPr>
          <p:nvPr/>
        </p:nvPicPr>
        <p:blipFill>
          <a:blip r:embed="rId4"/>
          <a:srcRect/>
          <a:stretch>
            <a:fillRect/>
          </a:stretch>
        </p:blipFill>
        <p:spPr bwMode="auto">
          <a:xfrm>
            <a:off x="4978400" y="3213100"/>
            <a:ext cx="3454400" cy="2270125"/>
          </a:xfrm>
          <a:prstGeom prst="rect">
            <a:avLst/>
          </a:prstGeom>
          <a:noFill/>
          <a:ln w="76200">
            <a:noFill/>
            <a:miter lim="800000"/>
            <a:headEnd/>
            <a:tailEnd/>
          </a:ln>
        </p:spPr>
      </p:pic>
      <p:pic>
        <p:nvPicPr>
          <p:cNvPr id="20488" name="Picture 2" descr="http://www.resto-tunisie.com/upload/restos/360/468x303/3.jpg"/>
          <p:cNvPicPr>
            <a:picLocks noChangeAspect="1" noChangeArrowheads="1"/>
          </p:cNvPicPr>
          <p:nvPr/>
        </p:nvPicPr>
        <p:blipFill>
          <a:blip r:embed="rId5"/>
          <a:srcRect/>
          <a:stretch>
            <a:fillRect/>
          </a:stretch>
        </p:blipFill>
        <p:spPr bwMode="auto">
          <a:xfrm>
            <a:off x="5076825" y="1003300"/>
            <a:ext cx="3167063"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pic>
        <p:nvPicPr>
          <p:cNvPr id="21506"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21507" name="Rectangle 9"/>
          <p:cNvSpPr>
            <a:spLocks noChangeArrowheads="1"/>
          </p:cNvSpPr>
          <p:nvPr/>
        </p:nvSpPr>
        <p:spPr bwMode="auto">
          <a:xfrm>
            <a:off x="468313" y="5262563"/>
            <a:ext cx="8348662" cy="1479550"/>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1508" name="ZoneTexte 10"/>
          <p:cNvSpPr txBox="1">
            <a:spLocks noChangeArrowheads="1"/>
          </p:cNvSpPr>
          <p:nvPr/>
        </p:nvSpPr>
        <p:spPr bwMode="auto">
          <a:xfrm>
            <a:off x="2555875" y="266700"/>
            <a:ext cx="5873750" cy="369888"/>
          </a:xfrm>
          <a:prstGeom prst="rect">
            <a:avLst/>
          </a:prstGeom>
          <a:noFill/>
          <a:ln w="9525">
            <a:noFill/>
            <a:miter lim="800000"/>
            <a:headEnd/>
            <a:tailEnd/>
          </a:ln>
        </p:spPr>
        <p:txBody>
          <a:bodyPr>
            <a:spAutoFit/>
          </a:bodyPr>
          <a:lstStyle/>
          <a:p>
            <a:pPr>
              <a:spcBef>
                <a:spcPct val="50000"/>
              </a:spcBef>
            </a:pPr>
            <a:r>
              <a:rPr lang="fr-FR" b="1">
                <a:latin typeface="Book Antiqua" pitchFamily="18" charset="0"/>
              </a:rPr>
              <a:t>RESTAURANT POMODORO HAMMAMET</a:t>
            </a:r>
          </a:p>
        </p:txBody>
      </p:sp>
      <p:sp>
        <p:nvSpPr>
          <p:cNvPr id="21509" name="ZoneTexte 1"/>
          <p:cNvSpPr txBox="1">
            <a:spLocks noChangeArrowheads="1"/>
          </p:cNvSpPr>
          <p:nvPr/>
        </p:nvSpPr>
        <p:spPr bwMode="auto">
          <a:xfrm>
            <a:off x="619125" y="5262563"/>
            <a:ext cx="7993063" cy="1754187"/>
          </a:xfrm>
          <a:prstGeom prst="rect">
            <a:avLst/>
          </a:prstGeom>
          <a:noFill/>
          <a:ln w="9525">
            <a:noFill/>
            <a:miter lim="800000"/>
            <a:headEnd/>
            <a:tailEnd/>
          </a:ln>
        </p:spPr>
        <p:txBody>
          <a:bodyPr>
            <a:spAutoFit/>
          </a:bodyPr>
          <a:lstStyle/>
          <a:p>
            <a:r>
              <a:rPr lang="fr-FR"/>
              <a:t>Considéré comme l’une des meilleures tables de Hammamet. Atmosphère agréable et plats recherchés. Un bon restaurant de spécialités de fruits de mer, tunisiennes, italiennes et même chinoises ! Une très jolie vue sur la mer, dans un cadre sympathique, mais à l’intérieur. Deux autres Pomodoro se trouvent à la marina de Yasmine-Hammamet et à Gammarth.</a:t>
            </a:r>
          </a:p>
          <a:p>
            <a:r>
              <a:rPr lang="fr-FR"/>
              <a:t>.</a:t>
            </a:r>
          </a:p>
        </p:txBody>
      </p:sp>
      <p:pic>
        <p:nvPicPr>
          <p:cNvPr id="21510" name="Picture 29"/>
          <p:cNvPicPr>
            <a:picLocks noChangeAspect="1" noChangeArrowheads="1"/>
          </p:cNvPicPr>
          <p:nvPr/>
        </p:nvPicPr>
        <p:blipFill>
          <a:blip r:embed="rId3"/>
          <a:srcRect/>
          <a:stretch>
            <a:fillRect/>
          </a:stretch>
        </p:blipFill>
        <p:spPr bwMode="auto">
          <a:xfrm>
            <a:off x="233363" y="3213100"/>
            <a:ext cx="5148262" cy="1946275"/>
          </a:xfrm>
          <a:prstGeom prst="rect">
            <a:avLst/>
          </a:prstGeom>
          <a:noFill/>
          <a:ln w="9525">
            <a:noFill/>
            <a:miter lim="800000"/>
            <a:headEnd/>
            <a:tailEnd/>
          </a:ln>
        </p:spPr>
      </p:pic>
      <p:pic>
        <p:nvPicPr>
          <p:cNvPr id="21511" name="Picture 2" descr="http://tunisie.co/uploads/images/content/pomodoro-050911-1.jpg"/>
          <p:cNvPicPr>
            <a:picLocks noChangeAspect="1" noChangeArrowheads="1"/>
          </p:cNvPicPr>
          <p:nvPr/>
        </p:nvPicPr>
        <p:blipFill>
          <a:blip r:embed="rId4"/>
          <a:srcRect/>
          <a:stretch>
            <a:fillRect/>
          </a:stretch>
        </p:blipFill>
        <p:spPr bwMode="auto">
          <a:xfrm>
            <a:off x="5724525" y="2781300"/>
            <a:ext cx="2979738" cy="2235200"/>
          </a:xfrm>
          <a:prstGeom prst="rect">
            <a:avLst/>
          </a:prstGeom>
          <a:noFill/>
          <a:ln w="9525">
            <a:noFill/>
            <a:miter lim="800000"/>
            <a:headEnd/>
            <a:tailEnd/>
          </a:ln>
        </p:spPr>
      </p:pic>
      <p:pic>
        <p:nvPicPr>
          <p:cNvPr id="21512" name="Picture 6" descr="Restaurant Pomodoro"/>
          <p:cNvPicPr>
            <a:picLocks noChangeAspect="1" noChangeArrowheads="1"/>
          </p:cNvPicPr>
          <p:nvPr/>
        </p:nvPicPr>
        <p:blipFill>
          <a:blip r:embed="rId5"/>
          <a:srcRect/>
          <a:stretch>
            <a:fillRect/>
          </a:stretch>
        </p:blipFill>
        <p:spPr bwMode="auto">
          <a:xfrm>
            <a:off x="2127250" y="1060450"/>
            <a:ext cx="2949575" cy="1965325"/>
          </a:xfrm>
          <a:prstGeom prst="rect">
            <a:avLst/>
          </a:prstGeom>
          <a:noFill/>
          <a:ln w="9525">
            <a:noFill/>
            <a:miter lim="800000"/>
            <a:headEnd/>
            <a:tailEnd/>
          </a:ln>
        </p:spPr>
      </p:pic>
      <p:pic>
        <p:nvPicPr>
          <p:cNvPr id="21513" name="Picture 8" descr="http://ventmarin.free.fr/passion_tomates/tomate_et_restaurant/il_pomodoro.jpg"/>
          <p:cNvPicPr>
            <a:picLocks noChangeAspect="1" noChangeArrowheads="1"/>
          </p:cNvPicPr>
          <p:nvPr/>
        </p:nvPicPr>
        <p:blipFill>
          <a:blip r:embed="rId6"/>
          <a:srcRect/>
          <a:stretch>
            <a:fillRect/>
          </a:stretch>
        </p:blipFill>
        <p:spPr bwMode="auto">
          <a:xfrm>
            <a:off x="6380163" y="908050"/>
            <a:ext cx="1728787" cy="17287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22530"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2531" name="Rectangle 9"/>
          <p:cNvSpPr>
            <a:spLocks noChangeArrowheads="1"/>
          </p:cNvSpPr>
          <p:nvPr/>
        </p:nvSpPr>
        <p:spPr bwMode="auto">
          <a:xfrm>
            <a:off x="179388" y="5732463"/>
            <a:ext cx="8878887" cy="1084262"/>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2532" name="ZoneTexte 1"/>
          <p:cNvSpPr txBox="1">
            <a:spLocks noChangeArrowheads="1"/>
          </p:cNvSpPr>
          <p:nvPr/>
        </p:nvSpPr>
        <p:spPr bwMode="auto">
          <a:xfrm>
            <a:off x="203200" y="5732463"/>
            <a:ext cx="8880475" cy="1077912"/>
          </a:xfrm>
          <a:prstGeom prst="rect">
            <a:avLst/>
          </a:prstGeom>
          <a:noFill/>
          <a:ln w="9525">
            <a:noFill/>
            <a:miter lim="800000"/>
            <a:headEnd/>
            <a:tailEnd/>
          </a:ln>
        </p:spPr>
        <p:txBody>
          <a:bodyPr>
            <a:spAutoFit/>
          </a:bodyPr>
          <a:lstStyle/>
          <a:p>
            <a:r>
              <a:rPr lang="fr-FR" sz="1600"/>
              <a:t>Très bel établissement bien situé sur les hauteurs de Gammarth, avec vue sur Sidi Bou Saïd en surplomb de la Méditerranée.</a:t>
            </a:r>
          </a:p>
          <a:p>
            <a:r>
              <a:rPr lang="fr-FR" sz="1600"/>
              <a:t>La terrasse a une vue imprenable et incontournable. Une petite pièce un peu à l'écart peut être privatisé pour l'occasion.</a:t>
            </a:r>
          </a:p>
        </p:txBody>
      </p:sp>
      <p:sp>
        <p:nvSpPr>
          <p:cNvPr id="22533" name="ZoneTexte 2"/>
          <p:cNvSpPr txBox="1">
            <a:spLocks noChangeArrowheads="1"/>
          </p:cNvSpPr>
          <p:nvPr/>
        </p:nvSpPr>
        <p:spPr bwMode="auto">
          <a:xfrm>
            <a:off x="3059113" y="269875"/>
            <a:ext cx="5400675" cy="366713"/>
          </a:xfrm>
          <a:prstGeom prst="rect">
            <a:avLst/>
          </a:prstGeom>
          <a:noFill/>
          <a:ln w="9525">
            <a:noFill/>
            <a:miter lim="800000"/>
            <a:headEnd/>
            <a:tailEnd/>
          </a:ln>
        </p:spPr>
        <p:txBody>
          <a:bodyPr>
            <a:spAutoFit/>
          </a:bodyPr>
          <a:lstStyle/>
          <a:p>
            <a:r>
              <a:rPr lang="fr-FR" b="1"/>
              <a:t>RESTAURANT LE GRAND BLEUE GAMMARTH</a:t>
            </a:r>
          </a:p>
        </p:txBody>
      </p:sp>
      <p:pic>
        <p:nvPicPr>
          <p:cNvPr id="22534" name="Picture 4" descr="http://www.resto-tunisie.com/upload/restos/472/468x303/1.jpg"/>
          <p:cNvPicPr>
            <a:picLocks noChangeAspect="1" noChangeArrowheads="1"/>
          </p:cNvPicPr>
          <p:nvPr/>
        </p:nvPicPr>
        <p:blipFill>
          <a:blip r:embed="rId3"/>
          <a:srcRect/>
          <a:stretch>
            <a:fillRect/>
          </a:stretch>
        </p:blipFill>
        <p:spPr bwMode="auto">
          <a:xfrm>
            <a:off x="1960563" y="1574800"/>
            <a:ext cx="2560637" cy="1657350"/>
          </a:xfrm>
          <a:prstGeom prst="rect">
            <a:avLst/>
          </a:prstGeom>
          <a:noFill/>
          <a:ln w="9525">
            <a:noFill/>
            <a:miter lim="800000"/>
            <a:headEnd/>
            <a:tailEnd/>
          </a:ln>
        </p:spPr>
      </p:pic>
      <p:pic>
        <p:nvPicPr>
          <p:cNvPr id="22535" name="Picture 3"/>
          <p:cNvPicPr>
            <a:picLocks noChangeAspect="1" noChangeArrowheads="1"/>
          </p:cNvPicPr>
          <p:nvPr/>
        </p:nvPicPr>
        <p:blipFill>
          <a:blip r:embed="rId4"/>
          <a:srcRect/>
          <a:stretch>
            <a:fillRect/>
          </a:stretch>
        </p:blipFill>
        <p:spPr bwMode="auto">
          <a:xfrm>
            <a:off x="358775" y="3462338"/>
            <a:ext cx="3925888" cy="2116137"/>
          </a:xfrm>
          <a:prstGeom prst="rect">
            <a:avLst/>
          </a:prstGeom>
          <a:noFill/>
          <a:ln w="9525">
            <a:noFill/>
            <a:miter lim="800000"/>
            <a:headEnd/>
            <a:tailEnd/>
          </a:ln>
        </p:spPr>
      </p:pic>
      <p:pic>
        <p:nvPicPr>
          <p:cNvPr id="22536" name="Picture 8"/>
          <p:cNvPicPr>
            <a:picLocks noChangeAspect="1" noChangeArrowheads="1"/>
          </p:cNvPicPr>
          <p:nvPr/>
        </p:nvPicPr>
        <p:blipFill>
          <a:blip r:embed="rId5"/>
          <a:srcRect/>
          <a:stretch>
            <a:fillRect/>
          </a:stretch>
        </p:blipFill>
        <p:spPr bwMode="auto">
          <a:xfrm>
            <a:off x="4787900" y="3467100"/>
            <a:ext cx="4143375" cy="2174875"/>
          </a:xfrm>
          <a:prstGeom prst="rect">
            <a:avLst/>
          </a:prstGeom>
          <a:noFill/>
          <a:ln w="9525">
            <a:noFill/>
            <a:miter lim="800000"/>
            <a:headEnd/>
            <a:tailEnd/>
          </a:ln>
        </p:spPr>
      </p:pic>
      <p:pic>
        <p:nvPicPr>
          <p:cNvPr id="22537" name="Picture 11"/>
          <p:cNvPicPr>
            <a:picLocks noChangeAspect="1" noChangeArrowheads="1"/>
          </p:cNvPicPr>
          <p:nvPr/>
        </p:nvPicPr>
        <p:blipFill>
          <a:blip r:embed="rId6"/>
          <a:srcRect/>
          <a:stretch>
            <a:fillRect/>
          </a:stretch>
        </p:blipFill>
        <p:spPr bwMode="auto">
          <a:xfrm>
            <a:off x="4854575" y="1087438"/>
            <a:ext cx="4076700" cy="214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9"/>
          <p:cNvSpPr>
            <a:spLocks noChangeArrowheads="1"/>
          </p:cNvSpPr>
          <p:nvPr/>
        </p:nvSpPr>
        <p:spPr bwMode="auto">
          <a:xfrm>
            <a:off x="1458913" y="95250"/>
            <a:ext cx="7600950" cy="719138"/>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pic>
        <p:nvPicPr>
          <p:cNvPr id="23554"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sp>
        <p:nvSpPr>
          <p:cNvPr id="23555" name="Rectangle 9"/>
          <p:cNvSpPr>
            <a:spLocks noChangeArrowheads="1"/>
          </p:cNvSpPr>
          <p:nvPr/>
        </p:nvSpPr>
        <p:spPr bwMode="auto">
          <a:xfrm>
            <a:off x="468313" y="5106988"/>
            <a:ext cx="8348662" cy="1635125"/>
          </a:xfrm>
          <a:prstGeom prst="rect">
            <a:avLst/>
          </a:prstGeom>
          <a:solidFill>
            <a:srgbClr val="663300">
              <a:alpha val="39999"/>
            </a:srgbClr>
          </a:solidFill>
          <a:ln w="0">
            <a:solidFill>
              <a:schemeClr val="bg1"/>
            </a:solidFill>
            <a:miter lim="800000"/>
            <a:headEnd/>
            <a:tailEnd/>
          </a:ln>
        </p:spPr>
        <p:txBody>
          <a:bodyPr wrap="none" anchor="ctr"/>
          <a:lstStyle/>
          <a:p>
            <a:endParaRPr lang="fr-FR"/>
          </a:p>
        </p:txBody>
      </p:sp>
      <p:sp>
        <p:nvSpPr>
          <p:cNvPr id="23556" name="ZoneTexte 10"/>
          <p:cNvSpPr txBox="1">
            <a:spLocks noChangeArrowheads="1"/>
          </p:cNvSpPr>
          <p:nvPr/>
        </p:nvSpPr>
        <p:spPr bwMode="auto">
          <a:xfrm>
            <a:off x="1639888" y="171450"/>
            <a:ext cx="7489825" cy="369888"/>
          </a:xfrm>
          <a:prstGeom prst="rect">
            <a:avLst/>
          </a:prstGeom>
          <a:noFill/>
          <a:ln w="9525">
            <a:noFill/>
            <a:miter lim="800000"/>
            <a:headEnd/>
            <a:tailEnd/>
          </a:ln>
        </p:spPr>
        <p:txBody>
          <a:bodyPr>
            <a:spAutoFit/>
          </a:bodyPr>
          <a:lstStyle/>
          <a:p>
            <a:pPr algn="ctr"/>
            <a:r>
              <a:rPr lang="fr-FR" b="1"/>
              <a:t>LE LIGHT BAR A LA VILLA DIDON CARTHAGE</a:t>
            </a:r>
          </a:p>
        </p:txBody>
      </p:sp>
      <p:pic>
        <p:nvPicPr>
          <p:cNvPr id="23557" name="Picture 2" descr="Le Light Bar"/>
          <p:cNvPicPr>
            <a:picLocks noChangeAspect="1" noChangeArrowheads="1"/>
          </p:cNvPicPr>
          <p:nvPr/>
        </p:nvPicPr>
        <p:blipFill>
          <a:blip r:embed="rId3"/>
          <a:srcRect/>
          <a:stretch>
            <a:fillRect/>
          </a:stretch>
        </p:blipFill>
        <p:spPr bwMode="auto">
          <a:xfrm>
            <a:off x="3098800" y="1341438"/>
            <a:ext cx="2514600" cy="1676400"/>
          </a:xfrm>
          <a:prstGeom prst="rect">
            <a:avLst/>
          </a:prstGeom>
          <a:noFill/>
          <a:ln w="9525">
            <a:noFill/>
            <a:miter lim="800000"/>
            <a:headEnd/>
            <a:tailEnd/>
          </a:ln>
        </p:spPr>
      </p:pic>
      <p:sp>
        <p:nvSpPr>
          <p:cNvPr id="23558" name="ZoneTexte 1"/>
          <p:cNvSpPr txBox="1">
            <a:spLocks noChangeArrowheads="1"/>
          </p:cNvSpPr>
          <p:nvPr/>
        </p:nvSpPr>
        <p:spPr bwMode="auto">
          <a:xfrm>
            <a:off x="684213" y="5264150"/>
            <a:ext cx="7991475" cy="1477963"/>
          </a:xfrm>
          <a:prstGeom prst="rect">
            <a:avLst/>
          </a:prstGeom>
          <a:noFill/>
          <a:ln w="9525">
            <a:noFill/>
            <a:miter lim="800000"/>
            <a:headEnd/>
            <a:tailEnd/>
          </a:ln>
        </p:spPr>
        <p:txBody>
          <a:bodyPr>
            <a:spAutoFit/>
          </a:bodyPr>
          <a:lstStyle/>
          <a:p>
            <a:r>
              <a:rPr lang="fr-FR"/>
              <a:t>Le Light  Bar de l‘ Hôtel Didon de Carthage vous invite à vous détendre dans un décor moderne et chic en appréciant une musique lounge. Le bar présente un large choix de vins locaux et internationaux à déguster confortablement installé dans les fauteuils ou en terrasse dominant les ports puniques et la baie. En fin de semaine, un Dj's anime les soirées.</a:t>
            </a:r>
          </a:p>
        </p:txBody>
      </p:sp>
      <p:pic>
        <p:nvPicPr>
          <p:cNvPr id="23559" name="Picture 4" descr="http://villadidon.cmstunisie.com/userfiles/data/cms_items/3/3-o.jpg"/>
          <p:cNvPicPr>
            <a:picLocks noChangeAspect="1" noChangeArrowheads="1"/>
          </p:cNvPicPr>
          <p:nvPr/>
        </p:nvPicPr>
        <p:blipFill>
          <a:blip r:embed="rId4"/>
          <a:srcRect/>
          <a:stretch>
            <a:fillRect/>
          </a:stretch>
        </p:blipFill>
        <p:spPr bwMode="auto">
          <a:xfrm>
            <a:off x="6516688" y="887413"/>
            <a:ext cx="2428875" cy="4124325"/>
          </a:xfrm>
          <a:prstGeom prst="rect">
            <a:avLst/>
          </a:prstGeom>
          <a:noFill/>
          <a:ln w="9525">
            <a:noFill/>
            <a:miter lim="800000"/>
            <a:headEnd/>
            <a:tailEnd/>
          </a:ln>
        </p:spPr>
      </p:pic>
      <p:pic>
        <p:nvPicPr>
          <p:cNvPr id="23560" name="Picture 6" descr="http://luxe-tunisie.com/medias/bandeau-lounge.jpg"/>
          <p:cNvPicPr>
            <a:picLocks noChangeAspect="1" noChangeArrowheads="1"/>
          </p:cNvPicPr>
          <p:nvPr/>
        </p:nvPicPr>
        <p:blipFill>
          <a:blip r:embed="rId5"/>
          <a:srcRect/>
          <a:stretch>
            <a:fillRect/>
          </a:stretch>
        </p:blipFill>
        <p:spPr bwMode="auto">
          <a:xfrm>
            <a:off x="125413" y="3457575"/>
            <a:ext cx="6300787" cy="15541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3350</TotalTime>
  <Words>591</Words>
  <Application>Microsoft Office PowerPoint</Application>
  <PresentationFormat>Affichage à l'écran (4:3)</PresentationFormat>
  <Paragraphs>31</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Apex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Valued Acer Customer</cp:lastModifiedBy>
  <cp:revision>237</cp:revision>
  <dcterms:created xsi:type="dcterms:W3CDTF">2010-01-11T15:17:50Z</dcterms:created>
  <dcterms:modified xsi:type="dcterms:W3CDTF">2012-07-09T09:00:37Z</dcterms:modified>
</cp:coreProperties>
</file>