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1"/>
  </p:notesMasterIdLst>
  <p:sldIdLst>
    <p:sldId id="412" r:id="rId2"/>
    <p:sldId id="413" r:id="rId3"/>
    <p:sldId id="446" r:id="rId4"/>
    <p:sldId id="432" r:id="rId5"/>
    <p:sldId id="421" r:id="rId6"/>
    <p:sldId id="422" r:id="rId7"/>
    <p:sldId id="429" r:id="rId8"/>
    <p:sldId id="466" r:id="rId9"/>
    <p:sldId id="464" r:id="rId10"/>
    <p:sldId id="467" r:id="rId11"/>
    <p:sldId id="465" r:id="rId12"/>
    <p:sldId id="439" r:id="rId13"/>
    <p:sldId id="468" r:id="rId14"/>
    <p:sldId id="452" r:id="rId15"/>
    <p:sldId id="469" r:id="rId16"/>
    <p:sldId id="470" r:id="rId17"/>
    <p:sldId id="433" r:id="rId18"/>
    <p:sldId id="414" r:id="rId19"/>
    <p:sldId id="380" r:id="rId20"/>
    <p:sldId id="427" r:id="rId21"/>
    <p:sldId id="454" r:id="rId22"/>
    <p:sldId id="436" r:id="rId23"/>
    <p:sldId id="474" r:id="rId24"/>
    <p:sldId id="444" r:id="rId25"/>
    <p:sldId id="476" r:id="rId26"/>
    <p:sldId id="475" r:id="rId27"/>
    <p:sldId id="481" r:id="rId28"/>
    <p:sldId id="437" r:id="rId29"/>
    <p:sldId id="471" r:id="rId30"/>
    <p:sldId id="443" r:id="rId31"/>
    <p:sldId id="461" r:id="rId32"/>
    <p:sldId id="462" r:id="rId33"/>
    <p:sldId id="420" r:id="rId34"/>
    <p:sldId id="472" r:id="rId35"/>
    <p:sldId id="473" r:id="rId36"/>
    <p:sldId id="440" r:id="rId37"/>
    <p:sldId id="482" r:id="rId38"/>
    <p:sldId id="484" r:id="rId39"/>
    <p:sldId id="459" r:id="rId40"/>
    <p:sldId id="460" r:id="rId41"/>
    <p:sldId id="438" r:id="rId42"/>
    <p:sldId id="487" r:id="rId43"/>
    <p:sldId id="485" r:id="rId44"/>
    <p:sldId id="445" r:id="rId45"/>
    <p:sldId id="488" r:id="rId46"/>
    <p:sldId id="264" r:id="rId47"/>
    <p:sldId id="463" r:id="rId48"/>
    <p:sldId id="455" r:id="rId49"/>
    <p:sldId id="483" r:id="rId50"/>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Maiandra GD"/>
        <a:ea typeface="+mn-ea"/>
        <a:cs typeface="+mn-cs"/>
      </a:defRPr>
    </a:lvl1pPr>
    <a:lvl2pPr marL="457200" algn="l" rtl="0" fontAlgn="base">
      <a:spcBef>
        <a:spcPct val="0"/>
      </a:spcBef>
      <a:spcAft>
        <a:spcPct val="0"/>
      </a:spcAft>
      <a:defRPr kern="1200">
        <a:solidFill>
          <a:schemeClr val="tx1"/>
        </a:solidFill>
        <a:latin typeface="Maiandra GD"/>
        <a:ea typeface="+mn-ea"/>
        <a:cs typeface="+mn-cs"/>
      </a:defRPr>
    </a:lvl2pPr>
    <a:lvl3pPr marL="914400" algn="l" rtl="0" fontAlgn="base">
      <a:spcBef>
        <a:spcPct val="0"/>
      </a:spcBef>
      <a:spcAft>
        <a:spcPct val="0"/>
      </a:spcAft>
      <a:defRPr kern="1200">
        <a:solidFill>
          <a:schemeClr val="tx1"/>
        </a:solidFill>
        <a:latin typeface="Maiandra GD"/>
        <a:ea typeface="+mn-ea"/>
        <a:cs typeface="+mn-cs"/>
      </a:defRPr>
    </a:lvl3pPr>
    <a:lvl4pPr marL="1371600" algn="l" rtl="0" fontAlgn="base">
      <a:spcBef>
        <a:spcPct val="0"/>
      </a:spcBef>
      <a:spcAft>
        <a:spcPct val="0"/>
      </a:spcAft>
      <a:defRPr kern="1200">
        <a:solidFill>
          <a:schemeClr val="tx1"/>
        </a:solidFill>
        <a:latin typeface="Maiandra GD"/>
        <a:ea typeface="+mn-ea"/>
        <a:cs typeface="+mn-cs"/>
      </a:defRPr>
    </a:lvl4pPr>
    <a:lvl5pPr marL="1828800" algn="l" rtl="0" fontAlgn="base">
      <a:spcBef>
        <a:spcPct val="0"/>
      </a:spcBef>
      <a:spcAft>
        <a:spcPct val="0"/>
      </a:spcAft>
      <a:defRPr kern="1200">
        <a:solidFill>
          <a:schemeClr val="tx1"/>
        </a:solidFill>
        <a:latin typeface="Maiandra GD"/>
        <a:ea typeface="+mn-ea"/>
        <a:cs typeface="+mn-cs"/>
      </a:defRPr>
    </a:lvl5pPr>
    <a:lvl6pPr marL="2286000" algn="l" defTabSz="914400" rtl="0" eaLnBrk="1" latinLnBrk="0" hangingPunct="1">
      <a:defRPr kern="1200">
        <a:solidFill>
          <a:schemeClr val="tx1"/>
        </a:solidFill>
        <a:latin typeface="Maiandra GD"/>
        <a:ea typeface="+mn-ea"/>
        <a:cs typeface="+mn-cs"/>
      </a:defRPr>
    </a:lvl6pPr>
    <a:lvl7pPr marL="2743200" algn="l" defTabSz="914400" rtl="0" eaLnBrk="1" latinLnBrk="0" hangingPunct="1">
      <a:defRPr kern="1200">
        <a:solidFill>
          <a:schemeClr val="tx1"/>
        </a:solidFill>
        <a:latin typeface="Maiandra GD"/>
        <a:ea typeface="+mn-ea"/>
        <a:cs typeface="+mn-cs"/>
      </a:defRPr>
    </a:lvl7pPr>
    <a:lvl8pPr marL="3200400" algn="l" defTabSz="914400" rtl="0" eaLnBrk="1" latinLnBrk="0" hangingPunct="1">
      <a:defRPr kern="1200">
        <a:solidFill>
          <a:schemeClr val="tx1"/>
        </a:solidFill>
        <a:latin typeface="Maiandra GD"/>
        <a:ea typeface="+mn-ea"/>
        <a:cs typeface="+mn-cs"/>
      </a:defRPr>
    </a:lvl8pPr>
    <a:lvl9pPr marL="3657600" algn="l" defTabSz="914400" rtl="0" eaLnBrk="1" latinLnBrk="0" hangingPunct="1">
      <a:defRPr kern="1200">
        <a:solidFill>
          <a:schemeClr val="tx1"/>
        </a:solidFill>
        <a:latin typeface="Maiandra GD"/>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9933"/>
    <a:srgbClr val="FFD54F"/>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798" autoAdjust="0"/>
    <p:restoredTop sz="99078" autoAdjust="0"/>
  </p:normalViewPr>
  <p:slideViewPr>
    <p:cSldViewPr>
      <p:cViewPr>
        <p:scale>
          <a:sx n="80" d="100"/>
          <a:sy n="80" d="100"/>
        </p:scale>
        <p:origin x="-594" y="-7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defRPr>
            </a:lvl1pPr>
          </a:lstStyle>
          <a:p>
            <a:pPr>
              <a:defRPr/>
            </a:pPr>
            <a:fld id="{C3B7338C-D642-4016-9F40-58AA84A86F44}" type="datetimeFigureOut">
              <a:rPr lang="fr-FR"/>
              <a:pPr>
                <a:defRPr/>
              </a:pPr>
              <a:t>27/06/2012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atin typeface="Arial" charset="0"/>
              </a:defRPr>
            </a:lvl1pPr>
          </a:lstStyle>
          <a:p>
            <a:pPr>
              <a:defRPr/>
            </a:pPr>
            <a:fld id="{795DCF88-571C-4320-BE41-5D15F13EB89C}" type="slidenum">
              <a:rPr lang="fr-FR"/>
              <a:pPr>
                <a:defRPr/>
              </a:pPr>
              <a:t>‹N°›</a:t>
            </a:fld>
            <a:endParaRPr lang="fr-FR"/>
          </a:p>
        </p:txBody>
      </p:sp>
    </p:spTree>
    <p:extLst>
      <p:ext uri="{BB962C8B-B14F-4D97-AF65-F5344CB8AC3E}">
        <p14:creationId xmlns:p14="http://schemas.microsoft.com/office/powerpoint/2010/main" val="39603521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96A7AA-7350-4182-8221-7522FFC1D14E}" type="slidenum">
              <a:rPr lang="fr-FR" smtClean="0"/>
              <a:pPr/>
              <a:t>6</a:t>
            </a:fld>
            <a:endParaRPr lang="fr-FR" smtClean="0"/>
          </a:p>
        </p:txBody>
      </p:sp>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7" name="Espace réservé des commentaires 2"/>
          <p:cNvSpPr>
            <a:spLocks noGrp="1"/>
          </p:cNvSpPr>
          <p:nvPr>
            <p:ph type="body" idx="1"/>
          </p:nvPr>
        </p:nvSpPr>
        <p:spPr bwMode="auto">
          <a:noFill/>
        </p:spPr>
        <p:txBody>
          <a:bodyPr wrap="square" lIns="99048" tIns="49524" rIns="99048" bIns="49524" numCol="1" anchor="t" anchorCtr="0" compatLnSpc="1">
            <a:prstTxWarp prst="textNoShape">
              <a:avLst/>
            </a:prstTxWarp>
          </a:bodyPr>
          <a:lstStyle/>
          <a:p>
            <a:pPr defTabSz="457200" eaLnBrk="1" hangingPunct="1">
              <a:spcBef>
                <a:spcPct val="0"/>
              </a:spcBef>
            </a:pPr>
            <a:endParaRPr lang="fr-FR" smtClean="0"/>
          </a:p>
        </p:txBody>
      </p:sp>
      <p:sp>
        <p:nvSpPr>
          <p:cNvPr id="21508"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495300"/>
            <a:fld id="{485A9934-BEF0-421B-9310-4CDED4FC5B63}" type="slidenum">
              <a:rPr lang="fr-FR" sz="1300">
                <a:latin typeface="Arial" charset="0"/>
                <a:ea typeface="ＭＳ Ｐゴシック"/>
                <a:cs typeface="ＭＳ Ｐゴシック"/>
              </a:rPr>
              <a:pPr algn="r" defTabSz="495300"/>
              <a:t>6</a:t>
            </a:fld>
            <a:endParaRPr lang="fr-FR" sz="130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DF1BBF3A-4B90-4B7D-86CB-7A76B32F234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2F2E997-4487-4DC5-89AE-7D774790556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702F389-690D-4C88-8CD8-AFE54660213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60340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EAF9F65F-1C9C-4EF6-9CC2-B5F7353FF50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84B0CE01-6856-4E60-A105-5265131DC31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A4188EF-781A-468E-81DC-091514846262}"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129DE931-F602-4660-A72A-863D9EAEF2B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6B551C1D-4808-46DB-9CA8-184AFD07F1F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B58EA7DC-F404-485F-8B1C-5F7FDDDCD86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1C806276-6346-4954-A30F-BBC6A1D24A6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16BDE974-99F7-4CDA-BE21-153FD929FA1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226AE3CB-F7C7-40F8-96AA-6A87CCE4696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54F"/>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027"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defRPr>
            </a:lvl1pPr>
          </a:lstStyle>
          <a:p>
            <a:pPr>
              <a:defRPr/>
            </a:pPr>
            <a:fld id="{34B15258-74B8-4E6C-A724-78320C1A4D14}"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3864" r:id="rId1"/>
    <p:sldLayoutId id="2147483863" r:id="rId2"/>
    <p:sldLayoutId id="2147483865" r:id="rId3"/>
    <p:sldLayoutId id="2147483862" r:id="rId4"/>
    <p:sldLayoutId id="2147483861" r:id="rId5"/>
    <p:sldLayoutId id="2147483860" r:id="rId6"/>
    <p:sldLayoutId id="2147483859" r:id="rId7"/>
    <p:sldLayoutId id="2147483858" r:id="rId8"/>
    <p:sldLayoutId id="2147483857" r:id="rId9"/>
    <p:sldLayoutId id="2147483856" r:id="rId10"/>
    <p:sldLayoutId id="2147483855" r:id="rId11"/>
    <p:sldLayoutId id="2147483854"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9.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1.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5.jpeg"/><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4.jpeg"/><Relationship Id="rId4" Type="http://schemas.openxmlformats.org/officeDocument/2006/relationships/image" Target="../media/image83.jpeg"/></Relationships>
</file>

<file path=ppt/slides/_rels/slide3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7.jpeg"/></Relationships>
</file>

<file path=ppt/slides/_rels/slide3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2.jpe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5.jpeg"/></Relationships>
</file>

<file path=ppt/slides/_rels/slide3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03.jpeg"/></Relationships>
</file>

<file path=ppt/slides/_rels/slide4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7.jpeg"/><Relationship Id="rId4" Type="http://schemas.openxmlformats.org/officeDocument/2006/relationships/image" Target="../media/image106.jpe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15.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ous-titre 2"/>
          <p:cNvSpPr>
            <a:spLocks noGrp="1"/>
          </p:cNvSpPr>
          <p:nvPr>
            <p:ph type="subTitle" idx="1"/>
          </p:nvPr>
        </p:nvSpPr>
        <p:spPr>
          <a:xfrm>
            <a:off x="539553" y="4365104"/>
            <a:ext cx="4451352" cy="568325"/>
          </a:xfrm>
        </p:spPr>
        <p:txBody>
          <a:bodyPr/>
          <a:lstStyle/>
          <a:p>
            <a:pPr algn="l" eaLnBrk="1" hangingPunct="1">
              <a:lnSpc>
                <a:spcPct val="80000"/>
              </a:lnSpc>
            </a:pPr>
            <a:r>
              <a:rPr lang="fr-FR" sz="2400" b="1" dirty="0" smtClean="0">
                <a:solidFill>
                  <a:srgbClr val="663300"/>
                </a:solidFill>
                <a:latin typeface="Imprint MT Shadow" pitchFamily="82" charset="0"/>
              </a:rPr>
              <a:t>Tous unis pour vous accueillir</a:t>
            </a:r>
          </a:p>
        </p:txBody>
      </p:sp>
      <p:pic>
        <p:nvPicPr>
          <p:cNvPr id="15363" name="Image 11" descr="IMG_2625.jpg"/>
          <p:cNvPicPr>
            <a:picLocks noChangeAspect="1"/>
          </p:cNvPicPr>
          <p:nvPr/>
        </p:nvPicPr>
        <p:blipFill>
          <a:blip r:embed="rId2"/>
          <a:srcRect/>
          <a:stretch>
            <a:fillRect/>
          </a:stretch>
        </p:blipFill>
        <p:spPr bwMode="auto">
          <a:xfrm>
            <a:off x="5511800" y="4508500"/>
            <a:ext cx="3238500" cy="2159000"/>
          </a:xfrm>
          <a:prstGeom prst="rect">
            <a:avLst/>
          </a:prstGeom>
          <a:noFill/>
          <a:ln w="9525">
            <a:noFill/>
            <a:miter lim="800000"/>
            <a:headEnd/>
            <a:tailEnd/>
          </a:ln>
        </p:spPr>
      </p:pic>
      <p:pic>
        <p:nvPicPr>
          <p:cNvPr id="15364" name="Image 12" descr="IMG_8988.jpg"/>
          <p:cNvPicPr>
            <a:picLocks noChangeAspect="1"/>
          </p:cNvPicPr>
          <p:nvPr/>
        </p:nvPicPr>
        <p:blipFill>
          <a:blip r:embed="rId3"/>
          <a:srcRect/>
          <a:stretch>
            <a:fillRect/>
          </a:stretch>
        </p:blipFill>
        <p:spPr bwMode="auto">
          <a:xfrm>
            <a:off x="5511800" y="134938"/>
            <a:ext cx="3238500" cy="2159000"/>
          </a:xfrm>
          <a:prstGeom prst="rect">
            <a:avLst/>
          </a:prstGeom>
          <a:noFill/>
          <a:ln w="9525">
            <a:noFill/>
            <a:miter lim="800000"/>
            <a:headEnd/>
            <a:tailEnd/>
          </a:ln>
        </p:spPr>
      </p:pic>
      <p:pic>
        <p:nvPicPr>
          <p:cNvPr id="15365" name="Image 13" descr="IMG_9476.jpg"/>
          <p:cNvPicPr>
            <a:picLocks noChangeAspect="1"/>
          </p:cNvPicPr>
          <p:nvPr/>
        </p:nvPicPr>
        <p:blipFill>
          <a:blip r:embed="rId4"/>
          <a:srcRect/>
          <a:stretch>
            <a:fillRect/>
          </a:stretch>
        </p:blipFill>
        <p:spPr bwMode="auto">
          <a:xfrm>
            <a:off x="5511800" y="2328863"/>
            <a:ext cx="3238500" cy="2159000"/>
          </a:xfrm>
          <a:prstGeom prst="rect">
            <a:avLst/>
          </a:prstGeom>
          <a:noFill/>
          <a:ln w="9525">
            <a:noFill/>
            <a:miter lim="800000"/>
            <a:headEnd/>
            <a:tailEnd/>
          </a:ln>
        </p:spPr>
      </p:pic>
      <p:sp>
        <p:nvSpPr>
          <p:cNvPr id="8" name="Rectangle 9"/>
          <p:cNvSpPr>
            <a:spLocks noChangeArrowheads="1"/>
          </p:cNvSpPr>
          <p:nvPr/>
        </p:nvSpPr>
        <p:spPr bwMode="auto">
          <a:xfrm>
            <a:off x="539553" y="404664"/>
            <a:ext cx="3960440" cy="3816424"/>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pic>
        <p:nvPicPr>
          <p:cNvPr id="9" name="Image 3" descr="LOGO CJ ENTIER2 BLC.eps"/>
          <p:cNvPicPr>
            <a:picLocks noChangeAspect="1"/>
          </p:cNvPicPr>
          <p:nvPr/>
        </p:nvPicPr>
        <p:blipFill>
          <a:blip r:embed="rId5"/>
          <a:srcRect/>
          <a:stretch>
            <a:fillRect/>
          </a:stretch>
        </p:blipFill>
        <p:spPr bwMode="auto">
          <a:xfrm>
            <a:off x="672615" y="489124"/>
            <a:ext cx="3683361" cy="3591620"/>
          </a:xfrm>
          <a:prstGeom prst="rect">
            <a:avLst/>
          </a:prstGeom>
          <a:noFill/>
          <a:ln w="9525">
            <a:noFill/>
            <a:miter lim="800000"/>
            <a:headEnd/>
            <a:tailEnd/>
          </a:ln>
        </p:spPr>
      </p:pic>
      <p:pic>
        <p:nvPicPr>
          <p:cNvPr id="1026" name="Picture 2" descr="http://www.rue-du-magasin.fr/wp-content/uploads/2012/05/auchan-voyage-300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5" y="479715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5148263" y="1484313"/>
            <a:ext cx="3998912" cy="2670175"/>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5145088" y="4154488"/>
            <a:ext cx="3998912" cy="2670175"/>
          </a:xfrm>
          <a:prstGeom prst="rect">
            <a:avLst/>
          </a:prstGeom>
          <a:noFill/>
          <a:ln w="9525">
            <a:noFill/>
            <a:miter lim="800000"/>
            <a:headEnd/>
            <a:tailEnd/>
          </a:ln>
        </p:spPr>
      </p:pic>
      <p:pic>
        <p:nvPicPr>
          <p:cNvPr id="25605"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7" name="Rectangle 9"/>
          <p:cNvSpPr>
            <a:spLocks noChangeArrowheads="1"/>
          </p:cNvSpPr>
          <p:nvPr/>
        </p:nvSpPr>
        <p:spPr bwMode="auto">
          <a:xfrm>
            <a:off x="395536" y="1752600"/>
            <a:ext cx="4608512" cy="4897439"/>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9" name="Espace réservé du contenu 2"/>
          <p:cNvSpPr>
            <a:spLocks noGrp="1"/>
          </p:cNvSpPr>
          <p:nvPr>
            <p:ph idx="1"/>
          </p:nvPr>
        </p:nvSpPr>
        <p:spPr>
          <a:xfrm>
            <a:off x="492125" y="1800225"/>
            <a:ext cx="4652963" cy="4708525"/>
          </a:xfrm>
        </p:spPr>
        <p:txBody>
          <a:bodyPr/>
          <a:lstStyle/>
          <a:p>
            <a:pPr marL="136525" indent="0">
              <a:buFont typeface="Wingdings 2" pitchFamily="18" charset="2"/>
              <a:buNone/>
              <a:defRPr/>
            </a:pPr>
            <a:r>
              <a:rPr lang="fr-FR" sz="1600" dirty="0">
                <a:latin typeface="Arial" pitchFamily="34" charset="0"/>
              </a:rPr>
              <a:t>Activités et </a:t>
            </a:r>
            <a:r>
              <a:rPr lang="fr-FR" sz="1600" dirty="0" smtClean="0">
                <a:latin typeface="Arial" pitchFamily="34" charset="0"/>
              </a:rPr>
              <a:t>Services comprises dans la formule All Inclusive:</a:t>
            </a:r>
            <a:endParaRPr lang="fr-FR" sz="1600" dirty="0">
              <a:latin typeface="Arial" pitchFamily="34" charset="0"/>
            </a:endParaRPr>
          </a:p>
          <a:p>
            <a:pPr marL="136525" indent="0">
              <a:buFont typeface="Wingdings 2" pitchFamily="18" charset="2"/>
              <a:buNone/>
              <a:defRPr/>
            </a:pPr>
            <a:r>
              <a:rPr lang="fr-FR" sz="1600" dirty="0">
                <a:latin typeface="Arial" pitchFamily="34" charset="0"/>
              </a:rPr>
              <a:t>Sport, détente et loisirs*: </a:t>
            </a:r>
          </a:p>
          <a:p>
            <a:pPr marL="136525" indent="0">
              <a:buFont typeface="Wingdings 2" pitchFamily="18" charset="2"/>
              <a:buNone/>
              <a:defRPr/>
            </a:pPr>
            <a:r>
              <a:rPr lang="fr-FR" sz="1600" dirty="0">
                <a:latin typeface="Arial" pitchFamily="34" charset="0"/>
              </a:rPr>
              <a:t>Pour les 4 à 12 ans : Mini-club, aire de jeu et piscine pour enfants. </a:t>
            </a:r>
          </a:p>
          <a:p>
            <a:pPr marL="136525" indent="0">
              <a:buFont typeface="Wingdings 2" pitchFamily="18" charset="2"/>
              <a:buNone/>
              <a:defRPr/>
            </a:pPr>
            <a:r>
              <a:rPr lang="fr-FR" sz="1600" dirty="0" smtClean="0">
                <a:latin typeface="Arial" pitchFamily="34" charset="0"/>
              </a:rPr>
              <a:t>Piscine </a:t>
            </a:r>
            <a:r>
              <a:rPr lang="fr-FR" sz="1600" dirty="0">
                <a:latin typeface="Arial" pitchFamily="34" charset="0"/>
              </a:rPr>
              <a:t>d'eau douce extérieure avec pataugeoire, solarium </a:t>
            </a:r>
          </a:p>
          <a:p>
            <a:pPr marL="136525" indent="0">
              <a:buFont typeface="Wingdings 2" pitchFamily="18" charset="2"/>
              <a:buNone/>
              <a:defRPr/>
            </a:pPr>
            <a:r>
              <a:rPr lang="fr-FR" sz="1600" dirty="0" smtClean="0">
                <a:latin typeface="Arial" pitchFamily="34" charset="0"/>
              </a:rPr>
              <a:t>Piscine </a:t>
            </a:r>
            <a:r>
              <a:rPr lang="fr-FR" sz="1600" dirty="0">
                <a:latin typeface="Arial" pitchFamily="34" charset="0"/>
              </a:rPr>
              <a:t>couverte (eau douce) chauffée en saison (du 15/11 au 15/04) </a:t>
            </a:r>
          </a:p>
          <a:p>
            <a:pPr marL="136525" indent="0">
              <a:buFont typeface="Wingdings 2" pitchFamily="18" charset="2"/>
              <a:buNone/>
              <a:defRPr/>
            </a:pPr>
            <a:r>
              <a:rPr lang="fr-FR" sz="1600" dirty="0" smtClean="0">
                <a:latin typeface="Arial" pitchFamily="34" charset="0"/>
              </a:rPr>
              <a:t>à </a:t>
            </a:r>
            <a:r>
              <a:rPr lang="fr-FR" sz="1600" dirty="0">
                <a:latin typeface="Arial" pitchFamily="34" charset="0"/>
              </a:rPr>
              <a:t>la piscine : Transats et parasols gratuits, selon disponibilité et sans réservation </a:t>
            </a:r>
          </a:p>
          <a:p>
            <a:pPr marL="136525" indent="0">
              <a:buFont typeface="Wingdings 2" pitchFamily="18" charset="2"/>
              <a:buNone/>
              <a:defRPr/>
            </a:pPr>
            <a:r>
              <a:rPr lang="fr-FR" sz="1600" dirty="0" smtClean="0">
                <a:latin typeface="Arial" pitchFamily="34" charset="0"/>
              </a:rPr>
              <a:t>A </a:t>
            </a:r>
            <a:r>
              <a:rPr lang="fr-FR" sz="1600" dirty="0">
                <a:latin typeface="Arial" pitchFamily="34" charset="0"/>
              </a:rPr>
              <a:t>la plage : Transats et/ou matelas payants, parasols gratuits selon disponibilité </a:t>
            </a:r>
          </a:p>
          <a:p>
            <a:pPr marL="136525" indent="0">
              <a:buFont typeface="Wingdings 2" pitchFamily="18" charset="2"/>
              <a:buNone/>
              <a:defRPr/>
            </a:pPr>
            <a:r>
              <a:rPr lang="fr-FR" sz="1600" dirty="0" smtClean="0">
                <a:latin typeface="Arial" pitchFamily="34" charset="0"/>
              </a:rPr>
              <a:t>Payants </a:t>
            </a:r>
            <a:r>
              <a:rPr lang="fr-FR" sz="1600" dirty="0">
                <a:latin typeface="Arial" pitchFamily="34" charset="0"/>
              </a:rPr>
              <a:t>et indépendants de l’hôtel: Centre de thalassothérapie, salon de coiffure, bazar, espace internet, Taxiphone, billard, jeux électroniques, équitation, quad, scooter, sports nautiques.</a:t>
            </a:r>
          </a:p>
          <a:p>
            <a:pPr>
              <a:defRPr/>
            </a:pPr>
            <a:endParaRPr lang="fr-FR" dirty="0"/>
          </a:p>
          <a:p>
            <a:pPr>
              <a:defRPr/>
            </a:pPr>
            <a:endParaRPr lang="fr-FR" dirty="0"/>
          </a:p>
        </p:txBody>
      </p:sp>
      <p:sp>
        <p:nvSpPr>
          <p:cNvPr id="11" name="ZoneTexte 10"/>
          <p:cNvSpPr txBox="1"/>
          <p:nvPr/>
        </p:nvSpPr>
        <p:spPr>
          <a:xfrm>
            <a:off x="2394744" y="260648"/>
            <a:ext cx="5489624" cy="523220"/>
          </a:xfrm>
          <a:prstGeom prst="rect">
            <a:avLst/>
          </a:prstGeom>
          <a:noFill/>
        </p:spPr>
        <p:txBody>
          <a:bodyPr wrap="square" rtlCol="0">
            <a:spAutoFit/>
          </a:bodyPr>
          <a:lstStyle/>
          <a:p>
            <a:r>
              <a:rPr lang="fr-FR" sz="2800" dirty="0" smtClean="0">
                <a:latin typeface="Arial" pitchFamily="34" charset="0"/>
                <a:cs typeface="Arial" pitchFamily="34" charset="0"/>
              </a:rPr>
              <a:t>HOTEL LES DUNES DJERBA 3*</a:t>
            </a:r>
            <a:endParaRPr lang="fr-FR" sz="28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ChangeAspect="1" noChangeArrowheads="1"/>
          </p:cNvPicPr>
          <p:nvPr/>
        </p:nvPicPr>
        <p:blipFill>
          <a:blip r:embed="rId2"/>
          <a:srcRect/>
          <a:stretch>
            <a:fillRect/>
          </a:stretch>
        </p:blipFill>
        <p:spPr bwMode="auto">
          <a:xfrm>
            <a:off x="468313" y="4005263"/>
            <a:ext cx="4000500" cy="2667000"/>
          </a:xfrm>
          <a:prstGeom prst="rect">
            <a:avLst/>
          </a:prstGeom>
          <a:noFill/>
          <a:ln w="9525">
            <a:noFill/>
            <a:miter lim="800000"/>
            <a:headEnd/>
            <a:tailEnd/>
          </a:ln>
        </p:spPr>
      </p:pic>
      <p:pic>
        <p:nvPicPr>
          <p:cNvPr id="26626" name="Picture 6"/>
          <p:cNvPicPr>
            <a:picLocks noChangeAspect="1" noChangeArrowheads="1"/>
          </p:cNvPicPr>
          <p:nvPr/>
        </p:nvPicPr>
        <p:blipFill>
          <a:blip r:embed="rId3"/>
          <a:srcRect/>
          <a:stretch>
            <a:fillRect/>
          </a:stretch>
        </p:blipFill>
        <p:spPr bwMode="auto">
          <a:xfrm>
            <a:off x="5003800" y="4005263"/>
            <a:ext cx="3998913" cy="2670175"/>
          </a:xfrm>
          <a:prstGeom prst="rect">
            <a:avLst/>
          </a:prstGeom>
          <a:noFill/>
          <a:ln w="9525">
            <a:noFill/>
            <a:miter lim="800000"/>
            <a:headEnd/>
            <a:tailEnd/>
          </a:ln>
        </p:spPr>
      </p:pic>
      <p:pic>
        <p:nvPicPr>
          <p:cNvPr id="26629"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12" name="Rectangle 9"/>
          <p:cNvSpPr>
            <a:spLocks noChangeArrowheads="1"/>
          </p:cNvSpPr>
          <p:nvPr/>
        </p:nvSpPr>
        <p:spPr bwMode="auto">
          <a:xfrm>
            <a:off x="889794" y="1988840"/>
            <a:ext cx="8112260" cy="1724536"/>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pic>
        <p:nvPicPr>
          <p:cNvPr id="13" name="Picture 7"/>
          <p:cNvPicPr>
            <a:picLocks noChangeAspect="1" noChangeArrowheads="1"/>
          </p:cNvPicPr>
          <p:nvPr/>
        </p:nvPicPr>
        <p:blipFill>
          <a:blip r:embed="rId5"/>
          <a:srcRect/>
          <a:stretch>
            <a:fillRect/>
          </a:stretch>
        </p:blipFill>
        <p:spPr bwMode="auto">
          <a:xfrm>
            <a:off x="889794" y="1789324"/>
            <a:ext cx="8112919" cy="1878013"/>
          </a:xfrm>
          <a:prstGeom prst="rect">
            <a:avLst/>
          </a:prstGeom>
          <a:noFill/>
          <a:ln w="9525">
            <a:noFill/>
            <a:miter lim="800000"/>
            <a:headEnd/>
            <a:tailEnd/>
          </a:ln>
        </p:spPr>
      </p:pic>
      <p:sp>
        <p:nvSpPr>
          <p:cNvPr id="14" name="ZoneTexte 13"/>
          <p:cNvSpPr txBox="1"/>
          <p:nvPr/>
        </p:nvSpPr>
        <p:spPr>
          <a:xfrm>
            <a:off x="2394744" y="260648"/>
            <a:ext cx="5489624" cy="523220"/>
          </a:xfrm>
          <a:prstGeom prst="rect">
            <a:avLst/>
          </a:prstGeom>
          <a:noFill/>
        </p:spPr>
        <p:txBody>
          <a:bodyPr wrap="square" rtlCol="0">
            <a:spAutoFit/>
          </a:bodyPr>
          <a:lstStyle/>
          <a:p>
            <a:r>
              <a:rPr lang="fr-FR" sz="2800" dirty="0" smtClean="0">
                <a:latin typeface="Arial" pitchFamily="34" charset="0"/>
                <a:cs typeface="Arial" pitchFamily="34" charset="0"/>
              </a:rPr>
              <a:t>HOTEL LES DUNES DJERBA 3*</a:t>
            </a:r>
            <a:endParaRPr lang="fr-FR" sz="28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707904" y="476250"/>
            <a:ext cx="1657350" cy="579438"/>
          </a:xfrm>
          <a:prstGeom prst="rect">
            <a:avLst/>
          </a:prstGeom>
          <a:noFill/>
          <a:ln w="9525">
            <a:noFill/>
            <a:miter lim="800000"/>
            <a:headEnd/>
            <a:tailEnd/>
          </a:ln>
        </p:spPr>
        <p:txBody>
          <a:bodyPr>
            <a:spAutoFit/>
          </a:bodyPr>
          <a:lstStyle/>
          <a:p>
            <a:pPr>
              <a:spcBef>
                <a:spcPct val="50000"/>
              </a:spcBef>
            </a:pPr>
            <a:r>
              <a:rPr lang="fr-FR" sz="3200" dirty="0">
                <a:latin typeface="Arial" pitchFamily="34" charset="0"/>
                <a:cs typeface="Arial" pitchFamily="34" charset="0"/>
              </a:rPr>
              <a:t>Jour 2</a:t>
            </a:r>
          </a:p>
        </p:txBody>
      </p:sp>
      <p:pic>
        <p:nvPicPr>
          <p:cNvPr id="27651"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pic>
        <p:nvPicPr>
          <p:cNvPr id="5" name="Picture 2" descr="http://www.rue-du-magasin.fr/wp-content/uploads/2012/05/auchan-voyage-300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115616" y="1844824"/>
            <a:ext cx="7776864" cy="4541008"/>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7" name="Rectangle 3"/>
          <p:cNvSpPr txBox="1">
            <a:spLocks/>
          </p:cNvSpPr>
          <p:nvPr/>
        </p:nvSpPr>
        <p:spPr bwMode="auto">
          <a:xfrm>
            <a:off x="1005596" y="1916113"/>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eaLnBrk="1" hangingPunct="1"/>
            <a:r>
              <a:rPr lang="fr-FR" sz="2400" dirty="0" smtClean="0">
                <a:latin typeface="Imprint MT Shadow" pitchFamily="82" charset="0"/>
              </a:rPr>
              <a:t>Petit déjeuner sous forme de buffer à l’hôtel les Dunes Djerba 3*</a:t>
            </a:r>
          </a:p>
          <a:p>
            <a:pPr eaLnBrk="1" hangingPunct="1"/>
            <a:r>
              <a:rPr lang="fr-FR" sz="2400" dirty="0" smtClean="0">
                <a:latin typeface="Imprint MT Shadow" pitchFamily="82" charset="0"/>
              </a:rPr>
              <a:t>Temps libre avec la possibilité de profiter des infrastructures de l’hôtel</a:t>
            </a:r>
          </a:p>
          <a:p>
            <a:pPr eaLnBrk="1" hangingPunct="1"/>
            <a:r>
              <a:rPr lang="fr-FR" sz="2400" dirty="0" smtClean="0">
                <a:latin typeface="Imprint MT Shadow" pitchFamily="82" charset="0"/>
              </a:rPr>
              <a:t>Départ de l’hôtel en direction de </a:t>
            </a:r>
            <a:r>
              <a:rPr lang="fr-FR" sz="2400" dirty="0" err="1" smtClean="0">
                <a:latin typeface="Imprint MT Shadow" pitchFamily="82" charset="0"/>
              </a:rPr>
              <a:t>Houmt</a:t>
            </a:r>
            <a:r>
              <a:rPr lang="fr-FR" sz="2400" dirty="0" smtClean="0">
                <a:latin typeface="Imprint MT Shadow" pitchFamily="82" charset="0"/>
              </a:rPr>
              <a:t> Souk</a:t>
            </a:r>
          </a:p>
          <a:p>
            <a:pPr eaLnBrk="1" hangingPunct="1"/>
            <a:r>
              <a:rPr lang="fr-FR" sz="2400" dirty="0" smtClean="0">
                <a:latin typeface="Imprint MT Shadow" pitchFamily="82" charset="0"/>
              </a:rPr>
              <a:t>Déjeuner dans un restaurant traditionnel tunisien</a:t>
            </a:r>
          </a:p>
          <a:p>
            <a:pPr eaLnBrk="1" hangingPunct="1"/>
            <a:r>
              <a:rPr lang="fr-FR" sz="2400" dirty="0" smtClean="0">
                <a:latin typeface="Imprint MT Shadow" pitchFamily="82" charset="0"/>
              </a:rPr>
              <a:t>Reprise des 4x4 pour un tour de l’île</a:t>
            </a:r>
          </a:p>
          <a:p>
            <a:pPr eaLnBrk="1" hangingPunct="1"/>
            <a:r>
              <a:rPr lang="fr-FR" sz="2400" dirty="0" smtClean="0">
                <a:latin typeface="Imprint MT Shadow" pitchFamily="82" charset="0"/>
              </a:rPr>
              <a:t>Continuation en direction  de l’hôtel Les Dunes</a:t>
            </a:r>
          </a:p>
          <a:p>
            <a:pPr eaLnBrk="1" hangingPunct="1"/>
            <a:r>
              <a:rPr lang="fr-FR" sz="2400" dirty="0" smtClean="0">
                <a:latin typeface="Imprint MT Shadow" pitchFamily="82" charset="0"/>
              </a:rPr>
              <a:t>Dîner et Nuit base </a:t>
            </a:r>
            <a:r>
              <a:rPr lang="fr-FR" sz="2400" dirty="0" err="1" smtClean="0">
                <a:latin typeface="Imprint MT Shadow" pitchFamily="82" charset="0"/>
              </a:rPr>
              <a:t>twin</a:t>
            </a:r>
            <a:r>
              <a:rPr lang="fr-FR" sz="2400" dirty="0" smtClean="0">
                <a:latin typeface="Imprint MT Shadow" pitchFamily="82" charset="0"/>
              </a:rPr>
              <a:t> en All inclusive à l’hôtel les Dunes Djerba 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srcRect l="25391" t="28023" r="24986" b="24265"/>
          <a:stretch>
            <a:fillRect/>
          </a:stretch>
        </p:blipFill>
        <p:spPr bwMode="auto">
          <a:xfrm>
            <a:off x="1439416" y="4285506"/>
            <a:ext cx="3276600" cy="2455862"/>
          </a:xfrm>
          <a:prstGeom prst="rect">
            <a:avLst/>
          </a:prstGeom>
          <a:noFill/>
          <a:ln w="9525">
            <a:noFill/>
            <a:miter lim="800000"/>
            <a:headEnd/>
            <a:tailEnd/>
          </a:ln>
        </p:spPr>
      </p:pic>
      <p:pic>
        <p:nvPicPr>
          <p:cNvPr id="28675" name="Picture 6" descr="photo-centrewindsurf-01"/>
          <p:cNvPicPr>
            <a:picLocks noChangeAspect="1" noChangeArrowheads="1"/>
          </p:cNvPicPr>
          <p:nvPr/>
        </p:nvPicPr>
        <p:blipFill>
          <a:blip r:embed="rId3"/>
          <a:srcRect/>
          <a:stretch>
            <a:fillRect/>
          </a:stretch>
        </p:blipFill>
        <p:spPr bwMode="auto">
          <a:xfrm>
            <a:off x="5063646" y="4267200"/>
            <a:ext cx="3697154" cy="2419350"/>
          </a:xfrm>
          <a:prstGeom prst="rect">
            <a:avLst/>
          </a:prstGeom>
          <a:noFill/>
          <a:ln w="9525">
            <a:noFill/>
            <a:miter lim="800000"/>
            <a:headEnd/>
            <a:tailEnd/>
          </a:ln>
        </p:spPr>
      </p:pic>
      <p:pic>
        <p:nvPicPr>
          <p:cNvPr id="28677" name="Image 3" descr="LOGO CJ ENTIER2 BLC.eps"/>
          <p:cNvPicPr>
            <a:picLocks noChangeAspect="1"/>
          </p:cNvPicPr>
          <p:nvPr/>
        </p:nvPicPr>
        <p:blipFill>
          <a:blip r:embed="rId4"/>
          <a:srcRect/>
          <a:stretch>
            <a:fillRect/>
          </a:stretch>
        </p:blipFill>
        <p:spPr bwMode="auto">
          <a:xfrm>
            <a:off x="0" y="0"/>
            <a:ext cx="1781175" cy="1736725"/>
          </a:xfrm>
          <a:prstGeom prst="rect">
            <a:avLst/>
          </a:prstGeom>
          <a:noFill/>
          <a:ln w="9525">
            <a:noFill/>
            <a:miter lim="800000"/>
            <a:headEnd/>
            <a:tailEnd/>
          </a:ln>
        </p:spPr>
      </p:pic>
      <p:pic>
        <p:nvPicPr>
          <p:cNvPr id="28678" name="Picture 2" descr="http://locationsautos.com/wp-content/uploads/2012/04/location-voiture-djerba-pas-cher.jpg"/>
          <p:cNvPicPr>
            <a:picLocks noChangeAspect="1" noChangeArrowheads="1"/>
          </p:cNvPicPr>
          <p:nvPr/>
        </p:nvPicPr>
        <p:blipFill>
          <a:blip r:embed="rId5"/>
          <a:srcRect/>
          <a:stretch>
            <a:fillRect/>
          </a:stretch>
        </p:blipFill>
        <p:spPr bwMode="auto">
          <a:xfrm>
            <a:off x="5004048" y="1628800"/>
            <a:ext cx="3816350" cy="2530475"/>
          </a:xfrm>
          <a:prstGeom prst="rect">
            <a:avLst/>
          </a:prstGeom>
          <a:noFill/>
          <a:ln w="9525">
            <a:noFill/>
            <a:miter lim="800000"/>
            <a:headEnd/>
            <a:tailEnd/>
          </a:ln>
        </p:spPr>
      </p:pic>
      <p:pic>
        <p:nvPicPr>
          <p:cNvPr id="28679" name="Picture 4" descr="http://www.vacancetunisie.fr/images/houmt_souk_djerba1.jpg"/>
          <p:cNvPicPr>
            <a:picLocks noChangeAspect="1" noChangeArrowheads="1"/>
          </p:cNvPicPr>
          <p:nvPr/>
        </p:nvPicPr>
        <p:blipFill>
          <a:blip r:embed="rId6"/>
          <a:srcRect/>
          <a:stretch>
            <a:fillRect/>
          </a:stretch>
        </p:blipFill>
        <p:spPr bwMode="auto">
          <a:xfrm>
            <a:off x="1367978" y="1709663"/>
            <a:ext cx="3348038" cy="2511425"/>
          </a:xfrm>
          <a:prstGeom prst="rect">
            <a:avLst/>
          </a:prstGeom>
          <a:noFill/>
          <a:ln w="9525">
            <a:noFill/>
            <a:miter lim="800000"/>
            <a:headEnd/>
            <a:tailEnd/>
          </a:ln>
        </p:spPr>
      </p:pic>
      <p:pic>
        <p:nvPicPr>
          <p:cNvPr id="9" name="Picture 2" descr="http://www.rue-du-magasin.fr/wp-content/uploads/2012/05/auchan-voyage-300x3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3707904" y="476250"/>
            <a:ext cx="1657350" cy="579438"/>
          </a:xfrm>
          <a:prstGeom prst="rect">
            <a:avLst/>
          </a:prstGeom>
          <a:noFill/>
          <a:ln w="9525">
            <a:noFill/>
            <a:miter lim="800000"/>
            <a:headEnd/>
            <a:tailEnd/>
          </a:ln>
        </p:spPr>
        <p:txBody>
          <a:bodyPr>
            <a:spAutoFit/>
          </a:bodyPr>
          <a:lstStyle/>
          <a:p>
            <a:pPr>
              <a:spcBef>
                <a:spcPct val="50000"/>
              </a:spcBef>
            </a:pPr>
            <a:r>
              <a:rPr lang="fr-FR" sz="3200" dirty="0">
                <a:latin typeface="Arial" pitchFamily="34" charset="0"/>
                <a:cs typeface="Arial" pitchFamily="34" charset="0"/>
              </a:rPr>
              <a:t>Jour 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8" descr="PHOTOS-TAPIS-SOUK.jpg"/>
          <p:cNvPicPr>
            <a:picLocks noGrp="1" noChangeAspect="1"/>
          </p:cNvPicPr>
          <p:nvPr>
            <p:ph type="body" idx="1"/>
          </p:nvPr>
        </p:nvPicPr>
        <p:blipFill>
          <a:blip r:embed="rId2"/>
          <a:srcRect/>
          <a:stretch>
            <a:fillRect/>
          </a:stretch>
        </p:blipFill>
        <p:spPr>
          <a:xfrm>
            <a:off x="4284663" y="4581525"/>
            <a:ext cx="1785937" cy="1800225"/>
          </a:xfrm>
        </p:spPr>
      </p:pic>
      <p:pic>
        <p:nvPicPr>
          <p:cNvPr id="29698" name="Image 12" descr="souks-marchand.jpg"/>
          <p:cNvPicPr>
            <a:picLocks noChangeAspect="1"/>
          </p:cNvPicPr>
          <p:nvPr/>
        </p:nvPicPr>
        <p:blipFill>
          <a:blip r:embed="rId3"/>
          <a:srcRect/>
          <a:stretch>
            <a:fillRect/>
          </a:stretch>
        </p:blipFill>
        <p:spPr bwMode="auto">
          <a:xfrm>
            <a:off x="6084888" y="4275138"/>
            <a:ext cx="2808287" cy="2106612"/>
          </a:xfrm>
          <a:prstGeom prst="rect">
            <a:avLst/>
          </a:prstGeom>
          <a:noFill/>
          <a:ln w="9525">
            <a:noFill/>
            <a:miter lim="800000"/>
            <a:headEnd/>
            <a:tailEnd/>
          </a:ln>
        </p:spPr>
      </p:pic>
      <p:pic>
        <p:nvPicPr>
          <p:cNvPr id="29699" name="Picture 7" descr="68493761"/>
          <p:cNvPicPr>
            <a:picLocks noChangeAspect="1" noChangeArrowheads="1"/>
          </p:cNvPicPr>
          <p:nvPr/>
        </p:nvPicPr>
        <p:blipFill>
          <a:blip r:embed="rId4"/>
          <a:srcRect/>
          <a:stretch>
            <a:fillRect/>
          </a:stretch>
        </p:blipFill>
        <p:spPr bwMode="auto">
          <a:xfrm>
            <a:off x="755650" y="2133600"/>
            <a:ext cx="2590800" cy="3889375"/>
          </a:xfrm>
          <a:prstGeom prst="rect">
            <a:avLst/>
          </a:prstGeom>
          <a:noFill/>
          <a:ln w="9525">
            <a:noFill/>
            <a:miter lim="800000"/>
            <a:headEnd/>
            <a:tailEnd/>
          </a:ln>
        </p:spPr>
      </p:pic>
      <p:pic>
        <p:nvPicPr>
          <p:cNvPr id="29701" name="Image 3" descr="LOGO CJ ENTIER2 BLC.eps"/>
          <p:cNvPicPr>
            <a:picLocks noChangeAspect="1"/>
          </p:cNvPicPr>
          <p:nvPr/>
        </p:nvPicPr>
        <p:blipFill>
          <a:blip r:embed="rId5"/>
          <a:srcRect/>
          <a:stretch>
            <a:fillRect/>
          </a:stretch>
        </p:blipFill>
        <p:spPr bwMode="auto">
          <a:xfrm>
            <a:off x="0" y="0"/>
            <a:ext cx="1781175" cy="1736725"/>
          </a:xfrm>
          <a:prstGeom prst="rect">
            <a:avLst/>
          </a:prstGeom>
          <a:noFill/>
          <a:ln w="9525">
            <a:noFill/>
            <a:miter lim="800000"/>
            <a:headEnd/>
            <a:tailEnd/>
          </a:ln>
        </p:spPr>
      </p:pic>
      <p:pic>
        <p:nvPicPr>
          <p:cNvPr id="8" name="Picture 2" descr="http://www.rue-du-magasin.fr/wp-content/uploads/2012/05/auchan-voyage-300x3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3779838" y="1244566"/>
            <a:ext cx="5328592" cy="3015937"/>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10" name="Rectangle 10"/>
          <p:cNvSpPr>
            <a:spLocks noChangeArrowheads="1"/>
          </p:cNvSpPr>
          <p:nvPr/>
        </p:nvSpPr>
        <p:spPr bwMode="auto">
          <a:xfrm>
            <a:off x="3779838" y="1444434"/>
            <a:ext cx="5545137" cy="2616200"/>
          </a:xfrm>
          <a:prstGeom prst="rect">
            <a:avLst/>
          </a:prstGeom>
          <a:noFill/>
          <a:ln w="9525">
            <a:noFill/>
            <a:miter lim="800000"/>
            <a:headEnd/>
            <a:tailEnd/>
          </a:ln>
        </p:spPr>
        <p:txBody>
          <a:bodyPr>
            <a:spAutoFit/>
          </a:bodyPr>
          <a:lstStyle/>
          <a:p>
            <a:r>
              <a:rPr lang="fr-FR" sz="1400" dirty="0">
                <a:latin typeface="Arial" charset="0"/>
              </a:rPr>
              <a:t>La médina de Djerba est une des plus belles de Tunisie.</a:t>
            </a:r>
          </a:p>
          <a:p>
            <a:endParaRPr lang="fr-FR" sz="800" dirty="0">
              <a:latin typeface="Arial" charset="0"/>
            </a:endParaRPr>
          </a:p>
          <a:p>
            <a:r>
              <a:rPr lang="fr-FR" sz="1400" dirty="0">
                <a:latin typeface="Arial" charset="0"/>
              </a:rPr>
              <a:t>Tout au long des rues pentues entrecoupées d'escaliers, les souks débordent d'étalages de tissus vifs, d'éponges, de poteries, d'épices, de bijoux.</a:t>
            </a:r>
          </a:p>
          <a:p>
            <a:endParaRPr lang="fr-FR" sz="800" dirty="0">
              <a:latin typeface="Arial" charset="0"/>
            </a:endParaRPr>
          </a:p>
          <a:p>
            <a:r>
              <a:rPr lang="fr-FR" sz="1400" dirty="0">
                <a:latin typeface="Arial" charset="0"/>
              </a:rPr>
              <a:t>Vous visitez le souk ERBA, le souk des Parfumeurs, le souk EL RAHBA.</a:t>
            </a:r>
          </a:p>
          <a:p>
            <a:r>
              <a:rPr lang="fr-FR" sz="1400" dirty="0">
                <a:latin typeface="Arial" charset="0"/>
              </a:rPr>
              <a:t>Les participants découvriront leur itinéraire, répondront aux questions sur les lieux visités et trouveront une énigme à l'aide d'indices.</a:t>
            </a:r>
          </a:p>
          <a:p>
            <a:endParaRPr lang="fr-FR" sz="800" dirty="0">
              <a:latin typeface="Arial" charset="0"/>
            </a:endParaRPr>
          </a:p>
          <a:p>
            <a:r>
              <a:rPr lang="fr-FR" sz="1400" dirty="0">
                <a:latin typeface="Arial" charset="0"/>
              </a:rPr>
              <a:t>Ils vivront une journée peu ordinaire ! ! !</a:t>
            </a:r>
          </a:p>
        </p:txBody>
      </p:sp>
      <p:sp>
        <p:nvSpPr>
          <p:cNvPr id="11" name="Text Box 4"/>
          <p:cNvSpPr txBox="1">
            <a:spLocks noChangeArrowheads="1"/>
          </p:cNvSpPr>
          <p:nvPr/>
        </p:nvSpPr>
        <p:spPr bwMode="auto">
          <a:xfrm>
            <a:off x="3707904" y="476250"/>
            <a:ext cx="1657350" cy="579438"/>
          </a:xfrm>
          <a:prstGeom prst="rect">
            <a:avLst/>
          </a:prstGeom>
          <a:noFill/>
          <a:ln w="9525">
            <a:noFill/>
            <a:miter lim="800000"/>
            <a:headEnd/>
            <a:tailEnd/>
          </a:ln>
        </p:spPr>
        <p:txBody>
          <a:bodyPr>
            <a:spAutoFit/>
          </a:bodyPr>
          <a:lstStyle/>
          <a:p>
            <a:pPr>
              <a:spcBef>
                <a:spcPct val="50000"/>
              </a:spcBef>
            </a:pPr>
            <a:r>
              <a:rPr lang="fr-FR" sz="3200" dirty="0">
                <a:latin typeface="Arial" pitchFamily="34" charset="0"/>
                <a:cs typeface="Arial" pitchFamily="34" charset="0"/>
              </a:rPr>
              <a:t>Jour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1187487"/>
          <p:cNvPicPr>
            <a:picLocks noChangeAspect="1" noChangeArrowheads="1"/>
          </p:cNvPicPr>
          <p:nvPr/>
        </p:nvPicPr>
        <p:blipFill>
          <a:blip r:embed="rId2"/>
          <a:srcRect/>
          <a:stretch>
            <a:fillRect/>
          </a:stretch>
        </p:blipFill>
        <p:spPr bwMode="auto">
          <a:xfrm>
            <a:off x="684213" y="4040188"/>
            <a:ext cx="3600450" cy="2701925"/>
          </a:xfrm>
          <a:prstGeom prst="rect">
            <a:avLst/>
          </a:prstGeom>
          <a:noFill/>
          <a:ln w="9525">
            <a:noFill/>
            <a:miter lim="800000"/>
            <a:headEnd/>
            <a:tailEnd/>
          </a:ln>
        </p:spPr>
      </p:pic>
      <p:pic>
        <p:nvPicPr>
          <p:cNvPr id="30723" name="Picture 9" descr="84472b1f885773d97190336f3b8a1bbe"/>
          <p:cNvPicPr>
            <a:picLocks noChangeAspect="1" noChangeArrowheads="1"/>
          </p:cNvPicPr>
          <p:nvPr/>
        </p:nvPicPr>
        <p:blipFill>
          <a:blip r:embed="rId3"/>
          <a:srcRect/>
          <a:stretch>
            <a:fillRect/>
          </a:stretch>
        </p:blipFill>
        <p:spPr bwMode="auto">
          <a:xfrm>
            <a:off x="5219700" y="3933825"/>
            <a:ext cx="3756025" cy="2817813"/>
          </a:xfrm>
          <a:prstGeom prst="rect">
            <a:avLst/>
          </a:prstGeom>
          <a:noFill/>
          <a:ln w="9525">
            <a:noFill/>
            <a:miter lim="800000"/>
            <a:headEnd/>
            <a:tailEnd/>
          </a:ln>
        </p:spPr>
      </p:pic>
      <p:pic>
        <p:nvPicPr>
          <p:cNvPr id="30724" name="Picture 11" descr="Marche-de-Houmt-Souk"/>
          <p:cNvPicPr>
            <a:picLocks noChangeAspect="1" noChangeArrowheads="1"/>
          </p:cNvPicPr>
          <p:nvPr/>
        </p:nvPicPr>
        <p:blipFill>
          <a:blip r:embed="rId4"/>
          <a:srcRect/>
          <a:stretch>
            <a:fillRect/>
          </a:stretch>
        </p:blipFill>
        <p:spPr bwMode="auto">
          <a:xfrm>
            <a:off x="5867400" y="1557338"/>
            <a:ext cx="2786063" cy="2089150"/>
          </a:xfrm>
          <a:prstGeom prst="rect">
            <a:avLst/>
          </a:prstGeom>
          <a:noFill/>
          <a:ln w="9525">
            <a:noFill/>
            <a:miter lim="800000"/>
            <a:headEnd/>
            <a:tailEnd/>
          </a:ln>
        </p:spPr>
      </p:pic>
      <p:sp>
        <p:nvSpPr>
          <p:cNvPr id="30725" name="Text Box 12"/>
          <p:cNvSpPr txBox="1">
            <a:spLocks noChangeArrowheads="1"/>
          </p:cNvSpPr>
          <p:nvPr/>
        </p:nvSpPr>
        <p:spPr bwMode="auto">
          <a:xfrm>
            <a:off x="188913" y="1736725"/>
            <a:ext cx="5616575" cy="2576513"/>
          </a:xfrm>
          <a:prstGeom prst="rect">
            <a:avLst/>
          </a:prstGeom>
          <a:noFill/>
          <a:ln w="9525">
            <a:noFill/>
            <a:miter lim="800000"/>
            <a:headEnd/>
            <a:tailEnd/>
          </a:ln>
        </p:spPr>
        <p:txBody>
          <a:bodyPr>
            <a:spAutoFit/>
          </a:bodyPr>
          <a:lstStyle/>
          <a:p>
            <a:pPr>
              <a:spcBef>
                <a:spcPct val="20000"/>
              </a:spcBef>
              <a:buClr>
                <a:srgbClr val="F9F9F9"/>
              </a:buClr>
              <a:buSzPct val="65000"/>
              <a:buFont typeface="Wingdings 2" pitchFamily="18" charset="2"/>
              <a:buNone/>
            </a:pPr>
            <a:r>
              <a:rPr lang="fr-FR" sz="1600" dirty="0">
                <a:latin typeface="Arial" charset="0"/>
              </a:rPr>
              <a:t>Continuation sur </a:t>
            </a:r>
            <a:r>
              <a:rPr lang="fr-FR" sz="1600" dirty="0" err="1">
                <a:latin typeface="Arial" charset="0"/>
              </a:rPr>
              <a:t>Houmt</a:t>
            </a:r>
            <a:r>
              <a:rPr lang="fr-FR" sz="1600" dirty="0">
                <a:latin typeface="Arial" charset="0"/>
              </a:rPr>
              <a:t> Souk (quartier des souks) , capitale administrative de l'île, vous flânerez dans les souks (le souk des Bijoutiers, le souk </a:t>
            </a:r>
            <a:r>
              <a:rPr lang="fr-FR" sz="1600" dirty="0" err="1">
                <a:latin typeface="Arial" charset="0"/>
              </a:rPr>
              <a:t>Errbâa</a:t>
            </a:r>
            <a:r>
              <a:rPr lang="fr-FR" sz="1600" dirty="0">
                <a:latin typeface="Arial" charset="0"/>
              </a:rPr>
              <a:t>), le quartier du port puis vous visiterez le musée </a:t>
            </a:r>
            <a:r>
              <a:rPr lang="fr-FR" sz="1600" dirty="0" err="1">
                <a:latin typeface="Arial" charset="0"/>
              </a:rPr>
              <a:t>Borj</a:t>
            </a:r>
            <a:r>
              <a:rPr lang="fr-FR" sz="1600" dirty="0">
                <a:latin typeface="Arial" charset="0"/>
              </a:rPr>
              <a:t> El </a:t>
            </a:r>
            <a:r>
              <a:rPr lang="fr-FR" sz="1600" dirty="0" err="1">
                <a:latin typeface="Arial" charset="0"/>
              </a:rPr>
              <a:t>Kébir</a:t>
            </a:r>
            <a:r>
              <a:rPr lang="fr-FR" sz="1600" dirty="0">
                <a:latin typeface="Arial" charset="0"/>
              </a:rPr>
              <a:t> appelé Fort Espagnol. </a:t>
            </a:r>
          </a:p>
          <a:p>
            <a:pPr>
              <a:spcBef>
                <a:spcPct val="20000"/>
              </a:spcBef>
              <a:buClr>
                <a:srgbClr val="F9F9F9"/>
              </a:buClr>
              <a:buSzPct val="65000"/>
              <a:buFont typeface="Wingdings 2" pitchFamily="18" charset="2"/>
              <a:buNone/>
            </a:pPr>
            <a:r>
              <a:rPr lang="fr-FR" sz="1600" dirty="0">
                <a:latin typeface="Arial" charset="0"/>
              </a:rPr>
              <a:t>Cette forteresse a été construite au milieu du XVème siècle et abrite aujourd'hui des céramiques, des boulets de canon et divers objets retrouvés au cours des fouilles. </a:t>
            </a:r>
          </a:p>
          <a:p>
            <a:pPr>
              <a:spcBef>
                <a:spcPct val="20000"/>
              </a:spcBef>
              <a:buClr>
                <a:srgbClr val="F9F9F9"/>
              </a:buClr>
              <a:buSzPct val="65000"/>
              <a:buFont typeface="Wingdings 2" pitchFamily="18" charset="2"/>
              <a:buNone/>
            </a:pPr>
            <a:r>
              <a:rPr lang="fr-FR" sz="1600" dirty="0">
                <a:latin typeface="Arial" charset="0"/>
              </a:rPr>
              <a:t>Temps libre pour flâner dans la ville.</a:t>
            </a:r>
          </a:p>
          <a:p>
            <a:pPr>
              <a:spcBef>
                <a:spcPct val="50000"/>
              </a:spcBef>
            </a:pPr>
            <a:endParaRPr lang="fr-FR" dirty="0">
              <a:latin typeface="Arial" charset="0"/>
            </a:endParaRPr>
          </a:p>
        </p:txBody>
      </p:sp>
      <p:pic>
        <p:nvPicPr>
          <p:cNvPr id="30726" name="Picture 2"/>
          <p:cNvPicPr>
            <a:picLocks noChangeAspect="1" noChangeArrowheads="1"/>
          </p:cNvPicPr>
          <p:nvPr/>
        </p:nvPicPr>
        <p:blipFill>
          <a:blip r:embed="rId5"/>
          <a:srcRect/>
          <a:stretch>
            <a:fillRect/>
          </a:stretch>
        </p:blipFill>
        <p:spPr bwMode="auto">
          <a:xfrm>
            <a:off x="7596188" y="0"/>
            <a:ext cx="1816100" cy="858838"/>
          </a:xfrm>
          <a:prstGeom prst="rect">
            <a:avLst/>
          </a:prstGeom>
          <a:noFill/>
          <a:ln w="9525">
            <a:noFill/>
            <a:miter lim="800000"/>
            <a:headEnd/>
            <a:tailEnd/>
          </a:ln>
        </p:spPr>
      </p:pic>
      <p:pic>
        <p:nvPicPr>
          <p:cNvPr id="30727" name="Image 3" descr="LOGO CJ ENTIER2 BLC.eps"/>
          <p:cNvPicPr>
            <a:picLocks noChangeAspect="1"/>
          </p:cNvPicPr>
          <p:nvPr/>
        </p:nvPicPr>
        <p:blipFill>
          <a:blip r:embed="rId6"/>
          <a:srcRect/>
          <a:stretch>
            <a:fillRect/>
          </a:stretch>
        </p:blipFill>
        <p:spPr bwMode="auto">
          <a:xfrm>
            <a:off x="0" y="0"/>
            <a:ext cx="1781175" cy="1736725"/>
          </a:xfrm>
          <a:prstGeom prst="rect">
            <a:avLst/>
          </a:prstGeom>
          <a:noFill/>
          <a:ln w="9525">
            <a:noFill/>
            <a:miter lim="800000"/>
            <a:headEnd/>
            <a:tailEnd/>
          </a:ln>
        </p:spPr>
      </p:pic>
      <p:sp>
        <p:nvSpPr>
          <p:cNvPr id="3" name="ZoneTexte 2"/>
          <p:cNvSpPr txBox="1"/>
          <p:nvPr/>
        </p:nvSpPr>
        <p:spPr>
          <a:xfrm>
            <a:off x="1637011" y="521649"/>
            <a:ext cx="5959177" cy="461665"/>
          </a:xfrm>
          <a:prstGeom prst="rect">
            <a:avLst/>
          </a:prstGeom>
          <a:noFill/>
        </p:spPr>
        <p:txBody>
          <a:bodyPr wrap="square" rtlCol="0">
            <a:spAutoFit/>
          </a:bodyPr>
          <a:lstStyle/>
          <a:p>
            <a:r>
              <a:rPr lang="fr-FR" sz="2400" dirty="0" smtClean="0">
                <a:latin typeface="Arial" pitchFamily="34" charset="0"/>
                <a:cs typeface="Arial" pitchFamily="34" charset="0"/>
              </a:rPr>
              <a:t>VISITE DU SOUK DE HOUMT SOUK</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0" descr="1213MX"/>
          <p:cNvPicPr>
            <a:picLocks noChangeAspect="1" noChangeArrowheads="1"/>
          </p:cNvPicPr>
          <p:nvPr/>
        </p:nvPicPr>
        <p:blipFill>
          <a:blip r:embed="rId2"/>
          <a:srcRect/>
          <a:stretch>
            <a:fillRect/>
          </a:stretch>
        </p:blipFill>
        <p:spPr bwMode="auto">
          <a:xfrm>
            <a:off x="5011738" y="3698875"/>
            <a:ext cx="4037012" cy="3027363"/>
          </a:xfrm>
          <a:prstGeom prst="rect">
            <a:avLst/>
          </a:prstGeom>
          <a:noFill/>
          <a:ln w="9525">
            <a:noFill/>
            <a:miter lim="800000"/>
            <a:headEnd/>
            <a:tailEnd/>
          </a:ln>
        </p:spPr>
      </p:pic>
      <p:pic>
        <p:nvPicPr>
          <p:cNvPr id="31746" name="Picture 12" descr="1675MX"/>
          <p:cNvPicPr>
            <a:picLocks noChangeAspect="1" noChangeArrowheads="1"/>
          </p:cNvPicPr>
          <p:nvPr/>
        </p:nvPicPr>
        <p:blipFill>
          <a:blip r:embed="rId3"/>
          <a:srcRect/>
          <a:stretch>
            <a:fillRect/>
          </a:stretch>
        </p:blipFill>
        <p:spPr bwMode="auto">
          <a:xfrm>
            <a:off x="7162800" y="742950"/>
            <a:ext cx="1757363" cy="2876550"/>
          </a:xfrm>
          <a:prstGeom prst="rect">
            <a:avLst/>
          </a:prstGeom>
          <a:noFill/>
          <a:ln w="9525">
            <a:noFill/>
            <a:miter lim="800000"/>
            <a:headEnd/>
            <a:tailEnd/>
          </a:ln>
        </p:spPr>
      </p:pic>
      <p:pic>
        <p:nvPicPr>
          <p:cNvPr id="31748" name="Picture 2"/>
          <p:cNvPicPr>
            <a:picLocks noChangeAspect="1" noChangeArrowheads="1"/>
          </p:cNvPicPr>
          <p:nvPr/>
        </p:nvPicPr>
        <p:blipFill>
          <a:blip r:embed="rId4"/>
          <a:srcRect/>
          <a:stretch>
            <a:fillRect/>
          </a:stretch>
        </p:blipFill>
        <p:spPr bwMode="auto">
          <a:xfrm>
            <a:off x="7596336" y="0"/>
            <a:ext cx="1816100" cy="858837"/>
          </a:xfrm>
          <a:prstGeom prst="rect">
            <a:avLst/>
          </a:prstGeom>
          <a:noFill/>
          <a:ln w="9525">
            <a:noFill/>
            <a:miter lim="800000"/>
            <a:headEnd/>
            <a:tailEnd/>
          </a:ln>
        </p:spPr>
      </p:pic>
      <p:pic>
        <p:nvPicPr>
          <p:cNvPr id="31749" name="Image 3" descr="LOGO CJ ENTIER2 BLC.eps"/>
          <p:cNvPicPr>
            <a:picLocks noChangeAspect="1"/>
          </p:cNvPicPr>
          <p:nvPr/>
        </p:nvPicPr>
        <p:blipFill>
          <a:blip r:embed="rId5"/>
          <a:srcRect/>
          <a:stretch>
            <a:fillRect/>
          </a:stretch>
        </p:blipFill>
        <p:spPr bwMode="auto">
          <a:xfrm>
            <a:off x="0" y="0"/>
            <a:ext cx="1522413" cy="1484313"/>
          </a:xfrm>
          <a:prstGeom prst="rect">
            <a:avLst/>
          </a:prstGeom>
          <a:noFill/>
          <a:ln w="9525">
            <a:noFill/>
            <a:miter lim="800000"/>
            <a:headEnd/>
            <a:tailEnd/>
          </a:ln>
        </p:spPr>
      </p:pic>
      <p:pic>
        <p:nvPicPr>
          <p:cNvPr id="31750" name="Picture 2" descr="boutiques Houmt Souk Djerba Tunisie"/>
          <p:cNvPicPr>
            <a:picLocks noChangeAspect="1" noChangeArrowheads="1"/>
          </p:cNvPicPr>
          <p:nvPr/>
        </p:nvPicPr>
        <p:blipFill>
          <a:blip r:embed="rId6"/>
          <a:srcRect/>
          <a:stretch>
            <a:fillRect/>
          </a:stretch>
        </p:blipFill>
        <p:spPr bwMode="auto">
          <a:xfrm>
            <a:off x="611188" y="1508125"/>
            <a:ext cx="2771775" cy="2060575"/>
          </a:xfrm>
          <a:prstGeom prst="rect">
            <a:avLst/>
          </a:prstGeom>
          <a:noFill/>
          <a:ln w="9525">
            <a:noFill/>
            <a:miter lim="800000"/>
            <a:headEnd/>
            <a:tailEnd/>
          </a:ln>
        </p:spPr>
      </p:pic>
      <p:pic>
        <p:nvPicPr>
          <p:cNvPr id="31751" name="Picture 4" descr="http://i.istockimg.com/file_thumbview_approve/6273041/2/stock-photo-6273041-houmt-souk-poteries-djerba-tunisie-1.jpg"/>
          <p:cNvPicPr>
            <a:picLocks noChangeAspect="1" noChangeArrowheads="1"/>
          </p:cNvPicPr>
          <p:nvPr/>
        </p:nvPicPr>
        <p:blipFill>
          <a:blip r:embed="rId7"/>
          <a:srcRect/>
          <a:stretch>
            <a:fillRect/>
          </a:stretch>
        </p:blipFill>
        <p:spPr bwMode="auto">
          <a:xfrm>
            <a:off x="125413" y="3678238"/>
            <a:ext cx="4600575" cy="3068637"/>
          </a:xfrm>
          <a:prstGeom prst="rect">
            <a:avLst/>
          </a:prstGeom>
          <a:noFill/>
          <a:ln w="9525">
            <a:noFill/>
            <a:miter lim="800000"/>
            <a:headEnd/>
            <a:tailEnd/>
          </a:ln>
        </p:spPr>
      </p:pic>
      <p:pic>
        <p:nvPicPr>
          <p:cNvPr id="31752" name="Picture 6" descr="http://img.fotocommunity.com/photos/15545682.jpg"/>
          <p:cNvPicPr>
            <a:picLocks noChangeAspect="1" noChangeArrowheads="1"/>
          </p:cNvPicPr>
          <p:nvPr/>
        </p:nvPicPr>
        <p:blipFill>
          <a:blip r:embed="rId8"/>
          <a:srcRect/>
          <a:stretch>
            <a:fillRect/>
          </a:stretch>
        </p:blipFill>
        <p:spPr bwMode="auto">
          <a:xfrm>
            <a:off x="3779838" y="1508125"/>
            <a:ext cx="3006725" cy="2003425"/>
          </a:xfrm>
          <a:prstGeom prst="rect">
            <a:avLst/>
          </a:prstGeom>
          <a:noFill/>
          <a:ln w="9525">
            <a:noFill/>
            <a:miter lim="800000"/>
            <a:headEnd/>
            <a:tailEnd/>
          </a:ln>
        </p:spPr>
      </p:pic>
      <p:sp>
        <p:nvSpPr>
          <p:cNvPr id="11" name="ZoneTexte 10"/>
          <p:cNvSpPr txBox="1"/>
          <p:nvPr/>
        </p:nvSpPr>
        <p:spPr>
          <a:xfrm>
            <a:off x="1637011" y="521649"/>
            <a:ext cx="5959177" cy="461665"/>
          </a:xfrm>
          <a:prstGeom prst="rect">
            <a:avLst/>
          </a:prstGeom>
          <a:noFill/>
        </p:spPr>
        <p:txBody>
          <a:bodyPr wrap="square" rtlCol="0">
            <a:spAutoFit/>
          </a:bodyPr>
          <a:lstStyle/>
          <a:p>
            <a:r>
              <a:rPr lang="fr-FR" sz="2400" dirty="0" smtClean="0">
                <a:latin typeface="Arial" pitchFamily="34" charset="0"/>
                <a:cs typeface="Arial" pitchFamily="34" charset="0"/>
              </a:rPr>
              <a:t>VISITE DU SOUK DE HOUMT SOUK</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0" y="15875"/>
            <a:ext cx="1779588" cy="1736725"/>
          </a:xfrm>
          <a:prstGeom prst="rect">
            <a:avLst/>
          </a:prstGeom>
          <a:noFill/>
          <a:ln w="9525">
            <a:noFill/>
            <a:miter lim="800000"/>
            <a:headEnd/>
            <a:tailEnd/>
          </a:ln>
        </p:spPr>
      </p:pic>
      <p:sp>
        <p:nvSpPr>
          <p:cNvPr id="6" name="Rectangle 9"/>
          <p:cNvSpPr>
            <a:spLocks noChangeArrowheads="1"/>
          </p:cNvSpPr>
          <p:nvPr/>
        </p:nvSpPr>
        <p:spPr bwMode="auto">
          <a:xfrm>
            <a:off x="755576" y="1856292"/>
            <a:ext cx="7893017" cy="4829040"/>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Rectangle 3"/>
          <p:cNvSpPr txBox="1">
            <a:spLocks/>
          </p:cNvSpPr>
          <p:nvPr/>
        </p:nvSpPr>
        <p:spPr bwMode="auto">
          <a:xfrm>
            <a:off x="755576" y="1916549"/>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eaLnBrk="1" hangingPunct="1"/>
            <a:r>
              <a:rPr lang="fr-FR" sz="2400" dirty="0" smtClean="0">
                <a:latin typeface="Imprint MT Shadow" pitchFamily="82" charset="0"/>
                <a:cs typeface="Arial" charset="0"/>
              </a:rPr>
              <a:t>Petit déjeuner en chambre d’hôtes</a:t>
            </a:r>
          </a:p>
          <a:p>
            <a:pPr eaLnBrk="1" hangingPunct="1"/>
            <a:r>
              <a:rPr lang="fr-FR" sz="2400" dirty="0" smtClean="0">
                <a:latin typeface="Imprint MT Shadow" pitchFamily="82" charset="0"/>
                <a:cs typeface="Arial" charset="0"/>
              </a:rPr>
              <a:t>Départ de l’hôtel en direction de </a:t>
            </a:r>
            <a:r>
              <a:rPr lang="fr-FR" sz="2400" dirty="0" err="1" smtClean="0">
                <a:latin typeface="Imprint MT Shadow" pitchFamily="82" charset="0"/>
                <a:cs typeface="Arial" charset="0"/>
              </a:rPr>
              <a:t>Tatatouine</a:t>
            </a:r>
            <a:endParaRPr lang="fr-FR" sz="2400" dirty="0" smtClean="0">
              <a:latin typeface="Imprint MT Shadow" pitchFamily="82" charset="0"/>
              <a:cs typeface="Arial" charset="0"/>
            </a:endParaRPr>
          </a:p>
          <a:p>
            <a:pPr eaLnBrk="1" hangingPunct="1"/>
            <a:r>
              <a:rPr lang="fr-FR" sz="2400" dirty="0" smtClean="0">
                <a:latin typeface="Imprint MT Shadow" pitchFamily="82" charset="0"/>
                <a:cs typeface="Arial" charset="0"/>
              </a:rPr>
              <a:t>Déjeuner dans un restaurant de poisson « chez </a:t>
            </a:r>
            <a:r>
              <a:rPr lang="fr-FR" sz="2400" dirty="0" err="1" smtClean="0">
                <a:latin typeface="Imprint MT Shadow" pitchFamily="82" charset="0"/>
                <a:cs typeface="Arial" charset="0"/>
              </a:rPr>
              <a:t>Baccar</a:t>
            </a:r>
            <a:r>
              <a:rPr lang="fr-FR" sz="2400" dirty="0" smtClean="0">
                <a:latin typeface="Imprint MT Shadow" pitchFamily="82" charset="0"/>
                <a:cs typeface="Arial" charset="0"/>
              </a:rPr>
              <a:t> »</a:t>
            </a:r>
          </a:p>
          <a:p>
            <a:pPr eaLnBrk="1" hangingPunct="1"/>
            <a:r>
              <a:rPr lang="fr-FR" sz="2400" dirty="0" smtClean="0">
                <a:latin typeface="Imprint MT Shadow" pitchFamily="82" charset="0"/>
                <a:cs typeface="Arial" charset="0"/>
              </a:rPr>
              <a:t>Reprise des 4x4 en direction de Tataouine</a:t>
            </a:r>
          </a:p>
          <a:p>
            <a:pPr eaLnBrk="1" hangingPunct="1"/>
            <a:r>
              <a:rPr lang="fr-FR" sz="2400" dirty="0" smtClean="0">
                <a:latin typeface="Imprint MT Shadow" pitchFamily="82" charset="0"/>
                <a:cs typeface="Arial" charset="0"/>
              </a:rPr>
              <a:t>Arrêt pour une promenade dans le marché locale</a:t>
            </a:r>
          </a:p>
          <a:p>
            <a:pPr eaLnBrk="1" hangingPunct="1"/>
            <a:r>
              <a:rPr lang="fr-FR" sz="2400" dirty="0" smtClean="0">
                <a:latin typeface="Imprint MT Shadow" pitchFamily="82" charset="0"/>
                <a:cs typeface="Arial" charset="0"/>
              </a:rPr>
              <a:t>Reprise des 4x4 en direction de </a:t>
            </a:r>
            <a:r>
              <a:rPr lang="fr-FR" sz="2400" dirty="0" err="1" smtClean="0">
                <a:latin typeface="Imprint MT Shadow" pitchFamily="82" charset="0"/>
                <a:cs typeface="Arial" charset="0"/>
              </a:rPr>
              <a:t>Douiret</a:t>
            </a:r>
            <a:endParaRPr lang="fr-FR" sz="2400" dirty="0" smtClean="0">
              <a:latin typeface="Imprint MT Shadow" pitchFamily="82" charset="0"/>
              <a:cs typeface="Arial" charset="0"/>
            </a:endParaRPr>
          </a:p>
          <a:p>
            <a:pPr eaLnBrk="1" hangingPunct="1"/>
            <a:r>
              <a:rPr lang="fr-FR" sz="2400" dirty="0" smtClean="0">
                <a:latin typeface="Imprint MT Shadow" pitchFamily="82" charset="0"/>
                <a:cs typeface="Arial" charset="0"/>
              </a:rPr>
              <a:t>Arrivée dans la maison d’hôtes installation et remise des clefs Ksar </a:t>
            </a:r>
            <a:r>
              <a:rPr lang="fr-FR" sz="2400" dirty="0" err="1" smtClean="0">
                <a:latin typeface="Imprint MT Shadow" pitchFamily="82" charset="0"/>
                <a:cs typeface="Arial" charset="0"/>
              </a:rPr>
              <a:t>Douiret</a:t>
            </a:r>
            <a:r>
              <a:rPr lang="fr-FR" sz="2400" dirty="0" smtClean="0">
                <a:latin typeface="Imprint MT Shadow" pitchFamily="82" charset="0"/>
                <a:cs typeface="Arial" charset="0"/>
              </a:rPr>
              <a:t> (ou similaire)</a:t>
            </a:r>
          </a:p>
          <a:p>
            <a:pPr eaLnBrk="1" hangingPunct="1"/>
            <a:r>
              <a:rPr lang="fr-FR" sz="2400" dirty="0" smtClean="0">
                <a:latin typeface="Imprint MT Shadow" pitchFamily="82" charset="0"/>
                <a:cs typeface="Arial" charset="0"/>
              </a:rPr>
              <a:t>Dîner et nuit à la maison d’hôtes.</a:t>
            </a:r>
          </a:p>
          <a:p>
            <a:pPr eaLnBrk="1" hangingPunct="1"/>
            <a:endParaRPr lang="fr-FR" sz="2400" dirty="0" smtClean="0">
              <a:latin typeface="Arial" charset="0"/>
              <a:cs typeface="Arial" charset="0"/>
            </a:endParaRPr>
          </a:p>
        </p:txBody>
      </p:sp>
      <p:sp>
        <p:nvSpPr>
          <p:cNvPr id="10" name="Text Box 4"/>
          <p:cNvSpPr txBox="1">
            <a:spLocks noChangeArrowheads="1"/>
          </p:cNvSpPr>
          <p:nvPr/>
        </p:nvSpPr>
        <p:spPr bwMode="auto">
          <a:xfrm>
            <a:off x="3059113" y="476250"/>
            <a:ext cx="1657350" cy="579438"/>
          </a:xfrm>
          <a:prstGeom prst="rect">
            <a:avLst/>
          </a:prstGeom>
          <a:noFill/>
          <a:ln w="9525">
            <a:noFill/>
            <a:miter lim="800000"/>
            <a:headEnd/>
            <a:tailEnd/>
          </a:ln>
        </p:spPr>
        <p:txBody>
          <a:bodyPr>
            <a:spAutoFit/>
          </a:bodyPr>
          <a:lstStyle/>
          <a:p>
            <a:pPr>
              <a:spcBef>
                <a:spcPct val="50000"/>
              </a:spcBef>
            </a:pPr>
            <a:r>
              <a:rPr lang="fr-FR" sz="3200" dirty="0">
                <a:latin typeface="Arial" pitchFamily="34" charset="0"/>
                <a:cs typeface="Arial" pitchFamily="34" charset="0"/>
              </a:rPr>
              <a:t>Jour </a:t>
            </a:r>
            <a:r>
              <a:rPr lang="fr-FR" sz="3200" dirty="0" smtClean="0">
                <a:latin typeface="Arial" pitchFamily="34" charset="0"/>
                <a:cs typeface="Arial" pitchFamily="34" charset="0"/>
              </a:rPr>
              <a:t>3</a:t>
            </a:r>
            <a:endParaRPr lang="fr-FR"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 9" descr="dune_1.jpg"/>
          <p:cNvPicPr>
            <a:picLocks noChangeAspect="1"/>
          </p:cNvPicPr>
          <p:nvPr/>
        </p:nvPicPr>
        <p:blipFill>
          <a:blip r:embed="rId2"/>
          <a:srcRect/>
          <a:stretch>
            <a:fillRect/>
          </a:stretch>
        </p:blipFill>
        <p:spPr bwMode="auto">
          <a:xfrm>
            <a:off x="0" y="931863"/>
            <a:ext cx="6586538" cy="4419600"/>
          </a:xfrm>
          <a:prstGeom prst="rect">
            <a:avLst/>
          </a:prstGeom>
          <a:noFill/>
          <a:ln w="9525">
            <a:noFill/>
            <a:miter lim="800000"/>
            <a:headEnd/>
            <a:tailEnd/>
          </a:ln>
        </p:spPr>
      </p:pic>
      <p:pic>
        <p:nvPicPr>
          <p:cNvPr id="33794" name="Image 12" descr="Carte-coul-Tunisie.png"/>
          <p:cNvPicPr>
            <a:picLocks noChangeAspect="1"/>
          </p:cNvPicPr>
          <p:nvPr/>
        </p:nvPicPr>
        <p:blipFill>
          <a:blip r:embed="rId3"/>
          <a:srcRect/>
          <a:stretch>
            <a:fillRect/>
          </a:stretch>
        </p:blipFill>
        <p:spPr bwMode="auto">
          <a:xfrm>
            <a:off x="5045075" y="931863"/>
            <a:ext cx="4098925" cy="4419600"/>
          </a:xfrm>
          <a:prstGeom prst="rect">
            <a:avLst/>
          </a:prstGeom>
          <a:noFill/>
          <a:ln w="9525">
            <a:noFill/>
            <a:miter lim="800000"/>
            <a:headEnd/>
            <a:tailEnd/>
          </a:ln>
        </p:spPr>
      </p:pic>
      <p:sp>
        <p:nvSpPr>
          <p:cNvPr id="33795" name="Rectangle 12"/>
          <p:cNvSpPr>
            <a:spLocks noChangeArrowheads="1"/>
          </p:cNvSpPr>
          <p:nvPr/>
        </p:nvSpPr>
        <p:spPr bwMode="auto">
          <a:xfrm>
            <a:off x="7451725" y="188913"/>
            <a:ext cx="1692275" cy="547687"/>
          </a:xfrm>
          <a:prstGeom prst="rect">
            <a:avLst/>
          </a:prstGeom>
          <a:noFill/>
          <a:ln w="9525">
            <a:noFill/>
            <a:miter lim="800000"/>
            <a:headEnd/>
            <a:tailEnd/>
          </a:ln>
        </p:spPr>
        <p:txBody>
          <a:bodyPr/>
          <a:lstStyle/>
          <a:p>
            <a:pPr marL="342900" indent="-342900" algn="ctr">
              <a:spcBef>
                <a:spcPct val="20000"/>
              </a:spcBef>
            </a:pPr>
            <a:r>
              <a:rPr lang="fr-FR" sz="3200">
                <a:latin typeface="Arial" charset="0"/>
                <a:cs typeface="Arial" charset="0"/>
              </a:rPr>
              <a:t>Jour  3</a:t>
            </a:r>
          </a:p>
        </p:txBody>
      </p:sp>
      <p:pic>
        <p:nvPicPr>
          <p:cNvPr id="5" name="Picture 2" descr="http://www.rue-du-magasin.fr/wp-content/uploads/2012/05/auchan-voyage-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9" descr="IMG_4350BR"/>
          <p:cNvPicPr>
            <a:picLocks noChangeAspect="1" noChangeArrowheads="1"/>
          </p:cNvPicPr>
          <p:nvPr/>
        </p:nvPicPr>
        <p:blipFill>
          <a:blip r:embed="rId2"/>
          <a:srcRect/>
          <a:stretch>
            <a:fillRect/>
          </a:stretch>
        </p:blipFill>
        <p:spPr bwMode="auto">
          <a:xfrm>
            <a:off x="1066006" y="1772626"/>
            <a:ext cx="3600450" cy="2397125"/>
          </a:xfrm>
          <a:prstGeom prst="rect">
            <a:avLst/>
          </a:prstGeom>
          <a:noFill/>
          <a:ln w="9525">
            <a:noFill/>
            <a:miter lim="800000"/>
            <a:headEnd/>
            <a:tailEnd/>
          </a:ln>
        </p:spPr>
      </p:pic>
      <p:pic>
        <p:nvPicPr>
          <p:cNvPr id="34818" name="Picture 10" descr="IMG_6468BR"/>
          <p:cNvPicPr>
            <a:picLocks noChangeAspect="1" noChangeArrowheads="1"/>
          </p:cNvPicPr>
          <p:nvPr/>
        </p:nvPicPr>
        <p:blipFill>
          <a:blip r:embed="rId3"/>
          <a:srcRect/>
          <a:stretch>
            <a:fillRect/>
          </a:stretch>
        </p:blipFill>
        <p:spPr bwMode="auto">
          <a:xfrm>
            <a:off x="1066006" y="4274158"/>
            <a:ext cx="3600450" cy="2398713"/>
          </a:xfrm>
          <a:prstGeom prst="rect">
            <a:avLst/>
          </a:prstGeom>
          <a:noFill/>
          <a:ln w="9525">
            <a:noFill/>
            <a:miter lim="800000"/>
            <a:headEnd/>
            <a:tailEnd/>
          </a:ln>
        </p:spPr>
      </p:pic>
      <p:sp>
        <p:nvSpPr>
          <p:cNvPr id="34819" name="Rectangle 2"/>
          <p:cNvSpPr>
            <a:spLocks noChangeArrowheads="1"/>
          </p:cNvSpPr>
          <p:nvPr/>
        </p:nvSpPr>
        <p:spPr bwMode="auto">
          <a:xfrm>
            <a:off x="1430338" y="258763"/>
            <a:ext cx="6472237" cy="936625"/>
          </a:xfrm>
          <a:prstGeom prst="rect">
            <a:avLst/>
          </a:prstGeom>
          <a:noFill/>
          <a:ln w="9525">
            <a:noFill/>
            <a:miter lim="800000"/>
            <a:headEnd/>
            <a:tailEnd/>
          </a:ln>
        </p:spPr>
        <p:txBody>
          <a:bodyPr/>
          <a:lstStyle/>
          <a:p>
            <a:pPr marL="342900" indent="-342900" algn="ctr">
              <a:spcBef>
                <a:spcPct val="20000"/>
              </a:spcBef>
            </a:pPr>
            <a:r>
              <a:rPr lang="fr-FR" sz="2800" dirty="0">
                <a:latin typeface="Arial" pitchFamily="34" charset="0"/>
                <a:cs typeface="Arial" pitchFamily="34" charset="0"/>
              </a:rPr>
              <a:t>Départ en 4x4 pour rejoindre le désert</a:t>
            </a:r>
          </a:p>
        </p:txBody>
      </p:sp>
      <p:pic>
        <p:nvPicPr>
          <p:cNvPr id="34820" name="Picture 13" descr="P1010225"/>
          <p:cNvPicPr>
            <a:picLocks noChangeAspect="1" noChangeArrowheads="1"/>
          </p:cNvPicPr>
          <p:nvPr/>
        </p:nvPicPr>
        <p:blipFill>
          <a:blip r:embed="rId4"/>
          <a:srcRect/>
          <a:stretch>
            <a:fillRect/>
          </a:stretch>
        </p:blipFill>
        <p:spPr bwMode="auto">
          <a:xfrm>
            <a:off x="4788346" y="1341438"/>
            <a:ext cx="4248150" cy="3187700"/>
          </a:xfrm>
          <a:prstGeom prst="rect">
            <a:avLst/>
          </a:prstGeom>
          <a:noFill/>
          <a:ln w="9525">
            <a:noFill/>
            <a:miter lim="800000"/>
            <a:headEnd/>
            <a:tailEnd/>
          </a:ln>
        </p:spPr>
      </p:pic>
      <p:pic>
        <p:nvPicPr>
          <p:cNvPr id="34821" name="Picture 16" descr="607MX"/>
          <p:cNvPicPr>
            <a:picLocks noChangeAspect="1" noChangeArrowheads="1"/>
          </p:cNvPicPr>
          <p:nvPr/>
        </p:nvPicPr>
        <p:blipFill>
          <a:blip r:embed="rId5"/>
          <a:srcRect/>
          <a:stretch>
            <a:fillRect/>
          </a:stretch>
        </p:blipFill>
        <p:spPr bwMode="auto">
          <a:xfrm>
            <a:off x="5436096" y="4724400"/>
            <a:ext cx="2736850" cy="1919288"/>
          </a:xfrm>
          <a:prstGeom prst="rect">
            <a:avLst/>
          </a:prstGeom>
          <a:noFill/>
          <a:ln w="9525">
            <a:noFill/>
            <a:miter lim="800000"/>
            <a:headEnd/>
            <a:tailEnd/>
          </a:ln>
        </p:spPr>
      </p:pic>
      <p:sp>
        <p:nvSpPr>
          <p:cNvPr id="34822" name="Rectangle 12"/>
          <p:cNvSpPr>
            <a:spLocks noChangeArrowheads="1"/>
          </p:cNvSpPr>
          <p:nvPr/>
        </p:nvSpPr>
        <p:spPr bwMode="auto">
          <a:xfrm>
            <a:off x="7596336" y="188913"/>
            <a:ext cx="1692275" cy="547687"/>
          </a:xfrm>
          <a:prstGeom prst="rect">
            <a:avLst/>
          </a:prstGeom>
          <a:noFill/>
          <a:ln w="9525">
            <a:noFill/>
            <a:miter lim="800000"/>
            <a:headEnd/>
            <a:tailEnd/>
          </a:ln>
        </p:spPr>
        <p:txBody>
          <a:bodyPr/>
          <a:lstStyle/>
          <a:p>
            <a:pPr marL="342900" indent="-342900" algn="ctr">
              <a:spcBef>
                <a:spcPct val="20000"/>
              </a:spcBef>
            </a:pPr>
            <a:r>
              <a:rPr lang="fr-FR" sz="3200" dirty="0">
                <a:latin typeface="Arial" pitchFamily="34" charset="0"/>
                <a:cs typeface="Arial" pitchFamily="34" charset="0"/>
              </a:rPr>
              <a:t>Jour  3</a:t>
            </a:r>
          </a:p>
        </p:txBody>
      </p:sp>
      <p:pic>
        <p:nvPicPr>
          <p:cNvPr id="34823" name="Picture 8"/>
          <p:cNvPicPr>
            <a:picLocks noChangeAspect="1" noChangeArrowheads="1"/>
          </p:cNvPicPr>
          <p:nvPr/>
        </p:nvPicPr>
        <p:blipFill>
          <a:blip r:embed="rId6"/>
          <a:srcRect/>
          <a:stretch>
            <a:fillRect/>
          </a:stretch>
        </p:blipFill>
        <p:spPr bwMode="auto">
          <a:xfrm>
            <a:off x="0" y="15875"/>
            <a:ext cx="1779588" cy="1736725"/>
          </a:xfrm>
          <a:prstGeom prst="rect">
            <a:avLst/>
          </a:prstGeom>
          <a:noFill/>
          <a:ln w="9525">
            <a:noFill/>
            <a:miter lim="800000"/>
            <a:headEnd/>
            <a:tailEnd/>
          </a:ln>
        </p:spPr>
      </p:pic>
      <p:pic>
        <p:nvPicPr>
          <p:cNvPr id="9" name="Picture 2" descr="http://www.rue-du-magasin.fr/wp-content/uploads/2012/05/auchan-voyage-300x3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2"/>
          <p:cNvSpPr>
            <a:spLocks noChangeArrowheads="1"/>
          </p:cNvSpPr>
          <p:nvPr/>
        </p:nvSpPr>
        <p:spPr bwMode="auto">
          <a:xfrm>
            <a:off x="1871663" y="404813"/>
            <a:ext cx="7272337" cy="1152525"/>
          </a:xfrm>
          <a:prstGeom prst="rect">
            <a:avLst/>
          </a:prstGeom>
          <a:noFill/>
          <a:ln w="9525">
            <a:noFill/>
            <a:miter lim="800000"/>
            <a:headEnd/>
            <a:tailEnd/>
          </a:ln>
        </p:spPr>
        <p:txBody>
          <a:bodyPr/>
          <a:lstStyle/>
          <a:p>
            <a:pPr marL="342900" indent="-342900" algn="ctr">
              <a:spcBef>
                <a:spcPct val="20000"/>
              </a:spcBef>
            </a:pPr>
            <a:r>
              <a:rPr lang="fr-FR" sz="3200" i="1" dirty="0">
                <a:solidFill>
                  <a:srgbClr val="663300"/>
                </a:solidFill>
              </a:rPr>
              <a:t>Les temps forts de votre séjour dans le </a:t>
            </a:r>
          </a:p>
          <a:p>
            <a:pPr marL="342900" indent="-342900" algn="ctr">
              <a:spcBef>
                <a:spcPct val="20000"/>
              </a:spcBef>
            </a:pPr>
            <a:r>
              <a:rPr lang="fr-FR" sz="3200" i="1" dirty="0">
                <a:solidFill>
                  <a:srgbClr val="663300"/>
                </a:solidFill>
              </a:rPr>
              <a:t>grand erg oriental </a:t>
            </a:r>
          </a:p>
        </p:txBody>
      </p:sp>
      <p:pic>
        <p:nvPicPr>
          <p:cNvPr id="16386" name="Picture 7" descr="Terre sans hommes"/>
          <p:cNvPicPr>
            <a:picLocks noChangeAspect="1" noChangeArrowheads="1"/>
          </p:cNvPicPr>
          <p:nvPr/>
        </p:nvPicPr>
        <p:blipFill>
          <a:blip r:embed="rId2"/>
          <a:srcRect/>
          <a:stretch>
            <a:fillRect/>
          </a:stretch>
        </p:blipFill>
        <p:spPr bwMode="auto">
          <a:xfrm>
            <a:off x="-684213" y="1844675"/>
            <a:ext cx="10544176" cy="3716338"/>
          </a:xfrm>
          <a:prstGeom prst="rect">
            <a:avLst/>
          </a:prstGeom>
          <a:noFill/>
          <a:ln w="9525">
            <a:noFill/>
            <a:miter lim="800000"/>
            <a:headEnd/>
            <a:tailEnd/>
          </a:ln>
        </p:spPr>
      </p:pic>
      <p:pic>
        <p:nvPicPr>
          <p:cNvPr id="16387" name="Image 3" descr="LOGO CJ ENTIER2 BLC.eps"/>
          <p:cNvPicPr>
            <a:picLocks noChangeAspect="1"/>
          </p:cNvPicPr>
          <p:nvPr/>
        </p:nvPicPr>
        <p:blipFill>
          <a:blip r:embed="rId3"/>
          <a:srcRect/>
          <a:stretch>
            <a:fillRect/>
          </a:stretch>
        </p:blipFill>
        <p:spPr bwMode="auto">
          <a:xfrm>
            <a:off x="0" y="0"/>
            <a:ext cx="1781175" cy="1736725"/>
          </a:xfrm>
          <a:prstGeom prst="rect">
            <a:avLst/>
          </a:prstGeom>
          <a:noFill/>
          <a:ln w="9525">
            <a:noFill/>
            <a:miter lim="800000"/>
            <a:headEnd/>
            <a:tailEnd/>
          </a:ln>
        </p:spPr>
      </p:pic>
      <p:sp>
        <p:nvSpPr>
          <p:cNvPr id="16388" name="Rectangle 12"/>
          <p:cNvSpPr>
            <a:spLocks noChangeArrowheads="1"/>
          </p:cNvSpPr>
          <p:nvPr/>
        </p:nvSpPr>
        <p:spPr bwMode="auto">
          <a:xfrm>
            <a:off x="250825" y="5949950"/>
            <a:ext cx="8786813" cy="647700"/>
          </a:xfrm>
          <a:prstGeom prst="rect">
            <a:avLst/>
          </a:prstGeom>
          <a:noFill/>
          <a:ln w="9525">
            <a:noFill/>
            <a:miter lim="800000"/>
            <a:headEnd/>
            <a:tailEnd/>
          </a:ln>
        </p:spPr>
        <p:txBody>
          <a:bodyPr/>
          <a:lstStyle/>
          <a:p>
            <a:pPr marL="342900" indent="-342900" algn="ctr">
              <a:spcBef>
                <a:spcPct val="20000"/>
              </a:spcBef>
            </a:pPr>
            <a:r>
              <a:rPr lang="fr-FR" sz="3200" i="1" dirty="0">
                <a:solidFill>
                  <a:srgbClr val="663300"/>
                </a:solidFill>
              </a:rPr>
              <a:t>8 jours / 7 nuits</a:t>
            </a:r>
          </a:p>
        </p:txBody>
      </p:sp>
      <p:pic>
        <p:nvPicPr>
          <p:cNvPr id="6" name="Picture 2" descr="http://www.rue-du-magasin.fr/wp-content/uploads/2012/05/auchan-voyage-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2"/>
          <p:cNvSpPr>
            <a:spLocks noChangeArrowheads="1"/>
          </p:cNvSpPr>
          <p:nvPr/>
        </p:nvSpPr>
        <p:spPr bwMode="auto">
          <a:xfrm>
            <a:off x="0" y="214313"/>
            <a:ext cx="7993063" cy="1054100"/>
          </a:xfrm>
          <a:prstGeom prst="rect">
            <a:avLst/>
          </a:prstGeom>
          <a:noFill/>
          <a:ln w="9525">
            <a:noFill/>
            <a:miter lim="800000"/>
            <a:headEnd/>
            <a:tailEnd/>
          </a:ln>
        </p:spPr>
        <p:txBody>
          <a:bodyPr/>
          <a:lstStyle/>
          <a:p>
            <a:pPr marL="342900" indent="-342900" algn="ctr">
              <a:lnSpc>
                <a:spcPct val="80000"/>
              </a:lnSpc>
              <a:spcBef>
                <a:spcPct val="20000"/>
              </a:spcBef>
            </a:pPr>
            <a:r>
              <a:rPr lang="fr-FR" sz="2400" dirty="0">
                <a:latin typeface="Arial" pitchFamily="34" charset="0"/>
                <a:cs typeface="Arial" pitchFamily="34" charset="0"/>
              </a:rPr>
              <a:t>Arrêt a Tataouine pour un </a:t>
            </a:r>
            <a:r>
              <a:rPr lang="fr-FR" sz="2400" dirty="0" err="1">
                <a:latin typeface="Arial" pitchFamily="34" charset="0"/>
                <a:cs typeface="Arial" pitchFamily="34" charset="0"/>
              </a:rPr>
              <a:t>dejeuner</a:t>
            </a:r>
            <a:r>
              <a:rPr lang="fr-FR" sz="2400" dirty="0">
                <a:latin typeface="Arial" pitchFamily="34" charset="0"/>
                <a:cs typeface="Arial" pitchFamily="34" charset="0"/>
              </a:rPr>
              <a:t> dans des </a:t>
            </a:r>
            <a:r>
              <a:rPr lang="fr-FR" sz="2400" dirty="0" err="1">
                <a:latin typeface="Arial" pitchFamily="34" charset="0"/>
                <a:cs typeface="Arial" pitchFamily="34" charset="0"/>
              </a:rPr>
              <a:t>Ksours</a:t>
            </a:r>
            <a:r>
              <a:rPr lang="fr-FR" sz="2400" dirty="0">
                <a:latin typeface="Arial" pitchFamily="34" charset="0"/>
                <a:cs typeface="Arial" pitchFamily="34" charset="0"/>
              </a:rPr>
              <a:t> puis </a:t>
            </a:r>
            <a:r>
              <a:rPr lang="fr-FR" sz="2400" dirty="0" err="1">
                <a:latin typeface="Arial" pitchFamily="34" charset="0"/>
                <a:cs typeface="Arial" pitchFamily="34" charset="0"/>
              </a:rPr>
              <a:t>decouverte</a:t>
            </a:r>
            <a:r>
              <a:rPr lang="fr-FR" sz="2400" dirty="0">
                <a:latin typeface="Arial" pitchFamily="34" charset="0"/>
                <a:cs typeface="Arial" pitchFamily="34" charset="0"/>
              </a:rPr>
              <a:t> de Matmata / Chenini et les dunes de ksar </a:t>
            </a:r>
            <a:r>
              <a:rPr lang="fr-FR" sz="2400" dirty="0" err="1" smtClean="0">
                <a:latin typeface="Arial" pitchFamily="34" charset="0"/>
                <a:cs typeface="Arial" pitchFamily="34" charset="0"/>
              </a:rPr>
              <a:t>Ghilane</a:t>
            </a:r>
            <a:endParaRPr lang="fr-FR" sz="2400" dirty="0">
              <a:latin typeface="Arial" pitchFamily="34" charset="0"/>
              <a:cs typeface="Arial" pitchFamily="34" charset="0"/>
            </a:endParaRPr>
          </a:p>
        </p:txBody>
      </p:sp>
      <p:pic>
        <p:nvPicPr>
          <p:cNvPr id="35842" name="Picture 2" descr="http://www.journaldutrek.com/upload/de/de-tataouine-au-grand-erg-353/de-tataouine-au-grand-erg-353.jpg"/>
          <p:cNvPicPr>
            <a:picLocks noChangeAspect="1" noChangeArrowheads="1"/>
          </p:cNvPicPr>
          <p:nvPr/>
        </p:nvPicPr>
        <p:blipFill>
          <a:blip r:embed="rId2"/>
          <a:srcRect/>
          <a:stretch>
            <a:fillRect/>
          </a:stretch>
        </p:blipFill>
        <p:spPr bwMode="auto">
          <a:xfrm>
            <a:off x="539750" y="1341438"/>
            <a:ext cx="3673475" cy="2452687"/>
          </a:xfrm>
          <a:prstGeom prst="rect">
            <a:avLst/>
          </a:prstGeom>
          <a:noFill/>
          <a:ln w="9525">
            <a:noFill/>
            <a:miter lim="800000"/>
            <a:headEnd/>
            <a:tailEnd/>
          </a:ln>
        </p:spPr>
      </p:pic>
      <p:pic>
        <p:nvPicPr>
          <p:cNvPr id="35843" name="Picture 4" descr="http://img.kazeo.com/213/2131100/L/matmata-tataouine-chenini.jpg"/>
          <p:cNvPicPr>
            <a:picLocks noChangeAspect="1" noChangeArrowheads="1"/>
          </p:cNvPicPr>
          <p:nvPr/>
        </p:nvPicPr>
        <p:blipFill>
          <a:blip r:embed="rId3"/>
          <a:srcRect/>
          <a:stretch>
            <a:fillRect/>
          </a:stretch>
        </p:blipFill>
        <p:spPr bwMode="auto">
          <a:xfrm>
            <a:off x="5148263" y="1196975"/>
            <a:ext cx="3455987" cy="2589213"/>
          </a:xfrm>
          <a:prstGeom prst="rect">
            <a:avLst/>
          </a:prstGeom>
          <a:noFill/>
          <a:ln w="9525">
            <a:noFill/>
            <a:miter lim="800000"/>
            <a:headEnd/>
            <a:tailEnd/>
          </a:ln>
        </p:spPr>
      </p:pic>
      <p:pic>
        <p:nvPicPr>
          <p:cNvPr id="35844" name="Picture 6" descr="http://www.orpist.com/images_gen/tunisie-tataouine-piste_1252698215-750x499.jpg"/>
          <p:cNvPicPr>
            <a:picLocks noChangeAspect="1" noChangeArrowheads="1"/>
          </p:cNvPicPr>
          <p:nvPr/>
        </p:nvPicPr>
        <p:blipFill>
          <a:blip r:embed="rId4"/>
          <a:srcRect/>
          <a:stretch>
            <a:fillRect/>
          </a:stretch>
        </p:blipFill>
        <p:spPr bwMode="auto">
          <a:xfrm>
            <a:off x="323850" y="3913188"/>
            <a:ext cx="4249738" cy="2828925"/>
          </a:xfrm>
          <a:prstGeom prst="rect">
            <a:avLst/>
          </a:prstGeom>
          <a:noFill/>
          <a:ln w="9525">
            <a:noFill/>
            <a:miter lim="800000"/>
            <a:headEnd/>
            <a:tailEnd/>
          </a:ln>
        </p:spPr>
      </p:pic>
      <p:pic>
        <p:nvPicPr>
          <p:cNvPr id="35845" name="Picture 8" descr="http://davidetvero2b.free.fr/Voyagesetnature/Tunisie%20-%20KsarGhilane_fichiers/KsarGhilane11.JPG"/>
          <p:cNvPicPr>
            <a:picLocks noChangeAspect="1" noChangeArrowheads="1"/>
          </p:cNvPicPr>
          <p:nvPr/>
        </p:nvPicPr>
        <p:blipFill>
          <a:blip r:embed="rId5"/>
          <a:srcRect/>
          <a:stretch>
            <a:fillRect/>
          </a:stretch>
        </p:blipFill>
        <p:spPr bwMode="auto">
          <a:xfrm>
            <a:off x="4859338" y="3952875"/>
            <a:ext cx="4043362" cy="2716213"/>
          </a:xfrm>
          <a:prstGeom prst="rect">
            <a:avLst/>
          </a:prstGeom>
          <a:noFill/>
          <a:ln w="9525">
            <a:noFill/>
            <a:miter lim="800000"/>
            <a:headEnd/>
            <a:tailEnd/>
          </a:ln>
        </p:spPr>
      </p:pic>
      <p:sp>
        <p:nvSpPr>
          <p:cNvPr id="35846" name="Rectangle 12"/>
          <p:cNvSpPr>
            <a:spLocks noChangeArrowheads="1"/>
          </p:cNvSpPr>
          <p:nvPr/>
        </p:nvSpPr>
        <p:spPr bwMode="auto">
          <a:xfrm>
            <a:off x="7596188" y="22225"/>
            <a:ext cx="1692275" cy="547688"/>
          </a:xfrm>
          <a:prstGeom prst="rect">
            <a:avLst/>
          </a:prstGeom>
          <a:noFill/>
          <a:ln w="9525">
            <a:noFill/>
            <a:miter lim="800000"/>
            <a:headEnd/>
            <a:tailEnd/>
          </a:ln>
        </p:spPr>
        <p:txBody>
          <a:bodyPr/>
          <a:lstStyle/>
          <a:p>
            <a:pPr marL="342900" indent="-342900" algn="ctr">
              <a:spcBef>
                <a:spcPct val="20000"/>
              </a:spcBef>
            </a:pPr>
            <a:r>
              <a:rPr lang="fr-FR" sz="2400" dirty="0">
                <a:latin typeface="Arial" pitchFamily="34" charset="0"/>
                <a:cs typeface="Arial" pitchFamily="34" charset="0"/>
              </a:rPr>
              <a:t>Jour  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gabes3"/>
          <p:cNvPicPr>
            <a:picLocks noChangeAspect="1" noChangeArrowheads="1"/>
          </p:cNvPicPr>
          <p:nvPr/>
        </p:nvPicPr>
        <p:blipFill rotWithShape="1">
          <a:blip r:embed="rId2"/>
          <a:srcRect l="5137" t="8883" r="6646" b="8543"/>
          <a:stretch/>
        </p:blipFill>
        <p:spPr bwMode="auto">
          <a:xfrm>
            <a:off x="468313" y="1412874"/>
            <a:ext cx="3961183" cy="2592389"/>
          </a:xfrm>
          <a:prstGeom prst="rect">
            <a:avLst/>
          </a:prstGeom>
          <a:noFill/>
          <a:ln w="9525">
            <a:noFill/>
            <a:miter lim="800000"/>
            <a:headEnd/>
            <a:tailEnd/>
          </a:ln>
        </p:spPr>
      </p:pic>
      <p:pic>
        <p:nvPicPr>
          <p:cNvPr id="36866" name="Picture 6" descr="Gabes-tunisie"/>
          <p:cNvPicPr>
            <a:picLocks noChangeAspect="1" noChangeArrowheads="1"/>
          </p:cNvPicPr>
          <p:nvPr/>
        </p:nvPicPr>
        <p:blipFill>
          <a:blip r:embed="rId3"/>
          <a:srcRect/>
          <a:stretch>
            <a:fillRect/>
          </a:stretch>
        </p:blipFill>
        <p:spPr bwMode="auto">
          <a:xfrm>
            <a:off x="468313" y="4005263"/>
            <a:ext cx="4427537" cy="1958975"/>
          </a:xfrm>
          <a:prstGeom prst="rect">
            <a:avLst/>
          </a:prstGeom>
          <a:noFill/>
          <a:ln w="9525">
            <a:noFill/>
            <a:miter lim="800000"/>
            <a:headEnd/>
            <a:tailEnd/>
          </a:ln>
        </p:spPr>
      </p:pic>
      <p:pic>
        <p:nvPicPr>
          <p:cNvPr id="36867" name="Picture 10" descr="matmata-MaisTroglodyte"/>
          <p:cNvPicPr>
            <a:picLocks noChangeAspect="1" noChangeArrowheads="1"/>
          </p:cNvPicPr>
          <p:nvPr/>
        </p:nvPicPr>
        <p:blipFill>
          <a:blip r:embed="rId4"/>
          <a:srcRect/>
          <a:stretch>
            <a:fillRect/>
          </a:stretch>
        </p:blipFill>
        <p:spPr bwMode="auto">
          <a:xfrm>
            <a:off x="4200525" y="1412875"/>
            <a:ext cx="1811338" cy="2665413"/>
          </a:xfrm>
          <a:prstGeom prst="rect">
            <a:avLst/>
          </a:prstGeom>
          <a:noFill/>
          <a:ln w="9525">
            <a:noFill/>
            <a:miter lim="800000"/>
            <a:headEnd/>
            <a:tailEnd/>
          </a:ln>
        </p:spPr>
      </p:pic>
      <p:pic>
        <p:nvPicPr>
          <p:cNvPr id="36868" name="Picture 11" descr="matmataVillage"/>
          <p:cNvPicPr>
            <a:picLocks noChangeAspect="1" noChangeArrowheads="1"/>
          </p:cNvPicPr>
          <p:nvPr/>
        </p:nvPicPr>
        <p:blipFill>
          <a:blip r:embed="rId5"/>
          <a:srcRect/>
          <a:stretch>
            <a:fillRect/>
          </a:stretch>
        </p:blipFill>
        <p:spPr bwMode="auto">
          <a:xfrm>
            <a:off x="3059113" y="4005263"/>
            <a:ext cx="2952750" cy="1962150"/>
          </a:xfrm>
          <a:prstGeom prst="rect">
            <a:avLst/>
          </a:prstGeom>
          <a:noFill/>
          <a:ln w="9525">
            <a:noFill/>
            <a:miter lim="800000"/>
            <a:headEnd/>
            <a:tailEnd/>
          </a:ln>
        </p:spPr>
      </p:pic>
      <p:pic>
        <p:nvPicPr>
          <p:cNvPr id="36869" name="Picture 12" descr="matmataVillage2"/>
          <p:cNvPicPr>
            <a:picLocks noChangeAspect="1" noChangeArrowheads="1"/>
          </p:cNvPicPr>
          <p:nvPr/>
        </p:nvPicPr>
        <p:blipFill>
          <a:blip r:embed="rId6"/>
          <a:srcRect/>
          <a:stretch>
            <a:fillRect/>
          </a:stretch>
        </p:blipFill>
        <p:spPr bwMode="auto">
          <a:xfrm>
            <a:off x="5940425" y="1412875"/>
            <a:ext cx="2736850" cy="2663825"/>
          </a:xfrm>
          <a:prstGeom prst="rect">
            <a:avLst/>
          </a:prstGeom>
          <a:noFill/>
          <a:ln w="9525">
            <a:noFill/>
            <a:miter lim="800000"/>
            <a:headEnd/>
            <a:tailEnd/>
          </a:ln>
        </p:spPr>
      </p:pic>
      <p:pic>
        <p:nvPicPr>
          <p:cNvPr id="36870" name="Picture 13" descr="Matmata 7"/>
          <p:cNvPicPr>
            <a:picLocks noChangeAspect="1" noChangeArrowheads="1"/>
          </p:cNvPicPr>
          <p:nvPr/>
        </p:nvPicPr>
        <p:blipFill>
          <a:blip r:embed="rId7"/>
          <a:srcRect/>
          <a:stretch>
            <a:fillRect/>
          </a:stretch>
        </p:blipFill>
        <p:spPr bwMode="auto">
          <a:xfrm>
            <a:off x="5940425" y="3968750"/>
            <a:ext cx="2735263" cy="2052638"/>
          </a:xfrm>
          <a:prstGeom prst="rect">
            <a:avLst/>
          </a:prstGeom>
          <a:noFill/>
          <a:ln w="9525">
            <a:noFill/>
            <a:miter lim="800000"/>
            <a:headEnd/>
            <a:tailEnd/>
          </a:ln>
        </p:spPr>
      </p:pic>
      <p:sp>
        <p:nvSpPr>
          <p:cNvPr id="36873" name="Rectangle 12"/>
          <p:cNvSpPr>
            <a:spLocks noChangeArrowheads="1"/>
          </p:cNvSpPr>
          <p:nvPr/>
        </p:nvSpPr>
        <p:spPr bwMode="auto">
          <a:xfrm>
            <a:off x="7451725" y="188913"/>
            <a:ext cx="1692275" cy="547687"/>
          </a:xfrm>
          <a:prstGeom prst="rect">
            <a:avLst/>
          </a:prstGeom>
          <a:noFill/>
          <a:ln w="9525">
            <a:noFill/>
            <a:miter lim="800000"/>
            <a:headEnd/>
            <a:tailEnd/>
          </a:ln>
        </p:spPr>
        <p:txBody>
          <a:bodyPr/>
          <a:lstStyle/>
          <a:p>
            <a:pPr marL="342900" indent="-342900" algn="ctr">
              <a:spcBef>
                <a:spcPct val="20000"/>
              </a:spcBef>
            </a:pPr>
            <a:r>
              <a:rPr lang="fr-FR" sz="3200" dirty="0">
                <a:latin typeface="Arial" pitchFamily="34" charset="0"/>
                <a:cs typeface="Arial" pitchFamily="34" charset="0"/>
              </a:rPr>
              <a:t>Jour  3</a:t>
            </a:r>
          </a:p>
        </p:txBody>
      </p:sp>
      <p:pic>
        <p:nvPicPr>
          <p:cNvPr id="36874" name="Picture 8"/>
          <p:cNvPicPr>
            <a:picLocks noChangeAspect="1" noChangeArrowheads="1"/>
          </p:cNvPicPr>
          <p:nvPr/>
        </p:nvPicPr>
        <p:blipFill>
          <a:blip r:embed="rId8"/>
          <a:srcRect/>
          <a:stretch>
            <a:fillRect/>
          </a:stretch>
        </p:blipFill>
        <p:spPr bwMode="auto">
          <a:xfrm>
            <a:off x="0" y="15875"/>
            <a:ext cx="1779588"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ue-du-magasin.fr/wp-content/uploads/2012/05/auchan-voyage-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3059113" y="476250"/>
            <a:ext cx="1657350" cy="579438"/>
          </a:xfrm>
          <a:prstGeom prst="rect">
            <a:avLst/>
          </a:prstGeom>
          <a:noFill/>
          <a:ln w="9525">
            <a:noFill/>
            <a:miter lim="800000"/>
            <a:headEnd/>
            <a:tailEnd/>
          </a:ln>
        </p:spPr>
        <p:txBody>
          <a:bodyPr>
            <a:spAutoFit/>
          </a:bodyPr>
          <a:lstStyle/>
          <a:p>
            <a:pPr>
              <a:spcBef>
                <a:spcPct val="50000"/>
              </a:spcBef>
            </a:pPr>
            <a:r>
              <a:rPr lang="fr-FR" sz="3200" dirty="0"/>
              <a:t>Jour </a:t>
            </a:r>
            <a:r>
              <a:rPr lang="fr-FR" sz="3200" dirty="0" smtClean="0"/>
              <a:t>4</a:t>
            </a:r>
            <a:endParaRPr lang="fr-FR" sz="3200" dirty="0"/>
          </a:p>
        </p:txBody>
      </p:sp>
      <p:pic>
        <p:nvPicPr>
          <p:cNvPr id="7" name="Picture 8"/>
          <p:cNvPicPr>
            <a:picLocks noChangeAspect="1" noChangeArrowheads="1"/>
          </p:cNvPicPr>
          <p:nvPr/>
        </p:nvPicPr>
        <p:blipFill>
          <a:blip r:embed="rId3"/>
          <a:srcRect/>
          <a:stretch>
            <a:fillRect/>
          </a:stretch>
        </p:blipFill>
        <p:spPr bwMode="auto">
          <a:xfrm>
            <a:off x="0" y="15875"/>
            <a:ext cx="1779588" cy="1736725"/>
          </a:xfrm>
          <a:prstGeom prst="rect">
            <a:avLst/>
          </a:prstGeom>
          <a:noFill/>
          <a:ln w="9525">
            <a:noFill/>
            <a:miter lim="800000"/>
            <a:headEnd/>
            <a:tailEnd/>
          </a:ln>
        </p:spPr>
      </p:pic>
      <p:sp>
        <p:nvSpPr>
          <p:cNvPr id="8" name="Rectangle 9"/>
          <p:cNvSpPr>
            <a:spLocks noChangeArrowheads="1"/>
          </p:cNvSpPr>
          <p:nvPr/>
        </p:nvSpPr>
        <p:spPr bwMode="auto">
          <a:xfrm>
            <a:off x="869289" y="1988840"/>
            <a:ext cx="7893017" cy="3588932"/>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10" name="Rectangle 3"/>
          <p:cNvSpPr txBox="1">
            <a:spLocks/>
          </p:cNvSpPr>
          <p:nvPr/>
        </p:nvSpPr>
        <p:spPr bwMode="auto">
          <a:xfrm>
            <a:off x="755576" y="2163361"/>
            <a:ext cx="7893017"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eaLnBrk="1" hangingPunct="1"/>
            <a:r>
              <a:rPr lang="fr-FR" sz="2400" dirty="0" smtClean="0">
                <a:latin typeface="Imprint MT Shadow" pitchFamily="82" charset="0"/>
              </a:rPr>
              <a:t>Petit Déjeuner servis sous forme de buffet</a:t>
            </a:r>
          </a:p>
          <a:p>
            <a:pPr eaLnBrk="1" hangingPunct="1"/>
            <a:r>
              <a:rPr lang="fr-FR" sz="2400" dirty="0" smtClean="0">
                <a:latin typeface="Imprint MT Shadow" pitchFamily="82" charset="0"/>
              </a:rPr>
              <a:t>Départ en 4x4 en direction de Chenini</a:t>
            </a:r>
          </a:p>
          <a:p>
            <a:pPr eaLnBrk="1" hangingPunct="1"/>
            <a:r>
              <a:rPr lang="fr-FR" sz="2400" dirty="0" smtClean="0">
                <a:latin typeface="Imprint MT Shadow" pitchFamily="82" charset="0"/>
              </a:rPr>
              <a:t>Visite de la région de Matmata</a:t>
            </a:r>
          </a:p>
          <a:p>
            <a:pPr eaLnBrk="1" hangingPunct="1"/>
            <a:r>
              <a:rPr lang="fr-FR" sz="2400" dirty="0" smtClean="0">
                <a:latin typeface="Imprint MT Shadow" pitchFamily="82" charset="0"/>
              </a:rPr>
              <a:t>Déjeuner dans un restaurant troglodyte de Matmata</a:t>
            </a:r>
          </a:p>
          <a:p>
            <a:pPr eaLnBrk="1" hangingPunct="1"/>
            <a:r>
              <a:rPr lang="fr-FR" sz="2400" dirty="0" smtClean="0">
                <a:latin typeface="Imprint MT Shadow" pitchFamily="82" charset="0"/>
              </a:rPr>
              <a:t>Reprise des 4x4 en direction de </a:t>
            </a:r>
            <a:r>
              <a:rPr lang="fr-FR" sz="2400" dirty="0" err="1" smtClean="0">
                <a:latin typeface="Imprint MT Shadow" pitchFamily="82" charset="0"/>
              </a:rPr>
              <a:t>Douz</a:t>
            </a:r>
            <a:endParaRPr lang="fr-FR" sz="2400" dirty="0" smtClean="0">
              <a:latin typeface="Imprint MT Shadow" pitchFamily="82" charset="0"/>
            </a:endParaRPr>
          </a:p>
          <a:p>
            <a:pPr eaLnBrk="1" hangingPunct="1"/>
            <a:r>
              <a:rPr lang="fr-FR" sz="2400" dirty="0" smtClean="0">
                <a:latin typeface="Imprint MT Shadow" pitchFamily="82" charset="0"/>
              </a:rPr>
              <a:t>Arrivée dans un Dar ou chez l’habitant à </a:t>
            </a:r>
            <a:r>
              <a:rPr lang="fr-FR" sz="2400" dirty="0" err="1" smtClean="0">
                <a:latin typeface="Imprint MT Shadow" pitchFamily="82" charset="0"/>
              </a:rPr>
              <a:t>Douz</a:t>
            </a:r>
            <a:endParaRPr lang="fr-FR" sz="2400" dirty="0" smtClean="0">
              <a:latin typeface="Imprint MT Shadow" pitchFamily="82" charset="0"/>
            </a:endParaRPr>
          </a:p>
          <a:p>
            <a:pPr eaLnBrk="1" hangingPunct="1"/>
            <a:r>
              <a:rPr lang="fr-FR" sz="2400" dirty="0" smtClean="0">
                <a:latin typeface="Imprint MT Shadow" pitchFamily="82" charset="0"/>
              </a:rPr>
              <a:t>Dîner et nuit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kirikou.com/tunez/chenini/chenini12.jpg"/>
          <p:cNvPicPr>
            <a:picLocks noChangeAspect="1" noChangeArrowheads="1"/>
          </p:cNvPicPr>
          <p:nvPr/>
        </p:nvPicPr>
        <p:blipFill>
          <a:blip r:embed="rId2"/>
          <a:srcRect/>
          <a:stretch>
            <a:fillRect/>
          </a:stretch>
        </p:blipFill>
        <p:spPr bwMode="auto">
          <a:xfrm>
            <a:off x="179388" y="3832225"/>
            <a:ext cx="4438650" cy="2857500"/>
          </a:xfrm>
          <a:prstGeom prst="rect">
            <a:avLst/>
          </a:prstGeom>
          <a:noFill/>
          <a:ln w="9525">
            <a:noFill/>
            <a:miter lim="800000"/>
            <a:headEnd/>
            <a:tailEnd/>
          </a:ln>
        </p:spPr>
      </p:pic>
      <p:pic>
        <p:nvPicPr>
          <p:cNvPr id="38915" name="Picture 4" descr="http://www.routard.com/images_contenu/communaute/photos/publi/078/pt77399.jpg"/>
          <p:cNvPicPr>
            <a:picLocks noChangeAspect="1" noChangeArrowheads="1"/>
          </p:cNvPicPr>
          <p:nvPr/>
        </p:nvPicPr>
        <p:blipFill>
          <a:blip r:embed="rId3"/>
          <a:srcRect/>
          <a:stretch>
            <a:fillRect/>
          </a:stretch>
        </p:blipFill>
        <p:spPr bwMode="auto">
          <a:xfrm>
            <a:off x="4643438" y="3832225"/>
            <a:ext cx="4286250" cy="2857500"/>
          </a:xfrm>
          <a:prstGeom prst="rect">
            <a:avLst/>
          </a:prstGeom>
          <a:noFill/>
          <a:ln w="9525">
            <a:noFill/>
            <a:miter lim="800000"/>
            <a:headEnd/>
            <a:tailEnd/>
          </a:ln>
        </p:spPr>
      </p:pic>
      <p:pic>
        <p:nvPicPr>
          <p:cNvPr id="38916"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8" name="Text Box 4"/>
          <p:cNvSpPr txBox="1">
            <a:spLocks noChangeArrowheads="1"/>
          </p:cNvSpPr>
          <p:nvPr/>
        </p:nvSpPr>
        <p:spPr bwMode="auto">
          <a:xfrm>
            <a:off x="3995936" y="501238"/>
            <a:ext cx="1657350" cy="579438"/>
          </a:xfrm>
          <a:prstGeom prst="rect">
            <a:avLst/>
          </a:prstGeom>
          <a:noFill/>
          <a:ln w="9525">
            <a:noFill/>
            <a:miter lim="800000"/>
            <a:headEnd/>
            <a:tailEnd/>
          </a:ln>
        </p:spPr>
        <p:txBody>
          <a:bodyPr>
            <a:spAutoFit/>
          </a:bodyPr>
          <a:lstStyle/>
          <a:p>
            <a:pPr>
              <a:spcBef>
                <a:spcPct val="50000"/>
              </a:spcBef>
            </a:pPr>
            <a:r>
              <a:rPr lang="fr-FR" sz="3200" dirty="0"/>
              <a:t>Jour </a:t>
            </a:r>
            <a:r>
              <a:rPr lang="fr-FR" sz="3200" dirty="0" smtClean="0"/>
              <a:t>4</a:t>
            </a:r>
            <a:endParaRPr lang="fr-FR" sz="3200" dirty="0"/>
          </a:p>
        </p:txBody>
      </p:sp>
      <p:sp>
        <p:nvSpPr>
          <p:cNvPr id="7" name="Rectangle 9"/>
          <p:cNvSpPr>
            <a:spLocks noChangeArrowheads="1"/>
          </p:cNvSpPr>
          <p:nvPr/>
        </p:nvSpPr>
        <p:spPr bwMode="auto">
          <a:xfrm>
            <a:off x="1389079" y="1844824"/>
            <a:ext cx="6871063" cy="1224136"/>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9" name="Espace réservé du contenu 2"/>
          <p:cNvSpPr>
            <a:spLocks noGrp="1"/>
          </p:cNvSpPr>
          <p:nvPr>
            <p:ph idx="1"/>
          </p:nvPr>
        </p:nvSpPr>
        <p:spPr>
          <a:xfrm>
            <a:off x="616744" y="2276872"/>
            <a:ext cx="8002587" cy="604838"/>
          </a:xfrm>
        </p:spPr>
        <p:txBody>
          <a:bodyPr/>
          <a:lstStyle/>
          <a:p>
            <a:pPr marL="136525" indent="0" algn="ctr">
              <a:buFont typeface="Wingdings 2" pitchFamily="18" charset="2"/>
              <a:buNone/>
            </a:pPr>
            <a:r>
              <a:rPr lang="fr-FR" dirty="0" smtClean="0">
                <a:latin typeface="Arial" pitchFamily="34" charset="0"/>
                <a:cs typeface="Arial" pitchFamily="34" charset="0"/>
              </a:rPr>
              <a:t>Visite de la région de Chenini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7" descr="http://servboul1/Phototheque/Images_data/HD/4355MX.JPG"/>
          <p:cNvPicPr>
            <a:picLocks noChangeAspect="1" noChangeArrowheads="1"/>
          </p:cNvPicPr>
          <p:nvPr/>
        </p:nvPicPr>
        <p:blipFill>
          <a:blip r:embed="rId2"/>
          <a:srcRect/>
          <a:stretch>
            <a:fillRect/>
          </a:stretch>
        </p:blipFill>
        <p:spPr bwMode="auto">
          <a:xfrm>
            <a:off x="500913" y="4005064"/>
            <a:ext cx="3286125" cy="2465387"/>
          </a:xfrm>
          <a:prstGeom prst="rect">
            <a:avLst/>
          </a:prstGeom>
          <a:noFill/>
          <a:ln w="9525">
            <a:noFill/>
            <a:miter lim="800000"/>
            <a:headEnd/>
            <a:tailEnd/>
          </a:ln>
        </p:spPr>
      </p:pic>
      <p:pic>
        <p:nvPicPr>
          <p:cNvPr id="39940" name="Picture 9" descr="http://servboul1/Phototheque/Images_data/HD/3865MX.JPG"/>
          <p:cNvPicPr>
            <a:picLocks noChangeAspect="1" noChangeArrowheads="1"/>
          </p:cNvPicPr>
          <p:nvPr/>
        </p:nvPicPr>
        <p:blipFill>
          <a:blip r:embed="rId3"/>
          <a:srcRect/>
          <a:stretch>
            <a:fillRect/>
          </a:stretch>
        </p:blipFill>
        <p:spPr bwMode="auto">
          <a:xfrm>
            <a:off x="4739122" y="3970138"/>
            <a:ext cx="3381375" cy="2535237"/>
          </a:xfrm>
          <a:prstGeom prst="rect">
            <a:avLst/>
          </a:prstGeom>
          <a:noFill/>
          <a:ln w="9525">
            <a:noFill/>
            <a:miter lim="800000"/>
            <a:headEnd/>
            <a:tailEnd/>
          </a:ln>
        </p:spPr>
      </p:pic>
      <p:pic>
        <p:nvPicPr>
          <p:cNvPr id="39941"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7" name="Text Box 4"/>
          <p:cNvSpPr txBox="1">
            <a:spLocks noChangeArrowheads="1"/>
          </p:cNvSpPr>
          <p:nvPr/>
        </p:nvSpPr>
        <p:spPr bwMode="auto">
          <a:xfrm>
            <a:off x="3937000" y="536864"/>
            <a:ext cx="1657350" cy="579438"/>
          </a:xfrm>
          <a:prstGeom prst="rect">
            <a:avLst/>
          </a:prstGeom>
          <a:noFill/>
          <a:ln w="9525">
            <a:noFill/>
            <a:miter lim="800000"/>
            <a:headEnd/>
            <a:tailEnd/>
          </a:ln>
        </p:spPr>
        <p:txBody>
          <a:bodyPr>
            <a:spAutoFit/>
          </a:bodyPr>
          <a:lstStyle/>
          <a:p>
            <a:pPr>
              <a:spcBef>
                <a:spcPct val="50000"/>
              </a:spcBef>
            </a:pPr>
            <a:r>
              <a:rPr lang="fr-FR" sz="3200" dirty="0">
                <a:latin typeface="Arial" pitchFamily="34" charset="0"/>
                <a:cs typeface="Arial" pitchFamily="34" charset="0"/>
              </a:rPr>
              <a:t>Jour </a:t>
            </a:r>
            <a:r>
              <a:rPr lang="fr-FR" sz="3200" dirty="0" smtClean="0">
                <a:latin typeface="Arial" pitchFamily="34" charset="0"/>
                <a:cs typeface="Arial" pitchFamily="34" charset="0"/>
              </a:rPr>
              <a:t>4</a:t>
            </a:r>
            <a:endParaRPr lang="fr-FR" sz="3200" dirty="0">
              <a:latin typeface="Arial" pitchFamily="34" charset="0"/>
              <a:cs typeface="Arial" pitchFamily="34" charset="0"/>
            </a:endParaRPr>
          </a:p>
        </p:txBody>
      </p:sp>
      <p:sp>
        <p:nvSpPr>
          <p:cNvPr id="8" name="Rectangle 9"/>
          <p:cNvSpPr>
            <a:spLocks noChangeArrowheads="1"/>
          </p:cNvSpPr>
          <p:nvPr/>
        </p:nvSpPr>
        <p:spPr bwMode="auto">
          <a:xfrm>
            <a:off x="892020" y="1752600"/>
            <a:ext cx="7893017" cy="2016224"/>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9" name="Rectangle 3"/>
          <p:cNvSpPr txBox="1">
            <a:spLocks noChangeArrowheads="1"/>
          </p:cNvSpPr>
          <p:nvPr/>
        </p:nvSpPr>
        <p:spPr bwMode="auto">
          <a:xfrm>
            <a:off x="997769" y="1868223"/>
            <a:ext cx="8038727" cy="1734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342900" indent="-342900" eaLnBrk="1" hangingPunct="1">
              <a:buFont typeface="Wingdings 2" pitchFamily="18" charset="2"/>
              <a:buNone/>
            </a:pPr>
            <a:r>
              <a:rPr lang="fr-FR" sz="1800" b="1" u="sng" dirty="0" smtClean="0">
                <a:latin typeface="Arial" charset="0"/>
              </a:rPr>
              <a:t>Arrêt à Matmata pour un déjeuner  dans un restaurant traditionnel Tunisien. </a:t>
            </a:r>
          </a:p>
          <a:p>
            <a:pPr marL="342900" indent="-342900" eaLnBrk="1" hangingPunct="1">
              <a:buFont typeface="Wingdings 2" pitchFamily="18" charset="2"/>
              <a:buNone/>
            </a:pPr>
            <a:r>
              <a:rPr lang="fr-FR" sz="1800" dirty="0" smtClean="0">
                <a:latin typeface="Arial" charset="0"/>
              </a:rPr>
              <a:t> Arrêt à Matmata : visite de Matmata, village troglodyte berbère, ayant une particularité originale : les habitations se trouvent au fond de puits verticaux, creusées dans un paysage lunaire.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ttp://ns3.riviera-tourisme.com/acuite/d/4959-4/_MG_2121.jpg"/>
          <p:cNvPicPr>
            <a:picLocks noChangeAspect="1" noChangeArrowheads="1"/>
          </p:cNvPicPr>
          <p:nvPr/>
        </p:nvPicPr>
        <p:blipFill>
          <a:blip r:embed="rId2"/>
          <a:srcRect/>
          <a:stretch>
            <a:fillRect/>
          </a:stretch>
        </p:blipFill>
        <p:spPr bwMode="auto">
          <a:xfrm>
            <a:off x="492125" y="4257675"/>
            <a:ext cx="3673475" cy="2444750"/>
          </a:xfrm>
          <a:prstGeom prst="rect">
            <a:avLst/>
          </a:prstGeom>
          <a:noFill/>
          <a:ln w="9525">
            <a:noFill/>
            <a:miter lim="800000"/>
            <a:headEnd/>
            <a:tailEnd/>
          </a:ln>
        </p:spPr>
      </p:pic>
      <p:pic>
        <p:nvPicPr>
          <p:cNvPr id="40962" name="Picture 4" descr="matmata"/>
          <p:cNvPicPr>
            <a:picLocks noChangeAspect="1" noChangeArrowheads="1"/>
          </p:cNvPicPr>
          <p:nvPr/>
        </p:nvPicPr>
        <p:blipFill>
          <a:blip r:embed="rId3"/>
          <a:srcRect/>
          <a:stretch>
            <a:fillRect/>
          </a:stretch>
        </p:blipFill>
        <p:spPr bwMode="auto">
          <a:xfrm>
            <a:off x="4932363" y="4070350"/>
            <a:ext cx="3960812" cy="2646363"/>
          </a:xfrm>
          <a:prstGeom prst="rect">
            <a:avLst/>
          </a:prstGeom>
          <a:noFill/>
          <a:ln w="9525">
            <a:noFill/>
            <a:miter lim="800000"/>
            <a:headEnd/>
            <a:tailEnd/>
          </a:ln>
        </p:spPr>
      </p:pic>
      <p:pic>
        <p:nvPicPr>
          <p:cNvPr id="40963" name="Picture 6" descr="http://www.top-depart.com/archive/dossiers/Image/tunisie_matmata/matmata_Pietro_Izzo.jpg"/>
          <p:cNvPicPr>
            <a:picLocks noChangeAspect="1" noChangeArrowheads="1"/>
          </p:cNvPicPr>
          <p:nvPr/>
        </p:nvPicPr>
        <p:blipFill>
          <a:blip r:embed="rId4"/>
          <a:srcRect/>
          <a:stretch>
            <a:fillRect/>
          </a:stretch>
        </p:blipFill>
        <p:spPr bwMode="auto">
          <a:xfrm>
            <a:off x="479425" y="1550988"/>
            <a:ext cx="3667125" cy="2519362"/>
          </a:xfrm>
          <a:prstGeom prst="rect">
            <a:avLst/>
          </a:prstGeom>
          <a:noFill/>
          <a:ln w="9525">
            <a:noFill/>
            <a:miter lim="800000"/>
            <a:headEnd/>
            <a:tailEnd/>
          </a:ln>
        </p:spPr>
      </p:pic>
      <p:pic>
        <p:nvPicPr>
          <p:cNvPr id="40964" name="Picture 8" descr="http://www.top-depart.com/archive/dossiers/Image/tunisie_matmata/matmata_Gerard_Bijvank.jpg"/>
          <p:cNvPicPr>
            <a:picLocks noChangeAspect="1" noChangeArrowheads="1"/>
          </p:cNvPicPr>
          <p:nvPr/>
        </p:nvPicPr>
        <p:blipFill>
          <a:blip r:embed="rId5"/>
          <a:srcRect/>
          <a:stretch>
            <a:fillRect/>
          </a:stretch>
        </p:blipFill>
        <p:spPr bwMode="auto">
          <a:xfrm>
            <a:off x="4932363" y="1500188"/>
            <a:ext cx="4056062" cy="2452687"/>
          </a:xfrm>
          <a:prstGeom prst="rect">
            <a:avLst/>
          </a:prstGeom>
          <a:noFill/>
          <a:ln w="9525">
            <a:noFill/>
            <a:miter lim="800000"/>
            <a:headEnd/>
            <a:tailEnd/>
          </a:ln>
        </p:spPr>
      </p:pic>
      <p:pic>
        <p:nvPicPr>
          <p:cNvPr id="40966" name="Picture 8"/>
          <p:cNvPicPr>
            <a:picLocks noChangeAspect="1" noChangeArrowheads="1"/>
          </p:cNvPicPr>
          <p:nvPr/>
        </p:nvPicPr>
        <p:blipFill>
          <a:blip r:embed="rId6"/>
          <a:srcRect/>
          <a:stretch>
            <a:fillRect/>
          </a:stretch>
        </p:blipFill>
        <p:spPr bwMode="auto">
          <a:xfrm>
            <a:off x="0" y="15875"/>
            <a:ext cx="1619250" cy="1581150"/>
          </a:xfrm>
          <a:prstGeom prst="rect">
            <a:avLst/>
          </a:prstGeom>
          <a:noFill/>
          <a:ln w="9525">
            <a:noFill/>
            <a:miter lim="800000"/>
            <a:headEnd/>
            <a:tailEnd/>
          </a:ln>
        </p:spPr>
      </p:pic>
      <p:sp>
        <p:nvSpPr>
          <p:cNvPr id="40967" name="ZoneTexte 1"/>
          <p:cNvSpPr txBox="1">
            <a:spLocks noChangeArrowheads="1"/>
          </p:cNvSpPr>
          <p:nvPr/>
        </p:nvSpPr>
        <p:spPr bwMode="auto">
          <a:xfrm>
            <a:off x="3517900" y="752475"/>
            <a:ext cx="1630363" cy="522288"/>
          </a:xfrm>
          <a:prstGeom prst="rect">
            <a:avLst/>
          </a:prstGeom>
          <a:noFill/>
          <a:ln w="9525">
            <a:noFill/>
            <a:miter lim="800000"/>
            <a:headEnd/>
            <a:tailEnd/>
          </a:ln>
        </p:spPr>
        <p:txBody>
          <a:bodyPr>
            <a:spAutoFit/>
          </a:bodyPr>
          <a:lstStyle/>
          <a:p>
            <a:r>
              <a:rPr lang="fr-FR" sz="2800">
                <a:latin typeface="Arial" charset="0"/>
              </a:rPr>
              <a:t>Matmata</a:t>
            </a:r>
            <a:endParaRPr lang="fr-FR" sz="2800"/>
          </a:p>
        </p:txBody>
      </p:sp>
      <p:sp>
        <p:nvSpPr>
          <p:cNvPr id="9" name="Text Box 4"/>
          <p:cNvSpPr txBox="1">
            <a:spLocks noChangeArrowheads="1"/>
          </p:cNvSpPr>
          <p:nvPr/>
        </p:nvSpPr>
        <p:spPr bwMode="auto">
          <a:xfrm>
            <a:off x="3635896" y="167944"/>
            <a:ext cx="1657350" cy="579438"/>
          </a:xfrm>
          <a:prstGeom prst="rect">
            <a:avLst/>
          </a:prstGeom>
          <a:noFill/>
          <a:ln w="9525">
            <a:noFill/>
            <a:miter lim="800000"/>
            <a:headEnd/>
            <a:tailEnd/>
          </a:ln>
        </p:spPr>
        <p:txBody>
          <a:bodyPr>
            <a:spAutoFit/>
          </a:bodyPr>
          <a:lstStyle/>
          <a:p>
            <a:pPr>
              <a:spcBef>
                <a:spcPct val="50000"/>
              </a:spcBef>
            </a:pPr>
            <a:r>
              <a:rPr lang="fr-FR" sz="3200" dirty="0">
                <a:latin typeface="Arial" pitchFamily="34" charset="0"/>
                <a:cs typeface="Arial" pitchFamily="34" charset="0"/>
              </a:rPr>
              <a:t>Jour </a:t>
            </a:r>
            <a:r>
              <a:rPr lang="fr-FR" sz="3200" dirty="0" smtClean="0">
                <a:latin typeface="Arial" pitchFamily="34" charset="0"/>
                <a:cs typeface="Arial" pitchFamily="34" charset="0"/>
              </a:rPr>
              <a:t>4</a:t>
            </a:r>
            <a:endParaRPr lang="fr-FR"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2"/>
          <p:cNvSpPr>
            <a:spLocks noChangeArrowheads="1"/>
          </p:cNvSpPr>
          <p:nvPr/>
        </p:nvSpPr>
        <p:spPr bwMode="auto">
          <a:xfrm>
            <a:off x="1763713" y="282575"/>
            <a:ext cx="6985000" cy="865188"/>
          </a:xfrm>
          <a:prstGeom prst="rect">
            <a:avLst/>
          </a:prstGeom>
          <a:noFill/>
          <a:ln w="9525">
            <a:noFill/>
            <a:miter lim="800000"/>
            <a:headEnd/>
            <a:tailEnd/>
          </a:ln>
        </p:spPr>
        <p:txBody>
          <a:bodyPr/>
          <a:lstStyle/>
          <a:p>
            <a:pPr marL="342900" indent="-342900" algn="ctr">
              <a:spcBef>
                <a:spcPct val="20000"/>
              </a:spcBef>
            </a:pPr>
            <a:r>
              <a:rPr lang="fr-FR" sz="3000" i="1">
                <a:solidFill>
                  <a:srgbClr val="663300"/>
                </a:solidFill>
              </a:rPr>
              <a:t> </a:t>
            </a:r>
            <a:r>
              <a:rPr lang="fr-FR" sz="3000">
                <a:latin typeface="Arial" charset="0"/>
              </a:rPr>
              <a:t>Reprise des 4x4 en direction de Douz à travers le Grand Erg Oriental</a:t>
            </a:r>
          </a:p>
        </p:txBody>
      </p:sp>
      <p:pic>
        <p:nvPicPr>
          <p:cNvPr id="41986" name="Picture 4" descr="P1010225"/>
          <p:cNvPicPr>
            <a:picLocks noChangeAspect="1" noChangeArrowheads="1"/>
          </p:cNvPicPr>
          <p:nvPr/>
        </p:nvPicPr>
        <p:blipFill>
          <a:blip r:embed="rId2"/>
          <a:srcRect/>
          <a:stretch>
            <a:fillRect/>
          </a:stretch>
        </p:blipFill>
        <p:spPr bwMode="auto">
          <a:xfrm>
            <a:off x="1547813" y="1774825"/>
            <a:ext cx="6408737" cy="4806950"/>
          </a:xfrm>
          <a:prstGeom prst="rect">
            <a:avLst/>
          </a:prstGeom>
          <a:noFill/>
          <a:ln w="9525">
            <a:noFill/>
            <a:miter lim="800000"/>
            <a:headEnd/>
            <a:tailEnd/>
          </a:ln>
        </p:spPr>
      </p:pic>
      <p:pic>
        <p:nvPicPr>
          <p:cNvPr id="41987" name="Picture 8"/>
          <p:cNvPicPr>
            <a:picLocks noChangeAspect="1" noChangeArrowheads="1"/>
          </p:cNvPicPr>
          <p:nvPr/>
        </p:nvPicPr>
        <p:blipFill>
          <a:blip r:embed="rId3"/>
          <a:srcRect/>
          <a:stretch>
            <a:fillRect/>
          </a:stretch>
        </p:blipFill>
        <p:spPr bwMode="auto">
          <a:xfrm>
            <a:off x="0" y="15875"/>
            <a:ext cx="1779588" cy="1736725"/>
          </a:xfrm>
          <a:prstGeom prst="rect">
            <a:avLst/>
          </a:prstGeom>
          <a:noFill/>
          <a:ln w="9525">
            <a:noFill/>
            <a:miter lim="800000"/>
            <a:headEnd/>
            <a:tailEnd/>
          </a:ln>
        </p:spPr>
      </p:pic>
      <p:pic>
        <p:nvPicPr>
          <p:cNvPr id="5" name="Picture 2" descr="http://www.rue-du-magasin.fr/wp-content/uploads/2012/05/auchan-voyage-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DOUZ paysage1"/>
          <p:cNvPicPr>
            <a:picLocks noChangeAspect="1" noChangeArrowheads="1"/>
          </p:cNvPicPr>
          <p:nvPr/>
        </p:nvPicPr>
        <p:blipFill>
          <a:blip r:embed="rId2"/>
          <a:srcRect/>
          <a:stretch>
            <a:fillRect/>
          </a:stretch>
        </p:blipFill>
        <p:spPr bwMode="auto">
          <a:xfrm>
            <a:off x="669619" y="3451853"/>
            <a:ext cx="2292350" cy="2447925"/>
          </a:xfrm>
          <a:prstGeom prst="rect">
            <a:avLst/>
          </a:prstGeom>
          <a:noFill/>
          <a:ln w="9525">
            <a:noFill/>
            <a:miter lim="800000"/>
            <a:headEnd/>
            <a:tailEnd/>
          </a:ln>
        </p:spPr>
      </p:pic>
      <p:pic>
        <p:nvPicPr>
          <p:cNvPr id="43011" name="Picture 5" descr="DOUZ paysage3"/>
          <p:cNvPicPr>
            <a:picLocks noChangeAspect="1" noChangeArrowheads="1"/>
          </p:cNvPicPr>
          <p:nvPr/>
        </p:nvPicPr>
        <p:blipFill>
          <a:blip r:embed="rId3"/>
          <a:srcRect/>
          <a:stretch>
            <a:fillRect/>
          </a:stretch>
        </p:blipFill>
        <p:spPr bwMode="auto">
          <a:xfrm>
            <a:off x="2961969" y="3451853"/>
            <a:ext cx="2736850" cy="2465387"/>
          </a:xfrm>
          <a:prstGeom prst="rect">
            <a:avLst/>
          </a:prstGeom>
          <a:noFill/>
          <a:ln w="9525">
            <a:noFill/>
            <a:miter lim="800000"/>
            <a:headEnd/>
            <a:tailEnd/>
          </a:ln>
        </p:spPr>
      </p:pic>
      <p:pic>
        <p:nvPicPr>
          <p:cNvPr id="43012" name="Picture 6" descr="Porte d'entrée Douz vue palmier"/>
          <p:cNvPicPr>
            <a:picLocks noChangeAspect="1" noChangeArrowheads="1"/>
          </p:cNvPicPr>
          <p:nvPr/>
        </p:nvPicPr>
        <p:blipFill>
          <a:blip r:embed="rId4"/>
          <a:srcRect/>
          <a:stretch>
            <a:fillRect/>
          </a:stretch>
        </p:blipFill>
        <p:spPr bwMode="auto">
          <a:xfrm>
            <a:off x="5694413" y="3469315"/>
            <a:ext cx="3311525" cy="2447925"/>
          </a:xfrm>
          <a:prstGeom prst="rect">
            <a:avLst/>
          </a:prstGeom>
          <a:noFill/>
          <a:ln w="9525">
            <a:noFill/>
            <a:miter lim="800000"/>
            <a:headEnd/>
            <a:tailEnd/>
          </a:ln>
        </p:spPr>
      </p:pic>
      <p:pic>
        <p:nvPicPr>
          <p:cNvPr id="8" name="Picture 8"/>
          <p:cNvPicPr>
            <a:picLocks noChangeAspect="1" noChangeArrowheads="1"/>
          </p:cNvPicPr>
          <p:nvPr/>
        </p:nvPicPr>
        <p:blipFill>
          <a:blip r:embed="rId5"/>
          <a:srcRect/>
          <a:stretch>
            <a:fillRect/>
          </a:stretch>
        </p:blipFill>
        <p:spPr bwMode="auto">
          <a:xfrm>
            <a:off x="0" y="15875"/>
            <a:ext cx="1779588" cy="1736725"/>
          </a:xfrm>
          <a:prstGeom prst="rect">
            <a:avLst/>
          </a:prstGeom>
          <a:noFill/>
          <a:ln w="9525">
            <a:noFill/>
            <a:miter lim="800000"/>
            <a:headEnd/>
            <a:tailEnd/>
          </a:ln>
        </p:spPr>
      </p:pic>
      <p:pic>
        <p:nvPicPr>
          <p:cNvPr id="9" name="Picture 2" descr="http://www.rue-du-magasin.fr/wp-content/uploads/2012/05/auchan-voyage-300x3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539614" y="1546016"/>
            <a:ext cx="8496436" cy="1794466"/>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2" name="ZoneTexte 1"/>
          <p:cNvSpPr txBox="1"/>
          <p:nvPr/>
        </p:nvSpPr>
        <p:spPr>
          <a:xfrm>
            <a:off x="3779912" y="330239"/>
            <a:ext cx="1619783" cy="553998"/>
          </a:xfrm>
          <a:prstGeom prst="rect">
            <a:avLst/>
          </a:prstGeom>
          <a:noFill/>
        </p:spPr>
        <p:txBody>
          <a:bodyPr wrap="square" rtlCol="0">
            <a:spAutoFit/>
          </a:bodyPr>
          <a:lstStyle/>
          <a:p>
            <a:r>
              <a:rPr lang="fr-FR" sz="3000" dirty="0" smtClean="0">
                <a:latin typeface="Arial" pitchFamily="34" charset="0"/>
                <a:cs typeface="Arial" pitchFamily="34" charset="0"/>
              </a:rPr>
              <a:t>JOUR 4</a:t>
            </a:r>
            <a:endParaRPr lang="fr-FR" sz="3000" dirty="0">
              <a:latin typeface="Arial" pitchFamily="34" charset="0"/>
              <a:cs typeface="Arial" pitchFamily="34" charset="0"/>
            </a:endParaRPr>
          </a:p>
        </p:txBody>
      </p:sp>
      <p:sp>
        <p:nvSpPr>
          <p:cNvPr id="12" name="Rectangle 3"/>
          <p:cNvSpPr txBox="1">
            <a:spLocks noChangeArrowheads="1"/>
          </p:cNvSpPr>
          <p:nvPr/>
        </p:nvSpPr>
        <p:spPr bwMode="auto">
          <a:xfrm>
            <a:off x="538982" y="1546016"/>
            <a:ext cx="8497068" cy="180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Font typeface="Wingdings 2" pitchFamily="18" charset="2"/>
              <a:buNone/>
            </a:pPr>
            <a:r>
              <a:rPr lang="fr-FR" sz="1600" dirty="0" err="1" smtClean="0">
                <a:latin typeface="Arial" charset="0"/>
                <a:cs typeface="Arial" charset="0"/>
              </a:rPr>
              <a:t>Douz</a:t>
            </a:r>
            <a:r>
              <a:rPr lang="fr-FR" sz="1600" dirty="0" smtClean="0">
                <a:latin typeface="Arial" charset="0"/>
                <a:cs typeface="Arial" charset="0"/>
              </a:rPr>
              <a:t> est une petite ville de la région de </a:t>
            </a:r>
            <a:r>
              <a:rPr lang="fr-FR" sz="1600" dirty="0" err="1" smtClean="0">
                <a:latin typeface="Arial" charset="0"/>
                <a:cs typeface="Arial" charset="0"/>
              </a:rPr>
              <a:t>Nefzaoua</a:t>
            </a:r>
            <a:r>
              <a:rPr lang="fr-FR" sz="1600" dirty="0" smtClean="0">
                <a:latin typeface="Arial" charset="0"/>
                <a:cs typeface="Arial" charset="0"/>
              </a:rPr>
              <a:t>, de 17 000 habitants, sur la rive sud-est de Chott El </a:t>
            </a:r>
            <a:r>
              <a:rPr lang="fr-FR" sz="1600" dirty="0" err="1" smtClean="0">
                <a:latin typeface="Arial" charset="0"/>
                <a:cs typeface="Arial" charset="0"/>
              </a:rPr>
              <a:t>Jérid</a:t>
            </a:r>
            <a:r>
              <a:rPr lang="fr-FR" sz="1600" dirty="0" smtClean="0">
                <a:latin typeface="Arial" charset="0"/>
                <a:cs typeface="Arial" charset="0"/>
              </a:rPr>
              <a:t>. Sa principale ressource est la culture du palmier dattier. Ses oasis sont splendides et son souk (chaque Jeudi matin) est très beau. </a:t>
            </a:r>
            <a:r>
              <a:rPr lang="fr-FR" sz="1600" dirty="0" err="1" smtClean="0">
                <a:latin typeface="Arial" charset="0"/>
                <a:cs typeface="Arial" charset="0"/>
              </a:rPr>
              <a:t>Douz</a:t>
            </a:r>
            <a:r>
              <a:rPr lang="fr-FR" sz="1600" dirty="0" smtClean="0">
                <a:latin typeface="Arial" charset="0"/>
                <a:cs typeface="Arial" charset="0"/>
              </a:rPr>
              <a:t> est aussi la plaque tournante du tourisme saharien, vue sa situation géographique à la lisière de l'Erg Oriental. C'est le point de départ de la plupart des randonnées chamelières, des méharées et des excursions en 4x4 à travers les dunes en direction des sources d'eaux chaudes au milieu de l'Erg.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ue-du-magasin.fr/wp-content/uploads/2012/05/auchan-voyage-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3"/>
          <a:srcRect/>
          <a:stretch>
            <a:fillRect/>
          </a:stretch>
        </p:blipFill>
        <p:spPr bwMode="auto">
          <a:xfrm>
            <a:off x="0" y="15875"/>
            <a:ext cx="1779588" cy="1736725"/>
          </a:xfrm>
          <a:prstGeom prst="rect">
            <a:avLst/>
          </a:prstGeom>
          <a:noFill/>
          <a:ln w="9525">
            <a:noFill/>
            <a:miter lim="800000"/>
            <a:headEnd/>
            <a:tailEnd/>
          </a:ln>
        </p:spPr>
      </p:pic>
      <p:sp>
        <p:nvSpPr>
          <p:cNvPr id="6" name="Rectangle 9"/>
          <p:cNvSpPr>
            <a:spLocks noChangeArrowheads="1"/>
          </p:cNvSpPr>
          <p:nvPr/>
        </p:nvSpPr>
        <p:spPr bwMode="auto">
          <a:xfrm>
            <a:off x="1002663" y="1828757"/>
            <a:ext cx="7893017" cy="4159661"/>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2" name="ZoneTexte 1"/>
          <p:cNvSpPr txBox="1"/>
          <p:nvPr/>
        </p:nvSpPr>
        <p:spPr>
          <a:xfrm>
            <a:off x="4059713" y="332656"/>
            <a:ext cx="1512168" cy="523220"/>
          </a:xfrm>
          <a:prstGeom prst="rect">
            <a:avLst/>
          </a:prstGeom>
          <a:noFill/>
        </p:spPr>
        <p:txBody>
          <a:bodyPr wrap="square" rtlCol="0">
            <a:spAutoFit/>
          </a:bodyPr>
          <a:lstStyle/>
          <a:p>
            <a:r>
              <a:rPr lang="fr-FR" sz="2800" dirty="0" smtClean="0">
                <a:latin typeface="Arial" pitchFamily="34" charset="0"/>
                <a:cs typeface="Arial" pitchFamily="34" charset="0"/>
              </a:rPr>
              <a:t>Jour 5</a:t>
            </a:r>
            <a:endParaRPr lang="fr-FR" sz="2800" dirty="0">
              <a:latin typeface="Arial" pitchFamily="34" charset="0"/>
              <a:cs typeface="Arial" pitchFamily="34" charset="0"/>
            </a:endParaRPr>
          </a:p>
        </p:txBody>
      </p:sp>
      <p:sp>
        <p:nvSpPr>
          <p:cNvPr id="9" name="Rectangle 3"/>
          <p:cNvSpPr txBox="1">
            <a:spLocks/>
          </p:cNvSpPr>
          <p:nvPr/>
        </p:nvSpPr>
        <p:spPr bwMode="auto">
          <a:xfrm>
            <a:off x="1002663" y="1916832"/>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fr-FR" sz="2400" dirty="0" smtClean="0">
                <a:latin typeface="Imprint MT Shadow" pitchFamily="82" charset="0"/>
                <a:cs typeface="Arial" charset="0"/>
              </a:rPr>
              <a:t>Petit déjeuner buffet chez l’habitant ou dans un Dar</a:t>
            </a:r>
          </a:p>
          <a:p>
            <a:r>
              <a:rPr lang="fr-FR" sz="2400" dirty="0" smtClean="0">
                <a:latin typeface="Imprint MT Shadow" pitchFamily="82" charset="0"/>
                <a:cs typeface="Arial" charset="0"/>
              </a:rPr>
              <a:t>Départ pour une Méharée à dos de dromadaire dans les dunes.</a:t>
            </a:r>
          </a:p>
          <a:p>
            <a:r>
              <a:rPr lang="fr-FR" sz="2400" dirty="0" smtClean="0">
                <a:latin typeface="Imprint MT Shadow" pitchFamily="82" charset="0"/>
                <a:cs typeface="Arial" charset="0"/>
              </a:rPr>
              <a:t>Déjeuner au restaurant sous 25 palmiers </a:t>
            </a:r>
            <a:r>
              <a:rPr lang="fr-FR" sz="2400" dirty="0" err="1" smtClean="0">
                <a:latin typeface="Imprint MT Shadow" pitchFamily="82" charset="0"/>
                <a:cs typeface="Arial" charset="0"/>
              </a:rPr>
              <a:t>Tej</a:t>
            </a:r>
            <a:r>
              <a:rPr lang="fr-FR" sz="2400" dirty="0" smtClean="0">
                <a:latin typeface="Imprint MT Shadow" pitchFamily="82" charset="0"/>
                <a:cs typeface="Arial" charset="0"/>
              </a:rPr>
              <a:t> </a:t>
            </a:r>
            <a:r>
              <a:rPr lang="fr-FR" sz="2400" dirty="0" err="1" smtClean="0">
                <a:latin typeface="Imprint MT Shadow" pitchFamily="82" charset="0"/>
                <a:cs typeface="Arial" charset="0"/>
              </a:rPr>
              <a:t>Kayem</a:t>
            </a:r>
            <a:r>
              <a:rPr lang="fr-FR" sz="2400" dirty="0" smtClean="0">
                <a:latin typeface="Imprint MT Shadow" pitchFamily="82" charset="0"/>
                <a:cs typeface="Arial" charset="0"/>
              </a:rPr>
              <a:t> </a:t>
            </a:r>
          </a:p>
          <a:p>
            <a:r>
              <a:rPr lang="fr-FR" sz="2400" dirty="0" smtClean="0">
                <a:latin typeface="Imprint MT Shadow" pitchFamily="82" charset="0"/>
                <a:cs typeface="Arial" charset="0"/>
              </a:rPr>
              <a:t>Reprise des 4x4 en direction du Chott el </a:t>
            </a:r>
            <a:r>
              <a:rPr lang="fr-FR" sz="2400" dirty="0" err="1" smtClean="0">
                <a:latin typeface="Imprint MT Shadow" pitchFamily="82" charset="0"/>
                <a:cs typeface="Arial" charset="0"/>
              </a:rPr>
              <a:t>Jerid</a:t>
            </a:r>
            <a:endParaRPr lang="fr-FR" sz="2400" dirty="0" smtClean="0">
              <a:latin typeface="Imprint MT Shadow" pitchFamily="82" charset="0"/>
              <a:cs typeface="Arial" charset="0"/>
            </a:endParaRPr>
          </a:p>
          <a:p>
            <a:r>
              <a:rPr lang="fr-FR" sz="2400" dirty="0" smtClean="0">
                <a:latin typeface="Imprint MT Shadow" pitchFamily="82" charset="0"/>
                <a:cs typeface="Arial" charset="0"/>
              </a:rPr>
              <a:t>Arrivée au Dar </a:t>
            </a:r>
            <a:r>
              <a:rPr lang="fr-FR" sz="2400" dirty="0" err="1" smtClean="0">
                <a:latin typeface="Imprint MT Shadow" pitchFamily="82" charset="0"/>
                <a:cs typeface="Arial" charset="0"/>
              </a:rPr>
              <a:t>Houdini</a:t>
            </a:r>
            <a:r>
              <a:rPr lang="fr-FR" sz="2400" dirty="0" smtClean="0">
                <a:latin typeface="Imprint MT Shadow" pitchFamily="82" charset="0"/>
                <a:cs typeface="Arial" charset="0"/>
              </a:rPr>
              <a:t> (ou similaire) remise des clefs et installation dans les chambres</a:t>
            </a:r>
          </a:p>
          <a:p>
            <a:r>
              <a:rPr lang="fr-FR" sz="2400" dirty="0" smtClean="0">
                <a:latin typeface="Imprint MT Shadow" pitchFamily="82" charset="0"/>
                <a:cs typeface="Arial" charset="0"/>
              </a:rPr>
              <a:t>Dîner et nuit au Dar </a:t>
            </a:r>
            <a:r>
              <a:rPr lang="fr-FR" sz="2400" dirty="0" err="1" smtClean="0">
                <a:latin typeface="Imprint MT Shadow" pitchFamily="82" charset="0"/>
                <a:cs typeface="Arial" charset="0"/>
              </a:rPr>
              <a:t>Houdini</a:t>
            </a:r>
            <a:r>
              <a:rPr lang="fr-FR" sz="2400" dirty="0" smtClean="0">
                <a:latin typeface="Imprint MT Shadow" pitchFamily="82" charset="0"/>
                <a:cs typeface="Arial" charset="0"/>
              </a:rPr>
              <a:t> (ou similaire)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IMG_3374"/>
          <p:cNvPicPr>
            <a:picLocks noChangeAspect="1" noChangeArrowheads="1"/>
          </p:cNvPicPr>
          <p:nvPr/>
        </p:nvPicPr>
        <p:blipFill>
          <a:blip r:embed="rId2"/>
          <a:srcRect/>
          <a:stretch>
            <a:fillRect/>
          </a:stretch>
        </p:blipFill>
        <p:spPr bwMode="auto">
          <a:xfrm>
            <a:off x="711200" y="1854200"/>
            <a:ext cx="3587750" cy="2257425"/>
          </a:xfrm>
          <a:prstGeom prst="rect">
            <a:avLst/>
          </a:prstGeom>
          <a:noFill/>
          <a:ln w="9525">
            <a:noFill/>
            <a:miter lim="800000"/>
            <a:headEnd/>
            <a:tailEnd/>
          </a:ln>
        </p:spPr>
      </p:pic>
      <p:pic>
        <p:nvPicPr>
          <p:cNvPr id="47107" name="Picture 5" descr="IMG_3366"/>
          <p:cNvPicPr>
            <a:picLocks noChangeAspect="1" noChangeArrowheads="1"/>
          </p:cNvPicPr>
          <p:nvPr/>
        </p:nvPicPr>
        <p:blipFill>
          <a:blip r:embed="rId3"/>
          <a:srcRect/>
          <a:stretch>
            <a:fillRect/>
          </a:stretch>
        </p:blipFill>
        <p:spPr bwMode="auto">
          <a:xfrm>
            <a:off x="5254625" y="1831975"/>
            <a:ext cx="3595688" cy="2279650"/>
          </a:xfrm>
          <a:prstGeom prst="rect">
            <a:avLst/>
          </a:prstGeom>
          <a:noFill/>
          <a:ln w="9525">
            <a:noFill/>
            <a:miter lim="800000"/>
            <a:headEnd/>
            <a:tailEnd/>
          </a:ln>
        </p:spPr>
      </p:pic>
      <p:sp>
        <p:nvSpPr>
          <p:cNvPr id="47108" name="ZoneTexte 5"/>
          <p:cNvSpPr txBox="1">
            <a:spLocks noChangeArrowheads="1"/>
          </p:cNvSpPr>
          <p:nvPr/>
        </p:nvSpPr>
        <p:spPr bwMode="auto">
          <a:xfrm>
            <a:off x="1433513" y="1150936"/>
            <a:ext cx="7416800" cy="369887"/>
          </a:xfrm>
          <a:prstGeom prst="rect">
            <a:avLst/>
          </a:prstGeom>
          <a:noFill/>
          <a:ln w="9525">
            <a:noFill/>
            <a:miter lim="800000"/>
            <a:headEnd/>
            <a:tailEnd/>
          </a:ln>
        </p:spPr>
        <p:txBody>
          <a:bodyPr>
            <a:spAutoFit/>
          </a:bodyPr>
          <a:lstStyle/>
          <a:p>
            <a:r>
              <a:rPr lang="fr-FR"/>
              <a:t>Départ pour une méharée à dos de dromadaires dans les dunes de Sabia</a:t>
            </a:r>
          </a:p>
        </p:txBody>
      </p:sp>
      <p:pic>
        <p:nvPicPr>
          <p:cNvPr id="47109" name="Picture 7" descr="\\192.168.1.5\cj\16 PHOTOTHEQUE\CJ Photothèque\Activités\Méharée\IMG_3365.JPG"/>
          <p:cNvPicPr>
            <a:picLocks noChangeAspect="1" noChangeArrowheads="1"/>
          </p:cNvPicPr>
          <p:nvPr/>
        </p:nvPicPr>
        <p:blipFill>
          <a:blip r:embed="rId4"/>
          <a:srcRect/>
          <a:stretch>
            <a:fillRect/>
          </a:stretch>
        </p:blipFill>
        <p:spPr bwMode="auto">
          <a:xfrm>
            <a:off x="711200" y="4365625"/>
            <a:ext cx="3587750" cy="2241550"/>
          </a:xfrm>
          <a:prstGeom prst="rect">
            <a:avLst/>
          </a:prstGeom>
          <a:noFill/>
          <a:ln w="9525">
            <a:noFill/>
            <a:miter lim="800000"/>
            <a:headEnd/>
            <a:tailEnd/>
          </a:ln>
        </p:spPr>
      </p:pic>
      <p:pic>
        <p:nvPicPr>
          <p:cNvPr id="47110" name="Picture 8" descr="\\192.168.1.5\cj\16 PHOTOTHEQUE\CJ Photothèque\Activités\Méharée\IMG_3358.JPG"/>
          <p:cNvPicPr>
            <a:picLocks noChangeAspect="1" noChangeArrowheads="1"/>
          </p:cNvPicPr>
          <p:nvPr/>
        </p:nvPicPr>
        <p:blipFill>
          <a:blip r:embed="rId5"/>
          <a:srcRect/>
          <a:stretch>
            <a:fillRect/>
          </a:stretch>
        </p:blipFill>
        <p:spPr bwMode="auto">
          <a:xfrm>
            <a:off x="5186363" y="4241800"/>
            <a:ext cx="3732212" cy="2489200"/>
          </a:xfrm>
          <a:prstGeom prst="rect">
            <a:avLst/>
          </a:prstGeom>
          <a:noFill/>
          <a:ln w="9525">
            <a:noFill/>
            <a:miter lim="800000"/>
            <a:headEnd/>
            <a:tailEnd/>
          </a:ln>
        </p:spPr>
      </p:pic>
      <p:pic>
        <p:nvPicPr>
          <p:cNvPr id="8" name="Picture 8"/>
          <p:cNvPicPr>
            <a:picLocks noChangeAspect="1" noChangeArrowheads="1"/>
          </p:cNvPicPr>
          <p:nvPr/>
        </p:nvPicPr>
        <p:blipFill>
          <a:blip r:embed="rId6"/>
          <a:srcRect/>
          <a:stretch>
            <a:fillRect/>
          </a:stretch>
        </p:blipFill>
        <p:spPr bwMode="auto">
          <a:xfrm>
            <a:off x="0" y="15875"/>
            <a:ext cx="1779588" cy="1736725"/>
          </a:xfrm>
          <a:prstGeom prst="rect">
            <a:avLst/>
          </a:prstGeom>
          <a:noFill/>
          <a:ln w="9525">
            <a:noFill/>
            <a:miter lim="800000"/>
            <a:headEnd/>
            <a:tailEnd/>
          </a:ln>
        </p:spPr>
      </p:pic>
      <p:sp>
        <p:nvSpPr>
          <p:cNvPr id="10" name="ZoneTexte 9"/>
          <p:cNvSpPr txBox="1"/>
          <p:nvPr/>
        </p:nvSpPr>
        <p:spPr>
          <a:xfrm>
            <a:off x="4059713" y="332656"/>
            <a:ext cx="1512168" cy="523220"/>
          </a:xfrm>
          <a:prstGeom prst="rect">
            <a:avLst/>
          </a:prstGeom>
          <a:noFill/>
        </p:spPr>
        <p:txBody>
          <a:bodyPr wrap="square" rtlCol="0">
            <a:spAutoFit/>
          </a:bodyPr>
          <a:lstStyle/>
          <a:p>
            <a:r>
              <a:rPr lang="fr-FR" sz="2800" dirty="0" smtClean="0">
                <a:latin typeface="Arial" pitchFamily="34" charset="0"/>
                <a:cs typeface="Arial" pitchFamily="34" charset="0"/>
              </a:rPr>
              <a:t>Jour 5</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468313" y="44450"/>
            <a:ext cx="8280400" cy="679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468313" y="1700213"/>
            <a:ext cx="8229600" cy="1204912"/>
          </a:xfrm>
        </p:spPr>
        <p:txBody>
          <a:bodyPr/>
          <a:lstStyle/>
          <a:p>
            <a:pPr marL="342900" indent="-342900" eaLnBrk="1" hangingPunct="1">
              <a:lnSpc>
                <a:spcPct val="90000"/>
              </a:lnSpc>
              <a:buFont typeface="Wingdings 2" pitchFamily="18" charset="2"/>
              <a:buNone/>
            </a:pPr>
            <a:endParaRPr lang="fr-FR" sz="1300" smtClean="0">
              <a:solidFill>
                <a:srgbClr val="800000"/>
              </a:solidFill>
              <a:latin typeface="Garamond" pitchFamily="18" charset="0"/>
            </a:endParaRPr>
          </a:p>
          <a:p>
            <a:pPr marL="342900" indent="-342900" eaLnBrk="1" hangingPunct="1">
              <a:lnSpc>
                <a:spcPct val="90000"/>
              </a:lnSpc>
            </a:pPr>
            <a:endParaRPr lang="fr-FR" sz="1300" smtClean="0">
              <a:solidFill>
                <a:srgbClr val="800000"/>
              </a:solidFill>
              <a:latin typeface="Garamond" pitchFamily="18" charset="0"/>
            </a:endParaRPr>
          </a:p>
        </p:txBody>
      </p:sp>
      <p:sp>
        <p:nvSpPr>
          <p:cNvPr id="48131" name="Rectangle 7"/>
          <p:cNvSpPr>
            <a:spLocks noChangeArrowheads="1"/>
          </p:cNvSpPr>
          <p:nvPr/>
        </p:nvSpPr>
        <p:spPr bwMode="auto">
          <a:xfrm>
            <a:off x="684213" y="1800225"/>
            <a:ext cx="8135937" cy="715963"/>
          </a:xfrm>
          <a:prstGeom prst="rect">
            <a:avLst/>
          </a:prstGeom>
          <a:noFill/>
          <a:ln w="9525">
            <a:noFill/>
            <a:miter lim="800000"/>
            <a:headEnd/>
            <a:tailEnd/>
          </a:ln>
        </p:spPr>
        <p:txBody>
          <a:bodyPr>
            <a:spAutoFit/>
          </a:bodyPr>
          <a:lstStyle/>
          <a:p>
            <a:pPr>
              <a:lnSpc>
                <a:spcPct val="80000"/>
              </a:lnSpc>
              <a:spcBef>
                <a:spcPct val="50000"/>
              </a:spcBef>
              <a:buClr>
                <a:schemeClr val="accent1"/>
              </a:buClr>
              <a:buSzPct val="65000"/>
              <a:buFont typeface="Wingdings" pitchFamily="2" charset="2"/>
              <a:buNone/>
            </a:pPr>
            <a:r>
              <a:rPr lang="fr-FR" sz="2400">
                <a:latin typeface="Arial" charset="0"/>
              </a:rPr>
              <a:t>Arrêt sur le Chott El Jerid</a:t>
            </a:r>
          </a:p>
          <a:p>
            <a:pPr>
              <a:lnSpc>
                <a:spcPct val="80000"/>
              </a:lnSpc>
              <a:spcBef>
                <a:spcPct val="50000"/>
              </a:spcBef>
              <a:buClr>
                <a:schemeClr val="accent1"/>
              </a:buClr>
              <a:buSzPct val="65000"/>
              <a:buFont typeface="Wingdings" pitchFamily="2" charset="2"/>
              <a:buChar char="n"/>
            </a:pPr>
            <a:endParaRPr lang="fr-FR" sz="1600" b="1">
              <a:solidFill>
                <a:srgbClr val="996600"/>
              </a:solidFill>
              <a:latin typeface="Garamond" pitchFamily="18" charset="0"/>
            </a:endParaRPr>
          </a:p>
        </p:txBody>
      </p:sp>
      <p:pic>
        <p:nvPicPr>
          <p:cNvPr id="48132" name="Picture 8" descr="sur chott 7BR"/>
          <p:cNvPicPr>
            <a:picLocks noChangeAspect="1" noChangeArrowheads="1"/>
          </p:cNvPicPr>
          <p:nvPr/>
        </p:nvPicPr>
        <p:blipFill>
          <a:blip r:embed="rId2"/>
          <a:srcRect/>
          <a:stretch>
            <a:fillRect/>
          </a:stretch>
        </p:blipFill>
        <p:spPr bwMode="auto">
          <a:xfrm>
            <a:off x="4707001" y="2543175"/>
            <a:ext cx="4191000" cy="3143250"/>
          </a:xfrm>
          <a:prstGeom prst="rect">
            <a:avLst/>
          </a:prstGeom>
          <a:noFill/>
          <a:ln w="9525">
            <a:noFill/>
            <a:miter lim="800000"/>
            <a:headEnd/>
            <a:tailEnd/>
          </a:ln>
        </p:spPr>
      </p:pic>
      <p:pic>
        <p:nvPicPr>
          <p:cNvPr id="48133" name="Picture 9" descr="IMG_1211BR"/>
          <p:cNvPicPr>
            <a:picLocks noChangeAspect="1" noChangeArrowheads="1"/>
          </p:cNvPicPr>
          <p:nvPr/>
        </p:nvPicPr>
        <p:blipFill>
          <a:blip r:embed="rId3"/>
          <a:srcRect/>
          <a:stretch>
            <a:fillRect/>
          </a:stretch>
        </p:blipFill>
        <p:spPr bwMode="auto">
          <a:xfrm>
            <a:off x="250824" y="2516188"/>
            <a:ext cx="4225925" cy="3170237"/>
          </a:xfrm>
          <a:prstGeom prst="rect">
            <a:avLst/>
          </a:prstGeom>
          <a:noFill/>
          <a:ln w="9525">
            <a:noFill/>
            <a:miter lim="800000"/>
            <a:headEnd/>
            <a:tailEnd/>
          </a:ln>
        </p:spPr>
      </p:pic>
      <p:pic>
        <p:nvPicPr>
          <p:cNvPr id="48134"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pic>
        <p:nvPicPr>
          <p:cNvPr id="8" name="Picture 2" descr="http://www.rue-du-magasin.fr/wp-content/uploads/2012/05/auchan-voyage-30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059713" y="332656"/>
            <a:ext cx="1512168" cy="523220"/>
          </a:xfrm>
          <a:prstGeom prst="rect">
            <a:avLst/>
          </a:prstGeom>
          <a:noFill/>
        </p:spPr>
        <p:txBody>
          <a:bodyPr wrap="square" rtlCol="0">
            <a:spAutoFit/>
          </a:bodyPr>
          <a:lstStyle/>
          <a:p>
            <a:r>
              <a:rPr lang="fr-FR" sz="2800" dirty="0" smtClean="0">
                <a:latin typeface="Arial" pitchFamily="34" charset="0"/>
                <a:cs typeface="Arial" pitchFamily="34" charset="0"/>
              </a:rPr>
              <a:t>Jour 5</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630238"/>
            <a:ext cx="9144000" cy="1143000"/>
          </a:xfrm>
          <a:prstGeom prst="rect">
            <a:avLst/>
          </a:prstGeom>
          <a:noFill/>
          <a:ln w="9525">
            <a:noFill/>
            <a:miter lim="800000"/>
            <a:headEnd/>
            <a:tailEnd/>
          </a:ln>
        </p:spPr>
        <p:txBody>
          <a:bodyPr anchor="ctr"/>
          <a:lstStyle/>
          <a:p>
            <a:pPr algn="ctr" eaLnBrk="0" hangingPunct="0"/>
            <a:r>
              <a:rPr lang="fr-FR" sz="2400">
                <a:latin typeface="Arial" charset="0"/>
              </a:rPr>
              <a:t>Déjeuner sous 25 palmiers – Tej El Khayem</a:t>
            </a:r>
          </a:p>
        </p:txBody>
      </p:sp>
      <p:pic>
        <p:nvPicPr>
          <p:cNvPr id="49154" name="Picture 4" descr="tej1"/>
          <p:cNvPicPr>
            <a:picLocks noChangeAspect="1" noChangeArrowheads="1"/>
          </p:cNvPicPr>
          <p:nvPr/>
        </p:nvPicPr>
        <p:blipFill>
          <a:blip r:embed="rId2"/>
          <a:srcRect/>
          <a:stretch>
            <a:fillRect/>
          </a:stretch>
        </p:blipFill>
        <p:spPr bwMode="auto">
          <a:xfrm>
            <a:off x="3384550" y="1773238"/>
            <a:ext cx="5651500" cy="4176712"/>
          </a:xfrm>
          <a:prstGeom prst="rect">
            <a:avLst/>
          </a:prstGeom>
          <a:noFill/>
          <a:ln w="9525">
            <a:noFill/>
            <a:miter lim="800000"/>
            <a:headEnd/>
            <a:tailEnd/>
          </a:ln>
        </p:spPr>
      </p:pic>
      <p:pic>
        <p:nvPicPr>
          <p:cNvPr id="49155" name="Picture 5" descr="tej 2"/>
          <p:cNvPicPr>
            <a:picLocks noChangeAspect="1" noChangeArrowheads="1"/>
          </p:cNvPicPr>
          <p:nvPr/>
        </p:nvPicPr>
        <p:blipFill>
          <a:blip r:embed="rId3"/>
          <a:srcRect/>
          <a:stretch>
            <a:fillRect/>
          </a:stretch>
        </p:blipFill>
        <p:spPr bwMode="auto">
          <a:xfrm>
            <a:off x="142875" y="1773238"/>
            <a:ext cx="3133725" cy="4176712"/>
          </a:xfrm>
          <a:prstGeom prst="rect">
            <a:avLst/>
          </a:prstGeom>
          <a:noFill/>
          <a:ln w="9525">
            <a:noFill/>
            <a:miter lim="800000"/>
            <a:headEnd/>
            <a:tailEnd/>
          </a:ln>
        </p:spPr>
      </p:pic>
      <p:pic>
        <p:nvPicPr>
          <p:cNvPr id="49157"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7" name="ZoneTexte 6"/>
          <p:cNvSpPr txBox="1"/>
          <p:nvPr/>
        </p:nvSpPr>
        <p:spPr>
          <a:xfrm>
            <a:off x="4059713" y="332656"/>
            <a:ext cx="1512168" cy="523220"/>
          </a:xfrm>
          <a:prstGeom prst="rect">
            <a:avLst/>
          </a:prstGeom>
          <a:noFill/>
        </p:spPr>
        <p:txBody>
          <a:bodyPr wrap="square" rtlCol="0">
            <a:spAutoFit/>
          </a:bodyPr>
          <a:lstStyle/>
          <a:p>
            <a:r>
              <a:rPr lang="fr-FR" sz="2800" dirty="0" smtClean="0">
                <a:latin typeface="Arial" pitchFamily="34" charset="0"/>
                <a:cs typeface="Arial" pitchFamily="34" charset="0"/>
              </a:rPr>
              <a:t>Jour 5</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1008MX"/>
          <p:cNvPicPr>
            <a:picLocks noGrp="1" noChangeAspect="1" noChangeArrowheads="1"/>
          </p:cNvPicPr>
          <p:nvPr>
            <p:ph type="body" idx="1"/>
          </p:nvPr>
        </p:nvPicPr>
        <p:blipFill>
          <a:blip r:embed="rId2"/>
          <a:srcRect/>
          <a:stretch>
            <a:fillRect/>
          </a:stretch>
        </p:blipFill>
        <p:spPr>
          <a:xfrm>
            <a:off x="1547813" y="1989138"/>
            <a:ext cx="6040437" cy="4530725"/>
          </a:xfrm>
        </p:spPr>
      </p:pic>
      <p:pic>
        <p:nvPicPr>
          <p:cNvPr id="50178" name="Picture 8"/>
          <p:cNvPicPr>
            <a:picLocks noChangeAspect="1" noChangeArrowheads="1"/>
          </p:cNvPicPr>
          <p:nvPr/>
        </p:nvPicPr>
        <p:blipFill>
          <a:blip r:embed="rId3"/>
          <a:srcRect/>
          <a:stretch>
            <a:fillRect/>
          </a:stretch>
        </p:blipFill>
        <p:spPr bwMode="auto">
          <a:xfrm>
            <a:off x="0" y="15875"/>
            <a:ext cx="1779588" cy="1736725"/>
          </a:xfrm>
          <a:prstGeom prst="rect">
            <a:avLst/>
          </a:prstGeom>
          <a:noFill/>
          <a:ln w="9525">
            <a:noFill/>
            <a:miter lim="800000"/>
            <a:headEnd/>
            <a:tailEnd/>
          </a:ln>
        </p:spPr>
      </p:pic>
      <p:sp>
        <p:nvSpPr>
          <p:cNvPr id="50180" name="Rectangle 2"/>
          <p:cNvSpPr>
            <a:spLocks noChangeArrowheads="1"/>
          </p:cNvSpPr>
          <p:nvPr/>
        </p:nvSpPr>
        <p:spPr bwMode="auto">
          <a:xfrm>
            <a:off x="684213" y="630238"/>
            <a:ext cx="9144000" cy="1143000"/>
          </a:xfrm>
          <a:prstGeom prst="rect">
            <a:avLst/>
          </a:prstGeom>
          <a:noFill/>
          <a:ln w="9525">
            <a:noFill/>
            <a:miter lim="800000"/>
            <a:headEnd/>
            <a:tailEnd/>
          </a:ln>
        </p:spPr>
        <p:txBody>
          <a:bodyPr anchor="ctr"/>
          <a:lstStyle/>
          <a:p>
            <a:pPr algn="ctr" eaLnBrk="0" hangingPunct="0"/>
            <a:r>
              <a:rPr lang="fr-FR" sz="2400">
                <a:latin typeface="Arial" charset="0"/>
              </a:rPr>
              <a:t>Déjeuner sous 25 palmiers – Tej El Khayem (ou similaire)</a:t>
            </a:r>
          </a:p>
        </p:txBody>
      </p:sp>
      <p:pic>
        <p:nvPicPr>
          <p:cNvPr id="6" name="Picture 2" descr="http://www.rue-du-magasin.fr/wp-content/uploads/2012/05/auchan-voyage-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4059713" y="332656"/>
            <a:ext cx="1512168" cy="523220"/>
          </a:xfrm>
          <a:prstGeom prst="rect">
            <a:avLst/>
          </a:prstGeom>
          <a:noFill/>
        </p:spPr>
        <p:txBody>
          <a:bodyPr wrap="square" rtlCol="0">
            <a:spAutoFit/>
          </a:bodyPr>
          <a:lstStyle/>
          <a:p>
            <a:r>
              <a:rPr lang="fr-FR" sz="2800" dirty="0" smtClean="0">
                <a:latin typeface="Arial" pitchFamily="34" charset="0"/>
                <a:cs typeface="Arial" pitchFamily="34" charset="0"/>
              </a:rPr>
              <a:t>Jour 5</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DPSCamera_0257BR"/>
          <p:cNvPicPr>
            <a:picLocks noChangeAspect="1" noChangeArrowheads="1"/>
          </p:cNvPicPr>
          <p:nvPr/>
        </p:nvPicPr>
        <p:blipFill>
          <a:blip r:embed="rId2"/>
          <a:srcRect/>
          <a:stretch>
            <a:fillRect/>
          </a:stretch>
        </p:blipFill>
        <p:spPr bwMode="auto">
          <a:xfrm>
            <a:off x="706438" y="1809750"/>
            <a:ext cx="3779837" cy="2632075"/>
          </a:xfrm>
          <a:prstGeom prst="rect">
            <a:avLst/>
          </a:prstGeom>
          <a:noFill/>
          <a:ln w="9525">
            <a:noFill/>
            <a:miter lim="800000"/>
            <a:headEnd/>
            <a:tailEnd/>
          </a:ln>
        </p:spPr>
      </p:pic>
      <p:pic>
        <p:nvPicPr>
          <p:cNvPr id="51202" name="Picture 8" descr="IMG_4042"/>
          <p:cNvPicPr>
            <a:picLocks noChangeAspect="1" noChangeArrowheads="1"/>
          </p:cNvPicPr>
          <p:nvPr/>
        </p:nvPicPr>
        <p:blipFill>
          <a:blip r:embed="rId3"/>
          <a:srcRect/>
          <a:stretch>
            <a:fillRect/>
          </a:stretch>
        </p:blipFill>
        <p:spPr bwMode="auto">
          <a:xfrm>
            <a:off x="4910138" y="1798638"/>
            <a:ext cx="3673475" cy="2447925"/>
          </a:xfrm>
          <a:prstGeom prst="rect">
            <a:avLst/>
          </a:prstGeom>
          <a:noFill/>
          <a:ln w="9525">
            <a:noFill/>
            <a:miter lim="800000"/>
            <a:headEnd/>
            <a:tailEnd/>
          </a:ln>
        </p:spPr>
      </p:pic>
      <p:pic>
        <p:nvPicPr>
          <p:cNvPr id="51203" name="Picture 8" descr="7529MX"/>
          <p:cNvPicPr>
            <a:picLocks noChangeAspect="1" noChangeArrowheads="1"/>
          </p:cNvPicPr>
          <p:nvPr/>
        </p:nvPicPr>
        <p:blipFill>
          <a:blip r:embed="rId4"/>
          <a:srcRect/>
          <a:stretch>
            <a:fillRect/>
          </a:stretch>
        </p:blipFill>
        <p:spPr bwMode="auto">
          <a:xfrm>
            <a:off x="4960938" y="4381500"/>
            <a:ext cx="3571875" cy="2381250"/>
          </a:xfrm>
          <a:prstGeom prst="rect">
            <a:avLst/>
          </a:prstGeom>
          <a:noFill/>
          <a:ln w="9525">
            <a:noFill/>
            <a:miter lim="800000"/>
            <a:headEnd/>
            <a:tailEnd/>
          </a:ln>
        </p:spPr>
      </p:pic>
      <p:pic>
        <p:nvPicPr>
          <p:cNvPr id="51204" name="Picture 7" descr="IMG_2969BR"/>
          <p:cNvPicPr>
            <a:picLocks noChangeAspect="1" noChangeArrowheads="1"/>
          </p:cNvPicPr>
          <p:nvPr/>
        </p:nvPicPr>
        <p:blipFill>
          <a:blip r:embed="rId5"/>
          <a:srcRect/>
          <a:stretch>
            <a:fillRect/>
          </a:stretch>
        </p:blipFill>
        <p:spPr bwMode="auto">
          <a:xfrm>
            <a:off x="706438" y="4508500"/>
            <a:ext cx="3779837" cy="2259013"/>
          </a:xfrm>
          <a:prstGeom prst="rect">
            <a:avLst/>
          </a:prstGeom>
          <a:noFill/>
          <a:ln w="9525">
            <a:noFill/>
            <a:miter lim="800000"/>
            <a:headEnd/>
            <a:tailEnd/>
          </a:ln>
        </p:spPr>
      </p:pic>
      <p:pic>
        <p:nvPicPr>
          <p:cNvPr id="51206" name="Picture 8"/>
          <p:cNvPicPr>
            <a:picLocks noChangeAspect="1" noChangeArrowheads="1"/>
          </p:cNvPicPr>
          <p:nvPr/>
        </p:nvPicPr>
        <p:blipFill>
          <a:blip r:embed="rId6"/>
          <a:srcRect/>
          <a:stretch>
            <a:fillRect/>
          </a:stretch>
        </p:blipFill>
        <p:spPr bwMode="auto">
          <a:xfrm>
            <a:off x="0" y="15875"/>
            <a:ext cx="1779588" cy="1736725"/>
          </a:xfrm>
          <a:prstGeom prst="rect">
            <a:avLst/>
          </a:prstGeom>
          <a:noFill/>
          <a:ln w="9525">
            <a:noFill/>
            <a:miter lim="800000"/>
            <a:headEnd/>
            <a:tailEnd/>
          </a:ln>
        </p:spPr>
      </p:pic>
      <p:sp>
        <p:nvSpPr>
          <p:cNvPr id="8" name="ZoneTexte 7"/>
          <p:cNvSpPr txBox="1"/>
          <p:nvPr/>
        </p:nvSpPr>
        <p:spPr>
          <a:xfrm>
            <a:off x="4059713" y="332656"/>
            <a:ext cx="1512168" cy="523220"/>
          </a:xfrm>
          <a:prstGeom prst="rect">
            <a:avLst/>
          </a:prstGeom>
          <a:noFill/>
        </p:spPr>
        <p:txBody>
          <a:bodyPr wrap="square" rtlCol="0">
            <a:spAutoFit/>
          </a:bodyPr>
          <a:lstStyle/>
          <a:p>
            <a:r>
              <a:rPr lang="fr-FR" sz="2800" dirty="0" smtClean="0">
                <a:latin typeface="Arial" pitchFamily="34" charset="0"/>
                <a:cs typeface="Arial" pitchFamily="34" charset="0"/>
              </a:rPr>
              <a:t>Jour 5</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ar Houidi"/>
          <p:cNvPicPr>
            <a:picLocks noChangeAspect="1" noChangeArrowheads="1"/>
          </p:cNvPicPr>
          <p:nvPr/>
        </p:nvPicPr>
        <p:blipFill>
          <a:blip r:embed="rId2"/>
          <a:srcRect/>
          <a:stretch>
            <a:fillRect/>
          </a:stretch>
        </p:blipFill>
        <p:spPr bwMode="auto">
          <a:xfrm>
            <a:off x="395288" y="4024313"/>
            <a:ext cx="4457700" cy="2714625"/>
          </a:xfrm>
          <a:prstGeom prst="rect">
            <a:avLst/>
          </a:prstGeom>
          <a:noFill/>
          <a:ln w="9525">
            <a:noFill/>
            <a:miter lim="800000"/>
            <a:headEnd/>
            <a:tailEnd/>
          </a:ln>
        </p:spPr>
      </p:pic>
      <p:pic>
        <p:nvPicPr>
          <p:cNvPr id="52227" name="Picture 6" descr="http://img-cdn1.iha.ma/uk/7249400001773/Guest-house-bed-and-breakfast-Tunisia-Tozeur-governorate-Nefta.jpeg"/>
          <p:cNvPicPr>
            <a:picLocks noChangeAspect="1" noChangeArrowheads="1"/>
          </p:cNvPicPr>
          <p:nvPr/>
        </p:nvPicPr>
        <p:blipFill>
          <a:blip r:embed="rId3"/>
          <a:srcRect/>
          <a:stretch>
            <a:fillRect/>
          </a:stretch>
        </p:blipFill>
        <p:spPr bwMode="auto">
          <a:xfrm>
            <a:off x="5364163" y="1628775"/>
            <a:ext cx="3021012" cy="2266950"/>
          </a:xfrm>
          <a:prstGeom prst="rect">
            <a:avLst/>
          </a:prstGeom>
          <a:noFill/>
          <a:ln w="9525">
            <a:noFill/>
            <a:miter lim="800000"/>
            <a:headEnd/>
            <a:tailEnd/>
          </a:ln>
        </p:spPr>
      </p:pic>
      <p:pic>
        <p:nvPicPr>
          <p:cNvPr id="52228" name="Picture 8" descr="http://img-cdn1.iha.ma/uk/7249400005003/Guest-house-bed-and-breakfast-Tunisia-Tozeur-governorate-Nefta.jpeg"/>
          <p:cNvPicPr>
            <a:picLocks noChangeAspect="1" noChangeArrowheads="1"/>
          </p:cNvPicPr>
          <p:nvPr/>
        </p:nvPicPr>
        <p:blipFill>
          <a:blip r:embed="rId4"/>
          <a:srcRect/>
          <a:stretch>
            <a:fillRect/>
          </a:stretch>
        </p:blipFill>
        <p:spPr bwMode="auto">
          <a:xfrm>
            <a:off x="5364163" y="4281488"/>
            <a:ext cx="3098800" cy="2325687"/>
          </a:xfrm>
          <a:prstGeom prst="rect">
            <a:avLst/>
          </a:prstGeom>
          <a:noFill/>
          <a:ln w="9525">
            <a:noFill/>
            <a:miter lim="800000"/>
            <a:headEnd/>
            <a:tailEnd/>
          </a:ln>
        </p:spPr>
      </p:pic>
      <p:pic>
        <p:nvPicPr>
          <p:cNvPr id="52229" name="Picture 8"/>
          <p:cNvPicPr>
            <a:picLocks noChangeAspect="1" noChangeArrowheads="1"/>
          </p:cNvPicPr>
          <p:nvPr/>
        </p:nvPicPr>
        <p:blipFill>
          <a:blip r:embed="rId5"/>
          <a:srcRect/>
          <a:stretch>
            <a:fillRect/>
          </a:stretch>
        </p:blipFill>
        <p:spPr bwMode="auto">
          <a:xfrm>
            <a:off x="0" y="15875"/>
            <a:ext cx="1779588" cy="1736725"/>
          </a:xfrm>
          <a:prstGeom prst="rect">
            <a:avLst/>
          </a:prstGeom>
          <a:noFill/>
          <a:ln w="9525">
            <a:noFill/>
            <a:miter lim="800000"/>
            <a:headEnd/>
            <a:tailEnd/>
          </a:ln>
        </p:spPr>
      </p:pic>
      <p:sp>
        <p:nvSpPr>
          <p:cNvPr id="8" name="Rectangle 9"/>
          <p:cNvSpPr>
            <a:spLocks noChangeArrowheads="1"/>
          </p:cNvSpPr>
          <p:nvPr/>
        </p:nvSpPr>
        <p:spPr bwMode="auto">
          <a:xfrm>
            <a:off x="633041" y="1844823"/>
            <a:ext cx="4587031" cy="2054515"/>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10" name="ZoneTexte 9"/>
          <p:cNvSpPr txBox="1"/>
          <p:nvPr/>
        </p:nvSpPr>
        <p:spPr>
          <a:xfrm>
            <a:off x="1935477" y="449238"/>
            <a:ext cx="5760640" cy="523220"/>
          </a:xfrm>
          <a:prstGeom prst="rect">
            <a:avLst/>
          </a:prstGeom>
          <a:noFill/>
        </p:spPr>
        <p:txBody>
          <a:bodyPr wrap="square" rtlCol="0">
            <a:spAutoFit/>
          </a:bodyPr>
          <a:lstStyle/>
          <a:p>
            <a:r>
              <a:rPr lang="fr-FR" sz="2800" dirty="0" smtClean="0">
                <a:latin typeface="Arial" pitchFamily="34" charset="0"/>
                <a:cs typeface="Arial" pitchFamily="34" charset="0"/>
              </a:rPr>
              <a:t>Nuit au Dar </a:t>
            </a:r>
            <a:r>
              <a:rPr lang="fr-FR" sz="2800" dirty="0" err="1" smtClean="0">
                <a:latin typeface="Arial" pitchFamily="34" charset="0"/>
                <a:cs typeface="Arial" pitchFamily="34" charset="0"/>
              </a:rPr>
              <a:t>Houidi</a:t>
            </a:r>
            <a:r>
              <a:rPr lang="fr-FR" sz="2800" dirty="0" smtClean="0">
                <a:latin typeface="Arial" pitchFamily="34" charset="0"/>
                <a:cs typeface="Arial" pitchFamily="34" charset="0"/>
              </a:rPr>
              <a:t> ou similaire</a:t>
            </a:r>
            <a:endParaRPr lang="fr-FR" sz="2800" dirty="0">
              <a:latin typeface="Arial" pitchFamily="34" charset="0"/>
              <a:cs typeface="Arial" pitchFamily="34" charset="0"/>
            </a:endParaRPr>
          </a:p>
        </p:txBody>
      </p:sp>
      <p:sp>
        <p:nvSpPr>
          <p:cNvPr id="11" name="Rectangle 2"/>
          <p:cNvSpPr txBox="1">
            <a:spLocks noChangeArrowheads="1"/>
          </p:cNvSpPr>
          <p:nvPr/>
        </p:nvSpPr>
        <p:spPr>
          <a:xfrm>
            <a:off x="7020272" y="-13241"/>
            <a:ext cx="2298155" cy="711860"/>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defRPr/>
            </a:pPr>
            <a:r>
              <a:rPr lang="fr-FR" sz="2800" b="0" dirty="0" smtClean="0">
                <a:solidFill>
                  <a:schemeClr val="tx1"/>
                </a:solidFill>
                <a:effectLst/>
              </a:rPr>
              <a:t>Jour 5</a:t>
            </a:r>
            <a:endParaRPr lang="fr-FR" sz="2800" dirty="0" smtClean="0">
              <a:solidFill>
                <a:schemeClr val="hlink"/>
              </a:solidFill>
            </a:endParaRPr>
          </a:p>
        </p:txBody>
      </p:sp>
      <p:sp>
        <p:nvSpPr>
          <p:cNvPr id="12" name="ZoneTexte 3"/>
          <p:cNvSpPr txBox="1">
            <a:spLocks noChangeArrowheads="1"/>
          </p:cNvSpPr>
          <p:nvPr/>
        </p:nvSpPr>
        <p:spPr bwMode="auto">
          <a:xfrm>
            <a:off x="633041" y="1864400"/>
            <a:ext cx="4731122" cy="2031325"/>
          </a:xfrm>
          <a:prstGeom prst="rect">
            <a:avLst/>
          </a:prstGeom>
          <a:noFill/>
          <a:ln w="9525">
            <a:noFill/>
            <a:miter lim="800000"/>
            <a:headEnd/>
            <a:tailEnd/>
          </a:ln>
        </p:spPr>
        <p:txBody>
          <a:bodyPr wrap="square">
            <a:spAutoFit/>
          </a:bodyPr>
          <a:lstStyle/>
          <a:p>
            <a:r>
              <a:rPr lang="fr-FR" dirty="0">
                <a:latin typeface="Arial" pitchFamily="34" charset="0"/>
                <a:cs typeface="Arial" pitchFamily="34" charset="0"/>
              </a:rPr>
              <a:t>Situé à seulement 800 mètres du centre-ville de </a:t>
            </a:r>
            <a:r>
              <a:rPr lang="fr-FR" dirty="0" err="1">
                <a:latin typeface="Arial" pitchFamily="34" charset="0"/>
                <a:cs typeface="Arial" pitchFamily="34" charset="0"/>
              </a:rPr>
              <a:t>Nefta</a:t>
            </a:r>
            <a:r>
              <a:rPr lang="fr-FR" dirty="0">
                <a:latin typeface="Arial" pitchFamily="34" charset="0"/>
                <a:cs typeface="Arial" pitchFamily="34" charset="0"/>
              </a:rPr>
              <a:t>, dans le sud-ouest de la Tunisie, ce bâtiment datant du XVIIe siècle est un musée doté de 5 chambres.</a:t>
            </a:r>
          </a:p>
          <a:p>
            <a:r>
              <a:rPr lang="fr-FR" dirty="0">
                <a:latin typeface="Arial" pitchFamily="34" charset="0"/>
                <a:cs typeface="Arial" pitchFamily="34" charset="0"/>
              </a:rPr>
              <a:t>Les chambres du Dar </a:t>
            </a:r>
            <a:r>
              <a:rPr lang="fr-FR" dirty="0" err="1">
                <a:latin typeface="Arial" pitchFamily="34" charset="0"/>
                <a:cs typeface="Arial" pitchFamily="34" charset="0"/>
              </a:rPr>
              <a:t>Houidi</a:t>
            </a:r>
            <a:r>
              <a:rPr lang="fr-FR" dirty="0">
                <a:latin typeface="Arial" pitchFamily="34" charset="0"/>
                <a:cs typeface="Arial" pitchFamily="34" charset="0"/>
              </a:rPr>
              <a:t> possèdent une salle de bains privative et un salon. Elles sont décorées dans un style traditionnel.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http://media.hotelscombined.com/HI52144822.jpg"/>
          <p:cNvPicPr>
            <a:picLocks noChangeAspect="1" noChangeArrowheads="1"/>
          </p:cNvPicPr>
          <p:nvPr/>
        </p:nvPicPr>
        <p:blipFill>
          <a:blip r:embed="rId2"/>
          <a:srcRect/>
          <a:stretch>
            <a:fillRect/>
          </a:stretch>
        </p:blipFill>
        <p:spPr bwMode="auto">
          <a:xfrm>
            <a:off x="250825" y="3789363"/>
            <a:ext cx="3810000" cy="2857500"/>
          </a:xfrm>
          <a:prstGeom prst="rect">
            <a:avLst/>
          </a:prstGeom>
          <a:noFill/>
          <a:ln w="9525">
            <a:noFill/>
            <a:miter lim="800000"/>
            <a:headEnd/>
            <a:tailEnd/>
          </a:ln>
        </p:spPr>
      </p:pic>
      <p:pic>
        <p:nvPicPr>
          <p:cNvPr id="53250" name="Picture 4" descr="http://img-cdn1.iha.ma/uk/7249400002023/Guest-house-bed-and-breakfast-Tunisia-Tozeur-governorate-Nefta.jpeg"/>
          <p:cNvPicPr>
            <a:picLocks noChangeAspect="1" noChangeArrowheads="1"/>
          </p:cNvPicPr>
          <p:nvPr/>
        </p:nvPicPr>
        <p:blipFill>
          <a:blip r:embed="rId3"/>
          <a:srcRect/>
          <a:stretch>
            <a:fillRect/>
          </a:stretch>
        </p:blipFill>
        <p:spPr bwMode="auto">
          <a:xfrm>
            <a:off x="4932363" y="3789363"/>
            <a:ext cx="3810000" cy="2857500"/>
          </a:xfrm>
          <a:prstGeom prst="rect">
            <a:avLst/>
          </a:prstGeom>
          <a:noFill/>
          <a:ln w="9525">
            <a:noFill/>
            <a:miter lim="800000"/>
            <a:headEnd/>
            <a:tailEnd/>
          </a:ln>
        </p:spPr>
      </p:pic>
      <p:pic>
        <p:nvPicPr>
          <p:cNvPr id="53251"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7" name="Rectangle 9"/>
          <p:cNvSpPr>
            <a:spLocks noChangeArrowheads="1"/>
          </p:cNvSpPr>
          <p:nvPr/>
        </p:nvSpPr>
        <p:spPr bwMode="auto">
          <a:xfrm>
            <a:off x="1077963" y="1773517"/>
            <a:ext cx="7893017" cy="1800523"/>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Rectangle 3"/>
          <p:cNvSpPr>
            <a:spLocks noChangeArrowheads="1"/>
          </p:cNvSpPr>
          <p:nvPr/>
        </p:nvSpPr>
        <p:spPr bwMode="auto">
          <a:xfrm>
            <a:off x="1207327" y="1935590"/>
            <a:ext cx="7634288" cy="1476375"/>
          </a:xfrm>
          <a:prstGeom prst="rect">
            <a:avLst/>
          </a:prstGeom>
          <a:noFill/>
          <a:ln w="9525">
            <a:noFill/>
            <a:miter lim="800000"/>
            <a:headEnd/>
            <a:tailEnd/>
          </a:ln>
        </p:spPr>
        <p:txBody>
          <a:bodyPr>
            <a:spAutoFit/>
          </a:bodyPr>
          <a:lstStyle/>
          <a:p>
            <a:r>
              <a:rPr lang="fr-FR" dirty="0">
                <a:latin typeface="Arial" pitchFamily="34" charset="0"/>
                <a:cs typeface="Arial" pitchFamily="34" charset="0"/>
              </a:rPr>
              <a:t>Dans le salon authentique, vous bénéficierez d'un accès à la télévision par satellite et à Internet.</a:t>
            </a:r>
          </a:p>
          <a:p>
            <a:r>
              <a:rPr lang="fr-FR" dirty="0">
                <a:latin typeface="Arial" pitchFamily="34" charset="0"/>
                <a:cs typeface="Arial" pitchFamily="34" charset="0"/>
              </a:rPr>
              <a:t>L'aéroport de Tozeur se trouve à seulement 24 km du Dar </a:t>
            </a:r>
            <a:r>
              <a:rPr lang="fr-FR" dirty="0" err="1">
                <a:latin typeface="Arial" pitchFamily="34" charset="0"/>
                <a:cs typeface="Arial" pitchFamily="34" charset="0"/>
              </a:rPr>
              <a:t>Houidi</a:t>
            </a:r>
            <a:r>
              <a:rPr lang="fr-FR" dirty="0">
                <a:latin typeface="Arial" pitchFamily="34" charset="0"/>
                <a:cs typeface="Arial" pitchFamily="34" charset="0"/>
              </a:rPr>
              <a:t> et une navette d'aéroport est disponible sur demande. Les clients arrivant en voiture apprécieront le parking public gratuit à proximité.</a:t>
            </a:r>
          </a:p>
        </p:txBody>
      </p:sp>
      <p:sp>
        <p:nvSpPr>
          <p:cNvPr id="3" name="ZoneTexte 2"/>
          <p:cNvSpPr txBox="1"/>
          <p:nvPr/>
        </p:nvSpPr>
        <p:spPr>
          <a:xfrm>
            <a:off x="2182821" y="450250"/>
            <a:ext cx="5760640" cy="523220"/>
          </a:xfrm>
          <a:prstGeom prst="rect">
            <a:avLst/>
          </a:prstGeom>
          <a:noFill/>
        </p:spPr>
        <p:txBody>
          <a:bodyPr wrap="square" rtlCol="0">
            <a:spAutoFit/>
          </a:bodyPr>
          <a:lstStyle/>
          <a:p>
            <a:r>
              <a:rPr lang="fr-FR" sz="2800" dirty="0" smtClean="0">
                <a:latin typeface="Arial" pitchFamily="34" charset="0"/>
                <a:cs typeface="Arial" pitchFamily="34" charset="0"/>
              </a:rPr>
              <a:t>Nuit au Dar </a:t>
            </a:r>
            <a:r>
              <a:rPr lang="fr-FR" sz="2800" dirty="0" err="1" smtClean="0">
                <a:latin typeface="Arial" pitchFamily="34" charset="0"/>
                <a:cs typeface="Arial" pitchFamily="34" charset="0"/>
              </a:rPr>
              <a:t>Houidi</a:t>
            </a:r>
            <a:r>
              <a:rPr lang="fr-FR" sz="2800" dirty="0" smtClean="0">
                <a:latin typeface="Arial" pitchFamily="34" charset="0"/>
                <a:cs typeface="Arial" pitchFamily="34" charset="0"/>
              </a:rPr>
              <a:t> ou similaire</a:t>
            </a:r>
            <a:endParaRPr lang="fr-FR" sz="2800" dirty="0">
              <a:latin typeface="Arial" pitchFamily="34" charset="0"/>
              <a:cs typeface="Arial" pitchFamily="34" charset="0"/>
            </a:endParaRPr>
          </a:p>
        </p:txBody>
      </p:sp>
      <p:sp>
        <p:nvSpPr>
          <p:cNvPr id="11" name="Rectangle 2"/>
          <p:cNvSpPr txBox="1">
            <a:spLocks noChangeArrowheads="1"/>
          </p:cNvSpPr>
          <p:nvPr/>
        </p:nvSpPr>
        <p:spPr>
          <a:xfrm>
            <a:off x="7020272" y="-13241"/>
            <a:ext cx="2298155" cy="711860"/>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defRPr/>
            </a:pPr>
            <a:r>
              <a:rPr lang="fr-FR" sz="2800" b="0" dirty="0" smtClean="0">
                <a:solidFill>
                  <a:schemeClr val="tx1"/>
                </a:solidFill>
                <a:effectLst/>
              </a:rPr>
              <a:t>Jour 5</a:t>
            </a:r>
            <a:endParaRPr lang="fr-FR" sz="2800" dirty="0" smtClean="0">
              <a:solidFill>
                <a:schemeClr val="hlink"/>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defRPr/>
            </a:pPr>
            <a:r>
              <a:rPr lang="fr-FR" sz="3600" b="0" dirty="0" smtClean="0">
                <a:solidFill>
                  <a:schemeClr val="tx1"/>
                </a:solidFill>
                <a:effectLst/>
              </a:rPr>
              <a:t>Jour 6</a:t>
            </a:r>
            <a:endParaRPr lang="fr-FR" sz="2400" dirty="0" smtClean="0">
              <a:solidFill>
                <a:schemeClr val="hlink"/>
              </a:solidFill>
            </a:endParaRPr>
          </a:p>
        </p:txBody>
      </p:sp>
      <p:pic>
        <p:nvPicPr>
          <p:cNvPr id="5" name="Picture 8"/>
          <p:cNvPicPr>
            <a:picLocks noChangeAspect="1" noChangeArrowheads="1"/>
          </p:cNvPicPr>
          <p:nvPr/>
        </p:nvPicPr>
        <p:blipFill>
          <a:blip r:embed="rId2"/>
          <a:srcRect/>
          <a:stretch>
            <a:fillRect/>
          </a:stretch>
        </p:blipFill>
        <p:spPr bwMode="auto">
          <a:xfrm>
            <a:off x="0" y="15875"/>
            <a:ext cx="1779588" cy="1736725"/>
          </a:xfrm>
          <a:prstGeom prst="rect">
            <a:avLst/>
          </a:prstGeom>
          <a:noFill/>
          <a:ln w="9525">
            <a:noFill/>
            <a:miter lim="800000"/>
            <a:headEnd/>
            <a:tailEnd/>
          </a:ln>
        </p:spPr>
      </p:pic>
      <p:pic>
        <p:nvPicPr>
          <p:cNvPr id="6" name="Picture 2" descr="http://www.rue-du-magasin.fr/wp-content/uploads/2012/05/auchan-voyage-300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1331640" y="2242278"/>
            <a:ext cx="7591143" cy="3995033"/>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Rectangle 3"/>
          <p:cNvSpPr txBox="1">
            <a:spLocks/>
          </p:cNvSpPr>
          <p:nvPr/>
        </p:nvSpPr>
        <p:spPr bwMode="auto">
          <a:xfrm>
            <a:off x="1331105" y="2420888"/>
            <a:ext cx="822960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fr-FR" sz="2400" dirty="0" smtClean="0">
                <a:latin typeface="Imprint MT Shadow" pitchFamily="82" charset="0"/>
                <a:cs typeface="Arial" charset="0"/>
              </a:rPr>
              <a:t>Petit déjeuner au Dar </a:t>
            </a:r>
            <a:r>
              <a:rPr lang="fr-FR" sz="2400" dirty="0" err="1" smtClean="0">
                <a:latin typeface="Imprint MT Shadow" pitchFamily="82" charset="0"/>
                <a:cs typeface="Arial" charset="0"/>
              </a:rPr>
              <a:t>Houidi</a:t>
            </a:r>
            <a:endParaRPr lang="fr-FR" sz="2400" dirty="0" smtClean="0">
              <a:latin typeface="Imprint MT Shadow" pitchFamily="82" charset="0"/>
              <a:cs typeface="Arial" charset="0"/>
            </a:endParaRPr>
          </a:p>
          <a:p>
            <a:r>
              <a:rPr lang="fr-FR" sz="2400" dirty="0" smtClean="0">
                <a:latin typeface="Imprint MT Shadow" pitchFamily="82" charset="0"/>
                <a:cs typeface="Arial" charset="0"/>
              </a:rPr>
              <a:t>Départ en calèche pour une visite de la ville de </a:t>
            </a:r>
            <a:r>
              <a:rPr lang="fr-FR" sz="2400" dirty="0" err="1" smtClean="0">
                <a:latin typeface="Imprint MT Shadow" pitchFamily="82" charset="0"/>
                <a:cs typeface="Arial" charset="0"/>
              </a:rPr>
              <a:t>Nefta</a:t>
            </a:r>
            <a:endParaRPr lang="fr-FR" sz="2400" dirty="0" smtClean="0">
              <a:latin typeface="Imprint MT Shadow" pitchFamily="82" charset="0"/>
              <a:cs typeface="Arial" charset="0"/>
            </a:endParaRPr>
          </a:p>
          <a:p>
            <a:r>
              <a:rPr lang="fr-FR" sz="2400" dirty="0" smtClean="0">
                <a:latin typeface="Imprint MT Shadow" pitchFamily="82" charset="0"/>
                <a:cs typeface="Arial" charset="0"/>
              </a:rPr>
              <a:t>Déjeuner dans un restaurant traditionnelle tunisien de </a:t>
            </a:r>
            <a:r>
              <a:rPr lang="fr-FR" sz="2400" dirty="0" err="1" smtClean="0">
                <a:latin typeface="Imprint MT Shadow" pitchFamily="82" charset="0"/>
                <a:cs typeface="Arial" charset="0"/>
              </a:rPr>
              <a:t>Nefta</a:t>
            </a:r>
            <a:endParaRPr lang="fr-FR" sz="2400" dirty="0" smtClean="0">
              <a:latin typeface="Imprint MT Shadow" pitchFamily="82" charset="0"/>
              <a:cs typeface="Arial" charset="0"/>
            </a:endParaRPr>
          </a:p>
          <a:p>
            <a:r>
              <a:rPr lang="fr-FR" sz="2400" dirty="0" smtClean="0">
                <a:latin typeface="Imprint MT Shadow" pitchFamily="82" charset="0"/>
                <a:cs typeface="Arial" charset="0"/>
              </a:rPr>
              <a:t>Transfert de </a:t>
            </a:r>
            <a:r>
              <a:rPr lang="fr-FR" sz="2400" dirty="0" err="1" smtClean="0">
                <a:latin typeface="Imprint MT Shadow" pitchFamily="82" charset="0"/>
                <a:cs typeface="Arial" charset="0"/>
              </a:rPr>
              <a:t>Nefta</a:t>
            </a:r>
            <a:r>
              <a:rPr lang="fr-FR" sz="2400" dirty="0" smtClean="0">
                <a:latin typeface="Imprint MT Shadow" pitchFamily="82" charset="0"/>
                <a:cs typeface="Arial" charset="0"/>
              </a:rPr>
              <a:t> en direction de Tozeur</a:t>
            </a:r>
          </a:p>
          <a:p>
            <a:r>
              <a:rPr lang="fr-FR" sz="2400" dirty="0" smtClean="0">
                <a:latin typeface="Imprint MT Shadow" pitchFamily="82" charset="0"/>
                <a:cs typeface="Arial" charset="0"/>
              </a:rPr>
              <a:t>Visite libre de Tozeur</a:t>
            </a:r>
          </a:p>
          <a:p>
            <a:r>
              <a:rPr lang="fr-FR" sz="2400" dirty="0" smtClean="0">
                <a:latin typeface="Imprint MT Shadow" pitchFamily="82" charset="0"/>
                <a:cs typeface="Arial" charset="0"/>
              </a:rPr>
              <a:t>Arrivée à l’hôtel Ksar </a:t>
            </a:r>
            <a:r>
              <a:rPr lang="fr-FR" sz="2400" dirty="0" err="1" smtClean="0">
                <a:latin typeface="Imprint MT Shadow" pitchFamily="82" charset="0"/>
                <a:cs typeface="Arial" charset="0"/>
              </a:rPr>
              <a:t>Jerid</a:t>
            </a:r>
            <a:r>
              <a:rPr lang="fr-FR" sz="2400" dirty="0" smtClean="0">
                <a:latin typeface="Imprint MT Shadow" pitchFamily="82" charset="0"/>
                <a:cs typeface="Arial" charset="0"/>
              </a:rPr>
              <a:t> cocktail de bienvenue remise des clefs et installation dans les chambres</a:t>
            </a:r>
          </a:p>
          <a:p>
            <a:r>
              <a:rPr lang="fr-FR" sz="2400" dirty="0" smtClean="0">
                <a:latin typeface="Imprint MT Shadow" pitchFamily="82" charset="0"/>
                <a:cs typeface="Arial" charset="0"/>
              </a:rPr>
              <a:t>Dîner et nuit à l’hôtel Ksar </a:t>
            </a:r>
            <a:r>
              <a:rPr lang="fr-FR" sz="2400" dirty="0" err="1" smtClean="0">
                <a:latin typeface="Imprint MT Shadow" pitchFamily="82" charset="0"/>
                <a:cs typeface="Arial" charset="0"/>
              </a:rPr>
              <a:t>Jerid</a:t>
            </a:r>
            <a:endParaRPr lang="fr-FR" sz="2400" dirty="0" smtClean="0">
              <a:latin typeface="Imprint MT Shadow" pitchFamily="82" charset="0"/>
              <a:cs typeface="Arial" charset="0"/>
            </a:endParaRPr>
          </a:p>
          <a:p>
            <a:endParaRPr lang="fr-F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body" idx="1"/>
          </p:nvPr>
        </p:nvSpPr>
        <p:spPr/>
        <p:txBody>
          <a:bodyPr/>
          <a:lstStyle/>
          <a:p>
            <a:r>
              <a:rPr lang="fr-FR" sz="1600" u="sng" dirty="0" smtClean="0"/>
              <a:t>La</a:t>
            </a:r>
            <a:r>
              <a:rPr lang="fr-FR" sz="2900" u="sng" dirty="0" smtClean="0"/>
              <a:t> </a:t>
            </a:r>
            <a:r>
              <a:rPr lang="fr-FR" sz="1400" b="1" dirty="0" smtClean="0">
                <a:solidFill>
                  <a:schemeClr val="hlink"/>
                </a:solidFill>
                <a:latin typeface="Garamond" pitchFamily="18" charset="0"/>
              </a:rPr>
              <a:t>corbeille (Oasis au milieu d'un canyon).</a:t>
            </a:r>
          </a:p>
        </p:txBody>
      </p:sp>
      <p:pic>
        <p:nvPicPr>
          <p:cNvPr id="55299" name="Picture 11" descr="nefta 2"/>
          <p:cNvPicPr>
            <a:picLocks noChangeAspect="1" noChangeArrowheads="1"/>
          </p:cNvPicPr>
          <p:nvPr/>
        </p:nvPicPr>
        <p:blipFill>
          <a:blip r:embed="rId2"/>
          <a:srcRect/>
          <a:stretch>
            <a:fillRect/>
          </a:stretch>
        </p:blipFill>
        <p:spPr bwMode="auto">
          <a:xfrm>
            <a:off x="539750" y="1703813"/>
            <a:ext cx="3198813" cy="4176713"/>
          </a:xfrm>
          <a:prstGeom prst="rect">
            <a:avLst/>
          </a:prstGeom>
          <a:noFill/>
          <a:ln w="9525">
            <a:noFill/>
            <a:miter lim="800000"/>
            <a:headEnd/>
            <a:tailEnd/>
          </a:ln>
        </p:spPr>
      </p:pic>
      <p:pic>
        <p:nvPicPr>
          <p:cNvPr id="55300" name="Picture 12" descr="NEFTA oasis1"/>
          <p:cNvPicPr>
            <a:picLocks noChangeAspect="1" noChangeArrowheads="1"/>
          </p:cNvPicPr>
          <p:nvPr/>
        </p:nvPicPr>
        <p:blipFill>
          <a:blip r:embed="rId3"/>
          <a:srcRect/>
          <a:stretch>
            <a:fillRect/>
          </a:stretch>
        </p:blipFill>
        <p:spPr bwMode="auto">
          <a:xfrm>
            <a:off x="6877050" y="4508500"/>
            <a:ext cx="1727200" cy="1574800"/>
          </a:xfrm>
          <a:prstGeom prst="rect">
            <a:avLst/>
          </a:prstGeom>
          <a:noFill/>
          <a:ln w="9525">
            <a:noFill/>
            <a:miter lim="800000"/>
            <a:headEnd/>
            <a:tailEnd/>
          </a:ln>
        </p:spPr>
      </p:pic>
      <p:pic>
        <p:nvPicPr>
          <p:cNvPr id="55301" name="Picture 13" descr="NEFTA oasis2"/>
          <p:cNvPicPr>
            <a:picLocks noChangeAspect="1" noChangeArrowheads="1"/>
          </p:cNvPicPr>
          <p:nvPr/>
        </p:nvPicPr>
        <p:blipFill>
          <a:blip r:embed="rId4"/>
          <a:srcRect/>
          <a:stretch>
            <a:fillRect/>
          </a:stretch>
        </p:blipFill>
        <p:spPr bwMode="auto">
          <a:xfrm>
            <a:off x="3708400" y="1628775"/>
            <a:ext cx="3384550" cy="3103563"/>
          </a:xfrm>
          <a:prstGeom prst="rect">
            <a:avLst/>
          </a:prstGeom>
          <a:noFill/>
          <a:ln w="9525">
            <a:noFill/>
            <a:miter lim="800000"/>
            <a:headEnd/>
            <a:tailEnd/>
          </a:ln>
        </p:spPr>
      </p:pic>
      <p:sp>
        <p:nvSpPr>
          <p:cNvPr id="55302" name="Rectangle 14"/>
          <p:cNvSpPr>
            <a:spLocks noChangeArrowheads="1"/>
          </p:cNvSpPr>
          <p:nvPr/>
        </p:nvSpPr>
        <p:spPr bwMode="auto">
          <a:xfrm>
            <a:off x="2411413" y="5899150"/>
            <a:ext cx="4465637" cy="366713"/>
          </a:xfrm>
          <a:prstGeom prst="rect">
            <a:avLst/>
          </a:prstGeom>
          <a:noFill/>
          <a:ln w="9525">
            <a:noFill/>
            <a:miter lim="800000"/>
            <a:headEnd/>
            <a:tailEnd/>
          </a:ln>
        </p:spPr>
        <p:txBody>
          <a:bodyPr>
            <a:spAutoFit/>
          </a:bodyPr>
          <a:lstStyle/>
          <a:p>
            <a:r>
              <a:rPr lang="fr-FR" dirty="0"/>
              <a:t>La corbeille : Oasis au milieu d'un canyon.</a:t>
            </a:r>
          </a:p>
        </p:txBody>
      </p:sp>
      <p:sp>
        <p:nvSpPr>
          <p:cNvPr id="9" name="Rectangle 2"/>
          <p:cNvSpPr txBox="1">
            <a:spLocks noChangeArrowheads="1"/>
          </p:cNvSpPr>
          <p:nvPr/>
        </p:nvSpPr>
        <p:spPr>
          <a:xfrm>
            <a:off x="5580112" y="253876"/>
            <a:ext cx="3682752" cy="870867"/>
          </a:xfrm>
          <a:prstGeom prst="rect">
            <a:avLst/>
          </a:prstGeom>
        </p:spPr>
        <p:txBody>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defRPr/>
            </a:pPr>
            <a:r>
              <a:rPr lang="fr-FR" sz="2800" b="0" dirty="0" smtClean="0">
                <a:solidFill>
                  <a:schemeClr val="tx1"/>
                </a:solidFill>
                <a:effectLst/>
              </a:rPr>
              <a:t>Jour 6</a:t>
            </a:r>
            <a:endParaRPr lang="fr-FR" sz="2800" dirty="0" smtClean="0">
              <a:solidFill>
                <a:schemeClr val="hlink"/>
              </a:solidFill>
            </a:endParaRPr>
          </a:p>
        </p:txBody>
      </p:sp>
      <p:sp>
        <p:nvSpPr>
          <p:cNvPr id="3" name="ZoneTexte 2"/>
          <p:cNvSpPr txBox="1"/>
          <p:nvPr/>
        </p:nvSpPr>
        <p:spPr>
          <a:xfrm>
            <a:off x="3275856" y="427699"/>
            <a:ext cx="1569244" cy="523220"/>
          </a:xfrm>
          <a:prstGeom prst="rect">
            <a:avLst/>
          </a:prstGeom>
          <a:noFill/>
        </p:spPr>
        <p:txBody>
          <a:bodyPr wrap="square" rtlCol="0">
            <a:spAutoFit/>
          </a:bodyPr>
          <a:lstStyle/>
          <a:p>
            <a:r>
              <a:rPr lang="fr-FR" sz="2800" dirty="0" smtClean="0">
                <a:latin typeface="Arial" pitchFamily="34" charset="0"/>
                <a:cs typeface="Arial" pitchFamily="34" charset="0"/>
              </a:rPr>
              <a:t>NEFTA</a:t>
            </a:r>
            <a:endParaRPr lang="fr-FR" sz="2800" dirty="0">
              <a:latin typeface="Arial" pitchFamily="34" charset="0"/>
              <a:cs typeface="Arial" pitchFamily="34" charset="0"/>
            </a:endParaRPr>
          </a:p>
        </p:txBody>
      </p:sp>
      <p:pic>
        <p:nvPicPr>
          <p:cNvPr id="11" name="Picture 8"/>
          <p:cNvPicPr>
            <a:picLocks noChangeAspect="1" noChangeArrowheads="1"/>
          </p:cNvPicPr>
          <p:nvPr/>
        </p:nvPicPr>
        <p:blipFill>
          <a:blip r:embed="rId5"/>
          <a:srcRect/>
          <a:stretch>
            <a:fillRect/>
          </a:stretch>
        </p:blipFill>
        <p:spPr bwMode="auto">
          <a:xfrm>
            <a:off x="0" y="15875"/>
            <a:ext cx="1647825" cy="160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2232025" y="11113"/>
            <a:ext cx="6911975" cy="1143000"/>
          </a:xfrm>
          <a:prstGeom prst="rect">
            <a:avLst/>
          </a:prstGeom>
          <a:noFill/>
          <a:ln w="9525">
            <a:noFill/>
            <a:miter lim="800000"/>
            <a:headEnd/>
            <a:tailEnd/>
          </a:ln>
        </p:spPr>
        <p:txBody>
          <a:bodyPr anchor="ctr"/>
          <a:lstStyle/>
          <a:p>
            <a:pPr algn="ctr" eaLnBrk="0" hangingPunct="0"/>
            <a:r>
              <a:rPr lang="fr-FR" sz="2800" dirty="0">
                <a:latin typeface="Arial" charset="0"/>
                <a:cs typeface="Arial" charset="0"/>
              </a:rPr>
              <a:t>Visite libre de la médina de Tozeur</a:t>
            </a:r>
          </a:p>
        </p:txBody>
      </p:sp>
      <p:pic>
        <p:nvPicPr>
          <p:cNvPr id="56322" name="Picture 10" descr="toe"/>
          <p:cNvPicPr>
            <a:picLocks noChangeAspect="1" noChangeArrowheads="1"/>
          </p:cNvPicPr>
          <p:nvPr/>
        </p:nvPicPr>
        <p:blipFill>
          <a:blip r:embed="rId2"/>
          <a:srcRect/>
          <a:stretch>
            <a:fillRect/>
          </a:stretch>
        </p:blipFill>
        <p:spPr bwMode="auto">
          <a:xfrm>
            <a:off x="323850" y="3933825"/>
            <a:ext cx="4103688" cy="2720975"/>
          </a:xfrm>
          <a:prstGeom prst="rect">
            <a:avLst/>
          </a:prstGeom>
          <a:noFill/>
          <a:ln w="9525">
            <a:noFill/>
            <a:miter lim="800000"/>
            <a:headEnd/>
            <a:tailEnd/>
          </a:ln>
        </p:spPr>
      </p:pic>
      <p:pic>
        <p:nvPicPr>
          <p:cNvPr id="56323" name="Picture 11" descr="toe2"/>
          <p:cNvPicPr>
            <a:picLocks noChangeAspect="1" noChangeArrowheads="1"/>
          </p:cNvPicPr>
          <p:nvPr/>
        </p:nvPicPr>
        <p:blipFill>
          <a:blip r:embed="rId3"/>
          <a:srcRect/>
          <a:stretch>
            <a:fillRect/>
          </a:stretch>
        </p:blipFill>
        <p:spPr bwMode="auto">
          <a:xfrm>
            <a:off x="4427538" y="3933825"/>
            <a:ext cx="4394200" cy="2663825"/>
          </a:xfrm>
          <a:prstGeom prst="rect">
            <a:avLst/>
          </a:prstGeom>
          <a:noFill/>
          <a:ln w="9525">
            <a:noFill/>
            <a:miter lim="800000"/>
            <a:headEnd/>
            <a:tailEnd/>
          </a:ln>
        </p:spPr>
      </p:pic>
      <p:pic>
        <p:nvPicPr>
          <p:cNvPr id="56324" name="Picture 7" descr="IMG_3648BR"/>
          <p:cNvPicPr>
            <a:picLocks noChangeAspect="1" noChangeArrowheads="1"/>
          </p:cNvPicPr>
          <p:nvPr/>
        </p:nvPicPr>
        <p:blipFill>
          <a:blip r:embed="rId4"/>
          <a:srcRect/>
          <a:stretch>
            <a:fillRect/>
          </a:stretch>
        </p:blipFill>
        <p:spPr bwMode="auto">
          <a:xfrm>
            <a:off x="4800600" y="1030288"/>
            <a:ext cx="4021138" cy="2686050"/>
          </a:xfrm>
          <a:prstGeom prst="rect">
            <a:avLst/>
          </a:prstGeom>
          <a:noFill/>
          <a:ln w="9525">
            <a:noFill/>
            <a:miter lim="800000"/>
            <a:headEnd/>
            <a:tailEnd/>
          </a:ln>
        </p:spPr>
      </p:pic>
      <p:pic>
        <p:nvPicPr>
          <p:cNvPr id="56326" name="Picture 8"/>
          <p:cNvPicPr>
            <a:picLocks noChangeAspect="1" noChangeArrowheads="1"/>
          </p:cNvPicPr>
          <p:nvPr/>
        </p:nvPicPr>
        <p:blipFill>
          <a:blip r:embed="rId5"/>
          <a:srcRect/>
          <a:stretch>
            <a:fillRect/>
          </a:stretch>
        </p:blipFill>
        <p:spPr bwMode="auto">
          <a:xfrm>
            <a:off x="0" y="15875"/>
            <a:ext cx="1647825" cy="1608138"/>
          </a:xfrm>
          <a:prstGeom prst="rect">
            <a:avLst/>
          </a:prstGeom>
          <a:noFill/>
          <a:ln w="9525">
            <a:noFill/>
            <a:miter lim="800000"/>
            <a:headEnd/>
            <a:tailEnd/>
          </a:ln>
        </p:spPr>
      </p:pic>
      <p:sp>
        <p:nvSpPr>
          <p:cNvPr id="8" name="Rectangle 9"/>
          <p:cNvSpPr>
            <a:spLocks noChangeArrowheads="1"/>
          </p:cNvSpPr>
          <p:nvPr/>
        </p:nvSpPr>
        <p:spPr bwMode="auto">
          <a:xfrm>
            <a:off x="179512" y="1406526"/>
            <a:ext cx="4536504" cy="2422615"/>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9" name="ZoneTexte 1"/>
          <p:cNvSpPr txBox="1">
            <a:spLocks noChangeArrowheads="1"/>
          </p:cNvSpPr>
          <p:nvPr/>
        </p:nvSpPr>
        <p:spPr bwMode="auto">
          <a:xfrm>
            <a:off x="323850" y="1462927"/>
            <a:ext cx="4549775" cy="2309812"/>
          </a:xfrm>
          <a:prstGeom prst="rect">
            <a:avLst/>
          </a:prstGeom>
          <a:noFill/>
          <a:ln w="9525">
            <a:noFill/>
            <a:miter lim="800000"/>
            <a:headEnd/>
            <a:tailEnd/>
          </a:ln>
        </p:spPr>
        <p:txBody>
          <a:bodyPr>
            <a:spAutoFit/>
          </a:bodyPr>
          <a:lstStyle/>
          <a:p>
            <a:pPr marL="342900" indent="-342900">
              <a:lnSpc>
                <a:spcPct val="90000"/>
              </a:lnSpc>
            </a:pPr>
            <a:r>
              <a:rPr lang="fr-FR" sz="1600" dirty="0">
                <a:latin typeface="Arial" charset="0"/>
                <a:cs typeface="Arial" charset="0"/>
              </a:rPr>
              <a:t>Arrivés à Tozeur en direction de la Médina, les</a:t>
            </a:r>
          </a:p>
          <a:p>
            <a:pPr marL="342900" indent="-342900">
              <a:lnSpc>
                <a:spcPct val="90000"/>
              </a:lnSpc>
            </a:pPr>
            <a:r>
              <a:rPr lang="fr-FR" sz="1600" dirty="0">
                <a:latin typeface="Arial" charset="0"/>
                <a:cs typeface="Arial" charset="0"/>
              </a:rPr>
              <a:t>4x4 s'arrêtent ! Le choc culturel se transforme</a:t>
            </a:r>
          </a:p>
          <a:p>
            <a:pPr marL="342900" indent="-342900">
              <a:lnSpc>
                <a:spcPct val="90000"/>
              </a:lnSpc>
            </a:pPr>
            <a:r>
              <a:rPr lang="fr-FR" sz="1600" dirty="0">
                <a:latin typeface="Arial" charset="0"/>
                <a:cs typeface="Arial" charset="0"/>
              </a:rPr>
              <a:t>en véritable surprise lorsque, au détour d'une</a:t>
            </a:r>
          </a:p>
          <a:p>
            <a:pPr marL="342900" indent="-342900">
              <a:lnSpc>
                <a:spcPct val="90000"/>
              </a:lnSpc>
            </a:pPr>
            <a:r>
              <a:rPr lang="fr-FR" sz="1600" dirty="0">
                <a:latin typeface="Arial" charset="0"/>
                <a:cs typeface="Arial" charset="0"/>
              </a:rPr>
              <a:t>ruelle, un habitant en tenue locale ouvre sa</a:t>
            </a:r>
          </a:p>
          <a:p>
            <a:pPr marL="342900" indent="-342900">
              <a:lnSpc>
                <a:spcPct val="90000"/>
              </a:lnSpc>
            </a:pPr>
            <a:r>
              <a:rPr lang="fr-FR" sz="1600" dirty="0">
                <a:latin typeface="Arial" charset="0"/>
                <a:cs typeface="Arial" charset="0"/>
              </a:rPr>
              <a:t>porte et vous appelle par votre nom.</a:t>
            </a:r>
          </a:p>
          <a:p>
            <a:pPr marL="342900" indent="-342900">
              <a:lnSpc>
                <a:spcPct val="90000"/>
              </a:lnSpc>
            </a:pPr>
            <a:endParaRPr lang="fr-FR" sz="1600" dirty="0">
              <a:latin typeface="Arial" charset="0"/>
              <a:cs typeface="Arial" charset="0"/>
            </a:endParaRPr>
          </a:p>
          <a:p>
            <a:pPr marL="342900" indent="-342900">
              <a:lnSpc>
                <a:spcPct val="90000"/>
              </a:lnSpc>
            </a:pPr>
            <a:r>
              <a:rPr lang="fr-FR" sz="1600" dirty="0">
                <a:latin typeface="Arial" charset="0"/>
                <a:cs typeface="Arial" charset="0"/>
              </a:rPr>
              <a:t>Stupéfaction du groupe... Cet ambassadeur</a:t>
            </a:r>
          </a:p>
          <a:p>
            <a:pPr marL="342900" indent="-342900">
              <a:lnSpc>
                <a:spcPct val="90000"/>
              </a:lnSpc>
            </a:pPr>
            <a:r>
              <a:rPr lang="fr-FR" sz="1600" dirty="0">
                <a:latin typeface="Arial" charset="0"/>
                <a:cs typeface="Arial" charset="0"/>
              </a:rPr>
              <a:t>remet les clefs des chambres d'hôtel en servant</a:t>
            </a:r>
          </a:p>
          <a:p>
            <a:pPr marL="342900" indent="-342900">
              <a:lnSpc>
                <a:spcPct val="90000"/>
              </a:lnSpc>
            </a:pPr>
            <a:r>
              <a:rPr lang="fr-FR" sz="1600" dirty="0">
                <a:latin typeface="Arial" charset="0"/>
                <a:cs typeface="Arial" charset="0"/>
              </a:rPr>
              <a:t>l'incontournable verre de thé à l'intérieur de sa</a:t>
            </a:r>
          </a:p>
          <a:p>
            <a:pPr marL="342900" indent="-342900">
              <a:lnSpc>
                <a:spcPct val="90000"/>
              </a:lnSpc>
            </a:pPr>
            <a:r>
              <a:rPr lang="fr-FR" sz="1600" dirty="0">
                <a:latin typeface="Arial" charset="0"/>
                <a:cs typeface="Arial" charset="0"/>
              </a:rPr>
              <a:t>maison dans son patio.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3348038" y="404813"/>
            <a:ext cx="4176712" cy="836612"/>
          </a:xfrm>
          <a:prstGeom prst="rect">
            <a:avLst/>
          </a:prstGeom>
          <a:noFill/>
          <a:ln w="9525">
            <a:noFill/>
            <a:miter lim="800000"/>
            <a:headEnd/>
            <a:tailEnd/>
          </a:ln>
        </p:spPr>
        <p:txBody>
          <a:bodyPr/>
          <a:lstStyle/>
          <a:p>
            <a:pPr marL="342900" indent="-342900">
              <a:spcBef>
                <a:spcPct val="20000"/>
              </a:spcBef>
            </a:pPr>
            <a:r>
              <a:rPr lang="fr-FR" sz="3000" dirty="0">
                <a:latin typeface="Arial" charset="0"/>
              </a:rPr>
              <a:t>Hôtel Ksar El </a:t>
            </a:r>
            <a:r>
              <a:rPr lang="fr-FR" sz="3000" dirty="0" err="1">
                <a:latin typeface="Arial" charset="0"/>
              </a:rPr>
              <a:t>Jerid</a:t>
            </a:r>
            <a:r>
              <a:rPr lang="fr-FR" sz="3000" dirty="0">
                <a:latin typeface="Arial" charset="0"/>
              </a:rPr>
              <a:t> 4*</a:t>
            </a:r>
          </a:p>
          <a:p>
            <a:pPr marL="342900" indent="-342900">
              <a:spcBef>
                <a:spcPct val="20000"/>
              </a:spcBef>
            </a:pPr>
            <a:r>
              <a:rPr lang="fr-FR" sz="3000" dirty="0">
                <a:latin typeface="Arial" charset="0"/>
              </a:rPr>
              <a:t>  </a:t>
            </a:r>
          </a:p>
        </p:txBody>
      </p:sp>
      <p:pic>
        <p:nvPicPr>
          <p:cNvPr id="57346" name="Picture 8" descr="ksar"/>
          <p:cNvPicPr>
            <a:picLocks noChangeAspect="1" noChangeArrowheads="1"/>
          </p:cNvPicPr>
          <p:nvPr/>
        </p:nvPicPr>
        <p:blipFill>
          <a:blip r:embed="rId2"/>
          <a:srcRect/>
          <a:stretch>
            <a:fillRect/>
          </a:stretch>
        </p:blipFill>
        <p:spPr bwMode="auto">
          <a:xfrm>
            <a:off x="4067175" y="2205038"/>
            <a:ext cx="4445000" cy="3175000"/>
          </a:xfrm>
          <a:prstGeom prst="rect">
            <a:avLst/>
          </a:prstGeom>
          <a:noFill/>
          <a:ln w="9525">
            <a:noFill/>
            <a:miter lim="800000"/>
            <a:headEnd/>
            <a:tailEnd/>
          </a:ln>
        </p:spPr>
      </p:pic>
      <p:pic>
        <p:nvPicPr>
          <p:cNvPr id="57347" name="Picture 12" descr="ksar 4"/>
          <p:cNvPicPr>
            <a:picLocks noChangeAspect="1" noChangeArrowheads="1"/>
          </p:cNvPicPr>
          <p:nvPr/>
        </p:nvPicPr>
        <p:blipFill>
          <a:blip r:embed="rId3"/>
          <a:srcRect/>
          <a:stretch>
            <a:fillRect/>
          </a:stretch>
        </p:blipFill>
        <p:spPr bwMode="auto">
          <a:xfrm>
            <a:off x="539750" y="1916832"/>
            <a:ext cx="3390900" cy="4445000"/>
          </a:xfrm>
          <a:prstGeom prst="rect">
            <a:avLst/>
          </a:prstGeom>
          <a:noFill/>
          <a:ln w="9525">
            <a:noFill/>
            <a:miter lim="800000"/>
            <a:headEnd/>
            <a:tailEnd/>
          </a:ln>
        </p:spPr>
      </p:pic>
      <p:pic>
        <p:nvPicPr>
          <p:cNvPr id="57348"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348038" y="476250"/>
            <a:ext cx="1296987" cy="519113"/>
          </a:xfrm>
          <a:prstGeom prst="rect">
            <a:avLst/>
          </a:prstGeom>
          <a:noFill/>
          <a:ln w="9525">
            <a:noFill/>
            <a:miter lim="800000"/>
            <a:headEnd/>
            <a:tailEnd/>
          </a:ln>
        </p:spPr>
        <p:txBody>
          <a:bodyPr>
            <a:spAutoFit/>
          </a:bodyPr>
          <a:lstStyle/>
          <a:p>
            <a:pPr>
              <a:spcBef>
                <a:spcPct val="50000"/>
              </a:spcBef>
            </a:pPr>
            <a:r>
              <a:rPr lang="fr-FR" sz="2800"/>
              <a:t>Jour 1</a:t>
            </a:r>
          </a:p>
        </p:txBody>
      </p:sp>
      <p:pic>
        <p:nvPicPr>
          <p:cNvPr id="18435" name="Image 3" descr="LOGO CJ ENTIER2 BLC.eps"/>
          <p:cNvPicPr>
            <a:picLocks noChangeAspect="1"/>
          </p:cNvPicPr>
          <p:nvPr/>
        </p:nvPicPr>
        <p:blipFill>
          <a:blip r:embed="rId2"/>
          <a:srcRect/>
          <a:stretch>
            <a:fillRect/>
          </a:stretch>
        </p:blipFill>
        <p:spPr bwMode="auto">
          <a:xfrm>
            <a:off x="0" y="0"/>
            <a:ext cx="1781175" cy="1736725"/>
          </a:xfrm>
          <a:prstGeom prst="rect">
            <a:avLst/>
          </a:prstGeom>
          <a:noFill/>
          <a:ln w="9525">
            <a:noFill/>
            <a:miter lim="800000"/>
            <a:headEnd/>
            <a:tailEnd/>
          </a:ln>
        </p:spPr>
      </p:pic>
      <p:pic>
        <p:nvPicPr>
          <p:cNvPr id="5" name="Picture 2" descr="http://www.rue-du-magasin.fr/wp-content/uploads/2012/05/auchan-voyage-300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187624" y="1988840"/>
            <a:ext cx="7776864" cy="3385320"/>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Rectangle 3"/>
          <p:cNvSpPr txBox="1">
            <a:spLocks/>
          </p:cNvSpPr>
          <p:nvPr/>
        </p:nvSpPr>
        <p:spPr bwMode="auto">
          <a:xfrm>
            <a:off x="1112695" y="2321657"/>
            <a:ext cx="7926722" cy="27196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eaLnBrk="1" hangingPunct="1"/>
            <a:r>
              <a:rPr lang="fr-FR" sz="2400" dirty="0" smtClean="0">
                <a:latin typeface="Imprint MT Shadow" pitchFamily="82" charset="0"/>
              </a:rPr>
              <a:t>Arrivée et accueil par notre équipe Croisière Jaune</a:t>
            </a:r>
          </a:p>
          <a:p>
            <a:pPr eaLnBrk="1" hangingPunct="1"/>
            <a:r>
              <a:rPr lang="fr-FR" sz="2400" dirty="0" smtClean="0">
                <a:latin typeface="Imprint MT Shadow" pitchFamily="82" charset="0"/>
              </a:rPr>
              <a:t>Départ en direction de l’hôtel les Dunes</a:t>
            </a:r>
          </a:p>
          <a:p>
            <a:pPr eaLnBrk="1" hangingPunct="1"/>
            <a:r>
              <a:rPr lang="fr-FR" sz="2400" dirty="0" smtClean="0">
                <a:latin typeface="Imprint MT Shadow" pitchFamily="82" charset="0"/>
              </a:rPr>
              <a:t>Cocktail de bienvenue, remise des clefs sous enveloppe nominative et installation dans les chambres</a:t>
            </a:r>
          </a:p>
          <a:p>
            <a:pPr eaLnBrk="1" hangingPunct="1"/>
            <a:r>
              <a:rPr lang="fr-FR" sz="2400" dirty="0" smtClean="0">
                <a:latin typeface="Imprint MT Shadow" pitchFamily="82" charset="0"/>
              </a:rPr>
              <a:t>Dîner et Nuit base </a:t>
            </a:r>
            <a:r>
              <a:rPr lang="fr-FR" sz="2400" dirty="0" err="1" smtClean="0">
                <a:latin typeface="Imprint MT Shadow" pitchFamily="82" charset="0"/>
              </a:rPr>
              <a:t>twin</a:t>
            </a:r>
            <a:r>
              <a:rPr lang="fr-FR" sz="2400" dirty="0" smtClean="0">
                <a:latin typeface="Imprint MT Shadow" pitchFamily="82" charset="0"/>
              </a:rPr>
              <a:t> en All inclusive à l’hôtel les Dunes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5" descr="ksar5"/>
          <p:cNvPicPr>
            <a:picLocks noChangeAspect="1" noChangeArrowheads="1"/>
          </p:cNvPicPr>
          <p:nvPr/>
        </p:nvPicPr>
        <p:blipFill>
          <a:blip r:embed="rId2"/>
          <a:srcRect/>
          <a:stretch>
            <a:fillRect/>
          </a:stretch>
        </p:blipFill>
        <p:spPr bwMode="auto">
          <a:xfrm>
            <a:off x="4932363" y="1268413"/>
            <a:ext cx="3581400" cy="4895850"/>
          </a:xfrm>
          <a:prstGeom prst="rect">
            <a:avLst/>
          </a:prstGeom>
          <a:noFill/>
          <a:ln w="9525">
            <a:noFill/>
            <a:miter lim="800000"/>
            <a:headEnd/>
            <a:tailEnd/>
          </a:ln>
        </p:spPr>
      </p:pic>
      <p:pic>
        <p:nvPicPr>
          <p:cNvPr id="58370" name="Picture 7" descr="ksar3"/>
          <p:cNvPicPr>
            <a:picLocks noChangeAspect="1" noChangeArrowheads="1"/>
          </p:cNvPicPr>
          <p:nvPr/>
        </p:nvPicPr>
        <p:blipFill>
          <a:blip r:embed="rId3"/>
          <a:srcRect/>
          <a:stretch>
            <a:fillRect/>
          </a:stretch>
        </p:blipFill>
        <p:spPr bwMode="auto">
          <a:xfrm>
            <a:off x="468313" y="3716338"/>
            <a:ext cx="3960812" cy="2760662"/>
          </a:xfrm>
          <a:prstGeom prst="rect">
            <a:avLst/>
          </a:prstGeom>
          <a:noFill/>
          <a:ln w="9525">
            <a:noFill/>
            <a:miter lim="800000"/>
            <a:headEnd/>
            <a:tailEnd/>
          </a:ln>
        </p:spPr>
      </p:pic>
      <p:pic>
        <p:nvPicPr>
          <p:cNvPr id="58371" name="Picture 8" descr="KSARR"/>
          <p:cNvPicPr>
            <a:picLocks noChangeAspect="1" noChangeArrowheads="1"/>
          </p:cNvPicPr>
          <p:nvPr/>
        </p:nvPicPr>
        <p:blipFill>
          <a:blip r:embed="rId4"/>
          <a:srcRect/>
          <a:stretch>
            <a:fillRect/>
          </a:stretch>
        </p:blipFill>
        <p:spPr bwMode="auto">
          <a:xfrm>
            <a:off x="468313" y="981075"/>
            <a:ext cx="4032250" cy="2568575"/>
          </a:xfrm>
          <a:prstGeom prst="rect">
            <a:avLst/>
          </a:prstGeom>
          <a:noFill/>
          <a:ln w="9525">
            <a:noFill/>
            <a:miter lim="800000"/>
            <a:headEnd/>
            <a:tailEnd/>
          </a:ln>
        </p:spPr>
      </p:pic>
      <p:sp>
        <p:nvSpPr>
          <p:cNvPr id="58372" name="Rectangle 2"/>
          <p:cNvSpPr>
            <a:spLocks noChangeArrowheads="1"/>
          </p:cNvSpPr>
          <p:nvPr/>
        </p:nvSpPr>
        <p:spPr bwMode="auto">
          <a:xfrm>
            <a:off x="2268538" y="260350"/>
            <a:ext cx="6049962" cy="836613"/>
          </a:xfrm>
          <a:prstGeom prst="rect">
            <a:avLst/>
          </a:prstGeom>
          <a:noFill/>
          <a:ln w="9525">
            <a:noFill/>
            <a:miter lim="800000"/>
            <a:headEnd/>
            <a:tailEnd/>
          </a:ln>
        </p:spPr>
        <p:txBody>
          <a:bodyPr/>
          <a:lstStyle/>
          <a:p>
            <a:pPr marL="342900" indent="-342900">
              <a:spcBef>
                <a:spcPct val="20000"/>
              </a:spcBef>
            </a:pPr>
            <a:r>
              <a:rPr lang="fr-FR" sz="3000">
                <a:latin typeface="Arial" charset="0"/>
              </a:rPr>
              <a:t> Arrivée à l’hôtel Ksar El Jerid 4</a:t>
            </a:r>
          </a:p>
          <a:p>
            <a:pPr marL="342900" indent="-342900">
              <a:spcBef>
                <a:spcPct val="20000"/>
              </a:spcBef>
            </a:pPr>
            <a:r>
              <a:rPr lang="fr-FR" sz="3000">
                <a:latin typeface="Arial"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547813" y="333375"/>
            <a:ext cx="6048375" cy="584775"/>
          </a:xfrm>
          <a:prstGeom prst="rect">
            <a:avLst/>
          </a:prstGeom>
          <a:noFill/>
          <a:ln w="9525">
            <a:noFill/>
            <a:miter lim="800000"/>
            <a:headEnd/>
            <a:tailEnd/>
          </a:ln>
        </p:spPr>
        <p:txBody>
          <a:bodyPr>
            <a:spAutoFit/>
          </a:bodyPr>
          <a:lstStyle/>
          <a:p>
            <a:pPr algn="ctr">
              <a:spcBef>
                <a:spcPct val="50000"/>
              </a:spcBef>
            </a:pPr>
            <a:r>
              <a:rPr lang="fr-FR" sz="3200" dirty="0">
                <a:latin typeface="Arial" charset="0"/>
              </a:rPr>
              <a:t>Jour 7</a:t>
            </a:r>
          </a:p>
        </p:txBody>
      </p:sp>
      <p:pic>
        <p:nvPicPr>
          <p:cNvPr id="4" name="Picture 2" descr="http://www.rue-du-magasin.fr/wp-content/uploads/2012/05/auchan-voyage-300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3"/>
          <a:srcRect/>
          <a:stretch>
            <a:fillRect/>
          </a:stretch>
        </p:blipFill>
        <p:spPr bwMode="auto">
          <a:xfrm>
            <a:off x="0" y="15875"/>
            <a:ext cx="1779588" cy="1736725"/>
          </a:xfrm>
          <a:prstGeom prst="rect">
            <a:avLst/>
          </a:prstGeom>
          <a:noFill/>
          <a:ln w="9525">
            <a:noFill/>
            <a:miter lim="800000"/>
            <a:headEnd/>
            <a:tailEnd/>
          </a:ln>
        </p:spPr>
      </p:pic>
      <p:sp>
        <p:nvSpPr>
          <p:cNvPr id="6" name="Rectangle 9"/>
          <p:cNvSpPr>
            <a:spLocks noChangeArrowheads="1"/>
          </p:cNvSpPr>
          <p:nvPr/>
        </p:nvSpPr>
        <p:spPr bwMode="auto">
          <a:xfrm>
            <a:off x="1187624" y="1844824"/>
            <a:ext cx="7677501" cy="4054954"/>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Rectangle 3"/>
          <p:cNvSpPr txBox="1">
            <a:spLocks/>
          </p:cNvSpPr>
          <p:nvPr/>
        </p:nvSpPr>
        <p:spPr bwMode="auto">
          <a:xfrm>
            <a:off x="1043608" y="1919123"/>
            <a:ext cx="8229600" cy="3980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fr-FR" sz="2400" dirty="0" smtClean="0">
                <a:latin typeface="Imprint MT Shadow" pitchFamily="82" charset="0"/>
              </a:rPr>
              <a:t>Petit déjeuner à l’hôtel Ksar </a:t>
            </a:r>
            <a:r>
              <a:rPr lang="fr-FR" sz="2400" dirty="0" err="1" smtClean="0">
                <a:latin typeface="Imprint MT Shadow" pitchFamily="82" charset="0"/>
              </a:rPr>
              <a:t>Jerid</a:t>
            </a:r>
            <a:endParaRPr lang="fr-FR" sz="2400" dirty="0" smtClean="0">
              <a:latin typeface="Imprint MT Shadow" pitchFamily="82" charset="0"/>
            </a:endParaRPr>
          </a:p>
          <a:p>
            <a:r>
              <a:rPr lang="fr-FR" sz="2400" dirty="0" smtClean="0">
                <a:latin typeface="Imprint MT Shadow" pitchFamily="82" charset="0"/>
              </a:rPr>
              <a:t>Départ de l’hôtel pour un rallye road book en 4x4 en direction de Gabes.</a:t>
            </a:r>
          </a:p>
          <a:p>
            <a:r>
              <a:rPr lang="fr-FR" sz="2400" dirty="0" smtClean="0">
                <a:latin typeface="Imprint MT Shadow" pitchFamily="82" charset="0"/>
              </a:rPr>
              <a:t>Arrêt déjeuner dans un restaurant traditionnelle tunisien de Gabes</a:t>
            </a:r>
          </a:p>
          <a:p>
            <a:r>
              <a:rPr lang="fr-FR" sz="2400" dirty="0" smtClean="0">
                <a:latin typeface="Imprint MT Shadow" pitchFamily="82" charset="0"/>
              </a:rPr>
              <a:t>Continuation en direction de l’hôtel les Dunes Djerba 3*</a:t>
            </a:r>
          </a:p>
          <a:p>
            <a:r>
              <a:rPr lang="fr-FR" sz="2400" dirty="0" smtClean="0">
                <a:latin typeface="Imprint MT Shadow" pitchFamily="82" charset="0"/>
              </a:rPr>
              <a:t>Temps libre pour profiter des infrastructures de l’hôtel</a:t>
            </a:r>
          </a:p>
          <a:p>
            <a:r>
              <a:rPr lang="fr-FR" sz="2400" dirty="0" smtClean="0">
                <a:latin typeface="Imprint MT Shadow" pitchFamily="82" charset="0"/>
              </a:rPr>
              <a:t>Dîner et nuit base </a:t>
            </a:r>
            <a:r>
              <a:rPr lang="fr-FR" sz="2400" dirty="0" err="1" smtClean="0">
                <a:latin typeface="Imprint MT Shadow" pitchFamily="82" charset="0"/>
              </a:rPr>
              <a:t>twin</a:t>
            </a:r>
            <a:r>
              <a:rPr lang="fr-FR" sz="2400" dirty="0" smtClean="0">
                <a:latin typeface="Imprint MT Shadow" pitchFamily="82" charset="0"/>
              </a:rPr>
              <a:t> en All inclusive à l’hôtel les Dunes Djerba 3*</a:t>
            </a:r>
            <a:endParaRPr lang="fr-FR" dirty="0" smtClean="0">
              <a:latin typeface="Imprint MT Shadow" pitchFamily="82" charset="0"/>
            </a:endParaRPr>
          </a:p>
          <a:p>
            <a:endParaRPr lang="fr-F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4x4"/>
          <p:cNvPicPr>
            <a:picLocks noChangeAspect="1" noChangeArrowheads="1"/>
          </p:cNvPicPr>
          <p:nvPr/>
        </p:nvPicPr>
        <p:blipFill>
          <a:blip r:embed="rId2"/>
          <a:srcRect/>
          <a:stretch>
            <a:fillRect/>
          </a:stretch>
        </p:blipFill>
        <p:spPr bwMode="auto">
          <a:xfrm>
            <a:off x="287338" y="1622425"/>
            <a:ext cx="3492500" cy="2659063"/>
          </a:xfrm>
          <a:prstGeom prst="rect">
            <a:avLst/>
          </a:prstGeom>
          <a:noFill/>
          <a:ln w="9525">
            <a:noFill/>
            <a:miter lim="800000"/>
            <a:headEnd/>
            <a:tailEnd/>
          </a:ln>
        </p:spPr>
      </p:pic>
      <p:pic>
        <p:nvPicPr>
          <p:cNvPr id="60419" name="Picture 5" descr="IMG_2960BR"/>
          <p:cNvPicPr>
            <a:picLocks noChangeAspect="1" noChangeArrowheads="1"/>
          </p:cNvPicPr>
          <p:nvPr/>
        </p:nvPicPr>
        <p:blipFill>
          <a:blip r:embed="rId3"/>
          <a:srcRect/>
          <a:stretch>
            <a:fillRect/>
          </a:stretch>
        </p:blipFill>
        <p:spPr bwMode="auto">
          <a:xfrm>
            <a:off x="4211638" y="2492375"/>
            <a:ext cx="4749800" cy="3162300"/>
          </a:xfrm>
          <a:prstGeom prst="rect">
            <a:avLst/>
          </a:prstGeom>
          <a:noFill/>
          <a:ln w="9525">
            <a:noFill/>
            <a:miter lim="800000"/>
            <a:headEnd/>
            <a:tailEnd/>
          </a:ln>
        </p:spPr>
      </p:pic>
      <p:pic>
        <p:nvPicPr>
          <p:cNvPr id="60420" name="Picture 2" descr="6616MX"/>
          <p:cNvPicPr>
            <a:picLocks noChangeAspect="1" noChangeArrowheads="1"/>
          </p:cNvPicPr>
          <p:nvPr/>
        </p:nvPicPr>
        <p:blipFill>
          <a:blip r:embed="rId4"/>
          <a:srcRect/>
          <a:stretch>
            <a:fillRect/>
          </a:stretch>
        </p:blipFill>
        <p:spPr bwMode="auto">
          <a:xfrm>
            <a:off x="360363" y="4457700"/>
            <a:ext cx="3598862" cy="2400300"/>
          </a:xfrm>
          <a:prstGeom prst="rect">
            <a:avLst/>
          </a:prstGeom>
          <a:noFill/>
          <a:ln w="9525">
            <a:noFill/>
            <a:miter lim="800000"/>
            <a:headEnd/>
            <a:tailEnd/>
          </a:ln>
        </p:spPr>
      </p:pic>
      <p:pic>
        <p:nvPicPr>
          <p:cNvPr id="60421" name="Picture 8"/>
          <p:cNvPicPr>
            <a:picLocks noChangeAspect="1" noChangeArrowheads="1"/>
          </p:cNvPicPr>
          <p:nvPr/>
        </p:nvPicPr>
        <p:blipFill>
          <a:blip r:embed="rId5"/>
          <a:srcRect/>
          <a:stretch>
            <a:fillRect/>
          </a:stretch>
        </p:blipFill>
        <p:spPr bwMode="auto">
          <a:xfrm>
            <a:off x="0" y="15875"/>
            <a:ext cx="1647825" cy="1608138"/>
          </a:xfrm>
          <a:prstGeom prst="rect">
            <a:avLst/>
          </a:prstGeom>
          <a:noFill/>
          <a:ln w="9525">
            <a:noFill/>
            <a:miter lim="800000"/>
            <a:headEnd/>
            <a:tailEnd/>
          </a:ln>
        </p:spPr>
      </p:pic>
      <p:sp>
        <p:nvSpPr>
          <p:cNvPr id="7" name="Rectangle 9"/>
          <p:cNvSpPr>
            <a:spLocks noChangeArrowheads="1"/>
          </p:cNvSpPr>
          <p:nvPr/>
        </p:nvSpPr>
        <p:spPr bwMode="auto">
          <a:xfrm>
            <a:off x="4102475" y="302704"/>
            <a:ext cx="4824536" cy="2076123"/>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Rectangle 4"/>
          <p:cNvSpPr>
            <a:spLocks noChangeArrowheads="1"/>
          </p:cNvSpPr>
          <p:nvPr/>
        </p:nvSpPr>
        <p:spPr bwMode="auto">
          <a:xfrm>
            <a:off x="4462105" y="692271"/>
            <a:ext cx="4105275" cy="1296987"/>
          </a:xfrm>
          <a:prstGeom prst="rect">
            <a:avLst/>
          </a:prstGeom>
          <a:noFill/>
          <a:ln w="9525">
            <a:noFill/>
            <a:miter lim="800000"/>
            <a:headEnd/>
            <a:tailEnd/>
          </a:ln>
        </p:spPr>
        <p:txBody>
          <a:bodyPr/>
          <a:lstStyle/>
          <a:p>
            <a:pPr marL="342900" indent="-342900" algn="ctr">
              <a:lnSpc>
                <a:spcPct val="80000"/>
              </a:lnSpc>
              <a:spcBef>
                <a:spcPct val="20000"/>
              </a:spcBef>
            </a:pPr>
            <a:r>
              <a:rPr lang="fr-FR" sz="2800" dirty="0">
                <a:latin typeface="Arial" pitchFamily="34" charset="0"/>
                <a:cs typeface="Arial" pitchFamily="34" charset="0"/>
              </a:rPr>
              <a:t>Rallye en 4x4 avec road book et GPS </a:t>
            </a:r>
            <a:r>
              <a:rPr lang="fr-FR" sz="2800" dirty="0" smtClean="0">
                <a:latin typeface="Arial" pitchFamily="34" charset="0"/>
                <a:cs typeface="Arial" pitchFamily="34" charset="0"/>
              </a:rPr>
              <a:t>en direction de Gabè</a:t>
            </a:r>
            <a:r>
              <a:rPr lang="fr-FR" sz="2800" dirty="0">
                <a:latin typeface="Arial" pitchFamily="34" charset="0"/>
                <a:cs typeface="Arial" pitchFamily="34" charset="0"/>
              </a:rPr>
              <a: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photos.travel.free.fr/tunisie/voyage/jpg/15gabes/gabes9.jpg"/>
          <p:cNvPicPr>
            <a:picLocks noChangeAspect="1" noChangeArrowheads="1"/>
          </p:cNvPicPr>
          <p:nvPr/>
        </p:nvPicPr>
        <p:blipFill>
          <a:blip r:embed="rId2"/>
          <a:srcRect/>
          <a:stretch>
            <a:fillRect/>
          </a:stretch>
        </p:blipFill>
        <p:spPr bwMode="auto">
          <a:xfrm>
            <a:off x="730250" y="4333875"/>
            <a:ext cx="3443288" cy="2338388"/>
          </a:xfrm>
          <a:prstGeom prst="rect">
            <a:avLst/>
          </a:prstGeom>
          <a:noFill/>
          <a:ln w="9525">
            <a:noFill/>
            <a:miter lim="800000"/>
            <a:headEnd/>
            <a:tailEnd/>
          </a:ln>
        </p:spPr>
      </p:pic>
      <p:pic>
        <p:nvPicPr>
          <p:cNvPr id="61443" name="Picture 4" descr="http://photos.travel.free.fr/tunisie/voyage/jpg/15gabes/palmeraie.jpg"/>
          <p:cNvPicPr>
            <a:picLocks noChangeAspect="1" noChangeArrowheads="1"/>
          </p:cNvPicPr>
          <p:nvPr/>
        </p:nvPicPr>
        <p:blipFill>
          <a:blip r:embed="rId3"/>
          <a:srcRect/>
          <a:stretch>
            <a:fillRect/>
          </a:stretch>
        </p:blipFill>
        <p:spPr bwMode="auto">
          <a:xfrm>
            <a:off x="4716463" y="1658938"/>
            <a:ext cx="3527425" cy="2336800"/>
          </a:xfrm>
          <a:prstGeom prst="rect">
            <a:avLst/>
          </a:prstGeom>
          <a:noFill/>
          <a:ln w="9525">
            <a:noFill/>
            <a:miter lim="800000"/>
            <a:headEnd/>
            <a:tailEnd/>
          </a:ln>
        </p:spPr>
      </p:pic>
      <p:pic>
        <p:nvPicPr>
          <p:cNvPr id="61444" name="Picture 6" descr="http://www.carnets-voyage.com/tunisie-gabes-mosquee.jpg"/>
          <p:cNvPicPr>
            <a:picLocks noChangeAspect="1" noChangeArrowheads="1"/>
          </p:cNvPicPr>
          <p:nvPr/>
        </p:nvPicPr>
        <p:blipFill>
          <a:blip r:embed="rId4"/>
          <a:srcRect/>
          <a:stretch>
            <a:fillRect/>
          </a:stretch>
        </p:blipFill>
        <p:spPr bwMode="auto">
          <a:xfrm>
            <a:off x="5422900" y="4364038"/>
            <a:ext cx="2114550" cy="2349500"/>
          </a:xfrm>
          <a:prstGeom prst="rect">
            <a:avLst/>
          </a:prstGeom>
          <a:noFill/>
          <a:ln w="9525">
            <a:noFill/>
            <a:miter lim="800000"/>
            <a:headEnd/>
            <a:tailEnd/>
          </a:ln>
        </p:spPr>
      </p:pic>
      <p:pic>
        <p:nvPicPr>
          <p:cNvPr id="61445" name="Picture 8" descr="http://images.travelpod.com/users/ronamoon/1.1269109896.port-on-isle-de-gabes.jpg"/>
          <p:cNvPicPr>
            <a:picLocks noChangeAspect="1" noChangeArrowheads="1"/>
          </p:cNvPicPr>
          <p:nvPr/>
        </p:nvPicPr>
        <p:blipFill>
          <a:blip r:embed="rId5"/>
          <a:srcRect/>
          <a:stretch>
            <a:fillRect/>
          </a:stretch>
        </p:blipFill>
        <p:spPr bwMode="auto">
          <a:xfrm>
            <a:off x="623888" y="1624013"/>
            <a:ext cx="3656012" cy="2447925"/>
          </a:xfrm>
          <a:prstGeom prst="rect">
            <a:avLst/>
          </a:prstGeom>
          <a:noFill/>
          <a:ln w="9525">
            <a:noFill/>
            <a:miter lim="800000"/>
            <a:headEnd/>
            <a:tailEnd/>
          </a:ln>
        </p:spPr>
      </p:pic>
      <p:pic>
        <p:nvPicPr>
          <p:cNvPr id="61446" name="Picture 8"/>
          <p:cNvPicPr>
            <a:picLocks noChangeAspect="1" noChangeArrowheads="1"/>
          </p:cNvPicPr>
          <p:nvPr/>
        </p:nvPicPr>
        <p:blipFill>
          <a:blip r:embed="rId6"/>
          <a:srcRect/>
          <a:stretch>
            <a:fillRect/>
          </a:stretch>
        </p:blipFill>
        <p:spPr bwMode="auto">
          <a:xfrm>
            <a:off x="0" y="15875"/>
            <a:ext cx="1647825" cy="1608138"/>
          </a:xfrm>
          <a:prstGeom prst="rect">
            <a:avLst/>
          </a:prstGeom>
          <a:noFill/>
          <a:ln w="9525">
            <a:noFill/>
            <a:miter lim="800000"/>
            <a:headEnd/>
            <a:tailEnd/>
          </a:ln>
        </p:spPr>
      </p:pic>
      <p:sp>
        <p:nvSpPr>
          <p:cNvPr id="9" name="Text Box 4"/>
          <p:cNvSpPr txBox="1">
            <a:spLocks noChangeArrowheads="1"/>
          </p:cNvSpPr>
          <p:nvPr/>
        </p:nvSpPr>
        <p:spPr bwMode="auto">
          <a:xfrm>
            <a:off x="1547813" y="333375"/>
            <a:ext cx="6048375" cy="584775"/>
          </a:xfrm>
          <a:prstGeom prst="rect">
            <a:avLst/>
          </a:prstGeom>
          <a:noFill/>
          <a:ln w="9525">
            <a:noFill/>
            <a:miter lim="800000"/>
            <a:headEnd/>
            <a:tailEnd/>
          </a:ln>
        </p:spPr>
        <p:txBody>
          <a:bodyPr>
            <a:spAutoFit/>
          </a:bodyPr>
          <a:lstStyle/>
          <a:p>
            <a:pPr algn="ctr">
              <a:spcBef>
                <a:spcPct val="50000"/>
              </a:spcBef>
            </a:pPr>
            <a:r>
              <a:rPr lang="fr-FR" sz="3200" dirty="0">
                <a:latin typeface="Arial" charset="0"/>
              </a:rPr>
              <a:t>Jour 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2"/>
          <a:srcRect/>
          <a:stretch>
            <a:fillRect/>
          </a:stretch>
        </p:blipFill>
        <p:spPr bwMode="auto">
          <a:xfrm>
            <a:off x="2267744" y="2996952"/>
            <a:ext cx="4392612" cy="3081338"/>
          </a:xfrm>
          <a:prstGeom prst="rect">
            <a:avLst/>
          </a:prstGeom>
          <a:noFill/>
          <a:ln w="9525">
            <a:noFill/>
            <a:miter lim="800000"/>
            <a:headEnd/>
            <a:tailEnd/>
          </a:ln>
        </p:spPr>
      </p:pic>
      <p:pic>
        <p:nvPicPr>
          <p:cNvPr id="7" name="Picture 8"/>
          <p:cNvPicPr>
            <a:picLocks noChangeAspect="1" noChangeArrowheads="1"/>
          </p:cNvPicPr>
          <p:nvPr/>
        </p:nvPicPr>
        <p:blipFill>
          <a:blip r:embed="rId3"/>
          <a:srcRect/>
          <a:stretch>
            <a:fillRect/>
          </a:stretch>
        </p:blipFill>
        <p:spPr bwMode="auto">
          <a:xfrm>
            <a:off x="0" y="15875"/>
            <a:ext cx="1779588" cy="1736725"/>
          </a:xfrm>
          <a:prstGeom prst="rect">
            <a:avLst/>
          </a:prstGeom>
          <a:noFill/>
          <a:ln w="9525">
            <a:noFill/>
            <a:miter lim="800000"/>
            <a:headEnd/>
            <a:tailEnd/>
          </a:ln>
        </p:spPr>
      </p:pic>
      <p:pic>
        <p:nvPicPr>
          <p:cNvPr id="8" name="Picture 2" descr="http://www.rue-du-magasin.fr/wp-content/uploads/2012/05/auchan-voyage-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1979712" y="1248544"/>
            <a:ext cx="6840760" cy="1460376"/>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10" name="Text Box 4"/>
          <p:cNvSpPr txBox="1">
            <a:spLocks noChangeArrowheads="1"/>
          </p:cNvSpPr>
          <p:nvPr/>
        </p:nvSpPr>
        <p:spPr bwMode="auto">
          <a:xfrm>
            <a:off x="1547813" y="333375"/>
            <a:ext cx="6048375" cy="584775"/>
          </a:xfrm>
          <a:prstGeom prst="rect">
            <a:avLst/>
          </a:prstGeom>
          <a:noFill/>
          <a:ln w="9525">
            <a:noFill/>
            <a:miter lim="800000"/>
            <a:headEnd/>
            <a:tailEnd/>
          </a:ln>
        </p:spPr>
        <p:txBody>
          <a:bodyPr>
            <a:spAutoFit/>
          </a:bodyPr>
          <a:lstStyle/>
          <a:p>
            <a:pPr algn="ctr">
              <a:spcBef>
                <a:spcPct val="50000"/>
              </a:spcBef>
            </a:pPr>
            <a:r>
              <a:rPr lang="fr-FR" sz="3200" dirty="0">
                <a:latin typeface="Arial" charset="0"/>
              </a:rPr>
              <a:t>Jour </a:t>
            </a:r>
            <a:r>
              <a:rPr lang="fr-FR" sz="3200" dirty="0" smtClean="0">
                <a:latin typeface="Arial" charset="0"/>
              </a:rPr>
              <a:t>8</a:t>
            </a:r>
            <a:endParaRPr lang="fr-FR" sz="3200" dirty="0">
              <a:latin typeface="Arial" charset="0"/>
            </a:endParaRPr>
          </a:p>
        </p:txBody>
      </p:sp>
      <p:sp>
        <p:nvSpPr>
          <p:cNvPr id="11" name="Rectangle 3"/>
          <p:cNvSpPr txBox="1">
            <a:spLocks/>
          </p:cNvSpPr>
          <p:nvPr/>
        </p:nvSpPr>
        <p:spPr bwMode="auto">
          <a:xfrm>
            <a:off x="2093289" y="1343025"/>
            <a:ext cx="6613606" cy="819150"/>
          </a:xfrm>
          <a:prstGeom prst="rect">
            <a:avLst/>
          </a:prstGeom>
          <a:noFill/>
          <a:ln w="9525">
            <a:noFill/>
            <a:miter lim="800000"/>
            <a:headEnd/>
            <a:tailEnd/>
          </a:ln>
        </p:spPr>
        <p:txBody>
          <a:bodyPr/>
          <a:lstStyle/>
          <a:p>
            <a:pPr marL="547688" indent="-411163" eaLnBrk="0" hangingPunct="0">
              <a:spcBef>
                <a:spcPct val="20000"/>
              </a:spcBef>
              <a:buClr>
                <a:srgbClr val="F9F9F9"/>
              </a:buClr>
              <a:buSzPct val="65000"/>
              <a:buFont typeface="Wingdings 2" pitchFamily="18" charset="2"/>
              <a:buChar char=""/>
            </a:pPr>
            <a:r>
              <a:rPr lang="fr-FR" sz="2400" dirty="0">
                <a:latin typeface="Imprint MT Shadow" pitchFamily="82" charset="0"/>
                <a:cs typeface="Arial" charset="0"/>
              </a:rPr>
              <a:t>Petit déjeuner à l’hôtel les Dunes Djerba 3*</a:t>
            </a:r>
          </a:p>
          <a:p>
            <a:pPr marL="547688" indent="-411163" eaLnBrk="0" hangingPunct="0">
              <a:spcBef>
                <a:spcPct val="20000"/>
              </a:spcBef>
              <a:buClr>
                <a:srgbClr val="F9F9F9"/>
              </a:buClr>
              <a:buSzPct val="65000"/>
              <a:buFont typeface="Wingdings 2" pitchFamily="18" charset="2"/>
              <a:buChar char=""/>
            </a:pPr>
            <a:r>
              <a:rPr lang="fr-FR" sz="2400" dirty="0">
                <a:latin typeface="Imprint MT Shadow" pitchFamily="82" charset="0"/>
                <a:cs typeface="Arial" charset="0"/>
              </a:rPr>
              <a:t>Transfert en direction de l’aéroport de Djerba </a:t>
            </a:r>
            <a:r>
              <a:rPr lang="fr-FR" sz="2400" dirty="0" err="1">
                <a:latin typeface="Imprint MT Shadow" pitchFamily="82" charset="0"/>
                <a:cs typeface="Arial" charset="0"/>
              </a:rPr>
              <a:t>Zarzis</a:t>
            </a:r>
            <a:endParaRPr lang="fr-FR" sz="2400" dirty="0">
              <a:latin typeface="Imprint MT Shadow" pitchFamily="82" charset="0"/>
              <a:cs typeface="Arial" charset="0"/>
            </a:endParaRPr>
          </a:p>
          <a:p>
            <a:pPr marL="547688" indent="-411163" eaLnBrk="0" hangingPunct="0">
              <a:spcBef>
                <a:spcPct val="20000"/>
              </a:spcBef>
              <a:buClr>
                <a:srgbClr val="F9F9F9"/>
              </a:buClr>
              <a:buSzPct val="65000"/>
              <a:buFont typeface="Wingdings 2" pitchFamily="18" charset="2"/>
              <a:buChar char=""/>
            </a:pPr>
            <a:endParaRPr lang="fr-FR" sz="2800" dirty="0">
              <a:latin typeface="Book Antiqu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191939" y="764704"/>
            <a:ext cx="6840760" cy="5976664"/>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3" name="Text Box 4"/>
          <p:cNvSpPr txBox="1">
            <a:spLocks noChangeArrowheads="1"/>
          </p:cNvSpPr>
          <p:nvPr/>
        </p:nvSpPr>
        <p:spPr bwMode="auto">
          <a:xfrm>
            <a:off x="1547813" y="116632"/>
            <a:ext cx="6048375" cy="584775"/>
          </a:xfrm>
          <a:prstGeom prst="rect">
            <a:avLst/>
          </a:prstGeom>
          <a:noFill/>
          <a:ln w="9525">
            <a:noFill/>
            <a:miter lim="800000"/>
            <a:headEnd/>
            <a:tailEnd/>
          </a:ln>
        </p:spPr>
        <p:txBody>
          <a:bodyPr>
            <a:spAutoFit/>
          </a:bodyPr>
          <a:lstStyle/>
          <a:p>
            <a:pPr algn="ctr">
              <a:spcBef>
                <a:spcPct val="50000"/>
              </a:spcBef>
            </a:pPr>
            <a:r>
              <a:rPr lang="fr-FR" sz="3200" dirty="0" smtClean="0">
                <a:latin typeface="Arial" charset="0"/>
              </a:rPr>
              <a:t>KILOMETRAGE</a:t>
            </a:r>
            <a:endParaRPr lang="fr-FR" sz="3200" dirty="0">
              <a:latin typeface="Arial" charset="0"/>
            </a:endParaRPr>
          </a:p>
        </p:txBody>
      </p:sp>
      <p:sp>
        <p:nvSpPr>
          <p:cNvPr id="4" name="ZoneTexte 3"/>
          <p:cNvSpPr txBox="1"/>
          <p:nvPr/>
        </p:nvSpPr>
        <p:spPr>
          <a:xfrm>
            <a:off x="1302219" y="810306"/>
            <a:ext cx="6624736" cy="6032421"/>
          </a:xfrm>
          <a:prstGeom prst="rect">
            <a:avLst/>
          </a:prstGeom>
          <a:noFill/>
        </p:spPr>
        <p:txBody>
          <a:bodyPr wrap="square" rtlCol="0">
            <a:spAutoFit/>
          </a:bodyPr>
          <a:lstStyle/>
          <a:p>
            <a:r>
              <a:rPr lang="fr-FR" sz="1600" u="sng" dirty="0" smtClean="0">
                <a:latin typeface="Arial" pitchFamily="34" charset="0"/>
                <a:cs typeface="Arial" pitchFamily="34" charset="0"/>
              </a:rPr>
              <a:t>Jour 1:</a:t>
            </a:r>
          </a:p>
          <a:p>
            <a:r>
              <a:rPr lang="fr-FR" sz="1600" dirty="0" smtClean="0">
                <a:latin typeface="Arial" pitchFamily="34" charset="0"/>
                <a:cs typeface="Arial" pitchFamily="34" charset="0"/>
              </a:rPr>
              <a:t>Aéroport =&gt; Hotel Les Dunes </a:t>
            </a:r>
            <a:r>
              <a:rPr lang="fr-FR" sz="1600" dirty="0" err="1" smtClean="0">
                <a:latin typeface="Arial" pitchFamily="34" charset="0"/>
                <a:cs typeface="Arial" pitchFamily="34" charset="0"/>
              </a:rPr>
              <a:t>Houmt</a:t>
            </a:r>
            <a:r>
              <a:rPr lang="fr-FR" sz="1600" dirty="0" smtClean="0">
                <a:latin typeface="Arial" pitchFamily="34" charset="0"/>
                <a:cs typeface="Arial" pitchFamily="34" charset="0"/>
              </a:rPr>
              <a:t> Souk : 8km</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2</a:t>
            </a:r>
            <a:r>
              <a:rPr lang="fr-FR" sz="1600" dirty="0" smtClean="0">
                <a:latin typeface="Arial" pitchFamily="34" charset="0"/>
                <a:cs typeface="Arial" pitchFamily="34" charset="0"/>
              </a:rPr>
              <a:t>:</a:t>
            </a:r>
          </a:p>
          <a:p>
            <a:r>
              <a:rPr lang="fr-FR" sz="1600" dirty="0" smtClean="0">
                <a:latin typeface="Arial" pitchFamily="34" charset="0"/>
                <a:cs typeface="Arial" pitchFamily="34" charset="0"/>
              </a:rPr>
              <a:t>Demi journée Tour de l’île : difficilement quantifiable</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3</a:t>
            </a:r>
            <a:r>
              <a:rPr lang="fr-FR" sz="1600" dirty="0" smtClean="0">
                <a:latin typeface="Arial" pitchFamily="34" charset="0"/>
                <a:cs typeface="Arial" pitchFamily="34" charset="0"/>
              </a:rPr>
              <a:t>:</a:t>
            </a:r>
          </a:p>
          <a:p>
            <a:r>
              <a:rPr lang="fr-FR" sz="1600" dirty="0" err="1" smtClean="0">
                <a:latin typeface="Arial" pitchFamily="34" charset="0"/>
                <a:cs typeface="Arial" pitchFamily="34" charset="0"/>
              </a:rPr>
              <a:t>Houmt</a:t>
            </a:r>
            <a:r>
              <a:rPr lang="fr-FR" sz="1600" dirty="0" smtClean="0">
                <a:latin typeface="Arial" pitchFamily="34" charset="0"/>
                <a:cs typeface="Arial" pitchFamily="34" charset="0"/>
              </a:rPr>
              <a:t> Souk =&gt; Tataouine =&gt; </a:t>
            </a:r>
            <a:r>
              <a:rPr lang="fr-FR" sz="1600" dirty="0" err="1" smtClean="0">
                <a:latin typeface="Arial" pitchFamily="34" charset="0"/>
                <a:cs typeface="Arial" pitchFamily="34" charset="0"/>
              </a:rPr>
              <a:t>Douiret</a:t>
            </a:r>
            <a:r>
              <a:rPr lang="fr-FR" sz="1600" dirty="0" smtClean="0">
                <a:latin typeface="Arial" pitchFamily="34" charset="0"/>
                <a:cs typeface="Arial" pitchFamily="34" charset="0"/>
              </a:rPr>
              <a:t> : 158 km</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4</a:t>
            </a:r>
            <a:r>
              <a:rPr lang="fr-FR" sz="1600" dirty="0" smtClean="0">
                <a:latin typeface="Arial" pitchFamily="34" charset="0"/>
                <a:cs typeface="Arial" pitchFamily="34" charset="0"/>
              </a:rPr>
              <a:t>:</a:t>
            </a:r>
          </a:p>
          <a:p>
            <a:r>
              <a:rPr lang="fr-FR" sz="1600" dirty="0" err="1" smtClean="0">
                <a:latin typeface="Arial" pitchFamily="34" charset="0"/>
                <a:cs typeface="Arial" pitchFamily="34" charset="0"/>
              </a:rPr>
              <a:t>Douiret</a:t>
            </a:r>
            <a:r>
              <a:rPr lang="fr-FR" sz="1600" dirty="0" smtClean="0">
                <a:latin typeface="Arial" pitchFamily="34" charset="0"/>
                <a:cs typeface="Arial" pitchFamily="34" charset="0"/>
              </a:rPr>
              <a:t> =&gt; Chenini =&gt; </a:t>
            </a:r>
            <a:r>
              <a:rPr lang="fr-FR" sz="1600" dirty="0" err="1" smtClean="0">
                <a:latin typeface="Arial" pitchFamily="34" charset="0"/>
                <a:cs typeface="Arial" pitchFamily="34" charset="0"/>
              </a:rPr>
              <a:t>Region</a:t>
            </a:r>
            <a:r>
              <a:rPr lang="fr-FR" sz="1600" dirty="0" smtClean="0">
                <a:latin typeface="Arial" pitchFamily="34" charset="0"/>
                <a:cs typeface="Arial" pitchFamily="34" charset="0"/>
              </a:rPr>
              <a:t> Ksar </a:t>
            </a:r>
            <a:r>
              <a:rPr lang="fr-FR" sz="1600" dirty="0" err="1" smtClean="0">
                <a:latin typeface="Arial" pitchFamily="34" charset="0"/>
                <a:cs typeface="Arial" pitchFamily="34" charset="0"/>
              </a:rPr>
              <a:t>Ghilane</a:t>
            </a:r>
            <a:r>
              <a:rPr lang="fr-FR" sz="1600" dirty="0" smtClean="0">
                <a:latin typeface="Arial" pitchFamily="34" charset="0"/>
                <a:cs typeface="Arial" pitchFamily="34" charset="0"/>
              </a:rPr>
              <a:t> =&gt; </a:t>
            </a:r>
            <a:r>
              <a:rPr lang="fr-FR" sz="1600" dirty="0" err="1" smtClean="0">
                <a:latin typeface="Arial" pitchFamily="34" charset="0"/>
                <a:cs typeface="Arial" pitchFamily="34" charset="0"/>
              </a:rPr>
              <a:t>Douz</a:t>
            </a:r>
            <a:r>
              <a:rPr lang="fr-FR" sz="1600" dirty="0" smtClean="0">
                <a:latin typeface="Arial" pitchFamily="34" charset="0"/>
                <a:cs typeface="Arial" pitchFamily="34" charset="0"/>
              </a:rPr>
              <a:t> : 234 km</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5</a:t>
            </a:r>
            <a:r>
              <a:rPr lang="fr-FR" sz="1600" dirty="0" smtClean="0">
                <a:latin typeface="Arial" pitchFamily="34" charset="0"/>
                <a:cs typeface="Arial" pitchFamily="34" charset="0"/>
              </a:rPr>
              <a:t>:</a:t>
            </a:r>
          </a:p>
          <a:p>
            <a:r>
              <a:rPr lang="fr-FR" sz="1600" dirty="0" err="1" smtClean="0">
                <a:latin typeface="Arial" pitchFamily="34" charset="0"/>
                <a:cs typeface="Arial" pitchFamily="34" charset="0"/>
              </a:rPr>
              <a:t>Douz</a:t>
            </a:r>
            <a:r>
              <a:rPr lang="fr-FR" sz="1600" dirty="0" smtClean="0">
                <a:latin typeface="Arial" pitchFamily="34" charset="0"/>
                <a:cs typeface="Arial" pitchFamily="34" charset="0"/>
              </a:rPr>
              <a:t> =&gt; Chott El </a:t>
            </a:r>
            <a:r>
              <a:rPr lang="fr-FR" sz="1600" dirty="0" err="1" smtClean="0">
                <a:latin typeface="Arial" pitchFamily="34" charset="0"/>
                <a:cs typeface="Arial" pitchFamily="34" charset="0"/>
              </a:rPr>
              <a:t>Jerid</a:t>
            </a:r>
            <a:r>
              <a:rPr lang="fr-FR" sz="1600" dirty="0" smtClean="0">
                <a:latin typeface="Arial" pitchFamily="34" charset="0"/>
                <a:cs typeface="Arial" pitchFamily="34" charset="0"/>
              </a:rPr>
              <a:t> =&gt; </a:t>
            </a:r>
            <a:r>
              <a:rPr lang="fr-FR" sz="1600" dirty="0" err="1" smtClean="0">
                <a:latin typeface="Arial" pitchFamily="34" charset="0"/>
                <a:cs typeface="Arial" pitchFamily="34" charset="0"/>
              </a:rPr>
              <a:t>Nefta</a:t>
            </a:r>
            <a:r>
              <a:rPr lang="fr-FR" sz="1600" dirty="0" smtClean="0">
                <a:latin typeface="Arial" pitchFamily="34" charset="0"/>
                <a:cs typeface="Arial" pitchFamily="34" charset="0"/>
              </a:rPr>
              <a:t> =&gt; Tozeur : 153 km</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6</a:t>
            </a:r>
            <a:r>
              <a:rPr lang="fr-FR" sz="1600" dirty="0" smtClean="0">
                <a:latin typeface="Arial" pitchFamily="34" charset="0"/>
                <a:cs typeface="Arial" pitchFamily="34" charset="0"/>
              </a:rPr>
              <a:t>:</a:t>
            </a:r>
          </a:p>
          <a:p>
            <a:r>
              <a:rPr lang="fr-FR" sz="1600" dirty="0" smtClean="0">
                <a:latin typeface="Arial" pitchFamily="34" charset="0"/>
                <a:cs typeface="Arial" pitchFamily="34" charset="0"/>
              </a:rPr>
              <a:t>Tozeur : visite de la ville difficilement quantifiable</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7:</a:t>
            </a:r>
          </a:p>
          <a:p>
            <a:r>
              <a:rPr lang="fr-FR" sz="1600" dirty="0" smtClean="0">
                <a:latin typeface="Arial" pitchFamily="34" charset="0"/>
                <a:cs typeface="Arial" pitchFamily="34" charset="0"/>
              </a:rPr>
              <a:t>Tozeur =&gt; Gabès =&gt; </a:t>
            </a:r>
            <a:r>
              <a:rPr lang="fr-FR" sz="1600" dirty="0" err="1" smtClean="0">
                <a:latin typeface="Arial" pitchFamily="34" charset="0"/>
                <a:cs typeface="Arial" pitchFamily="34" charset="0"/>
              </a:rPr>
              <a:t>Houmt</a:t>
            </a:r>
            <a:r>
              <a:rPr lang="fr-FR" sz="1600" dirty="0" smtClean="0">
                <a:latin typeface="Arial" pitchFamily="34" charset="0"/>
                <a:cs typeface="Arial" pitchFamily="34" charset="0"/>
              </a:rPr>
              <a:t> Souk: 401 km</a:t>
            </a:r>
          </a:p>
          <a:p>
            <a:endParaRPr lang="fr-FR" sz="1600" dirty="0" smtClean="0">
              <a:latin typeface="Arial" pitchFamily="34" charset="0"/>
              <a:cs typeface="Arial" pitchFamily="34" charset="0"/>
            </a:endParaRPr>
          </a:p>
          <a:p>
            <a:r>
              <a:rPr lang="fr-FR" sz="1600" u="sng" dirty="0" smtClean="0">
                <a:latin typeface="Arial" pitchFamily="34" charset="0"/>
                <a:cs typeface="Arial" pitchFamily="34" charset="0"/>
              </a:rPr>
              <a:t>Jour 8</a:t>
            </a:r>
            <a:r>
              <a:rPr lang="fr-FR" sz="1600" dirty="0" smtClean="0">
                <a:latin typeface="Arial" pitchFamily="34" charset="0"/>
                <a:cs typeface="Arial" pitchFamily="34" charset="0"/>
              </a:rPr>
              <a:t>:</a:t>
            </a:r>
          </a:p>
          <a:p>
            <a:r>
              <a:rPr lang="fr-FR" sz="1600" dirty="0" smtClean="0">
                <a:latin typeface="Arial" pitchFamily="34" charset="0"/>
                <a:cs typeface="Arial" pitchFamily="34" charset="0"/>
              </a:rPr>
              <a:t>Hôtel Les Dunes </a:t>
            </a:r>
            <a:r>
              <a:rPr lang="fr-FR" sz="1600" dirty="0" err="1" smtClean="0">
                <a:latin typeface="Arial" pitchFamily="34" charset="0"/>
                <a:cs typeface="Arial" pitchFamily="34" charset="0"/>
              </a:rPr>
              <a:t>Houmt</a:t>
            </a:r>
            <a:r>
              <a:rPr lang="fr-FR" sz="1600" dirty="0" smtClean="0">
                <a:latin typeface="Arial" pitchFamily="34" charset="0"/>
                <a:cs typeface="Arial" pitchFamily="34" charset="0"/>
              </a:rPr>
              <a:t> Souk =&gt; Aéroport : 8 km</a:t>
            </a:r>
          </a:p>
          <a:p>
            <a:endParaRPr lang="fr-FR" dirty="0"/>
          </a:p>
        </p:txBody>
      </p:sp>
    </p:spTree>
    <p:extLst>
      <p:ext uri="{BB962C8B-B14F-4D97-AF65-F5344CB8AC3E}">
        <p14:creationId xmlns:p14="http://schemas.microsoft.com/office/powerpoint/2010/main" val="3194818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ChangeArrowheads="1"/>
          </p:cNvSpPr>
          <p:nvPr/>
        </p:nvSpPr>
        <p:spPr bwMode="auto">
          <a:xfrm>
            <a:off x="1476375" y="692150"/>
            <a:ext cx="6408738" cy="4681538"/>
          </a:xfrm>
          <a:prstGeom prst="rect">
            <a:avLst/>
          </a:prstGeom>
          <a:noFill/>
          <a:ln w="9525">
            <a:noFill/>
            <a:miter lim="800000"/>
            <a:headEnd/>
            <a:tailEnd/>
          </a:ln>
        </p:spPr>
        <p:txBody>
          <a:bodyPr/>
          <a:lstStyle/>
          <a:p>
            <a:pPr marL="342900" indent="-342900" algn="ctr">
              <a:spcBef>
                <a:spcPct val="20000"/>
              </a:spcBef>
            </a:pPr>
            <a:endParaRPr lang="fr-FR" sz="3400" i="1">
              <a:solidFill>
                <a:srgbClr val="663300"/>
              </a:solidFill>
            </a:endParaRPr>
          </a:p>
        </p:txBody>
      </p:sp>
      <p:pic>
        <p:nvPicPr>
          <p:cNvPr id="66562" name="Picture 8" descr="Tozeur"/>
          <p:cNvPicPr>
            <a:picLocks noChangeAspect="1" noChangeArrowheads="1"/>
          </p:cNvPicPr>
          <p:nvPr/>
        </p:nvPicPr>
        <p:blipFill>
          <a:blip r:embed="rId2"/>
          <a:srcRect/>
          <a:stretch>
            <a:fillRect/>
          </a:stretch>
        </p:blipFill>
        <p:spPr bwMode="auto">
          <a:xfrm>
            <a:off x="-4429125" y="1844675"/>
            <a:ext cx="19940588" cy="1936750"/>
          </a:xfrm>
          <a:prstGeom prst="rect">
            <a:avLst/>
          </a:prstGeom>
          <a:noFill/>
          <a:ln w="9525">
            <a:noFill/>
            <a:miter lim="800000"/>
            <a:headEnd/>
            <a:tailEnd/>
          </a:ln>
        </p:spPr>
      </p:pic>
      <p:sp>
        <p:nvSpPr>
          <p:cNvPr id="66564" name="Rectangle 7"/>
          <p:cNvSpPr>
            <a:spLocks noChangeArrowheads="1"/>
          </p:cNvSpPr>
          <p:nvPr/>
        </p:nvSpPr>
        <p:spPr bwMode="auto">
          <a:xfrm>
            <a:off x="0" y="404813"/>
            <a:ext cx="9144000" cy="1143000"/>
          </a:xfrm>
          <a:prstGeom prst="rect">
            <a:avLst/>
          </a:prstGeom>
          <a:noFill/>
          <a:ln w="9525">
            <a:noFill/>
            <a:miter lim="800000"/>
            <a:headEnd/>
            <a:tailEnd/>
          </a:ln>
        </p:spPr>
        <p:txBody>
          <a:bodyPr anchor="ctr"/>
          <a:lstStyle/>
          <a:p>
            <a:pPr algn="ctr" eaLnBrk="0" hangingPunct="0"/>
            <a:r>
              <a:rPr lang="fr-FR" sz="3400" b="1" i="1">
                <a:latin typeface="Arial" charset="0"/>
              </a:rPr>
              <a:t>Contact</a:t>
            </a:r>
            <a:endParaRPr lang="fr-FR" sz="3400" i="1">
              <a:latin typeface="Arial" charset="0"/>
            </a:endParaRPr>
          </a:p>
        </p:txBody>
      </p:sp>
      <p:pic>
        <p:nvPicPr>
          <p:cNvPr id="66565" name="Image 3" descr="LOGO CJ ENTIER2 BLC.eps"/>
          <p:cNvPicPr>
            <a:picLocks noChangeAspect="1"/>
          </p:cNvPicPr>
          <p:nvPr/>
        </p:nvPicPr>
        <p:blipFill>
          <a:blip r:embed="rId3"/>
          <a:srcRect/>
          <a:stretch>
            <a:fillRect/>
          </a:stretch>
        </p:blipFill>
        <p:spPr bwMode="auto">
          <a:xfrm>
            <a:off x="0" y="0"/>
            <a:ext cx="1619250" cy="1579563"/>
          </a:xfrm>
          <a:prstGeom prst="rect">
            <a:avLst/>
          </a:prstGeom>
          <a:noFill/>
          <a:ln w="9525">
            <a:noFill/>
            <a:miter lim="800000"/>
            <a:headEnd/>
            <a:tailEnd/>
          </a:ln>
        </p:spPr>
      </p:pic>
      <p:sp>
        <p:nvSpPr>
          <p:cNvPr id="7" name="Rectangle 9"/>
          <p:cNvSpPr>
            <a:spLocks noChangeArrowheads="1"/>
          </p:cNvSpPr>
          <p:nvPr/>
        </p:nvSpPr>
        <p:spPr bwMode="auto">
          <a:xfrm>
            <a:off x="467544" y="3933056"/>
            <a:ext cx="8496943" cy="2736304"/>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Text Box 6"/>
          <p:cNvSpPr txBox="1">
            <a:spLocks noChangeArrowheads="1"/>
          </p:cNvSpPr>
          <p:nvPr/>
        </p:nvSpPr>
        <p:spPr bwMode="auto">
          <a:xfrm>
            <a:off x="683569" y="4155938"/>
            <a:ext cx="7992888" cy="2523768"/>
          </a:xfrm>
          <a:prstGeom prst="rect">
            <a:avLst/>
          </a:prstGeom>
          <a:noFill/>
          <a:ln w="9525">
            <a:noFill/>
            <a:miter lim="800000"/>
            <a:headEnd/>
            <a:tailEnd/>
          </a:ln>
        </p:spPr>
        <p:txBody>
          <a:bodyPr wrap="square">
            <a:spAutoFit/>
          </a:bodyPr>
          <a:lstStyle/>
          <a:p>
            <a:pPr algn="ctr">
              <a:spcBef>
                <a:spcPct val="50000"/>
              </a:spcBef>
            </a:pPr>
            <a:r>
              <a:rPr lang="fr-FR" sz="2800" dirty="0" smtClean="0">
                <a:latin typeface="Arial" charset="0"/>
                <a:cs typeface="Arial" charset="0"/>
              </a:rPr>
              <a:t>TOTAL </a:t>
            </a:r>
            <a:r>
              <a:rPr lang="fr-FR" sz="2800" dirty="0">
                <a:latin typeface="Arial" charset="0"/>
                <a:cs typeface="Arial" charset="0"/>
              </a:rPr>
              <a:t>PRIX PACKAGE BASE 30 </a:t>
            </a:r>
            <a:r>
              <a:rPr lang="fr-FR" sz="2800" dirty="0" smtClean="0">
                <a:latin typeface="Arial" charset="0"/>
                <a:cs typeface="Arial" charset="0"/>
              </a:rPr>
              <a:t>PAX CHAMBRE TWIN 8 jours / 7 nuits: </a:t>
            </a:r>
          </a:p>
          <a:p>
            <a:pPr algn="ctr">
              <a:spcBef>
                <a:spcPct val="50000"/>
              </a:spcBef>
            </a:pPr>
            <a:r>
              <a:rPr lang="fr-FR" sz="2800" dirty="0" smtClean="0">
                <a:latin typeface="Arial" charset="0"/>
                <a:cs typeface="Arial" charset="0"/>
              </a:rPr>
              <a:t>590€ TTC par pax</a:t>
            </a:r>
          </a:p>
          <a:p>
            <a:pPr algn="ctr">
              <a:spcBef>
                <a:spcPct val="50000"/>
              </a:spcBef>
            </a:pPr>
            <a:r>
              <a:rPr lang="fr-FR" sz="2000" dirty="0" smtClean="0">
                <a:latin typeface="Arial" charset="0"/>
                <a:cs typeface="Arial" charset="0"/>
              </a:rPr>
              <a:t>De Octobre 2012 à mars 2013 hors vacances scolaire et jours fériés</a:t>
            </a:r>
            <a:endParaRPr lang="fr-FR" sz="2000" dirty="0">
              <a:latin typeface="Arial" charset="0"/>
              <a:cs typeface="Arial" charset="0"/>
            </a:endParaRPr>
          </a:p>
          <a:p>
            <a:pPr algn="ctr">
              <a:spcBef>
                <a:spcPct val="50000"/>
              </a:spcBef>
            </a:pPr>
            <a:endParaRPr lang="fr-FR" sz="2000" dirty="0">
              <a:solidFill>
                <a:srgbClr val="663300"/>
              </a:solidFill>
            </a:endParaRPr>
          </a:p>
        </p:txBody>
      </p:sp>
      <p:pic>
        <p:nvPicPr>
          <p:cNvPr id="9" name="Picture 2" descr="http://www.rue-du-magasin.fr/wp-content/uploads/2012/05/auchan-voyage-300x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4968"/>
            <a:ext cx="1547664" cy="1547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67544" y="116632"/>
            <a:ext cx="8496943" cy="6552728"/>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5" name="ZoneTexte 4"/>
          <p:cNvSpPr txBox="1"/>
          <p:nvPr/>
        </p:nvSpPr>
        <p:spPr>
          <a:xfrm>
            <a:off x="607245" y="188640"/>
            <a:ext cx="7704856" cy="6524863"/>
          </a:xfrm>
          <a:prstGeom prst="rect">
            <a:avLst/>
          </a:prstGeom>
          <a:noFill/>
        </p:spPr>
        <p:txBody>
          <a:bodyPr wrap="square" rtlCol="0">
            <a:spAutoFit/>
          </a:bodyPr>
          <a:lstStyle/>
          <a:p>
            <a:r>
              <a:rPr lang="fr-FR" sz="1600" b="1" u="sng" dirty="0" smtClean="0"/>
              <a:t>Ce prix comprend:</a:t>
            </a:r>
          </a:p>
          <a:p>
            <a:endParaRPr lang="fr-FR" sz="1600" dirty="0"/>
          </a:p>
          <a:p>
            <a:r>
              <a:rPr lang="fr-FR" sz="1600" dirty="0" smtClean="0"/>
              <a:t>-   Le vol aller-retour en Charter au départ de Paris</a:t>
            </a:r>
          </a:p>
          <a:p>
            <a:pPr marL="285750" indent="-285750">
              <a:buFontTx/>
              <a:buChar char="-"/>
            </a:pPr>
            <a:r>
              <a:rPr lang="fr-FR" sz="1600" dirty="0" smtClean="0"/>
              <a:t>7 Nuit en hébergements base </a:t>
            </a:r>
            <a:r>
              <a:rPr lang="fr-FR" sz="1600" dirty="0" err="1" smtClean="0"/>
              <a:t>twin</a:t>
            </a:r>
            <a:endParaRPr lang="fr-FR" sz="1600" dirty="0" smtClean="0"/>
          </a:p>
          <a:p>
            <a:pPr marL="285750" indent="-285750">
              <a:buFontTx/>
              <a:buChar char="-"/>
            </a:pPr>
            <a:r>
              <a:rPr lang="fr-FR" sz="1600" dirty="0" smtClean="0"/>
              <a:t>Les repas dîner au Dar et chez l’habitant ( ou similaire)</a:t>
            </a:r>
          </a:p>
          <a:p>
            <a:pPr marL="285750" indent="-285750">
              <a:buFontTx/>
              <a:buChar char="-"/>
            </a:pPr>
            <a:r>
              <a:rPr lang="fr-FR" sz="1600" dirty="0" smtClean="0"/>
              <a:t>Les déjeuners </a:t>
            </a:r>
            <a:endParaRPr lang="fr-FR" sz="1600" dirty="0" smtClean="0"/>
          </a:p>
          <a:p>
            <a:pPr marL="285750" indent="-285750">
              <a:buFontTx/>
              <a:buChar char="-"/>
            </a:pPr>
            <a:r>
              <a:rPr lang="fr-FR" sz="1600" dirty="0" smtClean="0"/>
              <a:t>Les forfaits boissons dans la partie hôtelière et chez l’habitant (selon l’hôte)</a:t>
            </a:r>
            <a:endParaRPr lang="fr-FR" sz="1600" dirty="0" smtClean="0"/>
          </a:p>
          <a:p>
            <a:pPr marL="285750" indent="-285750">
              <a:buFontTx/>
              <a:buChar char="-"/>
            </a:pPr>
            <a:r>
              <a:rPr lang="fr-FR" sz="1600" dirty="0" smtClean="0"/>
              <a:t>L’accueil à l’aéroport</a:t>
            </a:r>
          </a:p>
          <a:p>
            <a:pPr marL="285750" indent="-285750">
              <a:buFontTx/>
              <a:buChar char="-"/>
            </a:pPr>
            <a:r>
              <a:rPr lang="fr-FR" sz="1600" dirty="0" smtClean="0"/>
              <a:t>La méharée dans les dunes de </a:t>
            </a:r>
            <a:r>
              <a:rPr lang="fr-FR" sz="1600" dirty="0" err="1" smtClean="0"/>
              <a:t>Sabia</a:t>
            </a:r>
            <a:endParaRPr lang="fr-FR" sz="1600" dirty="0" smtClean="0"/>
          </a:p>
          <a:p>
            <a:pPr marL="285750" indent="-285750">
              <a:buFontTx/>
              <a:buChar char="-"/>
            </a:pPr>
            <a:r>
              <a:rPr lang="fr-FR" sz="1600" dirty="0" smtClean="0"/>
              <a:t>Les transferts aéroports</a:t>
            </a:r>
          </a:p>
          <a:p>
            <a:pPr marL="285750" indent="-285750">
              <a:buFontTx/>
              <a:buChar char="-"/>
            </a:pPr>
            <a:r>
              <a:rPr lang="fr-FR" sz="1600" dirty="0" smtClean="0"/>
              <a:t>Les trajets en 4X4</a:t>
            </a:r>
          </a:p>
          <a:p>
            <a:pPr marL="285750" indent="-285750">
              <a:buFontTx/>
              <a:buChar char="-"/>
            </a:pPr>
            <a:r>
              <a:rPr lang="fr-FR" sz="1600" dirty="0" smtClean="0"/>
              <a:t>La traversée Tozeur Gabès avec Road book</a:t>
            </a:r>
          </a:p>
          <a:p>
            <a:pPr marL="285750" indent="-285750">
              <a:buFontTx/>
              <a:buChar char="-"/>
            </a:pPr>
            <a:r>
              <a:rPr lang="fr-FR" sz="1600" dirty="0" smtClean="0"/>
              <a:t>La visite de Tozeur </a:t>
            </a:r>
          </a:p>
          <a:p>
            <a:pPr marL="285750" indent="-285750">
              <a:buFontTx/>
              <a:buChar char="-"/>
            </a:pPr>
            <a:r>
              <a:rPr lang="fr-FR" sz="1600" dirty="0" smtClean="0"/>
              <a:t>Visite de </a:t>
            </a:r>
            <a:r>
              <a:rPr lang="fr-FR" sz="1600" dirty="0" err="1" smtClean="0"/>
              <a:t>Nefta</a:t>
            </a:r>
            <a:r>
              <a:rPr lang="fr-FR" sz="1600" dirty="0" smtClean="0"/>
              <a:t> en calèche</a:t>
            </a:r>
          </a:p>
          <a:p>
            <a:pPr marL="285750" indent="-285750">
              <a:buFontTx/>
              <a:buChar char="-"/>
            </a:pPr>
            <a:r>
              <a:rPr lang="fr-FR" sz="1600" dirty="0" smtClean="0"/>
              <a:t>Tour de l’île de Djerba</a:t>
            </a:r>
          </a:p>
          <a:p>
            <a:pPr marL="285750" indent="-285750">
              <a:buFontTx/>
              <a:buChar char="-"/>
            </a:pPr>
            <a:r>
              <a:rPr lang="fr-FR" sz="1600" dirty="0" smtClean="0"/>
              <a:t>Visite du souk d’</a:t>
            </a:r>
            <a:r>
              <a:rPr lang="fr-FR" sz="1600" dirty="0" err="1" smtClean="0"/>
              <a:t>Houmt</a:t>
            </a:r>
            <a:r>
              <a:rPr lang="fr-FR" sz="1600" dirty="0" smtClean="0"/>
              <a:t> Souk</a:t>
            </a:r>
          </a:p>
          <a:p>
            <a:pPr marL="285750" indent="-285750">
              <a:buFontTx/>
              <a:buChar char="-"/>
            </a:pPr>
            <a:endParaRPr lang="fr-FR" sz="1600" dirty="0" smtClean="0"/>
          </a:p>
          <a:p>
            <a:r>
              <a:rPr lang="fr-FR" sz="1600" b="1" u="sng" dirty="0" smtClean="0"/>
              <a:t>Ce prix ne comprend pas:</a:t>
            </a:r>
          </a:p>
          <a:p>
            <a:endParaRPr lang="fr-FR" sz="1600" b="1" u="sng" dirty="0" smtClean="0"/>
          </a:p>
          <a:p>
            <a:pPr marL="285750" indent="-285750">
              <a:buFontTx/>
              <a:buChar char="-"/>
            </a:pPr>
            <a:r>
              <a:rPr lang="fr-FR" sz="1600" dirty="0" smtClean="0"/>
              <a:t>L’assistance rapatriement</a:t>
            </a:r>
          </a:p>
          <a:p>
            <a:pPr marL="285750" indent="-285750">
              <a:buFontTx/>
              <a:buChar char="-"/>
            </a:pPr>
            <a:r>
              <a:rPr lang="fr-FR" sz="1600" dirty="0" smtClean="0"/>
              <a:t>Les extra</a:t>
            </a:r>
          </a:p>
          <a:p>
            <a:pPr marL="285750" indent="-285750">
              <a:buFontTx/>
              <a:buChar char="-"/>
            </a:pPr>
            <a:r>
              <a:rPr lang="fr-FR" sz="1600" dirty="0" smtClean="0"/>
              <a:t>Les dépenses personnelles</a:t>
            </a:r>
          </a:p>
          <a:p>
            <a:pPr marL="285750" indent="-285750">
              <a:buFontTx/>
              <a:buChar char="-"/>
            </a:pPr>
            <a:r>
              <a:rPr lang="fr-FR" sz="1600" dirty="0" smtClean="0"/>
              <a:t>Les pourboires</a:t>
            </a:r>
          </a:p>
          <a:p>
            <a:pPr marL="285750" indent="-285750">
              <a:buFontTx/>
              <a:buChar char="-"/>
            </a:pPr>
            <a:r>
              <a:rPr lang="fr-FR" sz="1600" dirty="0" smtClean="0"/>
              <a:t>Le supplément </a:t>
            </a:r>
            <a:r>
              <a:rPr lang="fr-FR" sz="1600" dirty="0" smtClean="0"/>
              <a:t>single</a:t>
            </a:r>
          </a:p>
          <a:p>
            <a:pPr marL="285750" indent="-285750">
              <a:buFontTx/>
              <a:buChar char="-"/>
            </a:pPr>
            <a:r>
              <a:rPr lang="fr-FR" sz="1600" dirty="0" smtClean="0"/>
              <a:t>Le forfait boisson dans les Dar et chez l’habitant (selon l’hôte)</a:t>
            </a:r>
            <a:endParaRPr lang="fr-FR" sz="1600" dirty="0" smtClean="0"/>
          </a:p>
          <a:p>
            <a:pPr marL="285750" indent="-285750">
              <a:buFontTx/>
              <a:buChar char="-"/>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1779588" y="115888"/>
            <a:ext cx="7256908" cy="836612"/>
          </a:xfrm>
          <a:prstGeom prst="rect">
            <a:avLst/>
          </a:prstGeom>
          <a:noFill/>
          <a:ln w="9525">
            <a:noFill/>
            <a:miter lim="800000"/>
            <a:headEnd/>
            <a:tailEnd/>
          </a:ln>
        </p:spPr>
        <p:txBody>
          <a:bodyPr/>
          <a:lstStyle/>
          <a:p>
            <a:pPr marL="342900" indent="-342900">
              <a:spcBef>
                <a:spcPct val="20000"/>
              </a:spcBef>
            </a:pPr>
            <a:r>
              <a:rPr lang="fr-FR" sz="3000" dirty="0" smtClean="0">
                <a:latin typeface="Arial" pitchFamily="34" charset="0"/>
                <a:cs typeface="Arial" pitchFamily="34" charset="0"/>
              </a:rPr>
              <a:t>Option: Découverte </a:t>
            </a:r>
            <a:r>
              <a:rPr lang="fr-FR" sz="3000" dirty="0">
                <a:latin typeface="Arial" pitchFamily="34" charset="0"/>
                <a:cs typeface="Arial" pitchFamily="34" charset="0"/>
              </a:rPr>
              <a:t>de Tozeur en calèche</a:t>
            </a:r>
          </a:p>
        </p:txBody>
      </p:sp>
      <p:pic>
        <p:nvPicPr>
          <p:cNvPr id="64514" name="Picture 8" descr="P1000036"/>
          <p:cNvPicPr>
            <a:picLocks noChangeAspect="1" noChangeArrowheads="1"/>
          </p:cNvPicPr>
          <p:nvPr/>
        </p:nvPicPr>
        <p:blipFill>
          <a:blip r:embed="rId2"/>
          <a:srcRect/>
          <a:stretch>
            <a:fillRect/>
          </a:stretch>
        </p:blipFill>
        <p:spPr bwMode="auto">
          <a:xfrm>
            <a:off x="4356100" y="908050"/>
            <a:ext cx="4487863" cy="3365500"/>
          </a:xfrm>
          <a:prstGeom prst="rect">
            <a:avLst/>
          </a:prstGeom>
          <a:noFill/>
          <a:ln w="9525">
            <a:noFill/>
            <a:miter lim="800000"/>
            <a:headEnd/>
            <a:tailEnd/>
          </a:ln>
        </p:spPr>
      </p:pic>
      <p:pic>
        <p:nvPicPr>
          <p:cNvPr id="64515" name="Picture 9" descr="P1010169"/>
          <p:cNvPicPr>
            <a:picLocks noChangeAspect="1" noChangeArrowheads="1"/>
          </p:cNvPicPr>
          <p:nvPr/>
        </p:nvPicPr>
        <p:blipFill>
          <a:blip r:embed="rId3"/>
          <a:srcRect/>
          <a:stretch>
            <a:fillRect/>
          </a:stretch>
        </p:blipFill>
        <p:spPr bwMode="auto">
          <a:xfrm>
            <a:off x="250825" y="3068638"/>
            <a:ext cx="4635500" cy="3476625"/>
          </a:xfrm>
          <a:prstGeom prst="rect">
            <a:avLst/>
          </a:prstGeom>
          <a:noFill/>
          <a:ln w="9525">
            <a:noFill/>
            <a:miter lim="800000"/>
            <a:headEnd/>
            <a:tailEnd/>
          </a:ln>
        </p:spPr>
      </p:pic>
      <p:sp>
        <p:nvSpPr>
          <p:cNvPr id="64516" name="Text Box 1028"/>
          <p:cNvSpPr txBox="1">
            <a:spLocks noChangeArrowheads="1"/>
          </p:cNvSpPr>
          <p:nvPr/>
        </p:nvSpPr>
        <p:spPr bwMode="auto">
          <a:xfrm>
            <a:off x="1908175" y="1557338"/>
            <a:ext cx="5184775" cy="396875"/>
          </a:xfrm>
          <a:prstGeom prst="rect">
            <a:avLst/>
          </a:prstGeom>
          <a:noFill/>
          <a:ln w="9525">
            <a:noFill/>
            <a:miter lim="800000"/>
            <a:headEnd/>
            <a:tailEnd/>
          </a:ln>
        </p:spPr>
        <p:txBody>
          <a:bodyPr>
            <a:spAutoFit/>
          </a:bodyPr>
          <a:lstStyle/>
          <a:p>
            <a:r>
              <a:rPr lang="fr-FR" sz="2000"/>
              <a:t>Briqueterie</a:t>
            </a:r>
            <a:endParaRPr lang="fr-FR" sz="2000" i="1"/>
          </a:p>
        </p:txBody>
      </p:sp>
      <p:sp>
        <p:nvSpPr>
          <p:cNvPr id="64517" name="Text Box 1028"/>
          <p:cNvSpPr txBox="1">
            <a:spLocks noChangeArrowheads="1"/>
          </p:cNvSpPr>
          <p:nvPr/>
        </p:nvSpPr>
        <p:spPr bwMode="auto">
          <a:xfrm>
            <a:off x="5003800" y="4868863"/>
            <a:ext cx="5184775" cy="396875"/>
          </a:xfrm>
          <a:prstGeom prst="rect">
            <a:avLst/>
          </a:prstGeom>
          <a:noFill/>
          <a:ln w="9525">
            <a:noFill/>
            <a:miter lim="800000"/>
            <a:headEnd/>
            <a:tailEnd/>
          </a:ln>
        </p:spPr>
        <p:txBody>
          <a:bodyPr>
            <a:spAutoFit/>
          </a:bodyPr>
          <a:lstStyle/>
          <a:p>
            <a:r>
              <a:rPr lang="fr-FR" sz="2000"/>
              <a:t>Palmeraie</a:t>
            </a:r>
            <a:endParaRPr lang="fr-FR" sz="2000" i="1"/>
          </a:p>
        </p:txBody>
      </p:sp>
      <p:pic>
        <p:nvPicPr>
          <p:cNvPr id="64518"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496888" y="206374"/>
            <a:ext cx="8532812" cy="479425"/>
          </a:xfrm>
          <a:prstGeom prst="rect">
            <a:avLst/>
          </a:prstGeom>
          <a:noFill/>
          <a:ln w="9525">
            <a:noFill/>
            <a:miter lim="800000"/>
            <a:headEnd/>
            <a:tailEnd/>
          </a:ln>
        </p:spPr>
        <p:txBody>
          <a:bodyPr/>
          <a:lstStyle/>
          <a:p>
            <a:pPr marL="342900" indent="-342900" algn="ctr">
              <a:spcBef>
                <a:spcPct val="20000"/>
              </a:spcBef>
            </a:pPr>
            <a:r>
              <a:rPr lang="fr-FR" sz="2800" dirty="0" smtClean="0">
                <a:latin typeface="Arial" charset="0"/>
                <a:cs typeface="Arial" charset="0"/>
              </a:rPr>
              <a:t>Option: Découverte </a:t>
            </a:r>
            <a:r>
              <a:rPr lang="fr-FR" sz="2800" dirty="0">
                <a:latin typeface="Arial" charset="0"/>
                <a:cs typeface="Arial" charset="0"/>
              </a:rPr>
              <a:t>de Tozeur en calèche</a:t>
            </a:r>
          </a:p>
        </p:txBody>
      </p:sp>
      <p:pic>
        <p:nvPicPr>
          <p:cNvPr id="65538" name="Picture 6" descr="4372MX"/>
          <p:cNvPicPr>
            <a:picLocks noChangeAspect="1" noChangeArrowheads="1"/>
          </p:cNvPicPr>
          <p:nvPr/>
        </p:nvPicPr>
        <p:blipFill>
          <a:blip r:embed="rId2"/>
          <a:srcRect/>
          <a:stretch>
            <a:fillRect/>
          </a:stretch>
        </p:blipFill>
        <p:spPr bwMode="auto">
          <a:xfrm>
            <a:off x="496888" y="3860800"/>
            <a:ext cx="4435475" cy="2754313"/>
          </a:xfrm>
          <a:prstGeom prst="rect">
            <a:avLst/>
          </a:prstGeom>
          <a:noFill/>
          <a:ln w="9525">
            <a:noFill/>
            <a:miter lim="800000"/>
            <a:headEnd/>
            <a:tailEnd/>
          </a:ln>
        </p:spPr>
      </p:pic>
      <p:pic>
        <p:nvPicPr>
          <p:cNvPr id="65539" name="Picture 8" descr="1647MX"/>
          <p:cNvPicPr>
            <a:picLocks noChangeAspect="1" noChangeArrowheads="1"/>
          </p:cNvPicPr>
          <p:nvPr/>
        </p:nvPicPr>
        <p:blipFill>
          <a:blip r:embed="rId3"/>
          <a:srcRect/>
          <a:stretch>
            <a:fillRect/>
          </a:stretch>
        </p:blipFill>
        <p:spPr bwMode="auto">
          <a:xfrm>
            <a:off x="1908175" y="1149350"/>
            <a:ext cx="2779713" cy="2555875"/>
          </a:xfrm>
          <a:prstGeom prst="rect">
            <a:avLst/>
          </a:prstGeom>
          <a:noFill/>
          <a:ln w="9525">
            <a:noFill/>
            <a:miter lim="800000"/>
            <a:headEnd/>
            <a:tailEnd/>
          </a:ln>
        </p:spPr>
      </p:pic>
      <p:pic>
        <p:nvPicPr>
          <p:cNvPr id="65540" name="Picture 8" descr="IMG_4308BR"/>
          <p:cNvPicPr>
            <a:picLocks noChangeAspect="1" noChangeArrowheads="1"/>
          </p:cNvPicPr>
          <p:nvPr/>
        </p:nvPicPr>
        <p:blipFill>
          <a:blip r:embed="rId4"/>
          <a:srcRect/>
          <a:stretch>
            <a:fillRect/>
          </a:stretch>
        </p:blipFill>
        <p:spPr bwMode="auto">
          <a:xfrm>
            <a:off x="5287963" y="1050925"/>
            <a:ext cx="3536950" cy="5310188"/>
          </a:xfrm>
          <a:prstGeom prst="rect">
            <a:avLst/>
          </a:prstGeom>
          <a:noFill/>
          <a:ln w="9525">
            <a:noFill/>
            <a:miter lim="800000"/>
            <a:headEnd/>
            <a:tailEnd/>
          </a:ln>
        </p:spPr>
      </p:pic>
      <p:pic>
        <p:nvPicPr>
          <p:cNvPr id="65541" name="Picture 8"/>
          <p:cNvPicPr>
            <a:picLocks noChangeAspect="1" noChangeArrowheads="1"/>
          </p:cNvPicPr>
          <p:nvPr/>
        </p:nvPicPr>
        <p:blipFill>
          <a:blip r:embed="rId5"/>
          <a:srcRect/>
          <a:stretch>
            <a:fillRect/>
          </a:stretch>
        </p:blipFill>
        <p:spPr bwMode="auto">
          <a:xfrm>
            <a:off x="0" y="15875"/>
            <a:ext cx="1779588"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10" descr="barque-plage.jpg"/>
          <p:cNvPicPr>
            <a:picLocks noChangeAspect="1"/>
          </p:cNvPicPr>
          <p:nvPr/>
        </p:nvPicPr>
        <p:blipFill>
          <a:blip r:embed="rId2"/>
          <a:srcRect/>
          <a:stretch>
            <a:fillRect/>
          </a:stretch>
        </p:blipFill>
        <p:spPr bwMode="auto">
          <a:xfrm>
            <a:off x="0" y="1773238"/>
            <a:ext cx="3163888" cy="2109787"/>
          </a:xfrm>
          <a:prstGeom prst="rect">
            <a:avLst/>
          </a:prstGeom>
          <a:noFill/>
          <a:ln w="9525">
            <a:noFill/>
            <a:miter lim="800000"/>
            <a:headEnd/>
            <a:tailEnd/>
          </a:ln>
        </p:spPr>
      </p:pic>
      <p:pic>
        <p:nvPicPr>
          <p:cNvPr id="19458" name="Image 8" descr="carte-jerba 2.eps"/>
          <p:cNvPicPr>
            <a:picLocks noChangeAspect="1"/>
          </p:cNvPicPr>
          <p:nvPr/>
        </p:nvPicPr>
        <p:blipFill>
          <a:blip r:embed="rId3"/>
          <a:srcRect/>
          <a:stretch>
            <a:fillRect/>
          </a:stretch>
        </p:blipFill>
        <p:spPr bwMode="auto">
          <a:xfrm>
            <a:off x="3059113" y="1770063"/>
            <a:ext cx="5827712" cy="5087937"/>
          </a:xfrm>
          <a:prstGeom prst="rect">
            <a:avLst/>
          </a:prstGeom>
          <a:noFill/>
          <a:ln w="9525">
            <a:noFill/>
            <a:miter lim="800000"/>
            <a:headEnd/>
            <a:tailEnd/>
          </a:ln>
        </p:spPr>
      </p:pic>
      <p:sp>
        <p:nvSpPr>
          <p:cNvPr id="19459" name="ZoneTexte 6"/>
          <p:cNvSpPr txBox="1">
            <a:spLocks noChangeArrowheads="1"/>
          </p:cNvSpPr>
          <p:nvPr/>
        </p:nvSpPr>
        <p:spPr bwMode="auto">
          <a:xfrm>
            <a:off x="250825" y="101600"/>
            <a:ext cx="7620000" cy="1311275"/>
          </a:xfrm>
          <a:prstGeom prst="rect">
            <a:avLst/>
          </a:prstGeom>
          <a:noFill/>
          <a:ln w="9525">
            <a:noFill/>
            <a:miter lim="800000"/>
            <a:headEnd/>
            <a:tailEnd/>
          </a:ln>
        </p:spPr>
        <p:txBody>
          <a:bodyPr>
            <a:spAutoFit/>
          </a:bodyPr>
          <a:lstStyle/>
          <a:p>
            <a:pPr defTabSz="457200"/>
            <a:r>
              <a:rPr lang="fr-FR" sz="4000">
                <a:ea typeface="ＭＳ Ｐゴシック"/>
                <a:cs typeface="ＭＳ Ｐゴシック"/>
              </a:rPr>
              <a:t>L</a:t>
            </a:r>
            <a:r>
              <a:rPr lang="fr-FR" sz="4000">
                <a:latin typeface="Pristina"/>
                <a:ea typeface="ＭＳ Ｐゴシック"/>
                <a:cs typeface="ＭＳ Ｐゴシック"/>
              </a:rPr>
              <a:t>’</a:t>
            </a:r>
            <a:r>
              <a:rPr lang="fr-FR" sz="4000">
                <a:ea typeface="ＭＳ Ｐゴシック"/>
                <a:cs typeface="ＭＳ Ｐゴシック"/>
              </a:rPr>
              <a:t>Ile</a:t>
            </a:r>
          </a:p>
          <a:p>
            <a:pPr defTabSz="457200"/>
            <a:r>
              <a:rPr lang="fr-FR" sz="4000">
                <a:ea typeface="ＭＳ Ｐゴシック"/>
                <a:cs typeface="ＭＳ Ｐゴシック"/>
              </a:rPr>
              <a:t>des Lotophages</a:t>
            </a:r>
          </a:p>
        </p:txBody>
      </p:sp>
      <p:pic>
        <p:nvPicPr>
          <p:cNvPr id="19460" name="Image 3" descr="LOGO CJ ENTIER2 BLC.eps"/>
          <p:cNvPicPr>
            <a:picLocks noChangeAspect="1"/>
          </p:cNvPicPr>
          <p:nvPr/>
        </p:nvPicPr>
        <p:blipFill>
          <a:blip r:embed="rId4"/>
          <a:srcRect/>
          <a:stretch>
            <a:fillRect/>
          </a:stretch>
        </p:blipFill>
        <p:spPr bwMode="auto">
          <a:xfrm>
            <a:off x="7596188" y="0"/>
            <a:ext cx="1781175" cy="1736725"/>
          </a:xfrm>
          <a:prstGeom prst="rect">
            <a:avLst/>
          </a:prstGeom>
          <a:noFill/>
          <a:ln w="9525">
            <a:noFill/>
            <a:miter lim="800000"/>
            <a:headEnd/>
            <a:tailEnd/>
          </a:ln>
        </p:spPr>
      </p:pic>
      <p:pic>
        <p:nvPicPr>
          <p:cNvPr id="6" name="Picture 2" descr="http://www.rue-du-magasin.fr/wp-content/uploads/2012/05/auchan-voyage-30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0" descr="musique-plage.jpg"/>
          <p:cNvPicPr>
            <a:picLocks noChangeAspect="1"/>
          </p:cNvPicPr>
          <p:nvPr/>
        </p:nvPicPr>
        <p:blipFill>
          <a:blip r:embed="rId3"/>
          <a:srcRect/>
          <a:stretch>
            <a:fillRect/>
          </a:stretch>
        </p:blipFill>
        <p:spPr bwMode="auto">
          <a:xfrm>
            <a:off x="0" y="476250"/>
            <a:ext cx="1643063" cy="2133600"/>
          </a:xfrm>
          <a:prstGeom prst="rect">
            <a:avLst/>
          </a:prstGeom>
          <a:noFill/>
          <a:ln w="9525">
            <a:noFill/>
            <a:miter lim="800000"/>
            <a:headEnd/>
            <a:tailEnd/>
          </a:ln>
        </p:spPr>
      </p:pic>
      <p:pic>
        <p:nvPicPr>
          <p:cNvPr id="20482" name="Image 8" descr="Tozeur-palmeraie.jpg"/>
          <p:cNvPicPr>
            <a:picLocks noChangeAspect="1"/>
          </p:cNvPicPr>
          <p:nvPr/>
        </p:nvPicPr>
        <p:blipFill>
          <a:blip r:embed="rId4"/>
          <a:srcRect/>
          <a:stretch>
            <a:fillRect/>
          </a:stretch>
        </p:blipFill>
        <p:spPr bwMode="auto">
          <a:xfrm>
            <a:off x="1619250" y="476250"/>
            <a:ext cx="2844800" cy="2133600"/>
          </a:xfrm>
          <a:prstGeom prst="rect">
            <a:avLst/>
          </a:prstGeom>
          <a:noFill/>
          <a:ln w="9525">
            <a:noFill/>
            <a:miter lim="800000"/>
            <a:headEnd/>
            <a:tailEnd/>
          </a:ln>
        </p:spPr>
      </p:pic>
      <p:sp>
        <p:nvSpPr>
          <p:cNvPr id="20484" name="ZoneTexte 6"/>
          <p:cNvSpPr txBox="1">
            <a:spLocks noChangeArrowheads="1"/>
          </p:cNvSpPr>
          <p:nvPr/>
        </p:nvSpPr>
        <p:spPr bwMode="auto">
          <a:xfrm>
            <a:off x="4932363" y="1196975"/>
            <a:ext cx="3768725" cy="1066800"/>
          </a:xfrm>
          <a:prstGeom prst="rect">
            <a:avLst/>
          </a:prstGeom>
          <a:noFill/>
          <a:ln w="9525">
            <a:noFill/>
            <a:miter lim="800000"/>
            <a:headEnd/>
            <a:tailEnd/>
          </a:ln>
        </p:spPr>
        <p:txBody>
          <a:bodyPr>
            <a:spAutoFit/>
          </a:bodyPr>
          <a:lstStyle/>
          <a:p>
            <a:pPr defTabSz="457200"/>
            <a:r>
              <a:rPr lang="fr-FR" sz="3200">
                <a:ea typeface="ＭＳ Ｐゴシック"/>
                <a:cs typeface="ＭＳ Ｐゴシック"/>
              </a:rPr>
              <a:t>L’ile des Lotophages</a:t>
            </a:r>
          </a:p>
          <a:p>
            <a:pPr defTabSz="457200"/>
            <a:r>
              <a:rPr lang="fr-FR" sz="3200">
                <a:ea typeface="ＭＳ Ｐゴシック"/>
                <a:cs typeface="ＭＳ Ｐゴシック"/>
              </a:rPr>
              <a:t>aux portes du rêve</a:t>
            </a:r>
          </a:p>
        </p:txBody>
      </p:sp>
      <p:pic>
        <p:nvPicPr>
          <p:cNvPr id="6" name="Picture 2" descr="http://www.rue-du-magasin.fr/wp-content/uploads/2012/05/auchan-voyage-30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99778"/>
            <a:ext cx="972108" cy="9721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1908026" y="2663990"/>
            <a:ext cx="6912445" cy="3960440"/>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8" name="Text Box 4"/>
          <p:cNvSpPr txBox="1">
            <a:spLocks noChangeArrowheads="1"/>
          </p:cNvSpPr>
          <p:nvPr/>
        </p:nvSpPr>
        <p:spPr bwMode="auto">
          <a:xfrm>
            <a:off x="1908026" y="2780928"/>
            <a:ext cx="7132637" cy="4003675"/>
          </a:xfrm>
          <a:prstGeom prst="rect">
            <a:avLst/>
          </a:prstGeom>
          <a:noFill/>
          <a:ln w="9525">
            <a:noFill/>
            <a:miter lim="800000"/>
            <a:headEnd/>
            <a:tailEnd/>
          </a:ln>
        </p:spPr>
        <p:txBody>
          <a:bodyPr>
            <a:spAutoFit/>
          </a:bodyPr>
          <a:lstStyle/>
          <a:p>
            <a:pPr defTabSz="457200"/>
            <a:r>
              <a:rPr lang="fr-FR" sz="1600" dirty="0">
                <a:latin typeface="Arial" charset="0"/>
                <a:ea typeface="ＭＳ Ｐゴシック"/>
                <a:cs typeface="ＭＳ Ｐゴシック"/>
              </a:rPr>
              <a:t>Djerba se situe dans le sud de la Tunisie, à quelque 50 km au nord de Médenine, entre les péninsules de </a:t>
            </a:r>
            <a:r>
              <a:rPr lang="fr-FR" sz="1600" dirty="0" err="1">
                <a:latin typeface="Arial" charset="0"/>
                <a:ea typeface="ＭＳ Ｐゴシック"/>
                <a:cs typeface="ＭＳ Ｐゴシック"/>
              </a:rPr>
              <a:t>Jorf</a:t>
            </a:r>
            <a:r>
              <a:rPr lang="fr-FR" sz="1600" dirty="0">
                <a:latin typeface="Arial" charset="0"/>
                <a:ea typeface="ＭＳ Ｐゴシック"/>
                <a:cs typeface="ＭＳ Ｐゴシック"/>
              </a:rPr>
              <a:t> et de </a:t>
            </a:r>
            <a:r>
              <a:rPr lang="fr-FR" sz="1600" dirty="0" err="1">
                <a:latin typeface="Arial" charset="0"/>
                <a:ea typeface="ＭＳ Ｐゴシック"/>
                <a:cs typeface="ＭＳ Ｐゴシック"/>
              </a:rPr>
              <a:t>Zarzis</a:t>
            </a:r>
            <a:r>
              <a:rPr lang="fr-FR" sz="1600" dirty="0">
                <a:latin typeface="Arial" charset="0"/>
                <a:ea typeface="ＭＳ Ｐゴシック"/>
                <a:cs typeface="ＭＳ Ｐゴシック"/>
              </a:rPr>
              <a:t>. Sa superficie est de 514 km² (soit 28 par 22 kilomètres).</a:t>
            </a:r>
          </a:p>
          <a:p>
            <a:pPr defTabSz="457200"/>
            <a:r>
              <a:rPr lang="fr-FR" sz="1600" dirty="0">
                <a:latin typeface="Arial" charset="0"/>
                <a:ea typeface="ＭＳ Ｐゴシック"/>
                <a:cs typeface="ＭＳ Ｐゴシック"/>
              </a:rPr>
              <a:t> </a:t>
            </a:r>
          </a:p>
          <a:p>
            <a:pPr defTabSz="457200"/>
            <a:r>
              <a:rPr lang="fr-FR" sz="1600" dirty="0">
                <a:latin typeface="Arial" charset="0"/>
                <a:ea typeface="ＭＳ Ｐゴシック"/>
                <a:cs typeface="ＭＳ Ｐゴシック"/>
              </a:rPr>
              <a:t>Elle est rattachée au continent depuis l'époque romaine par un viaduc qui relie son extrémité sud-est à la péninsule de </a:t>
            </a:r>
            <a:r>
              <a:rPr lang="fr-FR" sz="1600" dirty="0" err="1">
                <a:latin typeface="Arial" charset="0"/>
                <a:ea typeface="ＭＳ Ｐゴシック"/>
                <a:cs typeface="ＭＳ Ｐゴシック"/>
              </a:rPr>
              <a:t>Zarzis</a:t>
            </a:r>
            <a:r>
              <a:rPr lang="fr-FR" sz="1600" dirty="0">
                <a:latin typeface="Arial" charset="0"/>
                <a:ea typeface="ＭＳ Ｐゴシック"/>
                <a:cs typeface="ＭＳ Ｐゴシック"/>
              </a:rPr>
              <a:t>. L'altitude maximale sur l'île n'est que de 30 mètres au-dessus du niveau de la mer, ce qui la rend facile à explorer en vélo ou à moto .</a:t>
            </a:r>
          </a:p>
          <a:p>
            <a:pPr defTabSz="457200"/>
            <a:r>
              <a:rPr lang="fr-FR" sz="1600" dirty="0">
                <a:latin typeface="Arial" charset="0"/>
                <a:ea typeface="ＭＳ Ｐゴシック"/>
                <a:cs typeface="ＭＳ Ｐゴシック"/>
              </a:rPr>
              <a:t> </a:t>
            </a:r>
          </a:p>
          <a:p>
            <a:pPr defTabSz="457200"/>
            <a:r>
              <a:rPr lang="fr-FR" sz="1600" dirty="0">
                <a:latin typeface="Arial" charset="0"/>
                <a:ea typeface="ＭＳ Ｐゴシック"/>
                <a:cs typeface="ＭＳ Ｐゴシック"/>
              </a:rPr>
              <a:t>Aujourd'hui, le tourisme étend ses réseaux sur le littoral, surtout là où le sable fin et blanc des plages scintille sous le soleil radieux du Sud Tunisien, côtoyant une mer tiède et accueillante.</a:t>
            </a:r>
          </a:p>
          <a:p>
            <a:pPr defTabSz="457200"/>
            <a:r>
              <a:rPr lang="fr-FR" sz="1600" dirty="0">
                <a:latin typeface="Arial" charset="0"/>
                <a:ea typeface="ＭＳ Ｐゴシック"/>
                <a:cs typeface="ＭＳ Ｐゴシック"/>
              </a:rPr>
              <a:t> </a:t>
            </a:r>
          </a:p>
          <a:p>
            <a:pPr defTabSz="457200"/>
            <a:r>
              <a:rPr lang="fr-FR" sz="1600" dirty="0">
                <a:latin typeface="Arial" charset="0"/>
                <a:ea typeface="ＭＳ Ｐゴシック"/>
                <a:cs typeface="ＭＳ Ｐゴシック"/>
              </a:rPr>
              <a:t>L'île de Djerba "la douce" est devenue la première destination touristique du pays.</a:t>
            </a:r>
          </a:p>
          <a:p>
            <a:pPr defTabSz="457200"/>
            <a:endParaRPr lang="fr-FR" sz="1600" dirty="0">
              <a:latin typeface="Arial"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7" descr="IMG_4350BR"/>
          <p:cNvPicPr>
            <a:picLocks noChangeAspect="1" noChangeArrowheads="1"/>
          </p:cNvPicPr>
          <p:nvPr/>
        </p:nvPicPr>
        <p:blipFill>
          <a:blip r:embed="rId2"/>
          <a:srcRect/>
          <a:stretch>
            <a:fillRect/>
          </a:stretch>
        </p:blipFill>
        <p:spPr bwMode="auto">
          <a:xfrm>
            <a:off x="179388" y="4846638"/>
            <a:ext cx="2736850" cy="1822450"/>
          </a:xfrm>
          <a:prstGeom prst="rect">
            <a:avLst/>
          </a:prstGeom>
          <a:noFill/>
          <a:ln w="9525">
            <a:noFill/>
            <a:miter lim="800000"/>
            <a:headEnd/>
            <a:tailEnd/>
          </a:ln>
        </p:spPr>
      </p:pic>
      <p:pic>
        <p:nvPicPr>
          <p:cNvPr id="22530" name="Picture 18" descr="IMG_2807BR"/>
          <p:cNvPicPr>
            <a:picLocks noChangeAspect="1" noChangeArrowheads="1"/>
          </p:cNvPicPr>
          <p:nvPr/>
        </p:nvPicPr>
        <p:blipFill>
          <a:blip r:embed="rId3"/>
          <a:srcRect/>
          <a:stretch>
            <a:fillRect/>
          </a:stretch>
        </p:blipFill>
        <p:spPr bwMode="auto">
          <a:xfrm>
            <a:off x="3276600" y="4892675"/>
            <a:ext cx="2663825" cy="1776413"/>
          </a:xfrm>
          <a:prstGeom prst="rect">
            <a:avLst/>
          </a:prstGeom>
          <a:noFill/>
          <a:ln w="9525">
            <a:noFill/>
            <a:miter lim="800000"/>
            <a:headEnd/>
            <a:tailEnd/>
          </a:ln>
        </p:spPr>
      </p:pic>
      <p:pic>
        <p:nvPicPr>
          <p:cNvPr id="22531" name="Picture 20" descr="IMG_6471"/>
          <p:cNvPicPr>
            <a:picLocks noChangeAspect="1" noChangeArrowheads="1"/>
          </p:cNvPicPr>
          <p:nvPr/>
        </p:nvPicPr>
        <p:blipFill>
          <a:blip r:embed="rId4"/>
          <a:srcRect/>
          <a:stretch>
            <a:fillRect/>
          </a:stretch>
        </p:blipFill>
        <p:spPr bwMode="auto">
          <a:xfrm>
            <a:off x="6227763" y="4894263"/>
            <a:ext cx="2771775" cy="1847850"/>
          </a:xfrm>
          <a:prstGeom prst="rect">
            <a:avLst/>
          </a:prstGeom>
          <a:noFill/>
          <a:ln w="9525">
            <a:noFill/>
            <a:miter lim="800000"/>
            <a:headEnd/>
            <a:tailEnd/>
          </a:ln>
        </p:spPr>
      </p:pic>
      <p:pic>
        <p:nvPicPr>
          <p:cNvPr id="22532" name="Picture 8" descr="DSC_0013-light"/>
          <p:cNvPicPr>
            <a:picLocks noChangeAspect="1" noChangeArrowheads="1"/>
          </p:cNvPicPr>
          <p:nvPr/>
        </p:nvPicPr>
        <p:blipFill>
          <a:blip r:embed="rId5"/>
          <a:srcRect/>
          <a:stretch>
            <a:fillRect/>
          </a:stretch>
        </p:blipFill>
        <p:spPr bwMode="auto">
          <a:xfrm>
            <a:off x="1331913" y="927100"/>
            <a:ext cx="5903912" cy="3797300"/>
          </a:xfrm>
          <a:prstGeom prst="rect">
            <a:avLst/>
          </a:prstGeom>
          <a:noFill/>
          <a:ln w="9525">
            <a:noFill/>
            <a:miter lim="800000"/>
            <a:headEnd/>
            <a:tailEnd/>
          </a:ln>
        </p:spPr>
      </p:pic>
      <p:sp>
        <p:nvSpPr>
          <p:cNvPr id="22533" name="Rectangle 12"/>
          <p:cNvSpPr>
            <a:spLocks noChangeArrowheads="1"/>
          </p:cNvSpPr>
          <p:nvPr/>
        </p:nvSpPr>
        <p:spPr bwMode="auto">
          <a:xfrm>
            <a:off x="7451725" y="188913"/>
            <a:ext cx="1692275" cy="547687"/>
          </a:xfrm>
          <a:prstGeom prst="rect">
            <a:avLst/>
          </a:prstGeom>
          <a:noFill/>
          <a:ln w="9525">
            <a:noFill/>
            <a:miter lim="800000"/>
            <a:headEnd/>
            <a:tailEnd/>
          </a:ln>
        </p:spPr>
        <p:txBody>
          <a:bodyPr/>
          <a:lstStyle/>
          <a:p>
            <a:pPr marL="342900" indent="-342900" algn="ctr">
              <a:spcBef>
                <a:spcPct val="20000"/>
              </a:spcBef>
            </a:pPr>
            <a:r>
              <a:rPr lang="fr-FR" sz="2400" i="1"/>
              <a:t>Jour 1</a:t>
            </a:r>
          </a:p>
        </p:txBody>
      </p:sp>
      <p:sp>
        <p:nvSpPr>
          <p:cNvPr id="22534" name="Text Box 10"/>
          <p:cNvSpPr txBox="1">
            <a:spLocks noChangeArrowheads="1"/>
          </p:cNvSpPr>
          <p:nvPr/>
        </p:nvSpPr>
        <p:spPr bwMode="auto">
          <a:xfrm>
            <a:off x="468313" y="85725"/>
            <a:ext cx="7343775" cy="701675"/>
          </a:xfrm>
          <a:prstGeom prst="rect">
            <a:avLst/>
          </a:prstGeom>
          <a:noFill/>
          <a:ln w="9525">
            <a:noFill/>
            <a:miter lim="800000"/>
            <a:headEnd/>
            <a:tailEnd/>
          </a:ln>
        </p:spPr>
        <p:txBody>
          <a:bodyPr>
            <a:spAutoFit/>
          </a:bodyPr>
          <a:lstStyle/>
          <a:p>
            <a:pPr>
              <a:spcBef>
                <a:spcPct val="50000"/>
              </a:spcBef>
            </a:pPr>
            <a:r>
              <a:rPr lang="fr-FR" sz="2000">
                <a:latin typeface="Arial" charset="0"/>
                <a:cs typeface="Arial" charset="0"/>
              </a:rPr>
              <a:t>Accueil par notre équipe à l’aéroport de Djerba pour un transfert en direction de votre hôtel les Dunes Djerba 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srcRect/>
          <a:stretch>
            <a:fillRect/>
          </a:stretch>
        </p:blipFill>
        <p:spPr bwMode="auto">
          <a:xfrm>
            <a:off x="4876800" y="4005263"/>
            <a:ext cx="4087813" cy="2663825"/>
          </a:xfrm>
          <a:prstGeom prst="rect">
            <a:avLst/>
          </a:prstGeom>
          <a:noFill/>
          <a:ln w="9525">
            <a:noFill/>
            <a:miter lim="800000"/>
            <a:headEnd/>
            <a:tailEnd/>
          </a:ln>
        </p:spPr>
      </p:pic>
      <p:pic>
        <p:nvPicPr>
          <p:cNvPr id="23555" name="Picture 4"/>
          <p:cNvPicPr>
            <a:picLocks noChangeAspect="1" noChangeArrowheads="1"/>
          </p:cNvPicPr>
          <p:nvPr/>
        </p:nvPicPr>
        <p:blipFill>
          <a:blip r:embed="rId3"/>
          <a:srcRect/>
          <a:stretch>
            <a:fillRect/>
          </a:stretch>
        </p:blipFill>
        <p:spPr bwMode="auto">
          <a:xfrm>
            <a:off x="395288" y="4005263"/>
            <a:ext cx="3998912" cy="2663825"/>
          </a:xfrm>
          <a:prstGeom prst="rect">
            <a:avLst/>
          </a:prstGeom>
          <a:noFill/>
          <a:ln w="9525">
            <a:noFill/>
            <a:miter lim="800000"/>
            <a:headEnd/>
            <a:tailEnd/>
          </a:ln>
        </p:spPr>
      </p:pic>
      <p:pic>
        <p:nvPicPr>
          <p:cNvPr id="23556" name="Picture 5"/>
          <p:cNvPicPr>
            <a:picLocks noChangeAspect="1" noChangeArrowheads="1"/>
          </p:cNvPicPr>
          <p:nvPr/>
        </p:nvPicPr>
        <p:blipFill>
          <a:blip r:embed="rId4"/>
          <a:srcRect/>
          <a:stretch>
            <a:fillRect/>
          </a:stretch>
        </p:blipFill>
        <p:spPr bwMode="auto">
          <a:xfrm>
            <a:off x="5435600" y="1484313"/>
            <a:ext cx="3219450" cy="2416175"/>
          </a:xfrm>
          <a:prstGeom prst="rect">
            <a:avLst/>
          </a:prstGeom>
          <a:noFill/>
          <a:ln w="9525">
            <a:noFill/>
            <a:miter lim="800000"/>
            <a:headEnd/>
            <a:tailEnd/>
          </a:ln>
        </p:spPr>
      </p:pic>
      <p:pic>
        <p:nvPicPr>
          <p:cNvPr id="23558" name="Picture 8"/>
          <p:cNvPicPr>
            <a:picLocks noChangeAspect="1" noChangeArrowheads="1"/>
          </p:cNvPicPr>
          <p:nvPr/>
        </p:nvPicPr>
        <p:blipFill>
          <a:blip r:embed="rId5"/>
          <a:srcRect/>
          <a:stretch>
            <a:fillRect/>
          </a:stretch>
        </p:blipFill>
        <p:spPr bwMode="auto">
          <a:xfrm>
            <a:off x="0" y="15875"/>
            <a:ext cx="1779588" cy="1736725"/>
          </a:xfrm>
          <a:prstGeom prst="rect">
            <a:avLst/>
          </a:prstGeom>
          <a:noFill/>
          <a:ln w="9525">
            <a:noFill/>
            <a:miter lim="800000"/>
            <a:headEnd/>
            <a:tailEnd/>
          </a:ln>
        </p:spPr>
      </p:pic>
      <p:sp>
        <p:nvSpPr>
          <p:cNvPr id="2" name="ZoneTexte 1"/>
          <p:cNvSpPr txBox="1"/>
          <p:nvPr/>
        </p:nvSpPr>
        <p:spPr>
          <a:xfrm>
            <a:off x="2394744" y="260648"/>
            <a:ext cx="5489624" cy="523220"/>
          </a:xfrm>
          <a:prstGeom prst="rect">
            <a:avLst/>
          </a:prstGeom>
          <a:noFill/>
        </p:spPr>
        <p:txBody>
          <a:bodyPr wrap="square" rtlCol="0">
            <a:spAutoFit/>
          </a:bodyPr>
          <a:lstStyle/>
          <a:p>
            <a:r>
              <a:rPr lang="fr-FR" sz="2800" dirty="0" smtClean="0">
                <a:latin typeface="Arial" pitchFamily="34" charset="0"/>
                <a:cs typeface="Arial" pitchFamily="34" charset="0"/>
              </a:rPr>
              <a:t>HOTEL LES DUNES DJERBA 3*</a:t>
            </a:r>
            <a:endParaRPr lang="fr-FR" sz="2800" dirty="0">
              <a:latin typeface="Arial" pitchFamily="34" charset="0"/>
              <a:cs typeface="Arial" pitchFamily="34" charset="0"/>
            </a:endParaRPr>
          </a:p>
        </p:txBody>
      </p:sp>
      <p:sp>
        <p:nvSpPr>
          <p:cNvPr id="9" name="Rectangle 9"/>
          <p:cNvSpPr>
            <a:spLocks noChangeArrowheads="1"/>
          </p:cNvSpPr>
          <p:nvPr/>
        </p:nvSpPr>
        <p:spPr bwMode="auto">
          <a:xfrm>
            <a:off x="412234" y="1844823"/>
            <a:ext cx="4896792" cy="2055665"/>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10" name="ZoneTexte 3"/>
          <p:cNvSpPr txBox="1">
            <a:spLocks noChangeArrowheads="1"/>
          </p:cNvSpPr>
          <p:nvPr/>
        </p:nvSpPr>
        <p:spPr bwMode="auto">
          <a:xfrm>
            <a:off x="495409" y="1995492"/>
            <a:ext cx="4888731" cy="1754326"/>
          </a:xfrm>
          <a:prstGeom prst="rect">
            <a:avLst/>
          </a:prstGeom>
          <a:noFill/>
          <a:ln w="9525">
            <a:noFill/>
            <a:miter lim="800000"/>
            <a:headEnd/>
            <a:tailEnd/>
          </a:ln>
        </p:spPr>
        <p:txBody>
          <a:bodyPr wrap="square">
            <a:spAutoFit/>
          </a:bodyPr>
          <a:lstStyle/>
          <a:p>
            <a:r>
              <a:rPr lang="fr-FR" dirty="0">
                <a:latin typeface="Arial" charset="0"/>
              </a:rPr>
              <a:t>L'</a:t>
            </a:r>
            <a:r>
              <a:rPr lang="fr-FR" dirty="0" err="1">
                <a:latin typeface="Arial" charset="0"/>
              </a:rPr>
              <a:t>hotel</a:t>
            </a:r>
            <a:r>
              <a:rPr lang="fr-FR" dirty="0">
                <a:latin typeface="Arial" charset="0"/>
              </a:rPr>
              <a:t> Djerba les Dunes est situé à 12 kilomètres de </a:t>
            </a:r>
            <a:r>
              <a:rPr lang="fr-FR" dirty="0" err="1">
                <a:latin typeface="Arial" charset="0"/>
              </a:rPr>
              <a:t>Houmt</a:t>
            </a:r>
            <a:r>
              <a:rPr lang="fr-FR" dirty="0">
                <a:latin typeface="Arial" charset="0"/>
              </a:rPr>
              <a:t> Souk, chef lieu de Djerba, et à 300 mètres. d’une plage de sable fin, à proximité d’un terrain de golf de 27 trous (5 kilomètres). </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5651500" y="1844675"/>
            <a:ext cx="3119438" cy="2027238"/>
          </a:xfrm>
          <a:prstGeom prst="rect">
            <a:avLst/>
          </a:prstGeom>
          <a:noFill/>
          <a:ln w="9525">
            <a:noFill/>
            <a:miter lim="800000"/>
            <a:headEnd/>
            <a:tailEnd/>
          </a:ln>
        </p:spPr>
      </p:pic>
      <p:pic>
        <p:nvPicPr>
          <p:cNvPr id="24579" name="Picture 7"/>
          <p:cNvPicPr>
            <a:picLocks noChangeAspect="1" noChangeArrowheads="1"/>
          </p:cNvPicPr>
          <p:nvPr/>
        </p:nvPicPr>
        <p:blipFill>
          <a:blip r:embed="rId3"/>
          <a:srcRect/>
          <a:stretch>
            <a:fillRect/>
          </a:stretch>
        </p:blipFill>
        <p:spPr bwMode="auto">
          <a:xfrm>
            <a:off x="5707063" y="4376738"/>
            <a:ext cx="3063875" cy="2162175"/>
          </a:xfrm>
          <a:prstGeom prst="rect">
            <a:avLst/>
          </a:prstGeom>
          <a:noFill/>
          <a:ln w="9525">
            <a:noFill/>
            <a:miter lim="800000"/>
            <a:headEnd/>
            <a:tailEnd/>
          </a:ln>
        </p:spPr>
      </p:pic>
      <p:pic>
        <p:nvPicPr>
          <p:cNvPr id="24581" name="Picture 8"/>
          <p:cNvPicPr>
            <a:picLocks noChangeAspect="1" noChangeArrowheads="1"/>
          </p:cNvPicPr>
          <p:nvPr/>
        </p:nvPicPr>
        <p:blipFill>
          <a:blip r:embed="rId4"/>
          <a:srcRect/>
          <a:stretch>
            <a:fillRect/>
          </a:stretch>
        </p:blipFill>
        <p:spPr bwMode="auto">
          <a:xfrm>
            <a:off x="0" y="15875"/>
            <a:ext cx="1779588" cy="1736725"/>
          </a:xfrm>
          <a:prstGeom prst="rect">
            <a:avLst/>
          </a:prstGeom>
          <a:noFill/>
          <a:ln w="9525">
            <a:noFill/>
            <a:miter lim="800000"/>
            <a:headEnd/>
            <a:tailEnd/>
          </a:ln>
        </p:spPr>
      </p:pic>
      <p:sp>
        <p:nvSpPr>
          <p:cNvPr id="8" name="ZoneTexte 7"/>
          <p:cNvSpPr txBox="1"/>
          <p:nvPr/>
        </p:nvSpPr>
        <p:spPr>
          <a:xfrm>
            <a:off x="2394744" y="260648"/>
            <a:ext cx="5489624" cy="523220"/>
          </a:xfrm>
          <a:prstGeom prst="rect">
            <a:avLst/>
          </a:prstGeom>
          <a:noFill/>
        </p:spPr>
        <p:txBody>
          <a:bodyPr wrap="square" rtlCol="0">
            <a:spAutoFit/>
          </a:bodyPr>
          <a:lstStyle/>
          <a:p>
            <a:r>
              <a:rPr lang="fr-FR" sz="2800" dirty="0" smtClean="0">
                <a:latin typeface="Arial" pitchFamily="34" charset="0"/>
                <a:cs typeface="Arial" pitchFamily="34" charset="0"/>
              </a:rPr>
              <a:t>HOTEL LES DUNES DJERBA 3*</a:t>
            </a:r>
            <a:endParaRPr lang="fr-FR" sz="2800" dirty="0">
              <a:latin typeface="Arial" pitchFamily="34" charset="0"/>
              <a:cs typeface="Arial" pitchFamily="34" charset="0"/>
            </a:endParaRPr>
          </a:p>
        </p:txBody>
      </p:sp>
      <p:sp>
        <p:nvSpPr>
          <p:cNvPr id="9" name="Rectangle 9"/>
          <p:cNvSpPr>
            <a:spLocks noChangeArrowheads="1"/>
          </p:cNvSpPr>
          <p:nvPr/>
        </p:nvSpPr>
        <p:spPr bwMode="auto">
          <a:xfrm>
            <a:off x="323528" y="1628800"/>
            <a:ext cx="5112568" cy="5113313"/>
          </a:xfrm>
          <a:prstGeom prst="rect">
            <a:avLst/>
          </a:prstGeom>
          <a:solidFill>
            <a:srgbClr val="663300">
              <a:alpha val="40000"/>
            </a:srgbClr>
          </a:solidFill>
          <a:ln w="0">
            <a:solidFill>
              <a:schemeClr val="bg1"/>
            </a:solidFill>
            <a:miter lim="800000"/>
            <a:headEnd/>
            <a:tailEnd/>
          </a:ln>
          <a:effectLst/>
        </p:spPr>
        <p:txBody>
          <a:bodyPr wrap="none" anchor="ctr"/>
          <a:lstStyle/>
          <a:p>
            <a:pPr>
              <a:defRPr/>
            </a:pPr>
            <a:endParaRPr lang="fr-FR"/>
          </a:p>
        </p:txBody>
      </p:sp>
      <p:sp>
        <p:nvSpPr>
          <p:cNvPr id="10" name="ZoneTexte 3"/>
          <p:cNvSpPr txBox="1">
            <a:spLocks noChangeArrowheads="1"/>
          </p:cNvSpPr>
          <p:nvPr/>
        </p:nvSpPr>
        <p:spPr bwMode="auto">
          <a:xfrm>
            <a:off x="323528" y="1684118"/>
            <a:ext cx="5239519" cy="5170646"/>
          </a:xfrm>
          <a:prstGeom prst="rect">
            <a:avLst/>
          </a:prstGeom>
          <a:noFill/>
          <a:ln w="9525">
            <a:noFill/>
            <a:miter lim="800000"/>
            <a:headEnd/>
            <a:tailEnd/>
          </a:ln>
        </p:spPr>
        <p:txBody>
          <a:bodyPr wrap="square">
            <a:spAutoFit/>
          </a:bodyPr>
          <a:lstStyle/>
          <a:p>
            <a:r>
              <a:rPr lang="fr-FR" sz="1500" dirty="0">
                <a:latin typeface="Arial" charset="0"/>
                <a:cs typeface="Arial" charset="0"/>
              </a:rPr>
              <a:t>Un restaurant principal, un snack bar au bord de la piscine (ouvert en saison), un snack-bar restaurant à la plage (payant, ouvert en saison), un bar intérieur avec terrasse, café maure. </a:t>
            </a:r>
            <a:endParaRPr lang="fr-FR" sz="1500" dirty="0" smtClean="0">
              <a:latin typeface="Arial" charset="0"/>
              <a:cs typeface="Arial" charset="0"/>
            </a:endParaRPr>
          </a:p>
          <a:p>
            <a:r>
              <a:rPr lang="fr-FR" sz="1500" dirty="0" smtClean="0">
                <a:latin typeface="Arial" charset="0"/>
                <a:cs typeface="Arial" charset="0"/>
              </a:rPr>
              <a:t>La formule All Inclusive comprends:</a:t>
            </a:r>
            <a:endParaRPr lang="fr-FR" sz="1500" dirty="0">
              <a:latin typeface="Arial" charset="0"/>
              <a:cs typeface="Arial" charset="0"/>
            </a:endParaRPr>
          </a:p>
          <a:p>
            <a:endParaRPr lang="fr-FR" sz="1500" dirty="0">
              <a:latin typeface="Arial" charset="0"/>
              <a:cs typeface="Arial" charset="0"/>
            </a:endParaRPr>
          </a:p>
          <a:p>
            <a:r>
              <a:rPr lang="fr-FR" sz="1500" dirty="0">
                <a:latin typeface="Arial" charset="0"/>
                <a:cs typeface="Arial" charset="0"/>
              </a:rPr>
              <a:t>Au restaurant central : les 3 repas principaux sont servis sous forme de buffet. Un petit déjeuner continental est assuré pour les retardataires jusqu’à 11h00. </a:t>
            </a:r>
          </a:p>
          <a:p>
            <a:endParaRPr lang="fr-FR" sz="1500" dirty="0">
              <a:latin typeface="Arial" charset="0"/>
              <a:cs typeface="Arial" charset="0"/>
            </a:endParaRPr>
          </a:p>
          <a:p>
            <a:r>
              <a:rPr lang="fr-FR" sz="1500" dirty="0">
                <a:latin typeface="Arial" charset="0"/>
                <a:cs typeface="Arial" charset="0"/>
              </a:rPr>
              <a:t>Repas dressés en buffet de cuisine locale et internationale . Une soirée tunisienne par semaine. </a:t>
            </a:r>
          </a:p>
          <a:p>
            <a:r>
              <a:rPr lang="fr-FR" sz="1500" dirty="0">
                <a:latin typeface="Arial" charset="0"/>
                <a:cs typeface="Arial" charset="0"/>
              </a:rPr>
              <a:t>Boissons aux repas : thé, café, lait, eau et jus au petit déjeuner. </a:t>
            </a:r>
          </a:p>
          <a:p>
            <a:r>
              <a:rPr lang="fr-FR" sz="1500" dirty="0">
                <a:latin typeface="Arial" charset="0"/>
                <a:cs typeface="Arial" charset="0"/>
              </a:rPr>
              <a:t>Au déjeuner et dîner : eau, 2 sortes de jus, sodas (coca, Fanta, limonade), bière pression, vins locaux (rouge, blanc et rosé) </a:t>
            </a:r>
          </a:p>
          <a:p>
            <a:r>
              <a:rPr lang="fr-FR" sz="1500" dirty="0">
                <a:latin typeface="Arial" charset="0"/>
                <a:cs typeface="Arial" charset="0"/>
              </a:rPr>
              <a:t>Goûter de 16h00 à 17h00 : cake, gâteau, crêpes, café, thé, eau, 2 sortes de jus, sodas </a:t>
            </a:r>
          </a:p>
          <a:p>
            <a:r>
              <a:rPr lang="fr-FR" sz="1500" dirty="0">
                <a:latin typeface="Arial" charset="0"/>
                <a:cs typeface="Arial" charset="0"/>
              </a:rPr>
              <a:t>Au Bar de 09h00 à 23h00 : eau, sodas, café, thé, jus de fruits, vins locaux (rouge, blanc et rosé), bière locale pression, liqueurs locales : Boukha, </a:t>
            </a:r>
            <a:r>
              <a:rPr lang="fr-FR" sz="1500" dirty="0" err="1">
                <a:latin typeface="Arial" charset="0"/>
                <a:cs typeface="Arial" charset="0"/>
              </a:rPr>
              <a:t>Cedratine</a:t>
            </a:r>
            <a:r>
              <a:rPr lang="fr-FR" sz="1500" dirty="0">
                <a:latin typeface="Arial" charset="0"/>
                <a:cs typeface="Arial"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3013</TotalTime>
  <Words>1846</Words>
  <Application>Microsoft Office PowerPoint</Application>
  <PresentationFormat>Affichage à l'écran (4:3)</PresentationFormat>
  <Paragraphs>223</Paragraphs>
  <Slides>49</Slides>
  <Notes>1</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Apex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Valued Acer Customer</cp:lastModifiedBy>
  <cp:revision>206</cp:revision>
  <dcterms:created xsi:type="dcterms:W3CDTF">2010-01-11T15:17:50Z</dcterms:created>
  <dcterms:modified xsi:type="dcterms:W3CDTF">2012-06-27T07:32:01Z</dcterms:modified>
</cp:coreProperties>
</file>