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58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7" r:id="rId21"/>
    <p:sldId id="285" r:id="rId22"/>
    <p:sldId id="288" r:id="rId23"/>
    <p:sldId id="289" r:id="rId24"/>
    <p:sldId id="259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18/06/2012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5832648" cy="821953"/>
          </a:xfrm>
        </p:spPr>
        <p:txBody>
          <a:bodyPr>
            <a:noAutofit/>
          </a:bodyPr>
          <a:lstStyle/>
          <a:p>
            <a:pPr algn="ctr"/>
            <a:r>
              <a:rPr lang="fr-FR" sz="4500" b="1" i="1" u="sng" dirty="0" smtClean="0"/>
              <a:t>RAPPORT DE STAGE: </a:t>
            </a:r>
            <a:endParaRPr lang="fr-FR" sz="4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94720" y="1844824"/>
            <a:ext cx="6149280" cy="2088232"/>
          </a:xfrm>
        </p:spPr>
        <p:txBody>
          <a:bodyPr>
            <a:noAutofit/>
          </a:bodyPr>
          <a:lstStyle/>
          <a:p>
            <a:pPr algn="ctr"/>
            <a:r>
              <a:rPr lang="fr-FR" sz="3200" b="1" i="1" u="sng" dirty="0" smtClean="0"/>
              <a:t>REHABILITATION ENERGETIQUE DE 149 LOGEMENTS A NEUVES-MAISONS « CUMENE »</a:t>
            </a:r>
            <a:endParaRPr lang="fr-FR" sz="32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95936" y="6021288"/>
            <a:ext cx="41044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1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STAGE REALISE</a:t>
            </a:r>
            <a:r>
              <a:rPr kumimoji="0" lang="fr-FR" sz="12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 DU</a:t>
            </a:r>
            <a:r>
              <a:rPr kumimoji="0" lang="fr-FR" sz="1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  27</a:t>
            </a:r>
            <a:r>
              <a:rPr kumimoji="0" lang="fr-FR" sz="12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 Antiqua" pitchFamily="18" charset="0"/>
                <a:cs typeface="Arial" pitchFamily="34" charset="0"/>
              </a:rPr>
              <a:t> FEVRIER AU  29 JUIN 2012</a:t>
            </a:r>
            <a:endParaRPr kumimoji="0" lang="fr-FR" sz="1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188640"/>
            <a:ext cx="32038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Nom:</a:t>
            </a:r>
            <a:r>
              <a:rPr kumimoji="0" lang="en-US" sz="15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COLIN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500" u="sng" dirty="0" smtClean="0">
                <a:latin typeface="Calibri" pitchFamily="34" charset="0"/>
                <a:cs typeface="Arial" pitchFamily="34" charset="0"/>
              </a:rPr>
              <a:t>Prénom: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 Teddy</a:t>
            </a:r>
            <a:endParaRPr kumimoji="0" lang="fr-FR" sz="15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Entreprise:</a:t>
            </a:r>
            <a:endParaRPr lang="fr-FR" sz="15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600" dirty="0" smtClean="0"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dirty="0" smtClean="0">
                <a:latin typeface="Book Antiqua" pitchFamily="18" charset="0"/>
                <a:cs typeface="Arial" pitchFamily="34" charset="0"/>
              </a:rPr>
              <a:t>  AGENCE DE HEILLECOURT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1400" dirty="0" smtClean="0">
                <a:latin typeface="Book Antiqua" pitchFamily="18" charset="0"/>
                <a:cs typeface="Arial" pitchFamily="34" charset="0"/>
              </a:rPr>
              <a:t>              2 rue de Lorient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       F-54180 HEILLECOURT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G:\AFFICHES AGENCE-IMMEUBLES\LOGO Batigere-nord-est 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3762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17232"/>
            <a:ext cx="1224324" cy="11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Z:\APPELS D'OFFRES\APPEL D'OFFRES 2012\JP\AO REHA ENERGETIQUE CUMENE\Comité Projet\Annexes\III-PLAN-DOCUMENTS\Photos\Houx - Lichen -Mousse.bmp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645024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645024"/>
            <a:ext cx="26997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013176"/>
            <a:ext cx="25812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500" u="sng" dirty="0" smtClean="0">
                <a:latin typeface="Calibri" pitchFamily="34" charset="0"/>
                <a:cs typeface="Arial" pitchFamily="34" charset="0"/>
              </a:rPr>
              <a:t>Formation: </a:t>
            </a:r>
            <a:r>
              <a:rPr lang="en-US" sz="1500" dirty="0" smtClean="0">
                <a:latin typeface="Calibri" pitchFamily="34" charset="0"/>
                <a:cs typeface="Arial" pitchFamily="34" charset="0"/>
              </a:rPr>
              <a:t>LICENCE PRO PIDDI</a:t>
            </a:r>
            <a:endParaRPr lang="fr-FR" sz="15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70344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98236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12776"/>
            <a:ext cx="3767215" cy="42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Il s’agit de la réhabilitation énergétique de 13 bâtiments de type HLM datant des années 1975 à Neuves-Maisons (54).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42048" cy="55432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052736"/>
            <a:ext cx="7812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Pourquoi la réhabilitation ?</a:t>
            </a:r>
          </a:p>
          <a:p>
            <a:endParaRPr lang="fr-FR" dirty="0" smtClean="0"/>
          </a:p>
          <a:p>
            <a:r>
              <a:rPr lang="fr-FR" dirty="0" smtClean="0"/>
              <a:t>	- Manque d’efficacité du chauffage lors des grands froids</a:t>
            </a:r>
          </a:p>
          <a:p>
            <a:r>
              <a:rPr lang="fr-FR" dirty="0" smtClean="0"/>
              <a:t>	- Refus des locataires d’utiliser les convecteurs d’appoints</a:t>
            </a:r>
          </a:p>
          <a:p>
            <a:r>
              <a:rPr lang="fr-FR" dirty="0" smtClean="0"/>
              <a:t>	- Image </a:t>
            </a:r>
            <a:r>
              <a:rPr lang="fr-FR" dirty="0" smtClean="0"/>
              <a:t>dégradées </a:t>
            </a:r>
            <a:r>
              <a:rPr lang="fr-FR" dirty="0" smtClean="0"/>
              <a:t>par </a:t>
            </a:r>
            <a:r>
              <a:rPr lang="fr-FR" dirty="0" smtClean="0"/>
              <a:t>d</a:t>
            </a:r>
            <a:r>
              <a:rPr lang="fr-FR" dirty="0" smtClean="0"/>
              <a:t>es </a:t>
            </a:r>
            <a:r>
              <a:rPr lang="fr-FR" dirty="0" smtClean="0"/>
              <a:t>articles dans les quotidiens</a:t>
            </a:r>
          </a:p>
          <a:p>
            <a:r>
              <a:rPr lang="fr-FR" dirty="0" smtClean="0"/>
              <a:t>	- Politique de  développement durable </a:t>
            </a:r>
          </a:p>
          <a:p>
            <a:r>
              <a:rPr lang="fr-FR" dirty="0" smtClean="0"/>
              <a:t>	- Volonté d’individualisation du système de chauffage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 chauffage est assuré électriquement par un système mixte : </a:t>
            </a:r>
          </a:p>
          <a:p>
            <a:endParaRPr lang="fr-FR" dirty="0" smtClean="0"/>
          </a:p>
          <a:p>
            <a:r>
              <a:rPr lang="fr-FR" dirty="0" smtClean="0"/>
              <a:t>	- plancher chauffant assure un chauffage de base</a:t>
            </a:r>
          </a:p>
          <a:p>
            <a:r>
              <a:rPr lang="fr-FR" dirty="0" smtClean="0"/>
              <a:t>	- complément par convecteur électrique </a:t>
            </a:r>
          </a:p>
          <a:p>
            <a:r>
              <a:rPr lang="fr-FR" dirty="0" smtClean="0"/>
              <a:t>                (gourmand en énergie)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IMG_015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092280" y="3573016"/>
            <a:ext cx="1872208" cy="2996952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07904" y="5013176"/>
            <a:ext cx="3239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07/02/2012 : Durant cette période de grand froid, les locataires se plaignent de problèmes  de température au sein de leurs logements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810344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32756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39552" y="538067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- Etude énergétique  et DPE* </a:t>
            </a:r>
          </a:p>
          <a:p>
            <a:endParaRPr lang="fr-FR" sz="1200" i="1" dirty="0" smtClean="0"/>
          </a:p>
          <a:p>
            <a:r>
              <a:rPr lang="fr-FR" sz="1200" i="1" dirty="0" smtClean="0"/>
              <a:t>DPE* = Diagnostic de Performance Energétique qui est un outils d’affichage permettant de classer des </a:t>
            </a:r>
            <a:r>
              <a:rPr lang="fr-FR" sz="1200" i="1" dirty="0" smtClean="0"/>
              <a:t>logements  </a:t>
            </a:r>
            <a:r>
              <a:rPr lang="fr-FR" sz="1200" i="1" dirty="0" smtClean="0"/>
              <a:t>en fonction de leur consommation en énergie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98336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2687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à but énergétique :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Travaux d’enveloppe</a:t>
            </a:r>
          </a:p>
          <a:p>
            <a:pPr lvl="1"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/>
              <a:t>Meilleure </a:t>
            </a:r>
            <a:r>
              <a:rPr lang="fr-FR" dirty="0" smtClean="0"/>
              <a:t>isolation des bâtiments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562967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690864" cy="626328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98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98336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74888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Travaux à but énergétique :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Scénarii énergétique</a:t>
            </a:r>
          </a:p>
          <a:p>
            <a:pPr lvl="1">
              <a:buFontTx/>
              <a:buChar char="-"/>
            </a:pPr>
            <a:r>
              <a:rPr lang="fr-FR" dirty="0" smtClean="0"/>
              <a:t> 3 possibilités</a:t>
            </a:r>
          </a:p>
          <a:p>
            <a:pPr lvl="1"/>
            <a:endParaRPr lang="fr-FR" dirty="0" smtClean="0"/>
          </a:p>
          <a:p>
            <a:pPr lvl="0"/>
            <a:r>
              <a:rPr lang="fr-FR" u="sng" dirty="0" smtClean="0"/>
              <a:t>Scénario 1 :</a:t>
            </a:r>
            <a:r>
              <a:rPr lang="fr-FR" dirty="0" smtClean="0"/>
              <a:t> Mise en place de </a:t>
            </a:r>
            <a:r>
              <a:rPr lang="fr-FR" dirty="0" smtClean="0"/>
              <a:t>chaudières collectives </a:t>
            </a:r>
            <a:r>
              <a:rPr lang="fr-FR" dirty="0" smtClean="0"/>
              <a:t>gaz condensation chauffage+ ECS</a:t>
            </a:r>
          </a:p>
          <a:p>
            <a:pPr lvl="0"/>
            <a:endParaRPr lang="fr-FR" sz="1600" dirty="0" smtClean="0"/>
          </a:p>
          <a:p>
            <a:pPr lvl="0"/>
            <a:r>
              <a:rPr lang="fr-FR" u="sng" dirty="0" smtClean="0"/>
              <a:t>Scénario 2 :</a:t>
            </a:r>
            <a:r>
              <a:rPr lang="fr-FR" dirty="0" smtClean="0"/>
              <a:t> Mise en place de </a:t>
            </a:r>
            <a:r>
              <a:rPr lang="fr-FR" dirty="0" smtClean="0"/>
              <a:t>chaudières individuelles </a:t>
            </a:r>
            <a:r>
              <a:rPr lang="fr-FR" dirty="0" smtClean="0"/>
              <a:t>gaz condensation (conservation ballon ECS)</a:t>
            </a:r>
          </a:p>
          <a:p>
            <a:pPr lvl="0"/>
            <a:endParaRPr lang="fr-FR" sz="1600" dirty="0" smtClean="0"/>
          </a:p>
          <a:p>
            <a:pPr lvl="0"/>
            <a:r>
              <a:rPr lang="fr-FR" u="sng" dirty="0" smtClean="0"/>
              <a:t>Scénario 3 :</a:t>
            </a:r>
            <a:r>
              <a:rPr lang="fr-FR" dirty="0" smtClean="0"/>
              <a:t> Mise en place de chaudières individuelles gaz double service  (chauffage + ECS) et suppression des ballons d’eau chaude sanitaire</a:t>
            </a:r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- </a:t>
            </a:r>
            <a:r>
              <a:rPr lang="fr-FR" dirty="0" smtClean="0"/>
              <a:t>Bilan énergétique pour définir le meilleur scénario</a:t>
            </a:r>
          </a:p>
          <a:p>
            <a:pPr lvl="0"/>
            <a:endParaRPr lang="fr-FR" sz="1600" dirty="0" smtClean="0"/>
          </a:p>
          <a:p>
            <a:pPr lvl="1">
              <a:buFontTx/>
              <a:buChar char="-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70344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776864" cy="556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770344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6288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Autres travaux: </a:t>
            </a:r>
          </a:p>
          <a:p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47864" cy="18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312368" cy="21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437112"/>
            <a:ext cx="3513820" cy="205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698336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84784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Mise en place d’un plan de financement:</a:t>
            </a:r>
          </a:p>
          <a:p>
            <a:endParaRPr lang="fr-FR" dirty="0" smtClean="0"/>
          </a:p>
          <a:p>
            <a:r>
              <a:rPr lang="fr-FR" dirty="0" smtClean="0"/>
              <a:t>	- Différentes subventions / exonération : (CEE et TFPB)</a:t>
            </a:r>
          </a:p>
          <a:p>
            <a:endParaRPr lang="fr-FR" dirty="0" smtClean="0"/>
          </a:p>
          <a:p>
            <a:r>
              <a:rPr lang="fr-FR" dirty="0" smtClean="0"/>
              <a:t>	- Prêt (Réha et Eco prêt)</a:t>
            </a:r>
          </a:p>
          <a:p>
            <a:endParaRPr lang="fr-FR" dirty="0" smtClean="0"/>
          </a:p>
          <a:p>
            <a:r>
              <a:rPr lang="fr-FR" dirty="0" smtClean="0"/>
              <a:t>	- Eco prêt calculé en fonction du niveau énergétique atteint.</a:t>
            </a:r>
          </a:p>
          <a:p>
            <a:endParaRPr lang="fr-FR" dirty="0" smtClean="0"/>
          </a:p>
          <a:p>
            <a:r>
              <a:rPr lang="fr-FR" dirty="0" smtClean="0"/>
              <a:t>	- Couts: Montant des travaux, certification et Maîtrise d’œuvre .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9 Plan de financement en fonction du taux de </a:t>
            </a:r>
            <a:r>
              <a:rPr lang="fr-FR" dirty="0" smtClean="0"/>
              <a:t>fonds </a:t>
            </a:r>
            <a:r>
              <a:rPr lang="fr-FR" dirty="0" smtClean="0"/>
              <a:t>propres ( 10 % 15 % et 20 % ) et de différentes </a:t>
            </a:r>
            <a:r>
              <a:rPr lang="fr-FR" dirty="0" smtClean="0"/>
              <a:t>options supplémentaires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	-option 1 : Portes Palières</a:t>
            </a:r>
          </a:p>
          <a:p>
            <a:r>
              <a:rPr lang="fr-FR" dirty="0" smtClean="0"/>
              <a:t>	-option 2 : Réfection des salles de bain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698336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Mise en place d’un bilan de financement pour connaitre le retour sur investissement.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9 bilans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Fonction du potentiel Loyers, du taux de fond propre investit et des prêts en cours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Sur cette opération on varie entre 15 et 22 ans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Contact avec le service juridique et financier pour recherche d’informations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772816"/>
            <a:ext cx="77768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Stage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27 Février au 29 Juin 2012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Agence d’Heillecourt (54) BATIGERE NORD-EST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Chargé de Patrimoine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Thèmes d’étude : </a:t>
            </a:r>
          </a:p>
          <a:p>
            <a:pPr lvl="2">
              <a:buFontTx/>
              <a:buChar char="-"/>
            </a:pPr>
            <a:r>
              <a:rPr lang="fr-FR" dirty="0" smtClean="0"/>
              <a:t> Le métier de Chargé de Patrimoine</a:t>
            </a:r>
          </a:p>
          <a:p>
            <a:pPr lvl="2">
              <a:buFontTx/>
              <a:buChar char="-"/>
            </a:pPr>
            <a:r>
              <a:rPr lang="fr-FR" dirty="0" smtClean="0"/>
              <a:t> Réhabilitation énergétique</a:t>
            </a:r>
          </a:p>
          <a:p>
            <a:endParaRPr lang="fr-FR" dirty="0" smtClean="0"/>
          </a:p>
          <a:p>
            <a:pPr marL="0" lvl="2"/>
            <a:r>
              <a:rPr lang="fr-FR" sz="3200" i="1" u="sng" dirty="0" smtClean="0">
                <a:solidFill>
                  <a:srgbClr val="FF0000"/>
                </a:solidFill>
                <a:sym typeface="Wingdings" pitchFamily="2" charset="2"/>
              </a:rPr>
              <a:t>Projet:</a:t>
            </a:r>
            <a:r>
              <a:rPr lang="fr-FR" sz="3200" i="1" dirty="0" smtClean="0">
                <a:solidFill>
                  <a:srgbClr val="FF0000"/>
                </a:solidFill>
                <a:sym typeface="Wingdings" pitchFamily="2" charset="2"/>
              </a:rPr>
              <a:t> REHABILITATION ENERGETIQUE DE 149 LOGEMENTS A NEUVES-MAISONS « CUMENE »</a:t>
            </a:r>
          </a:p>
          <a:p>
            <a:pPr marL="0" lvl="2"/>
            <a:endParaRPr lang="fr-FR" sz="3200" i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698336"/>
          </a:xfrm>
        </p:spPr>
        <p:txBody>
          <a:bodyPr/>
          <a:lstStyle/>
          <a:p>
            <a:r>
              <a:rPr lang="fr-FR" u="sng" dirty="0" smtClean="0"/>
              <a:t>A-/ Comité projet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556792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Passage devant le comité à Metz accompagné de la plaquette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Validation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Mise en place du budget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Démarrage de l’appel d’offre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>B-/ Appel d’offres</a:t>
            </a:r>
            <a:br>
              <a:rPr lang="fr-FR" u="sng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916832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Réalisation de l’appel d’offres.</a:t>
            </a:r>
          </a:p>
          <a:p>
            <a:r>
              <a:rPr lang="fr-FR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</a:t>
            </a:r>
            <a:r>
              <a:rPr lang="fr-FR" b="1" dirty="0" smtClean="0"/>
              <a:t>appel d'offres </a:t>
            </a:r>
            <a:r>
              <a:rPr lang="fr-FR" dirty="0" smtClean="0"/>
              <a:t>est une procédure qui permet </a:t>
            </a:r>
            <a:r>
              <a:rPr lang="fr-FR" dirty="0" smtClean="0"/>
              <a:t>au </a:t>
            </a:r>
            <a:r>
              <a:rPr lang="fr-FR" dirty="0" smtClean="0"/>
              <a:t>maître d'ouvrage de faire le choix de l'entreprise la plus à même de réaliser des travaux. </a:t>
            </a:r>
          </a:p>
          <a:p>
            <a:r>
              <a:rPr lang="fr-FR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Procédure stricte.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Le choix de la procédure à mettre en œuvre se détermine en fonction du montant et des caractéristiques à réaliser.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>B-/ Appel d’offres</a:t>
            </a:r>
            <a:br>
              <a:rPr lang="fr-FR" u="sng" dirty="0" smtClean="0"/>
            </a:br>
            <a:endParaRPr lang="fr-FR" dirty="0"/>
          </a:p>
        </p:txBody>
      </p:sp>
      <p:pic>
        <p:nvPicPr>
          <p:cNvPr id="41003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4093443" cy="52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2699792" y="6381328"/>
            <a:ext cx="27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Schéma de la procédure d’appel d’offre</a:t>
            </a:r>
            <a:endParaRPr kumimoji="0" lang="fr-FR" sz="12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>B-/ Appel d’offres</a:t>
            </a:r>
            <a:br>
              <a:rPr lang="fr-FR" u="sng" dirty="0" smtClean="0"/>
            </a:b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412776"/>
          <a:ext cx="3528392" cy="43204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8392"/>
              </a:tblGrid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 u="sng" dirty="0"/>
                        <a:t>ATELIER I : ENVELOPPE ET PARTIES COMMUNES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n°I-1 TRAITEMENT DES FACADES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n°I-2 ETANCHEITE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en-US" sz="900"/>
                        <a:t>Lot n°I-3 SERRURERIE METALLERIE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n°I-4 ISOLATION DES VIDE-SANITAIRES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I-5 MENUISERIES INTERIEURES BOIS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I-6 PLATRERIE ISOLATION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 dirty="0"/>
                        <a:t>Lot n°I-7 PEINTURE / REVETEMENTS DE SOLS DURS 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en-US" sz="900"/>
                        <a:t>Lot n°I-8 ELECTRICITE – CONTROLE D’ACCES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I-9 VENTILATION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I-10 MENUISERIES EXTERIEURES PVC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I-11 NEUTRALISATION DES VIDES ORDURES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u="sng" dirty="0"/>
                        <a:t>ATELIER II : TRAVAUX A L’INTERIEUR DES LOGEMENTS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II-1 ELECTRICITE – COURANTS FAIBLES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II-2 CHAUFFAGE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</a:t>
                      </a:r>
                      <a:r>
                        <a:rPr lang="en-US" sz="900"/>
                        <a:t>II-3 PLOMBERIE SANITAIRE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/>
                        <a:t>Lot n°II-4 PEINTURE / FAIENCES / REV. SOLS SOUPLES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fr-FR" sz="900" dirty="0"/>
                        <a:t>Lot n°II-5 PORTES PALIERES 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en-US" sz="900" u="sng" dirty="0"/>
                        <a:t>ATELIER III : AMENAGEMENTS EXTERIEURS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29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30800" algn="l"/>
                          <a:tab pos="5524500" algn="l"/>
                          <a:tab pos="5760720" algn="r"/>
                        </a:tabLst>
                      </a:pPr>
                      <a:r>
                        <a:rPr lang="en-US" sz="900" dirty="0"/>
                        <a:t>Lot n°III-1 VRD / AMENAGEMENTS EXTERIEURS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851920" y="1052737"/>
            <a:ext cx="42849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Répartition par lot des différentes prestations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 Préparation du dossier d’appels d’offres avec les documents de consultations que devront remplir les entreprises intéressées.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Publication dans le journal et sur le site de Batigère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Délais d’un mois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Commission d’appel </a:t>
            </a:r>
            <a:r>
              <a:rPr lang="fr-FR" sz="1600" dirty="0" smtClean="0"/>
              <a:t>d’offres </a:t>
            </a:r>
            <a:r>
              <a:rPr lang="fr-FR" sz="1600" dirty="0" smtClean="0"/>
              <a:t>et ouverture des plis ( offres + candidatures ) 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Analyse des offres et choix des candidats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Rapport de présentation à faire Valider au DG</a:t>
            </a:r>
          </a:p>
          <a:p>
            <a:endParaRPr lang="fr-FR" sz="1600" dirty="0" smtClean="0"/>
          </a:p>
          <a:p>
            <a:r>
              <a:rPr lang="fr-FR" sz="1600" dirty="0" smtClean="0"/>
              <a:t>- Attribution du marché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47864" y="836712"/>
            <a:ext cx="5105400" cy="1844776"/>
          </a:xfrm>
        </p:spPr>
        <p:txBody>
          <a:bodyPr/>
          <a:lstStyle/>
          <a:p>
            <a:r>
              <a:rPr lang="fr-FR" dirty="0" smtClean="0"/>
              <a:t>III.CONSULTATION  </a:t>
            </a:r>
            <a:br>
              <a:rPr lang="fr-FR" dirty="0" smtClean="0"/>
            </a:br>
            <a:r>
              <a:rPr lang="fr-FR" dirty="0" smtClean="0"/>
              <a:t>« ACCORD-CADRE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625412" cy="1977368"/>
          </a:xfrm>
        </p:spPr>
        <p:txBody>
          <a:bodyPr>
            <a:noAutofit/>
          </a:bodyPr>
          <a:lstStyle/>
          <a:p>
            <a:pPr lvl="0"/>
            <a:r>
              <a:rPr lang="fr-FR" u="sng" dirty="0" smtClean="0"/>
              <a:t>A-/ Que signifie accord cadre ?</a:t>
            </a:r>
          </a:p>
          <a:p>
            <a:pPr lvl="0"/>
            <a:endParaRPr lang="fr-FR" dirty="0" smtClean="0"/>
          </a:p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 smtClean="0"/>
          </a:p>
          <a:p>
            <a:endParaRPr lang="fr-FR" sz="2400" dirty="0"/>
          </a:p>
        </p:txBody>
      </p:sp>
      <p:pic>
        <p:nvPicPr>
          <p:cNvPr id="4" name="Image 3" descr="http://www.batigere.fr/medias/offres/TAMISE51/x/376x376_c8d3d9_ffa6e79e7d970d7cd6bbf0e16c6bd46728bd6d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096344" cy="2889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A-/ Que signifie accord cadre ?</a:t>
            </a:r>
            <a:br>
              <a:rPr lang="fr-FR" u="sng" dirty="0" smtClean="0"/>
            </a:b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7560840" cy="19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23528" y="1268760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Contrats conclus entre BATIGERE NORD- EST et des entreprises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Durée Maximale de 4 ans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Entreprises avec </a:t>
            </a:r>
            <a:r>
              <a:rPr lang="fr-FR" sz="2000" dirty="0" smtClean="0"/>
              <a:t>lesquelles travaillent les </a:t>
            </a:r>
            <a:r>
              <a:rPr lang="fr-FR" sz="2000" dirty="0" smtClean="0"/>
              <a:t>agences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Réparties par domaine d’activités ( Plomberie, maçonnerie,…) 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Création d’une base de données ( Mailing, simplicité, …) 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63688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i="1" dirty="0" smtClean="0"/>
              <a:t>Extrait du listing des entreprises accord cadre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179796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Consultation = Travaux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Entreprises de l’accord cadres consultées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Montant &lt; à 20 000 € sinon procédure d’appel d’offres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Procédure interne aux agences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Travaux prévu au plan d’action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Plan d’action = Lignes directrices des différents travaux à effectuer sur l’année. Ils sont définis chaque années en fonction des besoins prioritaires et des </a:t>
            </a:r>
            <a:r>
              <a:rPr lang="fr-FR" sz="2000" dirty="0" smtClean="0"/>
              <a:t>budgets </a:t>
            </a:r>
            <a:r>
              <a:rPr lang="fr-FR" sz="2000" dirty="0" smtClean="0"/>
              <a:t>mis à disposition.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23488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518350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Consultations effectuées : 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 lvl="0"/>
            <a:r>
              <a:rPr lang="fr-FR" sz="2000" dirty="0" smtClean="0"/>
              <a:t>	- Réfection d’un muret de Jardin à Heillecourt</a:t>
            </a:r>
          </a:p>
          <a:p>
            <a:pPr lvl="0"/>
            <a:r>
              <a:rPr lang="fr-FR" sz="2000" dirty="0" smtClean="0"/>
              <a:t>	- Changement de grilles de protection à Jarville</a:t>
            </a:r>
          </a:p>
          <a:p>
            <a:pPr lvl="0"/>
            <a:r>
              <a:rPr lang="fr-FR" sz="2000" dirty="0" smtClean="0"/>
              <a:t>	- Reprises des </a:t>
            </a:r>
            <a:r>
              <a:rPr lang="fr-FR" sz="2000" dirty="0" err="1" smtClean="0"/>
              <a:t>sous-faces</a:t>
            </a:r>
            <a:r>
              <a:rPr lang="fr-FR" sz="2000" dirty="0" smtClean="0"/>
              <a:t> de toitures à Ludres</a:t>
            </a:r>
          </a:p>
          <a:p>
            <a:pPr lvl="0"/>
            <a:r>
              <a:rPr lang="fr-FR" sz="2000" dirty="0" smtClean="0"/>
              <a:t>	- Réfection de l’étanchéité de balcons à Contrexéville</a:t>
            </a:r>
          </a:p>
          <a:p>
            <a:pPr lvl="0"/>
            <a:r>
              <a:rPr lang="fr-FR" sz="2000" dirty="0" smtClean="0"/>
              <a:t>	- Réfection de balcons à Heillecourt</a:t>
            </a:r>
          </a:p>
          <a:p>
            <a:pPr lvl="0"/>
            <a:r>
              <a:rPr lang="fr-FR" sz="2000" dirty="0" smtClean="0"/>
              <a:t>	- Pose d’un cumulus électrique à Heillecourt</a:t>
            </a:r>
          </a:p>
          <a:p>
            <a:pPr lvl="0"/>
            <a:endParaRPr lang="fr-FR" sz="2000" dirty="0" smtClean="0"/>
          </a:p>
          <a:p>
            <a:pPr lvl="0">
              <a:buFont typeface="Arial" pitchFamily="34" charset="0"/>
              <a:buChar char="•"/>
            </a:pPr>
            <a:r>
              <a:rPr lang="fr-FR" sz="2000" dirty="0" smtClean="0"/>
              <a:t> Présentation  de la consultation de grilles de protection à Jarville</a:t>
            </a:r>
          </a:p>
          <a:p>
            <a:pPr lvl="0">
              <a:buFont typeface="Arial" pitchFamily="34" charset="0"/>
              <a:buChar char="•"/>
            </a:pPr>
            <a:endParaRPr lang="fr-FR" sz="2000" dirty="0" smtClean="0"/>
          </a:p>
          <a:p>
            <a:pPr lvl="0">
              <a:buFont typeface="Arial" pitchFamily="34" charset="0"/>
              <a:buChar char="•"/>
            </a:pPr>
            <a:r>
              <a:rPr lang="fr-FR" sz="2000" dirty="0" smtClean="0"/>
              <a:t> Procédure identique </a:t>
            </a:r>
            <a:r>
              <a:rPr lang="fr-FR" sz="2000" dirty="0" smtClean="0">
                <a:sym typeface="Wingdings" pitchFamily="2" charset="2"/>
              </a:rPr>
              <a:t> Process BATIGERE</a:t>
            </a:r>
            <a:endParaRPr lang="fr-FR" sz="2000" dirty="0" smtClean="0"/>
          </a:p>
          <a:p>
            <a:pPr lvl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06084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Grilles situé en contre bas de 5 immeubles à Jarville (54)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Apport de luminosité et d’aérations aux caves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Besoin : Remplacement de grilles en mauvais état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7416824" cy="19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5856" y="6309320"/>
            <a:ext cx="1633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Grille de protection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23488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51835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21328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Métré </a:t>
            </a:r>
            <a:r>
              <a:rPr lang="fr-FR" dirty="0" smtClean="0">
                <a:sym typeface="Wingdings" pitchFamily="2" charset="2"/>
              </a:rPr>
              <a:t> Mesure faite sur site pour établissement du DQE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Wingdings" pitchFamily="2" charset="2"/>
              </a:rPr>
              <a:t>DQE  Devis quantitatif et estimatif  Définie les prestations souhaitées par le maitre d’Ouvrage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ym typeface="Wingdings" pitchFamily="2" charset="2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896544" cy="28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471592" y="422108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Dimensions des grilles</a:t>
            </a:r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0.628 / 0.468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Positions des grilles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Quantités </a:t>
            </a:r>
            <a:r>
              <a:rPr lang="fr-FR" dirty="0" smtClean="0">
                <a:sym typeface="Wingdings" pitchFamily="2" charset="2"/>
              </a:rPr>
              <a:t> x</a:t>
            </a:r>
            <a:r>
              <a:rPr lang="fr-FR" dirty="0" smtClean="0"/>
              <a:t> 31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2204864"/>
            <a:ext cx="79928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3 Parties : </a:t>
            </a:r>
          </a:p>
          <a:p>
            <a:endParaRPr lang="fr-FR" sz="2200" dirty="0" smtClean="0"/>
          </a:p>
          <a:p>
            <a:r>
              <a:rPr lang="fr-FR" sz="2200" dirty="0" smtClean="0"/>
              <a:t>- Présentation de l’entreprise</a:t>
            </a:r>
          </a:p>
          <a:p>
            <a:endParaRPr lang="fr-FR" sz="2200" dirty="0" smtClean="0"/>
          </a:p>
          <a:p>
            <a:r>
              <a:rPr lang="fr-FR" sz="2200" dirty="0" smtClean="0"/>
              <a:t>- Réhabilitation énergétique de 149 </a:t>
            </a:r>
            <a:r>
              <a:rPr lang="fr-FR" sz="2200" dirty="0" smtClean="0"/>
              <a:t>logements </a:t>
            </a:r>
            <a:r>
              <a:rPr lang="fr-FR" sz="2200" dirty="0" smtClean="0"/>
              <a:t>à Neuves-Maisons « CUMENE »</a:t>
            </a:r>
          </a:p>
          <a:p>
            <a:endParaRPr lang="fr-FR" sz="2200" dirty="0" smtClean="0"/>
          </a:p>
          <a:p>
            <a:r>
              <a:rPr lang="fr-FR" sz="2200" dirty="0" smtClean="0"/>
              <a:t>- Consultations  « Accord-cadre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060848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Choix des entreprises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Lot Serrurerie Métallerie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Etablissement du DQE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Courrier de consultation ( joint du DQE ) aux entreprises ciblés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Délais imposé </a:t>
            </a:r>
            <a:r>
              <a:rPr lang="fr-FR" dirty="0" smtClean="0">
                <a:sym typeface="Wingdings" pitchFamily="2" charset="2"/>
              </a:rPr>
              <a:t> 15 jours</a:t>
            </a:r>
          </a:p>
          <a:p>
            <a:pPr>
              <a:buFontTx/>
              <a:buChar char="-"/>
            </a:pPr>
            <a:endParaRPr lang="fr-FR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 smtClean="0">
                <a:sym typeface="Wingdings" pitchFamily="2" charset="2"/>
              </a:rPr>
              <a:t>Réception des offres</a:t>
            </a:r>
          </a:p>
          <a:p>
            <a:pPr>
              <a:buFontTx/>
              <a:buChar char="-"/>
            </a:pPr>
            <a:endParaRPr lang="fr-FR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fr-FR" dirty="0" smtClean="0">
                <a:sym typeface="Wingdings" pitchFamily="2" charset="2"/>
              </a:rPr>
              <a:t>Analyse des offres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4168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42048" cy="1143000"/>
          </a:xfrm>
        </p:spPr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Consultation : Grilles de protection à Jarville « Bois des Chênes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2333685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- Choix de l’entreprise qui réalisera les travaux</a:t>
            </a:r>
          </a:p>
          <a:p>
            <a:endParaRPr lang="fr-FR" dirty="0" smtClean="0"/>
          </a:p>
          <a:p>
            <a:r>
              <a:rPr lang="fr-FR" dirty="0" smtClean="0"/>
              <a:t> - Validation par la responsable d’agence </a:t>
            </a:r>
          </a:p>
          <a:p>
            <a:endParaRPr lang="fr-FR" dirty="0" smtClean="0"/>
          </a:p>
          <a:p>
            <a:r>
              <a:rPr lang="fr-FR" dirty="0" smtClean="0"/>
              <a:t> - Ouverture de crédit </a:t>
            </a:r>
            <a:r>
              <a:rPr lang="fr-FR" dirty="0" smtClean="0">
                <a:sym typeface="Wingdings" pitchFamily="2" charset="2"/>
              </a:rPr>
              <a:t> Financement de l’opération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- Validation au siège par le DG</a:t>
            </a:r>
          </a:p>
          <a:p>
            <a:endParaRPr lang="fr-FR" dirty="0" smtClean="0"/>
          </a:p>
          <a:p>
            <a:r>
              <a:rPr lang="fr-FR" dirty="0" smtClean="0"/>
              <a:t> - Courriers aux entreprises pour la décision de l’attributaire</a:t>
            </a:r>
          </a:p>
          <a:p>
            <a:endParaRPr lang="fr-FR" dirty="0" smtClean="0"/>
          </a:p>
          <a:p>
            <a:r>
              <a:rPr lang="fr-FR" dirty="0" smtClean="0"/>
              <a:t> - Procédure de paiement des entreprises</a:t>
            </a:r>
          </a:p>
          <a:p>
            <a:endParaRPr lang="fr-FR" dirty="0" smtClean="0"/>
          </a:p>
          <a:p>
            <a:r>
              <a:rPr lang="fr-FR" dirty="0" smtClean="0"/>
              <a:t> - Début des travaux</a:t>
            </a:r>
          </a:p>
          <a:p>
            <a:endParaRPr lang="fr-FR" dirty="0" smtClean="0"/>
          </a:p>
          <a:p>
            <a:r>
              <a:rPr lang="fr-FR" dirty="0" smtClean="0"/>
              <a:t> - Vérification sur site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836664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Plus 2"/>
          <p:cNvSpPr/>
          <p:nvPr/>
        </p:nvSpPr>
        <p:spPr>
          <a:xfrm>
            <a:off x="5148064" y="1628800"/>
            <a:ext cx="1008112" cy="1440160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5076056" y="4581128"/>
            <a:ext cx="1152128" cy="792088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836664"/>
          </a:xfrm>
        </p:spPr>
        <p:txBody>
          <a:bodyPr/>
          <a:lstStyle/>
          <a:p>
            <a:pPr algn="ctr"/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58816" y="1410355"/>
            <a:ext cx="59056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- L’équipe pédagogique de l’IUT Hubert Curien d’Epinal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	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	-Mme Marcandella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 La société BATIGERE NORD-EST 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 L’Agence d’Heillecourt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- Mes 2 tuteurs professionnels : 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	- Mr S. TILIGNAC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	- Mr JP. MAIRE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Image 3" descr="G:\AFFICHES AGENCE-IMMEUBLES\LOGO Batigere-nord-est 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5105400" cy="2376264"/>
          </a:xfrm>
        </p:spPr>
        <p:txBody>
          <a:bodyPr/>
          <a:lstStyle/>
          <a:p>
            <a:r>
              <a:rPr lang="fr-FR" dirty="0" smtClean="0"/>
              <a:t>I. PRESENTATION DE L’ENTREPRISE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553432"/>
          </a:xfrm>
        </p:spPr>
        <p:txBody>
          <a:bodyPr>
            <a:normAutofit/>
          </a:bodyPr>
          <a:lstStyle/>
          <a:p>
            <a:pPr lvl="0"/>
            <a:r>
              <a:rPr lang="fr-FR" u="sng" dirty="0" smtClean="0"/>
              <a:t>A-/ La société Batigère N-E</a:t>
            </a:r>
          </a:p>
          <a:p>
            <a:pPr lvl="0"/>
            <a:r>
              <a:rPr lang="fr-FR" u="sng" dirty="0" smtClean="0"/>
              <a:t> </a:t>
            </a:r>
            <a:endParaRPr lang="fr-FR" dirty="0" smtClean="0"/>
          </a:p>
          <a:p>
            <a:pPr lvl="0"/>
            <a:r>
              <a:rPr lang="fr-FR" u="sng" dirty="0" smtClean="0"/>
              <a:t>B-/ L’agence de Heillecourt</a:t>
            </a:r>
          </a:p>
          <a:p>
            <a:pPr lvl="0"/>
            <a:endParaRPr lang="fr-FR" dirty="0" smtClean="0"/>
          </a:p>
          <a:p>
            <a:pPr lvl="0"/>
            <a:r>
              <a:rPr lang="fr-FR" u="sng" dirty="0" smtClean="0"/>
              <a:t>C-/ Le service Patrimoine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312368" cy="292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A-/ La société Batigère n-e</a:t>
            </a:r>
            <a:br>
              <a:rPr lang="fr-FR" u="sng" dirty="0" smtClean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20486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BATIGERE </a:t>
            </a:r>
            <a:r>
              <a:rPr lang="fr-FR" dirty="0" smtClean="0"/>
              <a:t>NORD-EST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Entreprise Sociale pour l'Habitat (E.S.H)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Fait partie du groupe BATIGERE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Localisation du Siège Social : Nancy (54)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smtClean="0"/>
              <a:t>Divisée </a:t>
            </a:r>
            <a:r>
              <a:rPr lang="fr-FR" dirty="0" smtClean="0"/>
              <a:t>en agences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580112" y="1916832"/>
          <a:ext cx="2232248" cy="2766060"/>
        </p:xfrm>
        <a:graphic>
          <a:graphicData uri="http://schemas.openxmlformats.org/drawingml/2006/table">
            <a:tbl>
              <a:tblPr/>
              <a:tblGrid>
                <a:gridCol w="1440160"/>
                <a:gridCol w="792088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Times New Roman"/>
                          <a:ea typeface="Times New Roman"/>
                        </a:rPr>
                        <a:t>AGENCES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Times New Roman"/>
                          <a:ea typeface="Times New Roman"/>
                        </a:rPr>
                        <a:t>NBRE </a:t>
                      </a:r>
                      <a:r>
                        <a:rPr lang="fr-FR" sz="1100" b="1" dirty="0">
                          <a:latin typeface="Times New Roman"/>
                          <a:ea typeface="Times New Roman"/>
                        </a:rPr>
                        <a:t>DE </a:t>
                      </a:r>
                      <a:r>
                        <a:rPr lang="fr-FR" sz="1100" b="1" dirty="0" smtClean="0">
                          <a:latin typeface="Times New Roman"/>
                          <a:ea typeface="Times New Roman"/>
                        </a:rPr>
                        <a:t>LGTS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Vandoeuvre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3 116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Essey-lès-Nancy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</a:rPr>
                        <a:t>2 557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Laxou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1 572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Nancy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1 411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Heillecourt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1 243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Saint Nicolas de Port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1 009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Longwy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3 340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Mont Saint Martin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1 171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Times New Roman"/>
                          <a:ea typeface="Times New Roman"/>
                        </a:rPr>
                        <a:t>Briey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</a:rPr>
                        <a:t>918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652120" y="501317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u="sng" dirty="0" smtClean="0">
                <a:latin typeface="Arial" pitchFamily="34" charset="0"/>
                <a:ea typeface="Times New Roman" pitchFamily="18" charset="0"/>
              </a:rPr>
              <a:t>Répartition des logements de Batigère en Meurthe et Moselle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B-/ L’agence de Heillecourt</a:t>
            </a:r>
            <a:br>
              <a:rPr lang="fr-FR" u="sng" dirty="0" smtClean="0"/>
            </a:b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71600" y="3501008"/>
          <a:ext cx="2564770" cy="2766060"/>
        </p:xfrm>
        <a:graphic>
          <a:graphicData uri="http://schemas.openxmlformats.org/drawingml/2006/table">
            <a:tbl>
              <a:tblPr/>
              <a:tblGrid>
                <a:gridCol w="1473896"/>
                <a:gridCol w="1090874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Times New Roman"/>
                          <a:ea typeface="Times New Roman"/>
                        </a:rPr>
                        <a:t>VILLES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Times New Roman"/>
                          <a:ea typeface="Times New Roman"/>
                        </a:rPr>
                        <a:t>NBRE</a:t>
                      </a:r>
                      <a:r>
                        <a:rPr lang="fr-FR" sz="1100" b="1" baseline="0" dirty="0" smtClean="0">
                          <a:latin typeface="Times New Roman"/>
                          <a:ea typeface="Times New Roman"/>
                        </a:rPr>
                        <a:t> LGTS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Heillecourt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526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Ludres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</a:rPr>
                        <a:t>353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Neuves-Maisons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220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Flavigny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26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Chaligny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12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Chavigny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39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Haroue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19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Contrexéville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39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Xeuilley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Times New Roman"/>
                          <a:ea typeface="Times New Roman"/>
                        </a:rPr>
                        <a:t>4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Times New Roman"/>
                          <a:ea typeface="Times New Roman"/>
                        </a:rPr>
                        <a:t>Bainville sur Madon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3568" y="1196752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Lieu de stage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6 collaborateurs  et </a:t>
            </a:r>
            <a:r>
              <a:rPr lang="fr-FR" dirty="0" smtClean="0"/>
              <a:t>3 stagiaires  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- Responsable d’agence           - Commerciale</a:t>
            </a:r>
          </a:p>
          <a:p>
            <a:pPr lvl="1"/>
            <a:r>
              <a:rPr lang="fr-FR" dirty="0" smtClean="0"/>
              <a:t>- Charge de gestion locative    - Hôtesse d’</a:t>
            </a:r>
            <a:r>
              <a:rPr lang="fr-FR" dirty="0" err="1" smtClean="0"/>
              <a:t>acceuil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Chargé de clientèle               - Chargé de Patrimoine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7584" y="6381328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Patrimoine de l’agence de Heillecourt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C-/ Le service Patrimoine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148478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 Service Développement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 service PATRIMOINE s’occupe :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Des travaux</a:t>
            </a:r>
          </a:p>
          <a:p>
            <a:pPr lvl="1">
              <a:buFontTx/>
              <a:buChar char="-"/>
            </a:pPr>
            <a:r>
              <a:rPr lang="fr-FR" dirty="0" smtClean="0"/>
              <a:t>De la gestion contrats (nettoyage, entretiens, ascenseurs, VMC  …) </a:t>
            </a:r>
          </a:p>
          <a:p>
            <a:pPr lvl="1">
              <a:buFontTx/>
              <a:buChar char="-"/>
            </a:pPr>
            <a:r>
              <a:rPr lang="fr-FR" dirty="0" smtClean="0"/>
              <a:t>Des réhabilitations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 chargé de Patrimoine est la personne qui doit assurer l’entretien technique du patrimoine, veillé à la sécurité des personnes et des biens.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Il peut travailler sur des opérations </a:t>
            </a:r>
            <a:r>
              <a:rPr lang="fr-FR" dirty="0" smtClean="0"/>
              <a:t>appelées  </a:t>
            </a:r>
            <a:r>
              <a:rPr lang="fr-FR" dirty="0" smtClean="0"/>
              <a:t>« Réhabilitations »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 Technique</a:t>
            </a:r>
          </a:p>
          <a:p>
            <a:r>
              <a:rPr lang="fr-FR" dirty="0" smtClean="0"/>
              <a:t>	- Administratif </a:t>
            </a:r>
          </a:p>
          <a:p>
            <a:r>
              <a:rPr lang="fr-FR" dirty="0" smtClean="0"/>
              <a:t>	- Financier </a:t>
            </a:r>
          </a:p>
          <a:p>
            <a:r>
              <a:rPr lang="fr-FR" dirty="0" smtClean="0"/>
              <a:t>	- Suivi d’opération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II. REHABILITATION ENERGETIQUE DE 149 </a:t>
            </a:r>
            <a:r>
              <a:rPr lang="fr-FR" dirty="0" smtClean="0"/>
              <a:t>LOGEMENTS </a:t>
            </a:r>
            <a:r>
              <a:rPr lang="fr-FR" dirty="0" smtClean="0"/>
              <a:t>NEUVES MAISONS « CUMENE »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114778" cy="1101248"/>
          </a:xfrm>
        </p:spPr>
        <p:txBody>
          <a:bodyPr>
            <a:noAutofit/>
          </a:bodyPr>
          <a:lstStyle/>
          <a:p>
            <a:pPr lvl="0"/>
            <a:r>
              <a:rPr lang="fr-FR" u="sng" dirty="0" smtClean="0"/>
              <a:t>A-/ Comité projet</a:t>
            </a:r>
          </a:p>
          <a:p>
            <a:pPr lvl="0"/>
            <a:endParaRPr lang="fr-FR" dirty="0" smtClean="0"/>
          </a:p>
          <a:p>
            <a:r>
              <a:rPr lang="fr-FR" u="sng" dirty="0" smtClean="0"/>
              <a:t>B-/ Appel d’offre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60040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u="sng" dirty="0" smtClean="0"/>
              <a:t>A-/ Comité projet</a:t>
            </a:r>
            <a:br>
              <a:rPr lang="fr-FR" u="sng" dirty="0" smtClean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225689"/>
            <a:ext cx="7704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Mise en place d’un comité projet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Rapport de 50 pages visant à convaincre le directoire de la nécessité des travaux et à la mise en place d’un budget maximal.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Il comporte les informations suivantes :</a:t>
            </a:r>
          </a:p>
          <a:p>
            <a:pPr>
              <a:buFontTx/>
              <a:buChar char="-"/>
            </a:pPr>
            <a:endParaRPr lang="fr-FR" dirty="0" smtClean="0"/>
          </a:p>
          <a:p>
            <a:pPr lvl="0"/>
            <a:r>
              <a:rPr lang="fr-FR" dirty="0" smtClean="0"/>
              <a:t>            - Présentation de la situation géographique  et historique du site</a:t>
            </a:r>
          </a:p>
          <a:p>
            <a:pPr lvl="0"/>
            <a:r>
              <a:rPr lang="fr-FR" dirty="0" smtClean="0"/>
              <a:t>            - Le projet de réhabilitation</a:t>
            </a:r>
          </a:p>
          <a:p>
            <a:pPr lvl="0"/>
            <a:r>
              <a:rPr lang="fr-FR" dirty="0" smtClean="0"/>
              <a:t>            </a:t>
            </a:r>
            <a:r>
              <a:rPr lang="fr-FR" dirty="0" smtClean="0"/>
              <a:t>- Prévisions </a:t>
            </a:r>
            <a:r>
              <a:rPr lang="fr-FR" dirty="0" smtClean="0"/>
              <a:t>des travaux</a:t>
            </a:r>
          </a:p>
          <a:p>
            <a:pPr lvl="0"/>
            <a:r>
              <a:rPr lang="fr-FR" dirty="0" smtClean="0"/>
              <a:t>            </a:t>
            </a:r>
            <a:r>
              <a:rPr lang="fr-FR" dirty="0" smtClean="0"/>
              <a:t>- Bilan </a:t>
            </a:r>
            <a:r>
              <a:rPr lang="fr-FR" dirty="0" smtClean="0"/>
              <a:t>énergétique</a:t>
            </a:r>
          </a:p>
          <a:p>
            <a:pPr lvl="0"/>
            <a:r>
              <a:rPr lang="fr-FR" dirty="0" smtClean="0"/>
              <a:t>            </a:t>
            </a:r>
            <a:r>
              <a:rPr lang="fr-FR" dirty="0" smtClean="0"/>
              <a:t>- Plan </a:t>
            </a:r>
            <a:r>
              <a:rPr lang="fr-FR" dirty="0" smtClean="0"/>
              <a:t>et Bilan de financement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- Recherche d’informations</a:t>
            </a:r>
          </a:p>
          <a:p>
            <a:pPr lvl="0"/>
            <a:endParaRPr lang="fr-FR" dirty="0" smtClean="0"/>
          </a:p>
          <a:p>
            <a:pPr lvl="0">
              <a:buFontTx/>
              <a:buChar char="-"/>
            </a:pPr>
            <a:r>
              <a:rPr lang="fr-FR" dirty="0" smtClean="0"/>
              <a:t>  Contacts avec différentes structures de la société</a:t>
            </a:r>
          </a:p>
          <a:p>
            <a:pPr lvl="0">
              <a:buFontTx/>
              <a:buChar char="-"/>
            </a:pPr>
            <a:endParaRPr lang="fr-FR" dirty="0" smtClean="0"/>
          </a:p>
          <a:p>
            <a:pPr lvl="0">
              <a:buFontTx/>
              <a:buChar char="-"/>
            </a:pPr>
            <a:r>
              <a:rPr lang="fr-FR" dirty="0" smtClean="0"/>
              <a:t> Présentation du dossier devant le DG de BNE 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378</TotalTime>
  <Words>1194</Words>
  <Application>Microsoft Office PowerPoint</Application>
  <PresentationFormat>Affichage à l'écran (4:3)</PresentationFormat>
  <Paragraphs>378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Opulent</vt:lpstr>
      <vt:lpstr>RAPPORT DE STAGE: </vt:lpstr>
      <vt:lpstr>INTRODUCTION</vt:lpstr>
      <vt:lpstr>INTRODUCTION</vt:lpstr>
      <vt:lpstr>I. PRESENTATION DE L’ENTREPRISE </vt:lpstr>
      <vt:lpstr>A-/ La société Batigère n-e </vt:lpstr>
      <vt:lpstr>B-/ L’agence de Heillecourt </vt:lpstr>
      <vt:lpstr>C-/ Le service Patrimoine </vt:lpstr>
      <vt:lpstr>II. REHABILITATION ENERGETIQUE DE 149 LOGEMENTS NEUVES MAISONS « CUMENE »</vt:lpstr>
      <vt:lpstr>A-/ Comité projet 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A-/ Comité projet</vt:lpstr>
      <vt:lpstr>B-/ Appel d’offres </vt:lpstr>
      <vt:lpstr>B-/ Appel d’offres </vt:lpstr>
      <vt:lpstr>B-/ Appel d’offres </vt:lpstr>
      <vt:lpstr>III.CONSULTATION   « ACCORD-CADRE »</vt:lpstr>
      <vt:lpstr>A-/ Que signifie accord cadre ? </vt:lpstr>
      <vt:lpstr>B-/ Consultation : Grilles de protection à Jarville « Bois des Chênes »</vt:lpstr>
      <vt:lpstr>B-/ Consultation : Grilles de protection à Jarville « Bois des Chênes »</vt:lpstr>
      <vt:lpstr>B-/ Consultation : Grilles de protection à Jarville « Bois des Chênes »</vt:lpstr>
      <vt:lpstr>B-/ Consultation : Grilles de protection à Jarville « Bois des Chênes »</vt:lpstr>
      <vt:lpstr>B-/ Consultation : Grilles de protection à Jarville « Bois des Chênes »</vt:lpstr>
      <vt:lpstr>B-/ Consultation : Grilles de protection à Jarville « Bois des Chênes »</vt:lpstr>
      <vt:lpstr>B-/ Consultation : Grilles de protection à Jarville « Bois des Chênes »</vt:lpstr>
      <vt:lpstr>Conclusion</vt:lpstr>
      <vt:lpstr>REMERCIEMENTS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 : </dc:title>
  <dc:creator>Teddy</dc:creator>
  <cp:lastModifiedBy>Teddy</cp:lastModifiedBy>
  <cp:revision>37</cp:revision>
  <dcterms:created xsi:type="dcterms:W3CDTF">2012-06-17T19:54:09Z</dcterms:created>
  <dcterms:modified xsi:type="dcterms:W3CDTF">2012-06-18T19:09:24Z</dcterms:modified>
</cp:coreProperties>
</file>