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4" r:id="rId2"/>
    <p:sldId id="272" r:id="rId3"/>
    <p:sldId id="273" r:id="rId4"/>
    <p:sldId id="274" r:id="rId5"/>
    <p:sldId id="275" r:id="rId6"/>
    <p:sldId id="276" r:id="rId7"/>
    <p:sldId id="277" r:id="rId8"/>
    <p:sldId id="278" r:id="rId9"/>
    <p:sldId id="279" r:id="rId10"/>
    <p:sldId id="280" r:id="rId11"/>
    <p:sldId id="282" r:id="rId12"/>
    <p:sldId id="283" r:id="rId13"/>
    <p:sldId id="284" r:id="rId14"/>
    <p:sldId id="285" r:id="rId15"/>
    <p:sldId id="286" r:id="rId16"/>
    <p:sldId id="288" r:id="rId17"/>
    <p:sldId id="289" r:id="rId18"/>
    <p:sldId id="290" r:id="rId19"/>
    <p:sldId id="291" r:id="rId20"/>
    <p:sldId id="292" r:id="rId21"/>
    <p:sldId id="293" r:id="rId22"/>
    <p:sldId id="294" r:id="rId23"/>
    <p:sldId id="295" r:id="rId24"/>
    <p:sldId id="296" r:id="rId25"/>
    <p:sldId id="297" r:id="rId26"/>
    <p:sldId id="298" r:id="rId27"/>
    <p:sldId id="300" r:id="rId28"/>
    <p:sldId id="301" r:id="rId29"/>
    <p:sldId id="265" r:id="rId30"/>
    <p:sldId id="266" r:id="rId31"/>
    <p:sldId id="267" r:id="rId32"/>
    <p:sldId id="268" r:id="rId33"/>
    <p:sldId id="302" r:id="rId34"/>
    <p:sldId id="269"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600" y="-4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9AED0-BDBF-407E-A93C-30DE1384F6F2}" type="datetimeFigureOut">
              <a:rPr lang="fr-FR" smtClean="0"/>
              <a:pPr/>
              <a:t>12/06/2012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6D5D7-BFFD-4CD1-9AC2-9B88C55D7877}" type="slidenum">
              <a:rPr lang="fr-FR" smtClean="0"/>
              <a:pPr/>
              <a:t>‹N°›</a:t>
            </a:fld>
            <a:endParaRPr lang="fr-FR"/>
          </a:p>
        </p:txBody>
      </p:sp>
    </p:spTree>
    <p:extLst>
      <p:ext uri="{BB962C8B-B14F-4D97-AF65-F5344CB8AC3E}">
        <p14:creationId xmlns="" xmlns:p14="http://schemas.microsoft.com/office/powerpoint/2010/main" val="37616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584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fld id="{426645A9-97FB-4BE9-878D-B609E1E32B23}" type="slidenum">
              <a:rPr lang="fr-FR" smtClean="0"/>
              <a:pPr eaLnBrk="1" hangingPunct="1"/>
              <a:t>20</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1434A-EDC5-4F80-8A44-BC71699B57FD}"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232421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A4098F-904A-4822-9CE9-5AC02C3B0D14}"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89714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6C9F2B-7CBF-4197-902A-91C7687668C3}"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79131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1019D4-B713-4CE6-BA74-18C8536B519B}"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232122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0C25EE-386C-4BDA-8916-F9E6C829F643}"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26627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6082A3-6DDF-4A67-BAAA-08F0B894B796}"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173528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609FC1-F56B-4438-8F47-D6566364BDE8}"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63751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7AA7E7-4486-4312-B7EF-3F2474E2377B}"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317318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A0FD97-93EA-4443-BF71-067A26BCAA70}"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121132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D6178A-6AA4-405C-9D3A-CC438ABA290A}"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416972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757C4A-30DF-45BF-9550-F47E2B3778B6}" type="slidenum">
              <a:rPr lang="fr-FR">
                <a:solidFill>
                  <a:srgbClr val="000000"/>
                </a:solidFill>
              </a:rPr>
              <a:pPr>
                <a:defRPr/>
              </a:pPr>
              <a:t>‹N°›</a:t>
            </a:fld>
            <a:endParaRPr lang="fr-FR">
              <a:solidFill>
                <a:srgbClr val="000000"/>
              </a:solidFill>
            </a:endParaRPr>
          </a:p>
        </p:txBody>
      </p:sp>
    </p:spTree>
    <p:extLst>
      <p:ext uri="{BB962C8B-B14F-4D97-AF65-F5344CB8AC3E}">
        <p14:creationId xmlns="" xmlns:p14="http://schemas.microsoft.com/office/powerpoint/2010/main" val="250125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271A713-23EA-436B-8AF9-43F82368445D}" type="slidenum">
              <a:rPr lang="fr-FR">
                <a:solidFill>
                  <a:srgbClr val="000000"/>
                </a:solidFill>
              </a:rPr>
              <a:pPr fontAlgn="base">
                <a:spcBef>
                  <a:spcPct val="0"/>
                </a:spcBef>
                <a:spcAft>
                  <a:spcPct val="0"/>
                </a:spcAft>
                <a:defRPr/>
              </a:pPr>
              <a:t>‹N°›</a:t>
            </a:fld>
            <a:endParaRPr lang="fr-FR">
              <a:solidFill>
                <a:srgbClr val="000000"/>
              </a:solidFill>
            </a:endParaRPr>
          </a:p>
        </p:txBody>
      </p:sp>
    </p:spTree>
    <p:extLst>
      <p:ext uri="{BB962C8B-B14F-4D97-AF65-F5344CB8AC3E}">
        <p14:creationId xmlns="" xmlns:p14="http://schemas.microsoft.com/office/powerpoint/2010/main" val="121137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Line 5"/>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pPr algn="ctr" fontAlgn="base">
              <a:spcBef>
                <a:spcPct val="0"/>
              </a:spcBef>
              <a:spcAft>
                <a:spcPct val="0"/>
              </a:spcAft>
            </a:pPr>
            <a:endParaRPr lang="fr-FR">
              <a:solidFill>
                <a:srgbClr val="000000"/>
              </a:solidFill>
              <a:latin typeface="Trebuchet MS" pitchFamily="34" charset="0"/>
            </a:endParaRPr>
          </a:p>
        </p:txBody>
      </p:sp>
      <p:sp>
        <p:nvSpPr>
          <p:cNvPr id="2055" name="Text Box 7"/>
          <p:cNvSpPr txBox="1">
            <a:spLocks noChangeArrowheads="1"/>
          </p:cNvSpPr>
          <p:nvPr/>
        </p:nvSpPr>
        <p:spPr bwMode="auto">
          <a:xfrm>
            <a:off x="683568" y="692150"/>
            <a:ext cx="6912768" cy="83099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fr-FR" sz="2400" b="1" dirty="0">
                <a:solidFill>
                  <a:srgbClr val="000000"/>
                </a:solidFill>
                <a:effectLst>
                  <a:outerShdw blurRad="38100" dist="38100" dir="2700000" algn="tl">
                    <a:srgbClr val="C0C0C0"/>
                  </a:outerShdw>
                </a:effectLst>
                <a:latin typeface="Trebuchet MS" pitchFamily="34" charset="0"/>
              </a:rPr>
              <a:t>Lubrification et </a:t>
            </a:r>
            <a:r>
              <a:rPr lang="fr-FR" sz="2400" b="1" dirty="0" smtClean="0">
                <a:solidFill>
                  <a:srgbClr val="000000"/>
                </a:solidFill>
                <a:effectLst>
                  <a:outerShdw blurRad="38100" dist="38100" dir="2700000" algn="tl">
                    <a:srgbClr val="C0C0C0"/>
                  </a:outerShdw>
                </a:effectLst>
                <a:latin typeface="Trebuchet MS" pitchFamily="34" charset="0"/>
              </a:rPr>
              <a:t>refroidissement et encore en plus en plus les freins</a:t>
            </a:r>
            <a:endParaRPr lang="fr-FR" sz="2400" b="1" dirty="0">
              <a:solidFill>
                <a:srgbClr val="000000"/>
              </a:solidFill>
              <a:effectLst>
                <a:outerShdw blurRad="38100" dist="38100" dir="2700000" algn="tl">
                  <a:srgbClr val="C0C0C0"/>
                </a:outerShdw>
              </a:effectLst>
              <a:latin typeface="Trebuchet MS" pitchFamily="34" charset="0"/>
            </a:endParaRPr>
          </a:p>
        </p:txBody>
      </p:sp>
      <p:pic>
        <p:nvPicPr>
          <p:cNvPr id="2053" name="Picture 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9512" y="1700808"/>
            <a:ext cx="1944266" cy="480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4" name="Image 5" descr="refroidissement1--Behr0051.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5656" y="3140968"/>
            <a:ext cx="4886325" cy="351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srcRect/>
          <a:stretch>
            <a:fillRect/>
          </a:stretch>
        </p:blipFill>
        <p:spPr bwMode="auto">
          <a:xfrm>
            <a:off x="5724128" y="1700808"/>
            <a:ext cx="2945904" cy="2209428"/>
          </a:xfrm>
          <a:prstGeom prst="rect">
            <a:avLst/>
          </a:prstGeom>
          <a:noFill/>
          <a:ln w="9525">
            <a:noFill/>
            <a:miter lim="800000"/>
            <a:headEnd/>
            <a:tailEnd/>
          </a:ln>
        </p:spPr>
      </p:pic>
    </p:spTree>
    <p:extLst>
      <p:ext uri="{BB962C8B-B14F-4D97-AF65-F5344CB8AC3E}">
        <p14:creationId xmlns="" xmlns:p14="http://schemas.microsoft.com/office/powerpoint/2010/main" val="831417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5540" name="Text Box 4"/>
          <p:cNvSpPr txBox="1">
            <a:spLocks noChangeArrowheads="1"/>
          </p:cNvSpPr>
          <p:nvPr/>
        </p:nvSpPr>
        <p:spPr bwMode="auto">
          <a:xfrm>
            <a:off x="250825" y="788988"/>
            <a:ext cx="4916488"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Lubrification des organes moteur</a:t>
            </a:r>
          </a:p>
        </p:txBody>
      </p:sp>
      <p:sp>
        <p:nvSpPr>
          <p:cNvPr id="65541" name="Text Box 5"/>
          <p:cNvSpPr txBox="1">
            <a:spLocks noChangeArrowheads="1"/>
          </p:cNvSpPr>
          <p:nvPr/>
        </p:nvSpPr>
        <p:spPr bwMode="auto">
          <a:xfrm>
            <a:off x="611188" y="1412875"/>
            <a:ext cx="32258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Méthodes de lubrification</a:t>
            </a:r>
          </a:p>
        </p:txBody>
      </p:sp>
      <p:sp>
        <p:nvSpPr>
          <p:cNvPr id="12294" name="Rectangle 6"/>
          <p:cNvSpPr>
            <a:spLocks noChangeArrowheads="1"/>
          </p:cNvSpPr>
          <p:nvPr/>
        </p:nvSpPr>
        <p:spPr bwMode="auto">
          <a:xfrm>
            <a:off x="611188" y="2060575"/>
            <a:ext cx="5875337"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pPr algn="l">
              <a:tabLst>
                <a:tab pos="1123950" algn="l"/>
              </a:tabLst>
            </a:pPr>
            <a:r>
              <a:rPr lang="fr-FR" b="1">
                <a:solidFill>
                  <a:schemeClr val="accent2"/>
                </a:solidFill>
              </a:rPr>
              <a:t>Il existe deux méthodes pour lubrifier ces éléments :</a:t>
            </a:r>
          </a:p>
          <a:p>
            <a:pPr algn="l">
              <a:tabLst>
                <a:tab pos="1123950" algn="l"/>
              </a:tabLst>
            </a:pPr>
            <a:r>
              <a:rPr lang="fr-FR"/>
              <a:t>	</a:t>
            </a:r>
            <a:r>
              <a:rPr lang="fr-FR">
                <a:solidFill>
                  <a:srgbClr val="4D4D4D"/>
                </a:solidFill>
              </a:rPr>
              <a:t>-le barbotage</a:t>
            </a:r>
          </a:p>
          <a:p>
            <a:pPr algn="l">
              <a:tabLst>
                <a:tab pos="1123950" algn="l"/>
              </a:tabLst>
            </a:pPr>
            <a:r>
              <a:rPr lang="fr-FR">
                <a:solidFill>
                  <a:srgbClr val="4D4D4D"/>
                </a:solidFill>
              </a:rPr>
              <a:t>	-la projection d’huile par les paliers</a:t>
            </a:r>
          </a:p>
        </p:txBody>
      </p:sp>
      <p:sp>
        <p:nvSpPr>
          <p:cNvPr id="65545" name="Rectangle 9"/>
          <p:cNvSpPr>
            <a:spLocks noChangeArrowheads="1"/>
          </p:cNvSpPr>
          <p:nvPr/>
        </p:nvSpPr>
        <p:spPr bwMode="auto">
          <a:xfrm>
            <a:off x="122238" y="3705225"/>
            <a:ext cx="5602287"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just"/>
            <a:r>
              <a:rPr lang="fr-FR">
                <a:solidFill>
                  <a:schemeClr val="accent2"/>
                </a:solidFill>
              </a:rPr>
              <a:t>Le système de projection d’huile consiste à faire passer l’huile dans des conduits percés dans le vilebrequin. Puis cette huile arrive au niveau des paliers et des coussinets de bielles pour les lubrifier, puis elle est projetée sur le cylindre, la bielle et le piston</a:t>
            </a:r>
          </a:p>
        </p:txBody>
      </p:sp>
      <p:pic>
        <p:nvPicPr>
          <p:cNvPr id="12296"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13438" y="2709863"/>
            <a:ext cx="2762250"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22942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7588" name="Text Box 4"/>
          <p:cNvSpPr txBox="1">
            <a:spLocks noChangeArrowheads="1"/>
          </p:cNvSpPr>
          <p:nvPr/>
        </p:nvSpPr>
        <p:spPr bwMode="auto">
          <a:xfrm>
            <a:off x="250825" y="788988"/>
            <a:ext cx="4916488"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Lubrification des organes moteur</a:t>
            </a:r>
          </a:p>
        </p:txBody>
      </p:sp>
      <p:sp>
        <p:nvSpPr>
          <p:cNvPr id="14342" name="Rectangle 8"/>
          <p:cNvSpPr>
            <a:spLocks noChangeArrowheads="1"/>
          </p:cNvSpPr>
          <p:nvPr/>
        </p:nvSpPr>
        <p:spPr bwMode="auto">
          <a:xfrm>
            <a:off x="-2389188" y="1214438"/>
            <a:ext cx="9144001"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67596" name="Rectangle 12"/>
          <p:cNvSpPr>
            <a:spLocks noChangeArrowheads="1"/>
          </p:cNvSpPr>
          <p:nvPr/>
        </p:nvSpPr>
        <p:spPr bwMode="auto">
          <a:xfrm>
            <a:off x="714348" y="2643182"/>
            <a:ext cx="7746084"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ctr">
            <a:spAutoFit/>
          </a:bodyPr>
          <a:lstStyle/>
          <a:p>
            <a:pPr algn="l">
              <a:buFontTx/>
              <a:buChar char="•"/>
            </a:pPr>
            <a:r>
              <a:rPr lang="fr-FR" sz="1600" dirty="0">
                <a:solidFill>
                  <a:schemeClr val="accent2"/>
                </a:solidFill>
              </a:rPr>
              <a:t>Le tarage des pompes à huile se fait à l’aide d’un système contenant une bille ou un piston et un ressort.</a:t>
            </a:r>
          </a:p>
          <a:p>
            <a:pPr algn="l">
              <a:buFontTx/>
              <a:buChar char="•"/>
            </a:pPr>
            <a:r>
              <a:rPr lang="fr-FR" sz="1600" dirty="0">
                <a:solidFill>
                  <a:schemeClr val="accent2"/>
                </a:solidFill>
              </a:rPr>
              <a:t>Il est placé à la sortie de la pompe. Quand la pression en huile est trop forte, la bille remonte et compresse le ressort, une partie de l’huile est donc refoulée dans le carter du moteur</a:t>
            </a:r>
          </a:p>
        </p:txBody>
      </p:sp>
      <p:sp>
        <p:nvSpPr>
          <p:cNvPr id="67597" name="Text Box 13"/>
          <p:cNvSpPr txBox="1">
            <a:spLocks noChangeArrowheads="1"/>
          </p:cNvSpPr>
          <p:nvPr/>
        </p:nvSpPr>
        <p:spPr bwMode="auto">
          <a:xfrm>
            <a:off x="642910" y="2000240"/>
            <a:ext cx="3842719" cy="400110"/>
          </a:xfrm>
          <a:prstGeom prst="rect">
            <a:avLst/>
          </a:prstGeom>
          <a:noFill/>
          <a:ln w="9525">
            <a:noFill/>
            <a:miter lim="800000"/>
            <a:headEnd/>
            <a:tailEnd/>
          </a:ln>
          <a:effectLst/>
        </p:spPr>
        <p:txBody>
          <a:bodyPr wrap="none">
            <a:spAutoFit/>
          </a:bodyPr>
          <a:lstStyle/>
          <a:p>
            <a:pPr algn="just">
              <a:defRPr/>
            </a:pPr>
            <a:r>
              <a:rPr lang="fr-FR" sz="2000" b="1" dirty="0">
                <a:effectLst>
                  <a:outerShdw blurRad="38100" dist="38100" dir="2700000" algn="tl">
                    <a:srgbClr val="C0C0C0"/>
                  </a:outerShdw>
                </a:effectLst>
              </a:rPr>
              <a:t>Le </a:t>
            </a:r>
            <a:r>
              <a:rPr lang="fr-FR" sz="2000" b="1" dirty="0" smtClean="0">
                <a:effectLst>
                  <a:outerShdw blurRad="38100" dist="38100" dir="2700000" algn="tl">
                    <a:srgbClr val="C0C0C0"/>
                  </a:outerShdw>
                </a:effectLst>
              </a:rPr>
              <a:t>tarage de la pompe à huile</a:t>
            </a:r>
            <a:endParaRPr lang="fr-FR" sz="2000" b="1" dirty="0">
              <a:effectLst>
                <a:outerShdw blurRad="38100" dist="38100" dir="2700000" algn="tl">
                  <a:srgbClr val="C0C0C0"/>
                </a:outerShdw>
              </a:effectLst>
            </a:endParaRPr>
          </a:p>
        </p:txBody>
      </p:sp>
      <p:pic>
        <p:nvPicPr>
          <p:cNvPr id="67598" name="Picture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7864" y="3861048"/>
            <a:ext cx="2041779" cy="266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3409571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5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8612" name="Text Box 4"/>
          <p:cNvSpPr txBox="1">
            <a:spLocks noChangeArrowheads="1"/>
          </p:cNvSpPr>
          <p:nvPr/>
        </p:nvSpPr>
        <p:spPr bwMode="auto">
          <a:xfrm>
            <a:off x="250825" y="788988"/>
            <a:ext cx="4916488"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Lubrification des organes moteur</a:t>
            </a:r>
          </a:p>
        </p:txBody>
      </p:sp>
      <p:sp>
        <p:nvSpPr>
          <p:cNvPr id="15365" name="Rectangle 6"/>
          <p:cNvSpPr>
            <a:spLocks noChangeArrowheads="1"/>
          </p:cNvSpPr>
          <p:nvPr/>
        </p:nvSpPr>
        <p:spPr bwMode="auto">
          <a:xfrm>
            <a:off x="-2389188" y="1214438"/>
            <a:ext cx="9144001"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68620" name="Rectangle 12"/>
          <p:cNvSpPr>
            <a:spLocks noChangeArrowheads="1"/>
          </p:cNvSpPr>
          <p:nvPr/>
        </p:nvSpPr>
        <p:spPr bwMode="auto">
          <a:xfrm>
            <a:off x="657225" y="2360270"/>
            <a:ext cx="8235950" cy="2139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bIns="0" anchor="ctr">
            <a:spAutoFit/>
          </a:bodyPr>
          <a:lstStyle/>
          <a:p>
            <a:pPr algn="l">
              <a:tabLst>
                <a:tab pos="2628900" algn="l"/>
              </a:tabLst>
            </a:pPr>
            <a:r>
              <a:rPr lang="fr-FR" b="1" u="sng" dirty="0">
                <a:solidFill>
                  <a:schemeClr val="accent2"/>
                </a:solidFill>
              </a:rPr>
              <a:t>Valeurs moyennes de la pression du circuit d’huile</a:t>
            </a:r>
          </a:p>
          <a:p>
            <a:pPr algn="l">
              <a:tabLst>
                <a:tab pos="2628900" algn="l"/>
              </a:tabLst>
            </a:pPr>
            <a:endParaRPr lang="fr-FR" b="1" u="sng" dirty="0">
              <a:solidFill>
                <a:schemeClr val="accent2"/>
              </a:solidFill>
            </a:endParaRPr>
          </a:p>
          <a:p>
            <a:pPr algn="l">
              <a:buFontTx/>
              <a:buChar char="•"/>
              <a:tabLst>
                <a:tab pos="2628900" algn="l"/>
              </a:tabLst>
            </a:pPr>
            <a:r>
              <a:rPr lang="fr-FR" sz="1600" dirty="0">
                <a:solidFill>
                  <a:srgbClr val="4D4D4D"/>
                </a:solidFill>
              </a:rPr>
              <a:t>Pour un moteur atmosphérique…………….………….à 3000 </a:t>
            </a:r>
            <a:r>
              <a:rPr lang="fr-FR" sz="1600" dirty="0" smtClean="0">
                <a:solidFill>
                  <a:srgbClr val="4D4D4D"/>
                </a:solidFill>
              </a:rPr>
              <a:t>tr/min	3 bars</a:t>
            </a:r>
          </a:p>
          <a:p>
            <a:pPr algn="l">
              <a:buFontTx/>
              <a:buChar char="•"/>
              <a:tabLst>
                <a:tab pos="2628900" algn="l"/>
              </a:tabLst>
            </a:pPr>
            <a:r>
              <a:rPr lang="fr-FR" sz="1600" dirty="0" smtClean="0">
                <a:solidFill>
                  <a:srgbClr val="4D4D4D"/>
                </a:solidFill>
              </a:rPr>
              <a:t>Au ralenti						1 / 1,5 bars</a:t>
            </a:r>
          </a:p>
          <a:p>
            <a:pPr algn="l">
              <a:buFontTx/>
              <a:buChar char="•"/>
              <a:tabLst>
                <a:tab pos="2628900" algn="l"/>
              </a:tabLst>
            </a:pPr>
            <a:r>
              <a:rPr lang="fr-FR" sz="1600" dirty="0" smtClean="0">
                <a:solidFill>
                  <a:srgbClr val="4D4D4D"/>
                </a:solidFill>
              </a:rPr>
              <a:t>Pour </a:t>
            </a:r>
            <a:r>
              <a:rPr lang="fr-FR" sz="1600" dirty="0">
                <a:solidFill>
                  <a:srgbClr val="4D4D4D"/>
                </a:solidFill>
              </a:rPr>
              <a:t>un moteur turbo……………………………………….à 2500 </a:t>
            </a:r>
            <a:r>
              <a:rPr lang="fr-FR" sz="1600" dirty="0" smtClean="0">
                <a:solidFill>
                  <a:srgbClr val="4D4D4D"/>
                </a:solidFill>
              </a:rPr>
              <a:t>tr/min	4 bar</a:t>
            </a:r>
          </a:p>
          <a:p>
            <a:pPr algn="l">
              <a:tabLst>
                <a:tab pos="2628900" algn="l"/>
              </a:tabLst>
            </a:pPr>
            <a:endParaRPr lang="fr-FR" sz="1600" dirty="0">
              <a:solidFill>
                <a:srgbClr val="4D4D4D"/>
              </a:solidFill>
            </a:endParaRPr>
          </a:p>
          <a:p>
            <a:pPr algn="l">
              <a:tabLst>
                <a:tab pos="2628900" algn="l"/>
              </a:tabLst>
            </a:pPr>
            <a:r>
              <a:rPr lang="fr-FR" dirty="0"/>
              <a:t>Ces pressions varient fortement selon la viscosité de l’huile</a:t>
            </a:r>
          </a:p>
          <a:p>
            <a:pPr algn="l">
              <a:tabLst>
                <a:tab pos="2628900" algn="l"/>
              </a:tabLst>
            </a:pPr>
            <a:r>
              <a:rPr lang="fr-FR" dirty="0"/>
              <a:t>Les valeurs données ne sont là qu’à titre indicatif</a:t>
            </a:r>
          </a:p>
        </p:txBody>
      </p:sp>
    </p:spTree>
    <p:extLst>
      <p:ext uri="{BB962C8B-B14F-4D97-AF65-F5344CB8AC3E}">
        <p14:creationId xmlns="" xmlns:p14="http://schemas.microsoft.com/office/powerpoint/2010/main" val="1899406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2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9636" name="Text Box 4"/>
          <p:cNvSpPr txBox="1">
            <a:spLocks noChangeArrowheads="1"/>
          </p:cNvSpPr>
          <p:nvPr/>
        </p:nvSpPr>
        <p:spPr bwMode="auto">
          <a:xfrm>
            <a:off x="250825" y="788988"/>
            <a:ext cx="2778125"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Conseils pratiques</a:t>
            </a:r>
          </a:p>
        </p:txBody>
      </p:sp>
      <p:sp>
        <p:nvSpPr>
          <p:cNvPr id="16389" name="Rectangle 5"/>
          <p:cNvSpPr>
            <a:spLocks noChangeArrowheads="1"/>
          </p:cNvSpPr>
          <p:nvPr/>
        </p:nvSpPr>
        <p:spPr bwMode="auto">
          <a:xfrm>
            <a:off x="-2389188" y="1214438"/>
            <a:ext cx="9144001"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69639" name="Text Box 7"/>
          <p:cNvSpPr txBox="1">
            <a:spLocks noChangeArrowheads="1"/>
          </p:cNvSpPr>
          <p:nvPr/>
        </p:nvSpPr>
        <p:spPr bwMode="auto">
          <a:xfrm>
            <a:off x="611188" y="1412875"/>
            <a:ext cx="14351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Généralité</a:t>
            </a:r>
          </a:p>
        </p:txBody>
      </p:sp>
      <p:sp>
        <p:nvSpPr>
          <p:cNvPr id="69651" name="Rectangle 19"/>
          <p:cNvSpPr>
            <a:spLocks noChangeArrowheads="1"/>
          </p:cNvSpPr>
          <p:nvPr/>
        </p:nvSpPr>
        <p:spPr bwMode="auto">
          <a:xfrm>
            <a:off x="288925" y="2139950"/>
            <a:ext cx="8604250" cy="421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l"/>
            <a:r>
              <a:rPr lang="fr-FR" dirty="0"/>
              <a:t>Si votre témoin de pression d’huile (rouge avec un symbole de burette d’huile) s’allume, il n’y a plus assez de pression dans votre circuit d’huile. </a:t>
            </a:r>
            <a:r>
              <a:rPr lang="fr-FR" dirty="0">
                <a:solidFill>
                  <a:srgbClr val="FF2525"/>
                </a:solidFill>
              </a:rPr>
              <a:t>IL FAUT S’ARRETER !!</a:t>
            </a:r>
            <a:r>
              <a:rPr lang="fr-FR" dirty="0"/>
              <a:t> Cela peut éviter de nombreux problèmes de casse du moteur</a:t>
            </a:r>
          </a:p>
          <a:p>
            <a:pPr algn="l"/>
            <a:r>
              <a:rPr lang="fr-FR" dirty="0"/>
              <a:t> </a:t>
            </a:r>
          </a:p>
          <a:p>
            <a:pPr algn="l"/>
            <a:r>
              <a:rPr lang="fr-FR" b="1" u="sng" dirty="0">
                <a:solidFill>
                  <a:schemeClr val="accent2"/>
                </a:solidFill>
              </a:rPr>
              <a:t>Causes éventuelles pouvant amener ce voyant à s’allumer :</a:t>
            </a:r>
          </a:p>
          <a:p>
            <a:pPr algn="l"/>
            <a:endParaRPr lang="fr-FR" b="1" u="sng" dirty="0">
              <a:solidFill>
                <a:schemeClr val="accent2"/>
              </a:solidFill>
            </a:endParaRPr>
          </a:p>
          <a:p>
            <a:pPr algn="l">
              <a:buFontTx/>
              <a:buChar char="•"/>
            </a:pPr>
            <a:r>
              <a:rPr lang="fr-FR" dirty="0">
                <a:solidFill>
                  <a:srgbClr val="4D4D4D"/>
                </a:solidFill>
              </a:rPr>
              <a:t>Plus assez d’huile dans le moteur.</a:t>
            </a:r>
          </a:p>
          <a:p>
            <a:pPr algn="l">
              <a:buFontTx/>
              <a:buChar char="•"/>
            </a:pPr>
            <a:r>
              <a:rPr lang="fr-FR" dirty="0">
                <a:solidFill>
                  <a:srgbClr val="4D4D4D"/>
                </a:solidFill>
              </a:rPr>
              <a:t>Pompe à huile cassée.</a:t>
            </a:r>
          </a:p>
          <a:p>
            <a:pPr algn="l">
              <a:buFontTx/>
              <a:buChar char="•"/>
            </a:pPr>
            <a:r>
              <a:rPr lang="fr-FR" dirty="0">
                <a:solidFill>
                  <a:srgbClr val="4D4D4D"/>
                </a:solidFill>
              </a:rPr>
              <a:t>Forte accélération transversale ou longitudinale du véhicule : toute l’huile se retrouve dans une zone du carter d’huile où la pompe n’a pas accès : on dit que la pompe déjauge (elle n’aspire plus d’huile). =&gt; cloisonner le carter d’huile.</a:t>
            </a:r>
          </a:p>
          <a:p>
            <a:pPr algn="l">
              <a:buFontTx/>
              <a:buChar char="•"/>
            </a:pPr>
            <a:r>
              <a:rPr lang="fr-FR" dirty="0">
                <a:solidFill>
                  <a:srgbClr val="4D4D4D"/>
                </a:solidFill>
              </a:rPr>
              <a:t>Le capteur de pression de d’huile (ou manomètre) est peut être défaillant.</a:t>
            </a:r>
          </a:p>
          <a:p>
            <a:pPr algn="l">
              <a:buFontTx/>
              <a:buChar char="•"/>
            </a:pPr>
            <a:r>
              <a:rPr lang="fr-FR" dirty="0">
                <a:solidFill>
                  <a:srgbClr val="4D4D4D"/>
                </a:solidFill>
              </a:rPr>
              <a:t>Les coussinets de bielles sont peut-être trop usés. Le jeu devient trop important, la pression d’huile ne peut être maintenue puisque l’huile s’échappe trop “librement” des coussinets.</a:t>
            </a:r>
          </a:p>
        </p:txBody>
      </p:sp>
      <p:pic>
        <p:nvPicPr>
          <p:cNvPr id="69652" name="Picture 20"/>
          <p:cNvPicPr>
            <a:picLocks noChangeAspect="1" noChangeArrowheads="1"/>
          </p:cNvPicPr>
          <p:nvPr/>
        </p:nvPicPr>
        <p:blipFill>
          <a:blip r:embed="rId3" cstate="print">
            <a:extLst>
              <a:ext uri="{28A0092B-C50C-407E-A947-70E740481C1C}">
                <a14:useLocalDpi xmlns="" xmlns:a14="http://schemas.microsoft.com/office/drawing/2010/main" val="0"/>
              </a:ext>
            </a:extLst>
          </a:blip>
          <a:srcRect l="8820" t="29297" r="8820" b="29297"/>
          <a:stretch>
            <a:fillRect/>
          </a:stretch>
        </p:blipFill>
        <p:spPr bwMode="auto">
          <a:xfrm>
            <a:off x="3276600" y="1052513"/>
            <a:ext cx="2016125"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4025722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52"/>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3000" fill="hold" nodeType="afterEffect">
                                  <p:stCondLst>
                                    <p:cond delay="0"/>
                                  </p:stCondLst>
                                  <p:childTnLst>
                                    <p:anim calcmode="discrete" valueType="str">
                                      <p:cBhvr>
                                        <p:cTn id="9" dur="500" fill="hold"/>
                                        <p:tgtEl>
                                          <p:spTgt spid="69652"/>
                                        </p:tgtEl>
                                        <p:attrNameLst>
                                          <p:attrName>style.visibility</p:attrName>
                                        </p:attrNameLst>
                                      </p:cBhvr>
                                      <p:tavLst>
                                        <p:tav tm="0">
                                          <p:val>
                                            <p:strVal val="hidden"/>
                                          </p:val>
                                        </p:tav>
                                        <p:tav tm="50000">
                                          <p:val>
                                            <p:strVal val="visible"/>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9651">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1">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9651">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9651">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9651">
                                            <p:txEl>
                                              <p:pRg st="6" end="6"/>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9651">
                                            <p:txEl>
                                              <p:pRg st="7" end="7"/>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69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0660" name="Text Box 4"/>
          <p:cNvSpPr txBox="1">
            <a:spLocks noChangeArrowheads="1"/>
          </p:cNvSpPr>
          <p:nvPr/>
        </p:nvSpPr>
        <p:spPr bwMode="auto">
          <a:xfrm>
            <a:off x="250825" y="788988"/>
            <a:ext cx="2778125"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Conseils pratiques</a:t>
            </a:r>
          </a:p>
        </p:txBody>
      </p:sp>
      <p:sp>
        <p:nvSpPr>
          <p:cNvPr id="17413" name="Rectangle 5"/>
          <p:cNvSpPr>
            <a:spLocks noChangeArrowheads="1"/>
          </p:cNvSpPr>
          <p:nvPr/>
        </p:nvSpPr>
        <p:spPr bwMode="auto">
          <a:xfrm>
            <a:off x="-2389188" y="1214438"/>
            <a:ext cx="9144001"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70662" name="Text Box 6"/>
          <p:cNvSpPr txBox="1">
            <a:spLocks noChangeArrowheads="1"/>
          </p:cNvSpPr>
          <p:nvPr/>
        </p:nvSpPr>
        <p:spPr bwMode="auto">
          <a:xfrm>
            <a:off x="611188" y="1412875"/>
            <a:ext cx="14351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Généralité</a:t>
            </a:r>
          </a:p>
        </p:txBody>
      </p:sp>
      <p:sp>
        <p:nvSpPr>
          <p:cNvPr id="70664" name="Rectangle 8"/>
          <p:cNvSpPr>
            <a:spLocks noChangeArrowheads="1"/>
          </p:cNvSpPr>
          <p:nvPr/>
        </p:nvSpPr>
        <p:spPr bwMode="auto">
          <a:xfrm>
            <a:off x="360363" y="1795463"/>
            <a:ext cx="838835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l">
              <a:tabLst>
                <a:tab pos="457200" algn="l"/>
                <a:tab pos="685800" algn="l"/>
                <a:tab pos="715963" algn="l"/>
              </a:tabLst>
            </a:pPr>
            <a:r>
              <a:rPr lang="fr-FR" dirty="0">
                <a:solidFill>
                  <a:srgbClr val="4D4D4D"/>
                </a:solidFill>
              </a:rPr>
              <a:t>Il faut noter que la lubrification est indispensable au fonctionnement du moteur, il ne peut en aucun cas s’en passer.</a:t>
            </a:r>
          </a:p>
          <a:p>
            <a:pPr algn="l">
              <a:tabLst>
                <a:tab pos="457200" algn="l"/>
                <a:tab pos="685800" algn="l"/>
                <a:tab pos="715963" algn="l"/>
              </a:tabLst>
            </a:pPr>
            <a:endParaRPr lang="fr-FR" dirty="0">
              <a:solidFill>
                <a:srgbClr val="4D4D4D"/>
              </a:solidFill>
            </a:endParaRPr>
          </a:p>
          <a:p>
            <a:pPr algn="l">
              <a:tabLst>
                <a:tab pos="457200" algn="l"/>
                <a:tab pos="685800" algn="l"/>
                <a:tab pos="715963" algn="l"/>
              </a:tabLst>
            </a:pPr>
            <a:r>
              <a:rPr lang="fr-FR" dirty="0">
                <a:solidFill>
                  <a:srgbClr val="4D4D4D"/>
                </a:solidFill>
              </a:rPr>
              <a:t>Ainsi, le système de clapet de surpression (vu précédemment, avec la bille) est aussi monté avant (ou incorporé dans) le filtre à huile.</a:t>
            </a:r>
          </a:p>
          <a:p>
            <a:pPr algn="l">
              <a:tabLst>
                <a:tab pos="457200" algn="l"/>
                <a:tab pos="685800" algn="l"/>
                <a:tab pos="715963" algn="l"/>
              </a:tabLst>
            </a:pPr>
            <a:endParaRPr lang="fr-FR" dirty="0">
              <a:solidFill>
                <a:srgbClr val="4D4D4D"/>
              </a:solidFill>
            </a:endParaRPr>
          </a:p>
          <a:p>
            <a:pPr algn="l">
              <a:tabLst>
                <a:tab pos="457200" algn="l"/>
                <a:tab pos="685800" algn="l"/>
                <a:tab pos="715963" algn="l"/>
              </a:tabLst>
            </a:pPr>
            <a:r>
              <a:rPr lang="fr-FR" dirty="0">
                <a:solidFill>
                  <a:srgbClr val="4D4D4D"/>
                </a:solidFill>
              </a:rPr>
              <a:t>Si celui le filtre à huile est bouché ?</a:t>
            </a:r>
          </a:p>
          <a:p>
            <a:pPr algn="l">
              <a:tabLst>
                <a:tab pos="457200" algn="l"/>
                <a:tab pos="685800" algn="l"/>
                <a:tab pos="715963" algn="l"/>
              </a:tabLst>
            </a:pPr>
            <a:r>
              <a:rPr lang="fr-FR" dirty="0">
                <a:solidFill>
                  <a:schemeClr val="accent2"/>
                </a:solidFill>
              </a:rPr>
              <a:t>				l’huile est détournée directement vers le moteur car il vaut mieux une huile sale mais circulant encore dans le moteur que pas de lubrification du tout !</a:t>
            </a:r>
          </a:p>
        </p:txBody>
      </p:sp>
      <p:pic>
        <p:nvPicPr>
          <p:cNvPr id="17416"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2588" y="4868863"/>
            <a:ext cx="1800225"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3433430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1684" name="Text Box 4"/>
          <p:cNvSpPr txBox="1">
            <a:spLocks noChangeArrowheads="1"/>
          </p:cNvSpPr>
          <p:nvPr/>
        </p:nvSpPr>
        <p:spPr bwMode="auto">
          <a:xfrm>
            <a:off x="250825" y="788988"/>
            <a:ext cx="2778125"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Conseils pratiques</a:t>
            </a:r>
          </a:p>
        </p:txBody>
      </p:sp>
      <p:sp>
        <p:nvSpPr>
          <p:cNvPr id="18437" name="Rectangle 5"/>
          <p:cNvSpPr>
            <a:spLocks noChangeArrowheads="1"/>
          </p:cNvSpPr>
          <p:nvPr/>
        </p:nvSpPr>
        <p:spPr bwMode="auto">
          <a:xfrm>
            <a:off x="-2389188" y="1214438"/>
            <a:ext cx="9144001"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fr-FR"/>
          </a:p>
        </p:txBody>
      </p:sp>
      <p:sp>
        <p:nvSpPr>
          <p:cNvPr id="71686" name="Text Box 6"/>
          <p:cNvSpPr txBox="1">
            <a:spLocks noChangeArrowheads="1"/>
          </p:cNvSpPr>
          <p:nvPr/>
        </p:nvSpPr>
        <p:spPr bwMode="auto">
          <a:xfrm>
            <a:off x="611188" y="1412875"/>
            <a:ext cx="2636837"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Les Turbos et l’huile</a:t>
            </a:r>
          </a:p>
        </p:txBody>
      </p:sp>
      <p:sp>
        <p:nvSpPr>
          <p:cNvPr id="71689" name="Rectangle 9"/>
          <p:cNvSpPr>
            <a:spLocks noChangeArrowheads="1"/>
          </p:cNvSpPr>
          <p:nvPr/>
        </p:nvSpPr>
        <p:spPr bwMode="auto">
          <a:xfrm>
            <a:off x="323850" y="1931988"/>
            <a:ext cx="8424863" cy="477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just">
              <a:buFontTx/>
              <a:buChar char="•"/>
              <a:tabLst>
                <a:tab pos="457200" algn="l"/>
                <a:tab pos="685800" algn="l"/>
                <a:tab pos="2628900" algn="l"/>
              </a:tabLst>
            </a:pPr>
            <a:r>
              <a:rPr lang="fr-FR" sz="1400"/>
              <a:t>A pleine charge, la turbine peut tourner dans une plage de </a:t>
            </a:r>
            <a:r>
              <a:rPr lang="fr-FR" sz="1400" b="1"/>
              <a:t>100 000 à 300 000 tr/min</a:t>
            </a:r>
            <a:r>
              <a:rPr lang="fr-FR" sz="1400"/>
              <a:t>. Il ne faut donc pas de contact entre la turbine et l’axe du turbo car à cette vitesse les frottements seraient fatals. Il faut donc toujours une fine couche d’huile entre les deux pièces pour ne pas user les paliers du turbo (palier hydrodynamique).</a:t>
            </a:r>
          </a:p>
          <a:p>
            <a:pPr algn="just">
              <a:buFontTx/>
              <a:buChar char="•"/>
              <a:tabLst>
                <a:tab pos="457200" algn="l"/>
                <a:tab pos="685800" algn="l"/>
                <a:tab pos="2628900" algn="l"/>
              </a:tabLst>
            </a:pPr>
            <a:endParaRPr lang="fr-FR" sz="1400"/>
          </a:p>
          <a:p>
            <a:pPr algn="just">
              <a:buFontTx/>
              <a:buChar char="•"/>
              <a:tabLst>
                <a:tab pos="457200" algn="l"/>
                <a:tab pos="685800" algn="l"/>
                <a:tab pos="2628900" algn="l"/>
              </a:tabLst>
            </a:pPr>
            <a:r>
              <a:rPr lang="fr-FR" sz="1400"/>
              <a:t>Il ne faut donc jamais arrêter un moteur turbo directement après avoir immobiliser le véhicule, il vaut mieux attendre un peu (environ une minute) pour laisser la turbine ralentir avec une circulation d’huile encore active et couper le moteur quand celle-ci aura ralenti.</a:t>
            </a:r>
          </a:p>
          <a:p>
            <a:pPr algn="just">
              <a:buFontTx/>
              <a:buChar char="•"/>
              <a:tabLst>
                <a:tab pos="457200" algn="l"/>
                <a:tab pos="685800" algn="l"/>
                <a:tab pos="2628900" algn="l"/>
              </a:tabLst>
            </a:pPr>
            <a:endParaRPr lang="fr-FR" sz="1400"/>
          </a:p>
          <a:p>
            <a:pPr algn="just">
              <a:buFontTx/>
              <a:buChar char="•"/>
              <a:tabLst>
                <a:tab pos="457200" algn="l"/>
                <a:tab pos="685800" algn="l"/>
                <a:tab pos="2628900" algn="l"/>
              </a:tabLst>
            </a:pPr>
            <a:r>
              <a:rPr lang="fr-FR" sz="1400"/>
              <a:t>De même pour ne pas </a:t>
            </a:r>
            <a:r>
              <a:rPr lang="fr-FR" sz="1400" b="1"/>
              <a:t>cokéfier</a:t>
            </a:r>
            <a:r>
              <a:rPr lang="fr-FR" sz="1400"/>
              <a:t> l’huile au sein du turbo (phénomène de “caramélisation” de l’huile avec une température élevée) et ainsi conserver un fonctionnement correct de celui-ci (en évitant l’obstruction du circuit d’huile du turbo par la formation d’un bouchon dû à la cokéfaction de l’huile), il faut laisser le turbo refroidir avant de couper le moteur. En effet, en pleine charge les gaz d’échappement peuvent avoisiner les </a:t>
            </a:r>
            <a:r>
              <a:rPr lang="fr-FR" sz="1400" b="1"/>
              <a:t>950°C</a:t>
            </a:r>
            <a:r>
              <a:rPr lang="fr-FR" sz="1400"/>
              <a:t> en entrée de turbo : voilà pourquoi il faut laisser le turbo refroidir en laissant le moteur tourner au ralenti pendant quelques instants.</a:t>
            </a:r>
          </a:p>
          <a:p>
            <a:pPr algn="just">
              <a:buFontTx/>
              <a:buChar char="•"/>
              <a:tabLst>
                <a:tab pos="457200" algn="l"/>
                <a:tab pos="685800" algn="l"/>
                <a:tab pos="2628900" algn="l"/>
              </a:tabLst>
            </a:pPr>
            <a:endParaRPr lang="fr-FR" sz="1400"/>
          </a:p>
          <a:p>
            <a:pPr algn="just">
              <a:buFontTx/>
              <a:buChar char="•"/>
              <a:tabLst>
                <a:tab pos="457200" algn="l"/>
                <a:tab pos="685800" algn="l"/>
                <a:tab pos="2628900" algn="l"/>
              </a:tabLst>
            </a:pPr>
            <a:r>
              <a:rPr lang="fr-FR" sz="1400"/>
              <a:t>Moralité, il ne faut </a:t>
            </a:r>
            <a:r>
              <a:rPr lang="fr-FR" sz="1400" b="1"/>
              <a:t>JAMAIS</a:t>
            </a:r>
            <a:r>
              <a:rPr lang="fr-FR" sz="1400"/>
              <a:t> éteindre un moteur turbo </a:t>
            </a:r>
            <a:r>
              <a:rPr lang="fr-FR" sz="1400" i="1"/>
              <a:t>directement</a:t>
            </a:r>
            <a:r>
              <a:rPr lang="fr-FR" sz="1400"/>
              <a:t> après s’être arrêté.</a:t>
            </a:r>
          </a:p>
          <a:p>
            <a:pPr algn="just">
              <a:buFontTx/>
              <a:buChar char="•"/>
              <a:tabLst>
                <a:tab pos="457200" algn="l"/>
                <a:tab pos="685800" algn="l"/>
                <a:tab pos="2628900" algn="l"/>
              </a:tabLst>
            </a:pPr>
            <a:endParaRPr lang="fr-FR" sz="1400"/>
          </a:p>
          <a:p>
            <a:pPr algn="just">
              <a:buFontTx/>
              <a:buChar char="•"/>
              <a:tabLst>
                <a:tab pos="457200" algn="l"/>
                <a:tab pos="685800" algn="l"/>
                <a:tab pos="2628900" algn="l"/>
              </a:tabLst>
            </a:pPr>
            <a:r>
              <a:rPr lang="fr-FR" sz="1400"/>
              <a:t>Certains fabricants d’accessoires auto (japonais) ont voulu palier à cette contrainte d’utilisation en inventant le Turbo Timer : une fois le contact coupé, le moteur continue à tourner pendant une durée nécessaire au refroidissement du turbo et au ralentissement de la turbine. On retrouve aussi d’autre dispositif, tel que des pompe à eau ou à huile électrique qui fonctionne une fois le contact coupé.</a:t>
            </a:r>
          </a:p>
        </p:txBody>
      </p:sp>
    </p:spTree>
    <p:extLst>
      <p:ext uri="{BB962C8B-B14F-4D97-AF65-F5344CB8AC3E}">
        <p14:creationId xmlns="" xmlns:p14="http://schemas.microsoft.com/office/powerpoint/2010/main" val="2767292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68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6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077" name="Text Box 5"/>
          <p:cNvSpPr txBox="1">
            <a:spLocks noChangeArrowheads="1"/>
          </p:cNvSpPr>
          <p:nvPr/>
        </p:nvSpPr>
        <p:spPr bwMode="auto">
          <a:xfrm>
            <a:off x="250825" y="788988"/>
            <a:ext cx="276701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Pourquoi refroidir</a:t>
            </a:r>
          </a:p>
        </p:txBody>
      </p:sp>
      <p:sp>
        <p:nvSpPr>
          <p:cNvPr id="3139" name="Text Box 67"/>
          <p:cNvSpPr txBox="1">
            <a:spLocks noChangeArrowheads="1"/>
          </p:cNvSpPr>
          <p:nvPr/>
        </p:nvSpPr>
        <p:spPr bwMode="auto">
          <a:xfrm>
            <a:off x="611188" y="1412875"/>
            <a:ext cx="31242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Un moteur ça chauffe !!!</a:t>
            </a:r>
          </a:p>
        </p:txBody>
      </p:sp>
      <p:pic>
        <p:nvPicPr>
          <p:cNvPr id="3142" name="Picture 7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47813" y="2003425"/>
            <a:ext cx="6048375" cy="447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56526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3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 grpId="0"/>
      <p:bldP spid="31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2708" name="Text Box 4"/>
          <p:cNvSpPr txBox="1">
            <a:spLocks noChangeArrowheads="1"/>
          </p:cNvSpPr>
          <p:nvPr/>
        </p:nvSpPr>
        <p:spPr bwMode="auto">
          <a:xfrm>
            <a:off x="250825" y="788988"/>
            <a:ext cx="276701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Pourquoi refroidir</a:t>
            </a:r>
          </a:p>
        </p:txBody>
      </p:sp>
      <p:sp>
        <p:nvSpPr>
          <p:cNvPr id="72709" name="Text Box 5"/>
          <p:cNvSpPr txBox="1">
            <a:spLocks noChangeArrowheads="1"/>
          </p:cNvSpPr>
          <p:nvPr/>
        </p:nvSpPr>
        <p:spPr bwMode="auto">
          <a:xfrm>
            <a:off x="611188" y="1412875"/>
            <a:ext cx="267335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Origine de la chaleur</a:t>
            </a:r>
          </a:p>
        </p:txBody>
      </p:sp>
      <p:sp>
        <p:nvSpPr>
          <p:cNvPr id="72711" name="Rectangle 7"/>
          <p:cNvSpPr>
            <a:spLocks noChangeArrowheads="1"/>
          </p:cNvSpPr>
          <p:nvPr/>
        </p:nvSpPr>
        <p:spPr bwMode="auto">
          <a:xfrm>
            <a:off x="827088" y="1989138"/>
            <a:ext cx="8137525"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buFontTx/>
              <a:buChar char="•"/>
            </a:pPr>
            <a:r>
              <a:rPr lang="fr-FR">
                <a:solidFill>
                  <a:schemeClr val="accent2"/>
                </a:solidFill>
              </a:rPr>
              <a:t>Combustion des gaz dans le cylindre et la chambre de combustion (2000°C)</a:t>
            </a:r>
          </a:p>
          <a:p>
            <a:pPr>
              <a:buFontTx/>
              <a:buChar char="•"/>
            </a:pPr>
            <a:endParaRPr lang="fr-FR">
              <a:solidFill>
                <a:schemeClr val="accent2"/>
              </a:solidFill>
            </a:endParaRPr>
          </a:p>
          <a:p>
            <a:pPr>
              <a:buFontTx/>
              <a:buChar char="•"/>
            </a:pPr>
            <a:r>
              <a:rPr lang="fr-FR">
                <a:solidFill>
                  <a:schemeClr val="accent2"/>
                </a:solidFill>
              </a:rPr>
              <a:t>Frottement des pièces en mouvement. </a:t>
            </a:r>
          </a:p>
        </p:txBody>
      </p:sp>
      <p:sp>
        <p:nvSpPr>
          <p:cNvPr id="72712" name="Text Box 8"/>
          <p:cNvSpPr txBox="1">
            <a:spLocks noChangeArrowheads="1"/>
          </p:cNvSpPr>
          <p:nvPr/>
        </p:nvSpPr>
        <p:spPr bwMode="auto">
          <a:xfrm>
            <a:off x="611188" y="3103563"/>
            <a:ext cx="5726112"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Conséquence d’un manque de refroidissement</a:t>
            </a:r>
          </a:p>
        </p:txBody>
      </p:sp>
      <p:sp>
        <p:nvSpPr>
          <p:cNvPr id="72713" name="Rectangle 9"/>
          <p:cNvSpPr>
            <a:spLocks noChangeArrowheads="1"/>
          </p:cNvSpPr>
          <p:nvPr/>
        </p:nvSpPr>
        <p:spPr bwMode="auto">
          <a:xfrm>
            <a:off x="755650" y="3716338"/>
            <a:ext cx="8162925"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buFontTx/>
              <a:buChar char="•"/>
            </a:pPr>
            <a:r>
              <a:rPr lang="fr-FR">
                <a:solidFill>
                  <a:schemeClr val="accent2"/>
                </a:solidFill>
              </a:rPr>
              <a:t>Dilatation des pièces --&gt; Serrage, grippage... </a:t>
            </a:r>
          </a:p>
          <a:p>
            <a:pPr>
              <a:buFontTx/>
              <a:buChar char="•"/>
            </a:pPr>
            <a:endParaRPr lang="fr-FR">
              <a:solidFill>
                <a:schemeClr val="accent2"/>
              </a:solidFill>
            </a:endParaRPr>
          </a:p>
          <a:p>
            <a:pPr>
              <a:buFontTx/>
              <a:buChar char="•"/>
            </a:pPr>
            <a:r>
              <a:rPr lang="fr-FR">
                <a:solidFill>
                  <a:schemeClr val="accent2"/>
                </a:solidFill>
              </a:rPr>
              <a:t>Dilatation des gaz --&gt; Diminution du taux de remplissage. </a:t>
            </a:r>
          </a:p>
          <a:p>
            <a:pPr>
              <a:buFontTx/>
              <a:buChar char="•"/>
            </a:pPr>
            <a:endParaRPr lang="fr-FR">
              <a:solidFill>
                <a:schemeClr val="accent2"/>
              </a:solidFill>
            </a:endParaRPr>
          </a:p>
          <a:p>
            <a:pPr>
              <a:buFontTx/>
              <a:buChar char="•"/>
            </a:pPr>
            <a:r>
              <a:rPr lang="fr-FR">
                <a:solidFill>
                  <a:schemeClr val="accent2"/>
                </a:solidFill>
              </a:rPr>
              <a:t>T° élevée des gaz --&gt; Auto-inflammation. </a:t>
            </a:r>
          </a:p>
          <a:p>
            <a:pPr>
              <a:buFontTx/>
              <a:buChar char="•"/>
            </a:pPr>
            <a:endParaRPr lang="fr-FR">
              <a:solidFill>
                <a:schemeClr val="accent2"/>
              </a:solidFill>
            </a:endParaRPr>
          </a:p>
          <a:p>
            <a:pPr>
              <a:buFontTx/>
              <a:buChar char="•"/>
            </a:pPr>
            <a:r>
              <a:rPr lang="fr-FR">
                <a:solidFill>
                  <a:schemeClr val="accent2"/>
                </a:solidFill>
              </a:rPr>
              <a:t>Modification des matériaux --&gt; Usure voire casse d'organes. </a:t>
            </a:r>
          </a:p>
          <a:p>
            <a:pPr>
              <a:buFontTx/>
              <a:buChar char="•"/>
            </a:pPr>
            <a:endParaRPr lang="fr-FR">
              <a:solidFill>
                <a:schemeClr val="accent2"/>
              </a:solidFill>
            </a:endParaRPr>
          </a:p>
          <a:p>
            <a:pPr>
              <a:buFontTx/>
              <a:buChar char="•"/>
            </a:pPr>
            <a:r>
              <a:rPr lang="fr-FR">
                <a:solidFill>
                  <a:schemeClr val="accent2"/>
                </a:solidFill>
              </a:rPr>
              <a:t>Altération du lubrifiant --&gt; Carbonisation, calamine, graissage peu performant... </a:t>
            </a:r>
          </a:p>
        </p:txBody>
      </p:sp>
    </p:spTree>
    <p:extLst>
      <p:ext uri="{BB962C8B-B14F-4D97-AF65-F5344CB8AC3E}">
        <p14:creationId xmlns="" xmlns:p14="http://schemas.microsoft.com/office/powerpoint/2010/main" val="3529190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P spid="727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3732" name="Text Box 4"/>
          <p:cNvSpPr txBox="1">
            <a:spLocks noChangeArrowheads="1"/>
          </p:cNvSpPr>
          <p:nvPr/>
        </p:nvSpPr>
        <p:spPr bwMode="auto">
          <a:xfrm>
            <a:off x="250825" y="788988"/>
            <a:ext cx="276701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Pourquoi refroidir</a:t>
            </a:r>
          </a:p>
        </p:txBody>
      </p:sp>
      <p:sp>
        <p:nvSpPr>
          <p:cNvPr id="22533" name="Rectangle 9"/>
          <p:cNvSpPr>
            <a:spLocks noChangeArrowheads="1"/>
          </p:cNvSpPr>
          <p:nvPr/>
        </p:nvSpPr>
        <p:spPr bwMode="auto">
          <a:xfrm>
            <a:off x="468313" y="1701800"/>
            <a:ext cx="619125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l"/>
            <a:r>
              <a:rPr lang="fr-FR">
                <a:solidFill>
                  <a:schemeClr val="accent2"/>
                </a:solidFill>
              </a:rPr>
              <a:t>Le système de refroidissement permet de réguler la température du moteur, càd permet: </a:t>
            </a:r>
          </a:p>
        </p:txBody>
      </p:sp>
      <p:sp>
        <p:nvSpPr>
          <p:cNvPr id="22534" name="ZoneTexte 8"/>
          <p:cNvSpPr txBox="1">
            <a:spLocks noChangeArrowheads="1"/>
          </p:cNvSpPr>
          <p:nvPr/>
        </p:nvSpPr>
        <p:spPr bwMode="auto">
          <a:xfrm>
            <a:off x="1331913" y="2781300"/>
            <a:ext cx="7200900"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algn="l" eaLnBrk="1" hangingPunct="1">
              <a:buFont typeface="Arial" charset="0"/>
              <a:buChar char="•"/>
            </a:pPr>
            <a:r>
              <a:rPr lang="fr-FR"/>
              <a:t>Une montée en température rapide au démarrage</a:t>
            </a:r>
          </a:p>
          <a:p>
            <a:pPr algn="l" eaLnBrk="1" hangingPunct="1">
              <a:buFont typeface="Arial" charset="0"/>
              <a:buChar char="•"/>
            </a:pPr>
            <a:endParaRPr lang="fr-FR"/>
          </a:p>
          <a:p>
            <a:pPr algn="l" eaLnBrk="1" hangingPunct="1">
              <a:buFont typeface="Arial" charset="0"/>
              <a:buChar char="•"/>
            </a:pPr>
            <a:r>
              <a:rPr lang="fr-FR"/>
              <a:t>Un maintien de la température idéale au bon fonctionnement du moteur</a:t>
            </a:r>
          </a:p>
          <a:p>
            <a:pPr algn="l" eaLnBrk="1" hangingPunct="1">
              <a:buFont typeface="Arial" charset="0"/>
              <a:buChar char="•"/>
            </a:pPr>
            <a:endParaRPr lang="fr-FR"/>
          </a:p>
          <a:p>
            <a:pPr algn="l" eaLnBrk="1" hangingPunct="1">
              <a:buFont typeface="Arial" charset="0"/>
              <a:buChar char="•"/>
            </a:pPr>
            <a:r>
              <a:rPr lang="fr-FR"/>
              <a:t>L’évacuation de la chaleur excédentaire</a:t>
            </a:r>
          </a:p>
        </p:txBody>
      </p:sp>
    </p:spTree>
    <p:extLst>
      <p:ext uri="{BB962C8B-B14F-4D97-AF65-F5344CB8AC3E}">
        <p14:creationId xmlns="" xmlns:p14="http://schemas.microsoft.com/office/powerpoint/2010/main" val="2734025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4756" name="Text Box 4"/>
          <p:cNvSpPr txBox="1">
            <a:spLocks noChangeArrowheads="1"/>
          </p:cNvSpPr>
          <p:nvPr/>
        </p:nvSpPr>
        <p:spPr bwMode="auto">
          <a:xfrm>
            <a:off x="250825" y="788988"/>
            <a:ext cx="5676900"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types de refroidissement possibles</a:t>
            </a:r>
          </a:p>
        </p:txBody>
      </p:sp>
      <p:sp>
        <p:nvSpPr>
          <p:cNvPr id="74757" name="Text Box 5"/>
          <p:cNvSpPr txBox="1">
            <a:spLocks noChangeArrowheads="1"/>
          </p:cNvSpPr>
          <p:nvPr/>
        </p:nvSpPr>
        <p:spPr bwMode="auto">
          <a:xfrm>
            <a:off x="611188" y="1412875"/>
            <a:ext cx="2973387"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Refroidissement par air</a:t>
            </a:r>
          </a:p>
        </p:txBody>
      </p:sp>
      <p:pic>
        <p:nvPicPr>
          <p:cNvPr id="23558" name="Picture 9" descr="Moteu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9338" y="1628775"/>
            <a:ext cx="3708400" cy="205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288" y="2060575"/>
            <a:ext cx="3960812" cy="373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4763" name="Text Box 11"/>
          <p:cNvSpPr txBox="1">
            <a:spLocks noChangeArrowheads="1"/>
          </p:cNvSpPr>
          <p:nvPr/>
        </p:nvSpPr>
        <p:spPr bwMode="auto">
          <a:xfrm>
            <a:off x="4500563" y="3925888"/>
            <a:ext cx="2089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87425" eaLnBrk="0" hangingPunct="0">
              <a:defRPr>
                <a:solidFill>
                  <a:schemeClr val="tx1"/>
                </a:solidFill>
                <a:latin typeface="Trebuchet MS" pitchFamily="34" charset="0"/>
              </a:defRPr>
            </a:lvl1pPr>
            <a:lvl2pPr marL="742950" indent="-285750" defTabSz="987425" eaLnBrk="0" hangingPunct="0">
              <a:defRPr>
                <a:solidFill>
                  <a:schemeClr val="tx1"/>
                </a:solidFill>
                <a:latin typeface="Trebuchet MS" pitchFamily="34" charset="0"/>
              </a:defRPr>
            </a:lvl2pPr>
            <a:lvl3pPr marL="1143000" indent="-228600" defTabSz="987425" eaLnBrk="0" hangingPunct="0">
              <a:defRPr>
                <a:solidFill>
                  <a:schemeClr val="tx1"/>
                </a:solidFill>
                <a:latin typeface="Trebuchet MS" pitchFamily="34" charset="0"/>
              </a:defRPr>
            </a:lvl3pPr>
            <a:lvl4pPr marL="1600200" indent="-228600" defTabSz="987425" eaLnBrk="0" hangingPunct="0">
              <a:defRPr>
                <a:solidFill>
                  <a:schemeClr val="tx1"/>
                </a:solidFill>
                <a:latin typeface="Trebuchet MS" pitchFamily="34" charset="0"/>
              </a:defRPr>
            </a:lvl4pPr>
            <a:lvl5pPr marL="2057400" indent="-228600" defTabSz="987425" eaLnBrk="0" hangingPunct="0">
              <a:defRPr>
                <a:solidFill>
                  <a:schemeClr val="tx1"/>
                </a:solidFill>
                <a:latin typeface="Trebuchet MS" pitchFamily="34" charset="0"/>
              </a:defRPr>
            </a:lvl5pPr>
            <a:lvl6pPr marL="2514600" indent="-228600" algn="ctr" defTabSz="987425" eaLnBrk="0" fontAlgn="base" hangingPunct="0">
              <a:spcBef>
                <a:spcPct val="0"/>
              </a:spcBef>
              <a:spcAft>
                <a:spcPct val="0"/>
              </a:spcAft>
              <a:defRPr>
                <a:solidFill>
                  <a:schemeClr val="tx1"/>
                </a:solidFill>
                <a:latin typeface="Trebuchet MS" pitchFamily="34" charset="0"/>
              </a:defRPr>
            </a:lvl6pPr>
            <a:lvl7pPr marL="2971800" indent="-228600" algn="ctr" defTabSz="987425" eaLnBrk="0" fontAlgn="base" hangingPunct="0">
              <a:spcBef>
                <a:spcPct val="0"/>
              </a:spcBef>
              <a:spcAft>
                <a:spcPct val="0"/>
              </a:spcAft>
              <a:defRPr>
                <a:solidFill>
                  <a:schemeClr val="tx1"/>
                </a:solidFill>
                <a:latin typeface="Trebuchet MS" pitchFamily="34" charset="0"/>
              </a:defRPr>
            </a:lvl7pPr>
            <a:lvl8pPr marL="3429000" indent="-228600" algn="ctr" defTabSz="987425" eaLnBrk="0" fontAlgn="base" hangingPunct="0">
              <a:spcBef>
                <a:spcPct val="0"/>
              </a:spcBef>
              <a:spcAft>
                <a:spcPct val="0"/>
              </a:spcAft>
              <a:defRPr>
                <a:solidFill>
                  <a:schemeClr val="tx1"/>
                </a:solidFill>
                <a:latin typeface="Trebuchet MS" pitchFamily="34" charset="0"/>
              </a:defRPr>
            </a:lvl8pPr>
            <a:lvl9pPr marL="3886200" indent="-228600" algn="ctr" defTabSz="987425" eaLnBrk="0" fontAlgn="base" hangingPunct="0">
              <a:spcBef>
                <a:spcPct val="0"/>
              </a:spcBef>
              <a:spcAft>
                <a:spcPct val="0"/>
              </a:spcAft>
              <a:defRPr>
                <a:solidFill>
                  <a:schemeClr val="tx1"/>
                </a:solidFill>
                <a:latin typeface="Trebuchet MS" pitchFamily="34" charset="0"/>
              </a:defRPr>
            </a:lvl9pPr>
          </a:lstStyle>
          <a:p>
            <a:pPr eaLnBrk="1" hangingPunct="1">
              <a:spcBef>
                <a:spcPct val="50000"/>
              </a:spcBef>
            </a:pPr>
            <a:r>
              <a:rPr lang="fr-FR" b="1">
                <a:solidFill>
                  <a:srgbClr val="3B8F55"/>
                </a:solidFill>
              </a:rPr>
              <a:t>Avantages</a:t>
            </a:r>
          </a:p>
        </p:txBody>
      </p:sp>
      <p:sp>
        <p:nvSpPr>
          <p:cNvPr id="74764" name="Text Box 12"/>
          <p:cNvSpPr txBox="1">
            <a:spLocks noChangeArrowheads="1"/>
          </p:cNvSpPr>
          <p:nvPr/>
        </p:nvSpPr>
        <p:spPr bwMode="auto">
          <a:xfrm>
            <a:off x="4500563" y="5583238"/>
            <a:ext cx="25923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87425" eaLnBrk="0" hangingPunct="0">
              <a:defRPr>
                <a:solidFill>
                  <a:schemeClr val="tx1"/>
                </a:solidFill>
                <a:latin typeface="Trebuchet MS" pitchFamily="34" charset="0"/>
              </a:defRPr>
            </a:lvl1pPr>
            <a:lvl2pPr marL="742950" indent="-285750" defTabSz="987425" eaLnBrk="0" hangingPunct="0">
              <a:defRPr>
                <a:solidFill>
                  <a:schemeClr val="tx1"/>
                </a:solidFill>
                <a:latin typeface="Trebuchet MS" pitchFamily="34" charset="0"/>
              </a:defRPr>
            </a:lvl2pPr>
            <a:lvl3pPr marL="1143000" indent="-228600" defTabSz="987425" eaLnBrk="0" hangingPunct="0">
              <a:defRPr>
                <a:solidFill>
                  <a:schemeClr val="tx1"/>
                </a:solidFill>
                <a:latin typeface="Trebuchet MS" pitchFamily="34" charset="0"/>
              </a:defRPr>
            </a:lvl3pPr>
            <a:lvl4pPr marL="1600200" indent="-228600" defTabSz="987425" eaLnBrk="0" hangingPunct="0">
              <a:defRPr>
                <a:solidFill>
                  <a:schemeClr val="tx1"/>
                </a:solidFill>
                <a:latin typeface="Trebuchet MS" pitchFamily="34" charset="0"/>
              </a:defRPr>
            </a:lvl4pPr>
            <a:lvl5pPr marL="2057400" indent="-228600" defTabSz="987425" eaLnBrk="0" hangingPunct="0">
              <a:defRPr>
                <a:solidFill>
                  <a:schemeClr val="tx1"/>
                </a:solidFill>
                <a:latin typeface="Trebuchet MS" pitchFamily="34" charset="0"/>
              </a:defRPr>
            </a:lvl5pPr>
            <a:lvl6pPr marL="2514600" indent="-228600" algn="ctr" defTabSz="987425" eaLnBrk="0" fontAlgn="base" hangingPunct="0">
              <a:spcBef>
                <a:spcPct val="0"/>
              </a:spcBef>
              <a:spcAft>
                <a:spcPct val="0"/>
              </a:spcAft>
              <a:defRPr>
                <a:solidFill>
                  <a:schemeClr val="tx1"/>
                </a:solidFill>
                <a:latin typeface="Trebuchet MS" pitchFamily="34" charset="0"/>
              </a:defRPr>
            </a:lvl6pPr>
            <a:lvl7pPr marL="2971800" indent="-228600" algn="ctr" defTabSz="987425" eaLnBrk="0" fontAlgn="base" hangingPunct="0">
              <a:spcBef>
                <a:spcPct val="0"/>
              </a:spcBef>
              <a:spcAft>
                <a:spcPct val="0"/>
              </a:spcAft>
              <a:defRPr>
                <a:solidFill>
                  <a:schemeClr val="tx1"/>
                </a:solidFill>
                <a:latin typeface="Trebuchet MS" pitchFamily="34" charset="0"/>
              </a:defRPr>
            </a:lvl7pPr>
            <a:lvl8pPr marL="3429000" indent="-228600" algn="ctr" defTabSz="987425" eaLnBrk="0" fontAlgn="base" hangingPunct="0">
              <a:spcBef>
                <a:spcPct val="0"/>
              </a:spcBef>
              <a:spcAft>
                <a:spcPct val="0"/>
              </a:spcAft>
              <a:defRPr>
                <a:solidFill>
                  <a:schemeClr val="tx1"/>
                </a:solidFill>
                <a:latin typeface="Trebuchet MS" pitchFamily="34" charset="0"/>
              </a:defRPr>
            </a:lvl8pPr>
            <a:lvl9pPr marL="3886200" indent="-228600" algn="ctr" defTabSz="987425" eaLnBrk="0" fontAlgn="base" hangingPunct="0">
              <a:spcBef>
                <a:spcPct val="0"/>
              </a:spcBef>
              <a:spcAft>
                <a:spcPct val="0"/>
              </a:spcAft>
              <a:defRPr>
                <a:solidFill>
                  <a:schemeClr val="tx1"/>
                </a:solidFill>
                <a:latin typeface="Trebuchet MS" pitchFamily="34" charset="0"/>
              </a:defRPr>
            </a:lvl9pPr>
          </a:lstStyle>
          <a:p>
            <a:pPr eaLnBrk="1" hangingPunct="1">
              <a:spcBef>
                <a:spcPct val="50000"/>
              </a:spcBef>
            </a:pPr>
            <a:r>
              <a:rPr lang="fr-FR" b="1">
                <a:solidFill>
                  <a:srgbClr val="FF3300"/>
                </a:solidFill>
              </a:rPr>
              <a:t>Inconvénients</a:t>
            </a:r>
          </a:p>
        </p:txBody>
      </p:sp>
      <p:sp>
        <p:nvSpPr>
          <p:cNvPr id="74765" name="Rectangle 13"/>
          <p:cNvSpPr>
            <a:spLocks noChangeArrowheads="1"/>
          </p:cNvSpPr>
          <p:nvPr/>
        </p:nvSpPr>
        <p:spPr bwMode="auto">
          <a:xfrm>
            <a:off x="4572000" y="4221163"/>
            <a:ext cx="3455988"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746" tIns="49373" rIns="98746" bIns="49373"/>
          <a:lstStyle/>
          <a:p>
            <a:pPr>
              <a:spcBef>
                <a:spcPct val="20000"/>
              </a:spcBef>
              <a:buFontTx/>
              <a:buChar char="•"/>
            </a:pPr>
            <a:r>
              <a:rPr lang="fr-FR" sz="1400"/>
              <a:t>Pas d’entretien</a:t>
            </a:r>
          </a:p>
          <a:p>
            <a:pPr>
              <a:spcBef>
                <a:spcPct val="20000"/>
              </a:spcBef>
              <a:buFontTx/>
              <a:buChar char="•"/>
            </a:pPr>
            <a:r>
              <a:rPr lang="fr-FR" sz="1400"/>
              <a:t>Pas de risque de gel ou de corrosion</a:t>
            </a:r>
          </a:p>
          <a:p>
            <a:pPr>
              <a:spcBef>
                <a:spcPct val="20000"/>
              </a:spcBef>
              <a:buFontTx/>
              <a:buChar char="•"/>
            </a:pPr>
            <a:r>
              <a:rPr lang="fr-FR" sz="1400"/>
              <a:t>Moins de risque de panne</a:t>
            </a:r>
          </a:p>
          <a:p>
            <a:pPr>
              <a:spcBef>
                <a:spcPct val="20000"/>
              </a:spcBef>
              <a:buFontTx/>
              <a:buChar char="•"/>
            </a:pPr>
            <a:r>
              <a:rPr lang="fr-FR" sz="1400"/>
              <a:t>Allègement et simplification du moteur</a:t>
            </a:r>
          </a:p>
        </p:txBody>
      </p:sp>
      <p:sp>
        <p:nvSpPr>
          <p:cNvPr id="74766" name="Rectangle 14"/>
          <p:cNvSpPr>
            <a:spLocks noChangeArrowheads="1"/>
          </p:cNvSpPr>
          <p:nvPr/>
        </p:nvSpPr>
        <p:spPr bwMode="auto">
          <a:xfrm>
            <a:off x="4572000" y="5921375"/>
            <a:ext cx="4537075"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746" tIns="49373" rIns="98746" bIns="49373"/>
          <a:lstStyle/>
          <a:p>
            <a:pPr>
              <a:spcBef>
                <a:spcPct val="20000"/>
              </a:spcBef>
              <a:buFontTx/>
              <a:buChar char="•"/>
            </a:pPr>
            <a:r>
              <a:rPr lang="fr-FR" sz="1400">
                <a:latin typeface="Arial" charset="0"/>
              </a:rPr>
              <a:t>Moteur bruyant</a:t>
            </a:r>
          </a:p>
          <a:p>
            <a:pPr>
              <a:spcBef>
                <a:spcPct val="20000"/>
              </a:spcBef>
              <a:buFontTx/>
              <a:buChar char="•"/>
            </a:pPr>
            <a:r>
              <a:rPr lang="fr-FR" sz="1400">
                <a:latin typeface="Arial" charset="0"/>
              </a:rPr>
              <a:t>Refroidissement irrégulier (saison, altitude, vitesse…)</a:t>
            </a:r>
          </a:p>
          <a:p>
            <a:pPr>
              <a:spcBef>
                <a:spcPct val="20000"/>
              </a:spcBef>
              <a:buFontTx/>
              <a:buChar char="•"/>
            </a:pPr>
            <a:r>
              <a:rPr lang="fr-FR" sz="1400">
                <a:latin typeface="Arial" charset="0"/>
              </a:rPr>
              <a:t>Mauvais refroidissement au ralenti</a:t>
            </a:r>
          </a:p>
        </p:txBody>
      </p:sp>
    </p:spTree>
    <p:extLst>
      <p:ext uri="{BB962C8B-B14F-4D97-AF65-F5344CB8AC3E}">
        <p14:creationId xmlns="" xmlns:p14="http://schemas.microsoft.com/office/powerpoint/2010/main" val="3588240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64"/>
                                        </p:tgtEl>
                                        <p:attrNameLst>
                                          <p:attrName>style.visibility</p:attrName>
                                        </p:attrNameLst>
                                      </p:cBhvr>
                                      <p:to>
                                        <p:strVal val="visible"/>
                                      </p:to>
                                    </p:set>
                                    <p:animEffect transition="in" filter="blinds(horizontal)">
                                      <p:cBhvr>
                                        <p:cTn id="7" dur="500"/>
                                        <p:tgtEl>
                                          <p:spTgt spid="747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4763"/>
                                        </p:tgtEl>
                                        <p:attrNameLst>
                                          <p:attrName>style.visibility</p:attrName>
                                        </p:attrNameLst>
                                      </p:cBhvr>
                                      <p:to>
                                        <p:strVal val="visible"/>
                                      </p:to>
                                    </p:set>
                                    <p:animEffect transition="in" filter="blinds(horizontal)">
                                      <p:cBhvr>
                                        <p:cTn id="10" dur="500"/>
                                        <p:tgtEl>
                                          <p:spTgt spid="747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6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6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6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6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6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66">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p:bldP spid="74764" grpId="0"/>
      <p:bldP spid="74765" grpId="0" build="p"/>
      <p:bldP spid="7476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077" name="Text Box 5"/>
          <p:cNvSpPr txBox="1">
            <a:spLocks noChangeArrowheads="1"/>
          </p:cNvSpPr>
          <p:nvPr/>
        </p:nvSpPr>
        <p:spPr bwMode="auto">
          <a:xfrm>
            <a:off x="250825" y="788988"/>
            <a:ext cx="311626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Étude du frottement</a:t>
            </a:r>
          </a:p>
        </p:txBody>
      </p:sp>
      <p:sp>
        <p:nvSpPr>
          <p:cNvPr id="3138" name="Text Box 66"/>
          <p:cNvSpPr txBox="1">
            <a:spLocks noChangeArrowheads="1"/>
          </p:cNvSpPr>
          <p:nvPr/>
        </p:nvSpPr>
        <p:spPr bwMode="auto">
          <a:xfrm>
            <a:off x="250825" y="2065338"/>
            <a:ext cx="8713788"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endParaRPr lang="fr-FR">
              <a:solidFill>
                <a:srgbClr val="4D4D4D"/>
              </a:solidFill>
            </a:endParaRPr>
          </a:p>
          <a:p>
            <a:pPr algn="just" eaLnBrk="1" hangingPunct="1">
              <a:buFontTx/>
              <a:buChar char="•"/>
            </a:pPr>
            <a:r>
              <a:rPr lang="fr-FR">
                <a:solidFill>
                  <a:srgbClr val="4D4D4D"/>
                </a:solidFill>
              </a:rPr>
              <a:t>Que se passe-t-il quand deux pièce frottent, sans lubrification ?</a:t>
            </a:r>
          </a:p>
          <a:p>
            <a:pPr algn="just" eaLnBrk="1" hangingPunct="1">
              <a:buFontTx/>
              <a:buChar char="•"/>
            </a:pPr>
            <a:endParaRPr lang="fr-FR">
              <a:solidFill>
                <a:srgbClr val="4D4D4D"/>
              </a:solidFill>
            </a:endParaRPr>
          </a:p>
          <a:p>
            <a:pPr lvl="2" algn="just" eaLnBrk="1" hangingPunct="1">
              <a:buFontTx/>
              <a:buChar char="•"/>
            </a:pPr>
            <a:r>
              <a:rPr lang="fr-FR">
                <a:solidFill>
                  <a:schemeClr val="accent2"/>
                </a:solidFill>
              </a:rPr>
              <a:t>Echauffement : la résistance au mouvement provoque la transformation d’une certaine quantité d’énergie  mécanique en chaleur</a:t>
            </a:r>
          </a:p>
          <a:p>
            <a:pPr lvl="2" algn="just" eaLnBrk="1" hangingPunct="1">
              <a:buFontTx/>
              <a:buChar char="•"/>
            </a:pPr>
            <a:endParaRPr lang="fr-FR">
              <a:solidFill>
                <a:schemeClr val="accent2"/>
              </a:solidFill>
            </a:endParaRPr>
          </a:p>
          <a:p>
            <a:pPr lvl="2" algn="just" eaLnBrk="1" hangingPunct="1">
              <a:buFontTx/>
              <a:buChar char="•"/>
            </a:pPr>
            <a:r>
              <a:rPr lang="fr-FR">
                <a:solidFill>
                  <a:schemeClr val="accent2"/>
                </a:solidFill>
              </a:rPr>
              <a:t>Usure prématurée des surfaces en contact</a:t>
            </a:r>
          </a:p>
          <a:p>
            <a:pPr lvl="2" algn="just" eaLnBrk="1" hangingPunct="1">
              <a:buFontTx/>
              <a:buChar char="•"/>
            </a:pPr>
            <a:endParaRPr lang="fr-FR">
              <a:solidFill>
                <a:schemeClr val="accent2"/>
              </a:solidFill>
            </a:endParaRPr>
          </a:p>
          <a:p>
            <a:pPr lvl="2" algn="just" eaLnBrk="1" hangingPunct="1">
              <a:buFontTx/>
              <a:buChar char="•"/>
            </a:pPr>
            <a:r>
              <a:rPr lang="fr-FR">
                <a:solidFill>
                  <a:schemeClr val="accent2"/>
                </a:solidFill>
              </a:rPr>
              <a:t>Grippage voire soudage à cause d’un échauffement vraiment important</a:t>
            </a:r>
          </a:p>
          <a:p>
            <a:pPr algn="just" eaLnBrk="1" hangingPunct="1"/>
            <a:endParaRPr lang="fr-FR">
              <a:solidFill>
                <a:schemeClr val="accent2"/>
              </a:solidFill>
            </a:endParaRPr>
          </a:p>
        </p:txBody>
      </p:sp>
      <p:sp>
        <p:nvSpPr>
          <p:cNvPr id="3139" name="Text Box 67"/>
          <p:cNvSpPr txBox="1">
            <a:spLocks noChangeArrowheads="1"/>
          </p:cNvSpPr>
          <p:nvPr/>
        </p:nvSpPr>
        <p:spPr bwMode="auto">
          <a:xfrm>
            <a:off x="611188" y="1412875"/>
            <a:ext cx="37719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Frottements sans lubrification</a:t>
            </a:r>
          </a:p>
        </p:txBody>
      </p:sp>
      <p:pic>
        <p:nvPicPr>
          <p:cNvPr id="4103" name="Picture 68" descr="Sans tit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b="56216"/>
          <a:stretch>
            <a:fillRect/>
          </a:stretch>
        </p:blipFill>
        <p:spPr bwMode="auto">
          <a:xfrm>
            <a:off x="3376613" y="5084763"/>
            <a:ext cx="2371725"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4" name="Text Box 69"/>
          <p:cNvSpPr txBox="1">
            <a:spLocks noChangeArrowheads="1"/>
          </p:cNvSpPr>
          <p:nvPr/>
        </p:nvSpPr>
        <p:spPr bwMode="auto">
          <a:xfrm>
            <a:off x="4152900" y="6381750"/>
            <a:ext cx="8366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r>
              <a:rPr lang="fr-FR" sz="1400" i="1"/>
              <a:t>Figure 1</a:t>
            </a:r>
          </a:p>
        </p:txBody>
      </p:sp>
    </p:spTree>
    <p:extLst>
      <p:ext uri="{BB962C8B-B14F-4D97-AF65-F5344CB8AC3E}">
        <p14:creationId xmlns="" xmlns:p14="http://schemas.microsoft.com/office/powerpoint/2010/main" val="666807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3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38">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ogo final"/>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5780" name="Text Box 4"/>
          <p:cNvSpPr txBox="1">
            <a:spLocks noChangeArrowheads="1"/>
          </p:cNvSpPr>
          <p:nvPr/>
        </p:nvSpPr>
        <p:spPr bwMode="auto">
          <a:xfrm>
            <a:off x="250825" y="765175"/>
            <a:ext cx="5676900"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types de refroidissement possibles</a:t>
            </a:r>
          </a:p>
        </p:txBody>
      </p:sp>
      <p:sp>
        <p:nvSpPr>
          <p:cNvPr id="75781" name="Text Box 5"/>
          <p:cNvSpPr txBox="1">
            <a:spLocks noChangeArrowheads="1"/>
          </p:cNvSpPr>
          <p:nvPr/>
        </p:nvSpPr>
        <p:spPr bwMode="auto">
          <a:xfrm>
            <a:off x="611188" y="1412875"/>
            <a:ext cx="30861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Refroidissement par eau</a:t>
            </a:r>
          </a:p>
        </p:txBody>
      </p:sp>
      <p:pic>
        <p:nvPicPr>
          <p:cNvPr id="24582" name="Picture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060575"/>
            <a:ext cx="5651500" cy="404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13" descr="cooling-system-engin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67400" y="1727200"/>
            <a:ext cx="3097213"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4" name="Text Box 15"/>
          <p:cNvSpPr txBox="1">
            <a:spLocks noChangeArrowheads="1"/>
          </p:cNvSpPr>
          <p:nvPr/>
        </p:nvSpPr>
        <p:spPr bwMode="auto">
          <a:xfrm>
            <a:off x="6156325" y="5229225"/>
            <a:ext cx="2808288" cy="1077913"/>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defTabSz="987425" eaLnBrk="0" hangingPunct="0">
              <a:defRPr>
                <a:solidFill>
                  <a:schemeClr val="tx1"/>
                </a:solidFill>
                <a:latin typeface="Trebuchet MS" pitchFamily="34" charset="0"/>
              </a:defRPr>
            </a:lvl1pPr>
            <a:lvl2pPr marL="742950" indent="-285750" defTabSz="987425" eaLnBrk="0" hangingPunct="0">
              <a:defRPr>
                <a:solidFill>
                  <a:schemeClr val="tx1"/>
                </a:solidFill>
                <a:latin typeface="Trebuchet MS" pitchFamily="34" charset="0"/>
              </a:defRPr>
            </a:lvl2pPr>
            <a:lvl3pPr marL="1143000" indent="-228600" defTabSz="987425" eaLnBrk="0" hangingPunct="0">
              <a:defRPr>
                <a:solidFill>
                  <a:schemeClr val="tx1"/>
                </a:solidFill>
                <a:latin typeface="Trebuchet MS" pitchFamily="34" charset="0"/>
              </a:defRPr>
            </a:lvl3pPr>
            <a:lvl4pPr marL="1600200" indent="-228600" defTabSz="987425" eaLnBrk="0" hangingPunct="0">
              <a:defRPr>
                <a:solidFill>
                  <a:schemeClr val="tx1"/>
                </a:solidFill>
                <a:latin typeface="Trebuchet MS" pitchFamily="34" charset="0"/>
              </a:defRPr>
            </a:lvl4pPr>
            <a:lvl5pPr marL="2057400" indent="-228600" defTabSz="987425" eaLnBrk="0" hangingPunct="0">
              <a:defRPr>
                <a:solidFill>
                  <a:schemeClr val="tx1"/>
                </a:solidFill>
                <a:latin typeface="Trebuchet MS" pitchFamily="34" charset="0"/>
              </a:defRPr>
            </a:lvl5pPr>
            <a:lvl6pPr marL="2514600" indent="-228600" algn="ctr" defTabSz="987425" eaLnBrk="0" fontAlgn="base" hangingPunct="0">
              <a:spcBef>
                <a:spcPct val="0"/>
              </a:spcBef>
              <a:spcAft>
                <a:spcPct val="0"/>
              </a:spcAft>
              <a:defRPr>
                <a:solidFill>
                  <a:schemeClr val="tx1"/>
                </a:solidFill>
                <a:latin typeface="Trebuchet MS" pitchFamily="34" charset="0"/>
              </a:defRPr>
            </a:lvl6pPr>
            <a:lvl7pPr marL="2971800" indent="-228600" algn="ctr" defTabSz="987425" eaLnBrk="0" fontAlgn="base" hangingPunct="0">
              <a:spcBef>
                <a:spcPct val="0"/>
              </a:spcBef>
              <a:spcAft>
                <a:spcPct val="0"/>
              </a:spcAft>
              <a:defRPr>
                <a:solidFill>
                  <a:schemeClr val="tx1"/>
                </a:solidFill>
                <a:latin typeface="Trebuchet MS" pitchFamily="34" charset="0"/>
              </a:defRPr>
            </a:lvl7pPr>
            <a:lvl8pPr marL="3429000" indent="-228600" algn="ctr" defTabSz="987425" eaLnBrk="0" fontAlgn="base" hangingPunct="0">
              <a:spcBef>
                <a:spcPct val="0"/>
              </a:spcBef>
              <a:spcAft>
                <a:spcPct val="0"/>
              </a:spcAft>
              <a:defRPr>
                <a:solidFill>
                  <a:schemeClr val="tx1"/>
                </a:solidFill>
                <a:latin typeface="Trebuchet MS" pitchFamily="34" charset="0"/>
              </a:defRPr>
            </a:lvl8pPr>
            <a:lvl9pPr marL="3886200" indent="-228600" algn="ctr" defTabSz="987425" eaLnBrk="0" fontAlgn="base" hangingPunct="0">
              <a:spcBef>
                <a:spcPct val="0"/>
              </a:spcBef>
              <a:spcAft>
                <a:spcPct val="0"/>
              </a:spcAft>
              <a:defRPr>
                <a:solidFill>
                  <a:schemeClr val="tx1"/>
                </a:solidFill>
                <a:latin typeface="Trebuchet MS" pitchFamily="34" charset="0"/>
              </a:defRPr>
            </a:lvl9pPr>
          </a:lstStyle>
          <a:p>
            <a:pPr eaLnBrk="1" hangingPunct="1">
              <a:spcBef>
                <a:spcPct val="50000"/>
              </a:spcBef>
            </a:pPr>
            <a:r>
              <a:rPr lang="fr-FR" sz="1600">
                <a:solidFill>
                  <a:schemeClr val="accent2"/>
                </a:solidFill>
              </a:rPr>
              <a:t>Importante cavité où circule l’eau pour assurer un bon refroidissement des cylindres</a:t>
            </a:r>
          </a:p>
        </p:txBody>
      </p:sp>
      <p:sp>
        <p:nvSpPr>
          <p:cNvPr id="24585" name="Line 16"/>
          <p:cNvSpPr>
            <a:spLocks noChangeShapeType="1"/>
          </p:cNvSpPr>
          <p:nvPr/>
        </p:nvSpPr>
        <p:spPr bwMode="auto">
          <a:xfrm flipH="1" flipV="1">
            <a:off x="6659563" y="3213100"/>
            <a:ext cx="865187" cy="201612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Tree>
    <p:extLst>
      <p:ext uri="{BB962C8B-B14F-4D97-AF65-F5344CB8AC3E}">
        <p14:creationId xmlns="" xmlns:p14="http://schemas.microsoft.com/office/powerpoint/2010/main" val="771524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6804" name="Text Box 4"/>
          <p:cNvSpPr txBox="1">
            <a:spLocks noChangeArrowheads="1"/>
          </p:cNvSpPr>
          <p:nvPr/>
        </p:nvSpPr>
        <p:spPr bwMode="auto">
          <a:xfrm>
            <a:off x="250825" y="765175"/>
            <a:ext cx="464661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organes du refroidissement</a:t>
            </a:r>
          </a:p>
        </p:txBody>
      </p:sp>
      <p:sp>
        <p:nvSpPr>
          <p:cNvPr id="76805" name="Text Box 5"/>
          <p:cNvSpPr txBox="1">
            <a:spLocks noChangeArrowheads="1"/>
          </p:cNvSpPr>
          <p:nvPr/>
        </p:nvSpPr>
        <p:spPr bwMode="auto">
          <a:xfrm>
            <a:off x="611188" y="1412875"/>
            <a:ext cx="3411537"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L’ensemble en mouvement</a:t>
            </a:r>
          </a:p>
        </p:txBody>
      </p:sp>
      <p:pic>
        <p:nvPicPr>
          <p:cNvPr id="25606" name="Image 6" descr="circuit.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250" y="1916113"/>
            <a:ext cx="5938838" cy="472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1521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3"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259138"/>
            <a:ext cx="5402263" cy="359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26627" name="Picture 2" descr="logo final"/>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7828" name="Text Box 4"/>
          <p:cNvSpPr txBox="1">
            <a:spLocks noChangeArrowheads="1"/>
          </p:cNvSpPr>
          <p:nvPr/>
        </p:nvSpPr>
        <p:spPr bwMode="auto">
          <a:xfrm>
            <a:off x="250825" y="765175"/>
            <a:ext cx="3724275"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Température et pression</a:t>
            </a:r>
          </a:p>
        </p:txBody>
      </p:sp>
      <p:sp>
        <p:nvSpPr>
          <p:cNvPr id="77829" name="Text Box 5"/>
          <p:cNvSpPr txBox="1">
            <a:spLocks noChangeArrowheads="1"/>
          </p:cNvSpPr>
          <p:nvPr/>
        </p:nvSpPr>
        <p:spPr bwMode="auto">
          <a:xfrm>
            <a:off x="611188" y="1412875"/>
            <a:ext cx="36703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Condition de fonctionnement</a:t>
            </a:r>
          </a:p>
        </p:txBody>
      </p:sp>
      <p:sp>
        <p:nvSpPr>
          <p:cNvPr id="77832" name="Rectangle 8"/>
          <p:cNvSpPr>
            <a:spLocks noChangeArrowheads="1"/>
          </p:cNvSpPr>
          <p:nvPr/>
        </p:nvSpPr>
        <p:spPr bwMode="auto">
          <a:xfrm>
            <a:off x="5435600" y="3284538"/>
            <a:ext cx="3600450"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r>
              <a:rPr lang="fr-FR" sz="1600" b="1" i="1" u="sng">
                <a:solidFill>
                  <a:schemeClr val="accent2"/>
                </a:solidFill>
              </a:rPr>
              <a:t>PROBLÉME </a:t>
            </a:r>
          </a:p>
          <a:p>
            <a:r>
              <a:rPr lang="fr-FR">
                <a:solidFill>
                  <a:srgbClr val="4D4D4D"/>
                </a:solidFill>
              </a:rPr>
              <a:t>À la pression atmosphérique, l'eau atteint sa température d'ébullition à 100°C</a:t>
            </a:r>
            <a:endParaRPr lang="fr-FR"/>
          </a:p>
          <a:p>
            <a:endParaRPr lang="fr-FR"/>
          </a:p>
          <a:p>
            <a:r>
              <a:rPr lang="fr-FR" sz="1600" b="1" i="1" u="sng">
                <a:solidFill>
                  <a:schemeClr val="accent2"/>
                </a:solidFill>
              </a:rPr>
              <a:t>SOLUTION </a:t>
            </a:r>
          </a:p>
          <a:p>
            <a:r>
              <a:rPr lang="fr-FR">
                <a:solidFill>
                  <a:srgbClr val="4D4D4D"/>
                </a:solidFill>
              </a:rPr>
              <a:t>Il est possible d'augmenter cette température en mettant le circuit sous pression</a:t>
            </a:r>
            <a:endParaRPr lang="fr-FR"/>
          </a:p>
        </p:txBody>
      </p:sp>
      <p:sp>
        <p:nvSpPr>
          <p:cNvPr id="26632" name="Rectangle 10"/>
          <p:cNvSpPr>
            <a:spLocks noChangeArrowheads="1"/>
          </p:cNvSpPr>
          <p:nvPr/>
        </p:nvSpPr>
        <p:spPr bwMode="auto">
          <a:xfrm>
            <a:off x="503238" y="1916113"/>
            <a:ext cx="85328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r>
              <a:rPr lang="fr-FR" dirty="0">
                <a:solidFill>
                  <a:schemeClr val="accent2"/>
                </a:solidFill>
              </a:rPr>
              <a:t>Un moteur fonctionne idéalement lorsque la température de son liquide de refroidissement est comprise entre 80°C et </a:t>
            </a:r>
            <a:r>
              <a:rPr lang="fr-FR" dirty="0" smtClean="0">
                <a:solidFill>
                  <a:schemeClr val="accent2"/>
                </a:solidFill>
              </a:rPr>
              <a:t>100°C</a:t>
            </a:r>
            <a:endParaRPr lang="fr-FR" dirty="0">
              <a:solidFill>
                <a:schemeClr val="accent2"/>
              </a:solidFill>
            </a:endParaRPr>
          </a:p>
        </p:txBody>
      </p:sp>
      <p:sp>
        <p:nvSpPr>
          <p:cNvPr id="77835" name="Text Box 11"/>
          <p:cNvSpPr txBox="1">
            <a:spLocks noChangeArrowheads="1"/>
          </p:cNvSpPr>
          <p:nvPr/>
        </p:nvSpPr>
        <p:spPr bwMode="auto">
          <a:xfrm>
            <a:off x="3348038" y="3573463"/>
            <a:ext cx="17033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r>
              <a:rPr lang="fr-FR" sz="1200" i="1"/>
              <a:t>Relation</a:t>
            </a:r>
          </a:p>
          <a:p>
            <a:pPr eaLnBrk="1" hangingPunct="1"/>
            <a:r>
              <a:rPr lang="fr-FR" sz="1200" i="1"/>
              <a:t>Pression/température</a:t>
            </a:r>
          </a:p>
        </p:txBody>
      </p:sp>
    </p:spTree>
    <p:extLst>
      <p:ext uri="{BB962C8B-B14F-4D97-AF65-F5344CB8AC3E}">
        <p14:creationId xmlns="" xmlns:p14="http://schemas.microsoft.com/office/powerpoint/2010/main" val="3790191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3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1" name="Line 4"/>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8853" name="Text Box 5"/>
          <p:cNvSpPr txBox="1">
            <a:spLocks noChangeArrowheads="1"/>
          </p:cNvSpPr>
          <p:nvPr/>
        </p:nvSpPr>
        <p:spPr bwMode="auto">
          <a:xfrm>
            <a:off x="250825" y="765175"/>
            <a:ext cx="3873500"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Refroidir mais pas trop !!!</a:t>
            </a:r>
          </a:p>
        </p:txBody>
      </p:sp>
      <p:sp>
        <p:nvSpPr>
          <p:cNvPr id="78854" name="Text Box 6"/>
          <p:cNvSpPr txBox="1">
            <a:spLocks noChangeArrowheads="1"/>
          </p:cNvSpPr>
          <p:nvPr/>
        </p:nvSpPr>
        <p:spPr bwMode="auto">
          <a:xfrm>
            <a:off x="611188" y="1436688"/>
            <a:ext cx="7993062" cy="646331"/>
          </a:xfrm>
          <a:prstGeom prst="rect">
            <a:avLst/>
          </a:prstGeom>
          <a:noFill/>
          <a:ln w="9525">
            <a:noFill/>
            <a:miter lim="800000"/>
            <a:headEnd/>
            <a:tailEnd/>
          </a:ln>
          <a:effectLst/>
        </p:spPr>
        <p:txBody>
          <a:bodyPr>
            <a:spAutoFit/>
          </a:bodyPr>
          <a:lstStyle/>
          <a:p>
            <a:pPr algn="just">
              <a:defRPr/>
            </a:pPr>
            <a:r>
              <a:rPr lang="fr-FR" dirty="0">
                <a:solidFill>
                  <a:schemeClr val="accent2"/>
                </a:solidFill>
              </a:rPr>
              <a:t>Un moteur fonctionne idéalement lorsque la température de son liquide de refroidissement est comprise entre 80°C et </a:t>
            </a:r>
            <a:r>
              <a:rPr lang="fr-FR" dirty="0" smtClean="0">
                <a:solidFill>
                  <a:schemeClr val="accent2"/>
                </a:solidFill>
              </a:rPr>
              <a:t>100°C</a:t>
            </a:r>
            <a:endParaRPr lang="fr-FR" sz="2000" b="1" dirty="0">
              <a:solidFill>
                <a:schemeClr val="accent2"/>
              </a:solidFill>
              <a:effectLst>
                <a:outerShdw blurRad="38100" dist="38100" dir="2700000" algn="tl">
                  <a:srgbClr val="C0C0C0"/>
                </a:outerShdw>
              </a:effectLst>
            </a:endParaRPr>
          </a:p>
        </p:txBody>
      </p:sp>
      <p:sp>
        <p:nvSpPr>
          <p:cNvPr id="78858" name="Rectangle 10"/>
          <p:cNvSpPr>
            <a:spLocks noChangeArrowheads="1"/>
          </p:cNvSpPr>
          <p:nvPr/>
        </p:nvSpPr>
        <p:spPr bwMode="auto">
          <a:xfrm>
            <a:off x="755650" y="2430463"/>
            <a:ext cx="7848600" cy="3662362"/>
          </a:xfrm>
          <a:prstGeom prst="rect">
            <a:avLst/>
          </a:prstGeom>
          <a:noFill/>
          <a:ln w="9525" algn="ctr">
            <a:noFill/>
            <a:miter lim="800000"/>
            <a:headEnd/>
            <a:tailEnd/>
          </a:ln>
          <a:effectLst/>
        </p:spPr>
        <p:txBody>
          <a:bodyPr>
            <a:spAutoFit/>
          </a:bodyPr>
          <a:lstStyle/>
          <a:p>
            <a:pPr algn="l">
              <a:defRPr/>
            </a:pPr>
            <a:r>
              <a:rPr lang="fr-FR" sz="1600" dirty="0">
                <a:solidFill>
                  <a:schemeClr val="accent4">
                    <a:lumMod val="85000"/>
                    <a:lumOff val="15000"/>
                  </a:schemeClr>
                </a:solidFill>
              </a:rPr>
              <a:t>Le circuit de refroidissement est étanche, de sorte que la pression à l'intérieur du circuit augmente avec la température du liquide de refroidissement.</a:t>
            </a:r>
          </a:p>
          <a:p>
            <a:pPr algn="l">
              <a:defRPr/>
            </a:pPr>
            <a:endParaRPr lang="fr-FR" sz="1600" dirty="0">
              <a:solidFill>
                <a:schemeClr val="accent4">
                  <a:lumMod val="85000"/>
                  <a:lumOff val="15000"/>
                </a:schemeClr>
              </a:solidFill>
            </a:endParaRPr>
          </a:p>
          <a:p>
            <a:pPr algn="l">
              <a:defRPr/>
            </a:pPr>
            <a:r>
              <a:rPr lang="fr-FR" sz="1600" dirty="0">
                <a:solidFill>
                  <a:schemeClr val="accent4">
                    <a:lumMod val="85000"/>
                    <a:lumOff val="15000"/>
                  </a:schemeClr>
                </a:solidFill>
              </a:rPr>
              <a:t>Cette pression, limitée à 1.2 bar permet l'élévation du point d'ébullition du liquide de refroidissement à 125°C.</a:t>
            </a:r>
          </a:p>
          <a:p>
            <a:pPr algn="l">
              <a:defRPr/>
            </a:pPr>
            <a:r>
              <a:rPr lang="fr-FR" sz="1600" dirty="0">
                <a:solidFill>
                  <a:schemeClr val="accent4">
                    <a:lumMod val="85000"/>
                    <a:lumOff val="15000"/>
                  </a:schemeClr>
                </a:solidFill>
              </a:rPr>
              <a:t/>
            </a:r>
            <a:br>
              <a:rPr lang="fr-FR" sz="1600" dirty="0">
                <a:solidFill>
                  <a:schemeClr val="accent4">
                    <a:lumMod val="85000"/>
                    <a:lumOff val="15000"/>
                  </a:schemeClr>
                </a:solidFill>
              </a:rPr>
            </a:br>
            <a:r>
              <a:rPr lang="fr-FR" sz="1600" dirty="0">
                <a:solidFill>
                  <a:schemeClr val="accent4">
                    <a:lumMod val="85000"/>
                    <a:lumOff val="15000"/>
                  </a:schemeClr>
                </a:solidFill>
              </a:rPr>
              <a:t>Afin de ne pas causer des problème de surpression, il existe deux système pour réguler la pression et la température :</a:t>
            </a:r>
          </a:p>
          <a:p>
            <a:pPr algn="l">
              <a:defRPr/>
            </a:pPr>
            <a:endParaRPr lang="fr-FR" dirty="0">
              <a:solidFill>
                <a:schemeClr val="accent4">
                  <a:lumMod val="85000"/>
                  <a:lumOff val="15000"/>
                </a:schemeClr>
              </a:solidFill>
            </a:endParaRPr>
          </a:p>
          <a:p>
            <a:pPr>
              <a:buFontTx/>
              <a:buChar char="•"/>
              <a:defRPr/>
            </a:pPr>
            <a:endParaRPr lang="fr-FR" sz="1600" dirty="0">
              <a:solidFill>
                <a:schemeClr val="accent4">
                  <a:lumMod val="85000"/>
                  <a:lumOff val="15000"/>
                </a:schemeClr>
              </a:solidFill>
            </a:endParaRPr>
          </a:p>
          <a:p>
            <a:pPr lvl="1" algn="l">
              <a:buFontTx/>
              <a:buChar char="•"/>
              <a:defRPr/>
            </a:pPr>
            <a:r>
              <a:rPr lang="fr-FR" dirty="0">
                <a:solidFill>
                  <a:schemeClr val="accent4">
                    <a:lumMod val="85000"/>
                    <a:lumOff val="15000"/>
                  </a:schemeClr>
                </a:solidFill>
              </a:rPr>
              <a:t>Le vase d’expansion/bocal</a:t>
            </a:r>
          </a:p>
          <a:p>
            <a:pPr lvl="1" algn="l">
              <a:buFontTx/>
              <a:buChar char="•"/>
              <a:defRPr/>
            </a:pPr>
            <a:endParaRPr lang="fr-FR" dirty="0">
              <a:solidFill>
                <a:schemeClr val="accent4">
                  <a:lumMod val="85000"/>
                  <a:lumOff val="15000"/>
                </a:schemeClr>
              </a:solidFill>
            </a:endParaRPr>
          </a:p>
          <a:p>
            <a:pPr lvl="1" algn="l">
              <a:buFontTx/>
              <a:buChar char="•"/>
              <a:defRPr/>
            </a:pPr>
            <a:r>
              <a:rPr lang="fr-FR" dirty="0">
                <a:solidFill>
                  <a:schemeClr val="accent4">
                    <a:lumMod val="85000"/>
                    <a:lumOff val="15000"/>
                  </a:schemeClr>
                </a:solidFill>
              </a:rPr>
              <a:t>Le thermostat ou calorstat</a:t>
            </a:r>
          </a:p>
          <a:p>
            <a:pPr>
              <a:buFontTx/>
              <a:buChar char="•"/>
              <a:defRPr/>
            </a:pPr>
            <a:endParaRPr lang="fr-FR" sz="1600" dirty="0">
              <a:solidFill>
                <a:srgbClr val="4D4D4D"/>
              </a:solidFill>
            </a:endParaRPr>
          </a:p>
        </p:txBody>
      </p:sp>
    </p:spTree>
    <p:extLst>
      <p:ext uri="{BB962C8B-B14F-4D97-AF65-F5344CB8AC3E}">
        <p14:creationId xmlns="" xmlns:p14="http://schemas.microsoft.com/office/powerpoint/2010/main" val="2805808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5"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79876" name="Text Box 4"/>
          <p:cNvSpPr txBox="1">
            <a:spLocks noChangeArrowheads="1"/>
          </p:cNvSpPr>
          <p:nvPr/>
        </p:nvSpPr>
        <p:spPr bwMode="auto">
          <a:xfrm>
            <a:off x="250825" y="765175"/>
            <a:ext cx="3873500"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Refroidir mais pas trop !!!</a:t>
            </a:r>
          </a:p>
        </p:txBody>
      </p:sp>
      <p:sp>
        <p:nvSpPr>
          <p:cNvPr id="79877" name="Text Box 5"/>
          <p:cNvSpPr txBox="1">
            <a:spLocks noChangeArrowheads="1"/>
          </p:cNvSpPr>
          <p:nvPr/>
        </p:nvSpPr>
        <p:spPr bwMode="auto">
          <a:xfrm>
            <a:off x="611188" y="1436688"/>
            <a:ext cx="7993062" cy="396875"/>
          </a:xfrm>
          <a:prstGeom prst="rect">
            <a:avLst/>
          </a:prstGeom>
          <a:noFill/>
          <a:ln w="9525">
            <a:noFill/>
            <a:miter lim="800000"/>
            <a:headEnd/>
            <a:tailEnd/>
          </a:ln>
          <a:effectLst/>
        </p:spPr>
        <p:txBody>
          <a:bodyPr>
            <a:spAutoFit/>
          </a:bodyPr>
          <a:lstStyle/>
          <a:p>
            <a:pPr algn="just">
              <a:defRPr/>
            </a:pPr>
            <a:r>
              <a:rPr lang="fr-FR" sz="2000" b="1">
                <a:effectLst>
                  <a:outerShdw blurRad="38100" dist="38100" dir="2700000" algn="tl">
                    <a:srgbClr val="C0C0C0"/>
                  </a:outerShdw>
                </a:effectLst>
              </a:rPr>
              <a:t>Le vase d’expansion</a:t>
            </a:r>
          </a:p>
        </p:txBody>
      </p:sp>
      <p:grpSp>
        <p:nvGrpSpPr>
          <p:cNvPr id="28678" name="Group 9"/>
          <p:cNvGrpSpPr>
            <a:grpSpLocks/>
          </p:cNvGrpSpPr>
          <p:nvPr/>
        </p:nvGrpSpPr>
        <p:grpSpPr bwMode="auto">
          <a:xfrm>
            <a:off x="4427538" y="1196975"/>
            <a:ext cx="4321175" cy="3168650"/>
            <a:chOff x="2562" y="890"/>
            <a:chExt cx="2903" cy="2296"/>
          </a:xfrm>
        </p:grpSpPr>
        <p:pic>
          <p:nvPicPr>
            <p:cNvPr id="28680"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62" y="890"/>
              <a:ext cx="2903" cy="2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8681" name="Rectangle 8"/>
            <p:cNvSpPr>
              <a:spLocks noChangeArrowheads="1"/>
            </p:cNvSpPr>
            <p:nvPr/>
          </p:nvSpPr>
          <p:spPr bwMode="auto">
            <a:xfrm>
              <a:off x="2865" y="1016"/>
              <a:ext cx="363" cy="136"/>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fr-FR"/>
            </a:p>
          </p:txBody>
        </p:sp>
      </p:grpSp>
      <p:sp>
        <p:nvSpPr>
          <p:cNvPr id="79882" name="Rectangle 10"/>
          <p:cNvSpPr>
            <a:spLocks noChangeArrowheads="1"/>
          </p:cNvSpPr>
          <p:nvPr/>
        </p:nvSpPr>
        <p:spPr bwMode="auto">
          <a:xfrm>
            <a:off x="179388" y="2133600"/>
            <a:ext cx="4105275" cy="369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l"/>
            <a:r>
              <a:rPr lang="fr-FR">
                <a:solidFill>
                  <a:schemeClr val="accent2"/>
                </a:solidFill>
              </a:rPr>
              <a:t>La pression à l’intérieur du circuit est limitée à 1.2 bars. Le vase d'expansion, en communication permanente avec le radiateur, sert à absorber les variations de volume du liquide dues à l'échauffement et au refroidissement du moteur.</a:t>
            </a:r>
          </a:p>
          <a:p>
            <a:pPr algn="l"/>
            <a:endParaRPr lang="fr-FR">
              <a:solidFill>
                <a:schemeClr val="accent2"/>
              </a:solidFill>
            </a:endParaRPr>
          </a:p>
          <a:p>
            <a:pPr algn="l"/>
            <a:r>
              <a:rPr lang="fr-FR">
                <a:solidFill>
                  <a:schemeClr val="accent2"/>
                </a:solidFill>
              </a:rPr>
              <a:t>Ainsi, il maintient un niveau maxi constant dans le radiateur et empêche la consommation de liquide de refroidissement (moins d'entretien et sécurité de fonctionnement)</a:t>
            </a:r>
          </a:p>
        </p:txBody>
      </p:sp>
    </p:spTree>
    <p:extLst>
      <p:ext uri="{BB962C8B-B14F-4D97-AF65-F5344CB8AC3E}">
        <p14:creationId xmlns="" xmlns:p14="http://schemas.microsoft.com/office/powerpoint/2010/main" val="3240178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0900" name="Text Box 4"/>
          <p:cNvSpPr txBox="1">
            <a:spLocks noChangeArrowheads="1"/>
          </p:cNvSpPr>
          <p:nvPr/>
        </p:nvSpPr>
        <p:spPr bwMode="auto">
          <a:xfrm>
            <a:off x="250825" y="765175"/>
            <a:ext cx="3873500"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Refroidir mais pas trop !!!</a:t>
            </a:r>
          </a:p>
        </p:txBody>
      </p:sp>
      <p:sp>
        <p:nvSpPr>
          <p:cNvPr id="80901" name="Text Box 5"/>
          <p:cNvSpPr txBox="1">
            <a:spLocks noChangeArrowheads="1"/>
          </p:cNvSpPr>
          <p:nvPr/>
        </p:nvSpPr>
        <p:spPr bwMode="auto">
          <a:xfrm>
            <a:off x="611188" y="1341438"/>
            <a:ext cx="7993062" cy="396875"/>
          </a:xfrm>
          <a:prstGeom prst="rect">
            <a:avLst/>
          </a:prstGeom>
          <a:noFill/>
          <a:ln w="9525">
            <a:noFill/>
            <a:miter lim="800000"/>
            <a:headEnd/>
            <a:tailEnd/>
          </a:ln>
          <a:effectLst/>
        </p:spPr>
        <p:txBody>
          <a:bodyPr>
            <a:spAutoFit/>
          </a:bodyPr>
          <a:lstStyle/>
          <a:p>
            <a:pPr algn="just">
              <a:defRPr/>
            </a:pPr>
            <a:r>
              <a:rPr lang="fr-FR" sz="2000" b="1" dirty="0">
                <a:effectLst>
                  <a:outerShdw blurRad="38100" dist="38100" dir="2700000" algn="tl">
                    <a:srgbClr val="C0C0C0"/>
                  </a:outerShdw>
                </a:effectLst>
              </a:rPr>
              <a:t>Le Thermostat ou calorstat</a:t>
            </a:r>
          </a:p>
        </p:txBody>
      </p:sp>
      <p:sp>
        <p:nvSpPr>
          <p:cNvPr id="80905" name="Rectangle 9"/>
          <p:cNvSpPr>
            <a:spLocks noChangeArrowheads="1"/>
          </p:cNvSpPr>
          <p:nvPr/>
        </p:nvSpPr>
        <p:spPr bwMode="auto">
          <a:xfrm>
            <a:off x="395288" y="2060575"/>
            <a:ext cx="3889375" cy="39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l"/>
            <a:r>
              <a:rPr lang="fr-FR">
                <a:solidFill>
                  <a:schemeClr val="accent2"/>
                </a:solidFill>
              </a:rPr>
              <a:t>Lorsque le moteur est froid, le clapet du thermostat est fermé et empêche la circulation d'eau vers le radiateur.</a:t>
            </a:r>
          </a:p>
          <a:p>
            <a:pPr algn="l"/>
            <a:endParaRPr lang="fr-FR">
              <a:solidFill>
                <a:schemeClr val="accent2"/>
              </a:solidFill>
            </a:endParaRPr>
          </a:p>
          <a:p>
            <a:pPr algn="l"/>
            <a:r>
              <a:rPr lang="fr-FR">
                <a:solidFill>
                  <a:schemeClr val="accent2"/>
                </a:solidFill>
              </a:rPr>
              <a:t>Ainsi la montée en température du moteur et du liquide de refroidissement est beaucoup plus rapide.</a:t>
            </a:r>
          </a:p>
          <a:p>
            <a:pPr algn="l"/>
            <a:endParaRPr lang="fr-FR">
              <a:solidFill>
                <a:schemeClr val="accent2"/>
              </a:solidFill>
            </a:endParaRPr>
          </a:p>
          <a:p>
            <a:pPr algn="l"/>
            <a:r>
              <a:rPr lang="fr-FR">
                <a:solidFill>
                  <a:schemeClr val="accent2"/>
                </a:solidFill>
              </a:rPr>
              <a:t>Lorsque l'eau est chaude (ex: 85°C), elle dilate la cire qui ouvre le clapet à la circulation du liquide vers le radiateur.</a:t>
            </a:r>
          </a:p>
        </p:txBody>
      </p:sp>
      <p:pic>
        <p:nvPicPr>
          <p:cNvPr id="29703" name="Picture 10" descr="cooling-system-thermostat"/>
          <p:cNvPicPr>
            <a:picLocks noChangeAspect="1" noChangeArrowheads="1"/>
          </p:cNvPicPr>
          <p:nvPr/>
        </p:nvPicPr>
        <p:blipFill>
          <a:blip r:embed="rId3" cstate="print">
            <a:extLst>
              <a:ext uri="{28A0092B-C50C-407E-A947-70E740481C1C}">
                <a14:useLocalDpi xmlns="" xmlns:a14="http://schemas.microsoft.com/office/drawing/2010/main" val="0"/>
              </a:ext>
            </a:extLst>
          </a:blip>
          <a:srcRect b="6996"/>
          <a:stretch>
            <a:fillRect/>
          </a:stretch>
        </p:blipFill>
        <p:spPr bwMode="auto">
          <a:xfrm>
            <a:off x="5003800" y="5248275"/>
            <a:ext cx="3035300" cy="160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4" name="Image 7" descr="schema_thermostat_calorstat.gif"/>
          <p:cNvPicPr>
            <a:picLocks noChangeAspect="1"/>
          </p:cNvPicPr>
          <p:nvPr/>
        </p:nvPicPr>
        <p:blipFill>
          <a:blip r:embed="rId4" cstate="print">
            <a:extLst>
              <a:ext uri="{28A0092B-C50C-407E-A947-70E740481C1C}">
                <a14:useLocalDpi xmlns="" xmlns:a14="http://schemas.microsoft.com/office/drawing/2010/main" val="0"/>
              </a:ext>
            </a:extLst>
          </a:blip>
          <a:srcRect t="18565" r="47456"/>
          <a:stretch>
            <a:fillRect/>
          </a:stretch>
        </p:blipFill>
        <p:spPr bwMode="auto">
          <a:xfrm>
            <a:off x="4572000" y="836613"/>
            <a:ext cx="3024188" cy="236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5" name="Image 8" descr="schema_thermostat_calorstat.gif"/>
          <p:cNvPicPr>
            <a:picLocks noChangeAspect="1"/>
          </p:cNvPicPr>
          <p:nvPr/>
        </p:nvPicPr>
        <p:blipFill>
          <a:blip r:embed="rId4" cstate="print">
            <a:extLst>
              <a:ext uri="{28A0092B-C50C-407E-A947-70E740481C1C}">
                <a14:useLocalDpi xmlns="" xmlns:a14="http://schemas.microsoft.com/office/drawing/2010/main" val="0"/>
              </a:ext>
            </a:extLst>
          </a:blip>
          <a:srcRect l="50000" t="21016"/>
          <a:stretch>
            <a:fillRect/>
          </a:stretch>
        </p:blipFill>
        <p:spPr bwMode="auto">
          <a:xfrm>
            <a:off x="5724525" y="2924175"/>
            <a:ext cx="2857500"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32591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3"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1924" name="Text Box 4"/>
          <p:cNvSpPr txBox="1">
            <a:spLocks noChangeArrowheads="1"/>
          </p:cNvSpPr>
          <p:nvPr/>
        </p:nvSpPr>
        <p:spPr bwMode="auto">
          <a:xfrm>
            <a:off x="250825" y="765175"/>
            <a:ext cx="438626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 liquide de refroidissement</a:t>
            </a:r>
          </a:p>
        </p:txBody>
      </p:sp>
      <p:sp>
        <p:nvSpPr>
          <p:cNvPr id="81926" name="Rectangle 6"/>
          <p:cNvSpPr>
            <a:spLocks noChangeArrowheads="1"/>
          </p:cNvSpPr>
          <p:nvPr/>
        </p:nvSpPr>
        <p:spPr bwMode="auto">
          <a:xfrm>
            <a:off x="395288" y="1412875"/>
            <a:ext cx="8497887" cy="4524375"/>
          </a:xfrm>
          <a:prstGeom prst="rect">
            <a:avLst/>
          </a:prstGeom>
          <a:noFill/>
          <a:ln w="9525" algn="ctr">
            <a:noFill/>
            <a:miter lim="800000"/>
            <a:headEnd/>
            <a:tailEnd/>
          </a:ln>
          <a:effectLst/>
        </p:spPr>
        <p:txBody>
          <a:bodyPr>
            <a:spAutoFit/>
          </a:bodyPr>
          <a:lstStyle/>
          <a:p>
            <a:pPr>
              <a:buFontTx/>
              <a:buChar char="•"/>
              <a:defRPr/>
            </a:pPr>
            <a:r>
              <a:rPr lang="fr-FR" b="1" u="sng" dirty="0">
                <a:solidFill>
                  <a:schemeClr val="accent2"/>
                </a:solidFill>
              </a:rPr>
              <a:t>RÔLE :</a:t>
            </a:r>
            <a:r>
              <a:rPr lang="fr-FR" dirty="0">
                <a:solidFill>
                  <a:schemeClr val="accent2"/>
                </a:solidFill>
              </a:rPr>
              <a:t> </a:t>
            </a:r>
          </a:p>
          <a:p>
            <a:pPr lvl="2" algn="l">
              <a:defRPr/>
            </a:pPr>
            <a:r>
              <a:rPr lang="fr-FR" dirty="0">
                <a:solidFill>
                  <a:schemeClr val="accent4">
                    <a:lumMod val="85000"/>
                    <a:lumOff val="15000"/>
                  </a:schemeClr>
                </a:solidFill>
              </a:rPr>
              <a:t>Il est l'agent de transport des calories du moteur vers le radiateur. </a:t>
            </a:r>
          </a:p>
          <a:p>
            <a:pPr>
              <a:buFontTx/>
              <a:buChar char="•"/>
              <a:defRPr/>
            </a:pPr>
            <a:endParaRPr lang="fr-FR" dirty="0">
              <a:solidFill>
                <a:srgbClr val="4D4D4D"/>
              </a:solidFill>
            </a:endParaRPr>
          </a:p>
          <a:p>
            <a:pPr>
              <a:buFontTx/>
              <a:buChar char="•"/>
              <a:defRPr/>
            </a:pPr>
            <a:r>
              <a:rPr lang="fr-FR" b="1" u="sng" dirty="0">
                <a:solidFill>
                  <a:schemeClr val="accent2"/>
                </a:solidFill>
              </a:rPr>
              <a:t>QUANTITÉ :</a:t>
            </a:r>
            <a:r>
              <a:rPr lang="fr-FR" dirty="0">
                <a:solidFill>
                  <a:schemeClr val="accent2"/>
                </a:solidFill>
              </a:rPr>
              <a:t> </a:t>
            </a:r>
          </a:p>
          <a:p>
            <a:pPr lvl="2" algn="l">
              <a:defRPr/>
            </a:pPr>
            <a:r>
              <a:rPr lang="fr-FR" dirty="0">
                <a:solidFill>
                  <a:schemeClr val="accent4">
                    <a:lumMod val="85000"/>
                    <a:lumOff val="15000"/>
                  </a:schemeClr>
                </a:solidFill>
              </a:rPr>
              <a:t>Les moteurs des véhicules de tourisme en contiennent de 4 à 10 litres</a:t>
            </a:r>
          </a:p>
          <a:p>
            <a:pPr algn="l">
              <a:buFontTx/>
              <a:buChar char="•"/>
              <a:defRPr/>
            </a:pPr>
            <a:endParaRPr lang="fr-FR" b="1" u="sng" dirty="0">
              <a:solidFill>
                <a:srgbClr val="4D4D4D"/>
              </a:solidFill>
            </a:endParaRPr>
          </a:p>
          <a:p>
            <a:pPr>
              <a:buFontTx/>
              <a:buChar char="•"/>
              <a:defRPr/>
            </a:pPr>
            <a:r>
              <a:rPr lang="fr-FR" b="1" u="sng" dirty="0">
                <a:solidFill>
                  <a:schemeClr val="accent2"/>
                </a:solidFill>
              </a:rPr>
              <a:t>COMPOSITION :</a:t>
            </a:r>
            <a:r>
              <a:rPr lang="fr-FR" dirty="0">
                <a:solidFill>
                  <a:schemeClr val="accent2"/>
                </a:solidFill>
              </a:rPr>
              <a:t> </a:t>
            </a:r>
          </a:p>
          <a:p>
            <a:pPr lvl="2" algn="l">
              <a:defRPr/>
            </a:pPr>
            <a:r>
              <a:rPr lang="fr-FR" dirty="0">
                <a:solidFill>
                  <a:schemeClr val="accent4">
                    <a:lumMod val="85000"/>
                    <a:lumOff val="15000"/>
                  </a:schemeClr>
                </a:solidFill>
              </a:rPr>
              <a:t>On utilise maintenant des liquides prêts à l'emploi; ils sont fabriqués à base d'ÉTHYLÈNE et de GLYCOL. Ils contiennent également des additifs INHIBITEURS de corrosion. </a:t>
            </a:r>
          </a:p>
          <a:p>
            <a:pPr>
              <a:buFontTx/>
              <a:buChar char="•"/>
              <a:defRPr/>
            </a:pPr>
            <a:endParaRPr lang="fr-FR" dirty="0">
              <a:solidFill>
                <a:srgbClr val="4D4D4D"/>
              </a:solidFill>
            </a:endParaRPr>
          </a:p>
          <a:p>
            <a:pPr>
              <a:buFontTx/>
              <a:buChar char="•"/>
              <a:defRPr/>
            </a:pPr>
            <a:r>
              <a:rPr lang="fr-FR" b="1" u="sng" dirty="0">
                <a:solidFill>
                  <a:schemeClr val="accent2"/>
                </a:solidFill>
              </a:rPr>
              <a:t>QUALITÉS :</a:t>
            </a:r>
          </a:p>
          <a:p>
            <a:pPr lvl="2" algn="l">
              <a:defRPr/>
            </a:pPr>
            <a:r>
              <a:rPr lang="fr-FR" dirty="0">
                <a:solidFill>
                  <a:schemeClr val="accent4">
                    <a:lumMod val="85000"/>
                    <a:lumOff val="15000"/>
                  </a:schemeClr>
                </a:solidFill>
              </a:rPr>
              <a:t>Protection contre le gel : de - 20°C à - 35°C selon la composition. </a:t>
            </a:r>
          </a:p>
          <a:p>
            <a:pPr algn="l">
              <a:defRPr/>
            </a:pPr>
            <a:r>
              <a:rPr lang="fr-FR" dirty="0">
                <a:solidFill>
                  <a:schemeClr val="accent4">
                    <a:lumMod val="85000"/>
                    <a:lumOff val="15000"/>
                  </a:schemeClr>
                </a:solidFill>
              </a:rPr>
              <a:t> 	Ils supportent les températures très élevées. </a:t>
            </a:r>
          </a:p>
          <a:p>
            <a:pPr algn="l">
              <a:defRPr/>
            </a:pPr>
            <a:r>
              <a:rPr lang="fr-FR" dirty="0">
                <a:solidFill>
                  <a:schemeClr val="accent4">
                    <a:lumMod val="85000"/>
                    <a:lumOff val="15000"/>
                  </a:schemeClr>
                </a:solidFill>
              </a:rPr>
              <a:t>	Ils protègent le circuit des corrosions diverses (métal, plastiques, 	sels...) </a:t>
            </a:r>
          </a:p>
        </p:txBody>
      </p:sp>
      <p:sp>
        <p:nvSpPr>
          <p:cNvPr id="81929" name="Rectangle 9"/>
          <p:cNvSpPr>
            <a:spLocks noChangeArrowheads="1"/>
          </p:cNvSpPr>
          <p:nvPr/>
        </p:nvSpPr>
        <p:spPr bwMode="auto">
          <a:xfrm>
            <a:off x="900113" y="6237288"/>
            <a:ext cx="7631112" cy="523875"/>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r>
              <a:rPr lang="fr-FR" sz="1400" b="1"/>
              <a:t>Ce n’est pas de l’eau toute simple…imaginez de l’eau dans votre circuit en plein hivers… et imaginez l’état des pièce métalliques qui baigneraient dans le l’eau toute bête…</a:t>
            </a:r>
          </a:p>
        </p:txBody>
      </p:sp>
    </p:spTree>
    <p:extLst>
      <p:ext uri="{BB962C8B-B14F-4D97-AF65-F5344CB8AC3E}">
        <p14:creationId xmlns="" xmlns:p14="http://schemas.microsoft.com/office/powerpoint/2010/main" val="137195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6">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2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2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26">
                                            <p:txEl>
                                              <p:pRg st="12" end="1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3972" name="Text Box 4"/>
          <p:cNvSpPr txBox="1">
            <a:spLocks noChangeArrowheads="1"/>
          </p:cNvSpPr>
          <p:nvPr/>
        </p:nvSpPr>
        <p:spPr bwMode="auto">
          <a:xfrm>
            <a:off x="250825" y="765175"/>
            <a:ext cx="1328738"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Organes</a:t>
            </a:r>
          </a:p>
        </p:txBody>
      </p:sp>
      <p:sp>
        <p:nvSpPr>
          <p:cNvPr id="83973" name="Text Box 5"/>
          <p:cNvSpPr txBox="1">
            <a:spLocks noChangeArrowheads="1"/>
          </p:cNvSpPr>
          <p:nvPr/>
        </p:nvSpPr>
        <p:spPr bwMode="auto">
          <a:xfrm>
            <a:off x="611188" y="1436688"/>
            <a:ext cx="7993062" cy="396875"/>
          </a:xfrm>
          <a:prstGeom prst="rect">
            <a:avLst/>
          </a:prstGeom>
          <a:noFill/>
          <a:ln w="9525">
            <a:noFill/>
            <a:miter lim="800000"/>
            <a:headEnd/>
            <a:tailEnd/>
          </a:ln>
          <a:effectLst/>
        </p:spPr>
        <p:txBody>
          <a:bodyPr>
            <a:spAutoFit/>
          </a:bodyPr>
          <a:lstStyle/>
          <a:p>
            <a:pPr algn="just">
              <a:defRPr/>
            </a:pPr>
            <a:r>
              <a:rPr lang="fr-FR" sz="2000" b="1">
                <a:effectLst>
                  <a:outerShdw blurRad="38100" dist="38100" dir="2700000" algn="tl">
                    <a:srgbClr val="C0C0C0"/>
                  </a:outerShdw>
                </a:effectLst>
              </a:rPr>
              <a:t>Pompe à eau</a:t>
            </a:r>
          </a:p>
        </p:txBody>
      </p:sp>
      <p:sp>
        <p:nvSpPr>
          <p:cNvPr id="83975" name="Rectangle 7"/>
          <p:cNvSpPr>
            <a:spLocks noChangeArrowheads="1"/>
          </p:cNvSpPr>
          <p:nvPr/>
        </p:nvSpPr>
        <p:spPr bwMode="auto">
          <a:xfrm>
            <a:off x="179388" y="5334000"/>
            <a:ext cx="8640762"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r>
              <a:rPr lang="fr-FR">
                <a:solidFill>
                  <a:schemeClr val="accent2"/>
                </a:solidFill>
              </a:rPr>
              <a:t>La pompe à eau, entraînée par courroie, est généralement de type centrifuge. </a:t>
            </a:r>
          </a:p>
          <a:p>
            <a:r>
              <a:rPr lang="fr-FR">
                <a:solidFill>
                  <a:schemeClr val="accent2"/>
                </a:solidFill>
              </a:rPr>
              <a:t>Sous l'effet de la force centrifuge, l'eau est chassée à la périphérie de la roue, créant ainsi une dépression à l'entrée de la pompe, au centre. </a:t>
            </a:r>
          </a:p>
          <a:p>
            <a:r>
              <a:rPr lang="fr-FR">
                <a:solidFill>
                  <a:schemeClr val="accent2"/>
                </a:solidFill>
              </a:rPr>
              <a:t>L'axe est décentré pour permettre une légère circulation d'eau par thermosiphon après l'arrêt du moteur. </a:t>
            </a:r>
          </a:p>
        </p:txBody>
      </p:sp>
      <p:pic>
        <p:nvPicPr>
          <p:cNvPr id="32775"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2500" y="1341438"/>
            <a:ext cx="4897438" cy="3671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949080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86020" name="Text Box 4"/>
          <p:cNvSpPr txBox="1">
            <a:spLocks noChangeArrowheads="1"/>
          </p:cNvSpPr>
          <p:nvPr/>
        </p:nvSpPr>
        <p:spPr bwMode="auto">
          <a:xfrm>
            <a:off x="250825" y="765175"/>
            <a:ext cx="1328738"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Organes</a:t>
            </a:r>
          </a:p>
        </p:txBody>
      </p:sp>
      <p:sp>
        <p:nvSpPr>
          <p:cNvPr id="86021" name="Text Box 5"/>
          <p:cNvSpPr txBox="1">
            <a:spLocks noChangeArrowheads="1"/>
          </p:cNvSpPr>
          <p:nvPr/>
        </p:nvSpPr>
        <p:spPr bwMode="auto">
          <a:xfrm>
            <a:off x="611188" y="1436688"/>
            <a:ext cx="7993062" cy="396875"/>
          </a:xfrm>
          <a:prstGeom prst="rect">
            <a:avLst/>
          </a:prstGeom>
          <a:noFill/>
          <a:ln w="9525">
            <a:noFill/>
            <a:miter lim="800000"/>
            <a:headEnd/>
            <a:tailEnd/>
          </a:ln>
          <a:effectLst/>
        </p:spPr>
        <p:txBody>
          <a:bodyPr>
            <a:spAutoFit/>
          </a:bodyPr>
          <a:lstStyle/>
          <a:p>
            <a:pPr algn="just">
              <a:defRPr/>
            </a:pPr>
            <a:r>
              <a:rPr lang="fr-FR" sz="2000" b="1">
                <a:effectLst>
                  <a:outerShdw blurRad="38100" dist="38100" dir="2700000" algn="tl">
                    <a:srgbClr val="C0C0C0"/>
                  </a:outerShdw>
                </a:effectLst>
              </a:rPr>
              <a:t>radiateur</a:t>
            </a:r>
          </a:p>
        </p:txBody>
      </p:sp>
      <p:sp>
        <p:nvSpPr>
          <p:cNvPr id="86022" name="Rectangle 6"/>
          <p:cNvSpPr>
            <a:spLocks noChangeArrowheads="1"/>
          </p:cNvSpPr>
          <p:nvPr/>
        </p:nvSpPr>
        <p:spPr bwMode="auto">
          <a:xfrm>
            <a:off x="252413" y="5300663"/>
            <a:ext cx="8640762" cy="1465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r>
              <a:rPr lang="fr-FR">
                <a:solidFill>
                  <a:schemeClr val="accent2"/>
                </a:solidFill>
              </a:rPr>
              <a:t>Il est chargé d'évacuer les calories excédentaires dans l'atmosphère. L'eau circule dans un faisceau tubulaire qui est en contact avec des ailettes. Ces ailettes  servent à augmenter considérablement la surface d'échange thermique entre </a:t>
            </a:r>
          </a:p>
          <a:p>
            <a:r>
              <a:rPr lang="fr-FR">
                <a:solidFill>
                  <a:schemeClr val="accent2"/>
                </a:solidFill>
              </a:rPr>
              <a:t>l'eau et l'air. La surface frontale du radiateur est un facteur important dans la </a:t>
            </a:r>
          </a:p>
          <a:p>
            <a:r>
              <a:rPr lang="fr-FR">
                <a:solidFill>
                  <a:schemeClr val="accent2"/>
                </a:solidFill>
              </a:rPr>
              <a:t>dissipation de la chaleur</a:t>
            </a:r>
          </a:p>
        </p:txBody>
      </p:sp>
      <p:pic>
        <p:nvPicPr>
          <p:cNvPr id="33799"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l="16341" t="30811" r="60625" b="36702"/>
          <a:stretch>
            <a:fillRect/>
          </a:stretch>
        </p:blipFill>
        <p:spPr bwMode="auto">
          <a:xfrm>
            <a:off x="6011863" y="1484313"/>
            <a:ext cx="2808287" cy="316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33800"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l="65352" t="27849" r="15742" b="38931"/>
          <a:stretch>
            <a:fillRect/>
          </a:stretch>
        </p:blipFill>
        <p:spPr bwMode="auto">
          <a:xfrm>
            <a:off x="2124075" y="1341438"/>
            <a:ext cx="2305050" cy="324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142598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pPr algn="ctr" fontAlgn="base">
              <a:spcBef>
                <a:spcPct val="0"/>
              </a:spcBef>
              <a:spcAft>
                <a:spcPct val="0"/>
              </a:spcAft>
            </a:pPr>
            <a:endParaRPr lang="fr-FR">
              <a:solidFill>
                <a:srgbClr val="000000"/>
              </a:solidFill>
              <a:latin typeface="Trebuchet MS" pitchFamily="34" charset="0"/>
            </a:endParaRPr>
          </a:p>
        </p:txBody>
      </p:sp>
      <p:sp>
        <p:nvSpPr>
          <p:cNvPr id="6" name="Text Box 7"/>
          <p:cNvSpPr txBox="1">
            <a:spLocks noChangeArrowheads="1"/>
          </p:cNvSpPr>
          <p:nvPr/>
        </p:nvSpPr>
        <p:spPr bwMode="auto">
          <a:xfrm>
            <a:off x="2759361" y="692150"/>
            <a:ext cx="3520516" cy="461665"/>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fr-FR" sz="2400" b="1" dirty="0" smtClean="0">
                <a:solidFill>
                  <a:srgbClr val="000000"/>
                </a:solidFill>
                <a:effectLst>
                  <a:outerShdw blurRad="38100" dist="38100" dir="2700000" algn="tl">
                    <a:srgbClr val="C0C0C0"/>
                  </a:outerShdw>
                </a:effectLst>
                <a:latin typeface="Trebuchet MS" pitchFamily="34" charset="0"/>
              </a:rPr>
              <a:t>Le système de freinage</a:t>
            </a:r>
            <a:endParaRPr lang="fr-FR" sz="2400" b="1" dirty="0">
              <a:solidFill>
                <a:srgbClr val="000000"/>
              </a:solidFill>
              <a:effectLst>
                <a:outerShdw blurRad="38100" dist="38100" dir="2700000" algn="tl">
                  <a:srgbClr val="C0C0C0"/>
                </a:outerShdw>
              </a:effectLst>
              <a:latin typeface="Trebuchet MS" pitchFamily="34" charset="0"/>
            </a:endParaRPr>
          </a:p>
        </p:txBody>
      </p:sp>
      <p:pic>
        <p:nvPicPr>
          <p:cNvPr id="37890" name="Picture 2" descr="http://peugeot.3008.free.fr/FR/PEUGEOT_3008_2010/DESSINS/PEUGEOT_3008_2010_DESSINS_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340768"/>
            <a:ext cx="6854271" cy="50929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325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59396" name="Text Box 4"/>
          <p:cNvSpPr txBox="1">
            <a:spLocks noChangeArrowheads="1"/>
          </p:cNvSpPr>
          <p:nvPr/>
        </p:nvSpPr>
        <p:spPr bwMode="auto">
          <a:xfrm>
            <a:off x="250825" y="788988"/>
            <a:ext cx="311626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Étude du frottement</a:t>
            </a:r>
          </a:p>
        </p:txBody>
      </p:sp>
      <p:sp>
        <p:nvSpPr>
          <p:cNvPr id="59397" name="Text Box 5"/>
          <p:cNvSpPr txBox="1">
            <a:spLocks noChangeArrowheads="1"/>
          </p:cNvSpPr>
          <p:nvPr/>
        </p:nvSpPr>
        <p:spPr bwMode="auto">
          <a:xfrm>
            <a:off x="250825" y="2065338"/>
            <a:ext cx="8713788"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algn="just" eaLnBrk="1" hangingPunct="1">
              <a:buFontTx/>
              <a:buChar char="•"/>
            </a:pPr>
            <a:r>
              <a:rPr lang="fr-FR">
                <a:solidFill>
                  <a:srgbClr val="4D4D4D"/>
                </a:solidFill>
              </a:rPr>
              <a:t>Si on interpose entre les deux surfaces une couche plus ou moins épaisse de lubrifiant :</a:t>
            </a:r>
          </a:p>
          <a:p>
            <a:pPr lvl="1" algn="just" eaLnBrk="1" hangingPunct="1">
              <a:buFontTx/>
              <a:buChar char="•"/>
            </a:pPr>
            <a:r>
              <a:rPr lang="fr-FR">
                <a:solidFill>
                  <a:schemeClr val="accent2"/>
                </a:solidFill>
              </a:rPr>
              <a:t>Plus de contact direct entre les deux pièces et donc de frottement ! Chaque pièce interagit avec l’autre via une pression sur le lubrifiant</a:t>
            </a:r>
          </a:p>
        </p:txBody>
      </p:sp>
      <p:sp>
        <p:nvSpPr>
          <p:cNvPr id="59398" name="Text Box 6"/>
          <p:cNvSpPr txBox="1">
            <a:spLocks noChangeArrowheads="1"/>
          </p:cNvSpPr>
          <p:nvPr/>
        </p:nvSpPr>
        <p:spPr bwMode="auto">
          <a:xfrm>
            <a:off x="611188" y="1412875"/>
            <a:ext cx="3813175"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Frottements avec lubrification</a:t>
            </a:r>
          </a:p>
        </p:txBody>
      </p:sp>
      <p:sp>
        <p:nvSpPr>
          <p:cNvPr id="5127" name="Text Box 8"/>
          <p:cNvSpPr txBox="1">
            <a:spLocks noChangeArrowheads="1"/>
          </p:cNvSpPr>
          <p:nvPr/>
        </p:nvSpPr>
        <p:spPr bwMode="auto">
          <a:xfrm>
            <a:off x="5795963" y="5157788"/>
            <a:ext cx="8366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r>
              <a:rPr lang="fr-FR" sz="1400" i="1"/>
              <a:t>Figure 2</a:t>
            </a:r>
          </a:p>
        </p:txBody>
      </p:sp>
      <p:pic>
        <p:nvPicPr>
          <p:cNvPr id="5128" name="Picture 9" descr="Sans tit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t="51071"/>
          <a:stretch>
            <a:fillRect/>
          </a:stretch>
        </p:blipFill>
        <p:spPr bwMode="auto">
          <a:xfrm>
            <a:off x="5003800" y="3716338"/>
            <a:ext cx="2447925"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402" name="Rectangle 10"/>
          <p:cNvSpPr>
            <a:spLocks noChangeArrowheads="1"/>
          </p:cNvSpPr>
          <p:nvPr/>
        </p:nvSpPr>
        <p:spPr bwMode="auto">
          <a:xfrm>
            <a:off x="250825" y="5811838"/>
            <a:ext cx="8642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l"/>
            <a:r>
              <a:rPr lang="fr-FR"/>
              <a:t>C’est pour éviter tout ces problèmes qu’un moteur à combustion interne doit disposer d’un système efficace de lubrification</a:t>
            </a:r>
          </a:p>
        </p:txBody>
      </p:sp>
      <p:pic>
        <p:nvPicPr>
          <p:cNvPr id="5130" name="Picture 11" descr="Sans tit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b="56216"/>
          <a:stretch>
            <a:fillRect/>
          </a:stretch>
        </p:blipFill>
        <p:spPr bwMode="auto">
          <a:xfrm>
            <a:off x="1403350" y="3716338"/>
            <a:ext cx="2665413" cy="145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 Box 12"/>
          <p:cNvSpPr txBox="1">
            <a:spLocks noChangeArrowheads="1"/>
          </p:cNvSpPr>
          <p:nvPr/>
        </p:nvSpPr>
        <p:spPr bwMode="auto">
          <a:xfrm>
            <a:off x="2268538" y="5157788"/>
            <a:ext cx="8366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eaLnBrk="1" hangingPunct="1"/>
            <a:r>
              <a:rPr lang="fr-FR" sz="1400" i="1"/>
              <a:t>Figure 1</a:t>
            </a:r>
          </a:p>
        </p:txBody>
      </p:sp>
    </p:spTree>
    <p:extLst>
      <p:ext uri="{BB962C8B-B14F-4D97-AF65-F5344CB8AC3E}">
        <p14:creationId xmlns="" xmlns:p14="http://schemas.microsoft.com/office/powerpoint/2010/main" val="424380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4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lum/>
            <a:alphaModFix/>
          </a:blip>
          <a:srcRect/>
          <a:stretch>
            <a:fillRect/>
          </a:stretch>
        </p:blipFill>
        <p:spPr>
          <a:xfrm>
            <a:off x="1306203" y="1796217"/>
            <a:ext cx="6531026" cy="4245610"/>
          </a:xfrm>
          <a:prstGeom prst="rect">
            <a:avLst/>
          </a:prstGeom>
          <a:noFill/>
          <a:ln>
            <a:noFill/>
          </a:ln>
        </p:spPr>
      </p:pic>
      <p:pic>
        <p:nvPicPr>
          <p:cNvPr id="5" name="Picture 4" descr="logo final"/>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5"/>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pPr algn="ctr" fontAlgn="base">
              <a:spcBef>
                <a:spcPct val="0"/>
              </a:spcBef>
              <a:spcAft>
                <a:spcPct val="0"/>
              </a:spcAft>
            </a:pPr>
            <a:endParaRPr lang="fr-FR">
              <a:solidFill>
                <a:srgbClr val="000000"/>
              </a:solidFill>
              <a:latin typeface="Trebuchet MS" pitchFamily="34" charset="0"/>
            </a:endParaRPr>
          </a:p>
        </p:txBody>
      </p:sp>
      <p:sp>
        <p:nvSpPr>
          <p:cNvPr id="7" name="Text Box 7"/>
          <p:cNvSpPr txBox="1">
            <a:spLocks noChangeArrowheads="1"/>
          </p:cNvSpPr>
          <p:nvPr/>
        </p:nvSpPr>
        <p:spPr bwMode="auto">
          <a:xfrm>
            <a:off x="3236257" y="692150"/>
            <a:ext cx="2566728" cy="461665"/>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fr-FR" sz="2400" b="1" dirty="0" smtClean="0">
                <a:solidFill>
                  <a:srgbClr val="000000"/>
                </a:solidFill>
                <a:effectLst>
                  <a:outerShdw blurRad="38100" dist="38100" dir="2700000" algn="tl">
                    <a:srgbClr val="C0C0C0"/>
                  </a:outerShdw>
                </a:effectLst>
                <a:latin typeface="Trebuchet MS" pitchFamily="34" charset="0"/>
              </a:rPr>
              <a:t>Principe de base</a:t>
            </a:r>
            <a:endParaRPr lang="fr-FR" sz="2400" b="1" dirty="0">
              <a:solidFill>
                <a:srgbClr val="000000"/>
              </a:solidFill>
              <a:effectLst>
                <a:outerShdw blurRad="38100" dist="38100" dir="2700000" algn="tl">
                  <a:srgbClr val="C0C0C0"/>
                </a:outerShdw>
              </a:effectLst>
              <a:latin typeface="Trebuchet MS" pitchFamily="34" charset="0"/>
            </a:endParaRPr>
          </a:p>
        </p:txBody>
      </p:sp>
    </p:spTree>
    <p:extLst>
      <p:ext uri="{BB962C8B-B14F-4D97-AF65-F5344CB8AC3E}">
        <p14:creationId xmlns="" xmlns:p14="http://schemas.microsoft.com/office/powerpoint/2010/main" val="891400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pPr algn="ctr" fontAlgn="base">
              <a:spcBef>
                <a:spcPct val="0"/>
              </a:spcBef>
              <a:spcAft>
                <a:spcPct val="0"/>
              </a:spcAft>
            </a:pPr>
            <a:endParaRPr lang="fr-FR">
              <a:solidFill>
                <a:srgbClr val="000000"/>
              </a:solidFill>
              <a:latin typeface="Trebuchet MS" pitchFamily="34" charset="0"/>
            </a:endParaRPr>
          </a:p>
        </p:txBody>
      </p:sp>
      <p:sp>
        <p:nvSpPr>
          <p:cNvPr id="6" name="Text Box 7"/>
          <p:cNvSpPr txBox="1">
            <a:spLocks noChangeArrowheads="1"/>
          </p:cNvSpPr>
          <p:nvPr/>
        </p:nvSpPr>
        <p:spPr bwMode="auto">
          <a:xfrm>
            <a:off x="2689634" y="692150"/>
            <a:ext cx="3659976" cy="461665"/>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fr-FR" sz="2400" b="1" dirty="0" smtClean="0">
                <a:solidFill>
                  <a:srgbClr val="000000"/>
                </a:solidFill>
                <a:effectLst>
                  <a:outerShdw blurRad="38100" dist="38100" dir="2700000" algn="tl">
                    <a:srgbClr val="C0C0C0"/>
                  </a:outerShdw>
                </a:effectLst>
                <a:latin typeface="Trebuchet MS" pitchFamily="34" charset="0"/>
              </a:rPr>
              <a:t>Assistance pneumatique</a:t>
            </a:r>
            <a:endParaRPr lang="fr-FR" sz="2400" b="1" dirty="0">
              <a:solidFill>
                <a:srgbClr val="000000"/>
              </a:solidFill>
              <a:effectLst>
                <a:outerShdw blurRad="38100" dist="38100" dir="2700000" algn="tl">
                  <a:srgbClr val="C0C0C0"/>
                </a:outerShdw>
              </a:effectLst>
              <a:latin typeface="Trebuchet MS" pitchFamily="34" charset="0"/>
            </a:endParaRPr>
          </a:p>
        </p:txBody>
      </p:sp>
      <p:pic>
        <p:nvPicPr>
          <p:cNvPr id="7" name="Image 6"/>
          <p:cNvPicPr>
            <a:picLocks noChangeAspect="1"/>
          </p:cNvPicPr>
          <p:nvPr/>
        </p:nvPicPr>
        <p:blipFill>
          <a:blip r:embed="rId3" cstate="print">
            <a:lum/>
            <a:alphaModFix/>
          </a:blip>
          <a:srcRect/>
          <a:stretch>
            <a:fillRect/>
          </a:stretch>
        </p:blipFill>
        <p:spPr>
          <a:xfrm>
            <a:off x="1285852" y="1440743"/>
            <a:ext cx="6632468" cy="5417257"/>
          </a:xfrm>
          <a:prstGeom prst="rect">
            <a:avLst/>
          </a:prstGeom>
          <a:noFill/>
          <a:ln>
            <a:noFill/>
          </a:ln>
        </p:spPr>
      </p:pic>
    </p:spTree>
    <p:extLst>
      <p:ext uri="{BB962C8B-B14F-4D97-AF65-F5344CB8AC3E}">
        <p14:creationId xmlns="" xmlns:p14="http://schemas.microsoft.com/office/powerpoint/2010/main" val="4105210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pPr algn="ctr" fontAlgn="base">
              <a:spcBef>
                <a:spcPct val="0"/>
              </a:spcBef>
              <a:spcAft>
                <a:spcPct val="0"/>
              </a:spcAft>
            </a:pPr>
            <a:endParaRPr lang="fr-FR">
              <a:solidFill>
                <a:srgbClr val="000000"/>
              </a:solidFill>
              <a:latin typeface="Trebuchet MS" pitchFamily="34" charset="0"/>
            </a:endParaRPr>
          </a:p>
        </p:txBody>
      </p:sp>
      <p:sp>
        <p:nvSpPr>
          <p:cNvPr id="6" name="Text Box 7"/>
          <p:cNvSpPr txBox="1">
            <a:spLocks noChangeArrowheads="1"/>
          </p:cNvSpPr>
          <p:nvPr/>
        </p:nvSpPr>
        <p:spPr bwMode="auto">
          <a:xfrm>
            <a:off x="3336448" y="692150"/>
            <a:ext cx="2366353" cy="461665"/>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fr-FR" sz="2400" b="1" dirty="0" smtClean="0">
                <a:solidFill>
                  <a:srgbClr val="000000"/>
                </a:solidFill>
                <a:effectLst>
                  <a:outerShdw blurRad="38100" dist="38100" dir="2700000" algn="tl">
                    <a:srgbClr val="C0C0C0"/>
                  </a:outerShdw>
                </a:effectLst>
                <a:latin typeface="Trebuchet MS" pitchFamily="34" charset="0"/>
              </a:rPr>
              <a:t>Freins à disque</a:t>
            </a:r>
            <a:endParaRPr lang="fr-FR" sz="2400" b="1" dirty="0">
              <a:solidFill>
                <a:srgbClr val="000000"/>
              </a:solidFill>
              <a:effectLst>
                <a:outerShdw blurRad="38100" dist="38100" dir="2700000" algn="tl">
                  <a:srgbClr val="C0C0C0"/>
                </a:outerShdw>
              </a:effectLst>
              <a:latin typeface="Trebuchet MS" pitchFamily="34" charset="0"/>
            </a:endParaRPr>
          </a:p>
        </p:txBody>
      </p:sp>
      <p:sp>
        <p:nvSpPr>
          <p:cNvPr id="7" name="Espace réservé du texte 2"/>
          <p:cNvSpPr txBox="1">
            <a:spLocks/>
          </p:cNvSpPr>
          <p:nvPr/>
        </p:nvSpPr>
        <p:spPr bwMode="auto">
          <a:xfrm>
            <a:off x="177046" y="993775"/>
            <a:ext cx="8228766" cy="4526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fr-FR" dirty="0" smtClean="0"/>
              <a:t>Composants :</a:t>
            </a:r>
          </a:p>
          <a:p>
            <a:r>
              <a:rPr lang="fr-FR" dirty="0" smtClean="0"/>
              <a:t>un étrier</a:t>
            </a:r>
          </a:p>
          <a:p>
            <a:r>
              <a:rPr lang="fr-FR" dirty="0" smtClean="0"/>
              <a:t>des pistons</a:t>
            </a:r>
          </a:p>
          <a:p>
            <a:r>
              <a:rPr lang="fr-FR" dirty="0" smtClean="0"/>
              <a:t>des plaquettes</a:t>
            </a:r>
          </a:p>
          <a:p>
            <a:r>
              <a:rPr lang="fr-FR" dirty="0" smtClean="0"/>
              <a:t>un disque sur le moyeu</a:t>
            </a:r>
          </a:p>
          <a:p>
            <a:r>
              <a:rPr lang="fr-FR" dirty="0" smtClean="0"/>
              <a:t>(parfois perforé pour avoir moins d'inertie et un meilleur refroidissement)</a:t>
            </a:r>
            <a:endParaRPr lang="fr-FR" dirty="0"/>
          </a:p>
        </p:txBody>
      </p:sp>
      <p:pic>
        <p:nvPicPr>
          <p:cNvPr id="8" name="Image 7"/>
          <p:cNvPicPr>
            <a:picLocks noChangeAspect="1"/>
          </p:cNvPicPr>
          <p:nvPr/>
        </p:nvPicPr>
        <p:blipFill>
          <a:blip r:embed="rId3" cstate="print">
            <a:lum/>
            <a:alphaModFix/>
          </a:blip>
          <a:srcRect/>
          <a:stretch>
            <a:fillRect/>
          </a:stretch>
        </p:blipFill>
        <p:spPr>
          <a:xfrm>
            <a:off x="5694207" y="922982"/>
            <a:ext cx="2612412" cy="2694328"/>
          </a:xfrm>
          <a:prstGeom prst="rect">
            <a:avLst/>
          </a:prstGeom>
          <a:noFill/>
          <a:ln>
            <a:noFill/>
          </a:ln>
        </p:spPr>
      </p:pic>
      <p:pic>
        <p:nvPicPr>
          <p:cNvPr id="9" name="Image 8"/>
          <p:cNvPicPr>
            <a:picLocks noChangeAspect="1"/>
          </p:cNvPicPr>
          <p:nvPr/>
        </p:nvPicPr>
        <p:blipFill>
          <a:blip r:embed="rId4" cstate="print">
            <a:lum/>
            <a:alphaModFix/>
          </a:blip>
          <a:srcRect/>
          <a:stretch>
            <a:fillRect/>
          </a:stretch>
        </p:blipFill>
        <p:spPr>
          <a:xfrm>
            <a:off x="6531027" y="4621187"/>
            <a:ext cx="2612412" cy="2237110"/>
          </a:xfrm>
          <a:prstGeom prst="rect">
            <a:avLst/>
          </a:prstGeom>
          <a:noFill/>
          <a:ln>
            <a:noFill/>
          </a:ln>
        </p:spPr>
      </p:pic>
    </p:spTree>
    <p:extLst>
      <p:ext uri="{BB962C8B-B14F-4D97-AF65-F5344CB8AC3E}">
        <p14:creationId xmlns="" xmlns:p14="http://schemas.microsoft.com/office/powerpoint/2010/main" val="849257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mecaretro.free.fr/IMG/jpg/frein-disqu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67396" y="1150298"/>
            <a:ext cx="4104456" cy="539442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logo final"/>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5"/>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pPr algn="ctr" fontAlgn="base">
              <a:spcBef>
                <a:spcPct val="0"/>
              </a:spcBef>
              <a:spcAft>
                <a:spcPct val="0"/>
              </a:spcAft>
            </a:pPr>
            <a:endParaRPr lang="fr-FR">
              <a:solidFill>
                <a:srgbClr val="000000"/>
              </a:solidFill>
              <a:latin typeface="Trebuchet MS" pitchFamily="34" charset="0"/>
            </a:endParaRPr>
          </a:p>
        </p:txBody>
      </p:sp>
      <p:sp>
        <p:nvSpPr>
          <p:cNvPr id="8" name="Text Box 7"/>
          <p:cNvSpPr txBox="1">
            <a:spLocks noChangeArrowheads="1"/>
          </p:cNvSpPr>
          <p:nvPr/>
        </p:nvSpPr>
        <p:spPr bwMode="auto">
          <a:xfrm>
            <a:off x="3336448" y="692150"/>
            <a:ext cx="2366353" cy="461665"/>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fr-FR" sz="2400" b="1" dirty="0" smtClean="0">
                <a:solidFill>
                  <a:srgbClr val="000000"/>
                </a:solidFill>
                <a:effectLst>
                  <a:outerShdw blurRad="38100" dist="38100" dir="2700000" algn="tl">
                    <a:srgbClr val="C0C0C0"/>
                  </a:outerShdw>
                </a:effectLst>
                <a:latin typeface="Trebuchet MS" pitchFamily="34" charset="0"/>
              </a:rPr>
              <a:t>Freins à disque</a:t>
            </a:r>
            <a:endParaRPr lang="fr-FR" sz="2400" b="1" dirty="0">
              <a:solidFill>
                <a:srgbClr val="000000"/>
              </a:solidFill>
              <a:effectLst>
                <a:outerShdw blurRad="38100" dist="38100" dir="2700000" algn="tl">
                  <a:srgbClr val="C0C0C0"/>
                </a:outerShdw>
              </a:effectLst>
              <a:latin typeface="Trebuchet MS" pitchFamily="34" charset="0"/>
            </a:endParaRPr>
          </a:p>
        </p:txBody>
      </p:sp>
    </p:spTree>
    <p:extLst>
      <p:ext uri="{BB962C8B-B14F-4D97-AF65-F5344CB8AC3E}">
        <p14:creationId xmlns="" xmlns:p14="http://schemas.microsoft.com/office/powerpoint/2010/main" val="1441828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pPr algn="ctr" fontAlgn="base">
              <a:spcBef>
                <a:spcPct val="0"/>
              </a:spcBef>
              <a:spcAft>
                <a:spcPct val="0"/>
              </a:spcAft>
            </a:pPr>
            <a:endParaRPr lang="fr-FR">
              <a:solidFill>
                <a:srgbClr val="000000"/>
              </a:solidFill>
              <a:latin typeface="Trebuchet MS" pitchFamily="34" charset="0"/>
            </a:endParaRPr>
          </a:p>
        </p:txBody>
      </p:sp>
      <p:sp>
        <p:nvSpPr>
          <p:cNvPr id="6" name="Text Box 7"/>
          <p:cNvSpPr txBox="1">
            <a:spLocks noChangeArrowheads="1"/>
          </p:cNvSpPr>
          <p:nvPr/>
        </p:nvSpPr>
        <p:spPr bwMode="auto">
          <a:xfrm>
            <a:off x="3124851" y="692150"/>
            <a:ext cx="2789546" cy="461665"/>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fr-FR" sz="2400" b="1" dirty="0" smtClean="0">
                <a:solidFill>
                  <a:srgbClr val="000000"/>
                </a:solidFill>
                <a:effectLst>
                  <a:outerShdw blurRad="38100" dist="38100" dir="2700000" algn="tl">
                    <a:srgbClr val="C0C0C0"/>
                  </a:outerShdw>
                </a:effectLst>
                <a:latin typeface="Trebuchet MS" pitchFamily="34" charset="0"/>
              </a:rPr>
              <a:t>Freins à tambours</a:t>
            </a:r>
            <a:endParaRPr lang="fr-FR" sz="2400" b="1" dirty="0">
              <a:solidFill>
                <a:srgbClr val="000000"/>
              </a:solidFill>
              <a:effectLst>
                <a:outerShdw blurRad="38100" dist="38100" dir="2700000" algn="tl">
                  <a:srgbClr val="C0C0C0"/>
                </a:outerShdw>
              </a:effectLst>
              <a:latin typeface="Trebuchet MS" pitchFamily="34" charset="0"/>
            </a:endParaRPr>
          </a:p>
        </p:txBody>
      </p:sp>
      <p:pic>
        <p:nvPicPr>
          <p:cNvPr id="7" name="Image 6"/>
          <p:cNvPicPr>
            <a:picLocks noChangeAspect="1"/>
          </p:cNvPicPr>
          <p:nvPr/>
        </p:nvPicPr>
        <p:blipFill>
          <a:blip r:embed="rId3" cstate="print">
            <a:lum/>
            <a:alphaModFix/>
          </a:blip>
          <a:srcRect/>
          <a:stretch>
            <a:fillRect/>
          </a:stretch>
        </p:blipFill>
        <p:spPr>
          <a:xfrm>
            <a:off x="684213" y="2204864"/>
            <a:ext cx="7857339" cy="3976227"/>
          </a:xfrm>
          <a:prstGeom prst="rect">
            <a:avLst/>
          </a:prstGeom>
          <a:noFill/>
          <a:ln>
            <a:noFill/>
          </a:ln>
        </p:spPr>
      </p:pic>
    </p:spTree>
    <p:extLst>
      <p:ext uri="{BB962C8B-B14F-4D97-AF65-F5344CB8AC3E}">
        <p14:creationId xmlns="" xmlns:p14="http://schemas.microsoft.com/office/powerpoint/2010/main" val="400677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40964" name="Text Box 4"/>
          <p:cNvSpPr txBox="1">
            <a:spLocks noChangeArrowheads="1"/>
          </p:cNvSpPr>
          <p:nvPr/>
        </p:nvSpPr>
        <p:spPr bwMode="auto">
          <a:xfrm>
            <a:off x="250825" y="788988"/>
            <a:ext cx="5718175"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caractéristiques d’un huile moteur</a:t>
            </a:r>
          </a:p>
        </p:txBody>
      </p:sp>
      <p:sp>
        <p:nvSpPr>
          <p:cNvPr id="40966" name="Text Box 6"/>
          <p:cNvSpPr txBox="1">
            <a:spLocks noChangeArrowheads="1"/>
          </p:cNvSpPr>
          <p:nvPr/>
        </p:nvSpPr>
        <p:spPr bwMode="auto">
          <a:xfrm>
            <a:off x="611188" y="1412875"/>
            <a:ext cx="1133475"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Critères</a:t>
            </a:r>
          </a:p>
        </p:txBody>
      </p:sp>
      <p:sp>
        <p:nvSpPr>
          <p:cNvPr id="40971" name="Text Box 11"/>
          <p:cNvSpPr txBox="1">
            <a:spLocks noChangeArrowheads="1"/>
          </p:cNvSpPr>
          <p:nvPr/>
        </p:nvSpPr>
        <p:spPr bwMode="auto">
          <a:xfrm>
            <a:off x="684213" y="2205038"/>
            <a:ext cx="8280400" cy="201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algn="l" eaLnBrk="1" hangingPunct="1"/>
            <a:r>
              <a:rPr lang="fr-FR"/>
              <a:t>Une huile est définit selon plusieurs critères comme par exemple :</a:t>
            </a:r>
          </a:p>
          <a:p>
            <a:pPr algn="l" eaLnBrk="1" hangingPunct="1"/>
            <a:endParaRPr lang="fr-FR"/>
          </a:p>
          <a:p>
            <a:pPr algn="l" eaLnBrk="1" hangingPunct="1"/>
            <a:r>
              <a:rPr lang="fr-FR"/>
              <a:t>	</a:t>
            </a:r>
            <a:r>
              <a:rPr lang="fr-FR" b="1" u="sng">
                <a:solidFill>
                  <a:schemeClr val="accent2"/>
                </a:solidFill>
              </a:rPr>
              <a:t>-sa température d’inflammation</a:t>
            </a:r>
          </a:p>
          <a:p>
            <a:pPr algn="l" eaLnBrk="1" hangingPunct="1"/>
            <a:endParaRPr lang="fr-FR" b="1" u="sng">
              <a:solidFill>
                <a:schemeClr val="accent2"/>
              </a:solidFill>
            </a:endParaRPr>
          </a:p>
          <a:p>
            <a:pPr algn="l" eaLnBrk="1" hangingPunct="1"/>
            <a:r>
              <a:rPr lang="fr-FR"/>
              <a:t>	</a:t>
            </a:r>
            <a:r>
              <a:rPr lang="fr-FR" b="1" u="sng">
                <a:solidFill>
                  <a:schemeClr val="accent2"/>
                </a:solidFill>
              </a:rPr>
              <a:t>-son onctuosité :</a:t>
            </a:r>
            <a:r>
              <a:rPr lang="fr-FR"/>
              <a:t> </a:t>
            </a:r>
            <a:r>
              <a:rPr lang="fr-FR">
                <a:solidFill>
                  <a:srgbClr val="4D4D4D"/>
                </a:solidFill>
              </a:rPr>
              <a:t>pouvoir d’adhérence aux surface</a:t>
            </a:r>
          </a:p>
          <a:p>
            <a:pPr algn="l" eaLnBrk="1" hangingPunct="1"/>
            <a:endParaRPr lang="fr-FR">
              <a:solidFill>
                <a:srgbClr val="4D4D4D"/>
              </a:solidFill>
            </a:endParaRPr>
          </a:p>
          <a:p>
            <a:pPr algn="l" eaLnBrk="1" hangingPunct="1"/>
            <a:r>
              <a:rPr lang="fr-FR"/>
              <a:t>	</a:t>
            </a:r>
            <a:r>
              <a:rPr lang="fr-FR" b="1" u="sng">
                <a:solidFill>
                  <a:schemeClr val="accent2"/>
                </a:solidFill>
              </a:rPr>
              <a:t>-Sa viscosité/fluidité :</a:t>
            </a:r>
            <a:r>
              <a:rPr lang="fr-FR"/>
              <a:t> </a:t>
            </a:r>
            <a:r>
              <a:rPr lang="fr-FR">
                <a:solidFill>
                  <a:srgbClr val="4D4D4D"/>
                </a:solidFill>
              </a:rPr>
              <a:t>caractérise la vitesse d ’écoulement</a:t>
            </a:r>
          </a:p>
        </p:txBody>
      </p:sp>
    </p:spTree>
    <p:extLst>
      <p:ext uri="{BB962C8B-B14F-4D97-AF65-F5344CB8AC3E}">
        <p14:creationId xmlns="" xmlns:p14="http://schemas.microsoft.com/office/powerpoint/2010/main" val="1313084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0420" name="Text Box 4"/>
          <p:cNvSpPr txBox="1">
            <a:spLocks noChangeArrowheads="1"/>
          </p:cNvSpPr>
          <p:nvPr/>
        </p:nvSpPr>
        <p:spPr bwMode="auto">
          <a:xfrm>
            <a:off x="250825" y="788988"/>
            <a:ext cx="5718175"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caractéristiques d’un huile moteur</a:t>
            </a:r>
          </a:p>
        </p:txBody>
      </p:sp>
      <p:sp>
        <p:nvSpPr>
          <p:cNvPr id="60421" name="Text Box 5"/>
          <p:cNvSpPr txBox="1">
            <a:spLocks noChangeArrowheads="1"/>
          </p:cNvSpPr>
          <p:nvPr/>
        </p:nvSpPr>
        <p:spPr bwMode="auto">
          <a:xfrm>
            <a:off x="611188" y="1412875"/>
            <a:ext cx="1014412"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Indices</a:t>
            </a:r>
          </a:p>
        </p:txBody>
      </p:sp>
      <p:sp>
        <p:nvSpPr>
          <p:cNvPr id="60422" name="Text Box 6"/>
          <p:cNvSpPr txBox="1">
            <a:spLocks noChangeArrowheads="1"/>
          </p:cNvSpPr>
          <p:nvPr/>
        </p:nvSpPr>
        <p:spPr bwMode="auto">
          <a:xfrm>
            <a:off x="468313" y="2133600"/>
            <a:ext cx="8280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algn="just" eaLnBrk="1" hangingPunct="1"/>
            <a:r>
              <a:rPr lang="fr-FR">
                <a:solidFill>
                  <a:schemeClr val="accent2"/>
                </a:solidFill>
              </a:rPr>
              <a:t>Lorsque l’on achète un bidon d’huile on y trouve indiqué dessus son « grade » par exemple : 10W40</a:t>
            </a:r>
          </a:p>
        </p:txBody>
      </p:sp>
      <p:sp>
        <p:nvSpPr>
          <p:cNvPr id="60423" name="Rectangle 7"/>
          <p:cNvSpPr>
            <a:spLocks noChangeArrowheads="1"/>
          </p:cNvSpPr>
          <p:nvPr/>
        </p:nvSpPr>
        <p:spPr bwMode="auto">
          <a:xfrm>
            <a:off x="271463" y="2560638"/>
            <a:ext cx="8604250" cy="4179887"/>
          </a:xfrm>
          <a:prstGeom prst="rect">
            <a:avLst/>
          </a:prstGeom>
          <a:noFill/>
          <a:ln w="9525" algn="ctr">
            <a:noFill/>
            <a:miter lim="800000"/>
            <a:headEnd/>
            <a:tailEnd/>
          </a:ln>
          <a:effectLst/>
        </p:spPr>
        <p:txBody>
          <a:bodyPr anchor="ctr">
            <a:spAutoFit/>
          </a:bodyPr>
          <a:lstStyle/>
          <a:p>
            <a:pPr>
              <a:defRPr/>
            </a:pPr>
            <a:r>
              <a:rPr lang="fr-FR" sz="2800" b="1" dirty="0">
                <a:effectLst>
                  <a:outerShdw blurRad="38100" dist="38100" dir="2700000" algn="tl">
                    <a:srgbClr val="C0C0C0"/>
                  </a:outerShdw>
                </a:effectLst>
              </a:rPr>
              <a:t>x W y</a:t>
            </a:r>
          </a:p>
          <a:p>
            <a:pPr algn="just">
              <a:defRPr/>
            </a:pPr>
            <a:endParaRPr lang="fr-FR" sz="2400" b="1" dirty="0">
              <a:effectLst>
                <a:outerShdw blurRad="38100" dist="38100" dir="2700000" algn="tl">
                  <a:srgbClr val="C0C0C0"/>
                </a:outerShdw>
              </a:effectLst>
            </a:endParaRPr>
          </a:p>
          <a:p>
            <a:pPr algn="just">
              <a:defRPr/>
            </a:pPr>
            <a:r>
              <a:rPr lang="fr-FR" dirty="0">
                <a:solidFill>
                  <a:srgbClr val="4D4D4D"/>
                </a:solidFill>
              </a:rPr>
              <a:t>Avec : 	- x la viscosité de l’huile a froid (-18°C dans notre cas)</a:t>
            </a:r>
          </a:p>
          <a:p>
            <a:pPr algn="just">
              <a:defRPr/>
            </a:pPr>
            <a:r>
              <a:rPr lang="fr-FR" dirty="0">
                <a:solidFill>
                  <a:srgbClr val="4D4D4D"/>
                </a:solidFill>
              </a:rPr>
              <a:t>	- y la viscosité de l’huile a chaud (100°C dans notre cas)</a:t>
            </a:r>
          </a:p>
          <a:p>
            <a:pPr algn="just">
              <a:buFontTx/>
              <a:buChar char="•"/>
              <a:defRPr/>
            </a:pPr>
            <a:endParaRPr lang="fr-FR" dirty="0">
              <a:solidFill>
                <a:srgbClr val="4D4D4D"/>
              </a:solidFill>
            </a:endParaRPr>
          </a:p>
          <a:p>
            <a:pPr algn="just">
              <a:buFontTx/>
              <a:buChar char="•"/>
              <a:defRPr/>
            </a:pPr>
            <a:r>
              <a:rPr lang="fr-FR" dirty="0">
                <a:solidFill>
                  <a:srgbClr val="4D4D4D"/>
                </a:solidFill>
              </a:rPr>
              <a:t>Il est très important pour un moteur que l’huile ait une faible viscosité à froid car au démarrage les liaisons ne sont pas lubrifiées, il y a donc un contact métal-métal. C’est pourquoi l’huile doit être assez fluide pour parvenir rapidement aux liaisons.</a:t>
            </a:r>
          </a:p>
          <a:p>
            <a:pPr algn="just">
              <a:buFontTx/>
              <a:buChar char="•"/>
              <a:defRPr/>
            </a:pPr>
            <a:endParaRPr lang="fr-FR" dirty="0">
              <a:solidFill>
                <a:srgbClr val="4D4D4D"/>
              </a:solidFill>
            </a:endParaRPr>
          </a:p>
          <a:p>
            <a:pPr algn="just">
              <a:buFontTx/>
              <a:buChar char="•"/>
              <a:defRPr/>
            </a:pPr>
            <a:r>
              <a:rPr lang="fr-FR" dirty="0">
                <a:solidFill>
                  <a:srgbClr val="4D4D4D"/>
                </a:solidFill>
              </a:rPr>
              <a:t>De même l’huile doit avoir une viscosité suffisante à chaud pour bien lubrifier toutes les pièces et que la pression reste assez élevée pour maintenir un contact hydrodynamique entre les pièces en mouvement telles que coussinets de bielles sur maneton de vilebrequin.</a:t>
            </a:r>
          </a:p>
        </p:txBody>
      </p:sp>
    </p:spTree>
    <p:extLst>
      <p:ext uri="{BB962C8B-B14F-4D97-AF65-F5344CB8AC3E}">
        <p14:creationId xmlns="" xmlns:p14="http://schemas.microsoft.com/office/powerpoint/2010/main" val="3487634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2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04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4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1444" name="Text Box 4"/>
          <p:cNvSpPr txBox="1">
            <a:spLocks noChangeArrowheads="1"/>
          </p:cNvSpPr>
          <p:nvPr/>
        </p:nvSpPr>
        <p:spPr bwMode="auto">
          <a:xfrm>
            <a:off x="250825" y="788988"/>
            <a:ext cx="5718175"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caractéristiques d’un huile moteur</a:t>
            </a:r>
          </a:p>
        </p:txBody>
      </p:sp>
      <p:sp>
        <p:nvSpPr>
          <p:cNvPr id="61445" name="Text Box 5"/>
          <p:cNvSpPr txBox="1">
            <a:spLocks noChangeArrowheads="1"/>
          </p:cNvSpPr>
          <p:nvPr/>
        </p:nvSpPr>
        <p:spPr bwMode="auto">
          <a:xfrm>
            <a:off x="611188" y="1412875"/>
            <a:ext cx="3233737"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Choix d’une huile moteur</a:t>
            </a:r>
          </a:p>
        </p:txBody>
      </p:sp>
      <p:sp>
        <p:nvSpPr>
          <p:cNvPr id="61446" name="Text Box 6"/>
          <p:cNvSpPr txBox="1">
            <a:spLocks noChangeArrowheads="1"/>
          </p:cNvSpPr>
          <p:nvPr/>
        </p:nvSpPr>
        <p:spPr bwMode="auto">
          <a:xfrm>
            <a:off x="420688" y="2166938"/>
            <a:ext cx="8280400" cy="40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algn="ctr" eaLnBrk="0" fontAlgn="base" hangingPunct="0">
              <a:spcBef>
                <a:spcPct val="0"/>
              </a:spcBef>
              <a:spcAft>
                <a:spcPct val="0"/>
              </a:spcAft>
              <a:defRPr>
                <a:solidFill>
                  <a:schemeClr val="tx1"/>
                </a:solidFill>
                <a:latin typeface="Trebuchet MS" pitchFamily="34" charset="0"/>
              </a:defRPr>
            </a:lvl6pPr>
            <a:lvl7pPr marL="2971800" indent="-228600" algn="ctr" eaLnBrk="0" fontAlgn="base" hangingPunct="0">
              <a:spcBef>
                <a:spcPct val="0"/>
              </a:spcBef>
              <a:spcAft>
                <a:spcPct val="0"/>
              </a:spcAft>
              <a:defRPr>
                <a:solidFill>
                  <a:schemeClr val="tx1"/>
                </a:solidFill>
                <a:latin typeface="Trebuchet MS" pitchFamily="34" charset="0"/>
              </a:defRPr>
            </a:lvl7pPr>
            <a:lvl8pPr marL="3429000" indent="-228600" algn="ctr" eaLnBrk="0" fontAlgn="base" hangingPunct="0">
              <a:spcBef>
                <a:spcPct val="0"/>
              </a:spcBef>
              <a:spcAft>
                <a:spcPct val="0"/>
              </a:spcAft>
              <a:defRPr>
                <a:solidFill>
                  <a:schemeClr val="tx1"/>
                </a:solidFill>
                <a:latin typeface="Trebuchet MS" pitchFamily="34" charset="0"/>
              </a:defRPr>
            </a:lvl8pPr>
            <a:lvl9pPr marL="3886200" indent="-228600" algn="ctr" eaLnBrk="0" fontAlgn="base" hangingPunct="0">
              <a:spcBef>
                <a:spcPct val="0"/>
              </a:spcBef>
              <a:spcAft>
                <a:spcPct val="0"/>
              </a:spcAft>
              <a:defRPr>
                <a:solidFill>
                  <a:schemeClr val="tx1"/>
                </a:solidFill>
                <a:latin typeface="Trebuchet MS" pitchFamily="34" charset="0"/>
              </a:defRPr>
            </a:lvl9pPr>
          </a:lstStyle>
          <a:p>
            <a:pPr algn="just" eaLnBrk="1" hangingPunct="1"/>
            <a:r>
              <a:rPr lang="fr-FR" sz="1600" b="1" dirty="0">
                <a:solidFill>
                  <a:schemeClr val="accent2"/>
                </a:solidFill>
              </a:rPr>
              <a:t>Il existe 3 catégories d’huiles :</a:t>
            </a:r>
          </a:p>
          <a:p>
            <a:pPr algn="just" eaLnBrk="1" hangingPunct="1"/>
            <a:r>
              <a:rPr lang="fr-FR" sz="1600" b="1" dirty="0">
                <a:solidFill>
                  <a:schemeClr val="accent2"/>
                </a:solidFill>
              </a:rPr>
              <a:t>	les minérales, les semi </a:t>
            </a:r>
            <a:r>
              <a:rPr lang="fr-FR" sz="1600" b="1" dirty="0" smtClean="0">
                <a:solidFill>
                  <a:schemeClr val="accent2"/>
                </a:solidFill>
              </a:rPr>
              <a:t>synthèses et les 100% synthèses.</a:t>
            </a:r>
          </a:p>
          <a:p>
            <a:pPr algn="just" eaLnBrk="1" hangingPunct="1">
              <a:buFontTx/>
              <a:buChar char="•"/>
            </a:pPr>
            <a:endParaRPr lang="fr-FR" sz="1600" b="1" dirty="0" smtClean="0">
              <a:solidFill>
                <a:schemeClr val="accent2"/>
              </a:solidFill>
            </a:endParaRPr>
          </a:p>
          <a:p>
            <a:pPr algn="just" eaLnBrk="1" hangingPunct="1">
              <a:buFontTx/>
              <a:buChar char="•"/>
            </a:pPr>
            <a:r>
              <a:rPr lang="fr-FR" sz="1600" dirty="0" smtClean="0">
                <a:solidFill>
                  <a:srgbClr val="4D4D4D"/>
                </a:solidFill>
              </a:rPr>
              <a:t>Sur </a:t>
            </a:r>
            <a:r>
              <a:rPr lang="fr-FR" sz="1600" dirty="0">
                <a:solidFill>
                  <a:srgbClr val="4D4D4D"/>
                </a:solidFill>
              </a:rPr>
              <a:t>les moteurs modernes, il est exclu d’utiliser de l’huile minérale sous peine de graves ennuis. Les huiles semi synthèse de bonne qualité sont utilisables même dans des moteurs sports.</a:t>
            </a:r>
          </a:p>
          <a:p>
            <a:pPr algn="just" eaLnBrk="1" hangingPunct="1">
              <a:buFontTx/>
              <a:buChar char="•"/>
            </a:pPr>
            <a:endParaRPr lang="fr-FR" sz="1600" dirty="0">
              <a:solidFill>
                <a:srgbClr val="4D4D4D"/>
              </a:solidFill>
            </a:endParaRPr>
          </a:p>
          <a:p>
            <a:pPr algn="just" eaLnBrk="1" hangingPunct="1">
              <a:buFontTx/>
              <a:buChar char="•"/>
            </a:pPr>
            <a:r>
              <a:rPr lang="fr-FR" sz="1600" dirty="0">
                <a:solidFill>
                  <a:srgbClr val="4D4D4D"/>
                </a:solidFill>
              </a:rPr>
              <a:t>Cependant il est nettement préférable d’utiliser de l’huile 100% synthèse</a:t>
            </a:r>
          </a:p>
          <a:p>
            <a:pPr algn="just" eaLnBrk="1" hangingPunct="1"/>
            <a:endParaRPr lang="fr-FR" sz="1600" dirty="0">
              <a:solidFill>
                <a:srgbClr val="4D4D4D"/>
              </a:solidFill>
            </a:endParaRPr>
          </a:p>
          <a:p>
            <a:pPr algn="just" eaLnBrk="1" hangingPunct="1"/>
            <a:r>
              <a:rPr lang="fr-FR" b="1" u="sng" dirty="0">
                <a:solidFill>
                  <a:schemeClr val="accent2"/>
                </a:solidFill>
              </a:rPr>
              <a:t>Pourquoi choisir une huile de synthèse : </a:t>
            </a:r>
          </a:p>
          <a:p>
            <a:pPr algn="just" eaLnBrk="1" hangingPunct="1"/>
            <a:endParaRPr lang="fr-FR" dirty="0">
              <a:solidFill>
                <a:srgbClr val="4D4D4D"/>
              </a:solidFill>
            </a:endParaRPr>
          </a:p>
          <a:p>
            <a:pPr algn="just" eaLnBrk="1" hangingPunct="1">
              <a:buFontTx/>
              <a:buChar char="•"/>
            </a:pPr>
            <a:r>
              <a:rPr lang="fr-FR" sz="1600" dirty="0">
                <a:solidFill>
                  <a:srgbClr val="4D4D4D"/>
                </a:solidFill>
              </a:rPr>
              <a:t>De part ses propriétés naturelles, une huile de synthèse est totalement insensible aux cisaillements mécaniques et sa viscosité varie peu avec la température</a:t>
            </a:r>
          </a:p>
          <a:p>
            <a:pPr algn="just" eaLnBrk="1" hangingPunct="1">
              <a:buFontTx/>
              <a:buChar char="•"/>
            </a:pPr>
            <a:r>
              <a:rPr lang="fr-FR" sz="1600" dirty="0">
                <a:solidFill>
                  <a:srgbClr val="4D4D4D"/>
                </a:solidFill>
              </a:rPr>
              <a:t>Il s’agit donc d’une garantie parfaite contre l’usure</a:t>
            </a:r>
          </a:p>
          <a:p>
            <a:pPr algn="just" eaLnBrk="1" hangingPunct="1">
              <a:buFontTx/>
              <a:buChar char="•"/>
            </a:pPr>
            <a:r>
              <a:rPr lang="fr-FR" sz="1600" dirty="0">
                <a:solidFill>
                  <a:srgbClr val="4D4D4D"/>
                </a:solidFill>
              </a:rPr>
              <a:t>Sa fluidité facilite les démarrages à froid, sa stabilité thermique lui permet de durer plus longtemps et enfin sa faible volatilité réduit la consommation d’huile</a:t>
            </a:r>
            <a:endParaRPr lang="fr-FR" dirty="0">
              <a:solidFill>
                <a:schemeClr val="accent2"/>
              </a:solidFill>
            </a:endParaRPr>
          </a:p>
        </p:txBody>
      </p:sp>
    </p:spTree>
    <p:extLst>
      <p:ext uri="{BB962C8B-B14F-4D97-AF65-F5344CB8AC3E}">
        <p14:creationId xmlns="" xmlns:p14="http://schemas.microsoft.com/office/powerpoint/2010/main" val="446342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6">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4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4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4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2468" name="Text Box 4"/>
          <p:cNvSpPr txBox="1">
            <a:spLocks noChangeArrowheads="1"/>
          </p:cNvSpPr>
          <p:nvPr/>
        </p:nvSpPr>
        <p:spPr bwMode="auto">
          <a:xfrm>
            <a:off x="250825" y="788988"/>
            <a:ext cx="674211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principaux organes du circuit de graissage</a:t>
            </a:r>
          </a:p>
        </p:txBody>
      </p:sp>
      <p:sp>
        <p:nvSpPr>
          <p:cNvPr id="62469" name="Text Box 5"/>
          <p:cNvSpPr txBox="1">
            <a:spLocks noChangeArrowheads="1"/>
          </p:cNvSpPr>
          <p:nvPr/>
        </p:nvSpPr>
        <p:spPr bwMode="auto">
          <a:xfrm>
            <a:off x="611188" y="1412875"/>
            <a:ext cx="1103312"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organes</a:t>
            </a:r>
          </a:p>
        </p:txBody>
      </p:sp>
      <p:pic>
        <p:nvPicPr>
          <p:cNvPr id="62471"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775" y="1484313"/>
            <a:ext cx="5184775" cy="345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2472" name="Rectangle 8"/>
          <p:cNvSpPr>
            <a:spLocks noChangeArrowheads="1"/>
          </p:cNvSpPr>
          <p:nvPr/>
        </p:nvSpPr>
        <p:spPr bwMode="auto">
          <a:xfrm>
            <a:off x="179388" y="5210175"/>
            <a:ext cx="8713787"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just">
              <a:buFontTx/>
              <a:buChar char="•"/>
            </a:pPr>
            <a:r>
              <a:rPr lang="fr-FR" sz="1600">
                <a:solidFill>
                  <a:schemeClr val="accent2"/>
                </a:solidFill>
              </a:rPr>
              <a:t>Le carter contient une grande quantité d'huile afin de participer au refroidissement. </a:t>
            </a:r>
          </a:p>
          <a:p>
            <a:pPr algn="just">
              <a:buFontTx/>
              <a:buChar char="•"/>
            </a:pPr>
            <a:r>
              <a:rPr lang="fr-FR" sz="1600">
                <a:solidFill>
                  <a:schemeClr val="accent2"/>
                </a:solidFill>
              </a:rPr>
              <a:t>La pompe à huile assure le pompage et la mise sous pression régulée de l'huile. </a:t>
            </a:r>
          </a:p>
          <a:p>
            <a:pPr algn="just">
              <a:buFontTx/>
              <a:buChar char="•"/>
            </a:pPr>
            <a:r>
              <a:rPr lang="fr-FR" sz="1600">
                <a:solidFill>
                  <a:schemeClr val="accent2"/>
                </a:solidFill>
              </a:rPr>
              <a:t>Le filtre à huile retient les impuretés (ex: résidus de combustion, déchets métalliques...). </a:t>
            </a:r>
          </a:p>
          <a:p>
            <a:pPr algn="just">
              <a:buFontTx/>
              <a:buChar char="•"/>
            </a:pPr>
            <a:r>
              <a:rPr lang="fr-FR" sz="1600">
                <a:solidFill>
                  <a:schemeClr val="accent2"/>
                </a:solidFill>
              </a:rPr>
              <a:t>Parfois, un radiateur est nécessaire pour parfaire le refroidissement de l'huile. </a:t>
            </a:r>
          </a:p>
        </p:txBody>
      </p:sp>
    </p:spTree>
    <p:extLst>
      <p:ext uri="{BB962C8B-B14F-4D97-AF65-F5344CB8AC3E}">
        <p14:creationId xmlns="" xmlns:p14="http://schemas.microsoft.com/office/powerpoint/2010/main" val="3572199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4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4516" name="Text Box 4"/>
          <p:cNvSpPr txBox="1">
            <a:spLocks noChangeArrowheads="1"/>
          </p:cNvSpPr>
          <p:nvPr/>
        </p:nvSpPr>
        <p:spPr bwMode="auto">
          <a:xfrm>
            <a:off x="250825" y="788988"/>
            <a:ext cx="6742113"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Les principaux organes du circuit de graissage</a:t>
            </a:r>
          </a:p>
        </p:txBody>
      </p:sp>
      <p:sp>
        <p:nvSpPr>
          <p:cNvPr id="64517" name="Text Box 5"/>
          <p:cNvSpPr txBox="1">
            <a:spLocks noChangeArrowheads="1"/>
          </p:cNvSpPr>
          <p:nvPr/>
        </p:nvSpPr>
        <p:spPr bwMode="auto">
          <a:xfrm>
            <a:off x="611188" y="1412875"/>
            <a:ext cx="125095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Synthèse</a:t>
            </a:r>
          </a:p>
        </p:txBody>
      </p:sp>
      <p:pic>
        <p:nvPicPr>
          <p:cNvPr id="10246"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l="24219" t="11084" r="52748" b="53499"/>
          <a:stretch>
            <a:fillRect/>
          </a:stretch>
        </p:blipFill>
        <p:spPr bwMode="auto">
          <a:xfrm>
            <a:off x="107950" y="3933825"/>
            <a:ext cx="2224088" cy="273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0247"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l="33464" t="45573" r="34048" b="11604"/>
          <a:stretch>
            <a:fillRect/>
          </a:stretch>
        </p:blipFill>
        <p:spPr bwMode="auto">
          <a:xfrm>
            <a:off x="6213475" y="3789363"/>
            <a:ext cx="2798763"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0248" name="Picture 11" descr="oelpumpen01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1050" y="1484313"/>
            <a:ext cx="4249738"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6983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ogo final"/>
          <p:cNvPicPr preferRelativeResize="0">
            <a:picLocks noChangeAspect="1" noChangeArrowheads="1"/>
          </p:cNvPicPr>
          <p:nvPr/>
        </p:nvPicPr>
        <p:blipFill>
          <a:blip r:embed="rId2" cstate="print">
            <a:extLst>
              <a:ext uri="{28A0092B-C50C-407E-A947-70E740481C1C}">
                <a14:useLocalDpi xmlns="" xmlns:a14="http://schemas.microsoft.com/office/drawing/2010/main" val="0"/>
              </a:ext>
            </a:extLst>
          </a:blip>
          <a:srcRect b="15567"/>
          <a:stretch>
            <a:fillRect/>
          </a:stretch>
        </p:blipFill>
        <p:spPr bwMode="auto">
          <a:xfrm>
            <a:off x="7667625" y="0"/>
            <a:ext cx="1476375"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Line 3"/>
          <p:cNvSpPr>
            <a:spLocks noChangeShapeType="1"/>
          </p:cNvSpPr>
          <p:nvPr/>
        </p:nvSpPr>
        <p:spPr bwMode="auto">
          <a:xfrm>
            <a:off x="684213" y="549275"/>
            <a:ext cx="6911975" cy="0"/>
          </a:xfrm>
          <a:prstGeom prst="line">
            <a:avLst/>
          </a:prstGeom>
          <a:noFill/>
          <a:ln w="28575">
            <a:solidFill>
              <a:srgbClr val="00008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63492" name="Text Box 4"/>
          <p:cNvSpPr txBox="1">
            <a:spLocks noChangeArrowheads="1"/>
          </p:cNvSpPr>
          <p:nvPr/>
        </p:nvSpPr>
        <p:spPr bwMode="auto">
          <a:xfrm>
            <a:off x="250825" y="788988"/>
            <a:ext cx="4916488" cy="457200"/>
          </a:xfrm>
          <a:prstGeom prst="rect">
            <a:avLst/>
          </a:prstGeom>
          <a:noFill/>
          <a:ln w="9525">
            <a:noFill/>
            <a:miter lim="800000"/>
            <a:headEnd/>
            <a:tailEnd/>
          </a:ln>
          <a:effectLst/>
        </p:spPr>
        <p:txBody>
          <a:bodyPr wrap="none">
            <a:spAutoFit/>
          </a:bodyPr>
          <a:lstStyle/>
          <a:p>
            <a:pPr algn="just">
              <a:defRPr/>
            </a:pPr>
            <a:r>
              <a:rPr lang="fr-FR" sz="2400" b="1">
                <a:solidFill>
                  <a:schemeClr val="accent2"/>
                </a:solidFill>
                <a:effectLst>
                  <a:outerShdw blurRad="38100" dist="38100" dir="2700000" algn="tl">
                    <a:srgbClr val="C0C0C0"/>
                  </a:outerShdw>
                </a:effectLst>
              </a:rPr>
              <a:t>Lubrification des organes moteur</a:t>
            </a:r>
          </a:p>
        </p:txBody>
      </p:sp>
      <p:sp>
        <p:nvSpPr>
          <p:cNvPr id="63493" name="Text Box 5"/>
          <p:cNvSpPr txBox="1">
            <a:spLocks noChangeArrowheads="1"/>
          </p:cNvSpPr>
          <p:nvPr/>
        </p:nvSpPr>
        <p:spPr bwMode="auto">
          <a:xfrm>
            <a:off x="611188" y="1412875"/>
            <a:ext cx="3225800" cy="396875"/>
          </a:xfrm>
          <a:prstGeom prst="rect">
            <a:avLst/>
          </a:prstGeom>
          <a:noFill/>
          <a:ln w="9525">
            <a:noFill/>
            <a:miter lim="800000"/>
            <a:headEnd/>
            <a:tailEnd/>
          </a:ln>
          <a:effectLst/>
        </p:spPr>
        <p:txBody>
          <a:bodyPr wrap="none">
            <a:spAutoFit/>
          </a:bodyPr>
          <a:lstStyle/>
          <a:p>
            <a:pPr algn="just">
              <a:defRPr/>
            </a:pPr>
            <a:r>
              <a:rPr lang="fr-FR" sz="2000" b="1">
                <a:effectLst>
                  <a:outerShdw blurRad="38100" dist="38100" dir="2700000" algn="tl">
                    <a:srgbClr val="C0C0C0"/>
                  </a:outerShdw>
                </a:effectLst>
              </a:rPr>
              <a:t>Méthodes de lubrification</a:t>
            </a:r>
          </a:p>
        </p:txBody>
      </p:sp>
      <p:sp>
        <p:nvSpPr>
          <p:cNvPr id="63496" name="Rectangle 8"/>
          <p:cNvSpPr>
            <a:spLocks noChangeArrowheads="1"/>
          </p:cNvSpPr>
          <p:nvPr/>
        </p:nvSpPr>
        <p:spPr bwMode="auto">
          <a:xfrm>
            <a:off x="611188" y="2060575"/>
            <a:ext cx="5875337"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pPr algn="l">
              <a:tabLst>
                <a:tab pos="1123950" algn="l"/>
              </a:tabLst>
            </a:pPr>
            <a:r>
              <a:rPr lang="fr-FR" b="1">
                <a:solidFill>
                  <a:schemeClr val="accent2"/>
                </a:solidFill>
              </a:rPr>
              <a:t>Il existe deux méthodes pour lubrifier ces éléments :</a:t>
            </a:r>
          </a:p>
          <a:p>
            <a:pPr algn="l">
              <a:tabLst>
                <a:tab pos="1123950" algn="l"/>
              </a:tabLst>
            </a:pPr>
            <a:r>
              <a:rPr lang="fr-FR"/>
              <a:t>	</a:t>
            </a:r>
            <a:r>
              <a:rPr lang="fr-FR">
                <a:solidFill>
                  <a:srgbClr val="4D4D4D"/>
                </a:solidFill>
              </a:rPr>
              <a:t>-le barbotage</a:t>
            </a:r>
          </a:p>
          <a:p>
            <a:pPr algn="l">
              <a:tabLst>
                <a:tab pos="1123950" algn="l"/>
              </a:tabLst>
            </a:pPr>
            <a:r>
              <a:rPr lang="fr-FR">
                <a:solidFill>
                  <a:srgbClr val="4D4D4D"/>
                </a:solidFill>
              </a:rPr>
              <a:t>	-la projection d’huile par les paliers</a:t>
            </a:r>
          </a:p>
        </p:txBody>
      </p:sp>
      <p:sp>
        <p:nvSpPr>
          <p:cNvPr id="63497" name="Rectangle 9"/>
          <p:cNvSpPr>
            <a:spLocks noChangeArrowheads="1"/>
          </p:cNvSpPr>
          <p:nvPr/>
        </p:nvSpPr>
        <p:spPr bwMode="auto">
          <a:xfrm>
            <a:off x="244475" y="4005263"/>
            <a:ext cx="591185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ctr">
            <a:spAutoFit/>
          </a:bodyPr>
          <a:lstStyle/>
          <a:p>
            <a:pPr algn="just"/>
            <a:r>
              <a:rPr lang="fr-FR">
                <a:solidFill>
                  <a:schemeClr val="accent2"/>
                </a:solidFill>
              </a:rPr>
              <a:t>Le barbotage n’est plus utilisé de nos jours. Le principe était simple, les masselottes du vilebrequin trempaient dans le carter d’huile et projetaient l’huile grâce à la rotation du vilebrequin.</a:t>
            </a:r>
          </a:p>
        </p:txBody>
      </p:sp>
      <p:pic>
        <p:nvPicPr>
          <p:cNvPr id="11272"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9713" y="2636838"/>
            <a:ext cx="1943100"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3362581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52</TotalTime>
  <Words>1479</Words>
  <Application>Microsoft Office PowerPoint</Application>
  <PresentationFormat>Affichage à l'écran (4:3)</PresentationFormat>
  <Paragraphs>227</Paragraphs>
  <Slides>34</Slides>
  <Notes>1</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dc:creator>
  <cp:lastModifiedBy>adjacque</cp:lastModifiedBy>
  <cp:revision>14</cp:revision>
  <dcterms:created xsi:type="dcterms:W3CDTF">2012-06-12T08:03:44Z</dcterms:created>
  <dcterms:modified xsi:type="dcterms:W3CDTF">2012-06-12T16:22:19Z</dcterms:modified>
</cp:coreProperties>
</file>