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8" r:id="rId2"/>
    <p:sldId id="259" r:id="rId3"/>
    <p:sldId id="265" r:id="rId4"/>
    <p:sldId id="260" r:id="rId5"/>
    <p:sldId id="279" r:id="rId6"/>
    <p:sldId id="275" r:id="rId7"/>
    <p:sldId id="276" r:id="rId8"/>
    <p:sldId id="261" r:id="rId9"/>
    <p:sldId id="264" r:id="rId10"/>
    <p:sldId id="262" r:id="rId11"/>
    <p:sldId id="266" r:id="rId12"/>
    <p:sldId id="281" r:id="rId13"/>
    <p:sldId id="282" r:id="rId14"/>
    <p:sldId id="283" r:id="rId15"/>
    <p:sldId id="284" r:id="rId16"/>
    <p:sldId id="285" r:id="rId17"/>
    <p:sldId id="286" r:id="rId18"/>
    <p:sldId id="267" r:id="rId19"/>
    <p:sldId id="268" r:id="rId20"/>
    <p:sldId id="269" r:id="rId21"/>
    <p:sldId id="270" r:id="rId22"/>
    <p:sldId id="271" r:id="rId23"/>
    <p:sldId id="272" r:id="rId24"/>
    <p:sldId id="273" r:id="rId25"/>
    <p:sldId id="274"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578" autoAdjust="0"/>
  </p:normalViewPr>
  <p:slideViewPr>
    <p:cSldViewPr>
      <p:cViewPr>
        <p:scale>
          <a:sx n="120" d="100"/>
          <a:sy n="120" d="100"/>
        </p:scale>
        <p:origin x="270" y="30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6CE1E-AB4E-4AB6-B49B-B3A498FD918B}" type="datetimeFigureOut">
              <a:rPr lang="fr-FR" smtClean="0"/>
              <a:pPr/>
              <a:t>29/05/2012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395EA8-08B1-48C0-BAF0-4C6C0FBC2F4D}" type="slidenum">
              <a:rPr lang="fr-FR" smtClean="0"/>
              <a:pPr/>
              <a:t>‹N°›</a:t>
            </a:fld>
            <a:endParaRPr lang="fr-FR"/>
          </a:p>
        </p:txBody>
      </p:sp>
    </p:spTree>
    <p:extLst>
      <p:ext uri="{BB962C8B-B14F-4D97-AF65-F5344CB8AC3E}">
        <p14:creationId xmlns:p14="http://schemas.microsoft.com/office/powerpoint/2010/main" xmlns="" val="2212828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Des vérins hydrauliques ou pneumatiques à commande électrique intégrés dans la boîte se chargent de la commande des fourchettes. La tringlerie de commande ainsi que le levier sont supprimés, ce qui est particulièrement appréciable dans le cas où la boîte est à l'arrière, comme sur les cars par exemple. Cette voie, déjà exploitée par </a:t>
            </a:r>
            <a:r>
              <a:rPr lang="fr-FR" sz="1200" b="0" i="0" kern="1200" dirty="0" err="1" smtClean="0">
                <a:solidFill>
                  <a:schemeClr val="tx1"/>
                </a:solidFill>
                <a:effectLst/>
                <a:latin typeface="+mn-lt"/>
                <a:ea typeface="+mn-ea"/>
                <a:cs typeface="+mn-cs"/>
              </a:rPr>
              <a:t>Maybach</a:t>
            </a:r>
            <a:r>
              <a:rPr lang="fr-FR" sz="1200" b="0" i="0" kern="1200" dirty="0" smtClean="0">
                <a:solidFill>
                  <a:schemeClr val="tx1"/>
                </a:solidFill>
                <a:effectLst/>
                <a:latin typeface="+mn-lt"/>
                <a:ea typeface="+mn-ea"/>
                <a:cs typeface="+mn-cs"/>
              </a:rPr>
              <a:t> dès les années 20 pour un médiateur à 2 rapports monté en aval de la boîte principale, mais ou l’habileté du chauffeur remplaçait le pilotage électronique, à été suivie notamment par la firme </a:t>
            </a:r>
            <a:r>
              <a:rPr lang="fr-FR" sz="1200" b="0" i="0" kern="1200" dirty="0" err="1" smtClean="0">
                <a:solidFill>
                  <a:schemeClr val="tx1"/>
                </a:solidFill>
                <a:effectLst/>
                <a:latin typeface="+mn-lt"/>
                <a:ea typeface="+mn-ea"/>
                <a:cs typeface="+mn-cs"/>
              </a:rPr>
              <a:t>Eaton</a:t>
            </a:r>
            <a:r>
              <a:rPr lang="fr-FR" sz="1200" b="0" i="0" kern="1200" dirty="0" smtClean="0">
                <a:solidFill>
                  <a:schemeClr val="tx1"/>
                </a:solidFill>
                <a:effectLst/>
                <a:latin typeface="+mn-lt"/>
                <a:ea typeface="+mn-ea"/>
                <a:cs typeface="+mn-cs"/>
              </a:rPr>
              <a:t>-Fuller qui produit les boîtes à vitesses montées sur la majorité des camions américains. Sa commande SAMT, commercialisée dans les années 90 mais dont le système manuel de contrôle laissait fort à désirer, a maintenant cédé la place à une version nommée </a:t>
            </a:r>
            <a:r>
              <a:rPr lang="fr-FR" sz="1200" b="0" i="0" kern="1200" dirty="0" err="1" smtClean="0">
                <a:solidFill>
                  <a:schemeClr val="tx1"/>
                </a:solidFill>
                <a:effectLst/>
                <a:latin typeface="+mn-lt"/>
                <a:ea typeface="+mn-ea"/>
                <a:cs typeface="+mn-cs"/>
              </a:rPr>
              <a:t>Autoshift</a:t>
            </a:r>
            <a:r>
              <a:rPr lang="fr-FR" sz="1200" b="0" i="0" kern="1200" dirty="0" smtClean="0">
                <a:solidFill>
                  <a:schemeClr val="tx1"/>
                </a:solidFill>
                <a:effectLst/>
                <a:latin typeface="+mn-lt"/>
                <a:ea typeface="+mn-ea"/>
                <a:cs typeface="+mn-cs"/>
              </a:rPr>
              <a:t> qui peut être pilotée au choix manuellement ou automatiquement.</a:t>
            </a:r>
          </a:p>
          <a:p>
            <a:endParaRPr lang="fr-F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Boîte manuelle, avec embrayage. Différence : l'enchaînement des vitesses est réglé comme une boîte à musique par un arbre cannelé connecté à chaque fourchette. Les cannelures sont disposée de telle manière à ce que une seule vitesse puisse être engagée en même temps, en laissant un jeu entre le désengagement de l'une et l'engagement de la suivante. On incrémente la rotation de l'axe, et les passages de vitesses s'enchaînent (attention, existence de neutre entre chaque vitesse possible du au jeu désengagement/engagement)</a:t>
            </a:r>
          </a:p>
          <a:p>
            <a:endParaRPr lang="fr-FR" dirty="0"/>
          </a:p>
        </p:txBody>
      </p:sp>
      <p:sp>
        <p:nvSpPr>
          <p:cNvPr id="4" name="Espace réservé du numéro de diapositive 3"/>
          <p:cNvSpPr>
            <a:spLocks noGrp="1"/>
          </p:cNvSpPr>
          <p:nvPr>
            <p:ph type="sldNum" sz="quarter" idx="10"/>
          </p:nvPr>
        </p:nvSpPr>
        <p:spPr/>
        <p:txBody>
          <a:bodyPr/>
          <a:lstStyle/>
          <a:p>
            <a:fld id="{98395EA8-08B1-48C0-BAF0-4C6C0FBC2F4D}" type="slidenum">
              <a:rPr lang="fr-FR" smtClean="0"/>
              <a:pPr/>
              <a:t>7</a:t>
            </a:fld>
            <a:endParaRPr lang="fr-FR"/>
          </a:p>
        </p:txBody>
      </p:sp>
    </p:spTree>
    <p:extLst>
      <p:ext uri="{BB962C8B-B14F-4D97-AF65-F5344CB8AC3E}">
        <p14:creationId xmlns:p14="http://schemas.microsoft.com/office/powerpoint/2010/main" xmlns="" val="263988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Robotisées : idem boîte manuelle, fourchettes actionnées par des actionneurs commandés électroniquement, embrayage toujours présent, mais plus au pied=&gt;calculateur* qui gère l'embrayage et le passage des différents rapports</a:t>
            </a:r>
          </a:p>
          <a:p>
            <a:endParaRPr lang="fr-FR" dirty="0"/>
          </a:p>
        </p:txBody>
      </p:sp>
      <p:sp>
        <p:nvSpPr>
          <p:cNvPr id="4" name="Espace réservé du numéro de diapositive 3"/>
          <p:cNvSpPr>
            <a:spLocks noGrp="1"/>
          </p:cNvSpPr>
          <p:nvPr>
            <p:ph type="sldNum" sz="quarter" idx="10"/>
          </p:nvPr>
        </p:nvSpPr>
        <p:spPr/>
        <p:txBody>
          <a:bodyPr/>
          <a:lstStyle/>
          <a:p>
            <a:fld id="{98395EA8-08B1-48C0-BAF0-4C6C0FBC2F4D}" type="slidenum">
              <a:rPr lang="fr-FR" smtClean="0"/>
              <a:pPr/>
              <a:t>8</a:t>
            </a:fld>
            <a:endParaRPr lang="fr-FR"/>
          </a:p>
        </p:txBody>
      </p:sp>
    </p:spTree>
    <p:extLst>
      <p:ext uri="{BB962C8B-B14F-4D97-AF65-F5344CB8AC3E}">
        <p14:creationId xmlns:p14="http://schemas.microsoft.com/office/powerpoint/2010/main" xmlns="" val="2389639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-Avant : coupleur hydraulique* (2 hélices distinctes dans un bain d'huile, l'une est solidaire du vilebrequin et l'autre de la pompe hydraulique de la boîte=&gt;maximum de perte(---).</a:t>
            </a:r>
          </a:p>
          <a:p>
            <a:r>
              <a:rPr lang="fr-FR" sz="1200" kern="1200" dirty="0" smtClean="0">
                <a:solidFill>
                  <a:schemeClr val="tx1"/>
                </a:solidFill>
                <a:effectLst/>
                <a:latin typeface="+mn-lt"/>
                <a:ea typeface="+mn-ea"/>
                <a:cs typeface="+mn-cs"/>
              </a:rPr>
              <a:t>A un certain régime moteur le mouvement est transmis, plus le régime augmente, plus la pression monte=&gt;gestion hydraulique de la boîte par </a:t>
            </a:r>
            <a:r>
              <a:rPr lang="fr-FR" sz="1200" kern="1200" dirty="0" err="1" smtClean="0">
                <a:solidFill>
                  <a:schemeClr val="tx1"/>
                </a:solidFill>
                <a:effectLst/>
                <a:latin typeface="+mn-lt"/>
                <a:ea typeface="+mn-ea"/>
                <a:cs typeface="+mn-cs"/>
              </a:rPr>
              <a:t>minis</a:t>
            </a:r>
            <a:r>
              <a:rPr lang="fr-FR" sz="1200" kern="1200" dirty="0" smtClean="0">
                <a:solidFill>
                  <a:schemeClr val="tx1"/>
                </a:solidFill>
                <a:effectLst/>
                <a:latin typeface="+mn-lt"/>
                <a:ea typeface="+mn-ea"/>
                <a:cs typeface="+mn-cs"/>
              </a:rPr>
              <a:t> embrayages=&gt;telle plage de régime à telle pression = tel embrayage commandé=&gt;tel rapport engagé. Il ne s'agit plus de pignons conventionnels comme dans le cadre des boîtes mécaniques, mais de trains épicycloïdaux* (3 rapports possible/ train, et donc 2 trains en série donnent 9 rapports)  Problème de la neige : pas de résistance aux niveau des roues =&gt; augmentation du régime et de la pression=&gt;changement de rapport jusqu'au dernier directement, </a:t>
            </a:r>
            <a:r>
              <a:rPr lang="fr-FR" sz="1200" kern="1200" dirty="0" err="1" smtClean="0">
                <a:solidFill>
                  <a:schemeClr val="tx1"/>
                </a:solidFill>
                <a:effectLst/>
                <a:latin typeface="+mn-lt"/>
                <a:ea typeface="+mn-ea"/>
                <a:cs typeface="+mn-cs"/>
              </a:rPr>
              <a:t>pbl</a:t>
            </a:r>
            <a:r>
              <a:rPr lang="fr-FR" sz="1200" kern="1200" dirty="0" smtClean="0">
                <a:solidFill>
                  <a:schemeClr val="tx1"/>
                </a:solidFill>
                <a:effectLst/>
                <a:latin typeface="+mn-lt"/>
                <a:ea typeface="+mn-ea"/>
                <a:cs typeface="+mn-cs"/>
              </a:rPr>
              <a:t> : on a toujours pas démarrer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-Maintenant : coupleur hydraulique, calculateur qui gère les vitesses à engager, en fonction du mode de conduite (la conduite sur neige devient possible!) induit par des capteurs extérieurs à la boîte au niveau du moteur et des roues =&gt;anti patinage (écart vitesse théorique prise à la boîte et vitesses des roues non motrices).</a:t>
            </a:r>
          </a:p>
          <a:p>
            <a:r>
              <a:rPr lang="fr-FR" sz="1200" kern="1200" dirty="0" smtClean="0">
                <a:solidFill>
                  <a:schemeClr val="tx1"/>
                </a:solidFill>
                <a:effectLst/>
                <a:latin typeface="+mn-lt"/>
                <a:ea typeface="+mn-ea"/>
                <a:cs typeface="+mn-cs"/>
              </a:rPr>
              <a:t>Exemple : position de la pédale d'accélérateur à fond, régime moteur pas au max=&gt;changement de rapport en rétrogradant</a:t>
            </a:r>
          </a:p>
          <a:p>
            <a:endParaRPr lang="fr-FR" dirty="0"/>
          </a:p>
        </p:txBody>
      </p:sp>
      <p:sp>
        <p:nvSpPr>
          <p:cNvPr id="4" name="Espace réservé du numéro de diapositive 3"/>
          <p:cNvSpPr>
            <a:spLocks noGrp="1"/>
          </p:cNvSpPr>
          <p:nvPr>
            <p:ph type="sldNum" sz="quarter" idx="10"/>
          </p:nvPr>
        </p:nvSpPr>
        <p:spPr/>
        <p:txBody>
          <a:bodyPr/>
          <a:lstStyle/>
          <a:p>
            <a:fld id="{98395EA8-08B1-48C0-BAF0-4C6C0FBC2F4D}" type="slidenum">
              <a:rPr lang="fr-FR" smtClean="0"/>
              <a:pPr/>
              <a:t>10</a:t>
            </a:fld>
            <a:endParaRPr lang="fr-FR"/>
          </a:p>
        </p:txBody>
      </p:sp>
    </p:spTree>
    <p:extLst>
      <p:ext uri="{BB962C8B-B14F-4D97-AF65-F5344CB8AC3E}">
        <p14:creationId xmlns:p14="http://schemas.microsoft.com/office/powerpoint/2010/main" xmlns="" val="2745551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C52D46-9D90-433F-AC3F-906583A69D38}"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201464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A2A90F-21D4-42B2-B3EB-D0599DF52D17}"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130713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8B417E-FEEF-4553-8AA3-BD62E9C5893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3426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8C6F30-9A6C-4D34-870B-E799EB0CB264}"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185137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51F2D5-996D-4BBD-B0CE-82969AB12927}"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328199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E40BC2-95F7-482C-A6C3-1A78F8B7FBC7}"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149925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22FCD70-FAA1-4DCA-ADA6-7A4D0147BB4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48868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D124828-3B29-41E8-8D26-26BF37171C7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119885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70B836-9D22-446B-92A6-3E5F10FC120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36700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105E-3081-46FC-B0DA-BA6CE04911E7}"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286276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7EF768-0262-4960-ABB2-6FCB29CA68F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xmlns="" val="224755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bright="60000" contrast="-47000"/>
          </a:blip>
          <a:srcRect/>
          <a:stretch>
            <a:fillRect l="-1000" r="-5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43E5898-414D-4873-B71B-4D1DCDB6F454}" type="slidenum">
              <a:rPr lang="fr-FR">
                <a:solidFill>
                  <a:srgbClr val="000000"/>
                </a:solidFill>
              </a:rPr>
              <a:pPr fontAlgn="base">
                <a:spcBef>
                  <a:spcPct val="0"/>
                </a:spcBef>
                <a:spcAft>
                  <a:spcPct val="0"/>
                </a:spcAft>
                <a:defRPr/>
              </a:pPr>
              <a:t>‹N°›</a:t>
            </a:fld>
            <a:endParaRPr lang="fr-FR">
              <a:solidFill>
                <a:srgbClr val="000000"/>
              </a:solidFill>
            </a:endParaRPr>
          </a:p>
        </p:txBody>
      </p:sp>
    </p:spTree>
    <p:extLst>
      <p:ext uri="{BB962C8B-B14F-4D97-AF65-F5344CB8AC3E}">
        <p14:creationId xmlns:p14="http://schemas.microsoft.com/office/powerpoint/2010/main" xmlns="" val="118303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357313" y="333375"/>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fr-FR" sz="3200" cap="small" dirty="0" smtClean="0">
                <a:solidFill>
                  <a:srgbClr val="000000"/>
                </a:solidFill>
                <a:latin typeface="Trebuchet MS" pitchFamily="34" charset="0"/>
                <a:cs typeface="Arial" charset="0"/>
              </a:rPr>
              <a:t>Les boites de vitesses (partie 2/2)</a:t>
            </a:r>
          </a:p>
        </p:txBody>
      </p:sp>
      <p:pic>
        <p:nvPicPr>
          <p:cNvPr id="2051" name="Picture 4" descr="1"/>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1928813" y="1714500"/>
            <a:ext cx="5021262" cy="461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5" descr="logo final"/>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spTree>
    <p:extLst>
      <p:ext uri="{BB962C8B-B14F-4D97-AF65-F5344CB8AC3E}">
        <p14:creationId xmlns:p14="http://schemas.microsoft.com/office/powerpoint/2010/main" xmlns="" val="3363239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357313" y="333375"/>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fr-FR" sz="3200" b="1" dirty="0"/>
              <a:t>Automatique</a:t>
            </a:r>
            <a:endParaRPr lang="fr-FR" sz="3200" cap="small" dirty="0" smtClean="0">
              <a:solidFill>
                <a:srgbClr val="000000"/>
              </a:solidFill>
              <a:latin typeface="Trebuchet MS" pitchFamily="34" charset="0"/>
              <a:cs typeface="Arial" charset="0"/>
            </a:endParaRPr>
          </a:p>
        </p:txBody>
      </p:sp>
      <p:pic>
        <p:nvPicPr>
          <p:cNvPr id="5" name="Picture 5" descr="logo final"/>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4905" y="1190625"/>
            <a:ext cx="5754216" cy="4963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ZoneTexte 8"/>
          <p:cNvSpPr txBox="1"/>
          <p:nvPr/>
        </p:nvSpPr>
        <p:spPr>
          <a:xfrm>
            <a:off x="1794905" y="6153636"/>
            <a:ext cx="5754216" cy="369332"/>
          </a:xfrm>
          <a:prstGeom prst="rect">
            <a:avLst/>
          </a:prstGeom>
          <a:noFill/>
        </p:spPr>
        <p:txBody>
          <a:bodyPr wrap="square" rtlCol="0">
            <a:spAutoFit/>
          </a:bodyPr>
          <a:lstStyle/>
          <a:p>
            <a:pPr algn="ctr"/>
            <a:r>
              <a:rPr lang="fr-FR" dirty="0" smtClean="0"/>
              <a:t>Le coupleur hydraulique</a:t>
            </a:r>
            <a:endParaRPr lang="fr-FR" dirty="0"/>
          </a:p>
        </p:txBody>
      </p:sp>
    </p:spTree>
    <p:extLst>
      <p:ext uri="{BB962C8B-B14F-4D97-AF65-F5344CB8AC3E}">
        <p14:creationId xmlns:p14="http://schemas.microsoft.com/office/powerpoint/2010/main" xmlns="" val="3434122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41972" y="1190625"/>
            <a:ext cx="5754216" cy="51787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ZoneTexte 4"/>
          <p:cNvSpPr txBox="1"/>
          <p:nvPr/>
        </p:nvSpPr>
        <p:spPr>
          <a:xfrm>
            <a:off x="1841972" y="6351981"/>
            <a:ext cx="5754216" cy="369332"/>
          </a:xfrm>
          <a:prstGeom prst="rect">
            <a:avLst/>
          </a:prstGeom>
          <a:noFill/>
        </p:spPr>
        <p:txBody>
          <a:bodyPr wrap="square" rtlCol="0">
            <a:spAutoFit/>
          </a:bodyPr>
          <a:lstStyle/>
          <a:p>
            <a:pPr algn="ctr"/>
            <a:r>
              <a:rPr lang="fr-FR" dirty="0" smtClean="0"/>
              <a:t>L’embrayage hydraulique</a:t>
            </a:r>
            <a:endParaRPr lang="fr-FR" dirty="0"/>
          </a:p>
        </p:txBody>
      </p:sp>
      <p:pic>
        <p:nvPicPr>
          <p:cNvPr id="7" name="Picture 5" descr="logo final"/>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sp>
        <p:nvSpPr>
          <p:cNvPr id="10" name="Rectangle 2"/>
          <p:cNvSpPr txBox="1">
            <a:spLocks noChangeArrowheads="1"/>
          </p:cNvSpPr>
          <p:nvPr/>
        </p:nvSpPr>
        <p:spPr bwMode="auto">
          <a:xfrm>
            <a:off x="1357313" y="333375"/>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fr-FR" sz="3200" b="1" dirty="0"/>
              <a:t>Automatique</a:t>
            </a:r>
            <a:endParaRPr lang="fr-FR" sz="3200" cap="small" dirty="0" smtClean="0">
              <a:solidFill>
                <a:srgbClr val="000000"/>
              </a:solidFill>
              <a:latin typeface="Trebuchet MS" pitchFamily="34" charset="0"/>
              <a:cs typeface="Arial" charset="0"/>
            </a:endParaRPr>
          </a:p>
        </p:txBody>
      </p:sp>
    </p:spTree>
    <p:extLst>
      <p:ext uri="{BB962C8B-B14F-4D97-AF65-F5344CB8AC3E}">
        <p14:creationId xmlns:p14="http://schemas.microsoft.com/office/powerpoint/2010/main" xmlns="" val="1388290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txBox="1">
            <a:spLocks noGrp="1"/>
          </p:cNvSpPr>
          <p:nvPr>
            <p:ph type="body" idx="4294967295"/>
          </p:nvPr>
        </p:nvSpPr>
        <p:spPr>
          <a:xfrm>
            <a:off x="179512" y="1268760"/>
            <a:ext cx="7772400" cy="4114800"/>
          </a:xfrm>
        </p:spPr>
        <p:txBody>
          <a:bodyPr/>
          <a:lstStyle/>
          <a:p>
            <a:pPr lvl="0"/>
            <a:r>
              <a:rPr lang="fr-FR" dirty="0"/>
              <a:t>Pas d'embrayage à disque mais un coupleur hydraulique</a:t>
            </a:r>
          </a:p>
          <a:p>
            <a:pPr lvl="0"/>
            <a:r>
              <a:rPr lang="fr-FR" dirty="0"/>
              <a:t>Principe : 1 turbine entraînée par</a:t>
            </a:r>
          </a:p>
          <a:p>
            <a:pPr lvl="0"/>
            <a:r>
              <a:rPr lang="fr-FR" dirty="0"/>
              <a:t>le moteur qui tourne dans l'huile qui met en mouvement une 2ème turbine</a:t>
            </a:r>
          </a:p>
          <a:p>
            <a:pPr lvl="0"/>
            <a:r>
              <a:rPr lang="fr-FR" dirty="0"/>
              <a:t>quand la vitesse augmente.</a:t>
            </a:r>
          </a:p>
          <a:p>
            <a:pPr lvl="0"/>
            <a:endParaRPr lang="fr-FR" dirty="0"/>
          </a:p>
        </p:txBody>
      </p:sp>
      <p:pic>
        <p:nvPicPr>
          <p:cNvPr id="4" name="Image 3"/>
          <p:cNvPicPr>
            <a:picLocks noChangeAspect="1"/>
          </p:cNvPicPr>
          <p:nvPr/>
        </p:nvPicPr>
        <p:blipFill>
          <a:blip r:embed="rId3" cstate="print">
            <a:lum/>
            <a:alphaModFix/>
          </a:blip>
          <a:srcRect/>
          <a:stretch>
            <a:fillRect/>
          </a:stretch>
        </p:blipFill>
        <p:spPr>
          <a:xfrm>
            <a:off x="5580112" y="3501008"/>
            <a:ext cx="3265513" cy="3229929"/>
          </a:xfrm>
          <a:prstGeom prst="rect">
            <a:avLst/>
          </a:prstGeom>
          <a:noFill/>
          <a:ln>
            <a:noFill/>
          </a:ln>
        </p:spPr>
      </p:pic>
      <p:sp>
        <p:nvSpPr>
          <p:cNvPr id="5" name="Rectangle 2"/>
          <p:cNvSpPr txBox="1">
            <a:spLocks noChangeArrowheads="1"/>
          </p:cNvSpPr>
          <p:nvPr/>
        </p:nvSpPr>
        <p:spPr bwMode="auto">
          <a:xfrm>
            <a:off x="1357313" y="333375"/>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fr-FR" sz="3200" b="1" dirty="0"/>
              <a:t>Automatique</a:t>
            </a:r>
            <a:endParaRPr lang="fr-FR" sz="3200" cap="small" dirty="0" smtClean="0">
              <a:solidFill>
                <a:srgbClr val="000000"/>
              </a:solidFill>
              <a:latin typeface="Trebuchet MS" pitchFamily="34" charset="0"/>
              <a:cs typeface="Arial" charset="0"/>
            </a:endParaRPr>
          </a:p>
        </p:txBody>
      </p:sp>
      <p:pic>
        <p:nvPicPr>
          <p:cNvPr id="6" name="Picture 5" descr="logo final"/>
          <p:cNvPicPr preferRelativeResize="0">
            <a:picLocks noChangeAspect="1" noChangeArrowheads="1"/>
          </p:cNvPicPr>
          <p:nvPr/>
        </p:nvPicPr>
        <p:blipFill>
          <a:blip r:embed="rId4"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spTree>
    <p:extLst>
      <p:ext uri="{BB962C8B-B14F-4D97-AF65-F5344CB8AC3E}">
        <p14:creationId xmlns:p14="http://schemas.microsoft.com/office/powerpoint/2010/main" xmlns="" val="16523607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txBox="1">
            <a:spLocks noGrp="1"/>
          </p:cNvSpPr>
          <p:nvPr>
            <p:ph type="body" idx="4294967295"/>
          </p:nvPr>
        </p:nvSpPr>
        <p:spPr>
          <a:xfrm>
            <a:off x="683568" y="1268760"/>
            <a:ext cx="7772400" cy="4114800"/>
          </a:xfrm>
        </p:spPr>
        <p:txBody>
          <a:bodyPr/>
          <a:lstStyle/>
          <a:p>
            <a:pPr lvl="0"/>
            <a:r>
              <a:rPr lang="fr-FR" dirty="0"/>
              <a:t>Fonctionnement de la boîte sans électronique :</a:t>
            </a:r>
          </a:p>
          <a:p>
            <a:pPr lvl="0"/>
            <a:r>
              <a:rPr lang="fr-FR" dirty="0"/>
              <a:t>Illustration avec 2 rapports :</a:t>
            </a:r>
          </a:p>
          <a:p>
            <a:pPr lvl="0"/>
            <a:endParaRPr lang="fr-FR" dirty="0"/>
          </a:p>
        </p:txBody>
      </p:sp>
      <p:pic>
        <p:nvPicPr>
          <p:cNvPr id="4" name="Image 3"/>
          <p:cNvPicPr>
            <a:picLocks noChangeAspect="1"/>
          </p:cNvPicPr>
          <p:nvPr/>
        </p:nvPicPr>
        <p:blipFill>
          <a:blip r:embed="rId3" cstate="print">
            <a:lum/>
            <a:alphaModFix/>
          </a:blip>
          <a:srcRect/>
          <a:stretch>
            <a:fillRect/>
          </a:stretch>
        </p:blipFill>
        <p:spPr>
          <a:xfrm>
            <a:off x="179512" y="3212976"/>
            <a:ext cx="8816880" cy="3311571"/>
          </a:xfrm>
          <a:prstGeom prst="rect">
            <a:avLst/>
          </a:prstGeom>
          <a:noFill/>
          <a:ln>
            <a:noFill/>
          </a:ln>
        </p:spPr>
      </p:pic>
      <p:sp>
        <p:nvSpPr>
          <p:cNvPr id="5" name="Rectangle 2"/>
          <p:cNvSpPr txBox="1">
            <a:spLocks noChangeArrowheads="1"/>
          </p:cNvSpPr>
          <p:nvPr/>
        </p:nvSpPr>
        <p:spPr bwMode="auto">
          <a:xfrm>
            <a:off x="1357313" y="333375"/>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fr-FR" sz="3200" b="1" dirty="0"/>
              <a:t>Automatique</a:t>
            </a:r>
            <a:endParaRPr lang="fr-FR" sz="3200" cap="small" dirty="0" smtClean="0">
              <a:solidFill>
                <a:srgbClr val="000000"/>
              </a:solidFill>
              <a:latin typeface="Trebuchet MS" pitchFamily="34" charset="0"/>
              <a:cs typeface="Arial" charset="0"/>
            </a:endParaRPr>
          </a:p>
        </p:txBody>
      </p:sp>
      <p:pic>
        <p:nvPicPr>
          <p:cNvPr id="6" name="Picture 5" descr="logo final"/>
          <p:cNvPicPr preferRelativeResize="0">
            <a:picLocks noChangeAspect="1" noChangeArrowheads="1"/>
          </p:cNvPicPr>
          <p:nvPr/>
        </p:nvPicPr>
        <p:blipFill>
          <a:blip r:embed="rId4"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spTree>
    <p:extLst>
      <p:ext uri="{BB962C8B-B14F-4D97-AF65-F5344CB8AC3E}">
        <p14:creationId xmlns:p14="http://schemas.microsoft.com/office/powerpoint/2010/main" xmlns="" val="3435789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txBox="1">
            <a:spLocks noGrp="1"/>
          </p:cNvSpPr>
          <p:nvPr>
            <p:ph type="body" idx="4294967295"/>
          </p:nvPr>
        </p:nvSpPr>
        <p:spPr>
          <a:xfrm>
            <a:off x="683568" y="1268760"/>
            <a:ext cx="7772400" cy="4114800"/>
          </a:xfrm>
        </p:spPr>
        <p:txBody>
          <a:bodyPr/>
          <a:lstStyle/>
          <a:p>
            <a:pPr lvl="0"/>
            <a:r>
              <a:rPr lang="fr-FR" dirty="0"/>
              <a:t>Les composants :</a:t>
            </a:r>
          </a:p>
          <a:p>
            <a:pPr lvl="0"/>
            <a:r>
              <a:rPr lang="fr-FR" dirty="0"/>
              <a:t>Une boîte composée d'un certain nombre de rapports, avec engagement commandé hydrauliquement.</a:t>
            </a:r>
          </a:p>
          <a:p>
            <a:pPr lvl="0"/>
            <a:r>
              <a:rPr lang="fr-FR" dirty="0"/>
              <a:t>Une pompe hydraulique pour l'engagement</a:t>
            </a:r>
          </a:p>
          <a:p>
            <a:pPr lvl="0"/>
            <a:r>
              <a:rPr lang="fr-FR" dirty="0"/>
              <a:t>Un  tiroir de commande pour sélectionner le rapport à engager (ici 2 rapports possibles)</a:t>
            </a:r>
          </a:p>
        </p:txBody>
      </p:sp>
      <p:pic>
        <p:nvPicPr>
          <p:cNvPr id="4" name="Image 3"/>
          <p:cNvPicPr>
            <a:picLocks noChangeAspect="1"/>
          </p:cNvPicPr>
          <p:nvPr/>
        </p:nvPicPr>
        <p:blipFill>
          <a:blip r:embed="rId3" cstate="print">
            <a:lum/>
            <a:alphaModFix/>
          </a:blip>
          <a:srcRect/>
          <a:stretch>
            <a:fillRect/>
          </a:stretch>
        </p:blipFill>
        <p:spPr>
          <a:xfrm>
            <a:off x="683568" y="5373216"/>
            <a:ext cx="3265513" cy="904640"/>
          </a:xfrm>
          <a:prstGeom prst="rect">
            <a:avLst/>
          </a:prstGeom>
          <a:noFill/>
          <a:ln>
            <a:noFill/>
          </a:ln>
        </p:spPr>
      </p:pic>
      <p:pic>
        <p:nvPicPr>
          <p:cNvPr id="5" name="Image 4"/>
          <p:cNvPicPr>
            <a:picLocks noChangeAspect="1"/>
          </p:cNvPicPr>
          <p:nvPr/>
        </p:nvPicPr>
        <p:blipFill>
          <a:blip r:embed="rId4" cstate="print">
            <a:lum/>
            <a:alphaModFix/>
          </a:blip>
          <a:srcRect b="1274"/>
          <a:stretch>
            <a:fillRect/>
          </a:stretch>
        </p:blipFill>
        <p:spPr>
          <a:xfrm>
            <a:off x="5220072" y="5373216"/>
            <a:ext cx="3265513" cy="864096"/>
          </a:xfrm>
          <a:prstGeom prst="rect">
            <a:avLst/>
          </a:prstGeom>
          <a:noFill/>
          <a:ln>
            <a:noFill/>
          </a:ln>
        </p:spPr>
      </p:pic>
      <p:sp>
        <p:nvSpPr>
          <p:cNvPr id="6" name="Rectangle 2"/>
          <p:cNvSpPr txBox="1">
            <a:spLocks noChangeArrowheads="1"/>
          </p:cNvSpPr>
          <p:nvPr/>
        </p:nvSpPr>
        <p:spPr bwMode="auto">
          <a:xfrm>
            <a:off x="1357313" y="333375"/>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fr-FR" sz="3200" b="1" dirty="0"/>
              <a:t>Automatique</a:t>
            </a:r>
            <a:endParaRPr lang="fr-FR" sz="3200" cap="small" dirty="0" smtClean="0">
              <a:solidFill>
                <a:srgbClr val="000000"/>
              </a:solidFill>
              <a:latin typeface="Trebuchet MS" pitchFamily="34" charset="0"/>
              <a:cs typeface="Arial" charset="0"/>
            </a:endParaRPr>
          </a:p>
        </p:txBody>
      </p:sp>
      <p:pic>
        <p:nvPicPr>
          <p:cNvPr id="7" name="Picture 5" descr="logo final"/>
          <p:cNvPicPr preferRelativeResize="0">
            <a:picLocks noChangeAspect="1" noChangeArrowheads="1"/>
          </p:cNvPicPr>
          <p:nvPr/>
        </p:nvPicPr>
        <p:blipFill>
          <a:blip r:embed="rId5"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spTree>
    <p:extLst>
      <p:ext uri="{BB962C8B-B14F-4D97-AF65-F5344CB8AC3E}">
        <p14:creationId xmlns:p14="http://schemas.microsoft.com/office/powerpoint/2010/main" xmlns="" val="16431929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txBox="1">
            <a:spLocks noGrp="1"/>
          </p:cNvSpPr>
          <p:nvPr>
            <p:ph type="body" idx="4294967295"/>
          </p:nvPr>
        </p:nvSpPr>
        <p:spPr>
          <a:xfrm>
            <a:off x="251520" y="1124744"/>
            <a:ext cx="8228766" cy="4921965"/>
          </a:xfrm>
        </p:spPr>
        <p:txBody>
          <a:bodyPr/>
          <a:lstStyle/>
          <a:p>
            <a:pPr lvl="0"/>
            <a:r>
              <a:rPr lang="fr-FR" dirty="0"/>
              <a:t>Les paramètres d'entrées :</a:t>
            </a:r>
          </a:p>
          <a:p>
            <a:pPr lvl="0"/>
            <a:r>
              <a:rPr lang="fr-FR" dirty="0"/>
              <a:t>Le rapport engagé dépend de 2 paramètres présents sous forme de pressions hydrauliques opposées qui commandent le tiroir :</a:t>
            </a:r>
          </a:p>
          <a:p>
            <a:pPr lvl="0">
              <a:buNone/>
            </a:pPr>
            <a:r>
              <a:rPr lang="fr-FR" dirty="0"/>
              <a:t>- à </a:t>
            </a:r>
            <a:r>
              <a:rPr lang="fr-FR" dirty="0" smtClean="0"/>
              <a:t>gauche </a:t>
            </a:r>
            <a:r>
              <a:rPr lang="fr-FR" dirty="0"/>
              <a:t>la vitesse de rotation des roues (pompe entraînée à la sortie de la boîte)</a:t>
            </a:r>
          </a:p>
          <a:p>
            <a:pPr lvl="0">
              <a:buNone/>
            </a:pPr>
            <a:r>
              <a:rPr lang="fr-FR" dirty="0"/>
              <a:t>- à </a:t>
            </a:r>
            <a:r>
              <a:rPr lang="fr-FR" dirty="0" smtClean="0"/>
              <a:t>droite </a:t>
            </a:r>
            <a:r>
              <a:rPr lang="fr-FR" dirty="0"/>
              <a:t>la position de la pédale d'accélérateur (piston)</a:t>
            </a:r>
          </a:p>
          <a:p>
            <a:pPr lvl="0">
              <a:buNone/>
            </a:pPr>
            <a:endParaRPr lang="fr-FR" dirty="0"/>
          </a:p>
          <a:p>
            <a:pPr lvl="0"/>
            <a:endParaRPr lang="fr-FR" dirty="0"/>
          </a:p>
        </p:txBody>
      </p:sp>
      <p:pic>
        <p:nvPicPr>
          <p:cNvPr id="4" name="Image 3"/>
          <p:cNvPicPr>
            <a:picLocks noChangeAspect="1"/>
          </p:cNvPicPr>
          <p:nvPr/>
        </p:nvPicPr>
        <p:blipFill>
          <a:blip r:embed="rId3" cstate="print">
            <a:lum/>
            <a:alphaModFix/>
          </a:blip>
          <a:srcRect/>
          <a:stretch>
            <a:fillRect/>
          </a:stretch>
        </p:blipFill>
        <p:spPr>
          <a:xfrm>
            <a:off x="3275856" y="5085184"/>
            <a:ext cx="4430552" cy="1227389"/>
          </a:xfrm>
          <a:prstGeom prst="rect">
            <a:avLst/>
          </a:prstGeom>
          <a:noFill/>
          <a:ln>
            <a:noFill/>
          </a:ln>
        </p:spPr>
      </p:pic>
      <p:sp>
        <p:nvSpPr>
          <p:cNvPr id="5" name="Rectangle 2"/>
          <p:cNvSpPr txBox="1">
            <a:spLocks noChangeArrowheads="1"/>
          </p:cNvSpPr>
          <p:nvPr/>
        </p:nvSpPr>
        <p:spPr bwMode="auto">
          <a:xfrm>
            <a:off x="1357313" y="333375"/>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fr-FR" sz="3200" b="1" dirty="0"/>
              <a:t>Automatique</a:t>
            </a:r>
            <a:endParaRPr lang="fr-FR" sz="3200" cap="small" dirty="0" smtClean="0">
              <a:solidFill>
                <a:srgbClr val="000000"/>
              </a:solidFill>
              <a:latin typeface="Trebuchet MS" pitchFamily="34" charset="0"/>
              <a:cs typeface="Arial" charset="0"/>
            </a:endParaRPr>
          </a:p>
        </p:txBody>
      </p:sp>
      <p:pic>
        <p:nvPicPr>
          <p:cNvPr id="6" name="Picture 5" descr="logo final"/>
          <p:cNvPicPr preferRelativeResize="0">
            <a:picLocks noChangeAspect="1" noChangeArrowheads="1"/>
          </p:cNvPicPr>
          <p:nvPr/>
        </p:nvPicPr>
        <p:blipFill>
          <a:blip r:embed="rId4"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spTree>
    <p:extLst>
      <p:ext uri="{BB962C8B-B14F-4D97-AF65-F5344CB8AC3E}">
        <p14:creationId xmlns:p14="http://schemas.microsoft.com/office/powerpoint/2010/main" xmlns="" val="30861532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txBox="1">
            <a:spLocks noGrp="1"/>
          </p:cNvSpPr>
          <p:nvPr>
            <p:ph type="body" idx="4294967295"/>
          </p:nvPr>
        </p:nvSpPr>
        <p:spPr/>
        <p:txBody>
          <a:bodyPr/>
          <a:lstStyle/>
          <a:p>
            <a:pPr lvl="0"/>
            <a:r>
              <a:rPr lang="fr-FR" dirty="0"/>
              <a:t>Les donnée de sortie :</a:t>
            </a:r>
          </a:p>
          <a:p>
            <a:pPr lvl="0"/>
            <a:r>
              <a:rPr lang="fr-FR" dirty="0"/>
              <a:t>L'écart possible entre les 2 </a:t>
            </a:r>
            <a:r>
              <a:rPr lang="fr-FR" dirty="0" smtClean="0"/>
              <a:t>pressions </a:t>
            </a:r>
            <a:r>
              <a:rPr lang="fr-FR" dirty="0"/>
              <a:t>est divisé par le nombre de rapports offerts par la boîte (2,3,4,5,6...).  Ici il y en a 2 (situées en haut)</a:t>
            </a:r>
          </a:p>
          <a:p>
            <a:pPr lvl="0"/>
            <a:endParaRPr lang="fr-FR" dirty="0"/>
          </a:p>
          <a:p>
            <a:pPr lvl="0"/>
            <a:endParaRPr lang="fr-FR" dirty="0"/>
          </a:p>
        </p:txBody>
      </p:sp>
      <p:pic>
        <p:nvPicPr>
          <p:cNvPr id="4" name="Image 3"/>
          <p:cNvPicPr>
            <a:picLocks noChangeAspect="1"/>
          </p:cNvPicPr>
          <p:nvPr/>
        </p:nvPicPr>
        <p:blipFill>
          <a:blip r:embed="rId3" cstate="print">
            <a:lum/>
            <a:alphaModFix/>
          </a:blip>
          <a:srcRect/>
          <a:stretch>
            <a:fillRect/>
          </a:stretch>
        </p:blipFill>
        <p:spPr>
          <a:xfrm>
            <a:off x="2123728" y="4797152"/>
            <a:ext cx="4898266" cy="1358591"/>
          </a:xfrm>
          <a:prstGeom prst="rect">
            <a:avLst/>
          </a:prstGeom>
          <a:noFill/>
          <a:ln>
            <a:noFill/>
          </a:ln>
        </p:spPr>
      </p:pic>
      <p:sp>
        <p:nvSpPr>
          <p:cNvPr id="5" name="Rectangle 2"/>
          <p:cNvSpPr txBox="1">
            <a:spLocks noChangeArrowheads="1"/>
          </p:cNvSpPr>
          <p:nvPr/>
        </p:nvSpPr>
        <p:spPr bwMode="auto">
          <a:xfrm>
            <a:off x="1357313" y="333375"/>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fr-FR" sz="3200" b="1" dirty="0"/>
              <a:t>Automatique</a:t>
            </a:r>
            <a:endParaRPr lang="fr-FR" sz="3200" cap="small" dirty="0" smtClean="0">
              <a:solidFill>
                <a:srgbClr val="000000"/>
              </a:solidFill>
              <a:latin typeface="Trebuchet MS" pitchFamily="34" charset="0"/>
              <a:cs typeface="Arial" charset="0"/>
            </a:endParaRPr>
          </a:p>
        </p:txBody>
      </p:sp>
      <p:pic>
        <p:nvPicPr>
          <p:cNvPr id="6" name="Picture 5" descr="logo final"/>
          <p:cNvPicPr preferRelativeResize="0">
            <a:picLocks noChangeAspect="1" noChangeArrowheads="1"/>
          </p:cNvPicPr>
          <p:nvPr/>
        </p:nvPicPr>
        <p:blipFill>
          <a:blip r:embed="rId4"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spTree>
    <p:extLst>
      <p:ext uri="{BB962C8B-B14F-4D97-AF65-F5344CB8AC3E}">
        <p14:creationId xmlns:p14="http://schemas.microsoft.com/office/powerpoint/2010/main" xmlns="" val="33599131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txBox="1">
            <a:spLocks noGrp="1"/>
          </p:cNvSpPr>
          <p:nvPr>
            <p:ph type="body" idx="4294967295"/>
          </p:nvPr>
        </p:nvSpPr>
        <p:spPr>
          <a:xfrm>
            <a:off x="457170" y="1604844"/>
            <a:ext cx="8228766" cy="4595380"/>
          </a:xfrm>
        </p:spPr>
        <p:txBody>
          <a:bodyPr/>
          <a:lstStyle/>
          <a:p>
            <a:pPr lvl="0"/>
            <a:r>
              <a:rPr lang="fr-FR" dirty="0"/>
              <a:t>Les boîtes automatiques avec </a:t>
            </a:r>
            <a:r>
              <a:rPr lang="fr-FR" dirty="0" smtClean="0"/>
              <a:t>électronique :</a:t>
            </a:r>
            <a:endParaRPr lang="fr-FR" dirty="0"/>
          </a:p>
          <a:p>
            <a:pPr lvl="0">
              <a:buNone/>
            </a:pPr>
            <a:r>
              <a:rPr lang="fr-FR" dirty="0" smtClean="0"/>
              <a:t>- On </a:t>
            </a:r>
            <a:r>
              <a:rPr lang="fr-FR" dirty="0"/>
              <a:t>garde des actionneurs hydrauliques au niveau des rapports et la pompe pour les engager.</a:t>
            </a:r>
          </a:p>
          <a:p>
            <a:pPr lvl="0">
              <a:buNone/>
            </a:pPr>
            <a:r>
              <a:rPr lang="fr-FR" dirty="0" smtClean="0"/>
              <a:t>- On </a:t>
            </a:r>
            <a:r>
              <a:rPr lang="fr-FR" dirty="0"/>
              <a:t>remplace le tiroir et tout ce qui va avec par un calculateur qui possède les même données d'entrée, voir plus... ex : sur la neige, si ça patine ou pas pour ne pas changer de rapport et patiner de plus en plus !</a:t>
            </a:r>
          </a:p>
          <a:p>
            <a:pPr lvl="0"/>
            <a:endParaRPr lang="fr-FR" dirty="0"/>
          </a:p>
        </p:txBody>
      </p:sp>
      <p:sp>
        <p:nvSpPr>
          <p:cNvPr id="4" name="Rectangle 2"/>
          <p:cNvSpPr txBox="1">
            <a:spLocks noChangeArrowheads="1"/>
          </p:cNvSpPr>
          <p:nvPr/>
        </p:nvSpPr>
        <p:spPr bwMode="auto">
          <a:xfrm>
            <a:off x="1357313" y="333375"/>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fr-FR" sz="3200" b="1" dirty="0"/>
              <a:t>Automatique</a:t>
            </a:r>
            <a:endParaRPr lang="fr-FR" sz="3200" cap="small" dirty="0" smtClean="0">
              <a:solidFill>
                <a:srgbClr val="000000"/>
              </a:solidFill>
              <a:latin typeface="Trebuchet MS" pitchFamily="34" charset="0"/>
              <a:cs typeface="Arial" charset="0"/>
            </a:endParaRPr>
          </a:p>
        </p:txBody>
      </p:sp>
      <p:pic>
        <p:nvPicPr>
          <p:cNvPr id="5" name="Picture 5" descr="logo final"/>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spTree>
    <p:extLst>
      <p:ext uri="{BB962C8B-B14F-4D97-AF65-F5344CB8AC3E}">
        <p14:creationId xmlns:p14="http://schemas.microsoft.com/office/powerpoint/2010/main" xmlns="" val="26354822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357313" y="627534"/>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fr-FR" sz="3200" b="1" dirty="0"/>
              <a:t>CVT (boite de vitesse à variation continue):</a:t>
            </a:r>
          </a:p>
        </p:txBody>
      </p:sp>
      <p:pic>
        <p:nvPicPr>
          <p:cNvPr id="5" name="Picture 5" descr="logo final"/>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pic>
        <p:nvPicPr>
          <p:cNvPr id="7170" name="Picture 2" descr="C:\Users\Julien\UTC\MECA UTC\cours\cours 7 (boite à vitesse)\Partie 2\CVT_ 1.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0038"/>
          <a:stretch/>
        </p:blipFill>
        <p:spPr bwMode="auto">
          <a:xfrm>
            <a:off x="1661319" y="2209200"/>
            <a:ext cx="5821363" cy="427588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89360"/>
          <a:stretch/>
        </p:blipFill>
        <p:spPr bwMode="auto">
          <a:xfrm>
            <a:off x="1667312" y="1703333"/>
            <a:ext cx="5822950" cy="505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66141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logo final"/>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pic>
        <p:nvPicPr>
          <p:cNvPr id="8194" name="Picture 2" descr="C:\Users\Julien\UTC\MECA UTC\cours\cours 7 (boite à vitesse)\Partie 2\CVT_ 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41771" y="2492896"/>
            <a:ext cx="6021387" cy="31623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89360"/>
          <a:stretch/>
        </p:blipFill>
        <p:spPr bwMode="auto">
          <a:xfrm>
            <a:off x="1667312" y="1703333"/>
            <a:ext cx="5822950" cy="505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bwMode="auto">
          <a:xfrm>
            <a:off x="2691481" y="1632387"/>
            <a:ext cx="1008112" cy="579651"/>
          </a:xfrm>
          <a:prstGeom prst="rect">
            <a:avLst/>
          </a:prstGeom>
          <a:noFill/>
          <a:ln w="38100" cap="flat" cmpd="sng" algn="ctr">
            <a:solidFill>
              <a:schemeClr val="accent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13" name="Rectangle 2"/>
          <p:cNvSpPr txBox="1">
            <a:spLocks noChangeArrowheads="1"/>
          </p:cNvSpPr>
          <p:nvPr/>
        </p:nvSpPr>
        <p:spPr bwMode="auto">
          <a:xfrm>
            <a:off x="1357313" y="548680"/>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fr-FR" sz="3200" b="1" dirty="0" smtClean="0"/>
              <a:t>CVT</a:t>
            </a:r>
            <a:endParaRPr lang="fr-FR" sz="3200" b="1" dirty="0"/>
          </a:p>
        </p:txBody>
      </p:sp>
    </p:spTree>
    <p:extLst>
      <p:ext uri="{BB962C8B-B14F-4D97-AF65-F5344CB8AC3E}">
        <p14:creationId xmlns:p14="http://schemas.microsoft.com/office/powerpoint/2010/main" xmlns="" val="3398136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357313" y="333375"/>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fr-FR" sz="3200" cap="small" dirty="0" smtClean="0">
                <a:solidFill>
                  <a:srgbClr val="000000"/>
                </a:solidFill>
                <a:latin typeface="Trebuchet MS" pitchFamily="34" charset="0"/>
                <a:cs typeface="Arial" charset="0"/>
              </a:rPr>
              <a:t>Sommaire</a:t>
            </a:r>
          </a:p>
        </p:txBody>
      </p:sp>
      <p:pic>
        <p:nvPicPr>
          <p:cNvPr id="5" name="Picture 5" descr="logo final"/>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sp>
        <p:nvSpPr>
          <p:cNvPr id="7" name="ZoneTexte 6"/>
          <p:cNvSpPr txBox="1"/>
          <p:nvPr/>
        </p:nvSpPr>
        <p:spPr>
          <a:xfrm>
            <a:off x="899592" y="1772816"/>
            <a:ext cx="7560840" cy="4308872"/>
          </a:xfrm>
          <a:prstGeom prst="rect">
            <a:avLst/>
          </a:prstGeom>
          <a:noFill/>
        </p:spPr>
        <p:txBody>
          <a:bodyPr wrap="square" rtlCol="0">
            <a:spAutoFit/>
          </a:bodyPr>
          <a:lstStyle/>
          <a:p>
            <a:pPr marL="285750" indent="-285750">
              <a:buFont typeface="Wingdings" pitchFamily="2" charset="2"/>
              <a:buChar char="Ø"/>
            </a:pPr>
            <a:r>
              <a:rPr lang="fr-FR" sz="3200" dirty="0" smtClean="0"/>
              <a:t>Petit rappel</a:t>
            </a:r>
          </a:p>
          <a:p>
            <a:pPr marL="285750" indent="-285750">
              <a:buFont typeface="Wingdings" pitchFamily="2" charset="2"/>
              <a:buChar char="Ø"/>
            </a:pPr>
            <a:r>
              <a:rPr lang="fr-FR" sz="3200" dirty="0" smtClean="0"/>
              <a:t>Introduction</a:t>
            </a:r>
          </a:p>
          <a:p>
            <a:pPr marL="285750" indent="-285750">
              <a:buFont typeface="Wingdings" pitchFamily="2" charset="2"/>
              <a:buChar char="Ø"/>
            </a:pPr>
            <a:r>
              <a:rPr lang="fr-FR" sz="3200" dirty="0" smtClean="0"/>
              <a:t>Autres types de </a:t>
            </a:r>
            <a:r>
              <a:rPr lang="fr-FR" sz="3200" dirty="0" smtClean="0"/>
              <a:t>boîtes</a:t>
            </a:r>
          </a:p>
          <a:p>
            <a:pPr marL="1200150" lvl="2" indent="-285750">
              <a:buFont typeface="Wingdings" pitchFamily="2" charset="2"/>
              <a:buChar char="v"/>
            </a:pPr>
            <a:r>
              <a:rPr lang="fr-FR" sz="3200" dirty="0" smtClean="0"/>
              <a:t>Séquentielle</a:t>
            </a:r>
            <a:r>
              <a:rPr lang="fr-FR" sz="3200" dirty="0" smtClean="0"/>
              <a:t>	</a:t>
            </a:r>
            <a:r>
              <a:rPr lang="fr-FR" sz="3200" dirty="0" smtClean="0"/>
              <a:t>	</a:t>
            </a:r>
            <a:endParaRPr lang="fr-FR" sz="3200" dirty="0" smtClean="0"/>
          </a:p>
          <a:p>
            <a:pPr marL="1200150" lvl="2" indent="-285750">
              <a:buFont typeface="Wingdings" pitchFamily="2" charset="2"/>
              <a:buChar char="v"/>
            </a:pPr>
            <a:r>
              <a:rPr lang="fr-FR" sz="3200" dirty="0" smtClean="0"/>
              <a:t>Robotisée</a:t>
            </a:r>
          </a:p>
          <a:p>
            <a:pPr marL="1200150" lvl="2" indent="-285750">
              <a:buFont typeface="Wingdings" pitchFamily="2" charset="2"/>
              <a:buChar char="v"/>
            </a:pPr>
            <a:r>
              <a:rPr lang="fr-FR" sz="3200" dirty="0" smtClean="0"/>
              <a:t>DSG </a:t>
            </a:r>
            <a:r>
              <a:rPr lang="fr-FR" sz="3200" dirty="0" smtClean="0"/>
              <a:t>double embrayage</a:t>
            </a:r>
          </a:p>
          <a:p>
            <a:pPr marL="1200150" lvl="2" indent="-285750">
              <a:buFont typeface="Wingdings" pitchFamily="2" charset="2"/>
              <a:buChar char="v"/>
            </a:pPr>
            <a:r>
              <a:rPr lang="fr-FR" sz="3200" dirty="0" smtClean="0"/>
              <a:t>Automatique</a:t>
            </a:r>
          </a:p>
          <a:p>
            <a:pPr marL="1200150" lvl="2" indent="-285750">
              <a:buFont typeface="Wingdings" pitchFamily="2" charset="2"/>
              <a:buChar char="v"/>
            </a:pPr>
            <a:r>
              <a:rPr lang="fr-FR" sz="3200" dirty="0" smtClean="0"/>
              <a:t>CVT</a:t>
            </a:r>
            <a:endParaRPr lang="fr-FR" sz="3200" dirty="0" smtClean="0"/>
          </a:p>
          <a:p>
            <a:endParaRPr lang="fr-FR" dirty="0"/>
          </a:p>
        </p:txBody>
      </p:sp>
    </p:spTree>
    <p:extLst>
      <p:ext uri="{BB962C8B-B14F-4D97-AF65-F5344CB8AC3E}">
        <p14:creationId xmlns:p14="http://schemas.microsoft.com/office/powerpoint/2010/main" xmlns="" val="3974014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final"/>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pic>
        <p:nvPicPr>
          <p:cNvPr id="9218" name="Picture 2" descr="C:\Users\Julien\UTC\MECA UTC\cours\cours 7 (boite à vitesse)\Partie 2\CVT_ 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66082" y="2391544"/>
            <a:ext cx="5811837" cy="4238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89360"/>
          <a:stretch/>
        </p:blipFill>
        <p:spPr bwMode="auto">
          <a:xfrm>
            <a:off x="1667312" y="1703333"/>
            <a:ext cx="5822950" cy="505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bwMode="auto">
          <a:xfrm>
            <a:off x="3707904" y="1655160"/>
            <a:ext cx="888835" cy="579651"/>
          </a:xfrm>
          <a:prstGeom prst="rect">
            <a:avLst/>
          </a:prstGeom>
          <a:noFill/>
          <a:ln w="38100" cap="flat" cmpd="sng" algn="ctr">
            <a:solidFill>
              <a:schemeClr val="accent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12" name="Rectangle 2"/>
          <p:cNvSpPr txBox="1">
            <a:spLocks noChangeArrowheads="1"/>
          </p:cNvSpPr>
          <p:nvPr/>
        </p:nvSpPr>
        <p:spPr bwMode="auto">
          <a:xfrm>
            <a:off x="1357313" y="548680"/>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fr-FR" sz="3200" b="1" dirty="0" smtClean="0"/>
              <a:t>CVT</a:t>
            </a:r>
            <a:endParaRPr lang="fr-FR" sz="3200" b="1" dirty="0"/>
          </a:p>
        </p:txBody>
      </p:sp>
    </p:spTree>
    <p:extLst>
      <p:ext uri="{BB962C8B-B14F-4D97-AF65-F5344CB8AC3E}">
        <p14:creationId xmlns:p14="http://schemas.microsoft.com/office/powerpoint/2010/main" xmlns="" val="215573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89360"/>
          <a:stretch/>
        </p:blipFill>
        <p:spPr bwMode="auto">
          <a:xfrm>
            <a:off x="1667312" y="1703333"/>
            <a:ext cx="5822950" cy="505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descr="logo final"/>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sp>
        <p:nvSpPr>
          <p:cNvPr id="8" name="Rectangle 7"/>
          <p:cNvSpPr/>
          <p:nvPr/>
        </p:nvSpPr>
        <p:spPr bwMode="auto">
          <a:xfrm>
            <a:off x="3707904" y="1655160"/>
            <a:ext cx="888835" cy="579651"/>
          </a:xfrm>
          <a:prstGeom prst="rect">
            <a:avLst/>
          </a:prstGeom>
          <a:noFill/>
          <a:ln w="38100" cap="flat" cmpd="sng" algn="ctr">
            <a:solidFill>
              <a:schemeClr val="accent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pic>
        <p:nvPicPr>
          <p:cNvPr id="10242" name="Picture 2" descr="C:\Users\Julien\UTC\MECA UTC\cours\cours 7 (boite à vitesse)\Partie 2\CVT_ 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66443" y="2420888"/>
            <a:ext cx="6011114" cy="356284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2"/>
          <p:cNvSpPr txBox="1">
            <a:spLocks noChangeArrowheads="1"/>
          </p:cNvSpPr>
          <p:nvPr/>
        </p:nvSpPr>
        <p:spPr bwMode="auto">
          <a:xfrm>
            <a:off x="1357313" y="548680"/>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fr-FR" sz="3200" b="1" dirty="0" smtClean="0"/>
              <a:t>CVT</a:t>
            </a:r>
            <a:endParaRPr lang="fr-FR" sz="3200" b="1" dirty="0"/>
          </a:p>
        </p:txBody>
      </p:sp>
    </p:spTree>
    <p:extLst>
      <p:ext uri="{BB962C8B-B14F-4D97-AF65-F5344CB8AC3E}">
        <p14:creationId xmlns:p14="http://schemas.microsoft.com/office/powerpoint/2010/main" xmlns="" val="2238768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89360"/>
          <a:stretch/>
        </p:blipFill>
        <p:spPr bwMode="auto">
          <a:xfrm>
            <a:off x="1667312" y="1703333"/>
            <a:ext cx="5822950" cy="505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bwMode="auto">
          <a:xfrm>
            <a:off x="4619269" y="1631755"/>
            <a:ext cx="888835" cy="579651"/>
          </a:xfrm>
          <a:prstGeom prst="rect">
            <a:avLst/>
          </a:prstGeom>
          <a:noFill/>
          <a:ln w="38100" cap="flat" cmpd="sng" algn="ctr">
            <a:solidFill>
              <a:schemeClr val="accent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pic>
        <p:nvPicPr>
          <p:cNvPr id="11266" name="Picture 2" descr="C:\Users\Julien\UTC\MECA UTC\cours\cours 7 (boite à vitesse)\Partie 2\CVT_ 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1633" y="2420888"/>
            <a:ext cx="7543926" cy="380906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5" descr="logo final"/>
          <p:cNvPicPr preferRelativeResize="0">
            <a:picLocks noChangeAspect="1" noChangeArrowheads="1"/>
          </p:cNvPicPr>
          <p:nvPr/>
        </p:nvPicPr>
        <p:blipFill>
          <a:blip r:embed="rId4"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sp>
        <p:nvSpPr>
          <p:cNvPr id="13" name="Rectangle 2"/>
          <p:cNvSpPr txBox="1">
            <a:spLocks noChangeArrowheads="1"/>
          </p:cNvSpPr>
          <p:nvPr/>
        </p:nvSpPr>
        <p:spPr bwMode="auto">
          <a:xfrm>
            <a:off x="1357313" y="548680"/>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fr-FR" sz="3200" b="1" dirty="0" smtClean="0"/>
              <a:t>CVT</a:t>
            </a:r>
            <a:endParaRPr lang="fr-FR" sz="3200" b="1" dirty="0"/>
          </a:p>
        </p:txBody>
      </p:sp>
    </p:spTree>
    <p:extLst>
      <p:ext uri="{BB962C8B-B14F-4D97-AF65-F5344CB8AC3E}">
        <p14:creationId xmlns:p14="http://schemas.microsoft.com/office/powerpoint/2010/main" xmlns="" val="718812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Julien\UTC\MECA UTC\cours\cours 7 (boite à vitesse)\Partie 2\CVT_ 6.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6999" y="2852936"/>
            <a:ext cx="5763430" cy="327705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89360"/>
          <a:stretch/>
        </p:blipFill>
        <p:spPr bwMode="auto">
          <a:xfrm>
            <a:off x="1667312" y="1703333"/>
            <a:ext cx="5822950" cy="505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5" descr="logo final"/>
          <p:cNvPicPr preferRelativeResize="0">
            <a:picLocks noChangeAspect="1" noChangeArrowheads="1"/>
          </p:cNvPicPr>
          <p:nvPr/>
        </p:nvPicPr>
        <p:blipFill>
          <a:blip r:embed="rId4"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sp>
        <p:nvSpPr>
          <p:cNvPr id="9" name="Rectangle 8"/>
          <p:cNvSpPr/>
          <p:nvPr/>
        </p:nvSpPr>
        <p:spPr bwMode="auto">
          <a:xfrm>
            <a:off x="4619269" y="1631755"/>
            <a:ext cx="888835" cy="579651"/>
          </a:xfrm>
          <a:prstGeom prst="rect">
            <a:avLst/>
          </a:prstGeom>
          <a:noFill/>
          <a:ln w="38100" cap="flat" cmpd="sng" algn="ctr">
            <a:solidFill>
              <a:schemeClr val="accent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11" name="Rectangle 2"/>
          <p:cNvSpPr txBox="1">
            <a:spLocks noChangeArrowheads="1"/>
          </p:cNvSpPr>
          <p:nvPr/>
        </p:nvSpPr>
        <p:spPr bwMode="auto">
          <a:xfrm>
            <a:off x="1357313" y="548680"/>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fr-FR" sz="3200" b="1" dirty="0" smtClean="0"/>
              <a:t>CVT</a:t>
            </a:r>
            <a:endParaRPr lang="fr-FR" sz="3200" b="1" dirty="0"/>
          </a:p>
        </p:txBody>
      </p:sp>
    </p:spTree>
    <p:extLst>
      <p:ext uri="{BB962C8B-B14F-4D97-AF65-F5344CB8AC3E}">
        <p14:creationId xmlns:p14="http://schemas.microsoft.com/office/powerpoint/2010/main" xmlns="" val="651694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Julien\UTC\MECA UTC\cours\cours 7 (boite à vitesse)\Partie 2\CVT_ 7.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18864" y="2924944"/>
            <a:ext cx="5706272" cy="203863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89360"/>
          <a:stretch/>
        </p:blipFill>
        <p:spPr bwMode="auto">
          <a:xfrm>
            <a:off x="1667312" y="1703333"/>
            <a:ext cx="5822950" cy="505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descr="logo final"/>
          <p:cNvPicPr preferRelativeResize="0">
            <a:picLocks noChangeAspect="1" noChangeArrowheads="1"/>
          </p:cNvPicPr>
          <p:nvPr/>
        </p:nvPicPr>
        <p:blipFill>
          <a:blip r:embed="rId4"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sp>
        <p:nvSpPr>
          <p:cNvPr id="8" name="Rectangle 7"/>
          <p:cNvSpPr/>
          <p:nvPr/>
        </p:nvSpPr>
        <p:spPr bwMode="auto">
          <a:xfrm>
            <a:off x="5483365" y="1666440"/>
            <a:ext cx="888835" cy="579651"/>
          </a:xfrm>
          <a:prstGeom prst="rect">
            <a:avLst/>
          </a:prstGeom>
          <a:noFill/>
          <a:ln w="38100" cap="flat" cmpd="sng" algn="ctr">
            <a:solidFill>
              <a:schemeClr val="accent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9" name="Rectangle 2"/>
          <p:cNvSpPr txBox="1">
            <a:spLocks noChangeArrowheads="1"/>
          </p:cNvSpPr>
          <p:nvPr/>
        </p:nvSpPr>
        <p:spPr bwMode="auto">
          <a:xfrm>
            <a:off x="1357313" y="548680"/>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fr-FR" sz="3200" b="1" dirty="0" smtClean="0"/>
              <a:t>CVT</a:t>
            </a:r>
            <a:endParaRPr lang="fr-FR" sz="3200" b="1" dirty="0"/>
          </a:p>
        </p:txBody>
      </p:sp>
    </p:spTree>
    <p:extLst>
      <p:ext uri="{BB962C8B-B14F-4D97-AF65-F5344CB8AC3E}">
        <p14:creationId xmlns:p14="http://schemas.microsoft.com/office/powerpoint/2010/main" xmlns="" val="425588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Julien\UTC\MECA UTC\cours\cours 7 (boite à vitesse)\Partie 2\CVT_ 8.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82752" y="1306103"/>
            <a:ext cx="4778497" cy="526480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5" descr="logo final"/>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sp>
        <p:nvSpPr>
          <p:cNvPr id="7" name="Rectangle 2"/>
          <p:cNvSpPr txBox="1">
            <a:spLocks noChangeArrowheads="1"/>
          </p:cNvSpPr>
          <p:nvPr/>
        </p:nvSpPr>
        <p:spPr bwMode="auto">
          <a:xfrm>
            <a:off x="1357313" y="548680"/>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fr-FR" sz="3200" b="1" dirty="0" smtClean="0"/>
              <a:t>CVT</a:t>
            </a:r>
            <a:endParaRPr lang="fr-FR" sz="3200" b="1" dirty="0"/>
          </a:p>
        </p:txBody>
      </p:sp>
    </p:spTree>
    <p:extLst>
      <p:ext uri="{BB962C8B-B14F-4D97-AF65-F5344CB8AC3E}">
        <p14:creationId xmlns:p14="http://schemas.microsoft.com/office/powerpoint/2010/main" xmlns="" val="1030178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1124744"/>
            <a:ext cx="5760640" cy="5285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2"/>
          <p:cNvSpPr txBox="1">
            <a:spLocks noChangeArrowheads="1"/>
          </p:cNvSpPr>
          <p:nvPr/>
        </p:nvSpPr>
        <p:spPr bwMode="auto">
          <a:xfrm>
            <a:off x="1357313" y="333375"/>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fr-FR" sz="3200" cap="small" dirty="0" smtClean="0">
                <a:solidFill>
                  <a:srgbClr val="000000"/>
                </a:solidFill>
                <a:latin typeface="Trebuchet MS" pitchFamily="34" charset="0"/>
                <a:cs typeface="Arial" charset="0"/>
              </a:rPr>
              <a:t>Petit rappel</a:t>
            </a:r>
          </a:p>
        </p:txBody>
      </p:sp>
      <p:pic>
        <p:nvPicPr>
          <p:cNvPr id="6" name="Picture 5" descr="logo final"/>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spTree>
    <p:extLst>
      <p:ext uri="{BB962C8B-B14F-4D97-AF65-F5344CB8AC3E}">
        <p14:creationId xmlns:p14="http://schemas.microsoft.com/office/powerpoint/2010/main" xmlns="" val="3526181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357313" y="333375"/>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fr-FR" sz="3200" cap="small" dirty="0" smtClean="0">
                <a:solidFill>
                  <a:srgbClr val="000000"/>
                </a:solidFill>
                <a:latin typeface="Trebuchet MS" pitchFamily="34" charset="0"/>
                <a:cs typeface="Arial" charset="0"/>
              </a:rPr>
              <a:t>Introduction</a:t>
            </a:r>
          </a:p>
        </p:txBody>
      </p:sp>
      <p:pic>
        <p:nvPicPr>
          <p:cNvPr id="5" name="Picture 5" descr="logo final"/>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sp>
        <p:nvSpPr>
          <p:cNvPr id="7" name="ZoneTexte 6"/>
          <p:cNvSpPr txBox="1"/>
          <p:nvPr/>
        </p:nvSpPr>
        <p:spPr>
          <a:xfrm>
            <a:off x="755576" y="1916832"/>
            <a:ext cx="7848872" cy="1938992"/>
          </a:xfrm>
          <a:prstGeom prst="rect">
            <a:avLst/>
          </a:prstGeom>
          <a:noFill/>
        </p:spPr>
        <p:txBody>
          <a:bodyPr wrap="square" rtlCol="0">
            <a:spAutoFit/>
          </a:bodyPr>
          <a:lstStyle/>
          <a:p>
            <a:r>
              <a:rPr lang="fr-FR" sz="2000" b="1" dirty="0" smtClean="0"/>
              <a:t>Objectifs : </a:t>
            </a:r>
          </a:p>
          <a:p>
            <a:endParaRPr lang="fr-FR" sz="2000" dirty="0"/>
          </a:p>
          <a:p>
            <a:pPr marL="285750" indent="-285750">
              <a:buFont typeface="Wingdings" pitchFamily="2" charset="2"/>
              <a:buChar char="Ø"/>
            </a:pPr>
            <a:r>
              <a:rPr lang="fr-FR" sz="2000" dirty="0" smtClean="0"/>
              <a:t>Améliorer le confort de conduite (plus de </a:t>
            </a:r>
            <a:r>
              <a:rPr lang="fr-FR" sz="2000" dirty="0"/>
              <a:t>d</a:t>
            </a:r>
            <a:r>
              <a:rPr lang="fr-FR" sz="2000" dirty="0" smtClean="0"/>
              <a:t>ouble embrayage / pédalage, fourchettes moins dures à commander)</a:t>
            </a:r>
          </a:p>
          <a:p>
            <a:pPr marL="285750" indent="-285750">
              <a:buFont typeface="Wingdings" pitchFamily="2" charset="2"/>
              <a:buChar char="Ø"/>
            </a:pPr>
            <a:r>
              <a:rPr lang="fr-FR" sz="2000" dirty="0" smtClean="0"/>
              <a:t>Diminuer le temps de passage des rapports</a:t>
            </a:r>
          </a:p>
          <a:p>
            <a:pPr marL="285750" indent="-285750">
              <a:buFont typeface="Wingdings" pitchFamily="2" charset="2"/>
              <a:buChar char="Ø"/>
            </a:pPr>
            <a:r>
              <a:rPr lang="fr-FR" sz="2000" dirty="0" smtClean="0"/>
              <a:t>Réduction des pertes mécaniques (efforts)</a:t>
            </a:r>
            <a:endParaRPr lang="fr-FR" sz="2000" dirty="0"/>
          </a:p>
        </p:txBody>
      </p:sp>
    </p:spTree>
    <p:extLst>
      <p:ext uri="{BB962C8B-B14F-4D97-AF65-F5344CB8AC3E}">
        <p14:creationId xmlns:p14="http://schemas.microsoft.com/office/powerpoint/2010/main" xmlns="" val="3623372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txBox="1">
            <a:spLocks noGrp="1"/>
          </p:cNvSpPr>
          <p:nvPr>
            <p:ph type="body" idx="4294967295"/>
          </p:nvPr>
        </p:nvSpPr>
        <p:spPr>
          <a:xfrm>
            <a:off x="657641" y="1273861"/>
            <a:ext cx="7772400" cy="4114800"/>
          </a:xfrm>
        </p:spPr>
        <p:txBody>
          <a:bodyPr/>
          <a:lstStyle/>
          <a:p>
            <a:pPr lvl="0"/>
            <a:r>
              <a:rPr lang="fr-FR" sz="2500" dirty="0"/>
              <a:t>C'est une boîte manuelle avec embrayage.</a:t>
            </a:r>
          </a:p>
          <a:p>
            <a:pPr lvl="0"/>
            <a:r>
              <a:rPr lang="fr-FR" sz="2500" dirty="0"/>
              <a:t>Les fourchettes sont commandées  par un même arbre cannelé connecté à chacune qui tourne pour changer de vitesse.</a:t>
            </a:r>
          </a:p>
          <a:p>
            <a:pPr lvl="0"/>
            <a:r>
              <a:rPr lang="fr-FR" sz="2500" dirty="0"/>
              <a:t>L'arbre est commandé par un levier (à main) ou un sélecteur (à pied) pour les motos.</a:t>
            </a:r>
          </a:p>
        </p:txBody>
      </p:sp>
      <p:pic>
        <p:nvPicPr>
          <p:cNvPr id="4" name="Picture 6"/>
          <p:cNvPicPr>
            <a:picLocks noChangeAspect="1"/>
          </p:cNvPicPr>
          <p:nvPr/>
        </p:nvPicPr>
        <p:blipFill>
          <a:blip r:embed="rId3" cstate="print">
            <a:lum/>
            <a:alphaModFix/>
          </a:blip>
          <a:srcRect/>
          <a:stretch>
            <a:fillRect/>
          </a:stretch>
        </p:blipFill>
        <p:spPr>
          <a:xfrm>
            <a:off x="5061541" y="3789040"/>
            <a:ext cx="3918614" cy="2939271"/>
          </a:xfrm>
          <a:prstGeom prst="rect">
            <a:avLst/>
          </a:prstGeom>
          <a:noFill/>
          <a:ln>
            <a:noFill/>
          </a:ln>
        </p:spPr>
      </p:pic>
      <p:sp>
        <p:nvSpPr>
          <p:cNvPr id="5" name="Rectangle 2"/>
          <p:cNvSpPr txBox="1">
            <a:spLocks noChangeArrowheads="1"/>
          </p:cNvSpPr>
          <p:nvPr/>
        </p:nvSpPr>
        <p:spPr bwMode="auto">
          <a:xfrm>
            <a:off x="1357313" y="333375"/>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fr-FR" sz="3200" cap="small" dirty="0" smtClean="0">
                <a:solidFill>
                  <a:srgbClr val="000000"/>
                </a:solidFill>
                <a:latin typeface="Trebuchet MS" pitchFamily="34" charset="0"/>
                <a:cs typeface="Arial" charset="0"/>
              </a:rPr>
              <a:t>Boite Séquentielle</a:t>
            </a:r>
          </a:p>
        </p:txBody>
      </p:sp>
      <p:pic>
        <p:nvPicPr>
          <p:cNvPr id="6" name="Picture 5" descr="logo final"/>
          <p:cNvPicPr preferRelativeResize="0">
            <a:picLocks noChangeAspect="1" noChangeArrowheads="1"/>
          </p:cNvPicPr>
          <p:nvPr/>
        </p:nvPicPr>
        <p:blipFill>
          <a:blip r:embed="rId4"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spTree>
    <p:extLst>
      <p:ext uri="{BB962C8B-B14F-4D97-AF65-F5344CB8AC3E}">
        <p14:creationId xmlns:p14="http://schemas.microsoft.com/office/powerpoint/2010/main" xmlns="" val="40497629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logo final"/>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sp>
        <p:nvSpPr>
          <p:cNvPr id="7" name="Rectangle 2"/>
          <p:cNvSpPr txBox="1">
            <a:spLocks noChangeArrowheads="1"/>
          </p:cNvSpPr>
          <p:nvPr/>
        </p:nvSpPr>
        <p:spPr bwMode="auto">
          <a:xfrm>
            <a:off x="1357313" y="548680"/>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fr-FR" sz="3200" b="1" dirty="0" smtClean="0"/>
              <a:t>Robotisée</a:t>
            </a:r>
            <a:endParaRPr lang="fr-FR" sz="3200" b="1" dirty="0"/>
          </a:p>
        </p:txBody>
      </p:sp>
      <p:pic>
        <p:nvPicPr>
          <p:cNvPr id="15363" name="Picture 3" descr="C:\Users\Julien\UTC\MECA UTC\cours\cours 7 (boite à vitesse)\Partie 2\robotisé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t="45107"/>
          <a:stretch>
            <a:fillRect/>
          </a:stretch>
        </p:blipFill>
        <p:spPr bwMode="auto">
          <a:xfrm>
            <a:off x="683568" y="1556792"/>
            <a:ext cx="7826653" cy="45571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6620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final"/>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sp>
        <p:nvSpPr>
          <p:cNvPr id="8" name="Rectangle 2"/>
          <p:cNvSpPr txBox="1">
            <a:spLocks noChangeArrowheads="1"/>
          </p:cNvSpPr>
          <p:nvPr/>
        </p:nvSpPr>
        <p:spPr bwMode="auto">
          <a:xfrm>
            <a:off x="1357313" y="548680"/>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fr-FR" sz="3200" b="1" dirty="0" smtClean="0"/>
              <a:t>Robotisée</a:t>
            </a:r>
            <a:endParaRPr lang="fr-FR" sz="3200" b="1" dirty="0"/>
          </a:p>
        </p:txBody>
      </p:sp>
      <p:pic>
        <p:nvPicPr>
          <p:cNvPr id="16387" name="Picture 3" descr="C:\Users\Julien\UTC\MECA UTC\cours\cours 7 (boite à vitesse)\Partie 2\robotisée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1268760"/>
            <a:ext cx="8029926" cy="52571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72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logo final"/>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31840" y="4989311"/>
            <a:ext cx="5807968" cy="18240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descr="C:\Users\Julien\UTC\MECA UTC\cours\cours 7 (boite à vitesse)\Partie 2\290px-Direct-Shift_Gearbox.sv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16016" y="1484784"/>
            <a:ext cx="4295954" cy="271089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Espace réservé du texte 2"/>
          <p:cNvSpPr txBox="1">
            <a:spLocks/>
          </p:cNvSpPr>
          <p:nvPr/>
        </p:nvSpPr>
        <p:spPr bwMode="auto">
          <a:xfrm>
            <a:off x="0" y="548680"/>
            <a:ext cx="4896544" cy="5040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fr-FR" sz="25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fr-FR" sz="2500" b="0" i="0" u="none" strike="noStrike" kern="0" cap="none" spc="0" normalizeH="0" baseline="0" noProof="0" dirty="0" smtClean="0">
                <a:ln>
                  <a:noFill/>
                </a:ln>
                <a:solidFill>
                  <a:schemeClr val="tx1"/>
                </a:solidFill>
                <a:effectLst/>
                <a:uLnTx/>
                <a:uFillTx/>
                <a:latin typeface="+mn-lt"/>
                <a:ea typeface="+mn-ea"/>
                <a:cs typeface="+mn-cs"/>
              </a:rPr>
              <a:t>2 boîtes de vitesses branchées au même moteur. rapports pairs pour la première et rapports impaires pour la seconde, avec 1 embrayage dédié pour chacune.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fr-FR" sz="2500" b="0" i="0" u="none" strike="noStrike" kern="0" cap="none" spc="0" normalizeH="0" baseline="0" noProof="0" dirty="0" smtClean="0">
                <a:ln>
                  <a:noFill/>
                </a:ln>
                <a:solidFill>
                  <a:schemeClr val="tx1"/>
                </a:solidFill>
                <a:effectLst/>
                <a:uLnTx/>
                <a:uFillTx/>
                <a:latin typeface="+mn-lt"/>
                <a:ea typeface="+mn-ea"/>
                <a:cs typeface="+mn-cs"/>
              </a:rPr>
              <a:t>2 vitesses engagées en même temps, il suffit de débrayer un embrayage et embrayer l'autre pour changer de vitesse=&gt;moins de temps entre le passage de  rapport.</a:t>
            </a:r>
            <a:endParaRPr kumimoji="0" lang="fr-FR" sz="2500" b="0" i="0" u="none" strike="noStrike" kern="0" cap="none" spc="0" normalizeH="0" baseline="0" noProof="0" dirty="0">
              <a:ln>
                <a:noFill/>
              </a:ln>
              <a:solidFill>
                <a:schemeClr val="tx1"/>
              </a:solidFill>
              <a:effectLst/>
              <a:uLnTx/>
              <a:uFillTx/>
              <a:latin typeface="+mn-lt"/>
              <a:ea typeface="+mn-ea"/>
              <a:cs typeface="+mn-cs"/>
            </a:endParaRPr>
          </a:p>
        </p:txBody>
      </p:sp>
      <p:sp>
        <p:nvSpPr>
          <p:cNvPr id="8" name="Rectangle 2"/>
          <p:cNvSpPr txBox="1">
            <a:spLocks noChangeArrowheads="1"/>
          </p:cNvSpPr>
          <p:nvPr/>
        </p:nvSpPr>
        <p:spPr bwMode="auto">
          <a:xfrm>
            <a:off x="1357313" y="333375"/>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fr-FR" sz="3200" b="1" dirty="0"/>
              <a:t>DSG double embrayage</a:t>
            </a:r>
            <a:endParaRPr lang="fr-FR" sz="3200" cap="small" dirty="0" smtClean="0">
              <a:solidFill>
                <a:srgbClr val="000000"/>
              </a:solidFill>
              <a:latin typeface="Trebuchet MS" pitchFamily="34" charset="0"/>
              <a:cs typeface="Arial" charset="0"/>
            </a:endParaRPr>
          </a:p>
        </p:txBody>
      </p:sp>
    </p:spTree>
    <p:extLst>
      <p:ext uri="{BB962C8B-B14F-4D97-AF65-F5344CB8AC3E}">
        <p14:creationId xmlns:p14="http://schemas.microsoft.com/office/powerpoint/2010/main" xmlns="" val="2853032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6375" y="1340768"/>
            <a:ext cx="6191250" cy="4371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descr="logo final"/>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b="15567"/>
          <a:stretch>
            <a:fillRect/>
          </a:stretch>
        </p:blipFill>
        <p:spPr bwMode="auto">
          <a:xfrm>
            <a:off x="7667625" y="0"/>
            <a:ext cx="14763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6"/>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fr-FR" sz="2400">
              <a:solidFill>
                <a:srgbClr val="000000"/>
              </a:solidFill>
            </a:endParaRPr>
          </a:p>
        </p:txBody>
      </p:sp>
      <p:sp>
        <p:nvSpPr>
          <p:cNvPr id="9" name="Rectangle 2"/>
          <p:cNvSpPr txBox="1">
            <a:spLocks noChangeArrowheads="1"/>
          </p:cNvSpPr>
          <p:nvPr/>
        </p:nvSpPr>
        <p:spPr bwMode="auto">
          <a:xfrm>
            <a:off x="1357313" y="333375"/>
            <a:ext cx="6629400" cy="8572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fr-FR" sz="3200" b="1" dirty="0" smtClean="0"/>
              <a:t>DSG</a:t>
            </a:r>
            <a:endParaRPr lang="fr-FR" sz="3200" cap="small" dirty="0" smtClean="0">
              <a:solidFill>
                <a:srgbClr val="000000"/>
              </a:solidFill>
              <a:latin typeface="Trebuchet MS" pitchFamily="34" charset="0"/>
              <a:cs typeface="Arial" charset="0"/>
            </a:endParaRPr>
          </a:p>
        </p:txBody>
      </p:sp>
    </p:spTree>
    <p:extLst>
      <p:ext uri="{BB962C8B-B14F-4D97-AF65-F5344CB8AC3E}">
        <p14:creationId xmlns:p14="http://schemas.microsoft.com/office/powerpoint/2010/main" xmlns="" val="4007512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TotalTime>
  <Words>433</Words>
  <Application>Microsoft Office PowerPoint</Application>
  <PresentationFormat>Affichage à l'écran (4:3)</PresentationFormat>
  <Paragraphs>77</Paragraphs>
  <Slides>25</Slides>
  <Notes>10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Modèle par défaut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Julien</dc:creator>
  <cp:lastModifiedBy>demonjul</cp:lastModifiedBy>
  <cp:revision>17</cp:revision>
  <dcterms:created xsi:type="dcterms:W3CDTF">2012-05-28T11:28:59Z</dcterms:created>
  <dcterms:modified xsi:type="dcterms:W3CDTF">2012-05-29T17:50:51Z</dcterms:modified>
</cp:coreProperties>
</file>