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436" r:id="rId2"/>
    <p:sldId id="663" r:id="rId3"/>
    <p:sldId id="664" r:id="rId4"/>
    <p:sldId id="674" r:id="rId5"/>
    <p:sldId id="714" r:id="rId6"/>
    <p:sldId id="667" r:id="rId7"/>
    <p:sldId id="668" r:id="rId8"/>
    <p:sldId id="725" r:id="rId9"/>
    <p:sldId id="723" r:id="rId10"/>
    <p:sldId id="707" r:id="rId11"/>
    <p:sldId id="756" r:id="rId12"/>
    <p:sldId id="720" r:id="rId13"/>
    <p:sldId id="721" r:id="rId14"/>
    <p:sldId id="722" r:id="rId15"/>
    <p:sldId id="584" r:id="rId16"/>
    <p:sldId id="689" r:id="rId17"/>
    <p:sldId id="690" r:id="rId18"/>
    <p:sldId id="699" r:id="rId19"/>
    <p:sldId id="726" r:id="rId20"/>
    <p:sldId id="709" r:id="rId21"/>
    <p:sldId id="687" r:id="rId22"/>
    <p:sldId id="680" r:id="rId23"/>
    <p:sldId id="681" r:id="rId24"/>
    <p:sldId id="634" r:id="rId25"/>
    <p:sldId id="688" r:id="rId26"/>
    <p:sldId id="679" r:id="rId27"/>
    <p:sldId id="573" r:id="rId28"/>
    <p:sldId id="631" r:id="rId29"/>
    <p:sldId id="747" r:id="rId30"/>
    <p:sldId id="746" r:id="rId31"/>
    <p:sldId id="748" r:id="rId32"/>
    <p:sldId id="757" r:id="rId33"/>
    <p:sldId id="758" r:id="rId34"/>
    <p:sldId id="759" r:id="rId35"/>
    <p:sldId id="701" r:id="rId36"/>
    <p:sldId id="682" r:id="rId37"/>
    <p:sldId id="742" r:id="rId38"/>
    <p:sldId id="741" r:id="rId39"/>
    <p:sldId id="743" r:id="rId40"/>
    <p:sldId id="738" r:id="rId41"/>
    <p:sldId id="727" r:id="rId42"/>
    <p:sldId id="728" r:id="rId43"/>
    <p:sldId id="729" r:id="rId44"/>
    <p:sldId id="730" r:id="rId45"/>
    <p:sldId id="731" r:id="rId46"/>
    <p:sldId id="732" r:id="rId47"/>
    <p:sldId id="733" r:id="rId48"/>
    <p:sldId id="736" r:id="rId49"/>
    <p:sldId id="740" r:id="rId50"/>
    <p:sldId id="762" r:id="rId51"/>
    <p:sldId id="749" r:id="rId52"/>
    <p:sldId id="751" r:id="rId53"/>
    <p:sldId id="752" r:id="rId54"/>
    <p:sldId id="763" r:id="rId55"/>
    <p:sldId id="753" r:id="rId56"/>
    <p:sldId id="754" r:id="rId57"/>
    <p:sldId id="755" r:id="rId58"/>
    <p:sldId id="713" r:id="rId59"/>
    <p:sldId id="626" r:id="rId60"/>
    <p:sldId id="764" r:id="rId61"/>
    <p:sldId id="760" r:id="rId62"/>
    <p:sldId id="761" r:id="rId63"/>
    <p:sldId id="765" r:id="rId64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5pPr>
    <a:lvl6pPr marL="2286000" algn="l" defTabSz="914400" rtl="0" eaLnBrk="1" latinLnBrk="0" hangingPunct="1"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6pPr>
    <a:lvl7pPr marL="2743200" algn="l" defTabSz="914400" rtl="0" eaLnBrk="1" latinLnBrk="0" hangingPunct="1"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7pPr>
    <a:lvl8pPr marL="3200400" algn="l" defTabSz="914400" rtl="0" eaLnBrk="1" latinLnBrk="0" hangingPunct="1"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8pPr>
    <a:lvl9pPr marL="3657600" algn="l" defTabSz="914400" rtl="0" eaLnBrk="1" latinLnBrk="0" hangingPunct="1">
      <a:defRPr sz="3200" kern="1200" baseline="-25000">
        <a:solidFill>
          <a:schemeClr val="accent1"/>
        </a:solidFill>
        <a:latin typeface="Helvetica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333399"/>
    <a:srgbClr val="FF00FF"/>
    <a:srgbClr val="00FFFF"/>
    <a:srgbClr val="000000"/>
    <a:srgbClr val="FF9933"/>
    <a:srgbClr val="FF66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4" autoAdjust="0"/>
    <p:restoredTop sz="94718" autoAdjust="0"/>
  </p:normalViewPr>
  <p:slideViewPr>
    <p:cSldViewPr>
      <p:cViewPr>
        <p:scale>
          <a:sx n="50" d="100"/>
          <a:sy n="50" d="100"/>
        </p:scale>
        <p:origin x="-1302" y="-37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092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 baseline="0"/>
            </a:lvl1pPr>
          </a:lstStyle>
          <a:p>
            <a:pPr>
              <a:defRPr/>
            </a:pPr>
            <a:fld id="{0B46409C-6210-45F4-B81F-7C61200EA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5BC6FD3-2A19-45CE-AEFF-52CCFD4928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02FB2-0644-4B44-96AF-CD403622D7A8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ECADD-0683-442F-8547-8CF5EC162063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65278-135B-48E0-916C-4194A76ED823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0" tIns="44446" rIns="90480" bIns="44446" anchor="b"/>
          <a:lstStyle/>
          <a:p>
            <a:pPr algn="r"/>
            <a:r>
              <a:rPr lang="en-US" sz="1200" baseline="0">
                <a:solidFill>
                  <a:schemeClr val="tx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8363" y="692150"/>
            <a:ext cx="5124450" cy="3416300"/>
          </a:xfrm>
          <a:ln w="12700" cap="flat"/>
        </p:spPr>
      </p:sp>
      <p:sp>
        <p:nvSpPr>
          <p:cNvPr id="61448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480" tIns="44446" rIns="90480" bIns="4444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65278-135B-48E0-916C-4194A76ED823}" type="slidenum">
              <a:rPr lang="en-US" altLang="en-US" smtClean="0"/>
              <a:pPr/>
              <a:t>58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0" tIns="44446" rIns="90480" bIns="44446" anchor="b"/>
          <a:lstStyle/>
          <a:p>
            <a:pPr algn="r"/>
            <a:r>
              <a:rPr lang="en-US" sz="1200" baseline="0">
                <a:solidFill>
                  <a:schemeClr val="tx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8363" y="692150"/>
            <a:ext cx="5124450" cy="3416300"/>
          </a:xfrm>
          <a:ln w="12700" cap="flat"/>
        </p:spPr>
      </p:sp>
      <p:sp>
        <p:nvSpPr>
          <p:cNvPr id="61448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480" tIns="44446" rIns="90480" bIns="44446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78068-EEAA-4F46-BEE2-62A886BDA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6E85D-5AAF-4705-B435-52A625416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D193-133A-4628-9135-4D1F3104F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9C951-9407-4766-95A7-452097CB1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F8DE1-CF4A-40F3-A2E7-2069C5F95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1B66E-399A-4C82-B632-3E708AE76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1397-7280-41EF-9D66-440AE1AC5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28744-2AC0-4B8B-922E-0739604AE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6249-B8EF-49AA-AB17-C43845CEF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5B87F-8EE7-4B51-BE23-EA360FA96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C1AE9-6A0E-4728-BF9E-F889D082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BF5A0B6-AFF6-41E6-9FFD-F30F73297D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emf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focusedimages.com/Michael.Fox.lrg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emf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edlineplus.gov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10287000" cy="1143000"/>
          </a:xfrm>
        </p:spPr>
        <p:txBody>
          <a:bodyPr/>
          <a:lstStyle/>
          <a:p>
            <a:pPr>
              <a:defRPr/>
            </a:pPr>
            <a:r>
              <a:rPr lang="en-US" alt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Rôle</a:t>
            </a:r>
            <a:r>
              <a:rPr lang="en-US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des </a:t>
            </a:r>
            <a:r>
              <a:rPr lang="en-US" alt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dysfonctions</a:t>
            </a:r>
            <a:r>
              <a:rPr lang="en-US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mitochondriales</a:t>
            </a:r>
            <a:r>
              <a:rPr lang="en-US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et </a:t>
            </a:r>
            <a:r>
              <a:rPr lang="en-US" alt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lysosomales</a:t>
            </a:r>
            <a:r>
              <a:rPr lang="en-US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dans</a:t>
            </a:r>
            <a:r>
              <a:rPr lang="en-US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la </a:t>
            </a:r>
            <a:r>
              <a:rPr lang="en-US" alt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maladie</a:t>
            </a:r>
            <a:r>
              <a:rPr lang="en-US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de Parkinson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775" y="2057400"/>
            <a:ext cx="10029825" cy="1752600"/>
          </a:xfrm>
        </p:spPr>
        <p:txBody>
          <a:bodyPr/>
          <a:lstStyle/>
          <a:p>
            <a:pPr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Jean-Christophe (Chris) Rochet</a:t>
            </a:r>
          </a:p>
          <a:p>
            <a:pPr>
              <a:defRPr/>
            </a:pPr>
            <a:endParaRPr lang="en-US" alt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UER </a:t>
            </a:r>
            <a:r>
              <a:rPr lang="en-US" altLang="en-US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Neurohistologie-Neuropathologie</a:t>
            </a:r>
            <a:endParaRPr lang="en-US" alt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>
              <a:defRPr/>
            </a:pPr>
            <a:endParaRPr lang="en-US" alt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Department of Medicinal Chemistry and Molecular Pharmacology</a:t>
            </a:r>
          </a:p>
          <a:p>
            <a:pPr>
              <a:defRPr/>
            </a:pPr>
            <a:endParaRPr lang="en-US" alt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Purdue University</a:t>
            </a:r>
            <a:endParaRPr lang="en-US" altLang="en-US" sz="2400" i="1" dirty="0" smtClean="0">
              <a:latin typeface="Helvetica" pitchFamily="2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5108575"/>
            <a:ext cx="1517650" cy="13684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5125" name="Picture 5" descr="PU_signature_gold_pr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89575"/>
            <a:ext cx="296227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ChangeArrowheads="1"/>
          </p:cNvSpPr>
          <p:nvPr/>
        </p:nvSpPr>
        <p:spPr bwMode="auto">
          <a:xfrm>
            <a:off x="419100" y="114300"/>
            <a:ext cx="9525000" cy="1143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is a natively unfolded protein that adopts different types of secondary structure.</a:t>
            </a:r>
            <a:endParaRPr lang="en-US" altLang="en-US" sz="4400" baseline="0">
              <a:solidFill>
                <a:schemeClr val="tx2"/>
              </a:solidFill>
              <a:latin typeface="Times" charset="0"/>
            </a:endParaRPr>
          </a:p>
        </p:txBody>
      </p:sp>
      <p:pic>
        <p:nvPicPr>
          <p:cNvPr id="20483" name="Picture 3" descr="Roch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8463" y="1438275"/>
            <a:ext cx="4570412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Roch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419225"/>
            <a:ext cx="6097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305300" y="2209800"/>
            <a:ext cx="1219200" cy="533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5200650" y="1866900"/>
            <a:ext cx="16764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956425" y="1611313"/>
            <a:ext cx="252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>
                <a:solidFill>
                  <a:schemeClr val="bg1"/>
                </a:solidFill>
              </a:rPr>
              <a:t>lipid binding repeat</a:t>
            </a:r>
          </a:p>
        </p:txBody>
      </p:sp>
      <p:sp>
        <p:nvSpPr>
          <p:cNvPr id="542728" name="Rectangle 8"/>
          <p:cNvSpPr>
            <a:spLocks noChangeArrowheads="1"/>
          </p:cNvSpPr>
          <p:nvPr/>
        </p:nvSpPr>
        <p:spPr bwMode="auto">
          <a:xfrm>
            <a:off x="723900" y="5943600"/>
            <a:ext cx="8991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*WT and mutant 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form 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-sheet-rich fibrils </a:t>
            </a:r>
            <a:r>
              <a:rPr lang="en-US" altLang="en-US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in vitro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, similar to fibrils isolated from Lewy bodies.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1833942" y="2236788"/>
            <a:ext cx="6785832" cy="267765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Role of </a:t>
            </a:r>
            <a:r>
              <a:rPr lang="el-GR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α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self-assembly</a:t>
            </a:r>
          </a:p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PD pathogenesis</a:t>
            </a:r>
          </a:p>
          <a:p>
            <a:pPr algn="ctr">
              <a:defRPr/>
            </a:pPr>
            <a:endParaRPr lang="en-US" altLang="en-US" b="1" baseline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altLang="en-US" sz="1600" b="1" baseline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altLang="en-US" sz="28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 amyloid-like fibrils or protofibrils</a:t>
            </a:r>
          </a:p>
          <a:p>
            <a:pPr algn="ctr">
              <a:defRPr/>
            </a:pPr>
            <a:r>
              <a:rPr lang="en-US" altLang="en-US" sz="28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toxic species?</a:t>
            </a:r>
            <a:endParaRPr lang="en-US" altLang="en-US" sz="28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sh3models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388" y="1962150"/>
            <a:ext cx="5421312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7" descr="stra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700" y="1962150"/>
            <a:ext cx="246856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0440" name="Text Box 8"/>
          <p:cNvSpPr txBox="1">
            <a:spLocks noChangeArrowheads="1"/>
          </p:cNvSpPr>
          <p:nvPr/>
        </p:nvSpPr>
        <p:spPr bwMode="auto">
          <a:xfrm>
            <a:off x="609600" y="152400"/>
            <a:ext cx="9250363" cy="15827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Amyloid fibrils consist of interwound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protofilaments, each of which has a cross-beta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structure (in this example: SH3 domain fibril).</a:t>
            </a:r>
            <a:endParaRPr lang="en-US" altLang="en-US" sz="2400" b="1" baseline="0">
              <a:solidFill>
                <a:schemeClr val="tx1"/>
              </a:solidFill>
            </a:endParaRP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6361113" y="6332538"/>
            <a:ext cx="3354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aseline="0"/>
              <a:t> Jimenez et al., </a:t>
            </a:r>
            <a:r>
              <a:rPr lang="en-US" sz="1800" i="1" baseline="0"/>
              <a:t>EMBO J. </a:t>
            </a:r>
            <a:r>
              <a:rPr lang="en-US" sz="1800" baseline="0"/>
              <a:t>1999</a:t>
            </a:r>
            <a:r>
              <a:rPr lang="en-US" sz="2400" baseline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09700" y="1752600"/>
            <a:ext cx="7543800" cy="4572000"/>
            <a:chOff x="360" y="1344"/>
            <a:chExt cx="3888" cy="2304"/>
          </a:xfrm>
        </p:grpSpPr>
        <p:sp>
          <p:nvSpPr>
            <p:cNvPr id="27653" name="Rectangle 6"/>
            <p:cNvSpPr>
              <a:spLocks noChangeArrowheads="1"/>
            </p:cNvSpPr>
            <p:nvPr/>
          </p:nvSpPr>
          <p:spPr bwMode="auto">
            <a:xfrm>
              <a:off x="360" y="1344"/>
              <a:ext cx="3888" cy="230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765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" y="1372"/>
              <a:ext cx="3522" cy="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6344" name="Text Box 8"/>
          <p:cNvSpPr txBox="1">
            <a:spLocks noChangeArrowheads="1"/>
          </p:cNvSpPr>
          <p:nvPr/>
        </p:nvSpPr>
        <p:spPr bwMode="auto">
          <a:xfrm>
            <a:off x="1098550" y="381000"/>
            <a:ext cx="8159750" cy="10953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Each monomeric subunit adopts a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strand-loop-strand motif in fibrillar 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1-40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2400" b="1" baseline="0">
              <a:solidFill>
                <a:schemeClr val="tx1"/>
              </a:solidFill>
            </a:endParaRP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5905500" y="6332538"/>
            <a:ext cx="426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aseline="0"/>
              <a:t> Petkova, A.T. et al., </a:t>
            </a:r>
            <a:r>
              <a:rPr lang="en-US" sz="1800" i="1" baseline="0"/>
              <a:t>Biochemistry</a:t>
            </a:r>
            <a:r>
              <a:rPr lang="en-US" sz="1800" baseline="0"/>
              <a:t> 2006</a:t>
            </a:r>
            <a:r>
              <a:rPr lang="en-US" sz="2400" baseline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1371600" y="1676400"/>
            <a:ext cx="7543800" cy="4572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>
            <a:off x="1096963" y="376238"/>
            <a:ext cx="8204200" cy="10953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Each 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1-40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protofilament consists of four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extended, parallel 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-sheet layers.</a:t>
            </a:r>
            <a:endParaRPr lang="en-US" altLang="en-US" sz="2400" b="1" baseline="0">
              <a:solidFill>
                <a:schemeClr val="tx1"/>
              </a:solidFill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393950"/>
            <a:ext cx="49530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5905500" y="6332538"/>
            <a:ext cx="426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aseline="0"/>
              <a:t> Petkova, A.T. et al., </a:t>
            </a:r>
            <a:r>
              <a:rPr lang="en-US" sz="1800" i="1" baseline="0"/>
              <a:t>Biochemistry</a:t>
            </a:r>
            <a:r>
              <a:rPr lang="en-US" sz="1800" baseline="0"/>
              <a:t> 2006</a:t>
            </a:r>
            <a:r>
              <a:rPr lang="en-US" sz="2400" baseline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1230313" y="104775"/>
            <a:ext cx="7834312" cy="10953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Oligomeric spheres can anneal to form 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elongated or ‘annular’ protofibrils.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625" y="3967163"/>
            <a:ext cx="2174875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6533" name="Text Box 5"/>
          <p:cNvSpPr txBox="1">
            <a:spLocks noChangeArrowheads="1"/>
          </p:cNvSpPr>
          <p:nvPr/>
        </p:nvSpPr>
        <p:spPr bwMode="auto">
          <a:xfrm>
            <a:off x="5888038" y="6203950"/>
            <a:ext cx="1670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m square</a:t>
            </a:r>
          </a:p>
        </p:txBody>
      </p:sp>
      <p:grpSp>
        <p:nvGrpSpPr>
          <p:cNvPr id="21509" name="Group 7"/>
          <p:cNvGrpSpPr>
            <a:grpSpLocks noChangeAspect="1"/>
          </p:cNvGrpSpPr>
          <p:nvPr/>
        </p:nvGrpSpPr>
        <p:grpSpPr bwMode="auto">
          <a:xfrm>
            <a:off x="4660900" y="1633538"/>
            <a:ext cx="3251200" cy="1844675"/>
            <a:chOff x="4840" y="3208"/>
            <a:chExt cx="2624" cy="1672"/>
          </a:xfrm>
        </p:grpSpPr>
        <p:pic>
          <p:nvPicPr>
            <p:cNvPr id="2155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40" y="3736"/>
              <a:ext cx="1904" cy="1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5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0" y="3208"/>
              <a:ext cx="1904" cy="1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21510" name="Group 10"/>
          <p:cNvGrpSpPr>
            <a:grpSpLocks noChangeAspect="1"/>
          </p:cNvGrpSpPr>
          <p:nvPr/>
        </p:nvGrpSpPr>
        <p:grpSpPr bwMode="auto">
          <a:xfrm>
            <a:off x="8043863" y="1676400"/>
            <a:ext cx="1903412" cy="1749425"/>
            <a:chOff x="7568" y="3248"/>
            <a:chExt cx="1536" cy="1584"/>
          </a:xfrm>
        </p:grpSpPr>
        <p:pic>
          <p:nvPicPr>
            <p:cNvPr id="21546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68" y="3248"/>
              <a:ext cx="1536" cy="15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21547" name="Group 12"/>
            <p:cNvGrpSpPr>
              <a:grpSpLocks noChangeAspect="1"/>
            </p:cNvGrpSpPr>
            <p:nvPr/>
          </p:nvGrpSpPr>
          <p:grpSpPr bwMode="auto">
            <a:xfrm>
              <a:off x="7668" y="4140"/>
              <a:ext cx="480" cy="576"/>
              <a:chOff x="7668" y="4140"/>
              <a:chExt cx="480" cy="576"/>
            </a:xfrm>
          </p:grpSpPr>
          <p:sp>
            <p:nvSpPr>
              <p:cNvPr id="21548" name="Oval 13"/>
              <p:cNvSpPr>
                <a:spLocks noChangeAspect="1" noChangeArrowheads="1"/>
              </p:cNvSpPr>
              <p:nvPr/>
            </p:nvSpPr>
            <p:spPr bwMode="auto">
              <a:xfrm>
                <a:off x="7668" y="4140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992" tIns="1961" rIns="3992" bIns="196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49" name="Oval 14"/>
              <p:cNvSpPr>
                <a:spLocks noChangeAspect="1" noChangeArrowheads="1"/>
              </p:cNvSpPr>
              <p:nvPr/>
            </p:nvSpPr>
            <p:spPr bwMode="auto">
              <a:xfrm>
                <a:off x="7860" y="4428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992" tIns="1961" rIns="3992" bIns="1961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511" name="Group 15"/>
          <p:cNvGrpSpPr>
            <a:grpSpLocks noChangeAspect="1"/>
          </p:cNvGrpSpPr>
          <p:nvPr/>
        </p:nvGrpSpPr>
        <p:grpSpPr bwMode="auto">
          <a:xfrm>
            <a:off x="2401888" y="2192338"/>
            <a:ext cx="1385887" cy="792162"/>
            <a:chOff x="3012" y="3714"/>
            <a:chExt cx="1120" cy="718"/>
          </a:xfrm>
        </p:grpSpPr>
        <p:sp>
          <p:nvSpPr>
            <p:cNvPr id="406544" name="Oval 16"/>
            <p:cNvSpPr>
              <a:spLocks noChangeAspect="1" noChangeArrowheads="1"/>
            </p:cNvSpPr>
            <p:nvPr/>
          </p:nvSpPr>
          <p:spPr bwMode="auto">
            <a:xfrm>
              <a:off x="3865" y="3714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45" name="Oval 17"/>
            <p:cNvSpPr>
              <a:spLocks noChangeAspect="1" noChangeArrowheads="1"/>
            </p:cNvSpPr>
            <p:nvPr/>
          </p:nvSpPr>
          <p:spPr bwMode="auto">
            <a:xfrm>
              <a:off x="3730" y="3810"/>
              <a:ext cx="267" cy="28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46" name="Oval 18"/>
            <p:cNvSpPr>
              <a:spLocks noChangeAspect="1" noChangeArrowheads="1"/>
            </p:cNvSpPr>
            <p:nvPr/>
          </p:nvSpPr>
          <p:spPr bwMode="auto">
            <a:xfrm>
              <a:off x="3641" y="3954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47" name="Oval 19"/>
            <p:cNvSpPr>
              <a:spLocks noChangeAspect="1" noChangeArrowheads="1"/>
            </p:cNvSpPr>
            <p:nvPr/>
          </p:nvSpPr>
          <p:spPr bwMode="auto">
            <a:xfrm>
              <a:off x="3460" y="4002"/>
              <a:ext cx="268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48" name="Oval 20"/>
            <p:cNvSpPr>
              <a:spLocks noChangeAspect="1" noChangeArrowheads="1"/>
            </p:cNvSpPr>
            <p:nvPr/>
          </p:nvSpPr>
          <p:spPr bwMode="auto">
            <a:xfrm>
              <a:off x="3326" y="3954"/>
              <a:ext cx="268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49" name="Oval 21"/>
            <p:cNvSpPr>
              <a:spLocks noChangeAspect="1" noChangeArrowheads="1"/>
            </p:cNvSpPr>
            <p:nvPr/>
          </p:nvSpPr>
          <p:spPr bwMode="auto">
            <a:xfrm>
              <a:off x="3192" y="3954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50" name="Oval 22"/>
            <p:cNvSpPr>
              <a:spLocks noChangeAspect="1" noChangeArrowheads="1"/>
            </p:cNvSpPr>
            <p:nvPr/>
          </p:nvSpPr>
          <p:spPr bwMode="auto">
            <a:xfrm>
              <a:off x="3102" y="4051"/>
              <a:ext cx="266" cy="28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51" name="Oval 23"/>
            <p:cNvSpPr>
              <a:spLocks noChangeAspect="1" noChangeArrowheads="1"/>
            </p:cNvSpPr>
            <p:nvPr/>
          </p:nvSpPr>
          <p:spPr bwMode="auto">
            <a:xfrm>
              <a:off x="3012" y="4146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06552" name="Oval 24"/>
          <p:cNvSpPr>
            <a:spLocks noChangeAspect="1" noChangeArrowheads="1"/>
          </p:cNvSpPr>
          <p:nvPr/>
        </p:nvSpPr>
        <p:spPr bwMode="auto">
          <a:xfrm>
            <a:off x="692150" y="3790950"/>
            <a:ext cx="328613" cy="31591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992" tIns="1961" rIns="3992" bIns="1961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1513" name="Line 25"/>
          <p:cNvSpPr>
            <a:spLocks noChangeAspect="1" noChangeShapeType="1"/>
          </p:cNvSpPr>
          <p:nvPr/>
        </p:nvSpPr>
        <p:spPr bwMode="auto">
          <a:xfrm>
            <a:off x="4024313" y="2690813"/>
            <a:ext cx="3730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21514" name="Line 26"/>
          <p:cNvSpPr>
            <a:spLocks noChangeAspect="1" noChangeShapeType="1"/>
          </p:cNvSpPr>
          <p:nvPr/>
        </p:nvSpPr>
        <p:spPr bwMode="auto">
          <a:xfrm>
            <a:off x="7178675" y="2690813"/>
            <a:ext cx="3730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grpSp>
        <p:nvGrpSpPr>
          <p:cNvPr id="21515" name="Group 27"/>
          <p:cNvGrpSpPr>
            <a:grpSpLocks/>
          </p:cNvGrpSpPr>
          <p:nvPr/>
        </p:nvGrpSpPr>
        <p:grpSpPr bwMode="auto">
          <a:xfrm>
            <a:off x="2582863" y="4767263"/>
            <a:ext cx="1008062" cy="871537"/>
            <a:chOff x="1627" y="2811"/>
            <a:chExt cx="635" cy="549"/>
          </a:xfrm>
        </p:grpSpPr>
        <p:sp>
          <p:nvSpPr>
            <p:cNvPr id="406556" name="Oval 28"/>
            <p:cNvSpPr>
              <a:spLocks noChangeAspect="1" noChangeArrowheads="1"/>
            </p:cNvSpPr>
            <p:nvPr/>
          </p:nvSpPr>
          <p:spPr bwMode="auto">
            <a:xfrm>
              <a:off x="2030" y="3067"/>
              <a:ext cx="209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57" name="Oval 29"/>
            <p:cNvSpPr>
              <a:spLocks noChangeAspect="1" noChangeArrowheads="1"/>
            </p:cNvSpPr>
            <p:nvPr/>
          </p:nvSpPr>
          <p:spPr bwMode="auto">
            <a:xfrm>
              <a:off x="1904" y="3154"/>
              <a:ext cx="207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58" name="Oval 30"/>
            <p:cNvSpPr>
              <a:spLocks noChangeAspect="1" noChangeArrowheads="1"/>
            </p:cNvSpPr>
            <p:nvPr/>
          </p:nvSpPr>
          <p:spPr bwMode="auto">
            <a:xfrm>
              <a:off x="2053" y="2955"/>
              <a:ext cx="209" cy="1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59" name="Oval 31"/>
            <p:cNvSpPr>
              <a:spLocks noChangeAspect="1" noChangeArrowheads="1"/>
            </p:cNvSpPr>
            <p:nvPr/>
          </p:nvSpPr>
          <p:spPr bwMode="auto">
            <a:xfrm>
              <a:off x="1976" y="2844"/>
              <a:ext cx="209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60" name="Oval 32"/>
            <p:cNvSpPr>
              <a:spLocks noChangeAspect="1" noChangeArrowheads="1"/>
            </p:cNvSpPr>
            <p:nvPr/>
          </p:nvSpPr>
          <p:spPr bwMode="auto">
            <a:xfrm>
              <a:off x="1872" y="2811"/>
              <a:ext cx="209" cy="1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61" name="Oval 33"/>
            <p:cNvSpPr>
              <a:spLocks noChangeAspect="1" noChangeArrowheads="1"/>
            </p:cNvSpPr>
            <p:nvPr/>
          </p:nvSpPr>
          <p:spPr bwMode="auto">
            <a:xfrm>
              <a:off x="1767" y="2811"/>
              <a:ext cx="207" cy="1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62" name="Oval 34"/>
            <p:cNvSpPr>
              <a:spLocks noChangeAspect="1" noChangeArrowheads="1"/>
            </p:cNvSpPr>
            <p:nvPr/>
          </p:nvSpPr>
          <p:spPr bwMode="auto">
            <a:xfrm>
              <a:off x="1698" y="2877"/>
              <a:ext cx="207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63" name="Oval 35"/>
            <p:cNvSpPr>
              <a:spLocks noChangeAspect="1" noChangeArrowheads="1"/>
            </p:cNvSpPr>
            <p:nvPr/>
          </p:nvSpPr>
          <p:spPr bwMode="auto">
            <a:xfrm>
              <a:off x="1627" y="2944"/>
              <a:ext cx="208" cy="19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64" name="Oval 36"/>
            <p:cNvSpPr>
              <a:spLocks noChangeAspect="1" noChangeArrowheads="1"/>
            </p:cNvSpPr>
            <p:nvPr/>
          </p:nvSpPr>
          <p:spPr bwMode="auto">
            <a:xfrm>
              <a:off x="1662" y="3076"/>
              <a:ext cx="207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565" name="Oval 37"/>
            <p:cNvSpPr>
              <a:spLocks noChangeAspect="1" noChangeArrowheads="1"/>
            </p:cNvSpPr>
            <p:nvPr/>
          </p:nvSpPr>
          <p:spPr bwMode="auto">
            <a:xfrm>
              <a:off x="1741" y="3161"/>
              <a:ext cx="208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1516" name="Line 38"/>
          <p:cNvSpPr>
            <a:spLocks noChangeAspect="1" noChangeShapeType="1"/>
          </p:cNvSpPr>
          <p:nvPr/>
        </p:nvSpPr>
        <p:spPr bwMode="auto">
          <a:xfrm rot="2429705">
            <a:off x="1490663" y="4514850"/>
            <a:ext cx="3730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21517" name="Line 39"/>
          <p:cNvSpPr>
            <a:spLocks noChangeAspect="1" noChangeShapeType="1"/>
          </p:cNvSpPr>
          <p:nvPr/>
        </p:nvSpPr>
        <p:spPr bwMode="auto">
          <a:xfrm rot="19170295" flipV="1">
            <a:off x="1490663" y="3562350"/>
            <a:ext cx="3730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406568" name="Text Box 40"/>
          <p:cNvSpPr txBox="1">
            <a:spLocks noChangeArrowheads="1"/>
          </p:cNvSpPr>
          <p:nvPr/>
        </p:nvSpPr>
        <p:spPr bwMode="auto">
          <a:xfrm>
            <a:off x="2403475" y="3124200"/>
            <a:ext cx="1384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elongated</a:t>
            </a:r>
          </a:p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protofibril</a:t>
            </a:r>
          </a:p>
        </p:txBody>
      </p:sp>
      <p:sp>
        <p:nvSpPr>
          <p:cNvPr id="406569" name="Text Box 41"/>
          <p:cNvSpPr txBox="1">
            <a:spLocks noChangeArrowheads="1"/>
          </p:cNvSpPr>
          <p:nvPr/>
        </p:nvSpPr>
        <p:spPr bwMode="auto">
          <a:xfrm>
            <a:off x="8629650" y="3429000"/>
            <a:ext cx="731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fibril</a:t>
            </a:r>
          </a:p>
        </p:txBody>
      </p:sp>
      <p:sp>
        <p:nvSpPr>
          <p:cNvPr id="406570" name="Text Box 42"/>
          <p:cNvSpPr txBox="1">
            <a:spLocks noChangeArrowheads="1"/>
          </p:cNvSpPr>
          <p:nvPr/>
        </p:nvSpPr>
        <p:spPr bwMode="auto">
          <a:xfrm>
            <a:off x="2405063" y="5899150"/>
            <a:ext cx="1381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annular</a:t>
            </a:r>
          </a:p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protofibril</a:t>
            </a:r>
          </a:p>
        </p:txBody>
      </p:sp>
      <p:sp>
        <p:nvSpPr>
          <p:cNvPr id="406571" name="Text Box 43"/>
          <p:cNvSpPr txBox="1">
            <a:spLocks noChangeArrowheads="1"/>
          </p:cNvSpPr>
          <p:nvPr/>
        </p:nvSpPr>
        <p:spPr bwMode="auto">
          <a:xfrm>
            <a:off x="347663" y="4324350"/>
            <a:ext cx="101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sphere</a:t>
            </a:r>
          </a:p>
        </p:txBody>
      </p:sp>
      <p:sp>
        <p:nvSpPr>
          <p:cNvPr id="21522" name="Line 44"/>
          <p:cNvSpPr>
            <a:spLocks noChangeAspect="1" noChangeShapeType="1"/>
          </p:cNvSpPr>
          <p:nvPr/>
        </p:nvSpPr>
        <p:spPr bwMode="auto">
          <a:xfrm rot="5400000">
            <a:off x="2785268" y="4263232"/>
            <a:ext cx="3730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21523" name="Line 45"/>
          <p:cNvSpPr>
            <a:spLocks noChangeAspect="1" noChangeShapeType="1"/>
          </p:cNvSpPr>
          <p:nvPr/>
        </p:nvSpPr>
        <p:spPr bwMode="auto">
          <a:xfrm rot="5400000">
            <a:off x="3013868" y="4225132"/>
            <a:ext cx="3730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406574" name="Text Box 46"/>
          <p:cNvSpPr txBox="1">
            <a:spLocks noChangeArrowheads="1"/>
          </p:cNvSpPr>
          <p:nvPr/>
        </p:nvSpPr>
        <p:spPr bwMode="auto">
          <a:xfrm>
            <a:off x="723900" y="1300163"/>
            <a:ext cx="2265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/>
              <a:t>A53T, A30P &gt; WT</a:t>
            </a:r>
          </a:p>
        </p:txBody>
      </p:sp>
      <p:sp>
        <p:nvSpPr>
          <p:cNvPr id="406575" name="Text Box 47"/>
          <p:cNvSpPr txBox="1">
            <a:spLocks noChangeArrowheads="1"/>
          </p:cNvSpPr>
          <p:nvPr/>
        </p:nvSpPr>
        <p:spPr bwMode="auto">
          <a:xfrm>
            <a:off x="7734300" y="1300163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/>
              <a:t>A53T &gt; WT &gt; A30P</a:t>
            </a:r>
          </a:p>
        </p:txBody>
      </p:sp>
      <p:sp>
        <p:nvSpPr>
          <p:cNvPr id="406576" name="Text Box 48"/>
          <p:cNvSpPr txBox="1">
            <a:spLocks noChangeArrowheads="1"/>
          </p:cNvSpPr>
          <p:nvPr/>
        </p:nvSpPr>
        <p:spPr bwMode="auto">
          <a:xfrm>
            <a:off x="723900" y="1633538"/>
            <a:ext cx="321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/>
              <a:t>permeabilize membranes</a:t>
            </a:r>
          </a:p>
        </p:txBody>
      </p:sp>
      <p:sp>
        <p:nvSpPr>
          <p:cNvPr id="406577" name="Text Box 49"/>
          <p:cNvSpPr txBox="1">
            <a:spLocks noChangeArrowheads="1"/>
          </p:cNvSpPr>
          <p:nvPr/>
        </p:nvSpPr>
        <p:spPr bwMode="auto">
          <a:xfrm>
            <a:off x="723900" y="1966913"/>
            <a:ext cx="2144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/>
              <a:t>stabilized by 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74" grpId="0"/>
      <p:bldP spid="406575" grpId="0"/>
      <p:bldP spid="406576" grpId="0"/>
      <p:bldP spid="4065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752600"/>
            <a:ext cx="321786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1752600"/>
            <a:ext cx="35052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1028700" y="100013"/>
            <a:ext cx="8267700" cy="10953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ring-like protofibrils bind and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permeabilize phospholipid membranes.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134100" y="5754688"/>
            <a:ext cx="357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aseline="0"/>
              <a:t>Ding T. et al., </a:t>
            </a:r>
            <a:r>
              <a:rPr lang="en-US" sz="1800" i="1" baseline="0"/>
              <a:t>Biochemistry</a:t>
            </a:r>
            <a:r>
              <a:rPr lang="en-US" sz="1800" baseline="0"/>
              <a:t> 2002</a:t>
            </a:r>
            <a:r>
              <a:rPr lang="en-US" sz="2400" baseline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Text Box 2"/>
          <p:cNvSpPr txBox="1">
            <a:spLocks noChangeArrowheads="1"/>
          </p:cNvSpPr>
          <p:nvPr/>
        </p:nvSpPr>
        <p:spPr bwMode="auto">
          <a:xfrm>
            <a:off x="2309813" y="153988"/>
            <a:ext cx="5554662" cy="60801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The ‘toxic protofibril’ model</a:t>
            </a:r>
            <a:endParaRPr lang="en-US" altLang="en-US" sz="2400" b="1" baseline="0">
              <a:solidFill>
                <a:schemeClr val="tx1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3849688" y="19732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3806825" y="1166813"/>
            <a:ext cx="428625" cy="152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567488" y="44116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6567488" y="48688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567488" y="53260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567488" y="57832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6759575" y="45640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6759575" y="50212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6759575" y="54784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6759575" y="59356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567488" y="34972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6567488" y="39544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6759575" y="36496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6759575" y="41068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6567488" y="16684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6567488" y="21256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6567488" y="25828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6567488" y="3040063"/>
            <a:ext cx="385762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6759575" y="18208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6759575" y="22780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6759575" y="27352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6759575" y="3192463"/>
            <a:ext cx="385763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844550" y="4030663"/>
            <a:ext cx="1371600" cy="12192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1101725" y="4259263"/>
            <a:ext cx="85725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4021138" y="25384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>
            <a:off x="4021138" y="31480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>
            <a:off x="4021138" y="14716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5342" name="Text Box 30"/>
          <p:cNvSpPr txBox="1">
            <a:spLocks noChangeArrowheads="1"/>
          </p:cNvSpPr>
          <p:nvPr/>
        </p:nvSpPr>
        <p:spPr bwMode="auto">
          <a:xfrm>
            <a:off x="8559800" y="4416425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Lewy body</a:t>
            </a:r>
            <a:endParaRPr lang="en-US" altLang="en-US" sz="1800" b="1" baseline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83" name="Line 31"/>
          <p:cNvSpPr>
            <a:spLocks noChangeShapeType="1"/>
          </p:cNvSpPr>
          <p:nvPr/>
        </p:nvSpPr>
        <p:spPr bwMode="auto">
          <a:xfrm flipV="1">
            <a:off x="1444625" y="2735263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 flipH="1">
            <a:off x="2216150" y="2125663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 flipH="1" flipV="1">
            <a:off x="2130425" y="2659063"/>
            <a:ext cx="1457325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5346" name="Text Box 34"/>
          <p:cNvSpPr txBox="1">
            <a:spLocks noChangeArrowheads="1"/>
          </p:cNvSpPr>
          <p:nvPr/>
        </p:nvSpPr>
        <p:spPr bwMode="auto">
          <a:xfrm>
            <a:off x="609600" y="1865313"/>
            <a:ext cx="1531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8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endParaRPr lang="en-US" altLang="en-US" sz="2800" b="1" baseline="0">
              <a:solidFill>
                <a:schemeClr val="tx1"/>
              </a:solidFill>
            </a:endParaRPr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930275" y="3116263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1" baseline="0">
                <a:solidFill>
                  <a:schemeClr val="tx1"/>
                </a:solidFill>
              </a:rPr>
              <a:t>?</a:t>
            </a:r>
            <a:endParaRPr lang="en-US" altLang="en-US" sz="1600" b="1" baseline="0">
              <a:solidFill>
                <a:schemeClr val="tx1"/>
              </a:solidFill>
            </a:endParaRP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2301875" y="3268663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1" baseline="0">
                <a:solidFill>
                  <a:schemeClr val="tx1"/>
                </a:solidFill>
              </a:rPr>
              <a:t>?</a:t>
            </a:r>
            <a:endParaRPr lang="en-US" altLang="en-US" sz="1600" b="1" baseline="0">
              <a:solidFill>
                <a:schemeClr val="tx1"/>
              </a:solidFill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2730500" y="1668463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1" baseline="0">
                <a:solidFill>
                  <a:schemeClr val="tx1"/>
                </a:solidFill>
              </a:rPr>
              <a:t>?</a:t>
            </a:r>
            <a:endParaRPr lang="en-US" altLang="en-US" sz="1600" b="1" baseline="0">
              <a:solidFill>
                <a:schemeClr val="tx1"/>
              </a:solidFill>
            </a:endParaRPr>
          </a:p>
        </p:txBody>
      </p:sp>
      <p:sp>
        <p:nvSpPr>
          <p:cNvPr id="23590" name="AutoShape 38"/>
          <p:cNvSpPr>
            <a:spLocks noChangeArrowheads="1"/>
          </p:cNvSpPr>
          <p:nvPr/>
        </p:nvSpPr>
        <p:spPr bwMode="auto">
          <a:xfrm>
            <a:off x="3849688" y="53260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1" name="AutoShape 39"/>
          <p:cNvSpPr>
            <a:spLocks noChangeArrowheads="1"/>
          </p:cNvSpPr>
          <p:nvPr/>
        </p:nvSpPr>
        <p:spPr bwMode="auto">
          <a:xfrm>
            <a:off x="3849688" y="50974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2" name="AutoShape 40"/>
          <p:cNvSpPr>
            <a:spLocks noChangeArrowheads="1"/>
          </p:cNvSpPr>
          <p:nvPr/>
        </p:nvSpPr>
        <p:spPr bwMode="auto">
          <a:xfrm>
            <a:off x="3849688" y="48688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3" name="AutoShape 41"/>
          <p:cNvSpPr>
            <a:spLocks noChangeArrowheads="1"/>
          </p:cNvSpPr>
          <p:nvPr/>
        </p:nvSpPr>
        <p:spPr bwMode="auto">
          <a:xfrm>
            <a:off x="3849688" y="46402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4" name="AutoShape 42"/>
          <p:cNvSpPr>
            <a:spLocks noChangeArrowheads="1"/>
          </p:cNvSpPr>
          <p:nvPr/>
        </p:nvSpPr>
        <p:spPr bwMode="auto">
          <a:xfrm>
            <a:off x="3849688" y="44116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5" name="AutoShape 43"/>
          <p:cNvSpPr>
            <a:spLocks noChangeArrowheads="1"/>
          </p:cNvSpPr>
          <p:nvPr/>
        </p:nvSpPr>
        <p:spPr bwMode="auto">
          <a:xfrm>
            <a:off x="3849688" y="41830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6" name="AutoShape 44"/>
          <p:cNvSpPr>
            <a:spLocks noChangeArrowheads="1"/>
          </p:cNvSpPr>
          <p:nvPr/>
        </p:nvSpPr>
        <p:spPr bwMode="auto">
          <a:xfrm>
            <a:off x="3849688" y="39544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7" name="AutoShape 45"/>
          <p:cNvSpPr>
            <a:spLocks noChangeArrowheads="1"/>
          </p:cNvSpPr>
          <p:nvPr/>
        </p:nvSpPr>
        <p:spPr bwMode="auto">
          <a:xfrm>
            <a:off x="3849688" y="3725863"/>
            <a:ext cx="3429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2835275" y="5897563"/>
            <a:ext cx="2571750" cy="152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>
            <a:off x="3092450" y="6346825"/>
            <a:ext cx="248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Increasing stability</a:t>
            </a:r>
            <a:endParaRPr lang="en-US" altLang="en-US" sz="1600" b="1" baseline="0">
              <a:solidFill>
                <a:schemeClr val="tx1"/>
              </a:solidFill>
            </a:endParaRPr>
          </a:p>
        </p:txBody>
      </p:sp>
      <p:sp>
        <p:nvSpPr>
          <p:cNvPr id="23600" name="AutoShape 48"/>
          <p:cNvSpPr>
            <a:spLocks noChangeArrowheads="1"/>
          </p:cNvSpPr>
          <p:nvPr/>
        </p:nvSpPr>
        <p:spPr bwMode="auto">
          <a:xfrm>
            <a:off x="3778250" y="6126163"/>
            <a:ext cx="685800" cy="266700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1" name="Line 49"/>
          <p:cNvSpPr>
            <a:spLocks noChangeShapeType="1"/>
          </p:cNvSpPr>
          <p:nvPr/>
        </p:nvSpPr>
        <p:spPr bwMode="auto">
          <a:xfrm>
            <a:off x="4873625" y="4633913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2" name="Line 50"/>
          <p:cNvSpPr>
            <a:spLocks noChangeShapeType="1"/>
          </p:cNvSpPr>
          <p:nvPr/>
        </p:nvSpPr>
        <p:spPr bwMode="auto">
          <a:xfrm flipH="1">
            <a:off x="2587625" y="4633913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3" name="Line 51"/>
          <p:cNvSpPr>
            <a:spLocks noChangeShapeType="1"/>
          </p:cNvSpPr>
          <p:nvPr/>
        </p:nvSpPr>
        <p:spPr bwMode="auto">
          <a:xfrm>
            <a:off x="7426325" y="4633913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181100" y="1828800"/>
            <a:ext cx="8305800" cy="3810000"/>
            <a:chOff x="744" y="672"/>
            <a:chExt cx="5232" cy="2400"/>
          </a:xfrm>
        </p:grpSpPr>
        <p:sp>
          <p:nvSpPr>
            <p:cNvPr id="33797" name="Rectangle 3"/>
            <p:cNvSpPr>
              <a:spLocks noChangeArrowheads="1"/>
            </p:cNvSpPr>
            <p:nvPr/>
          </p:nvSpPr>
          <p:spPr bwMode="auto">
            <a:xfrm>
              <a:off x="744" y="672"/>
              <a:ext cx="5232" cy="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798" name="Group 4"/>
            <p:cNvGrpSpPr>
              <a:grpSpLocks/>
            </p:cNvGrpSpPr>
            <p:nvPr/>
          </p:nvGrpSpPr>
          <p:grpSpPr bwMode="auto">
            <a:xfrm>
              <a:off x="857" y="1007"/>
              <a:ext cx="5006" cy="1730"/>
              <a:chOff x="1917" y="1575"/>
              <a:chExt cx="2715" cy="881"/>
            </a:xfrm>
          </p:grpSpPr>
          <p:pic>
            <p:nvPicPr>
              <p:cNvPr id="3379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17" y="1584"/>
                <a:ext cx="928" cy="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25" y="1575"/>
                <a:ext cx="1807" cy="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34535" name="Rectangle 7"/>
          <p:cNvSpPr>
            <a:spLocks noChangeArrowheads="1"/>
          </p:cNvSpPr>
          <p:nvPr/>
        </p:nvSpPr>
        <p:spPr bwMode="auto">
          <a:xfrm>
            <a:off x="514350" y="152400"/>
            <a:ext cx="9544050" cy="1524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Histone deacetylase (HDAC) inhibitors </a:t>
            </a:r>
            <a:r>
              <a:rPr lang="en-US" altLang="en-US" b="1" i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promote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the formation of large 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aggregates.</a:t>
            </a:r>
            <a:endParaRPr lang="en-US" altLang="en-US" sz="4800" b="1" baseline="0">
              <a:solidFill>
                <a:schemeClr val="tx2"/>
              </a:solidFill>
            </a:endParaRP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6107113" y="6096000"/>
            <a:ext cx="345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aseline="0"/>
              <a:t> Bodner R.A. et al., </a:t>
            </a:r>
            <a:r>
              <a:rPr lang="en-US" sz="1800" i="1" baseline="0"/>
              <a:t>PNAS</a:t>
            </a:r>
            <a:r>
              <a:rPr lang="en-US" sz="1800" baseline="0"/>
              <a:t> 2006</a:t>
            </a:r>
            <a:r>
              <a:rPr lang="en-US" sz="2400" baseline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Text Box 2"/>
          <p:cNvSpPr txBox="1">
            <a:spLocks noChangeArrowheads="1"/>
          </p:cNvSpPr>
          <p:nvPr/>
        </p:nvSpPr>
        <p:spPr bwMode="auto">
          <a:xfrm>
            <a:off x="190500" y="304800"/>
            <a:ext cx="9944100" cy="107720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use a </a:t>
            </a:r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primary cell-culture model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 investigate </a:t>
            </a:r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neurotoxicity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synuclein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variants.</a:t>
            </a:r>
          </a:p>
        </p:txBody>
      </p:sp>
      <p:pic>
        <p:nvPicPr>
          <p:cNvPr id="565253" name="Picture 5" descr="green projection"/>
          <p:cNvPicPr>
            <a:picLocks noChangeAspect="1" noChangeArrowheads="1"/>
          </p:cNvPicPr>
          <p:nvPr/>
        </p:nvPicPr>
        <p:blipFill>
          <a:blip r:embed="rId2" cstate="print"/>
          <a:srcRect l="21518" r="22925" b="36285"/>
          <a:stretch>
            <a:fillRect/>
          </a:stretch>
        </p:blipFill>
        <p:spPr bwMode="auto">
          <a:xfrm>
            <a:off x="3325813" y="2190750"/>
            <a:ext cx="3190875" cy="2632075"/>
          </a:xfrm>
          <a:prstGeom prst="rect">
            <a:avLst/>
          </a:prstGeom>
          <a:noFill/>
        </p:spPr>
      </p:pic>
      <p:pic>
        <p:nvPicPr>
          <p:cNvPr id="565254" name="Picture 6" descr="red projection"/>
          <p:cNvPicPr>
            <a:picLocks noChangeAspect="1" noChangeArrowheads="1"/>
          </p:cNvPicPr>
          <p:nvPr/>
        </p:nvPicPr>
        <p:blipFill>
          <a:blip r:embed="rId3" cstate="print"/>
          <a:srcRect l="16455" r="18846" b="35301"/>
          <a:stretch>
            <a:fillRect/>
          </a:stretch>
        </p:blipFill>
        <p:spPr bwMode="auto">
          <a:xfrm>
            <a:off x="138113" y="2192338"/>
            <a:ext cx="3135312" cy="2630487"/>
          </a:xfrm>
          <a:prstGeom prst="rect">
            <a:avLst/>
          </a:prstGeom>
          <a:noFill/>
        </p:spPr>
      </p:pic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166688" y="2263775"/>
            <a:ext cx="590550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TH</a:t>
            </a:r>
          </a:p>
          <a:p>
            <a:pPr eaLnBrk="1" hangingPunct="1"/>
            <a:endParaRPr lang="en-US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5256" name="Text Box 8"/>
          <p:cNvSpPr txBox="1">
            <a:spLocks noChangeArrowheads="1"/>
          </p:cNvSpPr>
          <p:nvPr/>
        </p:nvSpPr>
        <p:spPr bwMode="auto">
          <a:xfrm>
            <a:off x="3311525" y="2263775"/>
            <a:ext cx="1031875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MAP2</a:t>
            </a:r>
          </a:p>
          <a:p>
            <a:pPr eaLnBrk="1" hangingPunct="1"/>
            <a:endParaRPr lang="en-US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5258" name="Text Box 10"/>
          <p:cNvSpPr txBox="1">
            <a:spLocks noChangeArrowheads="1"/>
          </p:cNvSpPr>
          <p:nvPr/>
        </p:nvSpPr>
        <p:spPr bwMode="auto">
          <a:xfrm>
            <a:off x="95250" y="5100638"/>
            <a:ext cx="10092828" cy="18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lnSpc>
                <a:spcPct val="115000"/>
              </a:lnSpc>
            </a:pPr>
            <a:r>
              <a:rPr lang="en-US" altLang="en-US" sz="22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Test whether PD-related stresses are selectively </a:t>
            </a:r>
            <a:r>
              <a:rPr lang="en-US" altLang="en-US" sz="22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toxic to </a:t>
            </a:r>
            <a:r>
              <a:rPr lang="en-US" altLang="en-US" sz="22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</a:p>
          <a:p>
            <a:pPr marL="457200" indent="-457200">
              <a:lnSpc>
                <a:spcPct val="115000"/>
              </a:lnSpc>
            </a:pPr>
            <a:r>
              <a:rPr lang="en-US" altLang="en-US" sz="22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dopaminergic</a:t>
            </a:r>
            <a:r>
              <a:rPr lang="en-US" altLang="en-US" sz="22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neurons in </a:t>
            </a:r>
            <a:r>
              <a:rPr lang="en-US" altLang="en-US" sz="22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mixed midbrain </a:t>
            </a:r>
            <a:r>
              <a:rPr lang="en-US" altLang="en-US" sz="22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cultures …</a:t>
            </a:r>
            <a:endParaRPr lang="en-US" altLang="en-US" sz="22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/>
            <a:r>
              <a:rPr lang="en-US" altLang="en-US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		</a:t>
            </a:r>
            <a:r>
              <a:rPr lang="en-US" altLang="en-US" sz="20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Liu et al., </a:t>
            </a:r>
            <a:r>
              <a:rPr lang="en-US" altLang="en-US" sz="2000" b="1" i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altLang="en-US" sz="2000" b="1" i="1" baseline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Neurochem</a:t>
            </a:r>
            <a:r>
              <a:rPr lang="en-US" altLang="en-US" sz="20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</a:t>
            </a:r>
          </a:p>
          <a:p>
            <a:pPr marL="457200" indent="-457200"/>
            <a:r>
              <a:rPr lang="en-US" altLang="en-US" sz="20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alt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					Liu </a:t>
            </a:r>
            <a:r>
              <a:rPr lang="en-US" altLang="en-US" sz="20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et al., </a:t>
            </a:r>
            <a:r>
              <a:rPr lang="en-US" altLang="en-US" sz="2000" b="1" i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FRBM</a:t>
            </a:r>
            <a:r>
              <a:rPr lang="en-US" altLang="en-US" sz="20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2008</a:t>
            </a:r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</a:p>
        </p:txBody>
      </p:sp>
      <p:pic>
        <p:nvPicPr>
          <p:cNvPr id="56525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788" y="2184400"/>
            <a:ext cx="3519487" cy="2630488"/>
          </a:xfrm>
          <a:prstGeom prst="rect">
            <a:avLst/>
          </a:prstGeom>
          <a:noFill/>
        </p:spPr>
      </p:pic>
      <p:sp>
        <p:nvSpPr>
          <p:cNvPr id="565260" name="Text Box 12"/>
          <p:cNvSpPr txBox="1">
            <a:spLocks noChangeArrowheads="1"/>
          </p:cNvSpPr>
          <p:nvPr/>
        </p:nvSpPr>
        <p:spPr bwMode="auto">
          <a:xfrm>
            <a:off x="6834188" y="2263775"/>
            <a:ext cx="2224087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MAP2 + GFAP</a:t>
            </a:r>
          </a:p>
          <a:p>
            <a:pPr eaLnBrk="1" hangingPunct="1"/>
            <a:endParaRPr lang="en-US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5261" name="Rectangle 13"/>
          <p:cNvSpPr>
            <a:spLocks noChangeArrowheads="1"/>
          </p:cNvSpPr>
          <p:nvPr/>
        </p:nvSpPr>
        <p:spPr bwMode="auto">
          <a:xfrm>
            <a:off x="57150" y="1905000"/>
            <a:ext cx="6534150" cy="304800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5262" name="Rectangle 14"/>
          <p:cNvSpPr>
            <a:spLocks noChangeArrowheads="1"/>
          </p:cNvSpPr>
          <p:nvPr/>
        </p:nvSpPr>
        <p:spPr bwMode="auto">
          <a:xfrm>
            <a:off x="6667500" y="1905000"/>
            <a:ext cx="3590925" cy="304800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60198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3" name="Rectangle 3"/>
          <p:cNvSpPr>
            <a:spLocks noChangeArrowheads="1"/>
          </p:cNvSpPr>
          <p:nvPr/>
        </p:nvSpPr>
        <p:spPr bwMode="auto">
          <a:xfrm>
            <a:off x="371475" y="152400"/>
            <a:ext cx="9544050" cy="1143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Protein misfolding leads to aggregation and amyloid fibril formation.</a:t>
            </a:r>
            <a:endParaRPr lang="en-US" altLang="en-US" sz="4800" b="1" baseline="0">
              <a:solidFill>
                <a:schemeClr val="tx2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62300" y="6400800"/>
            <a:ext cx="7059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aseline="0"/>
              <a:t>Rochet, J.-C. and Lansbury, P.T., </a:t>
            </a:r>
            <a:r>
              <a:rPr lang="en-US" sz="2000" i="1" baseline="0"/>
              <a:t>Curr. Op. Struct. Biol.</a:t>
            </a:r>
            <a:r>
              <a:rPr lang="en-US" sz="2000" baseline="0"/>
              <a:t>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1" name="Rectangle 3"/>
          <p:cNvSpPr>
            <a:spLocks noChangeArrowheads="1"/>
          </p:cNvSpPr>
          <p:nvPr/>
        </p:nvSpPr>
        <p:spPr bwMode="auto">
          <a:xfrm>
            <a:off x="400050" y="76200"/>
            <a:ext cx="9544050" cy="1524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HDAC inhibitors protect dopaminergic cells from toxicity elicited by mutant 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-synuclein.</a:t>
            </a:r>
            <a:endParaRPr lang="en-US" altLang="en-US" sz="4800" b="1" baseline="0">
              <a:solidFill>
                <a:schemeClr val="tx2"/>
              </a:solidFill>
            </a:endParaRP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7904163" y="5730875"/>
            <a:ext cx="2205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Outeiro, T.F.,</a:t>
            </a:r>
          </a:p>
          <a:p>
            <a:pPr>
              <a:defRPr/>
            </a:pPr>
            <a:r>
              <a:rPr lang="en-US" sz="2400" b="1" i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en-US" sz="24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2007.</a:t>
            </a:r>
          </a:p>
        </p:txBody>
      </p:sp>
      <p:pic>
        <p:nvPicPr>
          <p:cNvPr id="3584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675" y="1752600"/>
            <a:ext cx="40576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1812304" y="2236788"/>
            <a:ext cx="6829114" cy="107721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Role of mitochondrial dysfunction</a:t>
            </a:r>
          </a:p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PD pathogenesis</a:t>
            </a:r>
            <a:endParaRPr lang="en-US" altLang="en-US" sz="16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itochond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828800"/>
            <a:ext cx="4168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255588" y="304800"/>
            <a:ext cx="9772650" cy="10953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One clue: environmental poisons that harm mitochondria can cause PD.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600700" y="1981200"/>
            <a:ext cx="44672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Examples:</a:t>
            </a:r>
          </a:p>
          <a:p>
            <a:endParaRPr lang="en-US" sz="2400" b="1" baseline="0"/>
          </a:p>
          <a:p>
            <a:endParaRPr lang="en-US" sz="2400" b="1" baseline="0"/>
          </a:p>
          <a:p>
            <a:r>
              <a:rPr lang="en-US" sz="2400" b="1" baseline="0"/>
              <a:t>Pesticides (e.g. rotenone)</a:t>
            </a:r>
          </a:p>
          <a:p>
            <a:endParaRPr lang="en-US" sz="2400" b="1" baseline="0"/>
          </a:p>
          <a:p>
            <a:r>
              <a:rPr lang="en-US" sz="2400" b="1" baseline="0"/>
              <a:t>Herbicides (e.g. paraquat)</a:t>
            </a:r>
          </a:p>
          <a:p>
            <a:endParaRPr lang="en-US" sz="2400" b="1" baseline="0"/>
          </a:p>
          <a:p>
            <a:r>
              <a:rPr lang="en-US" sz="2400" b="1" baseline="0"/>
              <a:t>Metals (e.g. manganese)</a:t>
            </a:r>
          </a:p>
          <a:p>
            <a:endParaRPr lang="en-US" sz="2400" b="1" baseline="0"/>
          </a:p>
          <a:p>
            <a:r>
              <a:rPr lang="en-US" sz="2400" b="1" baseline="0"/>
              <a:t>MPTP (a heroin contaminant)</a:t>
            </a:r>
            <a:r>
              <a:rPr lang="en-US" sz="2000" b="1" baseline="0"/>
              <a:t> </a:t>
            </a: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7886700" y="3067050"/>
            <a:ext cx="15240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Text Box 2"/>
          <p:cNvSpPr txBox="1">
            <a:spLocks noChangeArrowheads="1"/>
          </p:cNvSpPr>
          <p:nvPr/>
        </p:nvSpPr>
        <p:spPr bwMode="auto">
          <a:xfrm>
            <a:off x="255588" y="304800"/>
            <a:ext cx="9772650" cy="6080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Rotenone inhibits mitochondrial complex I.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266700" y="1219200"/>
            <a:ext cx="9753600" cy="4403725"/>
            <a:chOff x="168" y="1152"/>
            <a:chExt cx="6144" cy="2774"/>
          </a:xfrm>
        </p:grpSpPr>
        <p:pic>
          <p:nvPicPr>
            <p:cNvPr id="38918" name="Picture 4" descr="The electron transport chain consist of four complexes, plus an ATP synthase.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" y="1152"/>
              <a:ext cx="6144" cy="2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919" name="Group 5"/>
            <p:cNvGrpSpPr>
              <a:grpSpLocks/>
            </p:cNvGrpSpPr>
            <p:nvPr/>
          </p:nvGrpSpPr>
          <p:grpSpPr bwMode="auto">
            <a:xfrm>
              <a:off x="408" y="1584"/>
              <a:ext cx="2480" cy="1888"/>
              <a:chOff x="408" y="1584"/>
              <a:chExt cx="2480" cy="1888"/>
            </a:xfrm>
          </p:grpSpPr>
          <p:sp>
            <p:nvSpPr>
              <p:cNvPr id="38920" name="Rectangle 6"/>
              <p:cNvSpPr>
                <a:spLocks noChangeArrowheads="1"/>
              </p:cNvSpPr>
              <p:nvPr/>
            </p:nvSpPr>
            <p:spPr bwMode="auto">
              <a:xfrm>
                <a:off x="408" y="1584"/>
                <a:ext cx="1440" cy="182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1" name="Text Box 7"/>
              <p:cNvSpPr txBox="1">
                <a:spLocks noChangeArrowheads="1"/>
              </p:cNvSpPr>
              <p:nvPr/>
            </p:nvSpPr>
            <p:spPr bwMode="auto">
              <a:xfrm>
                <a:off x="2013" y="3184"/>
                <a:ext cx="87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aseline="0">
                    <a:solidFill>
                      <a:srgbClr val="000000"/>
                    </a:solidFill>
                  </a:rPr>
                  <a:t>rotenone</a:t>
                </a:r>
              </a:p>
            </p:txBody>
          </p:sp>
          <p:sp>
            <p:nvSpPr>
              <p:cNvPr id="38922" name="Line 8"/>
              <p:cNvSpPr>
                <a:spLocks noChangeShapeType="1"/>
              </p:cNvSpPr>
              <p:nvPr/>
            </p:nvSpPr>
            <p:spPr bwMode="auto">
              <a:xfrm flipH="1" flipV="1">
                <a:off x="1159" y="2707"/>
                <a:ext cx="960" cy="52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916" name="Line 9"/>
          <p:cNvSpPr>
            <a:spLocks noChangeShapeType="1"/>
          </p:cNvSpPr>
          <p:nvPr/>
        </p:nvSpPr>
        <p:spPr bwMode="auto">
          <a:xfrm flipV="1">
            <a:off x="1725613" y="4144963"/>
            <a:ext cx="228600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Rectangle 10"/>
          <p:cNvSpPr>
            <a:spLocks noChangeArrowheads="1"/>
          </p:cNvSpPr>
          <p:nvPr/>
        </p:nvSpPr>
        <p:spPr bwMode="auto">
          <a:xfrm>
            <a:off x="0" y="5867400"/>
            <a:ext cx="10287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aseline="0"/>
              <a:t>http://images.google.com/imgres?imgurl=http://www.steve.gb.com/images/science/mitochondrial_electron_transport_chain.png&amp;imgrefurl=http://www.steve.gb.com/science/oxidative_phosphorylation.html&amp;h=329&amp;w=729&amp;sz=26&amp;hl=en&amp;start=6&amp;tbnid=zGOQgvMUiDQkwM:&amp;tbnh=64&amp;tbnw=141&amp;prev=/images%3Fq%3Dmitochondrial%2Bcomplex%2BI%26gbv%3D2%26svnum%3D10%26hl%3Den%26sa%3D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285750" y="304800"/>
            <a:ext cx="9724777" cy="107720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Rotenone induces protein inclusion formation in a neuronal cell line.</a:t>
            </a:r>
            <a:endParaRPr lang="en-US" altLang="en-US" sz="4800" b="1" baseline="0" dirty="0" smtClean="0">
              <a:solidFill>
                <a:schemeClr val="tx2"/>
              </a:solidFill>
            </a:endParaRPr>
          </a:p>
        </p:txBody>
      </p:sp>
      <p:pic>
        <p:nvPicPr>
          <p:cNvPr id="11" name="Picture 3" descr="2A-1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3425" y="2846388"/>
            <a:ext cx="1900238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2B-11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4488" y="2846388"/>
            <a:ext cx="1900237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2D-1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425" y="4271963"/>
            <a:ext cx="190023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2E-11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4488" y="4271963"/>
            <a:ext cx="1900237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1A-11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250" y="2835275"/>
            <a:ext cx="191135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1D-11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1250" y="4271963"/>
            <a:ext cx="19113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42950" y="3216275"/>
            <a:ext cx="142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 rotenone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42950" y="45878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+ rotenone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619250" y="19812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vimentin</a:t>
            </a:r>
          </a:p>
          <a:p>
            <a:pPr algn="ctr"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(cytoskeletal protein)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829050" y="19812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Hsp70</a:t>
            </a:r>
          </a:p>
          <a:p>
            <a:pPr algn="ctr"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(chaperone)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981700" y="19812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ubiquitin</a:t>
            </a:r>
          </a:p>
          <a:p>
            <a:pPr algn="ctr"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(destruction ‘tag’)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 5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1371600"/>
            <a:ext cx="48768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505450" y="6248400"/>
            <a:ext cx="47609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Betarbet R. et al., </a:t>
            </a:r>
            <a:r>
              <a:rPr lang="en-US" i="1"/>
              <a:t>Nat. Neurosci</a:t>
            </a:r>
            <a:r>
              <a:rPr lang="en-US"/>
              <a:t>. 2000 </a:t>
            </a:r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257175" y="152400"/>
            <a:ext cx="9858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Exposure of rats to rotenone leads to a buildup of Lewy-like inclusions.</a:t>
            </a:r>
            <a:endParaRPr lang="en-US" altLang="en-US" sz="2800" b="1" baseline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 noChangeAspect="1"/>
          </p:cNvGrpSpPr>
          <p:nvPr/>
        </p:nvGrpSpPr>
        <p:grpSpPr bwMode="auto">
          <a:xfrm>
            <a:off x="4660900" y="1633538"/>
            <a:ext cx="3251200" cy="1844675"/>
            <a:chOff x="4840" y="3208"/>
            <a:chExt cx="2624" cy="1672"/>
          </a:xfrm>
        </p:grpSpPr>
        <p:pic>
          <p:nvPicPr>
            <p:cNvPr id="42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40" y="3736"/>
              <a:ext cx="1904" cy="1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2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0" y="3208"/>
              <a:ext cx="1904" cy="1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1987" name="Group 5"/>
          <p:cNvGrpSpPr>
            <a:grpSpLocks noChangeAspect="1"/>
          </p:cNvGrpSpPr>
          <p:nvPr/>
        </p:nvGrpSpPr>
        <p:grpSpPr bwMode="auto">
          <a:xfrm>
            <a:off x="8043863" y="1676400"/>
            <a:ext cx="1903412" cy="1749425"/>
            <a:chOff x="7568" y="3248"/>
            <a:chExt cx="1536" cy="1584"/>
          </a:xfrm>
        </p:grpSpPr>
        <p:pic>
          <p:nvPicPr>
            <p:cNvPr id="4202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8" y="3248"/>
              <a:ext cx="1536" cy="15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42024" name="Group 7"/>
            <p:cNvGrpSpPr>
              <a:grpSpLocks noChangeAspect="1"/>
            </p:cNvGrpSpPr>
            <p:nvPr/>
          </p:nvGrpSpPr>
          <p:grpSpPr bwMode="auto">
            <a:xfrm>
              <a:off x="7668" y="4140"/>
              <a:ext cx="480" cy="576"/>
              <a:chOff x="7668" y="4140"/>
              <a:chExt cx="480" cy="576"/>
            </a:xfrm>
          </p:grpSpPr>
          <p:sp>
            <p:nvSpPr>
              <p:cNvPr id="42025" name="Oval 8"/>
              <p:cNvSpPr>
                <a:spLocks noChangeAspect="1" noChangeArrowheads="1"/>
              </p:cNvSpPr>
              <p:nvPr/>
            </p:nvSpPr>
            <p:spPr bwMode="auto">
              <a:xfrm>
                <a:off x="7668" y="4140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992" tIns="1961" rIns="3992" bIns="196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026" name="Oval 9"/>
              <p:cNvSpPr>
                <a:spLocks noChangeAspect="1" noChangeArrowheads="1"/>
              </p:cNvSpPr>
              <p:nvPr/>
            </p:nvSpPr>
            <p:spPr bwMode="auto">
              <a:xfrm>
                <a:off x="7860" y="4428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992" tIns="1961" rIns="3992" bIns="1961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1988" name="Group 10"/>
          <p:cNvGrpSpPr>
            <a:grpSpLocks noChangeAspect="1"/>
          </p:cNvGrpSpPr>
          <p:nvPr/>
        </p:nvGrpSpPr>
        <p:grpSpPr bwMode="auto">
          <a:xfrm>
            <a:off x="2401888" y="2192338"/>
            <a:ext cx="1385887" cy="792162"/>
            <a:chOff x="3012" y="3714"/>
            <a:chExt cx="1120" cy="718"/>
          </a:xfrm>
        </p:grpSpPr>
        <p:sp>
          <p:nvSpPr>
            <p:cNvPr id="513035" name="Oval 11"/>
            <p:cNvSpPr>
              <a:spLocks noChangeAspect="1" noChangeArrowheads="1"/>
            </p:cNvSpPr>
            <p:nvPr/>
          </p:nvSpPr>
          <p:spPr bwMode="auto">
            <a:xfrm>
              <a:off x="3865" y="3714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36" name="Oval 12"/>
            <p:cNvSpPr>
              <a:spLocks noChangeAspect="1" noChangeArrowheads="1"/>
            </p:cNvSpPr>
            <p:nvPr/>
          </p:nvSpPr>
          <p:spPr bwMode="auto">
            <a:xfrm>
              <a:off x="3730" y="3810"/>
              <a:ext cx="267" cy="28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37" name="Oval 13"/>
            <p:cNvSpPr>
              <a:spLocks noChangeAspect="1" noChangeArrowheads="1"/>
            </p:cNvSpPr>
            <p:nvPr/>
          </p:nvSpPr>
          <p:spPr bwMode="auto">
            <a:xfrm>
              <a:off x="3641" y="3954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38" name="Oval 14"/>
            <p:cNvSpPr>
              <a:spLocks noChangeAspect="1" noChangeArrowheads="1"/>
            </p:cNvSpPr>
            <p:nvPr/>
          </p:nvSpPr>
          <p:spPr bwMode="auto">
            <a:xfrm>
              <a:off x="3460" y="4002"/>
              <a:ext cx="268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39" name="Oval 15"/>
            <p:cNvSpPr>
              <a:spLocks noChangeAspect="1" noChangeArrowheads="1"/>
            </p:cNvSpPr>
            <p:nvPr/>
          </p:nvSpPr>
          <p:spPr bwMode="auto">
            <a:xfrm>
              <a:off x="3326" y="3954"/>
              <a:ext cx="268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40" name="Oval 16"/>
            <p:cNvSpPr>
              <a:spLocks noChangeAspect="1" noChangeArrowheads="1"/>
            </p:cNvSpPr>
            <p:nvPr/>
          </p:nvSpPr>
          <p:spPr bwMode="auto">
            <a:xfrm>
              <a:off x="3192" y="3954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41" name="Oval 17"/>
            <p:cNvSpPr>
              <a:spLocks noChangeAspect="1" noChangeArrowheads="1"/>
            </p:cNvSpPr>
            <p:nvPr/>
          </p:nvSpPr>
          <p:spPr bwMode="auto">
            <a:xfrm>
              <a:off x="3102" y="4051"/>
              <a:ext cx="266" cy="28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42" name="Oval 18"/>
            <p:cNvSpPr>
              <a:spLocks noChangeAspect="1" noChangeArrowheads="1"/>
            </p:cNvSpPr>
            <p:nvPr/>
          </p:nvSpPr>
          <p:spPr bwMode="auto">
            <a:xfrm>
              <a:off x="3012" y="4146"/>
              <a:ext cx="267" cy="28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3043" name="Oval 19"/>
          <p:cNvSpPr>
            <a:spLocks noChangeAspect="1" noChangeArrowheads="1"/>
          </p:cNvSpPr>
          <p:nvPr/>
        </p:nvSpPr>
        <p:spPr bwMode="auto">
          <a:xfrm>
            <a:off x="692150" y="3790950"/>
            <a:ext cx="328613" cy="31591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992" tIns="1961" rIns="3992" bIns="1961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1990" name="Line 20"/>
          <p:cNvSpPr>
            <a:spLocks noChangeAspect="1" noChangeShapeType="1"/>
          </p:cNvSpPr>
          <p:nvPr/>
        </p:nvSpPr>
        <p:spPr bwMode="auto">
          <a:xfrm>
            <a:off x="4024313" y="2690813"/>
            <a:ext cx="3730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41991" name="Line 21"/>
          <p:cNvSpPr>
            <a:spLocks noChangeAspect="1" noChangeShapeType="1"/>
          </p:cNvSpPr>
          <p:nvPr/>
        </p:nvSpPr>
        <p:spPr bwMode="auto">
          <a:xfrm>
            <a:off x="7178675" y="2690813"/>
            <a:ext cx="3730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grpSp>
        <p:nvGrpSpPr>
          <p:cNvPr id="41992" name="Group 22"/>
          <p:cNvGrpSpPr>
            <a:grpSpLocks/>
          </p:cNvGrpSpPr>
          <p:nvPr/>
        </p:nvGrpSpPr>
        <p:grpSpPr bwMode="auto">
          <a:xfrm>
            <a:off x="2582863" y="4767263"/>
            <a:ext cx="1008062" cy="871537"/>
            <a:chOff x="1627" y="2811"/>
            <a:chExt cx="635" cy="549"/>
          </a:xfrm>
        </p:grpSpPr>
        <p:sp>
          <p:nvSpPr>
            <p:cNvPr id="513047" name="Oval 23"/>
            <p:cNvSpPr>
              <a:spLocks noChangeAspect="1" noChangeArrowheads="1"/>
            </p:cNvSpPr>
            <p:nvPr/>
          </p:nvSpPr>
          <p:spPr bwMode="auto">
            <a:xfrm>
              <a:off x="2030" y="3067"/>
              <a:ext cx="209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48" name="Oval 24"/>
            <p:cNvSpPr>
              <a:spLocks noChangeAspect="1" noChangeArrowheads="1"/>
            </p:cNvSpPr>
            <p:nvPr/>
          </p:nvSpPr>
          <p:spPr bwMode="auto">
            <a:xfrm>
              <a:off x="1904" y="3154"/>
              <a:ext cx="207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49" name="Oval 25"/>
            <p:cNvSpPr>
              <a:spLocks noChangeAspect="1" noChangeArrowheads="1"/>
            </p:cNvSpPr>
            <p:nvPr/>
          </p:nvSpPr>
          <p:spPr bwMode="auto">
            <a:xfrm>
              <a:off x="2053" y="2955"/>
              <a:ext cx="209" cy="1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50" name="Oval 26"/>
            <p:cNvSpPr>
              <a:spLocks noChangeAspect="1" noChangeArrowheads="1"/>
            </p:cNvSpPr>
            <p:nvPr/>
          </p:nvSpPr>
          <p:spPr bwMode="auto">
            <a:xfrm>
              <a:off x="1976" y="2844"/>
              <a:ext cx="209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51" name="Oval 27"/>
            <p:cNvSpPr>
              <a:spLocks noChangeAspect="1" noChangeArrowheads="1"/>
            </p:cNvSpPr>
            <p:nvPr/>
          </p:nvSpPr>
          <p:spPr bwMode="auto">
            <a:xfrm>
              <a:off x="1872" y="2811"/>
              <a:ext cx="209" cy="1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52" name="Oval 28"/>
            <p:cNvSpPr>
              <a:spLocks noChangeAspect="1" noChangeArrowheads="1"/>
            </p:cNvSpPr>
            <p:nvPr/>
          </p:nvSpPr>
          <p:spPr bwMode="auto">
            <a:xfrm>
              <a:off x="1767" y="2811"/>
              <a:ext cx="207" cy="1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53" name="Oval 29"/>
            <p:cNvSpPr>
              <a:spLocks noChangeAspect="1" noChangeArrowheads="1"/>
            </p:cNvSpPr>
            <p:nvPr/>
          </p:nvSpPr>
          <p:spPr bwMode="auto">
            <a:xfrm>
              <a:off x="1698" y="2877"/>
              <a:ext cx="207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54" name="Oval 30"/>
            <p:cNvSpPr>
              <a:spLocks noChangeAspect="1" noChangeArrowheads="1"/>
            </p:cNvSpPr>
            <p:nvPr/>
          </p:nvSpPr>
          <p:spPr bwMode="auto">
            <a:xfrm>
              <a:off x="1627" y="2944"/>
              <a:ext cx="208" cy="19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55" name="Oval 31"/>
            <p:cNvSpPr>
              <a:spLocks noChangeAspect="1" noChangeArrowheads="1"/>
            </p:cNvSpPr>
            <p:nvPr/>
          </p:nvSpPr>
          <p:spPr bwMode="auto">
            <a:xfrm>
              <a:off x="1662" y="3076"/>
              <a:ext cx="207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056" name="Oval 32"/>
            <p:cNvSpPr>
              <a:spLocks noChangeAspect="1" noChangeArrowheads="1"/>
            </p:cNvSpPr>
            <p:nvPr/>
          </p:nvSpPr>
          <p:spPr bwMode="auto">
            <a:xfrm>
              <a:off x="1741" y="3161"/>
              <a:ext cx="208" cy="19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3992" tIns="1961" rIns="3992" bIns="1961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993" name="Line 33"/>
          <p:cNvSpPr>
            <a:spLocks noChangeAspect="1" noChangeShapeType="1"/>
          </p:cNvSpPr>
          <p:nvPr/>
        </p:nvSpPr>
        <p:spPr bwMode="auto">
          <a:xfrm rot="2429705">
            <a:off x="1490663" y="4514850"/>
            <a:ext cx="3730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41994" name="Line 34"/>
          <p:cNvSpPr>
            <a:spLocks noChangeAspect="1" noChangeShapeType="1"/>
          </p:cNvSpPr>
          <p:nvPr/>
        </p:nvSpPr>
        <p:spPr bwMode="auto">
          <a:xfrm rot="19170295" flipV="1">
            <a:off x="1490663" y="3562350"/>
            <a:ext cx="3730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513059" name="Text Box 35"/>
          <p:cNvSpPr txBox="1">
            <a:spLocks noChangeArrowheads="1"/>
          </p:cNvSpPr>
          <p:nvPr/>
        </p:nvSpPr>
        <p:spPr bwMode="auto">
          <a:xfrm>
            <a:off x="2403475" y="3124200"/>
            <a:ext cx="1384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elongated</a:t>
            </a:r>
          </a:p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protofibril</a:t>
            </a:r>
          </a:p>
        </p:txBody>
      </p:sp>
      <p:sp>
        <p:nvSpPr>
          <p:cNvPr id="513060" name="Text Box 36"/>
          <p:cNvSpPr txBox="1">
            <a:spLocks noChangeArrowheads="1"/>
          </p:cNvSpPr>
          <p:nvPr/>
        </p:nvSpPr>
        <p:spPr bwMode="auto">
          <a:xfrm>
            <a:off x="8629650" y="3429000"/>
            <a:ext cx="731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fibril</a:t>
            </a:r>
          </a:p>
        </p:txBody>
      </p:sp>
      <p:sp>
        <p:nvSpPr>
          <p:cNvPr id="513061" name="Text Box 37"/>
          <p:cNvSpPr txBox="1">
            <a:spLocks noChangeArrowheads="1"/>
          </p:cNvSpPr>
          <p:nvPr/>
        </p:nvSpPr>
        <p:spPr bwMode="auto">
          <a:xfrm>
            <a:off x="2405063" y="5899150"/>
            <a:ext cx="1381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annular</a:t>
            </a:r>
          </a:p>
          <a:p>
            <a:pPr algn="ctr"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protofibril</a:t>
            </a:r>
          </a:p>
        </p:txBody>
      </p:sp>
      <p:sp>
        <p:nvSpPr>
          <p:cNvPr id="513062" name="Text Box 38"/>
          <p:cNvSpPr txBox="1">
            <a:spLocks noChangeArrowheads="1"/>
          </p:cNvSpPr>
          <p:nvPr/>
        </p:nvSpPr>
        <p:spPr bwMode="auto">
          <a:xfrm>
            <a:off x="347663" y="4324350"/>
            <a:ext cx="101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sphere</a:t>
            </a:r>
          </a:p>
        </p:txBody>
      </p:sp>
      <p:sp>
        <p:nvSpPr>
          <p:cNvPr id="41999" name="Line 39"/>
          <p:cNvSpPr>
            <a:spLocks noChangeAspect="1" noChangeShapeType="1"/>
          </p:cNvSpPr>
          <p:nvPr/>
        </p:nvSpPr>
        <p:spPr bwMode="auto">
          <a:xfrm rot="5400000">
            <a:off x="2785268" y="4263232"/>
            <a:ext cx="3730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42000" name="Line 40"/>
          <p:cNvSpPr>
            <a:spLocks noChangeAspect="1" noChangeShapeType="1"/>
          </p:cNvSpPr>
          <p:nvPr/>
        </p:nvSpPr>
        <p:spPr bwMode="auto">
          <a:xfrm rot="5400000">
            <a:off x="3013868" y="4225132"/>
            <a:ext cx="3730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lIns="3992" tIns="1961" rIns="3992" bIns="1961">
            <a:spAutoFit/>
          </a:bodyPr>
          <a:lstStyle/>
          <a:p>
            <a:endParaRPr lang="en-US"/>
          </a:p>
        </p:txBody>
      </p:sp>
      <p:sp>
        <p:nvSpPr>
          <p:cNvPr id="513065" name="Text Box 41"/>
          <p:cNvSpPr txBox="1">
            <a:spLocks noChangeArrowheads="1"/>
          </p:cNvSpPr>
          <p:nvPr/>
        </p:nvSpPr>
        <p:spPr bwMode="auto">
          <a:xfrm>
            <a:off x="5235575" y="4448175"/>
            <a:ext cx="27400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oxidative stress,</a:t>
            </a:r>
          </a:p>
          <a:p>
            <a:pPr algn="ctr">
              <a:defRPr/>
            </a:pPr>
            <a:r>
              <a:rPr lang="en-US" altLang="en-US" sz="24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post-translational</a:t>
            </a:r>
          </a:p>
          <a:p>
            <a:pPr algn="ctr">
              <a:defRPr/>
            </a:pPr>
            <a:r>
              <a:rPr lang="en-US" altLang="en-US" sz="24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modifications</a:t>
            </a:r>
          </a:p>
        </p:txBody>
      </p:sp>
      <p:sp>
        <p:nvSpPr>
          <p:cNvPr id="42002" name="Line 42"/>
          <p:cNvSpPr>
            <a:spLocks noChangeShapeType="1"/>
          </p:cNvSpPr>
          <p:nvPr/>
        </p:nvSpPr>
        <p:spPr bwMode="auto">
          <a:xfrm flipV="1">
            <a:off x="7429500" y="3733800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Line 43"/>
          <p:cNvSpPr>
            <a:spLocks noChangeShapeType="1"/>
          </p:cNvSpPr>
          <p:nvPr/>
        </p:nvSpPr>
        <p:spPr bwMode="auto">
          <a:xfrm flipH="1">
            <a:off x="4229100" y="5029200"/>
            <a:ext cx="914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068" name="Rectangle 44"/>
          <p:cNvSpPr>
            <a:spLocks noChangeArrowheads="1"/>
          </p:cNvSpPr>
          <p:nvPr/>
        </p:nvSpPr>
        <p:spPr bwMode="auto">
          <a:xfrm>
            <a:off x="1122363" y="100013"/>
            <a:ext cx="8154987" cy="10953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aggregation is modulated by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oxidative modifications.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971800"/>
            <a:ext cx="22796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931863" y="207963"/>
            <a:ext cx="8596312" cy="158273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We developed an affinity method to isolate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(His)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from a stably transfected</a:t>
            </a:r>
          </a:p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catecholaminergic cell line (PC12).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4416425" y="5676900"/>
            <a:ext cx="685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054225" y="24384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L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544763" y="2438400"/>
            <a:ext cx="55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FT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221038" y="24384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baseline="0"/>
              <a:t>W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814763" y="2438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E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057900" y="3124200"/>
            <a:ext cx="2459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L = initial lysate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057900" y="3733800"/>
            <a:ext cx="2760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FT = flow-through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6057900" y="4343400"/>
            <a:ext cx="157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W = wash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057900" y="4953000"/>
            <a:ext cx="161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/>
              <a:t>E = eluate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933450" y="1371600"/>
            <a:ext cx="8458200" cy="5257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 baseline="0">
              <a:solidFill>
                <a:srgbClr val="000000"/>
              </a:solidFill>
            </a:endParaRPr>
          </a:p>
        </p:txBody>
      </p:sp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895350" y="1390650"/>
            <a:ext cx="8515350" cy="1123950"/>
            <a:chOff x="672" y="1212"/>
            <a:chExt cx="5364" cy="708"/>
          </a:xfrm>
        </p:grpSpPr>
        <p:sp>
          <p:nvSpPr>
            <p:cNvPr id="45062" name="Rectangle 4"/>
            <p:cNvSpPr>
              <a:spLocks noChangeArrowheads="1"/>
            </p:cNvSpPr>
            <p:nvPr/>
          </p:nvSpPr>
          <p:spPr bwMode="auto">
            <a:xfrm>
              <a:off x="696" y="1440"/>
              <a:ext cx="534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 baseline="0">
                  <a:solidFill>
                    <a:srgbClr val="FF0000"/>
                  </a:solidFill>
                </a:rPr>
                <a:t>MPVDPDNEAYEMPSEEGYQDY</a:t>
              </a:r>
            </a:p>
          </p:txBody>
        </p:sp>
        <p:sp>
          <p:nvSpPr>
            <p:cNvPr id="45063" name="Text Box 5"/>
            <p:cNvSpPr txBox="1">
              <a:spLocks noChangeArrowheads="1"/>
            </p:cNvSpPr>
            <p:nvPr/>
          </p:nvSpPr>
          <p:spPr bwMode="auto">
            <a:xfrm>
              <a:off x="3384" y="1212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baseline="0">
                  <a:solidFill>
                    <a:srgbClr val="000000"/>
                  </a:solidFill>
                </a:rPr>
                <a:t>127</a:t>
              </a: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672" y="1212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baseline="0">
                  <a:solidFill>
                    <a:srgbClr val="000000"/>
                  </a:solidFill>
                </a:rPr>
                <a:t>116</a:t>
              </a:r>
            </a:p>
          </p:txBody>
        </p:sp>
        <p:sp>
          <p:nvSpPr>
            <p:cNvPr id="45065" name="Text Box 7"/>
            <p:cNvSpPr txBox="1">
              <a:spLocks noChangeArrowheads="1"/>
            </p:cNvSpPr>
            <p:nvPr/>
          </p:nvSpPr>
          <p:spPr bwMode="auto">
            <a:xfrm>
              <a:off x="3876" y="1212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baseline="0">
                  <a:solidFill>
                    <a:srgbClr val="000000"/>
                  </a:solidFill>
                </a:rPr>
                <a:t>129</a:t>
              </a:r>
            </a:p>
          </p:txBody>
        </p:sp>
        <p:sp>
          <p:nvSpPr>
            <p:cNvPr id="45066" name="Text Box 8"/>
            <p:cNvSpPr txBox="1">
              <a:spLocks noChangeArrowheads="1"/>
            </p:cNvSpPr>
            <p:nvPr/>
          </p:nvSpPr>
          <p:spPr bwMode="auto">
            <a:xfrm>
              <a:off x="2892" y="1212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baseline="0">
                  <a:solidFill>
                    <a:srgbClr val="000000"/>
                  </a:solidFill>
                </a:rPr>
                <a:t>125</a:t>
              </a:r>
            </a:p>
          </p:txBody>
        </p:sp>
        <p:sp>
          <p:nvSpPr>
            <p:cNvPr id="45067" name="Text Box 9"/>
            <p:cNvSpPr txBox="1">
              <a:spLocks noChangeArrowheads="1"/>
            </p:cNvSpPr>
            <p:nvPr/>
          </p:nvSpPr>
          <p:spPr bwMode="auto">
            <a:xfrm>
              <a:off x="4848" y="1212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baseline="0">
                  <a:solidFill>
                    <a:srgbClr val="000000"/>
                  </a:solidFill>
                </a:rPr>
                <a:t>133</a:t>
              </a:r>
            </a:p>
          </p:txBody>
        </p:sp>
        <p:sp>
          <p:nvSpPr>
            <p:cNvPr id="45068" name="Text Box 10"/>
            <p:cNvSpPr txBox="1">
              <a:spLocks noChangeArrowheads="1"/>
            </p:cNvSpPr>
            <p:nvPr/>
          </p:nvSpPr>
          <p:spPr bwMode="auto">
            <a:xfrm>
              <a:off x="5592" y="1212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baseline="0">
                  <a:solidFill>
                    <a:srgbClr val="000000"/>
                  </a:solidFill>
                </a:rPr>
                <a:t>136</a:t>
              </a:r>
            </a:p>
          </p:txBody>
        </p:sp>
      </p:grpSp>
      <p:sp>
        <p:nvSpPr>
          <p:cNvPr id="45060" name="Text Box 11"/>
          <p:cNvSpPr txBox="1">
            <a:spLocks noChangeArrowheads="1"/>
          </p:cNvSpPr>
          <p:nvPr/>
        </p:nvSpPr>
        <p:spPr bwMode="auto">
          <a:xfrm>
            <a:off x="933450" y="2514600"/>
            <a:ext cx="828675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baseline="0">
                <a:solidFill>
                  <a:srgbClr val="000000"/>
                </a:solidFill>
              </a:rPr>
              <a:t>M116, M127 sulfoxide</a:t>
            </a:r>
            <a:r>
              <a:rPr lang="en-US" sz="2400" b="1" baseline="0">
                <a:solidFill>
                  <a:srgbClr val="000000"/>
                </a:solidFill>
              </a:rPr>
              <a:t>:</a:t>
            </a:r>
          </a:p>
          <a:p>
            <a:r>
              <a:rPr lang="en-US" sz="2400" b="1" baseline="0">
                <a:solidFill>
                  <a:srgbClr val="000000"/>
                </a:solidFill>
              </a:rPr>
              <a:t>- inhibit fibrillization; inhibitory effect rescued by metals</a:t>
            </a:r>
          </a:p>
          <a:p>
            <a:pPr>
              <a:buFontTx/>
              <a:buChar char="-"/>
            </a:pPr>
            <a:endParaRPr lang="en-US" sz="2400" b="1" baseline="0">
              <a:solidFill>
                <a:srgbClr val="000000"/>
              </a:solidFill>
            </a:endParaRPr>
          </a:p>
          <a:p>
            <a:r>
              <a:rPr lang="en-US" sz="2400" b="1" u="sng" baseline="0">
                <a:solidFill>
                  <a:srgbClr val="000000"/>
                </a:solidFill>
              </a:rPr>
              <a:t>Y125, Y133, Y136 nitration</a:t>
            </a:r>
            <a:r>
              <a:rPr lang="en-US" sz="2400" b="1" baseline="0">
                <a:solidFill>
                  <a:srgbClr val="000000"/>
                </a:solidFill>
              </a:rPr>
              <a:t>:</a:t>
            </a:r>
          </a:p>
          <a:p>
            <a:r>
              <a:rPr lang="en-US" sz="2400" b="1" baseline="0">
                <a:solidFill>
                  <a:srgbClr val="000000"/>
                </a:solidFill>
              </a:rPr>
              <a:t>- promote oligomerization</a:t>
            </a:r>
          </a:p>
          <a:p>
            <a:endParaRPr lang="en-US" sz="2400" b="1" baseline="0">
              <a:solidFill>
                <a:srgbClr val="000000"/>
              </a:solidFill>
            </a:endParaRPr>
          </a:p>
          <a:p>
            <a:r>
              <a:rPr lang="en-US" sz="2400" b="1" u="sng" baseline="0">
                <a:solidFill>
                  <a:srgbClr val="000000"/>
                </a:solidFill>
              </a:rPr>
              <a:t>Y125, Y133, Y136 phosphorylation</a:t>
            </a:r>
            <a:r>
              <a:rPr lang="en-US" sz="2400" b="1" baseline="0">
                <a:solidFill>
                  <a:srgbClr val="000000"/>
                </a:solidFill>
              </a:rPr>
              <a:t>:</a:t>
            </a:r>
          </a:p>
          <a:p>
            <a:r>
              <a:rPr lang="en-US" sz="2400" b="1" baseline="0">
                <a:solidFill>
                  <a:srgbClr val="000000"/>
                </a:solidFill>
              </a:rPr>
              <a:t>- inhibit fibrillization, may promote oligomerization?</a:t>
            </a:r>
          </a:p>
          <a:p>
            <a:endParaRPr lang="en-US" sz="2400" b="1" baseline="0">
              <a:solidFill>
                <a:srgbClr val="000000"/>
              </a:solidFill>
            </a:endParaRPr>
          </a:p>
          <a:p>
            <a:r>
              <a:rPr lang="en-US" sz="2400" b="1" u="sng" baseline="0">
                <a:solidFill>
                  <a:srgbClr val="000000"/>
                </a:solidFill>
              </a:rPr>
              <a:t>S129 phosphorylation</a:t>
            </a:r>
            <a:r>
              <a:rPr lang="en-US" sz="2400" b="1" baseline="0">
                <a:solidFill>
                  <a:srgbClr val="000000"/>
                </a:solidFill>
              </a:rPr>
              <a:t>:</a:t>
            </a:r>
          </a:p>
          <a:p>
            <a:r>
              <a:rPr lang="en-US" sz="2400" b="1" baseline="0">
                <a:solidFill>
                  <a:srgbClr val="000000"/>
                </a:solidFill>
              </a:rPr>
              <a:t>- promotes oligomerization or fibrillization?</a:t>
            </a:r>
          </a:p>
        </p:txBody>
      </p:sp>
      <p:sp>
        <p:nvSpPr>
          <p:cNvPr id="462860" name="Rectangle 12"/>
          <p:cNvSpPr>
            <a:spLocks noChangeArrowheads="1"/>
          </p:cNvSpPr>
          <p:nvPr/>
        </p:nvSpPr>
        <p:spPr bwMode="auto">
          <a:xfrm>
            <a:off x="528638" y="114300"/>
            <a:ext cx="9324975" cy="1143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Rotenone treatment induces various C-terminal aSyn modifications.</a:t>
            </a:r>
            <a:endParaRPr lang="en-US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2019300"/>
            <a:ext cx="96202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528638" y="114300"/>
            <a:ext cx="9324975" cy="15621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Nuclear g</a:t>
            </a: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enes encoding proteins of the electron transport chain are </a:t>
            </a:r>
            <a:r>
              <a:rPr 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downregulated</a:t>
            </a: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in PD dopaminergic neurons.</a:t>
            </a:r>
            <a:endParaRPr lang="en-US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05450" y="6248400"/>
            <a:ext cx="4748929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Zheng B. </a:t>
            </a:r>
            <a:r>
              <a:rPr lang="en-US" dirty="0"/>
              <a:t>et al., </a:t>
            </a:r>
            <a:r>
              <a:rPr lang="en-US" i="1" dirty="0" err="1" smtClean="0"/>
              <a:t>Sci</a:t>
            </a:r>
            <a:r>
              <a:rPr lang="en-US" i="1" dirty="0" smtClean="0"/>
              <a:t> </a:t>
            </a:r>
            <a:r>
              <a:rPr lang="en-US" i="1" dirty="0" err="1" smtClean="0"/>
              <a:t>Transl</a:t>
            </a:r>
            <a:r>
              <a:rPr lang="en-US" i="1" dirty="0" smtClean="0"/>
              <a:t> Med</a:t>
            </a:r>
            <a:r>
              <a:rPr lang="en-US" dirty="0" smtClean="0"/>
              <a:t> 2010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ChangeArrowheads="1"/>
          </p:cNvSpPr>
          <p:nvPr/>
        </p:nvSpPr>
        <p:spPr bwMode="auto">
          <a:xfrm>
            <a:off x="257175" y="304800"/>
            <a:ext cx="9772650" cy="1143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Various neurodegenerative diseases involve protein misfolding and aggregation.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5250" y="152400"/>
            <a:ext cx="10058400" cy="1524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7668" name="Rectangle 4"/>
          <p:cNvSpPr>
            <a:spLocks noChangeArrowheads="1"/>
          </p:cNvSpPr>
          <p:nvPr/>
        </p:nvSpPr>
        <p:spPr bwMode="auto">
          <a:xfrm>
            <a:off x="-1790700" y="2057400"/>
            <a:ext cx="1234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u="sng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					</a:t>
            </a:r>
            <a:r>
              <a:rPr lang="en-US" altLang="en-US" sz="2400" b="1" u="sng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Aggregated protein</a:t>
            </a:r>
            <a:endParaRPr lang="en-US" altLang="en-US" sz="24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Alzheimer’s disease (AD)			Amyloid-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peptide (A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), tau</a:t>
            </a: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Parkinson’s disease (PD)			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</a:t>
            </a: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Dementia with Lewy bodies (DLB)	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</a:t>
            </a: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Multiple system atrophy (MSA)		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</a:t>
            </a: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Huntington’s disease (HD)		huntingtin</a:t>
            </a:r>
          </a:p>
          <a:p>
            <a:pPr marL="990600" lvl="1" indent="-5334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		Spinocerebellar Ataxia (SCA1)		ataxin-1			</a:t>
            </a: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Amyotrophic lateral sclerosis (ALS)	superoxide dismutase 1 (SOD1)</a:t>
            </a: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Spongiform diseases (CJD, BSE)	prion protein</a:t>
            </a: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Frontotemporal dementia (FTD)		tau</a:t>
            </a:r>
          </a:p>
          <a:p>
            <a:pPr marL="609600" indent="-609600">
              <a:spcBef>
                <a:spcPct val="20000"/>
              </a:spcBef>
              <a:defRPr/>
            </a:pPr>
            <a:endParaRPr lang="en-US" altLang="en-US" sz="36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5410200" y="2438400"/>
            <a:ext cx="0" cy="4038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588" y="1857375"/>
            <a:ext cx="77438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05450" y="6248400"/>
            <a:ext cx="4748929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Zheng B. </a:t>
            </a:r>
            <a:r>
              <a:rPr lang="en-US" dirty="0"/>
              <a:t>et al., </a:t>
            </a:r>
            <a:r>
              <a:rPr lang="en-US" i="1" dirty="0" err="1" smtClean="0"/>
              <a:t>Sci</a:t>
            </a:r>
            <a:r>
              <a:rPr lang="en-US" i="1" dirty="0" smtClean="0"/>
              <a:t> </a:t>
            </a:r>
            <a:r>
              <a:rPr lang="en-US" i="1" dirty="0" err="1" smtClean="0"/>
              <a:t>Transl</a:t>
            </a:r>
            <a:r>
              <a:rPr lang="en-US" i="1" dirty="0" smtClean="0"/>
              <a:t> Med</a:t>
            </a:r>
            <a:r>
              <a:rPr lang="en-US" dirty="0" smtClean="0"/>
              <a:t> 2010 </a:t>
            </a:r>
            <a:endParaRPr lang="en-US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28638" y="114300"/>
            <a:ext cx="9324975" cy="15621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Over-expression of PGC1</a:t>
            </a:r>
            <a:r>
              <a:rPr lang="el-GR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α</a:t>
            </a: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a regulator of genes encoding mitochondrial proteins, suppresses aSyn neurotoxicity</a:t>
            </a: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9970" y="1815168"/>
            <a:ext cx="2926080" cy="443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05450" y="6248400"/>
            <a:ext cx="4748929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Zheng B. </a:t>
            </a:r>
            <a:r>
              <a:rPr lang="en-US" dirty="0"/>
              <a:t>et al., </a:t>
            </a:r>
            <a:r>
              <a:rPr lang="en-US" i="1" dirty="0" err="1" smtClean="0"/>
              <a:t>Sci</a:t>
            </a:r>
            <a:r>
              <a:rPr lang="en-US" i="1" dirty="0" smtClean="0"/>
              <a:t> </a:t>
            </a:r>
            <a:r>
              <a:rPr lang="en-US" i="1" dirty="0" err="1" smtClean="0"/>
              <a:t>Transl</a:t>
            </a:r>
            <a:r>
              <a:rPr lang="en-US" i="1" dirty="0" smtClean="0"/>
              <a:t> Med</a:t>
            </a:r>
            <a:r>
              <a:rPr lang="en-US" dirty="0" smtClean="0"/>
              <a:t> 2010 </a:t>
            </a:r>
            <a:endParaRPr lang="en-US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28638" y="114300"/>
            <a:ext cx="9324975" cy="15621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Over-expression of PGC1</a:t>
            </a:r>
            <a:r>
              <a:rPr lang="el-GR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α</a:t>
            </a: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suppresses rotenone neurotoxicity</a:t>
            </a:r>
            <a:r>
              <a:rPr 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42975" y="133350"/>
            <a:ext cx="8743950" cy="9334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Gene products involved in familial PD</a:t>
            </a:r>
            <a:endParaRPr lang="en-US" altLang="en-US" sz="2800" b="1" baseline="0" dirty="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1905000"/>
            <a:ext cx="9686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09800" lvl="4" indent="-381000">
              <a:spcBef>
                <a:spcPct val="20000"/>
              </a:spcBef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en-US" altLang="en-US" sz="36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4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181100"/>
            <a:ext cx="6858000" cy="57451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95525" y="2514600"/>
            <a:ext cx="7696200" cy="609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95525" y="3733800"/>
            <a:ext cx="7696200" cy="609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95525" y="4419600"/>
            <a:ext cx="7696200" cy="7620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>
            <a:off x="1714500" y="2286000"/>
            <a:ext cx="609600" cy="3200400"/>
          </a:xfrm>
          <a:prstGeom prst="leftBrace">
            <a:avLst>
              <a:gd name="adj1" fmla="val 8337"/>
              <a:gd name="adj2" fmla="val 50000"/>
            </a:avLst>
          </a:prstGeom>
          <a:noFill/>
          <a:ln w="9525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100" y="3632200"/>
            <a:ext cx="187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/>
              <a:t>Effects on</a:t>
            </a:r>
          </a:p>
          <a:p>
            <a:r>
              <a:rPr lang="en-US" sz="2000" b="1" baseline="0"/>
              <a:t>mitochondrial</a:t>
            </a:r>
          </a:p>
          <a:p>
            <a:r>
              <a:rPr lang="en-US" sz="2000" b="1" baseline="0"/>
              <a:t>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-PGC1-alpha-cart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2220" y="1143000"/>
            <a:ext cx="5212080" cy="521208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42975" y="133350"/>
            <a:ext cx="8743950" cy="9334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Parkin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cleaves PARIS, a protein that down-regulates PGC1</a:t>
            </a:r>
            <a:r>
              <a:rPr lang="el-GR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α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2800" b="1" baseline="0" dirty="0">
              <a:solidFill>
                <a:schemeClr val="tx2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05450" y="6248400"/>
            <a:ext cx="3412024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Shin J.-H. </a:t>
            </a:r>
            <a:r>
              <a:rPr lang="en-US" dirty="0"/>
              <a:t>et al., </a:t>
            </a:r>
            <a:r>
              <a:rPr lang="en-US" i="1" dirty="0" smtClean="0"/>
              <a:t>Cell </a:t>
            </a:r>
            <a:r>
              <a:rPr lang="en-US" dirty="0" smtClean="0"/>
              <a:t>2011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 302"/>
          <p:cNvSpPr/>
          <p:nvPr/>
        </p:nvSpPr>
        <p:spPr bwMode="auto">
          <a:xfrm>
            <a:off x="133350" y="857250"/>
            <a:ext cx="10020300" cy="5943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 smtClean="0">
              <a:ln>
                <a:noFill/>
              </a:ln>
              <a:solidFill>
                <a:schemeClr val="accent1"/>
              </a:solidFill>
              <a:effectLst/>
              <a:latin typeface="Helvetica" pitchFamily="2" charset="0"/>
            </a:endParaRPr>
          </a:p>
        </p:txBody>
      </p:sp>
      <p:grpSp>
        <p:nvGrpSpPr>
          <p:cNvPr id="2" name="Group 303"/>
          <p:cNvGrpSpPr/>
          <p:nvPr/>
        </p:nvGrpSpPr>
        <p:grpSpPr>
          <a:xfrm>
            <a:off x="-38100" y="927290"/>
            <a:ext cx="10088162" cy="6235510"/>
            <a:chOff x="257723" y="160020"/>
            <a:chExt cx="10088162" cy="6235510"/>
          </a:xfrm>
        </p:grpSpPr>
        <p:sp>
          <p:nvSpPr>
            <p:cNvPr id="305" name="Text Box 70"/>
            <p:cNvSpPr txBox="1">
              <a:spLocks noChangeArrowheads="1"/>
            </p:cNvSpPr>
            <p:nvPr/>
          </p:nvSpPr>
          <p:spPr bwMode="auto">
            <a:xfrm>
              <a:off x="2671719" y="2507932"/>
              <a:ext cx="354012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4000" b="0" dirty="0">
                  <a:solidFill>
                    <a:srgbClr val="000000"/>
                  </a:solidFill>
                  <a:effectLst/>
                  <a:latin typeface="Arial" charset="0"/>
                </a:rPr>
                <a:t>-</a:t>
              </a:r>
            </a:p>
          </p:txBody>
        </p:sp>
        <p:sp>
          <p:nvSpPr>
            <p:cNvPr id="306" name="Rectangle 69"/>
            <p:cNvSpPr>
              <a:spLocks noChangeArrowheads="1"/>
            </p:cNvSpPr>
            <p:nvPr/>
          </p:nvSpPr>
          <p:spPr bwMode="auto">
            <a:xfrm>
              <a:off x="2696325" y="2758279"/>
              <a:ext cx="304800" cy="3048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Explosion 1 306"/>
            <p:cNvSpPr>
              <a:spLocks noChangeAspect="1"/>
            </p:cNvSpPr>
            <p:nvPr/>
          </p:nvSpPr>
          <p:spPr bwMode="auto">
            <a:xfrm>
              <a:off x="8608525" y="3859875"/>
              <a:ext cx="1737360" cy="1296591"/>
            </a:xfrm>
            <a:prstGeom prst="irregularSeal1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pic>
          <p:nvPicPr>
            <p:cNvPr id="308" name="Picture 4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6100" y="1207040"/>
              <a:ext cx="1737360" cy="1396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9" name="Picture 3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4370" y="160020"/>
              <a:ext cx="3478366" cy="3474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0" name="Text Box 67"/>
            <p:cNvSpPr txBox="1">
              <a:spLocks noChangeArrowheads="1"/>
            </p:cNvSpPr>
            <p:nvPr/>
          </p:nvSpPr>
          <p:spPr bwMode="auto">
            <a:xfrm>
              <a:off x="5657850" y="3473450"/>
              <a:ext cx="132873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degraded</a:t>
              </a:r>
            </a:p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protein</a:t>
              </a:r>
            </a:p>
          </p:txBody>
        </p:sp>
        <p:sp>
          <p:nvSpPr>
            <p:cNvPr id="311" name="Text Box 3"/>
            <p:cNvSpPr txBox="1">
              <a:spLocks noChangeArrowheads="1"/>
            </p:cNvSpPr>
            <p:nvPr/>
          </p:nvSpPr>
          <p:spPr bwMode="auto">
            <a:xfrm>
              <a:off x="1852613" y="3356125"/>
              <a:ext cx="679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ROS</a:t>
              </a:r>
            </a:p>
          </p:txBody>
        </p:sp>
        <p:sp>
          <p:nvSpPr>
            <p:cNvPr id="312" name="Freeform 7"/>
            <p:cNvSpPr>
              <a:spLocks/>
            </p:cNvSpPr>
            <p:nvPr/>
          </p:nvSpPr>
          <p:spPr bwMode="auto">
            <a:xfrm>
              <a:off x="3595688" y="4354513"/>
              <a:ext cx="450850" cy="220662"/>
            </a:xfrm>
            <a:custGeom>
              <a:avLst/>
              <a:gdLst/>
              <a:ahLst/>
              <a:cxnLst>
                <a:cxn ang="0">
                  <a:pos x="63" y="36"/>
                </a:cxn>
                <a:cxn ang="0">
                  <a:pos x="1" y="45"/>
                </a:cxn>
                <a:cxn ang="0">
                  <a:pos x="142" y="98"/>
                </a:cxn>
                <a:cxn ang="0">
                  <a:pos x="213" y="27"/>
                </a:cxn>
                <a:cxn ang="0">
                  <a:pos x="284" y="80"/>
                </a:cxn>
              </a:cxnLst>
              <a:rect l="0" t="0" r="r" b="b"/>
              <a:pathLst>
                <a:path w="284" h="139">
                  <a:moveTo>
                    <a:pt x="63" y="36"/>
                  </a:moveTo>
                  <a:cubicBezTo>
                    <a:pt x="0" y="15"/>
                    <a:pt x="14" y="0"/>
                    <a:pt x="1" y="45"/>
                  </a:cubicBezTo>
                  <a:cubicBezTo>
                    <a:pt x="15" y="139"/>
                    <a:pt x="36" y="107"/>
                    <a:pt x="142" y="98"/>
                  </a:cubicBezTo>
                  <a:cubicBezTo>
                    <a:pt x="167" y="73"/>
                    <a:pt x="184" y="47"/>
                    <a:pt x="213" y="27"/>
                  </a:cubicBezTo>
                  <a:cubicBezTo>
                    <a:pt x="263" y="37"/>
                    <a:pt x="262" y="39"/>
                    <a:pt x="284" y="80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Line 8"/>
            <p:cNvSpPr>
              <a:spLocks noChangeShapeType="1"/>
            </p:cNvSpPr>
            <p:nvPr/>
          </p:nvSpPr>
          <p:spPr bwMode="auto">
            <a:xfrm>
              <a:off x="1614488" y="4498975"/>
              <a:ext cx="1447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Line 11"/>
            <p:cNvSpPr>
              <a:spLocks noChangeShapeType="1"/>
            </p:cNvSpPr>
            <p:nvPr/>
          </p:nvSpPr>
          <p:spPr bwMode="auto">
            <a:xfrm>
              <a:off x="4457700" y="4498975"/>
              <a:ext cx="1828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12"/>
            <p:cNvSpPr>
              <a:spLocks noChangeShapeType="1"/>
            </p:cNvSpPr>
            <p:nvPr/>
          </p:nvSpPr>
          <p:spPr bwMode="auto">
            <a:xfrm>
              <a:off x="2207577" y="3711725"/>
              <a:ext cx="0" cy="381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 Box 13"/>
            <p:cNvSpPr txBox="1">
              <a:spLocks noChangeArrowheads="1"/>
            </p:cNvSpPr>
            <p:nvPr/>
          </p:nvSpPr>
          <p:spPr bwMode="auto">
            <a:xfrm>
              <a:off x="8891147" y="4323504"/>
              <a:ext cx="11721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cell death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17" name="Text Box 14"/>
            <p:cNvSpPr txBox="1">
              <a:spLocks noChangeArrowheads="1"/>
            </p:cNvSpPr>
            <p:nvPr/>
          </p:nvSpPr>
          <p:spPr bwMode="auto">
            <a:xfrm>
              <a:off x="257723" y="4633687"/>
              <a:ext cx="15335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unmodified </a:t>
              </a:r>
              <a:r>
                <a:rPr lang="en-US" sz="1800" b="0" dirty="0" err="1" smtClean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aSyn</a:t>
              </a:r>
              <a:endParaRPr lang="en-US" sz="1800" b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" name="Text Box 15"/>
            <p:cNvSpPr txBox="1">
              <a:spLocks noChangeArrowheads="1"/>
            </p:cNvSpPr>
            <p:nvPr/>
          </p:nvSpPr>
          <p:spPr bwMode="auto">
            <a:xfrm>
              <a:off x="3026140" y="4633687"/>
              <a:ext cx="162401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oxidized</a:t>
              </a:r>
            </a:p>
            <a:p>
              <a:pPr algn="ctr" eaLnBrk="1" hangingPunct="1"/>
              <a:r>
                <a:rPr lang="en-US" sz="1800" b="0" dirty="0" err="1" smtClean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aSyn</a:t>
              </a:r>
              <a:endParaRPr lang="en-US" sz="1800" b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" name="Text Box 16"/>
            <p:cNvSpPr txBox="1">
              <a:spLocks noChangeArrowheads="1"/>
            </p:cNvSpPr>
            <p:nvPr/>
          </p:nvSpPr>
          <p:spPr bwMode="auto">
            <a:xfrm>
              <a:off x="6134100" y="4633687"/>
              <a:ext cx="147161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aSyn aggregates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grpSp>
          <p:nvGrpSpPr>
            <p:cNvPr id="3" name="Group 31"/>
            <p:cNvGrpSpPr>
              <a:grpSpLocks noChangeAspect="1"/>
            </p:cNvGrpSpPr>
            <p:nvPr/>
          </p:nvGrpSpPr>
          <p:grpSpPr bwMode="auto">
            <a:xfrm>
              <a:off x="6553200" y="4297363"/>
              <a:ext cx="514350" cy="352425"/>
              <a:chOff x="432" y="2688"/>
              <a:chExt cx="1015" cy="692"/>
            </a:xfrm>
          </p:grpSpPr>
          <p:grpSp>
            <p:nvGrpSpPr>
              <p:cNvPr id="4" name="Group 32"/>
              <p:cNvGrpSpPr>
                <a:grpSpLocks noChangeAspect="1"/>
              </p:cNvGrpSpPr>
              <p:nvPr/>
            </p:nvGrpSpPr>
            <p:grpSpPr bwMode="auto">
              <a:xfrm>
                <a:off x="432" y="2688"/>
                <a:ext cx="823" cy="500"/>
                <a:chOff x="3291" y="1920"/>
                <a:chExt cx="1173" cy="712"/>
              </a:xfrm>
            </p:grpSpPr>
            <p:grpSp>
              <p:nvGrpSpPr>
                <p:cNvPr id="5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3291" y="1920"/>
                  <a:ext cx="1173" cy="712"/>
                  <a:chOff x="3291" y="1920"/>
                  <a:chExt cx="1173" cy="712"/>
                </a:xfrm>
              </p:grpSpPr>
              <p:pic>
                <p:nvPicPr>
                  <p:cNvPr id="399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672" y="192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400" name="Picture 35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456" y="201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01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4206" y="2062"/>
                    <a:ext cx="258" cy="165"/>
                  </a:xfrm>
                  <a:custGeom>
                    <a:avLst/>
                    <a:gdLst/>
                    <a:ahLst/>
                    <a:cxnLst>
                      <a:cxn ang="0">
                        <a:pos x="0" y="161"/>
                      </a:cxn>
                      <a:cxn ang="0">
                        <a:pos x="25" y="164"/>
                      </a:cxn>
                      <a:cxn ang="0">
                        <a:pos x="50" y="164"/>
                      </a:cxn>
                      <a:cxn ang="0">
                        <a:pos x="101" y="161"/>
                      </a:cxn>
                      <a:cxn ang="0">
                        <a:pos x="114" y="161"/>
                      </a:cxn>
                      <a:cxn ang="0">
                        <a:pos x="120" y="157"/>
                      </a:cxn>
                      <a:cxn ang="0">
                        <a:pos x="133" y="150"/>
                      </a:cxn>
                      <a:cxn ang="0">
                        <a:pos x="145" y="139"/>
                      </a:cxn>
                      <a:cxn ang="0">
                        <a:pos x="152" y="139"/>
                      </a:cxn>
                      <a:cxn ang="0">
                        <a:pos x="158" y="139"/>
                      </a:cxn>
                      <a:cxn ang="0">
                        <a:pos x="158" y="136"/>
                      </a:cxn>
                      <a:cxn ang="0">
                        <a:pos x="165" y="132"/>
                      </a:cxn>
                      <a:cxn ang="0">
                        <a:pos x="171" y="129"/>
                      </a:cxn>
                      <a:cxn ang="0">
                        <a:pos x="184" y="129"/>
                      </a:cxn>
                      <a:cxn ang="0">
                        <a:pos x="196" y="122"/>
                      </a:cxn>
                      <a:cxn ang="0">
                        <a:pos x="203" y="118"/>
                      </a:cxn>
                      <a:cxn ang="0">
                        <a:pos x="215" y="107"/>
                      </a:cxn>
                      <a:cxn ang="0">
                        <a:pos x="222" y="104"/>
                      </a:cxn>
                      <a:cxn ang="0">
                        <a:pos x="228" y="72"/>
                      </a:cxn>
                      <a:cxn ang="0">
                        <a:pos x="215" y="40"/>
                      </a:cxn>
                      <a:cxn ang="0">
                        <a:pos x="203" y="22"/>
                      </a:cxn>
                      <a:cxn ang="0">
                        <a:pos x="190" y="11"/>
                      </a:cxn>
                      <a:cxn ang="0">
                        <a:pos x="177" y="4"/>
                      </a:cxn>
                      <a:cxn ang="0">
                        <a:pos x="171" y="0"/>
                      </a:cxn>
                      <a:cxn ang="0">
                        <a:pos x="165" y="0"/>
                      </a:cxn>
                      <a:cxn ang="0">
                        <a:pos x="152" y="0"/>
                      </a:cxn>
                    </a:cxnLst>
                    <a:rect l="0" t="0" r="r" b="b"/>
                    <a:pathLst>
                      <a:path w="229" h="165">
                        <a:moveTo>
                          <a:pt x="0" y="161"/>
                        </a:moveTo>
                        <a:lnTo>
                          <a:pt x="25" y="164"/>
                        </a:lnTo>
                        <a:lnTo>
                          <a:pt x="50" y="164"/>
                        </a:lnTo>
                        <a:lnTo>
                          <a:pt x="101" y="161"/>
                        </a:lnTo>
                        <a:lnTo>
                          <a:pt x="114" y="161"/>
                        </a:lnTo>
                        <a:lnTo>
                          <a:pt x="120" y="157"/>
                        </a:lnTo>
                        <a:lnTo>
                          <a:pt x="133" y="150"/>
                        </a:lnTo>
                        <a:lnTo>
                          <a:pt x="145" y="139"/>
                        </a:lnTo>
                        <a:lnTo>
                          <a:pt x="152" y="139"/>
                        </a:lnTo>
                        <a:lnTo>
                          <a:pt x="158" y="139"/>
                        </a:lnTo>
                        <a:lnTo>
                          <a:pt x="158" y="136"/>
                        </a:lnTo>
                        <a:lnTo>
                          <a:pt x="165" y="132"/>
                        </a:lnTo>
                        <a:lnTo>
                          <a:pt x="171" y="129"/>
                        </a:lnTo>
                        <a:lnTo>
                          <a:pt x="184" y="129"/>
                        </a:lnTo>
                        <a:lnTo>
                          <a:pt x="196" y="122"/>
                        </a:lnTo>
                        <a:lnTo>
                          <a:pt x="203" y="118"/>
                        </a:lnTo>
                        <a:lnTo>
                          <a:pt x="215" y="107"/>
                        </a:lnTo>
                        <a:lnTo>
                          <a:pt x="222" y="104"/>
                        </a:lnTo>
                        <a:lnTo>
                          <a:pt x="228" y="72"/>
                        </a:lnTo>
                        <a:lnTo>
                          <a:pt x="215" y="40"/>
                        </a:lnTo>
                        <a:lnTo>
                          <a:pt x="203" y="22"/>
                        </a:lnTo>
                        <a:lnTo>
                          <a:pt x="190" y="11"/>
                        </a:lnTo>
                        <a:lnTo>
                          <a:pt x="177" y="4"/>
                        </a:lnTo>
                        <a:lnTo>
                          <a:pt x="171" y="0"/>
                        </a:lnTo>
                        <a:lnTo>
                          <a:pt x="165" y="0"/>
                        </a:lnTo>
                        <a:lnTo>
                          <a:pt x="152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pic>
                <p:nvPicPr>
                  <p:cNvPr id="402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3618" y="216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403" name="Picture 38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402" y="225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04" name="Freeform 39"/>
                  <p:cNvSpPr>
                    <a:spLocks noChangeAspect="1"/>
                  </p:cNvSpPr>
                  <p:nvPr/>
                </p:nvSpPr>
                <p:spPr bwMode="auto">
                  <a:xfrm>
                    <a:off x="4155" y="2304"/>
                    <a:ext cx="255" cy="163"/>
                  </a:xfrm>
                  <a:custGeom>
                    <a:avLst/>
                    <a:gdLst/>
                    <a:ahLst/>
                    <a:cxnLst>
                      <a:cxn ang="0">
                        <a:pos x="0" y="158"/>
                      </a:cxn>
                      <a:cxn ang="0">
                        <a:pos x="25" y="162"/>
                      </a:cxn>
                      <a:cxn ang="0">
                        <a:pos x="50" y="162"/>
                      </a:cxn>
                      <a:cxn ang="0">
                        <a:pos x="101" y="158"/>
                      </a:cxn>
                      <a:cxn ang="0">
                        <a:pos x="113" y="158"/>
                      </a:cxn>
                      <a:cxn ang="0">
                        <a:pos x="119" y="154"/>
                      </a:cxn>
                      <a:cxn ang="0">
                        <a:pos x="132" y="146"/>
                      </a:cxn>
                      <a:cxn ang="0">
                        <a:pos x="144" y="138"/>
                      </a:cxn>
                      <a:cxn ang="0">
                        <a:pos x="151" y="138"/>
                      </a:cxn>
                      <a:cxn ang="0">
                        <a:pos x="157" y="130"/>
                      </a:cxn>
                      <a:cxn ang="0">
                        <a:pos x="170" y="126"/>
                      </a:cxn>
                      <a:cxn ang="0">
                        <a:pos x="182" y="126"/>
                      </a:cxn>
                      <a:cxn ang="0">
                        <a:pos x="195" y="119"/>
                      </a:cxn>
                      <a:cxn ang="0">
                        <a:pos x="201" y="115"/>
                      </a:cxn>
                      <a:cxn ang="0">
                        <a:pos x="213" y="107"/>
                      </a:cxn>
                      <a:cxn ang="0">
                        <a:pos x="220" y="103"/>
                      </a:cxn>
                      <a:cxn ang="0">
                        <a:pos x="226" y="67"/>
                      </a:cxn>
                      <a:cxn ang="0">
                        <a:pos x="213" y="36"/>
                      </a:cxn>
                      <a:cxn ang="0">
                        <a:pos x="201" y="20"/>
                      </a:cxn>
                      <a:cxn ang="0">
                        <a:pos x="188" y="12"/>
                      </a:cxn>
                      <a:cxn ang="0">
                        <a:pos x="176" y="4"/>
                      </a:cxn>
                      <a:cxn ang="0">
                        <a:pos x="170" y="0"/>
                      </a:cxn>
                      <a:cxn ang="0">
                        <a:pos x="163" y="0"/>
                      </a:cxn>
                      <a:cxn ang="0">
                        <a:pos x="151" y="0"/>
                      </a:cxn>
                    </a:cxnLst>
                    <a:rect l="0" t="0" r="r" b="b"/>
                    <a:pathLst>
                      <a:path w="227" h="163">
                        <a:moveTo>
                          <a:pt x="0" y="158"/>
                        </a:moveTo>
                        <a:lnTo>
                          <a:pt x="25" y="162"/>
                        </a:lnTo>
                        <a:lnTo>
                          <a:pt x="50" y="162"/>
                        </a:lnTo>
                        <a:lnTo>
                          <a:pt x="101" y="158"/>
                        </a:lnTo>
                        <a:lnTo>
                          <a:pt x="113" y="158"/>
                        </a:lnTo>
                        <a:lnTo>
                          <a:pt x="119" y="154"/>
                        </a:lnTo>
                        <a:lnTo>
                          <a:pt x="132" y="146"/>
                        </a:lnTo>
                        <a:lnTo>
                          <a:pt x="144" y="138"/>
                        </a:lnTo>
                        <a:lnTo>
                          <a:pt x="151" y="138"/>
                        </a:lnTo>
                        <a:lnTo>
                          <a:pt x="157" y="130"/>
                        </a:lnTo>
                        <a:lnTo>
                          <a:pt x="170" y="126"/>
                        </a:lnTo>
                        <a:lnTo>
                          <a:pt x="182" y="126"/>
                        </a:lnTo>
                        <a:lnTo>
                          <a:pt x="195" y="119"/>
                        </a:lnTo>
                        <a:lnTo>
                          <a:pt x="201" y="115"/>
                        </a:lnTo>
                        <a:lnTo>
                          <a:pt x="213" y="107"/>
                        </a:lnTo>
                        <a:lnTo>
                          <a:pt x="220" y="103"/>
                        </a:lnTo>
                        <a:lnTo>
                          <a:pt x="226" y="67"/>
                        </a:lnTo>
                        <a:lnTo>
                          <a:pt x="213" y="36"/>
                        </a:lnTo>
                        <a:lnTo>
                          <a:pt x="201" y="20"/>
                        </a:lnTo>
                        <a:lnTo>
                          <a:pt x="188" y="12"/>
                        </a:lnTo>
                        <a:lnTo>
                          <a:pt x="176" y="4"/>
                        </a:lnTo>
                        <a:lnTo>
                          <a:pt x="170" y="0"/>
                        </a:lnTo>
                        <a:lnTo>
                          <a:pt x="163" y="0"/>
                        </a:lnTo>
                        <a:lnTo>
                          <a:pt x="151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5" name="Freeform 40"/>
                  <p:cNvSpPr>
                    <a:spLocks noChangeAspect="1"/>
                  </p:cNvSpPr>
                  <p:nvPr/>
                </p:nvSpPr>
                <p:spPr bwMode="auto">
                  <a:xfrm>
                    <a:off x="3291" y="2218"/>
                    <a:ext cx="346" cy="103"/>
                  </a:xfrm>
                  <a:custGeom>
                    <a:avLst/>
                    <a:gdLst/>
                    <a:ahLst/>
                    <a:cxnLst>
                      <a:cxn ang="0">
                        <a:pos x="191" y="0"/>
                      </a:cxn>
                      <a:cxn ang="0">
                        <a:pos x="19" y="43"/>
                      </a:cxn>
                      <a:cxn ang="0">
                        <a:pos x="2" y="69"/>
                      </a:cxn>
                      <a:cxn ang="0">
                        <a:pos x="79" y="103"/>
                      </a:cxn>
                      <a:cxn ang="0">
                        <a:pos x="225" y="86"/>
                      </a:cxn>
                      <a:cxn ang="0">
                        <a:pos x="320" y="69"/>
                      </a:cxn>
                      <a:cxn ang="0">
                        <a:pos x="346" y="60"/>
                      </a:cxn>
                    </a:cxnLst>
                    <a:rect l="0" t="0" r="r" b="b"/>
                    <a:pathLst>
                      <a:path w="346" h="103">
                        <a:moveTo>
                          <a:pt x="191" y="0"/>
                        </a:moveTo>
                        <a:cubicBezTo>
                          <a:pt x="134" y="14"/>
                          <a:pt x="74" y="24"/>
                          <a:pt x="19" y="43"/>
                        </a:cubicBezTo>
                        <a:cubicBezTo>
                          <a:pt x="13" y="52"/>
                          <a:pt x="0" y="59"/>
                          <a:pt x="2" y="69"/>
                        </a:cubicBezTo>
                        <a:cubicBezTo>
                          <a:pt x="5" y="87"/>
                          <a:pt x="65" y="99"/>
                          <a:pt x="79" y="103"/>
                        </a:cubicBezTo>
                        <a:cubicBezTo>
                          <a:pt x="128" y="97"/>
                          <a:pt x="177" y="95"/>
                          <a:pt x="225" y="86"/>
                        </a:cubicBezTo>
                        <a:cubicBezTo>
                          <a:pt x="257" y="80"/>
                          <a:pt x="288" y="75"/>
                          <a:pt x="320" y="69"/>
                        </a:cubicBezTo>
                        <a:cubicBezTo>
                          <a:pt x="329" y="67"/>
                          <a:pt x="346" y="60"/>
                          <a:pt x="346" y="60"/>
                        </a:cubicBezTo>
                      </a:path>
                    </a:pathLst>
                  </a:custGeom>
                  <a:noFill/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7" name="Freeform 41"/>
                <p:cNvSpPr>
                  <a:spLocks noChangeAspect="1"/>
                </p:cNvSpPr>
                <p:nvPr/>
              </p:nvSpPr>
              <p:spPr bwMode="auto">
                <a:xfrm>
                  <a:off x="3473" y="2012"/>
                  <a:ext cx="224" cy="34"/>
                </a:xfrm>
                <a:custGeom>
                  <a:avLst/>
                  <a:gdLst/>
                  <a:ahLst/>
                  <a:cxnLst>
                    <a:cxn ang="0">
                      <a:pos x="224" y="34"/>
                    </a:cxn>
                    <a:cxn ang="0">
                      <a:pos x="146" y="0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24" h="34">
                      <a:moveTo>
                        <a:pt x="224" y="34"/>
                      </a:moveTo>
                      <a:cubicBezTo>
                        <a:pt x="198" y="17"/>
                        <a:pt x="176" y="9"/>
                        <a:pt x="146" y="0"/>
                      </a:cubicBezTo>
                      <a:cubicBezTo>
                        <a:pt x="64" y="13"/>
                        <a:pt x="112" y="8"/>
                        <a:pt x="0" y="8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Freeform 42"/>
                <p:cNvSpPr>
                  <a:spLocks noChangeAspect="1"/>
                </p:cNvSpPr>
                <p:nvPr/>
              </p:nvSpPr>
              <p:spPr bwMode="auto">
                <a:xfrm>
                  <a:off x="3293" y="2459"/>
                  <a:ext cx="154" cy="34"/>
                </a:xfrm>
                <a:custGeom>
                  <a:avLst/>
                  <a:gdLst/>
                  <a:ahLst/>
                  <a:cxnLst>
                    <a:cxn ang="0">
                      <a:pos x="154" y="0"/>
                    </a:cxn>
                    <a:cxn ang="0">
                      <a:pos x="60" y="26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154" h="34">
                      <a:moveTo>
                        <a:pt x="154" y="0"/>
                      </a:moveTo>
                      <a:cubicBezTo>
                        <a:pt x="122" y="6"/>
                        <a:pt x="92" y="22"/>
                        <a:pt x="60" y="26"/>
                      </a:cubicBezTo>
                      <a:cubicBezTo>
                        <a:pt x="40" y="29"/>
                        <a:pt x="0" y="34"/>
                        <a:pt x="0" y="34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3"/>
              <p:cNvGrpSpPr>
                <a:grpSpLocks noChangeAspect="1"/>
              </p:cNvGrpSpPr>
              <p:nvPr/>
            </p:nvGrpSpPr>
            <p:grpSpPr bwMode="auto">
              <a:xfrm>
                <a:off x="624" y="2880"/>
                <a:ext cx="823" cy="500"/>
                <a:chOff x="3291" y="1920"/>
                <a:chExt cx="1173" cy="712"/>
              </a:xfrm>
            </p:grpSpPr>
            <p:grpSp>
              <p:nvGrpSpPr>
                <p:cNvPr id="7" name="Group 44"/>
                <p:cNvGrpSpPr>
                  <a:grpSpLocks noChangeAspect="1"/>
                </p:cNvGrpSpPr>
                <p:nvPr/>
              </p:nvGrpSpPr>
              <p:grpSpPr bwMode="auto">
                <a:xfrm>
                  <a:off x="3291" y="1920"/>
                  <a:ext cx="1173" cy="712"/>
                  <a:chOff x="3291" y="1920"/>
                  <a:chExt cx="1173" cy="712"/>
                </a:xfrm>
              </p:grpSpPr>
              <p:pic>
                <p:nvPicPr>
                  <p:cNvPr id="389" name="Picture 4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672" y="192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0" name="Picture 46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456" y="201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91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4206" y="2062"/>
                    <a:ext cx="258" cy="165"/>
                  </a:xfrm>
                  <a:custGeom>
                    <a:avLst/>
                    <a:gdLst/>
                    <a:ahLst/>
                    <a:cxnLst>
                      <a:cxn ang="0">
                        <a:pos x="0" y="161"/>
                      </a:cxn>
                      <a:cxn ang="0">
                        <a:pos x="25" y="164"/>
                      </a:cxn>
                      <a:cxn ang="0">
                        <a:pos x="50" y="164"/>
                      </a:cxn>
                      <a:cxn ang="0">
                        <a:pos x="101" y="161"/>
                      </a:cxn>
                      <a:cxn ang="0">
                        <a:pos x="114" y="161"/>
                      </a:cxn>
                      <a:cxn ang="0">
                        <a:pos x="120" y="157"/>
                      </a:cxn>
                      <a:cxn ang="0">
                        <a:pos x="133" y="150"/>
                      </a:cxn>
                      <a:cxn ang="0">
                        <a:pos x="145" y="139"/>
                      </a:cxn>
                      <a:cxn ang="0">
                        <a:pos x="152" y="139"/>
                      </a:cxn>
                      <a:cxn ang="0">
                        <a:pos x="158" y="139"/>
                      </a:cxn>
                      <a:cxn ang="0">
                        <a:pos x="158" y="136"/>
                      </a:cxn>
                      <a:cxn ang="0">
                        <a:pos x="165" y="132"/>
                      </a:cxn>
                      <a:cxn ang="0">
                        <a:pos x="171" y="129"/>
                      </a:cxn>
                      <a:cxn ang="0">
                        <a:pos x="184" y="129"/>
                      </a:cxn>
                      <a:cxn ang="0">
                        <a:pos x="196" y="122"/>
                      </a:cxn>
                      <a:cxn ang="0">
                        <a:pos x="203" y="118"/>
                      </a:cxn>
                      <a:cxn ang="0">
                        <a:pos x="215" y="107"/>
                      </a:cxn>
                      <a:cxn ang="0">
                        <a:pos x="222" y="104"/>
                      </a:cxn>
                      <a:cxn ang="0">
                        <a:pos x="228" y="72"/>
                      </a:cxn>
                      <a:cxn ang="0">
                        <a:pos x="215" y="40"/>
                      </a:cxn>
                      <a:cxn ang="0">
                        <a:pos x="203" y="22"/>
                      </a:cxn>
                      <a:cxn ang="0">
                        <a:pos x="190" y="11"/>
                      </a:cxn>
                      <a:cxn ang="0">
                        <a:pos x="177" y="4"/>
                      </a:cxn>
                      <a:cxn ang="0">
                        <a:pos x="171" y="0"/>
                      </a:cxn>
                      <a:cxn ang="0">
                        <a:pos x="165" y="0"/>
                      </a:cxn>
                      <a:cxn ang="0">
                        <a:pos x="152" y="0"/>
                      </a:cxn>
                    </a:cxnLst>
                    <a:rect l="0" t="0" r="r" b="b"/>
                    <a:pathLst>
                      <a:path w="229" h="165">
                        <a:moveTo>
                          <a:pt x="0" y="161"/>
                        </a:moveTo>
                        <a:lnTo>
                          <a:pt x="25" y="164"/>
                        </a:lnTo>
                        <a:lnTo>
                          <a:pt x="50" y="164"/>
                        </a:lnTo>
                        <a:lnTo>
                          <a:pt x="101" y="161"/>
                        </a:lnTo>
                        <a:lnTo>
                          <a:pt x="114" y="161"/>
                        </a:lnTo>
                        <a:lnTo>
                          <a:pt x="120" y="157"/>
                        </a:lnTo>
                        <a:lnTo>
                          <a:pt x="133" y="150"/>
                        </a:lnTo>
                        <a:lnTo>
                          <a:pt x="145" y="139"/>
                        </a:lnTo>
                        <a:lnTo>
                          <a:pt x="152" y="139"/>
                        </a:lnTo>
                        <a:lnTo>
                          <a:pt x="158" y="139"/>
                        </a:lnTo>
                        <a:lnTo>
                          <a:pt x="158" y="136"/>
                        </a:lnTo>
                        <a:lnTo>
                          <a:pt x="165" y="132"/>
                        </a:lnTo>
                        <a:lnTo>
                          <a:pt x="171" y="129"/>
                        </a:lnTo>
                        <a:lnTo>
                          <a:pt x="184" y="129"/>
                        </a:lnTo>
                        <a:lnTo>
                          <a:pt x="196" y="122"/>
                        </a:lnTo>
                        <a:lnTo>
                          <a:pt x="203" y="118"/>
                        </a:lnTo>
                        <a:lnTo>
                          <a:pt x="215" y="107"/>
                        </a:lnTo>
                        <a:lnTo>
                          <a:pt x="222" y="104"/>
                        </a:lnTo>
                        <a:lnTo>
                          <a:pt x="228" y="72"/>
                        </a:lnTo>
                        <a:lnTo>
                          <a:pt x="215" y="40"/>
                        </a:lnTo>
                        <a:lnTo>
                          <a:pt x="203" y="22"/>
                        </a:lnTo>
                        <a:lnTo>
                          <a:pt x="190" y="11"/>
                        </a:lnTo>
                        <a:lnTo>
                          <a:pt x="177" y="4"/>
                        </a:lnTo>
                        <a:lnTo>
                          <a:pt x="171" y="0"/>
                        </a:lnTo>
                        <a:lnTo>
                          <a:pt x="165" y="0"/>
                        </a:lnTo>
                        <a:lnTo>
                          <a:pt x="152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pic>
                <p:nvPicPr>
                  <p:cNvPr id="392" name="Picture 48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3618" y="216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3" name="Picture 49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402" y="225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94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4155" y="2304"/>
                    <a:ext cx="255" cy="163"/>
                  </a:xfrm>
                  <a:custGeom>
                    <a:avLst/>
                    <a:gdLst/>
                    <a:ahLst/>
                    <a:cxnLst>
                      <a:cxn ang="0">
                        <a:pos x="0" y="158"/>
                      </a:cxn>
                      <a:cxn ang="0">
                        <a:pos x="25" y="162"/>
                      </a:cxn>
                      <a:cxn ang="0">
                        <a:pos x="50" y="162"/>
                      </a:cxn>
                      <a:cxn ang="0">
                        <a:pos x="101" y="158"/>
                      </a:cxn>
                      <a:cxn ang="0">
                        <a:pos x="113" y="158"/>
                      </a:cxn>
                      <a:cxn ang="0">
                        <a:pos x="119" y="154"/>
                      </a:cxn>
                      <a:cxn ang="0">
                        <a:pos x="132" y="146"/>
                      </a:cxn>
                      <a:cxn ang="0">
                        <a:pos x="144" y="138"/>
                      </a:cxn>
                      <a:cxn ang="0">
                        <a:pos x="151" y="138"/>
                      </a:cxn>
                      <a:cxn ang="0">
                        <a:pos x="157" y="130"/>
                      </a:cxn>
                      <a:cxn ang="0">
                        <a:pos x="170" y="126"/>
                      </a:cxn>
                      <a:cxn ang="0">
                        <a:pos x="182" y="126"/>
                      </a:cxn>
                      <a:cxn ang="0">
                        <a:pos x="195" y="119"/>
                      </a:cxn>
                      <a:cxn ang="0">
                        <a:pos x="201" y="115"/>
                      </a:cxn>
                      <a:cxn ang="0">
                        <a:pos x="213" y="107"/>
                      </a:cxn>
                      <a:cxn ang="0">
                        <a:pos x="220" y="103"/>
                      </a:cxn>
                      <a:cxn ang="0">
                        <a:pos x="226" y="67"/>
                      </a:cxn>
                      <a:cxn ang="0">
                        <a:pos x="213" y="36"/>
                      </a:cxn>
                      <a:cxn ang="0">
                        <a:pos x="201" y="20"/>
                      </a:cxn>
                      <a:cxn ang="0">
                        <a:pos x="188" y="12"/>
                      </a:cxn>
                      <a:cxn ang="0">
                        <a:pos x="176" y="4"/>
                      </a:cxn>
                      <a:cxn ang="0">
                        <a:pos x="170" y="0"/>
                      </a:cxn>
                      <a:cxn ang="0">
                        <a:pos x="163" y="0"/>
                      </a:cxn>
                      <a:cxn ang="0">
                        <a:pos x="151" y="0"/>
                      </a:cxn>
                    </a:cxnLst>
                    <a:rect l="0" t="0" r="r" b="b"/>
                    <a:pathLst>
                      <a:path w="227" h="163">
                        <a:moveTo>
                          <a:pt x="0" y="158"/>
                        </a:moveTo>
                        <a:lnTo>
                          <a:pt x="25" y="162"/>
                        </a:lnTo>
                        <a:lnTo>
                          <a:pt x="50" y="162"/>
                        </a:lnTo>
                        <a:lnTo>
                          <a:pt x="101" y="158"/>
                        </a:lnTo>
                        <a:lnTo>
                          <a:pt x="113" y="158"/>
                        </a:lnTo>
                        <a:lnTo>
                          <a:pt x="119" y="154"/>
                        </a:lnTo>
                        <a:lnTo>
                          <a:pt x="132" y="146"/>
                        </a:lnTo>
                        <a:lnTo>
                          <a:pt x="144" y="138"/>
                        </a:lnTo>
                        <a:lnTo>
                          <a:pt x="151" y="138"/>
                        </a:lnTo>
                        <a:lnTo>
                          <a:pt x="157" y="130"/>
                        </a:lnTo>
                        <a:lnTo>
                          <a:pt x="170" y="126"/>
                        </a:lnTo>
                        <a:lnTo>
                          <a:pt x="182" y="126"/>
                        </a:lnTo>
                        <a:lnTo>
                          <a:pt x="195" y="119"/>
                        </a:lnTo>
                        <a:lnTo>
                          <a:pt x="201" y="115"/>
                        </a:lnTo>
                        <a:lnTo>
                          <a:pt x="213" y="107"/>
                        </a:lnTo>
                        <a:lnTo>
                          <a:pt x="220" y="103"/>
                        </a:lnTo>
                        <a:lnTo>
                          <a:pt x="226" y="67"/>
                        </a:lnTo>
                        <a:lnTo>
                          <a:pt x="213" y="36"/>
                        </a:lnTo>
                        <a:lnTo>
                          <a:pt x="201" y="20"/>
                        </a:lnTo>
                        <a:lnTo>
                          <a:pt x="188" y="12"/>
                        </a:lnTo>
                        <a:lnTo>
                          <a:pt x="176" y="4"/>
                        </a:lnTo>
                        <a:lnTo>
                          <a:pt x="170" y="0"/>
                        </a:lnTo>
                        <a:lnTo>
                          <a:pt x="163" y="0"/>
                        </a:lnTo>
                        <a:lnTo>
                          <a:pt x="151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5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3291" y="2218"/>
                    <a:ext cx="346" cy="103"/>
                  </a:xfrm>
                  <a:custGeom>
                    <a:avLst/>
                    <a:gdLst/>
                    <a:ahLst/>
                    <a:cxnLst>
                      <a:cxn ang="0">
                        <a:pos x="191" y="0"/>
                      </a:cxn>
                      <a:cxn ang="0">
                        <a:pos x="19" y="43"/>
                      </a:cxn>
                      <a:cxn ang="0">
                        <a:pos x="2" y="69"/>
                      </a:cxn>
                      <a:cxn ang="0">
                        <a:pos x="79" y="103"/>
                      </a:cxn>
                      <a:cxn ang="0">
                        <a:pos x="225" y="86"/>
                      </a:cxn>
                      <a:cxn ang="0">
                        <a:pos x="320" y="69"/>
                      </a:cxn>
                      <a:cxn ang="0">
                        <a:pos x="346" y="60"/>
                      </a:cxn>
                    </a:cxnLst>
                    <a:rect l="0" t="0" r="r" b="b"/>
                    <a:pathLst>
                      <a:path w="346" h="103">
                        <a:moveTo>
                          <a:pt x="191" y="0"/>
                        </a:moveTo>
                        <a:cubicBezTo>
                          <a:pt x="134" y="14"/>
                          <a:pt x="74" y="24"/>
                          <a:pt x="19" y="43"/>
                        </a:cubicBezTo>
                        <a:cubicBezTo>
                          <a:pt x="13" y="52"/>
                          <a:pt x="0" y="59"/>
                          <a:pt x="2" y="69"/>
                        </a:cubicBezTo>
                        <a:cubicBezTo>
                          <a:pt x="5" y="87"/>
                          <a:pt x="65" y="99"/>
                          <a:pt x="79" y="103"/>
                        </a:cubicBezTo>
                        <a:cubicBezTo>
                          <a:pt x="128" y="97"/>
                          <a:pt x="177" y="95"/>
                          <a:pt x="225" y="86"/>
                        </a:cubicBezTo>
                        <a:cubicBezTo>
                          <a:pt x="257" y="80"/>
                          <a:pt x="288" y="75"/>
                          <a:pt x="320" y="69"/>
                        </a:cubicBezTo>
                        <a:cubicBezTo>
                          <a:pt x="329" y="67"/>
                          <a:pt x="346" y="60"/>
                          <a:pt x="346" y="60"/>
                        </a:cubicBezTo>
                      </a:path>
                    </a:pathLst>
                  </a:custGeom>
                  <a:noFill/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7" name="Freeform 52"/>
                <p:cNvSpPr>
                  <a:spLocks noChangeAspect="1"/>
                </p:cNvSpPr>
                <p:nvPr/>
              </p:nvSpPr>
              <p:spPr bwMode="auto">
                <a:xfrm>
                  <a:off x="3473" y="2012"/>
                  <a:ext cx="224" cy="34"/>
                </a:xfrm>
                <a:custGeom>
                  <a:avLst/>
                  <a:gdLst/>
                  <a:ahLst/>
                  <a:cxnLst>
                    <a:cxn ang="0">
                      <a:pos x="224" y="34"/>
                    </a:cxn>
                    <a:cxn ang="0">
                      <a:pos x="146" y="0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24" h="34">
                      <a:moveTo>
                        <a:pt x="224" y="34"/>
                      </a:moveTo>
                      <a:cubicBezTo>
                        <a:pt x="198" y="17"/>
                        <a:pt x="176" y="9"/>
                        <a:pt x="146" y="0"/>
                      </a:cubicBezTo>
                      <a:cubicBezTo>
                        <a:pt x="64" y="13"/>
                        <a:pt x="112" y="8"/>
                        <a:pt x="0" y="8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" name="Freeform 53"/>
                <p:cNvSpPr>
                  <a:spLocks noChangeAspect="1"/>
                </p:cNvSpPr>
                <p:nvPr/>
              </p:nvSpPr>
              <p:spPr bwMode="auto">
                <a:xfrm>
                  <a:off x="3293" y="2459"/>
                  <a:ext cx="154" cy="34"/>
                </a:xfrm>
                <a:custGeom>
                  <a:avLst/>
                  <a:gdLst/>
                  <a:ahLst/>
                  <a:cxnLst>
                    <a:cxn ang="0">
                      <a:pos x="154" y="0"/>
                    </a:cxn>
                    <a:cxn ang="0">
                      <a:pos x="60" y="26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154" h="34">
                      <a:moveTo>
                        <a:pt x="154" y="0"/>
                      </a:moveTo>
                      <a:cubicBezTo>
                        <a:pt x="122" y="6"/>
                        <a:pt x="92" y="22"/>
                        <a:pt x="60" y="26"/>
                      </a:cubicBezTo>
                      <a:cubicBezTo>
                        <a:pt x="40" y="29"/>
                        <a:pt x="0" y="34"/>
                        <a:pt x="0" y="34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21" name="Line 54"/>
            <p:cNvSpPr>
              <a:spLocks noChangeShapeType="1"/>
            </p:cNvSpPr>
            <p:nvPr/>
          </p:nvSpPr>
          <p:spPr bwMode="auto">
            <a:xfrm>
              <a:off x="7174575" y="4498975"/>
              <a:ext cx="1371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Text Box 57"/>
            <p:cNvSpPr txBox="1">
              <a:spLocks noChangeArrowheads="1"/>
            </p:cNvSpPr>
            <p:nvPr/>
          </p:nvSpPr>
          <p:spPr bwMode="auto">
            <a:xfrm>
              <a:off x="3829050" y="4098925"/>
              <a:ext cx="287338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</a:p>
          </p:txBody>
        </p:sp>
        <p:sp>
          <p:nvSpPr>
            <p:cNvPr id="323" name="Text Box 58"/>
            <p:cNvSpPr txBox="1">
              <a:spLocks noChangeArrowheads="1"/>
            </p:cNvSpPr>
            <p:nvPr/>
          </p:nvSpPr>
          <p:spPr bwMode="auto">
            <a:xfrm>
              <a:off x="3746500" y="4206875"/>
              <a:ext cx="287338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</a:p>
          </p:txBody>
        </p:sp>
        <p:sp>
          <p:nvSpPr>
            <p:cNvPr id="324" name="Freeform 59"/>
            <p:cNvSpPr>
              <a:spLocks/>
            </p:cNvSpPr>
            <p:nvPr/>
          </p:nvSpPr>
          <p:spPr bwMode="auto">
            <a:xfrm>
              <a:off x="800100" y="4354513"/>
              <a:ext cx="450850" cy="220662"/>
            </a:xfrm>
            <a:custGeom>
              <a:avLst/>
              <a:gdLst/>
              <a:ahLst/>
              <a:cxnLst>
                <a:cxn ang="0">
                  <a:pos x="63" y="36"/>
                </a:cxn>
                <a:cxn ang="0">
                  <a:pos x="1" y="45"/>
                </a:cxn>
                <a:cxn ang="0">
                  <a:pos x="142" y="98"/>
                </a:cxn>
                <a:cxn ang="0">
                  <a:pos x="213" y="27"/>
                </a:cxn>
                <a:cxn ang="0">
                  <a:pos x="284" y="80"/>
                </a:cxn>
              </a:cxnLst>
              <a:rect l="0" t="0" r="r" b="b"/>
              <a:pathLst>
                <a:path w="284" h="139">
                  <a:moveTo>
                    <a:pt x="63" y="36"/>
                  </a:moveTo>
                  <a:cubicBezTo>
                    <a:pt x="0" y="15"/>
                    <a:pt x="14" y="0"/>
                    <a:pt x="1" y="45"/>
                  </a:cubicBezTo>
                  <a:cubicBezTo>
                    <a:pt x="15" y="139"/>
                    <a:pt x="36" y="107"/>
                    <a:pt x="142" y="98"/>
                  </a:cubicBezTo>
                  <a:cubicBezTo>
                    <a:pt x="167" y="73"/>
                    <a:pt x="184" y="47"/>
                    <a:pt x="213" y="27"/>
                  </a:cubicBezTo>
                  <a:cubicBezTo>
                    <a:pt x="263" y="37"/>
                    <a:pt x="262" y="39"/>
                    <a:pt x="284" y="80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Line 60"/>
            <p:cNvSpPr>
              <a:spLocks noChangeShapeType="1"/>
            </p:cNvSpPr>
            <p:nvPr/>
          </p:nvSpPr>
          <p:spPr bwMode="auto">
            <a:xfrm flipH="1">
              <a:off x="1866900" y="4710113"/>
              <a:ext cx="1143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62"/>
            <p:cNvSpPr>
              <a:spLocks/>
            </p:cNvSpPr>
            <p:nvPr/>
          </p:nvSpPr>
          <p:spPr bwMode="auto">
            <a:xfrm>
              <a:off x="6017466" y="3243683"/>
              <a:ext cx="450850" cy="220663"/>
            </a:xfrm>
            <a:custGeom>
              <a:avLst/>
              <a:gdLst/>
              <a:ahLst/>
              <a:cxnLst>
                <a:cxn ang="0">
                  <a:pos x="63" y="36"/>
                </a:cxn>
                <a:cxn ang="0">
                  <a:pos x="1" y="45"/>
                </a:cxn>
                <a:cxn ang="0">
                  <a:pos x="142" y="98"/>
                </a:cxn>
                <a:cxn ang="0">
                  <a:pos x="213" y="27"/>
                </a:cxn>
                <a:cxn ang="0">
                  <a:pos x="284" y="80"/>
                </a:cxn>
              </a:cxnLst>
              <a:rect l="0" t="0" r="r" b="b"/>
              <a:pathLst>
                <a:path w="284" h="139">
                  <a:moveTo>
                    <a:pt x="63" y="36"/>
                  </a:moveTo>
                  <a:cubicBezTo>
                    <a:pt x="0" y="15"/>
                    <a:pt x="14" y="0"/>
                    <a:pt x="1" y="45"/>
                  </a:cubicBezTo>
                  <a:cubicBezTo>
                    <a:pt x="15" y="139"/>
                    <a:pt x="36" y="107"/>
                    <a:pt x="142" y="98"/>
                  </a:cubicBezTo>
                  <a:cubicBezTo>
                    <a:pt x="167" y="73"/>
                    <a:pt x="184" y="47"/>
                    <a:pt x="213" y="27"/>
                  </a:cubicBezTo>
                  <a:cubicBezTo>
                    <a:pt x="263" y="37"/>
                    <a:pt x="262" y="39"/>
                    <a:pt x="284" y="80"/>
                  </a:cubicBezTo>
                </a:path>
              </a:pathLst>
            </a:custGeom>
            <a:noFill/>
            <a:ln w="28575" cap="flat" cmpd="sng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Text Box 84"/>
            <p:cNvSpPr txBox="1">
              <a:spLocks noChangeArrowheads="1"/>
            </p:cNvSpPr>
            <p:nvPr/>
          </p:nvSpPr>
          <p:spPr bwMode="auto">
            <a:xfrm>
              <a:off x="4295775" y="547687"/>
              <a:ext cx="1076325" cy="3667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err="1">
                  <a:solidFill>
                    <a:srgbClr val="000000"/>
                  </a:solidFill>
                  <a:effectLst/>
                  <a:latin typeface="Arial" charset="0"/>
                </a:rPr>
                <a:t>cytosol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28" name="Text Box 85"/>
            <p:cNvSpPr txBox="1">
              <a:spLocks noChangeArrowheads="1"/>
            </p:cNvSpPr>
            <p:nvPr/>
          </p:nvSpPr>
          <p:spPr bwMode="auto">
            <a:xfrm>
              <a:off x="1154206" y="762000"/>
              <a:ext cx="1905000" cy="3667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mitochondria</a:t>
              </a:r>
            </a:p>
          </p:txBody>
        </p:sp>
        <p:sp>
          <p:nvSpPr>
            <p:cNvPr id="329" name="Text Box 86"/>
            <p:cNvSpPr txBox="1">
              <a:spLocks noChangeArrowheads="1"/>
            </p:cNvSpPr>
            <p:nvPr/>
          </p:nvSpPr>
          <p:spPr bwMode="auto">
            <a:xfrm>
              <a:off x="1858178" y="2154780"/>
              <a:ext cx="679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ROS</a:t>
              </a:r>
            </a:p>
          </p:txBody>
        </p:sp>
        <p:sp>
          <p:nvSpPr>
            <p:cNvPr id="330" name="Line 91"/>
            <p:cNvSpPr>
              <a:spLocks noChangeShapeType="1"/>
            </p:cNvSpPr>
            <p:nvPr/>
          </p:nvSpPr>
          <p:spPr bwMode="auto">
            <a:xfrm>
              <a:off x="2192338" y="2491739"/>
              <a:ext cx="0" cy="914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330"/>
            <p:cNvSpPr/>
            <p:nvPr/>
          </p:nvSpPr>
          <p:spPr bwMode="auto">
            <a:xfrm>
              <a:off x="4212609" y="1680949"/>
              <a:ext cx="3880513" cy="659642"/>
            </a:xfrm>
            <a:custGeom>
              <a:avLst/>
              <a:gdLst>
                <a:gd name="connsiteX0" fmla="*/ 3880513 w 3880513"/>
                <a:gd name="connsiteY0" fmla="*/ 366215 h 659642"/>
                <a:gd name="connsiteX1" fmla="*/ 2993409 w 3880513"/>
                <a:gd name="connsiteY1" fmla="*/ 611875 h 659642"/>
                <a:gd name="connsiteX2" fmla="*/ 864358 w 3880513"/>
                <a:gd name="connsiteY2" fmla="*/ 79612 h 659642"/>
                <a:gd name="connsiteX3" fmla="*/ 127379 w 3880513"/>
                <a:gd name="connsiteY3" fmla="*/ 134203 h 659642"/>
                <a:gd name="connsiteX4" fmla="*/ 100084 w 3880513"/>
                <a:gd name="connsiteY4" fmla="*/ 120555 h 6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0513" h="659642">
                  <a:moveTo>
                    <a:pt x="3880513" y="366215"/>
                  </a:moveTo>
                  <a:cubicBezTo>
                    <a:pt x="3688307" y="512928"/>
                    <a:pt x="3496101" y="659642"/>
                    <a:pt x="2993409" y="611875"/>
                  </a:cubicBezTo>
                  <a:cubicBezTo>
                    <a:pt x="2490717" y="564108"/>
                    <a:pt x="1342030" y="159224"/>
                    <a:pt x="864358" y="79612"/>
                  </a:cubicBezTo>
                  <a:cubicBezTo>
                    <a:pt x="386686" y="0"/>
                    <a:pt x="254758" y="127379"/>
                    <a:pt x="127379" y="134203"/>
                  </a:cubicBezTo>
                  <a:cubicBezTo>
                    <a:pt x="0" y="141027"/>
                    <a:pt x="50042" y="130791"/>
                    <a:pt x="100084" y="120555"/>
                  </a:cubicBezTo>
                </a:path>
              </a:pathLst>
            </a:cu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cxnSp>
          <p:nvCxnSpPr>
            <p:cNvPr id="332" name="Straight Connector 331"/>
            <p:cNvCxnSpPr/>
            <p:nvPr/>
          </p:nvCxnSpPr>
          <p:spPr bwMode="auto">
            <a:xfrm flipH="1" flipV="1">
              <a:off x="6442715" y="573910"/>
              <a:ext cx="332678" cy="408381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3" name="Text Box 84"/>
            <p:cNvSpPr txBox="1">
              <a:spLocks noChangeArrowheads="1"/>
            </p:cNvSpPr>
            <p:nvPr/>
          </p:nvSpPr>
          <p:spPr bwMode="auto">
            <a:xfrm>
              <a:off x="7429500" y="734704"/>
              <a:ext cx="1076325" cy="3667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nucleus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34" name="Line 11"/>
            <p:cNvSpPr>
              <a:spLocks noChangeShapeType="1"/>
            </p:cNvSpPr>
            <p:nvPr/>
          </p:nvSpPr>
          <p:spPr bwMode="auto">
            <a:xfrm flipV="1">
              <a:off x="4437482" y="3408783"/>
              <a:ext cx="1391817" cy="10310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334"/>
            <p:cNvSpPr/>
            <p:nvPr/>
          </p:nvSpPr>
          <p:spPr bwMode="auto">
            <a:xfrm>
              <a:off x="4371975" y="2203450"/>
              <a:ext cx="2886075" cy="1911350"/>
            </a:xfrm>
            <a:custGeom>
              <a:avLst/>
              <a:gdLst>
                <a:gd name="connsiteX0" fmla="*/ 2524125 w 2886075"/>
                <a:gd name="connsiteY0" fmla="*/ 1911350 h 1911350"/>
                <a:gd name="connsiteX1" fmla="*/ 2676525 w 2886075"/>
                <a:gd name="connsiteY1" fmla="*/ 1377950 h 1911350"/>
                <a:gd name="connsiteX2" fmla="*/ 1266825 w 2886075"/>
                <a:gd name="connsiteY2" fmla="*/ 215900 h 1911350"/>
                <a:gd name="connsiteX3" fmla="*/ 180975 w 2886075"/>
                <a:gd name="connsiteY3" fmla="*/ 82550 h 1911350"/>
                <a:gd name="connsiteX4" fmla="*/ 180975 w 2886075"/>
                <a:gd name="connsiteY4" fmla="*/ 254000 h 1911350"/>
                <a:gd name="connsiteX5" fmla="*/ 180975 w 2886075"/>
                <a:gd name="connsiteY5" fmla="*/ 254000 h 1911350"/>
                <a:gd name="connsiteX6" fmla="*/ 180975 w 2886075"/>
                <a:gd name="connsiteY6" fmla="*/ 254000 h 1911350"/>
                <a:gd name="connsiteX7" fmla="*/ 219075 w 2886075"/>
                <a:gd name="connsiteY7" fmla="*/ 234950 h 191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6075" h="1911350">
                  <a:moveTo>
                    <a:pt x="2524125" y="1911350"/>
                  </a:moveTo>
                  <a:cubicBezTo>
                    <a:pt x="2705100" y="1785937"/>
                    <a:pt x="2886075" y="1660525"/>
                    <a:pt x="2676525" y="1377950"/>
                  </a:cubicBezTo>
                  <a:cubicBezTo>
                    <a:pt x="2466975" y="1095375"/>
                    <a:pt x="1682750" y="431800"/>
                    <a:pt x="1266825" y="215900"/>
                  </a:cubicBezTo>
                  <a:cubicBezTo>
                    <a:pt x="850900" y="0"/>
                    <a:pt x="361950" y="76200"/>
                    <a:pt x="180975" y="82550"/>
                  </a:cubicBezTo>
                  <a:cubicBezTo>
                    <a:pt x="0" y="88900"/>
                    <a:pt x="180975" y="254000"/>
                    <a:pt x="180975" y="254000"/>
                  </a:cubicBezTo>
                  <a:lnTo>
                    <a:pt x="180975" y="254000"/>
                  </a:lnTo>
                  <a:lnTo>
                    <a:pt x="180975" y="254000"/>
                  </a:lnTo>
                  <a:lnTo>
                    <a:pt x="219075" y="234950"/>
                  </a:lnTo>
                </a:path>
              </a:pathLst>
            </a:cu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36" name="Text Box 64"/>
            <p:cNvSpPr txBox="1">
              <a:spLocks noChangeArrowheads="1"/>
            </p:cNvSpPr>
            <p:nvPr/>
          </p:nvSpPr>
          <p:spPr bwMode="auto">
            <a:xfrm>
              <a:off x="3201918" y="3780136"/>
              <a:ext cx="1261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autophagy</a:t>
              </a:r>
            </a:p>
          </p:txBody>
        </p:sp>
        <p:sp>
          <p:nvSpPr>
            <p:cNvPr id="337" name="Text Box 3"/>
            <p:cNvSpPr txBox="1">
              <a:spLocks noChangeArrowheads="1"/>
            </p:cNvSpPr>
            <p:nvPr/>
          </p:nvSpPr>
          <p:spPr bwMode="auto">
            <a:xfrm>
              <a:off x="890156" y="3353505"/>
              <a:ext cx="505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DA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38" name="Line 11"/>
            <p:cNvSpPr>
              <a:spLocks noChangeShapeType="1"/>
            </p:cNvSpPr>
            <p:nvPr/>
          </p:nvSpPr>
          <p:spPr bwMode="auto">
            <a:xfrm>
              <a:off x="1465118" y="3560618"/>
              <a:ext cx="3657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cxnSp>
          <p:nvCxnSpPr>
            <p:cNvPr id="339" name="Straight Connector 338"/>
            <p:cNvCxnSpPr/>
            <p:nvPr/>
          </p:nvCxnSpPr>
          <p:spPr bwMode="auto">
            <a:xfrm>
              <a:off x="1223680" y="3713628"/>
              <a:ext cx="838200" cy="3810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" name="Group 253"/>
            <p:cNvGrpSpPr/>
            <p:nvPr/>
          </p:nvGrpSpPr>
          <p:grpSpPr>
            <a:xfrm>
              <a:off x="1998692" y="3953444"/>
              <a:ext cx="422275" cy="579438"/>
              <a:chOff x="4403951" y="5592762"/>
              <a:chExt cx="422275" cy="579438"/>
            </a:xfrm>
          </p:grpSpPr>
          <p:sp>
            <p:nvSpPr>
              <p:cNvPr id="382" name="Rectangle 65"/>
              <p:cNvSpPr>
                <a:spLocks noChangeArrowheads="1"/>
              </p:cNvSpPr>
              <p:nvPr/>
            </p:nvSpPr>
            <p:spPr bwMode="auto">
              <a:xfrm>
                <a:off x="4462688" y="5732462"/>
                <a:ext cx="304800" cy="3048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Text Box 68"/>
              <p:cNvSpPr txBox="1">
                <a:spLocks noChangeArrowheads="1"/>
              </p:cNvSpPr>
              <p:nvPr/>
            </p:nvSpPr>
            <p:spPr bwMode="auto">
              <a:xfrm>
                <a:off x="4403951" y="5592762"/>
                <a:ext cx="4222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3200" b="0" dirty="0">
                    <a:solidFill>
                      <a:srgbClr val="000000"/>
                    </a:solidFill>
                    <a:effectLst/>
                    <a:latin typeface="Arial" charset="0"/>
                  </a:rPr>
                  <a:t>+</a:t>
                </a:r>
              </a:p>
            </p:txBody>
          </p:sp>
        </p:grpSp>
        <p:sp>
          <p:nvSpPr>
            <p:cNvPr id="341" name="Oval 340"/>
            <p:cNvSpPr/>
            <p:nvPr/>
          </p:nvSpPr>
          <p:spPr bwMode="auto">
            <a:xfrm>
              <a:off x="3055620" y="2667000"/>
              <a:ext cx="1554480" cy="1097280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42" name="Text Box 64"/>
            <p:cNvSpPr txBox="1">
              <a:spLocks noChangeArrowheads="1"/>
            </p:cNvSpPr>
            <p:nvPr/>
          </p:nvSpPr>
          <p:spPr bwMode="auto">
            <a:xfrm>
              <a:off x="3253214" y="3030974"/>
              <a:ext cx="1159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 err="1" smtClean="0">
                  <a:solidFill>
                    <a:schemeClr val="bg1"/>
                  </a:solidFill>
                  <a:effectLst/>
                  <a:latin typeface="Arial" charset="0"/>
                </a:rPr>
                <a:t>lysosome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9" name="Group 264"/>
            <p:cNvGrpSpPr/>
            <p:nvPr/>
          </p:nvGrpSpPr>
          <p:grpSpPr>
            <a:xfrm>
              <a:off x="4686300" y="3459162"/>
              <a:ext cx="422275" cy="579438"/>
              <a:chOff x="4740727" y="3384518"/>
              <a:chExt cx="422275" cy="579438"/>
            </a:xfrm>
          </p:grpSpPr>
          <p:sp>
            <p:nvSpPr>
              <p:cNvPr id="380" name="Rectangle 65"/>
              <p:cNvSpPr>
                <a:spLocks noChangeArrowheads="1"/>
              </p:cNvSpPr>
              <p:nvPr/>
            </p:nvSpPr>
            <p:spPr bwMode="auto">
              <a:xfrm>
                <a:off x="4799464" y="3524218"/>
                <a:ext cx="304800" cy="304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 Box 68"/>
              <p:cNvSpPr txBox="1">
                <a:spLocks noChangeArrowheads="1"/>
              </p:cNvSpPr>
              <p:nvPr/>
            </p:nvSpPr>
            <p:spPr bwMode="auto">
              <a:xfrm>
                <a:off x="4740727" y="3384518"/>
                <a:ext cx="4222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3200" b="0" dirty="0">
                    <a:solidFill>
                      <a:schemeClr val="bg1"/>
                    </a:solidFill>
                    <a:effectLst/>
                    <a:latin typeface="Arial" charset="0"/>
                  </a:rPr>
                  <a:t>+</a:t>
                </a:r>
              </a:p>
            </p:txBody>
          </p:sp>
        </p:grpSp>
        <p:grpSp>
          <p:nvGrpSpPr>
            <p:cNvPr id="10" name="Group 276"/>
            <p:cNvGrpSpPr/>
            <p:nvPr/>
          </p:nvGrpSpPr>
          <p:grpSpPr>
            <a:xfrm>
              <a:off x="5174414" y="2317448"/>
              <a:ext cx="274320" cy="514895"/>
              <a:chOff x="5143500" y="2390955"/>
              <a:chExt cx="274320" cy="514895"/>
            </a:xfrm>
          </p:grpSpPr>
          <p:sp>
            <p:nvSpPr>
              <p:cNvPr id="374" name="Can 373"/>
              <p:cNvSpPr>
                <a:spLocks noChangeAspect="1"/>
              </p:cNvSpPr>
              <p:nvPr/>
            </p:nvSpPr>
            <p:spPr bwMode="auto">
              <a:xfrm flipV="1">
                <a:off x="5143500" y="2651760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5" name="Can 374"/>
              <p:cNvSpPr>
                <a:spLocks noChangeAspect="1"/>
              </p:cNvSpPr>
              <p:nvPr/>
            </p:nvSpPr>
            <p:spPr bwMode="auto">
              <a:xfrm>
                <a:off x="5143500" y="2559426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6" name="Can 375"/>
              <p:cNvSpPr>
                <a:spLocks noChangeAspect="1"/>
              </p:cNvSpPr>
              <p:nvPr/>
            </p:nvSpPr>
            <p:spPr bwMode="auto">
              <a:xfrm flipV="1">
                <a:off x="5143500" y="2733796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7" name="Can 376"/>
              <p:cNvSpPr>
                <a:spLocks noChangeAspect="1"/>
              </p:cNvSpPr>
              <p:nvPr/>
            </p:nvSpPr>
            <p:spPr bwMode="auto">
              <a:xfrm>
                <a:off x="5143500" y="2478066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8" name="Can 377"/>
              <p:cNvSpPr/>
              <p:nvPr/>
            </p:nvSpPr>
            <p:spPr bwMode="auto">
              <a:xfrm>
                <a:off x="5189220" y="2390955"/>
                <a:ext cx="182880" cy="91440"/>
              </a:xfrm>
              <a:prstGeom prst="can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9" name="Can 378"/>
              <p:cNvSpPr/>
              <p:nvPr/>
            </p:nvSpPr>
            <p:spPr bwMode="auto">
              <a:xfrm flipV="1">
                <a:off x="5189220" y="2814410"/>
                <a:ext cx="182880" cy="91440"/>
              </a:xfrm>
              <a:prstGeom prst="can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345" name="Text Box 64"/>
            <p:cNvSpPr txBox="1">
              <a:spLocks noChangeArrowheads="1"/>
            </p:cNvSpPr>
            <p:nvPr/>
          </p:nvSpPr>
          <p:spPr bwMode="auto">
            <a:xfrm>
              <a:off x="4610100" y="2809335"/>
              <a:ext cx="14029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proteasome</a:t>
              </a:r>
            </a:p>
          </p:txBody>
        </p:sp>
        <p:sp>
          <p:nvSpPr>
            <p:cNvPr id="346" name="Freeform 345"/>
            <p:cNvSpPr/>
            <p:nvPr/>
          </p:nvSpPr>
          <p:spPr bwMode="auto">
            <a:xfrm>
              <a:off x="4600755" y="3178355"/>
              <a:ext cx="320135" cy="427487"/>
            </a:xfrm>
            <a:custGeom>
              <a:avLst/>
              <a:gdLst>
                <a:gd name="connsiteX0" fmla="*/ 0 w 320135"/>
                <a:gd name="connsiteY0" fmla="*/ 36422 h 427487"/>
                <a:gd name="connsiteX1" fmla="*/ 270294 w 320135"/>
                <a:gd name="connsiteY1" fmla="*/ 65177 h 427487"/>
                <a:gd name="connsiteX2" fmla="*/ 299049 w 320135"/>
                <a:gd name="connsiteY2" fmla="*/ 427487 h 427487"/>
                <a:gd name="connsiteX3" fmla="*/ 299049 w 320135"/>
                <a:gd name="connsiteY3" fmla="*/ 427487 h 42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135" h="427487">
                  <a:moveTo>
                    <a:pt x="0" y="36422"/>
                  </a:moveTo>
                  <a:cubicBezTo>
                    <a:pt x="110226" y="18211"/>
                    <a:pt x="220453" y="0"/>
                    <a:pt x="270294" y="65177"/>
                  </a:cubicBezTo>
                  <a:cubicBezTo>
                    <a:pt x="320135" y="130354"/>
                    <a:pt x="299049" y="427487"/>
                    <a:pt x="299049" y="427487"/>
                  </a:cubicBezTo>
                  <a:lnTo>
                    <a:pt x="299049" y="427487"/>
                  </a:ln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47" name="Freeform 346"/>
            <p:cNvSpPr/>
            <p:nvPr/>
          </p:nvSpPr>
          <p:spPr bwMode="auto">
            <a:xfrm>
              <a:off x="4895012" y="3134264"/>
              <a:ext cx="390105" cy="480204"/>
            </a:xfrm>
            <a:custGeom>
              <a:avLst/>
              <a:gdLst>
                <a:gd name="connsiteX0" fmla="*/ 390105 w 390105"/>
                <a:gd name="connsiteY0" fmla="*/ 0 h 480204"/>
                <a:gd name="connsiteX1" fmla="*/ 154316 w 390105"/>
                <a:gd name="connsiteY1" fmla="*/ 103517 h 480204"/>
                <a:gd name="connsiteX2" fmla="*/ 22045 w 390105"/>
                <a:gd name="connsiteY2" fmla="*/ 425570 h 480204"/>
                <a:gd name="connsiteX3" fmla="*/ 22045 w 390105"/>
                <a:gd name="connsiteY3" fmla="*/ 431321 h 480204"/>
                <a:gd name="connsiteX4" fmla="*/ 22045 w 390105"/>
                <a:gd name="connsiteY4" fmla="*/ 437072 h 48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05" h="480204">
                  <a:moveTo>
                    <a:pt x="390105" y="0"/>
                  </a:moveTo>
                  <a:cubicBezTo>
                    <a:pt x="302882" y="16294"/>
                    <a:pt x="215659" y="32589"/>
                    <a:pt x="154316" y="103517"/>
                  </a:cubicBezTo>
                  <a:cubicBezTo>
                    <a:pt x="92973" y="174445"/>
                    <a:pt x="44090" y="370936"/>
                    <a:pt x="22045" y="425570"/>
                  </a:cubicBezTo>
                  <a:cubicBezTo>
                    <a:pt x="0" y="480204"/>
                    <a:pt x="22045" y="431321"/>
                    <a:pt x="22045" y="431321"/>
                  </a:cubicBezTo>
                  <a:lnTo>
                    <a:pt x="22045" y="437072"/>
                  </a:ln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grpSp>
          <p:nvGrpSpPr>
            <p:cNvPr id="11" name="Group 288"/>
            <p:cNvGrpSpPr/>
            <p:nvPr/>
          </p:nvGrpSpPr>
          <p:grpSpPr>
            <a:xfrm>
              <a:off x="2299659" y="4572000"/>
              <a:ext cx="354012" cy="701675"/>
              <a:chOff x="2019300" y="5486400"/>
              <a:chExt cx="354012" cy="701675"/>
            </a:xfrm>
          </p:grpSpPr>
          <p:sp>
            <p:nvSpPr>
              <p:cNvPr id="372" name="Text Box 70"/>
              <p:cNvSpPr txBox="1">
                <a:spLocks noChangeArrowheads="1"/>
              </p:cNvSpPr>
              <p:nvPr/>
            </p:nvSpPr>
            <p:spPr bwMode="auto">
              <a:xfrm>
                <a:off x="2019300" y="5486400"/>
                <a:ext cx="354012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4000" b="0" dirty="0">
                    <a:solidFill>
                      <a:schemeClr val="bg1"/>
                    </a:solidFill>
                    <a:effectLst/>
                    <a:latin typeface="Arial" charset="0"/>
                  </a:rPr>
                  <a:t>-</a:t>
                </a:r>
              </a:p>
            </p:txBody>
          </p:sp>
          <p:sp>
            <p:nvSpPr>
              <p:cNvPr id="373" name="Rectangle 69"/>
              <p:cNvSpPr>
                <a:spLocks noChangeArrowheads="1"/>
              </p:cNvSpPr>
              <p:nvPr/>
            </p:nvSpPr>
            <p:spPr bwMode="auto">
              <a:xfrm>
                <a:off x="2043906" y="5736747"/>
                <a:ext cx="304800" cy="304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291"/>
            <p:cNvGrpSpPr/>
            <p:nvPr/>
          </p:nvGrpSpPr>
          <p:grpSpPr>
            <a:xfrm>
              <a:off x="5203146" y="4476296"/>
              <a:ext cx="354012" cy="701675"/>
              <a:chOff x="2019300" y="5486400"/>
              <a:chExt cx="354012" cy="701675"/>
            </a:xfrm>
          </p:grpSpPr>
          <p:sp>
            <p:nvSpPr>
              <p:cNvPr id="370" name="Text Box 70"/>
              <p:cNvSpPr txBox="1">
                <a:spLocks noChangeArrowheads="1"/>
              </p:cNvSpPr>
              <p:nvPr/>
            </p:nvSpPr>
            <p:spPr bwMode="auto">
              <a:xfrm>
                <a:off x="2019300" y="5486400"/>
                <a:ext cx="354012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4000" b="0" dirty="0">
                    <a:solidFill>
                      <a:schemeClr val="bg1"/>
                    </a:solidFill>
                    <a:effectLst/>
                    <a:latin typeface="Arial" charset="0"/>
                  </a:rPr>
                  <a:t>-</a:t>
                </a:r>
              </a:p>
            </p:txBody>
          </p:sp>
          <p:sp>
            <p:nvSpPr>
              <p:cNvPr id="371" name="Rectangle 69"/>
              <p:cNvSpPr>
                <a:spLocks noChangeArrowheads="1"/>
              </p:cNvSpPr>
              <p:nvPr/>
            </p:nvSpPr>
            <p:spPr bwMode="auto">
              <a:xfrm>
                <a:off x="2043906" y="5736747"/>
                <a:ext cx="304800" cy="304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0" name="Line 12"/>
            <p:cNvSpPr>
              <a:spLocks noChangeShapeType="1"/>
            </p:cNvSpPr>
            <p:nvPr/>
          </p:nvSpPr>
          <p:spPr bwMode="auto">
            <a:xfrm>
              <a:off x="5380152" y="5029200"/>
              <a:ext cx="405606" cy="4572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12"/>
            <p:cNvSpPr>
              <a:spLocks noChangeShapeType="1"/>
            </p:cNvSpPr>
            <p:nvPr/>
          </p:nvSpPr>
          <p:spPr bwMode="auto">
            <a:xfrm>
              <a:off x="2492149" y="5121673"/>
              <a:ext cx="0" cy="3810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Text Box 14"/>
            <p:cNvSpPr txBox="1">
              <a:spLocks noChangeArrowheads="1"/>
            </p:cNvSpPr>
            <p:nvPr/>
          </p:nvSpPr>
          <p:spPr bwMode="auto">
            <a:xfrm>
              <a:off x="1725387" y="5529945"/>
              <a:ext cx="15335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err="1" smtClean="0">
                  <a:solidFill>
                    <a:schemeClr val="bg1"/>
                  </a:solidFill>
                  <a:effectLst/>
                  <a:latin typeface="Arial" charset="0"/>
                </a:rPr>
                <a:t>MsrA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" name="Text Box 14"/>
            <p:cNvSpPr txBox="1">
              <a:spLocks noChangeArrowheads="1"/>
            </p:cNvSpPr>
            <p:nvPr/>
          </p:nvSpPr>
          <p:spPr bwMode="auto">
            <a:xfrm>
              <a:off x="4991100" y="5472200"/>
              <a:ext cx="21336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molecular chaperones</a:t>
              </a:r>
            </a:p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  <a:cs typeface="Arial" pitchFamily="34" charset="0"/>
                </a:rPr>
                <a:t>(e.g. DJ-1)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" name="Text Box 83"/>
            <p:cNvSpPr txBox="1">
              <a:spLocks noChangeArrowheads="1"/>
            </p:cNvSpPr>
            <p:nvPr/>
          </p:nvSpPr>
          <p:spPr bwMode="auto">
            <a:xfrm>
              <a:off x="6946898" y="2145268"/>
              <a:ext cx="22427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mitochondrial genes</a:t>
              </a:r>
              <a:endParaRPr lang="en-US" sz="1800" b="0" dirty="0"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55" name="Rectangle 354"/>
            <p:cNvSpPr/>
            <p:nvPr/>
          </p:nvSpPr>
          <p:spPr bwMode="auto">
            <a:xfrm>
              <a:off x="6987842" y="2145268"/>
              <a:ext cx="2194560" cy="36576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cxnSp>
          <p:nvCxnSpPr>
            <p:cNvPr id="356" name="Straight Connector 355"/>
            <p:cNvCxnSpPr/>
            <p:nvPr/>
          </p:nvCxnSpPr>
          <p:spPr bwMode="auto">
            <a:xfrm flipV="1">
              <a:off x="6990905" y="1833254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" name="Straight Connector 356"/>
            <p:cNvCxnSpPr/>
            <p:nvPr/>
          </p:nvCxnSpPr>
          <p:spPr bwMode="auto">
            <a:xfrm rot="5400000" flipH="1" flipV="1">
              <a:off x="7143305" y="1687296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58" name="Rectangle 10"/>
            <p:cNvSpPr>
              <a:spLocks noChangeArrowheads="1"/>
            </p:cNvSpPr>
            <p:nvPr/>
          </p:nvSpPr>
          <p:spPr bwMode="auto">
            <a:xfrm>
              <a:off x="6594121" y="1734047"/>
              <a:ext cx="304800" cy="304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Text Box 73"/>
            <p:cNvSpPr txBox="1">
              <a:spLocks noChangeArrowheads="1"/>
            </p:cNvSpPr>
            <p:nvPr/>
          </p:nvSpPr>
          <p:spPr bwMode="auto">
            <a:xfrm>
              <a:off x="6602945" y="1143372"/>
              <a:ext cx="94609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sz="1800" b="0" dirty="0" smtClean="0">
                  <a:solidFill>
                    <a:schemeClr val="bg1"/>
                  </a:solidFill>
                  <a:effectLst/>
                </a:rPr>
                <a:t>PGC1</a:t>
              </a:r>
              <a:r>
                <a:rPr lang="el-GR" sz="1800" b="0" dirty="0" smtClean="0">
                  <a:solidFill>
                    <a:schemeClr val="bg1"/>
                  </a:solidFill>
                  <a:effectLst/>
                </a:rPr>
                <a:t>α</a:t>
              </a:r>
              <a:endParaRPr lang="en-US" sz="1800" b="0" dirty="0">
                <a:solidFill>
                  <a:schemeClr val="bg1"/>
                </a:solidFill>
                <a:effectLst/>
              </a:endParaRPr>
            </a:p>
          </p:txBody>
        </p:sp>
        <p:cxnSp>
          <p:nvCxnSpPr>
            <p:cNvPr id="360" name="Straight Connector 359"/>
            <p:cNvCxnSpPr/>
            <p:nvPr/>
          </p:nvCxnSpPr>
          <p:spPr bwMode="auto">
            <a:xfrm flipV="1">
              <a:off x="6751254" y="1455104"/>
              <a:ext cx="308615" cy="26429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1" name="Text Box 9"/>
            <p:cNvSpPr txBox="1">
              <a:spLocks noChangeArrowheads="1"/>
            </p:cNvSpPr>
            <p:nvPr/>
          </p:nvSpPr>
          <p:spPr bwMode="auto">
            <a:xfrm>
              <a:off x="6537858" y="1583380"/>
              <a:ext cx="4222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3200" b="0" dirty="0">
                  <a:solidFill>
                    <a:schemeClr val="bg1"/>
                  </a:solidFill>
                  <a:effectLst/>
                  <a:latin typeface="Arial" charset="0"/>
                </a:rPr>
                <a:t>+</a:t>
              </a: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3261815" y="1123665"/>
              <a:ext cx="4885898" cy="1787857"/>
            </a:xfrm>
            <a:custGeom>
              <a:avLst/>
              <a:gdLst>
                <a:gd name="connsiteX0" fmla="*/ 4885898 w 4885898"/>
                <a:gd name="connsiteY0" fmla="*/ 1387523 h 1787857"/>
                <a:gd name="connsiteX1" fmla="*/ 4531057 w 4885898"/>
                <a:gd name="connsiteY1" fmla="*/ 1783308 h 1787857"/>
                <a:gd name="connsiteX2" fmla="*/ 2920621 w 4885898"/>
                <a:gd name="connsiteY2" fmla="*/ 1360228 h 1787857"/>
                <a:gd name="connsiteX3" fmla="*/ 1473958 w 4885898"/>
                <a:gd name="connsiteY3" fmla="*/ 172872 h 1787857"/>
                <a:gd name="connsiteX4" fmla="*/ 0 w 4885898"/>
                <a:gd name="connsiteY4" fmla="*/ 322998 h 1787857"/>
                <a:gd name="connsiteX5" fmla="*/ 0 w 4885898"/>
                <a:gd name="connsiteY5" fmla="*/ 322998 h 17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5898" h="1787857">
                  <a:moveTo>
                    <a:pt x="4885898" y="1387523"/>
                  </a:moveTo>
                  <a:cubicBezTo>
                    <a:pt x="4872250" y="1587690"/>
                    <a:pt x="4858603" y="1787857"/>
                    <a:pt x="4531057" y="1783308"/>
                  </a:cubicBezTo>
                  <a:cubicBezTo>
                    <a:pt x="4203511" y="1778759"/>
                    <a:pt x="3430137" y="1628634"/>
                    <a:pt x="2920621" y="1360228"/>
                  </a:cubicBezTo>
                  <a:cubicBezTo>
                    <a:pt x="2411105" y="1091822"/>
                    <a:pt x="1960728" y="345744"/>
                    <a:pt x="1473958" y="172872"/>
                  </a:cubicBezTo>
                  <a:cubicBezTo>
                    <a:pt x="987188" y="0"/>
                    <a:pt x="0" y="322998"/>
                    <a:pt x="0" y="322998"/>
                  </a:cubicBezTo>
                  <a:lnTo>
                    <a:pt x="0" y="322998"/>
                  </a:ln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63" name="Rectangle 10"/>
            <p:cNvSpPr>
              <a:spLocks noChangeArrowheads="1"/>
            </p:cNvSpPr>
            <p:nvPr/>
          </p:nvSpPr>
          <p:spPr bwMode="auto">
            <a:xfrm>
              <a:off x="2960395" y="1334611"/>
              <a:ext cx="304800" cy="304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Text Box 9"/>
            <p:cNvSpPr txBox="1">
              <a:spLocks noChangeArrowheads="1"/>
            </p:cNvSpPr>
            <p:nvPr/>
          </p:nvSpPr>
          <p:spPr bwMode="auto">
            <a:xfrm>
              <a:off x="2904132" y="1183944"/>
              <a:ext cx="4222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3200" b="0" dirty="0">
                  <a:solidFill>
                    <a:schemeClr val="bg1"/>
                  </a:solidFill>
                  <a:effectLst/>
                  <a:latin typeface="Arial" charset="0"/>
                </a:rPr>
                <a:t>+</a:t>
              </a:r>
            </a:p>
          </p:txBody>
        </p:sp>
        <p:cxnSp>
          <p:nvCxnSpPr>
            <p:cNvPr id="365" name="Straight Connector 364"/>
            <p:cNvCxnSpPr/>
            <p:nvPr/>
          </p:nvCxnSpPr>
          <p:spPr bwMode="auto">
            <a:xfrm flipV="1">
              <a:off x="2386652" y="3067336"/>
              <a:ext cx="308615" cy="26429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6" name="Text Box 70"/>
            <p:cNvSpPr txBox="1">
              <a:spLocks noChangeArrowheads="1"/>
            </p:cNvSpPr>
            <p:nvPr/>
          </p:nvSpPr>
          <p:spPr bwMode="auto">
            <a:xfrm>
              <a:off x="1512888" y="2057400"/>
              <a:ext cx="354012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4000" b="0" dirty="0">
                  <a:solidFill>
                    <a:schemeClr val="bg1"/>
                  </a:solidFill>
                  <a:effectLst/>
                  <a:latin typeface="Arial" charset="0"/>
                </a:rPr>
                <a:t>-</a:t>
              </a:r>
            </a:p>
          </p:txBody>
        </p:sp>
        <p:sp>
          <p:nvSpPr>
            <p:cNvPr id="367" name="Rectangle 69"/>
            <p:cNvSpPr>
              <a:spLocks noChangeArrowheads="1"/>
            </p:cNvSpPr>
            <p:nvPr/>
          </p:nvSpPr>
          <p:spPr bwMode="auto">
            <a:xfrm>
              <a:off x="1537494" y="2307747"/>
              <a:ext cx="304800" cy="304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Text Box 14"/>
            <p:cNvSpPr txBox="1">
              <a:spLocks noChangeArrowheads="1"/>
            </p:cNvSpPr>
            <p:nvPr/>
          </p:nvSpPr>
          <p:spPr bwMode="auto">
            <a:xfrm>
              <a:off x="810768" y="2844923"/>
              <a:ext cx="685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DJ-1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9" name="Straight Connector 368"/>
            <p:cNvCxnSpPr/>
            <p:nvPr/>
          </p:nvCxnSpPr>
          <p:spPr bwMode="auto">
            <a:xfrm flipV="1">
              <a:off x="1229729" y="2609227"/>
              <a:ext cx="308615" cy="26429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06" name="Rectangle 9"/>
          <p:cNvSpPr>
            <a:spLocks noChangeArrowheads="1"/>
          </p:cNvSpPr>
          <p:nvPr/>
        </p:nvSpPr>
        <p:spPr bwMode="auto">
          <a:xfrm>
            <a:off x="266699" y="114300"/>
            <a:ext cx="9753601" cy="685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sz="28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Model showing </a:t>
            </a:r>
            <a:r>
              <a:rPr lang="en-US" altLang="en-US" sz="28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neurotoxic/neuroprotective pathways</a:t>
            </a:r>
            <a:endParaRPr lang="en-US" altLang="en-US" sz="2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0100" y="2236788"/>
            <a:ext cx="8610600" cy="5847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Role of autophagy in PD pathogenesis</a:t>
            </a:r>
            <a:endParaRPr lang="en-US" altLang="en-US" sz="16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438" y="939800"/>
            <a:ext cx="63341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104" name="Text Box 8"/>
          <p:cNvSpPr txBox="1">
            <a:spLocks noChangeArrowheads="1"/>
          </p:cNvSpPr>
          <p:nvPr/>
        </p:nvSpPr>
        <p:spPr bwMode="auto">
          <a:xfrm>
            <a:off x="8515350" y="6003925"/>
            <a:ext cx="180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Rochet, J.-C.,</a:t>
            </a:r>
          </a:p>
          <a:p>
            <a:pPr>
              <a:defRPr/>
            </a:pPr>
            <a:r>
              <a:rPr lang="en-US" sz="2000" b="1" i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2007</a:t>
            </a:r>
          </a:p>
        </p:txBody>
      </p:sp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685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Cellular responses to protein aggregation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http://www.nature.com/nature/journal/v443/n7113/images/nature05291-f2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2773680"/>
            <a:ext cx="8487269" cy="2560320"/>
          </a:xfrm>
          <a:prstGeom prst="rect">
            <a:avLst/>
          </a:prstGeom>
          <a:noFill/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676900" y="6003925"/>
            <a:ext cx="4643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Rubinsztein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D. C.,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Nature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2006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20574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Macroautophagy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is involved in clearing protein substrates (oligomers, aggregates) that are resistant to degradation by the ubiquitin-proteasome pathway.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www.nature.com/nature/journal/v451/n7182/images/nature06639-f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981200"/>
            <a:ext cx="7620000" cy="4333875"/>
          </a:xfrm>
          <a:prstGeom prst="rect">
            <a:avLst/>
          </a:prstGeom>
          <a:noFill/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752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Macroautophagy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involves the formation of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autophagosomes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which then fuse with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lysosomes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676900" y="6343590"/>
            <a:ext cx="4643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Mizushima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N.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Nature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0" y="1495425"/>
            <a:ext cx="38100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543800" y="6019800"/>
            <a:ext cx="2743200" cy="70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Rubinsztein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D. C.,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Nature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2006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219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Macroautophagy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is up-regulated by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rapamycin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; the protein </a:t>
            </a:r>
            <a:r>
              <a:rPr lang="en-US" altLang="en-US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LC3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is a marker of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autophgosomes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942975" y="381000"/>
            <a:ext cx="8743950" cy="1143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Parkinson’s disease (PD)</a:t>
            </a:r>
            <a:endParaRPr lang="en-US" altLang="en-US" sz="2800" b="1" baseline="0">
              <a:solidFill>
                <a:schemeClr val="tx2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429000" y="228600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2292" name="Picture 4" descr="http://www.focusedimages.com/Michael.Fox.lrg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90500" y="2438400"/>
            <a:ext cx="3581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P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700" y="1752600"/>
            <a:ext cx="30130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Ali Muhammad - Photo - Muhammad Al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6325" y="2209800"/>
            <a:ext cx="26511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7911" name="Rectangle 7"/>
          <p:cNvSpPr>
            <a:spLocks noChangeArrowheads="1"/>
          </p:cNvSpPr>
          <p:nvPr/>
        </p:nvSpPr>
        <p:spPr bwMode="auto">
          <a:xfrm>
            <a:off x="790575" y="6400800"/>
            <a:ext cx="9686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~5, 000,000 </a:t>
            </a: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people affected 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worldwide</a:t>
            </a: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en-US" altLang="en-US" sz="36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554" y="1752600"/>
            <a:ext cx="35541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1" y="1752600"/>
            <a:ext cx="362309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71474" y="152400"/>
            <a:ext cx="9572625" cy="1447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Lysosomes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(Lamp 1)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n-US" altLang="en-US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autophagosomes</a:t>
            </a:r>
            <a:endParaRPr lang="en-US" altLang="en-US" b="1" baseline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altLang="en-US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(LC3 II)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are depleted and up-regulated (respectively) in PD brain.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905500" y="63816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1810383"/>
            <a:ext cx="5029200" cy="428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447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altLang="en-US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utophagosomes</a:t>
            </a:r>
            <a:r>
              <a:rPr lang="en-US" altLang="en-US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(LC3 II)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are up-regulated in the brains of mice treated with MPTP, a PD-related toxin.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905500" y="63816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4660" y="1575355"/>
            <a:ext cx="4206240" cy="452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905500" y="62292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219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Lysosomes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(Lamp1)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 depleted in the brains of MPTP-treated mice.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676400"/>
            <a:ext cx="6000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905500" y="62292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219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Lysosomes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(Lamp1)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 depleted in the brains of MPTP-treated mice.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0" y="1524000"/>
            <a:ext cx="5486400" cy="450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905500" y="62292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219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Lysosomes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 depleted in the brains of MPTP-treated mice.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0" y="1767840"/>
            <a:ext cx="4098218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524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Lysosomes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lysotracker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 depleted in neuronal cells exposed to the PD-related toxin, MPP</a:t>
            </a:r>
            <a:r>
              <a:rPr lang="en-US" altLang="en-US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905500" y="63435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1876419"/>
            <a:ext cx="5212080" cy="401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447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altLang="en-US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utophagosomes</a:t>
            </a:r>
            <a:r>
              <a:rPr lang="en-US" altLang="en-US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(LC3 II)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are up-regulated, and mitochondria are defective, in neuronal cells exposed to MPP</a:t>
            </a:r>
            <a:r>
              <a:rPr lang="en-US" altLang="en-US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905500" y="63435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2286000"/>
            <a:ext cx="10058400" cy="32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905500" y="63435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71475" y="152400"/>
            <a:ext cx="9544050" cy="1447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Lysosomal membrane leakage in 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neuronal cells exposed to MPP</a:t>
            </a:r>
            <a:r>
              <a:rPr lang="en-US" altLang="en-US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is a consequence of mitochondrial dysfunction and oxidative stress.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1765712"/>
            <a:ext cx="6400800" cy="45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71474" y="152400"/>
            <a:ext cx="9572625" cy="1447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Rapamycin</a:t>
            </a:r>
            <a:r>
              <a:rPr lang="en-US" altLang="en-US" b="1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induces 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up-regulation of </a:t>
            </a: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altLang="en-US" b="1" baseline="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ysosomes</a:t>
            </a:r>
            <a:r>
              <a:rPr lang="en-US" altLang="en-US" b="1" baseline="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(Lamp 1)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and depletion of </a:t>
            </a:r>
            <a:r>
              <a:rPr lang="en-US" altLang="en-US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autophagosomes</a:t>
            </a:r>
            <a:endParaRPr lang="en-US" altLang="en-US" b="1" baseline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altLang="en-US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(LC3 II)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in the brains of MPTP-treated mice.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905500" y="640074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620" y="1473432"/>
            <a:ext cx="7955280" cy="462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71474" y="152400"/>
            <a:ext cx="9572625" cy="1066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Rapamycin</a:t>
            </a:r>
            <a:r>
              <a:rPr lang="en-US" altLang="en-US" b="1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alleviates neurodegeneration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in the brains of MPTP-treated mice.</a:t>
            </a:r>
            <a:endParaRPr lang="en-US" altLang="en-US" sz="4800" b="1" baseline="0" dirty="0">
              <a:solidFill>
                <a:schemeClr val="tx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905500" y="640074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Dehay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B.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ChangeArrowheads="1"/>
          </p:cNvSpPr>
          <p:nvPr/>
        </p:nvSpPr>
        <p:spPr bwMode="auto">
          <a:xfrm>
            <a:off x="942975" y="76200"/>
            <a:ext cx="8743950" cy="1143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Symptoms of PD</a:t>
            </a:r>
            <a:endParaRPr lang="en-US" altLang="en-US" sz="2800" b="1" baseline="0">
              <a:solidFill>
                <a:schemeClr val="tx2"/>
              </a:solidFill>
            </a:endParaRPr>
          </a:p>
        </p:txBody>
      </p:sp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-342900" y="1257300"/>
            <a:ext cx="9686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09800" lvl="4" indent="-381000">
              <a:spcBef>
                <a:spcPct val="20000"/>
              </a:spcBef>
              <a:buFontTx/>
              <a:buAutoNum type="arabicParenBoth"/>
              <a:defRPr/>
            </a:pP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resting tremor (primarily on one side of body)</a:t>
            </a:r>
          </a:p>
          <a:p>
            <a:pPr marL="2209800" lvl="4" indent="-381000">
              <a:spcBef>
                <a:spcPct val="20000"/>
              </a:spcBef>
              <a:buFontTx/>
              <a:buAutoNum type="arabicParenBoth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09800" lvl="4" indent="-381000">
              <a:spcBef>
                <a:spcPct val="20000"/>
              </a:spcBef>
              <a:buFontTx/>
              <a:buAutoNum type="arabicParenBoth"/>
              <a:defRPr/>
            </a:pP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rigidity (muscle stiffness)</a:t>
            </a:r>
          </a:p>
          <a:p>
            <a:pPr marL="609600" indent="-609600">
              <a:spcBef>
                <a:spcPct val="20000"/>
              </a:spcBef>
              <a:buFontTx/>
              <a:buAutoNum type="arabicParenBoth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(3)		</a:t>
            </a:r>
            <a:r>
              <a:rPr lang="en-US" altLang="en-US" sz="2400" b="1" baseline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bradykinesia</a:t>
            </a: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(slow movement)</a:t>
            </a:r>
          </a:p>
          <a:p>
            <a:pPr marL="2209800" lvl="4" indent="-381000">
              <a:spcBef>
                <a:spcPct val="20000"/>
              </a:spcBef>
              <a:buFontTx/>
              <a:buAutoNum type="arabicParenBoth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(4)		impaired balance, coordination</a:t>
            </a:r>
          </a:p>
          <a:p>
            <a:pPr marL="2209800" lvl="4" indent="-381000">
              <a:spcBef>
                <a:spcPct val="20000"/>
              </a:spcBef>
              <a:buFontTx/>
              <a:buAutoNum type="arabicParenBoth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(5)		mask-like appearance</a:t>
            </a:r>
          </a:p>
          <a:p>
            <a:pPr marL="2209800" lvl="4" indent="-381000">
              <a:spcBef>
                <a:spcPct val="20000"/>
              </a:spcBef>
              <a:buFontTx/>
              <a:buAutoNum type="arabicParenBoth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09800" lvl="4" indent="-381000">
              <a:spcBef>
                <a:spcPct val="20000"/>
              </a:spcBef>
              <a:defRPr/>
            </a:pP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(6)		speech difficulties, cognitive deficits</a:t>
            </a:r>
          </a:p>
          <a:p>
            <a:pPr marL="2209800" lvl="4" indent="-381000">
              <a:spcBef>
                <a:spcPct val="20000"/>
              </a:spcBef>
              <a:buFontTx/>
              <a:buAutoNum type="arabicParenBoth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en-US" altLang="en-US" sz="36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467100" y="6324600"/>
            <a:ext cx="6494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0">
                <a:solidFill>
                  <a:schemeClr val="tx1"/>
                </a:solidFill>
              </a:rPr>
              <a:t>http://www.pdf.org/AboutPD/symptoms.cfm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0100" y="2236788"/>
            <a:ext cx="8610600" cy="150810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Role of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mitophagy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in PD pathogenesis</a:t>
            </a:r>
          </a:p>
          <a:p>
            <a:pPr algn="ctr">
              <a:defRPr/>
            </a:pPr>
            <a:endParaRPr lang="en-US" altLang="en-US" sz="1600" b="1" baseline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altLang="en-US" sz="1600" b="1" baseline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altLang="en-US" sz="28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Importance of the PINK1/</a:t>
            </a:r>
            <a:r>
              <a:rPr lang="en-US" altLang="en-US" sz="28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parkin</a:t>
            </a:r>
            <a:r>
              <a:rPr lang="en-US" altLang="en-US" sz="28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pathway</a:t>
            </a:r>
            <a:endParaRPr lang="en-US" altLang="en-US" sz="28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42975" y="133350"/>
            <a:ext cx="8743950" cy="9334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Gene products involved in familial PD</a:t>
            </a:r>
            <a:endParaRPr lang="en-US" altLang="en-US" sz="2800" b="1" baseline="0" dirty="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1905000"/>
            <a:ext cx="9686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09800" lvl="4" indent="-381000">
              <a:spcBef>
                <a:spcPct val="20000"/>
              </a:spcBef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en-US" altLang="en-US" sz="36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4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181100"/>
            <a:ext cx="6858000" cy="57451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95525" y="2514600"/>
            <a:ext cx="7696200" cy="609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95525" y="3733800"/>
            <a:ext cx="7696200" cy="609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95525" y="4419600"/>
            <a:ext cx="7696200" cy="7620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>
            <a:off x="1714500" y="2286000"/>
            <a:ext cx="609600" cy="3200400"/>
          </a:xfrm>
          <a:prstGeom prst="leftBrace">
            <a:avLst>
              <a:gd name="adj1" fmla="val 8337"/>
              <a:gd name="adj2" fmla="val 50000"/>
            </a:avLst>
          </a:prstGeom>
          <a:noFill/>
          <a:ln w="9525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100" y="3632200"/>
            <a:ext cx="187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/>
              <a:t>Effects on</a:t>
            </a:r>
          </a:p>
          <a:p>
            <a:r>
              <a:rPr lang="en-US" sz="2000" b="1" baseline="0"/>
              <a:t>mitochondrial</a:t>
            </a:r>
          </a:p>
          <a:p>
            <a:r>
              <a:rPr lang="en-US" sz="2000" b="1" baseline="0"/>
              <a:t>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pnas.org/content/105/38/14503/F6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1809750"/>
            <a:ext cx="7743825" cy="4210050"/>
          </a:xfrm>
          <a:prstGeom prst="rect">
            <a:avLst/>
          </a:prstGeom>
          <a:noFill/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905500" y="6343590"/>
            <a:ext cx="4381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Deng, H.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PNAS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52499" y="133350"/>
            <a:ext cx="8734425" cy="14668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Pink1 and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Parkin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are involved in regulating the balanc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 between mitochondrial fission and fusion.</a:t>
            </a:r>
            <a:endParaRPr lang="en-US" altLang="en-US" sz="2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ars.els-cdn.com/content/image/1-s2.0-S0165614711000976-g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7734300" cy="4572000"/>
          </a:xfrm>
          <a:prstGeom prst="rect">
            <a:avLst/>
          </a:prstGeom>
          <a:noFill/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533900" y="6343590"/>
            <a:ext cx="5753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Kawajiri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S. et al., 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Trends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Pharmacol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Sci</a:t>
            </a:r>
            <a:r>
              <a:rPr lang="en-US" sz="2000" b="1" i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2011</a:t>
            </a:r>
            <a:endParaRPr lang="en-US" sz="20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52499" y="133350"/>
            <a:ext cx="8734425" cy="11620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Pink1 and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Parkin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promote the removal of damaged mitochondria via </a:t>
            </a:r>
            <a:r>
              <a:rPr lang="en-US" altLang="en-US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mitophagy</a:t>
            </a: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2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0100" y="2236788"/>
            <a:ext cx="8610600" cy="107721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Neuroprotective effect of the mitochondrial protein DJ-1 in PD</a:t>
            </a:r>
            <a:endParaRPr lang="en-US" altLang="en-US" sz="28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9982200" cy="4495800"/>
          </a:xfrm>
        </p:spPr>
        <p:txBody>
          <a:bodyPr/>
          <a:lstStyle/>
          <a:p>
            <a:pPr marL="228600" indent="-228600">
              <a:lnSpc>
                <a:spcPct val="140000"/>
              </a:lnSpc>
              <a:defRPr/>
            </a:pPr>
            <a:r>
              <a:rPr lang="en-US" altLang="en-US" sz="20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Mutations in the gene encoding DJ-1 have been linked to rare, hereditary forms of PD (14 kb deletion; homozygous missense mutations: M26I, E64D, E163K, L166P).</a:t>
            </a:r>
          </a:p>
          <a:p>
            <a:pPr marL="228600" indent="-228600">
              <a:lnSpc>
                <a:spcPct val="140000"/>
              </a:lnSpc>
              <a:buFontTx/>
              <a:buNone/>
              <a:defRPr/>
            </a:pPr>
            <a:endParaRPr lang="en-US" altLang="en-US" sz="2000" b="1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 marL="228600" indent="-228600">
              <a:lnSpc>
                <a:spcPct val="140000"/>
              </a:lnSpc>
              <a:defRPr/>
            </a:pPr>
            <a:r>
              <a:rPr lang="en-US" altLang="en-US" sz="20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DJ-1 undergoes oxidation at cysteine 106 to the sulfinic acid.</a:t>
            </a:r>
          </a:p>
          <a:p>
            <a:pPr marL="228600" indent="-228600">
              <a:lnSpc>
                <a:spcPct val="140000"/>
              </a:lnSpc>
              <a:defRPr/>
            </a:pPr>
            <a:endParaRPr lang="en-US" altLang="en-US" sz="2000" b="1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 marL="228600" indent="-228600">
              <a:lnSpc>
                <a:spcPct val="140000"/>
              </a:lnSpc>
              <a:defRPr/>
            </a:pPr>
            <a:endParaRPr lang="en-US" altLang="en-US" sz="2000" b="1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 marL="228600" indent="-228600">
              <a:lnSpc>
                <a:spcPct val="140000"/>
              </a:lnSpc>
              <a:defRPr/>
            </a:pPr>
            <a:endParaRPr lang="en-US" altLang="en-US" sz="2000" b="1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 marL="228600" indent="-228600">
              <a:lnSpc>
                <a:spcPct val="140000"/>
              </a:lnSpc>
              <a:defRPr/>
            </a:pPr>
            <a:endParaRPr lang="en-US" altLang="en-US" sz="2000" b="1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 marL="228600" indent="-228600">
              <a:lnSpc>
                <a:spcPct val="140000"/>
              </a:lnSpc>
              <a:defRPr/>
            </a:pPr>
            <a:r>
              <a:rPr lang="en-US" altLang="en-US" sz="20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DJ-1 adopts a homodimeric structure essential for its function.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title"/>
          </p:nvPr>
        </p:nvSpPr>
        <p:spPr>
          <a:xfrm>
            <a:off x="514350" y="152400"/>
            <a:ext cx="9544050" cy="114300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DJ-1 may be an important neuroprotective factor in the </a:t>
            </a:r>
            <a:r>
              <a:rPr lang="en-US" altLang="en-US" sz="3200" b="1" i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substantia nigra</a:t>
            </a: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.</a:t>
            </a:r>
            <a:endParaRPr lang="en-US" altLang="en-US" sz="4800" b="1" smtClean="0">
              <a:latin typeface="Helvetica" pitchFamily="2" charset="0"/>
            </a:endParaRPr>
          </a:p>
        </p:txBody>
      </p:sp>
      <p:pic>
        <p:nvPicPr>
          <p:cNvPr id="46084" name="Picture 4" descr="Cysteine-dioxygenase-re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4154488"/>
            <a:ext cx="50387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749" name="Text Box 5"/>
          <p:cNvSpPr txBox="1">
            <a:spLocks noChangeArrowheads="1"/>
          </p:cNvSpPr>
          <p:nvPr/>
        </p:nvSpPr>
        <p:spPr bwMode="auto">
          <a:xfrm>
            <a:off x="6134100" y="5000625"/>
            <a:ext cx="34274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*Sulfonic acid: -CH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-SO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H  </a:t>
            </a:r>
          </a:p>
        </p:txBody>
      </p:sp>
      <p:sp>
        <p:nvSpPr>
          <p:cNvPr id="543750" name="Text Box 6"/>
          <p:cNvSpPr txBox="1">
            <a:spLocks noChangeArrowheads="1"/>
          </p:cNvSpPr>
          <p:nvPr/>
        </p:nvSpPr>
        <p:spPr bwMode="auto">
          <a:xfrm>
            <a:off x="6134100" y="4391025"/>
            <a:ext cx="33416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*Sulfinic acid: -CH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-SO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H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514350" y="152400"/>
            <a:ext cx="9544050" cy="1524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The crystal structure of DJ-1 indicates why a dimeric structure is essential.</a:t>
            </a:r>
            <a:endParaRPr lang="en-US" altLang="en-US" sz="4800" b="1" baseline="0">
              <a:solidFill>
                <a:schemeClr val="tx2"/>
              </a:solidFill>
            </a:endParaRPr>
          </a:p>
        </p:txBody>
      </p:sp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7429500" y="6461125"/>
            <a:ext cx="278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Wilson, M. et al., 2003</a:t>
            </a:r>
          </a:p>
        </p:txBody>
      </p:sp>
      <p:pic>
        <p:nvPicPr>
          <p:cNvPr id="47108" name="Picture 4" descr="bc3036503004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12925"/>
            <a:ext cx="89916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pq1533288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752600"/>
            <a:ext cx="3492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6448425" y="1752600"/>
            <a:ext cx="0" cy="4572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487" name="Text Box 7"/>
          <p:cNvSpPr txBox="1">
            <a:spLocks noChangeArrowheads="1"/>
          </p:cNvSpPr>
          <p:nvPr/>
        </p:nvSpPr>
        <p:spPr bwMode="auto">
          <a:xfrm>
            <a:off x="3844925" y="6461125"/>
            <a:ext cx="2555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Tao and Tong, 2003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381000" y="1828800"/>
            <a:ext cx="381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6496050" y="1766888"/>
            <a:ext cx="228600" cy="3524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6477000" y="3886200"/>
            <a:ext cx="381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324100" y="2743200"/>
            <a:ext cx="7504113" cy="3225800"/>
            <a:chOff x="810" y="1728"/>
            <a:chExt cx="2916" cy="1253"/>
          </a:xfrm>
        </p:grpSpPr>
        <p:pic>
          <p:nvPicPr>
            <p:cNvPr id="48138" name="Picture 3" descr="3A-11 cop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0" y="1728"/>
              <a:ext cx="90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9" name="Picture 4" descr="3E-11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16" y="1728"/>
              <a:ext cx="90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0" name="Picture 5" descr="3C-11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5" y="1728"/>
              <a:ext cx="90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1" name="Picture 6" descr="3B-11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0" y="2405"/>
              <a:ext cx="90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2" name="Picture 7" descr="3F-1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16" y="2405"/>
              <a:ext cx="90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3" name="Picture 8" descr="Ub-DJ1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15" y="2405"/>
              <a:ext cx="91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3513" name="Text Box 9"/>
          <p:cNvSpPr txBox="1">
            <a:spLocks noChangeArrowheads="1"/>
          </p:cNvSpPr>
          <p:nvPr/>
        </p:nvSpPr>
        <p:spPr bwMode="auto">
          <a:xfrm>
            <a:off x="517525" y="3252788"/>
            <a:ext cx="11334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control</a:t>
            </a:r>
          </a:p>
        </p:txBody>
      </p:sp>
      <p:sp>
        <p:nvSpPr>
          <p:cNvPr id="533514" name="Text Box 10"/>
          <p:cNvSpPr txBox="1">
            <a:spLocks noChangeArrowheads="1"/>
          </p:cNvSpPr>
          <p:nvPr/>
        </p:nvSpPr>
        <p:spPr bwMode="auto">
          <a:xfrm>
            <a:off x="563563" y="4837113"/>
            <a:ext cx="10318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+ DJ-1</a:t>
            </a:r>
          </a:p>
        </p:txBody>
      </p:sp>
      <p:sp>
        <p:nvSpPr>
          <p:cNvPr id="533515" name="Text Box 11"/>
          <p:cNvSpPr txBox="1">
            <a:spLocks noChangeArrowheads="1"/>
          </p:cNvSpPr>
          <p:nvPr/>
        </p:nvSpPr>
        <p:spPr bwMode="auto">
          <a:xfrm>
            <a:off x="1943100" y="1905000"/>
            <a:ext cx="3200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vimentin</a:t>
            </a:r>
          </a:p>
        </p:txBody>
      </p:sp>
      <p:sp>
        <p:nvSpPr>
          <p:cNvPr id="533516" name="Text Box 12"/>
          <p:cNvSpPr txBox="1">
            <a:spLocks noChangeArrowheads="1"/>
          </p:cNvSpPr>
          <p:nvPr/>
        </p:nvSpPr>
        <p:spPr bwMode="auto">
          <a:xfrm>
            <a:off x="4533900" y="1919288"/>
            <a:ext cx="3200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Hsp70</a:t>
            </a:r>
          </a:p>
        </p:txBody>
      </p:sp>
      <p:sp>
        <p:nvSpPr>
          <p:cNvPr id="533517" name="Text Box 13"/>
          <p:cNvSpPr txBox="1">
            <a:spLocks noChangeArrowheads="1"/>
          </p:cNvSpPr>
          <p:nvPr/>
        </p:nvSpPr>
        <p:spPr bwMode="auto">
          <a:xfrm>
            <a:off x="7124700" y="1905000"/>
            <a:ext cx="3200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ubiquitin</a:t>
            </a:r>
          </a:p>
        </p:txBody>
      </p:sp>
      <p:sp>
        <p:nvSpPr>
          <p:cNvPr id="533518" name="Rectangle 14"/>
          <p:cNvSpPr>
            <a:spLocks noChangeArrowheads="1"/>
          </p:cNvSpPr>
          <p:nvPr/>
        </p:nvSpPr>
        <p:spPr bwMode="auto">
          <a:xfrm>
            <a:off x="514350" y="152400"/>
            <a:ext cx="9544050" cy="1524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DJ-1 suppresses inclusion formation in cells treated with rotenone.</a:t>
            </a:r>
            <a:endParaRPr lang="en-US" altLang="en-US" sz="4800" b="1" baseline="0">
              <a:solidFill>
                <a:schemeClr val="tx2"/>
              </a:solidFill>
            </a:endParaRPr>
          </a:p>
        </p:txBody>
      </p:sp>
      <p:sp>
        <p:nvSpPr>
          <p:cNvPr id="533519" name="Text Box 15"/>
          <p:cNvSpPr txBox="1">
            <a:spLocks noChangeArrowheads="1"/>
          </p:cNvSpPr>
          <p:nvPr/>
        </p:nvSpPr>
        <p:spPr bwMode="auto">
          <a:xfrm>
            <a:off x="5843588" y="6248400"/>
            <a:ext cx="410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* All cells were treated rotenone.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 302"/>
          <p:cNvSpPr/>
          <p:nvPr/>
        </p:nvSpPr>
        <p:spPr bwMode="auto">
          <a:xfrm>
            <a:off x="133350" y="857250"/>
            <a:ext cx="10020300" cy="5943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 smtClean="0">
              <a:ln>
                <a:noFill/>
              </a:ln>
              <a:solidFill>
                <a:schemeClr val="accent1"/>
              </a:solidFill>
              <a:effectLst/>
              <a:latin typeface="Helvetica" pitchFamily="2" charset="0"/>
            </a:endParaRPr>
          </a:p>
        </p:txBody>
      </p:sp>
      <p:grpSp>
        <p:nvGrpSpPr>
          <p:cNvPr id="304" name="Group 303"/>
          <p:cNvGrpSpPr/>
          <p:nvPr/>
        </p:nvGrpSpPr>
        <p:grpSpPr>
          <a:xfrm>
            <a:off x="-38100" y="927290"/>
            <a:ext cx="10088162" cy="6235510"/>
            <a:chOff x="257723" y="160020"/>
            <a:chExt cx="10088162" cy="6235510"/>
          </a:xfrm>
        </p:grpSpPr>
        <p:sp>
          <p:nvSpPr>
            <p:cNvPr id="305" name="Text Box 70"/>
            <p:cNvSpPr txBox="1">
              <a:spLocks noChangeArrowheads="1"/>
            </p:cNvSpPr>
            <p:nvPr/>
          </p:nvSpPr>
          <p:spPr bwMode="auto">
            <a:xfrm>
              <a:off x="2671719" y="2507932"/>
              <a:ext cx="354012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4000" b="0" dirty="0">
                  <a:solidFill>
                    <a:srgbClr val="000000"/>
                  </a:solidFill>
                  <a:effectLst/>
                  <a:latin typeface="Arial" charset="0"/>
                </a:rPr>
                <a:t>-</a:t>
              </a:r>
            </a:p>
          </p:txBody>
        </p:sp>
        <p:sp>
          <p:nvSpPr>
            <p:cNvPr id="306" name="Rectangle 69"/>
            <p:cNvSpPr>
              <a:spLocks noChangeArrowheads="1"/>
            </p:cNvSpPr>
            <p:nvPr/>
          </p:nvSpPr>
          <p:spPr bwMode="auto">
            <a:xfrm>
              <a:off x="2696325" y="2758279"/>
              <a:ext cx="304800" cy="3048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Explosion 1 306"/>
            <p:cNvSpPr>
              <a:spLocks noChangeAspect="1"/>
            </p:cNvSpPr>
            <p:nvPr/>
          </p:nvSpPr>
          <p:spPr bwMode="auto">
            <a:xfrm>
              <a:off x="8608525" y="3859875"/>
              <a:ext cx="1737360" cy="1296591"/>
            </a:xfrm>
            <a:prstGeom prst="irregularSeal1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pic>
          <p:nvPicPr>
            <p:cNvPr id="308" name="Picture 4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6100" y="1207040"/>
              <a:ext cx="1737360" cy="1396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9" name="Picture 3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4370" y="160020"/>
              <a:ext cx="3478366" cy="3474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0" name="Text Box 67"/>
            <p:cNvSpPr txBox="1">
              <a:spLocks noChangeArrowheads="1"/>
            </p:cNvSpPr>
            <p:nvPr/>
          </p:nvSpPr>
          <p:spPr bwMode="auto">
            <a:xfrm>
              <a:off x="5657850" y="3473450"/>
              <a:ext cx="132873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degraded</a:t>
              </a:r>
            </a:p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protein</a:t>
              </a:r>
            </a:p>
          </p:txBody>
        </p:sp>
        <p:sp>
          <p:nvSpPr>
            <p:cNvPr id="311" name="Text Box 3"/>
            <p:cNvSpPr txBox="1">
              <a:spLocks noChangeArrowheads="1"/>
            </p:cNvSpPr>
            <p:nvPr/>
          </p:nvSpPr>
          <p:spPr bwMode="auto">
            <a:xfrm>
              <a:off x="1852613" y="3356125"/>
              <a:ext cx="679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ROS</a:t>
              </a:r>
            </a:p>
          </p:txBody>
        </p:sp>
        <p:sp>
          <p:nvSpPr>
            <p:cNvPr id="312" name="Freeform 7"/>
            <p:cNvSpPr>
              <a:spLocks/>
            </p:cNvSpPr>
            <p:nvPr/>
          </p:nvSpPr>
          <p:spPr bwMode="auto">
            <a:xfrm>
              <a:off x="3595688" y="4354513"/>
              <a:ext cx="450850" cy="220662"/>
            </a:xfrm>
            <a:custGeom>
              <a:avLst/>
              <a:gdLst/>
              <a:ahLst/>
              <a:cxnLst>
                <a:cxn ang="0">
                  <a:pos x="63" y="36"/>
                </a:cxn>
                <a:cxn ang="0">
                  <a:pos x="1" y="45"/>
                </a:cxn>
                <a:cxn ang="0">
                  <a:pos x="142" y="98"/>
                </a:cxn>
                <a:cxn ang="0">
                  <a:pos x="213" y="27"/>
                </a:cxn>
                <a:cxn ang="0">
                  <a:pos x="284" y="80"/>
                </a:cxn>
              </a:cxnLst>
              <a:rect l="0" t="0" r="r" b="b"/>
              <a:pathLst>
                <a:path w="284" h="139">
                  <a:moveTo>
                    <a:pt x="63" y="36"/>
                  </a:moveTo>
                  <a:cubicBezTo>
                    <a:pt x="0" y="15"/>
                    <a:pt x="14" y="0"/>
                    <a:pt x="1" y="45"/>
                  </a:cubicBezTo>
                  <a:cubicBezTo>
                    <a:pt x="15" y="139"/>
                    <a:pt x="36" y="107"/>
                    <a:pt x="142" y="98"/>
                  </a:cubicBezTo>
                  <a:cubicBezTo>
                    <a:pt x="167" y="73"/>
                    <a:pt x="184" y="47"/>
                    <a:pt x="213" y="27"/>
                  </a:cubicBezTo>
                  <a:cubicBezTo>
                    <a:pt x="263" y="37"/>
                    <a:pt x="262" y="39"/>
                    <a:pt x="284" y="80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Line 8"/>
            <p:cNvSpPr>
              <a:spLocks noChangeShapeType="1"/>
            </p:cNvSpPr>
            <p:nvPr/>
          </p:nvSpPr>
          <p:spPr bwMode="auto">
            <a:xfrm>
              <a:off x="1614488" y="4498975"/>
              <a:ext cx="1447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Line 11"/>
            <p:cNvSpPr>
              <a:spLocks noChangeShapeType="1"/>
            </p:cNvSpPr>
            <p:nvPr/>
          </p:nvSpPr>
          <p:spPr bwMode="auto">
            <a:xfrm>
              <a:off x="4457700" y="4498975"/>
              <a:ext cx="1828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12"/>
            <p:cNvSpPr>
              <a:spLocks noChangeShapeType="1"/>
            </p:cNvSpPr>
            <p:nvPr/>
          </p:nvSpPr>
          <p:spPr bwMode="auto">
            <a:xfrm>
              <a:off x="2207577" y="3711725"/>
              <a:ext cx="0" cy="381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 Box 13"/>
            <p:cNvSpPr txBox="1">
              <a:spLocks noChangeArrowheads="1"/>
            </p:cNvSpPr>
            <p:nvPr/>
          </p:nvSpPr>
          <p:spPr bwMode="auto">
            <a:xfrm>
              <a:off x="8891147" y="4323504"/>
              <a:ext cx="11721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cell death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17" name="Text Box 14"/>
            <p:cNvSpPr txBox="1">
              <a:spLocks noChangeArrowheads="1"/>
            </p:cNvSpPr>
            <p:nvPr/>
          </p:nvSpPr>
          <p:spPr bwMode="auto">
            <a:xfrm>
              <a:off x="257723" y="4633687"/>
              <a:ext cx="15335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unmodified </a:t>
              </a:r>
              <a:r>
                <a:rPr lang="en-US" sz="1800" b="0" dirty="0" err="1" smtClean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aSyn</a:t>
              </a:r>
              <a:endParaRPr lang="en-US" sz="1800" b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" name="Text Box 15"/>
            <p:cNvSpPr txBox="1">
              <a:spLocks noChangeArrowheads="1"/>
            </p:cNvSpPr>
            <p:nvPr/>
          </p:nvSpPr>
          <p:spPr bwMode="auto">
            <a:xfrm>
              <a:off x="3026140" y="4633687"/>
              <a:ext cx="162401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oxidized</a:t>
              </a:r>
            </a:p>
            <a:p>
              <a:pPr algn="ctr" eaLnBrk="1" hangingPunct="1"/>
              <a:r>
                <a:rPr lang="en-US" sz="1800" b="0" dirty="0" err="1" smtClean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aSyn</a:t>
              </a:r>
              <a:endParaRPr lang="en-US" sz="1800" b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" name="Text Box 16"/>
            <p:cNvSpPr txBox="1">
              <a:spLocks noChangeArrowheads="1"/>
            </p:cNvSpPr>
            <p:nvPr/>
          </p:nvSpPr>
          <p:spPr bwMode="auto">
            <a:xfrm>
              <a:off x="6134100" y="4633687"/>
              <a:ext cx="147161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aSyn aggregates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grpSp>
          <p:nvGrpSpPr>
            <p:cNvPr id="320" name="Group 31"/>
            <p:cNvGrpSpPr>
              <a:grpSpLocks noChangeAspect="1"/>
            </p:cNvGrpSpPr>
            <p:nvPr/>
          </p:nvGrpSpPr>
          <p:grpSpPr bwMode="auto">
            <a:xfrm>
              <a:off x="6553200" y="4297363"/>
              <a:ext cx="514350" cy="352425"/>
              <a:chOff x="432" y="2688"/>
              <a:chExt cx="1015" cy="692"/>
            </a:xfrm>
          </p:grpSpPr>
          <p:grpSp>
            <p:nvGrpSpPr>
              <p:cNvPr id="384" name="Group 32"/>
              <p:cNvGrpSpPr>
                <a:grpSpLocks noChangeAspect="1"/>
              </p:cNvGrpSpPr>
              <p:nvPr/>
            </p:nvGrpSpPr>
            <p:grpSpPr bwMode="auto">
              <a:xfrm>
                <a:off x="432" y="2688"/>
                <a:ext cx="823" cy="500"/>
                <a:chOff x="3291" y="1920"/>
                <a:chExt cx="1173" cy="712"/>
              </a:xfrm>
            </p:grpSpPr>
            <p:grpSp>
              <p:nvGrpSpPr>
                <p:cNvPr id="396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3291" y="1920"/>
                  <a:ext cx="1173" cy="712"/>
                  <a:chOff x="3291" y="1920"/>
                  <a:chExt cx="1173" cy="712"/>
                </a:xfrm>
              </p:grpSpPr>
              <p:pic>
                <p:nvPicPr>
                  <p:cNvPr id="399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672" y="192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400" name="Picture 35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456" y="201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01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4206" y="2062"/>
                    <a:ext cx="258" cy="165"/>
                  </a:xfrm>
                  <a:custGeom>
                    <a:avLst/>
                    <a:gdLst/>
                    <a:ahLst/>
                    <a:cxnLst>
                      <a:cxn ang="0">
                        <a:pos x="0" y="161"/>
                      </a:cxn>
                      <a:cxn ang="0">
                        <a:pos x="25" y="164"/>
                      </a:cxn>
                      <a:cxn ang="0">
                        <a:pos x="50" y="164"/>
                      </a:cxn>
                      <a:cxn ang="0">
                        <a:pos x="101" y="161"/>
                      </a:cxn>
                      <a:cxn ang="0">
                        <a:pos x="114" y="161"/>
                      </a:cxn>
                      <a:cxn ang="0">
                        <a:pos x="120" y="157"/>
                      </a:cxn>
                      <a:cxn ang="0">
                        <a:pos x="133" y="150"/>
                      </a:cxn>
                      <a:cxn ang="0">
                        <a:pos x="145" y="139"/>
                      </a:cxn>
                      <a:cxn ang="0">
                        <a:pos x="152" y="139"/>
                      </a:cxn>
                      <a:cxn ang="0">
                        <a:pos x="158" y="139"/>
                      </a:cxn>
                      <a:cxn ang="0">
                        <a:pos x="158" y="136"/>
                      </a:cxn>
                      <a:cxn ang="0">
                        <a:pos x="165" y="132"/>
                      </a:cxn>
                      <a:cxn ang="0">
                        <a:pos x="171" y="129"/>
                      </a:cxn>
                      <a:cxn ang="0">
                        <a:pos x="184" y="129"/>
                      </a:cxn>
                      <a:cxn ang="0">
                        <a:pos x="196" y="122"/>
                      </a:cxn>
                      <a:cxn ang="0">
                        <a:pos x="203" y="118"/>
                      </a:cxn>
                      <a:cxn ang="0">
                        <a:pos x="215" y="107"/>
                      </a:cxn>
                      <a:cxn ang="0">
                        <a:pos x="222" y="104"/>
                      </a:cxn>
                      <a:cxn ang="0">
                        <a:pos x="228" y="72"/>
                      </a:cxn>
                      <a:cxn ang="0">
                        <a:pos x="215" y="40"/>
                      </a:cxn>
                      <a:cxn ang="0">
                        <a:pos x="203" y="22"/>
                      </a:cxn>
                      <a:cxn ang="0">
                        <a:pos x="190" y="11"/>
                      </a:cxn>
                      <a:cxn ang="0">
                        <a:pos x="177" y="4"/>
                      </a:cxn>
                      <a:cxn ang="0">
                        <a:pos x="171" y="0"/>
                      </a:cxn>
                      <a:cxn ang="0">
                        <a:pos x="165" y="0"/>
                      </a:cxn>
                      <a:cxn ang="0">
                        <a:pos x="152" y="0"/>
                      </a:cxn>
                    </a:cxnLst>
                    <a:rect l="0" t="0" r="r" b="b"/>
                    <a:pathLst>
                      <a:path w="229" h="165">
                        <a:moveTo>
                          <a:pt x="0" y="161"/>
                        </a:moveTo>
                        <a:lnTo>
                          <a:pt x="25" y="164"/>
                        </a:lnTo>
                        <a:lnTo>
                          <a:pt x="50" y="164"/>
                        </a:lnTo>
                        <a:lnTo>
                          <a:pt x="101" y="161"/>
                        </a:lnTo>
                        <a:lnTo>
                          <a:pt x="114" y="161"/>
                        </a:lnTo>
                        <a:lnTo>
                          <a:pt x="120" y="157"/>
                        </a:lnTo>
                        <a:lnTo>
                          <a:pt x="133" y="150"/>
                        </a:lnTo>
                        <a:lnTo>
                          <a:pt x="145" y="139"/>
                        </a:lnTo>
                        <a:lnTo>
                          <a:pt x="152" y="139"/>
                        </a:lnTo>
                        <a:lnTo>
                          <a:pt x="158" y="139"/>
                        </a:lnTo>
                        <a:lnTo>
                          <a:pt x="158" y="136"/>
                        </a:lnTo>
                        <a:lnTo>
                          <a:pt x="165" y="132"/>
                        </a:lnTo>
                        <a:lnTo>
                          <a:pt x="171" y="129"/>
                        </a:lnTo>
                        <a:lnTo>
                          <a:pt x="184" y="129"/>
                        </a:lnTo>
                        <a:lnTo>
                          <a:pt x="196" y="122"/>
                        </a:lnTo>
                        <a:lnTo>
                          <a:pt x="203" y="118"/>
                        </a:lnTo>
                        <a:lnTo>
                          <a:pt x="215" y="107"/>
                        </a:lnTo>
                        <a:lnTo>
                          <a:pt x="222" y="104"/>
                        </a:lnTo>
                        <a:lnTo>
                          <a:pt x="228" y="72"/>
                        </a:lnTo>
                        <a:lnTo>
                          <a:pt x="215" y="40"/>
                        </a:lnTo>
                        <a:lnTo>
                          <a:pt x="203" y="22"/>
                        </a:lnTo>
                        <a:lnTo>
                          <a:pt x="190" y="11"/>
                        </a:lnTo>
                        <a:lnTo>
                          <a:pt x="177" y="4"/>
                        </a:lnTo>
                        <a:lnTo>
                          <a:pt x="171" y="0"/>
                        </a:lnTo>
                        <a:lnTo>
                          <a:pt x="165" y="0"/>
                        </a:lnTo>
                        <a:lnTo>
                          <a:pt x="152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pic>
                <p:nvPicPr>
                  <p:cNvPr id="402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3618" y="216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403" name="Picture 38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402" y="225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04" name="Freeform 39"/>
                  <p:cNvSpPr>
                    <a:spLocks noChangeAspect="1"/>
                  </p:cNvSpPr>
                  <p:nvPr/>
                </p:nvSpPr>
                <p:spPr bwMode="auto">
                  <a:xfrm>
                    <a:off x="4155" y="2304"/>
                    <a:ext cx="255" cy="163"/>
                  </a:xfrm>
                  <a:custGeom>
                    <a:avLst/>
                    <a:gdLst/>
                    <a:ahLst/>
                    <a:cxnLst>
                      <a:cxn ang="0">
                        <a:pos x="0" y="158"/>
                      </a:cxn>
                      <a:cxn ang="0">
                        <a:pos x="25" y="162"/>
                      </a:cxn>
                      <a:cxn ang="0">
                        <a:pos x="50" y="162"/>
                      </a:cxn>
                      <a:cxn ang="0">
                        <a:pos x="101" y="158"/>
                      </a:cxn>
                      <a:cxn ang="0">
                        <a:pos x="113" y="158"/>
                      </a:cxn>
                      <a:cxn ang="0">
                        <a:pos x="119" y="154"/>
                      </a:cxn>
                      <a:cxn ang="0">
                        <a:pos x="132" y="146"/>
                      </a:cxn>
                      <a:cxn ang="0">
                        <a:pos x="144" y="138"/>
                      </a:cxn>
                      <a:cxn ang="0">
                        <a:pos x="151" y="138"/>
                      </a:cxn>
                      <a:cxn ang="0">
                        <a:pos x="157" y="130"/>
                      </a:cxn>
                      <a:cxn ang="0">
                        <a:pos x="170" y="126"/>
                      </a:cxn>
                      <a:cxn ang="0">
                        <a:pos x="182" y="126"/>
                      </a:cxn>
                      <a:cxn ang="0">
                        <a:pos x="195" y="119"/>
                      </a:cxn>
                      <a:cxn ang="0">
                        <a:pos x="201" y="115"/>
                      </a:cxn>
                      <a:cxn ang="0">
                        <a:pos x="213" y="107"/>
                      </a:cxn>
                      <a:cxn ang="0">
                        <a:pos x="220" y="103"/>
                      </a:cxn>
                      <a:cxn ang="0">
                        <a:pos x="226" y="67"/>
                      </a:cxn>
                      <a:cxn ang="0">
                        <a:pos x="213" y="36"/>
                      </a:cxn>
                      <a:cxn ang="0">
                        <a:pos x="201" y="20"/>
                      </a:cxn>
                      <a:cxn ang="0">
                        <a:pos x="188" y="12"/>
                      </a:cxn>
                      <a:cxn ang="0">
                        <a:pos x="176" y="4"/>
                      </a:cxn>
                      <a:cxn ang="0">
                        <a:pos x="170" y="0"/>
                      </a:cxn>
                      <a:cxn ang="0">
                        <a:pos x="163" y="0"/>
                      </a:cxn>
                      <a:cxn ang="0">
                        <a:pos x="151" y="0"/>
                      </a:cxn>
                    </a:cxnLst>
                    <a:rect l="0" t="0" r="r" b="b"/>
                    <a:pathLst>
                      <a:path w="227" h="163">
                        <a:moveTo>
                          <a:pt x="0" y="158"/>
                        </a:moveTo>
                        <a:lnTo>
                          <a:pt x="25" y="162"/>
                        </a:lnTo>
                        <a:lnTo>
                          <a:pt x="50" y="162"/>
                        </a:lnTo>
                        <a:lnTo>
                          <a:pt x="101" y="158"/>
                        </a:lnTo>
                        <a:lnTo>
                          <a:pt x="113" y="158"/>
                        </a:lnTo>
                        <a:lnTo>
                          <a:pt x="119" y="154"/>
                        </a:lnTo>
                        <a:lnTo>
                          <a:pt x="132" y="146"/>
                        </a:lnTo>
                        <a:lnTo>
                          <a:pt x="144" y="138"/>
                        </a:lnTo>
                        <a:lnTo>
                          <a:pt x="151" y="138"/>
                        </a:lnTo>
                        <a:lnTo>
                          <a:pt x="157" y="130"/>
                        </a:lnTo>
                        <a:lnTo>
                          <a:pt x="170" y="126"/>
                        </a:lnTo>
                        <a:lnTo>
                          <a:pt x="182" y="126"/>
                        </a:lnTo>
                        <a:lnTo>
                          <a:pt x="195" y="119"/>
                        </a:lnTo>
                        <a:lnTo>
                          <a:pt x="201" y="115"/>
                        </a:lnTo>
                        <a:lnTo>
                          <a:pt x="213" y="107"/>
                        </a:lnTo>
                        <a:lnTo>
                          <a:pt x="220" y="103"/>
                        </a:lnTo>
                        <a:lnTo>
                          <a:pt x="226" y="67"/>
                        </a:lnTo>
                        <a:lnTo>
                          <a:pt x="213" y="36"/>
                        </a:lnTo>
                        <a:lnTo>
                          <a:pt x="201" y="20"/>
                        </a:lnTo>
                        <a:lnTo>
                          <a:pt x="188" y="12"/>
                        </a:lnTo>
                        <a:lnTo>
                          <a:pt x="176" y="4"/>
                        </a:lnTo>
                        <a:lnTo>
                          <a:pt x="170" y="0"/>
                        </a:lnTo>
                        <a:lnTo>
                          <a:pt x="163" y="0"/>
                        </a:lnTo>
                        <a:lnTo>
                          <a:pt x="151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5" name="Freeform 40"/>
                  <p:cNvSpPr>
                    <a:spLocks noChangeAspect="1"/>
                  </p:cNvSpPr>
                  <p:nvPr/>
                </p:nvSpPr>
                <p:spPr bwMode="auto">
                  <a:xfrm>
                    <a:off x="3291" y="2218"/>
                    <a:ext cx="346" cy="103"/>
                  </a:xfrm>
                  <a:custGeom>
                    <a:avLst/>
                    <a:gdLst/>
                    <a:ahLst/>
                    <a:cxnLst>
                      <a:cxn ang="0">
                        <a:pos x="191" y="0"/>
                      </a:cxn>
                      <a:cxn ang="0">
                        <a:pos x="19" y="43"/>
                      </a:cxn>
                      <a:cxn ang="0">
                        <a:pos x="2" y="69"/>
                      </a:cxn>
                      <a:cxn ang="0">
                        <a:pos x="79" y="103"/>
                      </a:cxn>
                      <a:cxn ang="0">
                        <a:pos x="225" y="86"/>
                      </a:cxn>
                      <a:cxn ang="0">
                        <a:pos x="320" y="69"/>
                      </a:cxn>
                      <a:cxn ang="0">
                        <a:pos x="346" y="60"/>
                      </a:cxn>
                    </a:cxnLst>
                    <a:rect l="0" t="0" r="r" b="b"/>
                    <a:pathLst>
                      <a:path w="346" h="103">
                        <a:moveTo>
                          <a:pt x="191" y="0"/>
                        </a:moveTo>
                        <a:cubicBezTo>
                          <a:pt x="134" y="14"/>
                          <a:pt x="74" y="24"/>
                          <a:pt x="19" y="43"/>
                        </a:cubicBezTo>
                        <a:cubicBezTo>
                          <a:pt x="13" y="52"/>
                          <a:pt x="0" y="59"/>
                          <a:pt x="2" y="69"/>
                        </a:cubicBezTo>
                        <a:cubicBezTo>
                          <a:pt x="5" y="87"/>
                          <a:pt x="65" y="99"/>
                          <a:pt x="79" y="103"/>
                        </a:cubicBezTo>
                        <a:cubicBezTo>
                          <a:pt x="128" y="97"/>
                          <a:pt x="177" y="95"/>
                          <a:pt x="225" y="86"/>
                        </a:cubicBezTo>
                        <a:cubicBezTo>
                          <a:pt x="257" y="80"/>
                          <a:pt x="288" y="75"/>
                          <a:pt x="320" y="69"/>
                        </a:cubicBezTo>
                        <a:cubicBezTo>
                          <a:pt x="329" y="67"/>
                          <a:pt x="346" y="60"/>
                          <a:pt x="346" y="60"/>
                        </a:cubicBezTo>
                      </a:path>
                    </a:pathLst>
                  </a:custGeom>
                  <a:noFill/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7" name="Freeform 41"/>
                <p:cNvSpPr>
                  <a:spLocks noChangeAspect="1"/>
                </p:cNvSpPr>
                <p:nvPr/>
              </p:nvSpPr>
              <p:spPr bwMode="auto">
                <a:xfrm>
                  <a:off x="3473" y="2012"/>
                  <a:ext cx="224" cy="34"/>
                </a:xfrm>
                <a:custGeom>
                  <a:avLst/>
                  <a:gdLst/>
                  <a:ahLst/>
                  <a:cxnLst>
                    <a:cxn ang="0">
                      <a:pos x="224" y="34"/>
                    </a:cxn>
                    <a:cxn ang="0">
                      <a:pos x="146" y="0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24" h="34">
                      <a:moveTo>
                        <a:pt x="224" y="34"/>
                      </a:moveTo>
                      <a:cubicBezTo>
                        <a:pt x="198" y="17"/>
                        <a:pt x="176" y="9"/>
                        <a:pt x="146" y="0"/>
                      </a:cubicBezTo>
                      <a:cubicBezTo>
                        <a:pt x="64" y="13"/>
                        <a:pt x="112" y="8"/>
                        <a:pt x="0" y="8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Freeform 42"/>
                <p:cNvSpPr>
                  <a:spLocks noChangeAspect="1"/>
                </p:cNvSpPr>
                <p:nvPr/>
              </p:nvSpPr>
              <p:spPr bwMode="auto">
                <a:xfrm>
                  <a:off x="3293" y="2459"/>
                  <a:ext cx="154" cy="34"/>
                </a:xfrm>
                <a:custGeom>
                  <a:avLst/>
                  <a:gdLst/>
                  <a:ahLst/>
                  <a:cxnLst>
                    <a:cxn ang="0">
                      <a:pos x="154" y="0"/>
                    </a:cxn>
                    <a:cxn ang="0">
                      <a:pos x="60" y="26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154" h="34">
                      <a:moveTo>
                        <a:pt x="154" y="0"/>
                      </a:moveTo>
                      <a:cubicBezTo>
                        <a:pt x="122" y="6"/>
                        <a:pt x="92" y="22"/>
                        <a:pt x="60" y="26"/>
                      </a:cubicBezTo>
                      <a:cubicBezTo>
                        <a:pt x="40" y="29"/>
                        <a:pt x="0" y="34"/>
                        <a:pt x="0" y="34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5" name="Group 43"/>
              <p:cNvGrpSpPr>
                <a:grpSpLocks noChangeAspect="1"/>
              </p:cNvGrpSpPr>
              <p:nvPr/>
            </p:nvGrpSpPr>
            <p:grpSpPr bwMode="auto">
              <a:xfrm>
                <a:off x="624" y="2880"/>
                <a:ext cx="823" cy="500"/>
                <a:chOff x="3291" y="1920"/>
                <a:chExt cx="1173" cy="712"/>
              </a:xfrm>
            </p:grpSpPr>
            <p:grpSp>
              <p:nvGrpSpPr>
                <p:cNvPr id="386" name="Group 44"/>
                <p:cNvGrpSpPr>
                  <a:grpSpLocks noChangeAspect="1"/>
                </p:cNvGrpSpPr>
                <p:nvPr/>
              </p:nvGrpSpPr>
              <p:grpSpPr bwMode="auto">
                <a:xfrm>
                  <a:off x="3291" y="1920"/>
                  <a:ext cx="1173" cy="712"/>
                  <a:chOff x="3291" y="1920"/>
                  <a:chExt cx="1173" cy="712"/>
                </a:xfrm>
              </p:grpSpPr>
              <p:pic>
                <p:nvPicPr>
                  <p:cNvPr id="389" name="Picture 4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672" y="192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0" name="Picture 46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456" y="201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91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4206" y="2062"/>
                    <a:ext cx="258" cy="165"/>
                  </a:xfrm>
                  <a:custGeom>
                    <a:avLst/>
                    <a:gdLst/>
                    <a:ahLst/>
                    <a:cxnLst>
                      <a:cxn ang="0">
                        <a:pos x="0" y="161"/>
                      </a:cxn>
                      <a:cxn ang="0">
                        <a:pos x="25" y="164"/>
                      </a:cxn>
                      <a:cxn ang="0">
                        <a:pos x="50" y="164"/>
                      </a:cxn>
                      <a:cxn ang="0">
                        <a:pos x="101" y="161"/>
                      </a:cxn>
                      <a:cxn ang="0">
                        <a:pos x="114" y="161"/>
                      </a:cxn>
                      <a:cxn ang="0">
                        <a:pos x="120" y="157"/>
                      </a:cxn>
                      <a:cxn ang="0">
                        <a:pos x="133" y="150"/>
                      </a:cxn>
                      <a:cxn ang="0">
                        <a:pos x="145" y="139"/>
                      </a:cxn>
                      <a:cxn ang="0">
                        <a:pos x="152" y="139"/>
                      </a:cxn>
                      <a:cxn ang="0">
                        <a:pos x="158" y="139"/>
                      </a:cxn>
                      <a:cxn ang="0">
                        <a:pos x="158" y="136"/>
                      </a:cxn>
                      <a:cxn ang="0">
                        <a:pos x="165" y="132"/>
                      </a:cxn>
                      <a:cxn ang="0">
                        <a:pos x="171" y="129"/>
                      </a:cxn>
                      <a:cxn ang="0">
                        <a:pos x="184" y="129"/>
                      </a:cxn>
                      <a:cxn ang="0">
                        <a:pos x="196" y="122"/>
                      </a:cxn>
                      <a:cxn ang="0">
                        <a:pos x="203" y="118"/>
                      </a:cxn>
                      <a:cxn ang="0">
                        <a:pos x="215" y="107"/>
                      </a:cxn>
                      <a:cxn ang="0">
                        <a:pos x="222" y="104"/>
                      </a:cxn>
                      <a:cxn ang="0">
                        <a:pos x="228" y="72"/>
                      </a:cxn>
                      <a:cxn ang="0">
                        <a:pos x="215" y="40"/>
                      </a:cxn>
                      <a:cxn ang="0">
                        <a:pos x="203" y="22"/>
                      </a:cxn>
                      <a:cxn ang="0">
                        <a:pos x="190" y="11"/>
                      </a:cxn>
                      <a:cxn ang="0">
                        <a:pos x="177" y="4"/>
                      </a:cxn>
                      <a:cxn ang="0">
                        <a:pos x="171" y="0"/>
                      </a:cxn>
                      <a:cxn ang="0">
                        <a:pos x="165" y="0"/>
                      </a:cxn>
                      <a:cxn ang="0">
                        <a:pos x="152" y="0"/>
                      </a:cxn>
                    </a:cxnLst>
                    <a:rect l="0" t="0" r="r" b="b"/>
                    <a:pathLst>
                      <a:path w="229" h="165">
                        <a:moveTo>
                          <a:pt x="0" y="161"/>
                        </a:moveTo>
                        <a:lnTo>
                          <a:pt x="25" y="164"/>
                        </a:lnTo>
                        <a:lnTo>
                          <a:pt x="50" y="164"/>
                        </a:lnTo>
                        <a:lnTo>
                          <a:pt x="101" y="161"/>
                        </a:lnTo>
                        <a:lnTo>
                          <a:pt x="114" y="161"/>
                        </a:lnTo>
                        <a:lnTo>
                          <a:pt x="120" y="157"/>
                        </a:lnTo>
                        <a:lnTo>
                          <a:pt x="133" y="150"/>
                        </a:lnTo>
                        <a:lnTo>
                          <a:pt x="145" y="139"/>
                        </a:lnTo>
                        <a:lnTo>
                          <a:pt x="152" y="139"/>
                        </a:lnTo>
                        <a:lnTo>
                          <a:pt x="158" y="139"/>
                        </a:lnTo>
                        <a:lnTo>
                          <a:pt x="158" y="136"/>
                        </a:lnTo>
                        <a:lnTo>
                          <a:pt x="165" y="132"/>
                        </a:lnTo>
                        <a:lnTo>
                          <a:pt x="171" y="129"/>
                        </a:lnTo>
                        <a:lnTo>
                          <a:pt x="184" y="129"/>
                        </a:lnTo>
                        <a:lnTo>
                          <a:pt x="196" y="122"/>
                        </a:lnTo>
                        <a:lnTo>
                          <a:pt x="203" y="118"/>
                        </a:lnTo>
                        <a:lnTo>
                          <a:pt x="215" y="107"/>
                        </a:lnTo>
                        <a:lnTo>
                          <a:pt x="222" y="104"/>
                        </a:lnTo>
                        <a:lnTo>
                          <a:pt x="228" y="72"/>
                        </a:lnTo>
                        <a:lnTo>
                          <a:pt x="215" y="40"/>
                        </a:lnTo>
                        <a:lnTo>
                          <a:pt x="203" y="22"/>
                        </a:lnTo>
                        <a:lnTo>
                          <a:pt x="190" y="11"/>
                        </a:lnTo>
                        <a:lnTo>
                          <a:pt x="177" y="4"/>
                        </a:lnTo>
                        <a:lnTo>
                          <a:pt x="171" y="0"/>
                        </a:lnTo>
                        <a:lnTo>
                          <a:pt x="165" y="0"/>
                        </a:lnTo>
                        <a:lnTo>
                          <a:pt x="152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pic>
                <p:nvPicPr>
                  <p:cNvPr id="392" name="Picture 48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3618" y="2160"/>
                    <a:ext cx="729" cy="26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3" name="Picture 49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402" y="2256"/>
                    <a:ext cx="765" cy="3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94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4155" y="2304"/>
                    <a:ext cx="255" cy="163"/>
                  </a:xfrm>
                  <a:custGeom>
                    <a:avLst/>
                    <a:gdLst/>
                    <a:ahLst/>
                    <a:cxnLst>
                      <a:cxn ang="0">
                        <a:pos x="0" y="158"/>
                      </a:cxn>
                      <a:cxn ang="0">
                        <a:pos x="25" y="162"/>
                      </a:cxn>
                      <a:cxn ang="0">
                        <a:pos x="50" y="162"/>
                      </a:cxn>
                      <a:cxn ang="0">
                        <a:pos x="101" y="158"/>
                      </a:cxn>
                      <a:cxn ang="0">
                        <a:pos x="113" y="158"/>
                      </a:cxn>
                      <a:cxn ang="0">
                        <a:pos x="119" y="154"/>
                      </a:cxn>
                      <a:cxn ang="0">
                        <a:pos x="132" y="146"/>
                      </a:cxn>
                      <a:cxn ang="0">
                        <a:pos x="144" y="138"/>
                      </a:cxn>
                      <a:cxn ang="0">
                        <a:pos x="151" y="138"/>
                      </a:cxn>
                      <a:cxn ang="0">
                        <a:pos x="157" y="130"/>
                      </a:cxn>
                      <a:cxn ang="0">
                        <a:pos x="170" y="126"/>
                      </a:cxn>
                      <a:cxn ang="0">
                        <a:pos x="182" y="126"/>
                      </a:cxn>
                      <a:cxn ang="0">
                        <a:pos x="195" y="119"/>
                      </a:cxn>
                      <a:cxn ang="0">
                        <a:pos x="201" y="115"/>
                      </a:cxn>
                      <a:cxn ang="0">
                        <a:pos x="213" y="107"/>
                      </a:cxn>
                      <a:cxn ang="0">
                        <a:pos x="220" y="103"/>
                      </a:cxn>
                      <a:cxn ang="0">
                        <a:pos x="226" y="67"/>
                      </a:cxn>
                      <a:cxn ang="0">
                        <a:pos x="213" y="36"/>
                      </a:cxn>
                      <a:cxn ang="0">
                        <a:pos x="201" y="20"/>
                      </a:cxn>
                      <a:cxn ang="0">
                        <a:pos x="188" y="12"/>
                      </a:cxn>
                      <a:cxn ang="0">
                        <a:pos x="176" y="4"/>
                      </a:cxn>
                      <a:cxn ang="0">
                        <a:pos x="170" y="0"/>
                      </a:cxn>
                      <a:cxn ang="0">
                        <a:pos x="163" y="0"/>
                      </a:cxn>
                      <a:cxn ang="0">
                        <a:pos x="151" y="0"/>
                      </a:cxn>
                    </a:cxnLst>
                    <a:rect l="0" t="0" r="r" b="b"/>
                    <a:pathLst>
                      <a:path w="227" h="163">
                        <a:moveTo>
                          <a:pt x="0" y="158"/>
                        </a:moveTo>
                        <a:lnTo>
                          <a:pt x="25" y="162"/>
                        </a:lnTo>
                        <a:lnTo>
                          <a:pt x="50" y="162"/>
                        </a:lnTo>
                        <a:lnTo>
                          <a:pt x="101" y="158"/>
                        </a:lnTo>
                        <a:lnTo>
                          <a:pt x="113" y="158"/>
                        </a:lnTo>
                        <a:lnTo>
                          <a:pt x="119" y="154"/>
                        </a:lnTo>
                        <a:lnTo>
                          <a:pt x="132" y="146"/>
                        </a:lnTo>
                        <a:lnTo>
                          <a:pt x="144" y="138"/>
                        </a:lnTo>
                        <a:lnTo>
                          <a:pt x="151" y="138"/>
                        </a:lnTo>
                        <a:lnTo>
                          <a:pt x="157" y="130"/>
                        </a:lnTo>
                        <a:lnTo>
                          <a:pt x="170" y="126"/>
                        </a:lnTo>
                        <a:lnTo>
                          <a:pt x="182" y="126"/>
                        </a:lnTo>
                        <a:lnTo>
                          <a:pt x="195" y="119"/>
                        </a:lnTo>
                        <a:lnTo>
                          <a:pt x="201" y="115"/>
                        </a:lnTo>
                        <a:lnTo>
                          <a:pt x="213" y="107"/>
                        </a:lnTo>
                        <a:lnTo>
                          <a:pt x="220" y="103"/>
                        </a:lnTo>
                        <a:lnTo>
                          <a:pt x="226" y="67"/>
                        </a:lnTo>
                        <a:lnTo>
                          <a:pt x="213" y="36"/>
                        </a:lnTo>
                        <a:lnTo>
                          <a:pt x="201" y="20"/>
                        </a:lnTo>
                        <a:lnTo>
                          <a:pt x="188" y="12"/>
                        </a:lnTo>
                        <a:lnTo>
                          <a:pt x="176" y="4"/>
                        </a:lnTo>
                        <a:lnTo>
                          <a:pt x="170" y="0"/>
                        </a:lnTo>
                        <a:lnTo>
                          <a:pt x="163" y="0"/>
                        </a:lnTo>
                        <a:lnTo>
                          <a:pt x="151" y="0"/>
                        </a:lnTo>
                      </a:path>
                    </a:pathLst>
                  </a:custGeom>
                  <a:noFill/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5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3291" y="2218"/>
                    <a:ext cx="346" cy="103"/>
                  </a:xfrm>
                  <a:custGeom>
                    <a:avLst/>
                    <a:gdLst/>
                    <a:ahLst/>
                    <a:cxnLst>
                      <a:cxn ang="0">
                        <a:pos x="191" y="0"/>
                      </a:cxn>
                      <a:cxn ang="0">
                        <a:pos x="19" y="43"/>
                      </a:cxn>
                      <a:cxn ang="0">
                        <a:pos x="2" y="69"/>
                      </a:cxn>
                      <a:cxn ang="0">
                        <a:pos x="79" y="103"/>
                      </a:cxn>
                      <a:cxn ang="0">
                        <a:pos x="225" y="86"/>
                      </a:cxn>
                      <a:cxn ang="0">
                        <a:pos x="320" y="69"/>
                      </a:cxn>
                      <a:cxn ang="0">
                        <a:pos x="346" y="60"/>
                      </a:cxn>
                    </a:cxnLst>
                    <a:rect l="0" t="0" r="r" b="b"/>
                    <a:pathLst>
                      <a:path w="346" h="103">
                        <a:moveTo>
                          <a:pt x="191" y="0"/>
                        </a:moveTo>
                        <a:cubicBezTo>
                          <a:pt x="134" y="14"/>
                          <a:pt x="74" y="24"/>
                          <a:pt x="19" y="43"/>
                        </a:cubicBezTo>
                        <a:cubicBezTo>
                          <a:pt x="13" y="52"/>
                          <a:pt x="0" y="59"/>
                          <a:pt x="2" y="69"/>
                        </a:cubicBezTo>
                        <a:cubicBezTo>
                          <a:pt x="5" y="87"/>
                          <a:pt x="65" y="99"/>
                          <a:pt x="79" y="103"/>
                        </a:cubicBezTo>
                        <a:cubicBezTo>
                          <a:pt x="128" y="97"/>
                          <a:pt x="177" y="95"/>
                          <a:pt x="225" y="86"/>
                        </a:cubicBezTo>
                        <a:cubicBezTo>
                          <a:pt x="257" y="80"/>
                          <a:pt x="288" y="75"/>
                          <a:pt x="320" y="69"/>
                        </a:cubicBezTo>
                        <a:cubicBezTo>
                          <a:pt x="329" y="67"/>
                          <a:pt x="346" y="60"/>
                          <a:pt x="346" y="60"/>
                        </a:cubicBezTo>
                      </a:path>
                    </a:pathLst>
                  </a:custGeom>
                  <a:noFill/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7" name="Freeform 52"/>
                <p:cNvSpPr>
                  <a:spLocks noChangeAspect="1"/>
                </p:cNvSpPr>
                <p:nvPr/>
              </p:nvSpPr>
              <p:spPr bwMode="auto">
                <a:xfrm>
                  <a:off x="3473" y="2012"/>
                  <a:ext cx="224" cy="34"/>
                </a:xfrm>
                <a:custGeom>
                  <a:avLst/>
                  <a:gdLst/>
                  <a:ahLst/>
                  <a:cxnLst>
                    <a:cxn ang="0">
                      <a:pos x="224" y="34"/>
                    </a:cxn>
                    <a:cxn ang="0">
                      <a:pos x="146" y="0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24" h="34">
                      <a:moveTo>
                        <a:pt x="224" y="34"/>
                      </a:moveTo>
                      <a:cubicBezTo>
                        <a:pt x="198" y="17"/>
                        <a:pt x="176" y="9"/>
                        <a:pt x="146" y="0"/>
                      </a:cubicBezTo>
                      <a:cubicBezTo>
                        <a:pt x="64" y="13"/>
                        <a:pt x="112" y="8"/>
                        <a:pt x="0" y="8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" name="Freeform 53"/>
                <p:cNvSpPr>
                  <a:spLocks noChangeAspect="1"/>
                </p:cNvSpPr>
                <p:nvPr/>
              </p:nvSpPr>
              <p:spPr bwMode="auto">
                <a:xfrm>
                  <a:off x="3293" y="2459"/>
                  <a:ext cx="154" cy="34"/>
                </a:xfrm>
                <a:custGeom>
                  <a:avLst/>
                  <a:gdLst/>
                  <a:ahLst/>
                  <a:cxnLst>
                    <a:cxn ang="0">
                      <a:pos x="154" y="0"/>
                    </a:cxn>
                    <a:cxn ang="0">
                      <a:pos x="60" y="26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154" h="34">
                      <a:moveTo>
                        <a:pt x="154" y="0"/>
                      </a:moveTo>
                      <a:cubicBezTo>
                        <a:pt x="122" y="6"/>
                        <a:pt x="92" y="22"/>
                        <a:pt x="60" y="26"/>
                      </a:cubicBezTo>
                      <a:cubicBezTo>
                        <a:pt x="40" y="29"/>
                        <a:pt x="0" y="34"/>
                        <a:pt x="0" y="34"/>
                      </a:cubicBezTo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21" name="Line 54"/>
            <p:cNvSpPr>
              <a:spLocks noChangeShapeType="1"/>
            </p:cNvSpPr>
            <p:nvPr/>
          </p:nvSpPr>
          <p:spPr bwMode="auto">
            <a:xfrm>
              <a:off x="7174575" y="4498975"/>
              <a:ext cx="1371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Text Box 57"/>
            <p:cNvSpPr txBox="1">
              <a:spLocks noChangeArrowheads="1"/>
            </p:cNvSpPr>
            <p:nvPr/>
          </p:nvSpPr>
          <p:spPr bwMode="auto">
            <a:xfrm>
              <a:off x="3829050" y="4098925"/>
              <a:ext cx="287338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</a:p>
          </p:txBody>
        </p:sp>
        <p:sp>
          <p:nvSpPr>
            <p:cNvPr id="323" name="Text Box 58"/>
            <p:cNvSpPr txBox="1">
              <a:spLocks noChangeArrowheads="1"/>
            </p:cNvSpPr>
            <p:nvPr/>
          </p:nvSpPr>
          <p:spPr bwMode="auto">
            <a:xfrm>
              <a:off x="3746500" y="4206875"/>
              <a:ext cx="287338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</a:p>
          </p:txBody>
        </p:sp>
        <p:sp>
          <p:nvSpPr>
            <p:cNvPr id="324" name="Freeform 59"/>
            <p:cNvSpPr>
              <a:spLocks/>
            </p:cNvSpPr>
            <p:nvPr/>
          </p:nvSpPr>
          <p:spPr bwMode="auto">
            <a:xfrm>
              <a:off x="800100" y="4354513"/>
              <a:ext cx="450850" cy="220662"/>
            </a:xfrm>
            <a:custGeom>
              <a:avLst/>
              <a:gdLst/>
              <a:ahLst/>
              <a:cxnLst>
                <a:cxn ang="0">
                  <a:pos x="63" y="36"/>
                </a:cxn>
                <a:cxn ang="0">
                  <a:pos x="1" y="45"/>
                </a:cxn>
                <a:cxn ang="0">
                  <a:pos x="142" y="98"/>
                </a:cxn>
                <a:cxn ang="0">
                  <a:pos x="213" y="27"/>
                </a:cxn>
                <a:cxn ang="0">
                  <a:pos x="284" y="80"/>
                </a:cxn>
              </a:cxnLst>
              <a:rect l="0" t="0" r="r" b="b"/>
              <a:pathLst>
                <a:path w="284" h="139">
                  <a:moveTo>
                    <a:pt x="63" y="36"/>
                  </a:moveTo>
                  <a:cubicBezTo>
                    <a:pt x="0" y="15"/>
                    <a:pt x="14" y="0"/>
                    <a:pt x="1" y="45"/>
                  </a:cubicBezTo>
                  <a:cubicBezTo>
                    <a:pt x="15" y="139"/>
                    <a:pt x="36" y="107"/>
                    <a:pt x="142" y="98"/>
                  </a:cubicBezTo>
                  <a:cubicBezTo>
                    <a:pt x="167" y="73"/>
                    <a:pt x="184" y="47"/>
                    <a:pt x="213" y="27"/>
                  </a:cubicBezTo>
                  <a:cubicBezTo>
                    <a:pt x="263" y="37"/>
                    <a:pt x="262" y="39"/>
                    <a:pt x="284" y="80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Line 60"/>
            <p:cNvSpPr>
              <a:spLocks noChangeShapeType="1"/>
            </p:cNvSpPr>
            <p:nvPr/>
          </p:nvSpPr>
          <p:spPr bwMode="auto">
            <a:xfrm flipH="1">
              <a:off x="1866900" y="4710113"/>
              <a:ext cx="1143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62"/>
            <p:cNvSpPr>
              <a:spLocks/>
            </p:cNvSpPr>
            <p:nvPr/>
          </p:nvSpPr>
          <p:spPr bwMode="auto">
            <a:xfrm>
              <a:off x="6017466" y="3243683"/>
              <a:ext cx="450850" cy="220663"/>
            </a:xfrm>
            <a:custGeom>
              <a:avLst/>
              <a:gdLst/>
              <a:ahLst/>
              <a:cxnLst>
                <a:cxn ang="0">
                  <a:pos x="63" y="36"/>
                </a:cxn>
                <a:cxn ang="0">
                  <a:pos x="1" y="45"/>
                </a:cxn>
                <a:cxn ang="0">
                  <a:pos x="142" y="98"/>
                </a:cxn>
                <a:cxn ang="0">
                  <a:pos x="213" y="27"/>
                </a:cxn>
                <a:cxn ang="0">
                  <a:pos x="284" y="80"/>
                </a:cxn>
              </a:cxnLst>
              <a:rect l="0" t="0" r="r" b="b"/>
              <a:pathLst>
                <a:path w="284" h="139">
                  <a:moveTo>
                    <a:pt x="63" y="36"/>
                  </a:moveTo>
                  <a:cubicBezTo>
                    <a:pt x="0" y="15"/>
                    <a:pt x="14" y="0"/>
                    <a:pt x="1" y="45"/>
                  </a:cubicBezTo>
                  <a:cubicBezTo>
                    <a:pt x="15" y="139"/>
                    <a:pt x="36" y="107"/>
                    <a:pt x="142" y="98"/>
                  </a:cubicBezTo>
                  <a:cubicBezTo>
                    <a:pt x="167" y="73"/>
                    <a:pt x="184" y="47"/>
                    <a:pt x="213" y="27"/>
                  </a:cubicBezTo>
                  <a:cubicBezTo>
                    <a:pt x="263" y="37"/>
                    <a:pt x="262" y="39"/>
                    <a:pt x="284" y="80"/>
                  </a:cubicBezTo>
                </a:path>
              </a:pathLst>
            </a:custGeom>
            <a:noFill/>
            <a:ln w="28575" cap="flat" cmpd="sng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Text Box 84"/>
            <p:cNvSpPr txBox="1">
              <a:spLocks noChangeArrowheads="1"/>
            </p:cNvSpPr>
            <p:nvPr/>
          </p:nvSpPr>
          <p:spPr bwMode="auto">
            <a:xfrm>
              <a:off x="4295775" y="547687"/>
              <a:ext cx="1076325" cy="3667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err="1">
                  <a:solidFill>
                    <a:srgbClr val="000000"/>
                  </a:solidFill>
                  <a:effectLst/>
                  <a:latin typeface="Arial" charset="0"/>
                </a:rPr>
                <a:t>cytosol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28" name="Text Box 85"/>
            <p:cNvSpPr txBox="1">
              <a:spLocks noChangeArrowheads="1"/>
            </p:cNvSpPr>
            <p:nvPr/>
          </p:nvSpPr>
          <p:spPr bwMode="auto">
            <a:xfrm>
              <a:off x="1154206" y="762000"/>
              <a:ext cx="1905000" cy="3667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mitochondria</a:t>
              </a:r>
            </a:p>
          </p:txBody>
        </p:sp>
        <p:sp>
          <p:nvSpPr>
            <p:cNvPr id="329" name="Text Box 86"/>
            <p:cNvSpPr txBox="1">
              <a:spLocks noChangeArrowheads="1"/>
            </p:cNvSpPr>
            <p:nvPr/>
          </p:nvSpPr>
          <p:spPr bwMode="auto">
            <a:xfrm>
              <a:off x="1858178" y="2154780"/>
              <a:ext cx="679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00"/>
                  </a:solidFill>
                  <a:effectLst/>
                  <a:latin typeface="Arial" charset="0"/>
                </a:rPr>
                <a:t>ROS</a:t>
              </a:r>
            </a:p>
          </p:txBody>
        </p:sp>
        <p:sp>
          <p:nvSpPr>
            <p:cNvPr id="330" name="Line 91"/>
            <p:cNvSpPr>
              <a:spLocks noChangeShapeType="1"/>
            </p:cNvSpPr>
            <p:nvPr/>
          </p:nvSpPr>
          <p:spPr bwMode="auto">
            <a:xfrm>
              <a:off x="2192338" y="2491739"/>
              <a:ext cx="0" cy="914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330"/>
            <p:cNvSpPr/>
            <p:nvPr/>
          </p:nvSpPr>
          <p:spPr bwMode="auto">
            <a:xfrm>
              <a:off x="4212609" y="1680949"/>
              <a:ext cx="3880513" cy="659642"/>
            </a:xfrm>
            <a:custGeom>
              <a:avLst/>
              <a:gdLst>
                <a:gd name="connsiteX0" fmla="*/ 3880513 w 3880513"/>
                <a:gd name="connsiteY0" fmla="*/ 366215 h 659642"/>
                <a:gd name="connsiteX1" fmla="*/ 2993409 w 3880513"/>
                <a:gd name="connsiteY1" fmla="*/ 611875 h 659642"/>
                <a:gd name="connsiteX2" fmla="*/ 864358 w 3880513"/>
                <a:gd name="connsiteY2" fmla="*/ 79612 h 659642"/>
                <a:gd name="connsiteX3" fmla="*/ 127379 w 3880513"/>
                <a:gd name="connsiteY3" fmla="*/ 134203 h 659642"/>
                <a:gd name="connsiteX4" fmla="*/ 100084 w 3880513"/>
                <a:gd name="connsiteY4" fmla="*/ 120555 h 6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0513" h="659642">
                  <a:moveTo>
                    <a:pt x="3880513" y="366215"/>
                  </a:moveTo>
                  <a:cubicBezTo>
                    <a:pt x="3688307" y="512928"/>
                    <a:pt x="3496101" y="659642"/>
                    <a:pt x="2993409" y="611875"/>
                  </a:cubicBezTo>
                  <a:cubicBezTo>
                    <a:pt x="2490717" y="564108"/>
                    <a:pt x="1342030" y="159224"/>
                    <a:pt x="864358" y="79612"/>
                  </a:cubicBezTo>
                  <a:cubicBezTo>
                    <a:pt x="386686" y="0"/>
                    <a:pt x="254758" y="127379"/>
                    <a:pt x="127379" y="134203"/>
                  </a:cubicBezTo>
                  <a:cubicBezTo>
                    <a:pt x="0" y="141027"/>
                    <a:pt x="50042" y="130791"/>
                    <a:pt x="100084" y="120555"/>
                  </a:cubicBezTo>
                </a:path>
              </a:pathLst>
            </a:cu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cxnSp>
          <p:nvCxnSpPr>
            <p:cNvPr id="332" name="Straight Connector 331"/>
            <p:cNvCxnSpPr/>
            <p:nvPr/>
          </p:nvCxnSpPr>
          <p:spPr bwMode="auto">
            <a:xfrm flipH="1" flipV="1">
              <a:off x="6442715" y="573910"/>
              <a:ext cx="332678" cy="408381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3" name="Text Box 84"/>
            <p:cNvSpPr txBox="1">
              <a:spLocks noChangeArrowheads="1"/>
            </p:cNvSpPr>
            <p:nvPr/>
          </p:nvSpPr>
          <p:spPr bwMode="auto">
            <a:xfrm>
              <a:off x="7429500" y="734704"/>
              <a:ext cx="1076325" cy="3667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nucleus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34" name="Line 11"/>
            <p:cNvSpPr>
              <a:spLocks noChangeShapeType="1"/>
            </p:cNvSpPr>
            <p:nvPr/>
          </p:nvSpPr>
          <p:spPr bwMode="auto">
            <a:xfrm flipV="1">
              <a:off x="4437482" y="3408783"/>
              <a:ext cx="1391817" cy="10310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334"/>
            <p:cNvSpPr/>
            <p:nvPr/>
          </p:nvSpPr>
          <p:spPr bwMode="auto">
            <a:xfrm>
              <a:off x="4371975" y="2203450"/>
              <a:ext cx="2886075" cy="1911350"/>
            </a:xfrm>
            <a:custGeom>
              <a:avLst/>
              <a:gdLst>
                <a:gd name="connsiteX0" fmla="*/ 2524125 w 2886075"/>
                <a:gd name="connsiteY0" fmla="*/ 1911350 h 1911350"/>
                <a:gd name="connsiteX1" fmla="*/ 2676525 w 2886075"/>
                <a:gd name="connsiteY1" fmla="*/ 1377950 h 1911350"/>
                <a:gd name="connsiteX2" fmla="*/ 1266825 w 2886075"/>
                <a:gd name="connsiteY2" fmla="*/ 215900 h 1911350"/>
                <a:gd name="connsiteX3" fmla="*/ 180975 w 2886075"/>
                <a:gd name="connsiteY3" fmla="*/ 82550 h 1911350"/>
                <a:gd name="connsiteX4" fmla="*/ 180975 w 2886075"/>
                <a:gd name="connsiteY4" fmla="*/ 254000 h 1911350"/>
                <a:gd name="connsiteX5" fmla="*/ 180975 w 2886075"/>
                <a:gd name="connsiteY5" fmla="*/ 254000 h 1911350"/>
                <a:gd name="connsiteX6" fmla="*/ 180975 w 2886075"/>
                <a:gd name="connsiteY6" fmla="*/ 254000 h 1911350"/>
                <a:gd name="connsiteX7" fmla="*/ 219075 w 2886075"/>
                <a:gd name="connsiteY7" fmla="*/ 234950 h 191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6075" h="1911350">
                  <a:moveTo>
                    <a:pt x="2524125" y="1911350"/>
                  </a:moveTo>
                  <a:cubicBezTo>
                    <a:pt x="2705100" y="1785937"/>
                    <a:pt x="2886075" y="1660525"/>
                    <a:pt x="2676525" y="1377950"/>
                  </a:cubicBezTo>
                  <a:cubicBezTo>
                    <a:pt x="2466975" y="1095375"/>
                    <a:pt x="1682750" y="431800"/>
                    <a:pt x="1266825" y="215900"/>
                  </a:cubicBezTo>
                  <a:cubicBezTo>
                    <a:pt x="850900" y="0"/>
                    <a:pt x="361950" y="76200"/>
                    <a:pt x="180975" y="82550"/>
                  </a:cubicBezTo>
                  <a:cubicBezTo>
                    <a:pt x="0" y="88900"/>
                    <a:pt x="180975" y="254000"/>
                    <a:pt x="180975" y="254000"/>
                  </a:cubicBezTo>
                  <a:lnTo>
                    <a:pt x="180975" y="254000"/>
                  </a:lnTo>
                  <a:lnTo>
                    <a:pt x="180975" y="254000"/>
                  </a:lnTo>
                  <a:lnTo>
                    <a:pt x="219075" y="234950"/>
                  </a:lnTo>
                </a:path>
              </a:pathLst>
            </a:cu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36" name="Text Box 64"/>
            <p:cNvSpPr txBox="1">
              <a:spLocks noChangeArrowheads="1"/>
            </p:cNvSpPr>
            <p:nvPr/>
          </p:nvSpPr>
          <p:spPr bwMode="auto">
            <a:xfrm>
              <a:off x="3201918" y="3780136"/>
              <a:ext cx="1261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autophagy</a:t>
              </a:r>
            </a:p>
          </p:txBody>
        </p:sp>
        <p:sp>
          <p:nvSpPr>
            <p:cNvPr id="337" name="Text Box 3"/>
            <p:cNvSpPr txBox="1">
              <a:spLocks noChangeArrowheads="1"/>
            </p:cNvSpPr>
            <p:nvPr/>
          </p:nvSpPr>
          <p:spPr bwMode="auto">
            <a:xfrm>
              <a:off x="890156" y="3353505"/>
              <a:ext cx="505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 smtClean="0">
                  <a:solidFill>
                    <a:srgbClr val="000000"/>
                  </a:solidFill>
                  <a:effectLst/>
                  <a:latin typeface="Arial" charset="0"/>
                </a:rPr>
                <a:t>DA</a:t>
              </a:r>
              <a:endParaRPr lang="en-US" sz="1800" b="0" dirty="0"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38" name="Line 11"/>
            <p:cNvSpPr>
              <a:spLocks noChangeShapeType="1"/>
            </p:cNvSpPr>
            <p:nvPr/>
          </p:nvSpPr>
          <p:spPr bwMode="auto">
            <a:xfrm>
              <a:off x="1465118" y="3560618"/>
              <a:ext cx="3657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cxnSp>
          <p:nvCxnSpPr>
            <p:cNvPr id="339" name="Straight Connector 338"/>
            <p:cNvCxnSpPr/>
            <p:nvPr/>
          </p:nvCxnSpPr>
          <p:spPr bwMode="auto">
            <a:xfrm>
              <a:off x="1223680" y="3713628"/>
              <a:ext cx="838200" cy="3810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40" name="Group 253"/>
            <p:cNvGrpSpPr/>
            <p:nvPr/>
          </p:nvGrpSpPr>
          <p:grpSpPr>
            <a:xfrm>
              <a:off x="1998692" y="3953444"/>
              <a:ext cx="422275" cy="579438"/>
              <a:chOff x="4403951" y="5592762"/>
              <a:chExt cx="422275" cy="579438"/>
            </a:xfrm>
          </p:grpSpPr>
          <p:sp>
            <p:nvSpPr>
              <p:cNvPr id="382" name="Rectangle 65"/>
              <p:cNvSpPr>
                <a:spLocks noChangeArrowheads="1"/>
              </p:cNvSpPr>
              <p:nvPr/>
            </p:nvSpPr>
            <p:spPr bwMode="auto">
              <a:xfrm>
                <a:off x="4462688" y="5732462"/>
                <a:ext cx="304800" cy="3048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Text Box 68"/>
              <p:cNvSpPr txBox="1">
                <a:spLocks noChangeArrowheads="1"/>
              </p:cNvSpPr>
              <p:nvPr/>
            </p:nvSpPr>
            <p:spPr bwMode="auto">
              <a:xfrm>
                <a:off x="4403951" y="5592762"/>
                <a:ext cx="4222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3200" b="0" dirty="0">
                    <a:solidFill>
                      <a:srgbClr val="000000"/>
                    </a:solidFill>
                    <a:effectLst/>
                    <a:latin typeface="Arial" charset="0"/>
                  </a:rPr>
                  <a:t>+</a:t>
                </a:r>
              </a:p>
            </p:txBody>
          </p:sp>
        </p:grpSp>
        <p:sp>
          <p:nvSpPr>
            <p:cNvPr id="341" name="Oval 340"/>
            <p:cNvSpPr/>
            <p:nvPr/>
          </p:nvSpPr>
          <p:spPr bwMode="auto">
            <a:xfrm>
              <a:off x="3055620" y="2667000"/>
              <a:ext cx="1554480" cy="1097280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42" name="Text Box 64"/>
            <p:cNvSpPr txBox="1">
              <a:spLocks noChangeArrowheads="1"/>
            </p:cNvSpPr>
            <p:nvPr/>
          </p:nvSpPr>
          <p:spPr bwMode="auto">
            <a:xfrm>
              <a:off x="3253214" y="3030974"/>
              <a:ext cx="1159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dirty="0" err="1" smtClean="0">
                  <a:solidFill>
                    <a:schemeClr val="bg1"/>
                  </a:solidFill>
                  <a:effectLst/>
                  <a:latin typeface="Arial" charset="0"/>
                </a:rPr>
                <a:t>lysosome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343" name="Group 264"/>
            <p:cNvGrpSpPr/>
            <p:nvPr/>
          </p:nvGrpSpPr>
          <p:grpSpPr>
            <a:xfrm>
              <a:off x="4686300" y="3459162"/>
              <a:ext cx="422275" cy="579438"/>
              <a:chOff x="4740727" y="3384518"/>
              <a:chExt cx="422275" cy="579438"/>
            </a:xfrm>
          </p:grpSpPr>
          <p:sp>
            <p:nvSpPr>
              <p:cNvPr id="380" name="Rectangle 65"/>
              <p:cNvSpPr>
                <a:spLocks noChangeArrowheads="1"/>
              </p:cNvSpPr>
              <p:nvPr/>
            </p:nvSpPr>
            <p:spPr bwMode="auto">
              <a:xfrm>
                <a:off x="4799464" y="3524218"/>
                <a:ext cx="304800" cy="304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 Box 68"/>
              <p:cNvSpPr txBox="1">
                <a:spLocks noChangeArrowheads="1"/>
              </p:cNvSpPr>
              <p:nvPr/>
            </p:nvSpPr>
            <p:spPr bwMode="auto">
              <a:xfrm>
                <a:off x="4740727" y="3384518"/>
                <a:ext cx="4222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3200" b="0" dirty="0">
                    <a:solidFill>
                      <a:schemeClr val="bg1"/>
                    </a:solidFill>
                    <a:effectLst/>
                    <a:latin typeface="Arial" charset="0"/>
                  </a:rPr>
                  <a:t>+</a:t>
                </a:r>
              </a:p>
            </p:txBody>
          </p:sp>
        </p:grpSp>
        <p:grpSp>
          <p:nvGrpSpPr>
            <p:cNvPr id="344" name="Group 276"/>
            <p:cNvGrpSpPr/>
            <p:nvPr/>
          </p:nvGrpSpPr>
          <p:grpSpPr>
            <a:xfrm>
              <a:off x="5174414" y="2317448"/>
              <a:ext cx="274320" cy="514895"/>
              <a:chOff x="5143500" y="2390955"/>
              <a:chExt cx="274320" cy="514895"/>
            </a:xfrm>
          </p:grpSpPr>
          <p:sp>
            <p:nvSpPr>
              <p:cNvPr id="374" name="Can 373"/>
              <p:cNvSpPr>
                <a:spLocks noChangeAspect="1"/>
              </p:cNvSpPr>
              <p:nvPr/>
            </p:nvSpPr>
            <p:spPr bwMode="auto">
              <a:xfrm flipV="1">
                <a:off x="5143500" y="2651760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5" name="Can 374"/>
              <p:cNvSpPr>
                <a:spLocks noChangeAspect="1"/>
              </p:cNvSpPr>
              <p:nvPr/>
            </p:nvSpPr>
            <p:spPr bwMode="auto">
              <a:xfrm>
                <a:off x="5143500" y="2559426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6" name="Can 375"/>
              <p:cNvSpPr>
                <a:spLocks noChangeAspect="1"/>
              </p:cNvSpPr>
              <p:nvPr/>
            </p:nvSpPr>
            <p:spPr bwMode="auto">
              <a:xfrm flipV="1">
                <a:off x="5143500" y="2733796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7" name="Can 376"/>
              <p:cNvSpPr>
                <a:spLocks noChangeAspect="1"/>
              </p:cNvSpPr>
              <p:nvPr/>
            </p:nvSpPr>
            <p:spPr bwMode="auto">
              <a:xfrm>
                <a:off x="5143500" y="2478066"/>
                <a:ext cx="274320" cy="91440"/>
              </a:xfrm>
              <a:prstGeom prst="can">
                <a:avLst/>
              </a:prstGeom>
              <a:gradFill flip="none"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  <a:tileRect/>
              </a:gra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8" name="Can 377"/>
              <p:cNvSpPr/>
              <p:nvPr/>
            </p:nvSpPr>
            <p:spPr bwMode="auto">
              <a:xfrm>
                <a:off x="5189220" y="2390955"/>
                <a:ext cx="182880" cy="91440"/>
              </a:xfrm>
              <a:prstGeom prst="can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379" name="Can 378"/>
              <p:cNvSpPr/>
              <p:nvPr/>
            </p:nvSpPr>
            <p:spPr bwMode="auto">
              <a:xfrm flipV="1">
                <a:off x="5189220" y="2814410"/>
                <a:ext cx="182880" cy="91440"/>
              </a:xfrm>
              <a:prstGeom prst="can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345" name="Text Box 64"/>
            <p:cNvSpPr txBox="1">
              <a:spLocks noChangeArrowheads="1"/>
            </p:cNvSpPr>
            <p:nvPr/>
          </p:nvSpPr>
          <p:spPr bwMode="auto">
            <a:xfrm>
              <a:off x="4610100" y="2809335"/>
              <a:ext cx="14029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proteasome</a:t>
              </a:r>
            </a:p>
          </p:txBody>
        </p:sp>
        <p:sp>
          <p:nvSpPr>
            <p:cNvPr id="346" name="Freeform 345"/>
            <p:cNvSpPr/>
            <p:nvPr/>
          </p:nvSpPr>
          <p:spPr bwMode="auto">
            <a:xfrm>
              <a:off x="4600755" y="3178355"/>
              <a:ext cx="320135" cy="427487"/>
            </a:xfrm>
            <a:custGeom>
              <a:avLst/>
              <a:gdLst>
                <a:gd name="connsiteX0" fmla="*/ 0 w 320135"/>
                <a:gd name="connsiteY0" fmla="*/ 36422 h 427487"/>
                <a:gd name="connsiteX1" fmla="*/ 270294 w 320135"/>
                <a:gd name="connsiteY1" fmla="*/ 65177 h 427487"/>
                <a:gd name="connsiteX2" fmla="*/ 299049 w 320135"/>
                <a:gd name="connsiteY2" fmla="*/ 427487 h 427487"/>
                <a:gd name="connsiteX3" fmla="*/ 299049 w 320135"/>
                <a:gd name="connsiteY3" fmla="*/ 427487 h 42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135" h="427487">
                  <a:moveTo>
                    <a:pt x="0" y="36422"/>
                  </a:moveTo>
                  <a:cubicBezTo>
                    <a:pt x="110226" y="18211"/>
                    <a:pt x="220453" y="0"/>
                    <a:pt x="270294" y="65177"/>
                  </a:cubicBezTo>
                  <a:cubicBezTo>
                    <a:pt x="320135" y="130354"/>
                    <a:pt x="299049" y="427487"/>
                    <a:pt x="299049" y="427487"/>
                  </a:cubicBezTo>
                  <a:lnTo>
                    <a:pt x="299049" y="427487"/>
                  </a:ln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47" name="Freeform 346"/>
            <p:cNvSpPr/>
            <p:nvPr/>
          </p:nvSpPr>
          <p:spPr bwMode="auto">
            <a:xfrm>
              <a:off x="4895012" y="3134264"/>
              <a:ext cx="390105" cy="480204"/>
            </a:xfrm>
            <a:custGeom>
              <a:avLst/>
              <a:gdLst>
                <a:gd name="connsiteX0" fmla="*/ 390105 w 390105"/>
                <a:gd name="connsiteY0" fmla="*/ 0 h 480204"/>
                <a:gd name="connsiteX1" fmla="*/ 154316 w 390105"/>
                <a:gd name="connsiteY1" fmla="*/ 103517 h 480204"/>
                <a:gd name="connsiteX2" fmla="*/ 22045 w 390105"/>
                <a:gd name="connsiteY2" fmla="*/ 425570 h 480204"/>
                <a:gd name="connsiteX3" fmla="*/ 22045 w 390105"/>
                <a:gd name="connsiteY3" fmla="*/ 431321 h 480204"/>
                <a:gd name="connsiteX4" fmla="*/ 22045 w 390105"/>
                <a:gd name="connsiteY4" fmla="*/ 437072 h 48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05" h="480204">
                  <a:moveTo>
                    <a:pt x="390105" y="0"/>
                  </a:moveTo>
                  <a:cubicBezTo>
                    <a:pt x="302882" y="16294"/>
                    <a:pt x="215659" y="32589"/>
                    <a:pt x="154316" y="103517"/>
                  </a:cubicBezTo>
                  <a:cubicBezTo>
                    <a:pt x="92973" y="174445"/>
                    <a:pt x="44090" y="370936"/>
                    <a:pt x="22045" y="425570"/>
                  </a:cubicBezTo>
                  <a:cubicBezTo>
                    <a:pt x="0" y="480204"/>
                    <a:pt x="22045" y="431321"/>
                    <a:pt x="22045" y="431321"/>
                  </a:cubicBezTo>
                  <a:lnTo>
                    <a:pt x="22045" y="437072"/>
                  </a:ln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grpSp>
          <p:nvGrpSpPr>
            <p:cNvPr id="348" name="Group 288"/>
            <p:cNvGrpSpPr/>
            <p:nvPr/>
          </p:nvGrpSpPr>
          <p:grpSpPr>
            <a:xfrm>
              <a:off x="2299659" y="4572000"/>
              <a:ext cx="354012" cy="701675"/>
              <a:chOff x="2019300" y="5486400"/>
              <a:chExt cx="354012" cy="701675"/>
            </a:xfrm>
          </p:grpSpPr>
          <p:sp>
            <p:nvSpPr>
              <p:cNvPr id="372" name="Text Box 70"/>
              <p:cNvSpPr txBox="1">
                <a:spLocks noChangeArrowheads="1"/>
              </p:cNvSpPr>
              <p:nvPr/>
            </p:nvSpPr>
            <p:spPr bwMode="auto">
              <a:xfrm>
                <a:off x="2019300" y="5486400"/>
                <a:ext cx="354012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4000" b="0" dirty="0">
                    <a:solidFill>
                      <a:schemeClr val="bg1"/>
                    </a:solidFill>
                    <a:effectLst/>
                    <a:latin typeface="Arial" charset="0"/>
                  </a:rPr>
                  <a:t>-</a:t>
                </a:r>
              </a:p>
            </p:txBody>
          </p:sp>
          <p:sp>
            <p:nvSpPr>
              <p:cNvPr id="373" name="Rectangle 69"/>
              <p:cNvSpPr>
                <a:spLocks noChangeArrowheads="1"/>
              </p:cNvSpPr>
              <p:nvPr/>
            </p:nvSpPr>
            <p:spPr bwMode="auto">
              <a:xfrm>
                <a:off x="2043906" y="5736747"/>
                <a:ext cx="304800" cy="304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9" name="Group 291"/>
            <p:cNvGrpSpPr/>
            <p:nvPr/>
          </p:nvGrpSpPr>
          <p:grpSpPr>
            <a:xfrm>
              <a:off x="5203146" y="4476296"/>
              <a:ext cx="354012" cy="701675"/>
              <a:chOff x="2019300" y="5486400"/>
              <a:chExt cx="354012" cy="701675"/>
            </a:xfrm>
          </p:grpSpPr>
          <p:sp>
            <p:nvSpPr>
              <p:cNvPr id="370" name="Text Box 70"/>
              <p:cNvSpPr txBox="1">
                <a:spLocks noChangeArrowheads="1"/>
              </p:cNvSpPr>
              <p:nvPr/>
            </p:nvSpPr>
            <p:spPr bwMode="auto">
              <a:xfrm>
                <a:off x="2019300" y="5486400"/>
                <a:ext cx="354012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4000" b="0" dirty="0">
                    <a:solidFill>
                      <a:schemeClr val="bg1"/>
                    </a:solidFill>
                    <a:effectLst/>
                    <a:latin typeface="Arial" charset="0"/>
                  </a:rPr>
                  <a:t>-</a:t>
                </a:r>
              </a:p>
            </p:txBody>
          </p:sp>
          <p:sp>
            <p:nvSpPr>
              <p:cNvPr id="371" name="Rectangle 69"/>
              <p:cNvSpPr>
                <a:spLocks noChangeArrowheads="1"/>
              </p:cNvSpPr>
              <p:nvPr/>
            </p:nvSpPr>
            <p:spPr bwMode="auto">
              <a:xfrm>
                <a:off x="2043906" y="5736747"/>
                <a:ext cx="304800" cy="304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0" name="Line 12"/>
            <p:cNvSpPr>
              <a:spLocks noChangeShapeType="1"/>
            </p:cNvSpPr>
            <p:nvPr/>
          </p:nvSpPr>
          <p:spPr bwMode="auto">
            <a:xfrm>
              <a:off x="5380152" y="5029200"/>
              <a:ext cx="405606" cy="4572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12"/>
            <p:cNvSpPr>
              <a:spLocks noChangeShapeType="1"/>
            </p:cNvSpPr>
            <p:nvPr/>
          </p:nvSpPr>
          <p:spPr bwMode="auto">
            <a:xfrm>
              <a:off x="2492149" y="5121673"/>
              <a:ext cx="0" cy="3810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Text Box 14"/>
            <p:cNvSpPr txBox="1">
              <a:spLocks noChangeArrowheads="1"/>
            </p:cNvSpPr>
            <p:nvPr/>
          </p:nvSpPr>
          <p:spPr bwMode="auto">
            <a:xfrm>
              <a:off x="1725387" y="5529945"/>
              <a:ext cx="15335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 dirty="0" err="1" smtClean="0">
                  <a:solidFill>
                    <a:schemeClr val="bg1"/>
                  </a:solidFill>
                  <a:effectLst/>
                  <a:latin typeface="Arial" charset="0"/>
                </a:rPr>
                <a:t>MsrA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" name="Text Box 14"/>
            <p:cNvSpPr txBox="1">
              <a:spLocks noChangeArrowheads="1"/>
            </p:cNvSpPr>
            <p:nvPr/>
          </p:nvSpPr>
          <p:spPr bwMode="auto">
            <a:xfrm>
              <a:off x="4991100" y="5472200"/>
              <a:ext cx="21336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molecular chaperones</a:t>
              </a:r>
            </a:p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  <a:cs typeface="Arial" pitchFamily="34" charset="0"/>
                </a:rPr>
                <a:t>(e.g. DJ-1)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4" name="Text Box 83"/>
            <p:cNvSpPr txBox="1">
              <a:spLocks noChangeArrowheads="1"/>
            </p:cNvSpPr>
            <p:nvPr/>
          </p:nvSpPr>
          <p:spPr bwMode="auto">
            <a:xfrm>
              <a:off x="6946898" y="2145268"/>
              <a:ext cx="22427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mitochondrial genes</a:t>
              </a:r>
              <a:endParaRPr lang="en-US" sz="1800" b="0" dirty="0"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55" name="Rectangle 354"/>
            <p:cNvSpPr/>
            <p:nvPr/>
          </p:nvSpPr>
          <p:spPr bwMode="auto">
            <a:xfrm>
              <a:off x="6987842" y="2145268"/>
              <a:ext cx="2194560" cy="36576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cxnSp>
          <p:nvCxnSpPr>
            <p:cNvPr id="356" name="Straight Connector 355"/>
            <p:cNvCxnSpPr/>
            <p:nvPr/>
          </p:nvCxnSpPr>
          <p:spPr bwMode="auto">
            <a:xfrm flipV="1">
              <a:off x="6990905" y="1833254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" name="Straight Connector 356"/>
            <p:cNvCxnSpPr/>
            <p:nvPr/>
          </p:nvCxnSpPr>
          <p:spPr bwMode="auto">
            <a:xfrm rot="5400000" flipH="1" flipV="1">
              <a:off x="7143305" y="1687296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58" name="Rectangle 10"/>
            <p:cNvSpPr>
              <a:spLocks noChangeArrowheads="1"/>
            </p:cNvSpPr>
            <p:nvPr/>
          </p:nvSpPr>
          <p:spPr bwMode="auto">
            <a:xfrm>
              <a:off x="6594121" y="1734047"/>
              <a:ext cx="304800" cy="304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Text Box 73"/>
            <p:cNvSpPr txBox="1">
              <a:spLocks noChangeArrowheads="1"/>
            </p:cNvSpPr>
            <p:nvPr/>
          </p:nvSpPr>
          <p:spPr bwMode="auto">
            <a:xfrm>
              <a:off x="6602945" y="1143372"/>
              <a:ext cx="94609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sz="1800" b="0" dirty="0" smtClean="0">
                  <a:solidFill>
                    <a:schemeClr val="bg1"/>
                  </a:solidFill>
                  <a:effectLst/>
                </a:rPr>
                <a:t>PGC1</a:t>
              </a:r>
              <a:r>
                <a:rPr lang="el-GR" sz="1800" b="0" dirty="0" smtClean="0">
                  <a:solidFill>
                    <a:schemeClr val="bg1"/>
                  </a:solidFill>
                  <a:effectLst/>
                </a:rPr>
                <a:t>α</a:t>
              </a:r>
              <a:endParaRPr lang="en-US" sz="1800" b="0" dirty="0">
                <a:solidFill>
                  <a:schemeClr val="bg1"/>
                </a:solidFill>
                <a:effectLst/>
              </a:endParaRPr>
            </a:p>
          </p:txBody>
        </p:sp>
        <p:cxnSp>
          <p:nvCxnSpPr>
            <p:cNvPr id="360" name="Straight Connector 359"/>
            <p:cNvCxnSpPr/>
            <p:nvPr/>
          </p:nvCxnSpPr>
          <p:spPr bwMode="auto">
            <a:xfrm flipV="1">
              <a:off x="6751254" y="1455104"/>
              <a:ext cx="308615" cy="26429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1" name="Text Box 9"/>
            <p:cNvSpPr txBox="1">
              <a:spLocks noChangeArrowheads="1"/>
            </p:cNvSpPr>
            <p:nvPr/>
          </p:nvSpPr>
          <p:spPr bwMode="auto">
            <a:xfrm>
              <a:off x="6537858" y="1583380"/>
              <a:ext cx="4222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3200" b="0" dirty="0">
                  <a:solidFill>
                    <a:schemeClr val="bg1"/>
                  </a:solidFill>
                  <a:effectLst/>
                  <a:latin typeface="Arial" charset="0"/>
                </a:rPr>
                <a:t>+</a:t>
              </a: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3261815" y="1123665"/>
              <a:ext cx="4885898" cy="1787857"/>
            </a:xfrm>
            <a:custGeom>
              <a:avLst/>
              <a:gdLst>
                <a:gd name="connsiteX0" fmla="*/ 4885898 w 4885898"/>
                <a:gd name="connsiteY0" fmla="*/ 1387523 h 1787857"/>
                <a:gd name="connsiteX1" fmla="*/ 4531057 w 4885898"/>
                <a:gd name="connsiteY1" fmla="*/ 1783308 h 1787857"/>
                <a:gd name="connsiteX2" fmla="*/ 2920621 w 4885898"/>
                <a:gd name="connsiteY2" fmla="*/ 1360228 h 1787857"/>
                <a:gd name="connsiteX3" fmla="*/ 1473958 w 4885898"/>
                <a:gd name="connsiteY3" fmla="*/ 172872 h 1787857"/>
                <a:gd name="connsiteX4" fmla="*/ 0 w 4885898"/>
                <a:gd name="connsiteY4" fmla="*/ 322998 h 1787857"/>
                <a:gd name="connsiteX5" fmla="*/ 0 w 4885898"/>
                <a:gd name="connsiteY5" fmla="*/ 322998 h 17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5898" h="1787857">
                  <a:moveTo>
                    <a:pt x="4885898" y="1387523"/>
                  </a:moveTo>
                  <a:cubicBezTo>
                    <a:pt x="4872250" y="1587690"/>
                    <a:pt x="4858603" y="1787857"/>
                    <a:pt x="4531057" y="1783308"/>
                  </a:cubicBezTo>
                  <a:cubicBezTo>
                    <a:pt x="4203511" y="1778759"/>
                    <a:pt x="3430137" y="1628634"/>
                    <a:pt x="2920621" y="1360228"/>
                  </a:cubicBezTo>
                  <a:cubicBezTo>
                    <a:pt x="2411105" y="1091822"/>
                    <a:pt x="1960728" y="345744"/>
                    <a:pt x="1473958" y="172872"/>
                  </a:cubicBezTo>
                  <a:cubicBezTo>
                    <a:pt x="987188" y="0"/>
                    <a:pt x="0" y="322998"/>
                    <a:pt x="0" y="322998"/>
                  </a:cubicBezTo>
                  <a:lnTo>
                    <a:pt x="0" y="322998"/>
                  </a:ln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363" name="Rectangle 10"/>
            <p:cNvSpPr>
              <a:spLocks noChangeArrowheads="1"/>
            </p:cNvSpPr>
            <p:nvPr/>
          </p:nvSpPr>
          <p:spPr bwMode="auto">
            <a:xfrm>
              <a:off x="2960395" y="1334611"/>
              <a:ext cx="304800" cy="304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Text Box 9"/>
            <p:cNvSpPr txBox="1">
              <a:spLocks noChangeArrowheads="1"/>
            </p:cNvSpPr>
            <p:nvPr/>
          </p:nvSpPr>
          <p:spPr bwMode="auto">
            <a:xfrm>
              <a:off x="2904132" y="1183944"/>
              <a:ext cx="4222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3200" b="0" dirty="0">
                  <a:solidFill>
                    <a:schemeClr val="bg1"/>
                  </a:solidFill>
                  <a:effectLst/>
                  <a:latin typeface="Arial" charset="0"/>
                </a:rPr>
                <a:t>+</a:t>
              </a:r>
            </a:p>
          </p:txBody>
        </p:sp>
        <p:cxnSp>
          <p:nvCxnSpPr>
            <p:cNvPr id="365" name="Straight Connector 364"/>
            <p:cNvCxnSpPr/>
            <p:nvPr/>
          </p:nvCxnSpPr>
          <p:spPr bwMode="auto">
            <a:xfrm flipV="1">
              <a:off x="2386652" y="3067336"/>
              <a:ext cx="308615" cy="26429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6" name="Text Box 70"/>
            <p:cNvSpPr txBox="1">
              <a:spLocks noChangeArrowheads="1"/>
            </p:cNvSpPr>
            <p:nvPr/>
          </p:nvSpPr>
          <p:spPr bwMode="auto">
            <a:xfrm>
              <a:off x="1512888" y="2057400"/>
              <a:ext cx="354012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4000" b="0" dirty="0">
                  <a:solidFill>
                    <a:schemeClr val="bg1"/>
                  </a:solidFill>
                  <a:effectLst/>
                  <a:latin typeface="Arial" charset="0"/>
                </a:rPr>
                <a:t>-</a:t>
              </a:r>
            </a:p>
          </p:txBody>
        </p:sp>
        <p:sp>
          <p:nvSpPr>
            <p:cNvPr id="367" name="Rectangle 69"/>
            <p:cNvSpPr>
              <a:spLocks noChangeArrowheads="1"/>
            </p:cNvSpPr>
            <p:nvPr/>
          </p:nvSpPr>
          <p:spPr bwMode="auto">
            <a:xfrm>
              <a:off x="1537494" y="2307747"/>
              <a:ext cx="304800" cy="304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Text Box 14"/>
            <p:cNvSpPr txBox="1">
              <a:spLocks noChangeArrowheads="1"/>
            </p:cNvSpPr>
            <p:nvPr/>
          </p:nvSpPr>
          <p:spPr bwMode="auto">
            <a:xfrm>
              <a:off x="810768" y="2844923"/>
              <a:ext cx="685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b="0" dirty="0" smtClean="0">
                  <a:solidFill>
                    <a:schemeClr val="bg1"/>
                  </a:solidFill>
                  <a:effectLst/>
                  <a:latin typeface="Arial" charset="0"/>
                </a:rPr>
                <a:t>DJ-1</a:t>
              </a:r>
              <a:endParaRPr lang="en-US" sz="1800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9" name="Straight Connector 368"/>
            <p:cNvCxnSpPr/>
            <p:nvPr/>
          </p:nvCxnSpPr>
          <p:spPr bwMode="auto">
            <a:xfrm flipV="1">
              <a:off x="1229729" y="2609227"/>
              <a:ext cx="308615" cy="26429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06" name="Rectangle 9"/>
          <p:cNvSpPr>
            <a:spLocks noChangeArrowheads="1"/>
          </p:cNvSpPr>
          <p:nvPr/>
        </p:nvSpPr>
        <p:spPr bwMode="auto">
          <a:xfrm>
            <a:off x="266699" y="114300"/>
            <a:ext cx="9753601" cy="685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sz="28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Model showing </a:t>
            </a:r>
            <a:r>
              <a:rPr lang="en-US" altLang="en-US" sz="28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neurotoxic/neuroprotective pathways</a:t>
            </a:r>
            <a:endParaRPr lang="en-US" altLang="en-US" sz="28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352425" y="9144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 sz="24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altLang="en-US" sz="24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3635" name="Rectangle 3"/>
          <p:cNvSpPr>
            <a:spLocks noChangeArrowheads="1"/>
          </p:cNvSpPr>
          <p:nvPr/>
        </p:nvSpPr>
        <p:spPr bwMode="auto">
          <a:xfrm>
            <a:off x="771525" y="133350"/>
            <a:ext cx="8743950" cy="7810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  <a:endParaRPr lang="en-US" altLang="en-US" sz="2800" b="1" baseline="0">
              <a:solidFill>
                <a:schemeClr val="tx2"/>
              </a:solidFill>
            </a:endParaRPr>
          </a:p>
        </p:txBody>
      </p:sp>
      <p:sp>
        <p:nvSpPr>
          <p:cNvPr id="453636" name="Rectangle 4"/>
          <p:cNvSpPr>
            <a:spLocks noChangeArrowheads="1"/>
          </p:cNvSpPr>
          <p:nvPr/>
        </p:nvSpPr>
        <p:spPr bwMode="auto">
          <a:xfrm>
            <a:off x="171450" y="914400"/>
            <a:ext cx="10134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buFontTx/>
              <a:buAutoNum type="arabicParenBoth"/>
              <a:defRPr/>
            </a:pPr>
            <a:r>
              <a:rPr lang="el-GR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α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-Synuclein aggregation </a:t>
            </a: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is a characteristic feature of 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PD.</a:t>
            </a: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defRPr/>
            </a:pP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(2)	</a:t>
            </a:r>
            <a:r>
              <a:rPr lang="el-GR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α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-Synuclein aggregation </a:t>
            </a:r>
            <a:r>
              <a:rPr lang="en-US" altLang="en-US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involves the formation of potentially toxic intermediates (oligomers and protofibrils).</a:t>
            </a:r>
          </a:p>
          <a:p>
            <a:pPr marL="609600" indent="-609600"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buFontTx/>
              <a:buAutoNum type="arabicParenBoth" startAt="3"/>
              <a:defRPr/>
            </a:pPr>
            <a:r>
              <a:rPr lang="el-GR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α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-Synuclein self-assembly is promoted by oxidative stress, a consequence of mitochondrial dysfunction.</a:t>
            </a:r>
            <a:endParaRPr lang="en-US" altLang="en-US" sz="2400" b="1" baseline="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buFontTx/>
              <a:buAutoNum type="arabicParenBoth" startAt="3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buFontTx/>
              <a:buAutoNum type="arabicParenBoth" startAt="3"/>
              <a:defRPr/>
            </a:pP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Autophagy plays an important role in eliminating </a:t>
            </a:r>
            <a:r>
              <a:rPr lang="en-US" altLang="en-US" sz="24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misfolded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or aggregated </a:t>
            </a:r>
            <a:r>
              <a:rPr lang="el-GR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α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-synuclein 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.</a:t>
            </a: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buAutoNum type="arabicParenBoth" startAt="5"/>
              <a:defRPr/>
            </a:pP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Mitochondrial dysfunction and oxidative stress elicit lysosomal depletion, and thus reduced autophagy, in PD.</a:t>
            </a:r>
          </a:p>
          <a:p>
            <a:pPr marL="609600" indent="-609600">
              <a:buAutoNum type="arabicParenBoth" startAt="5"/>
              <a:defRPr/>
            </a:pPr>
            <a:endParaRPr lang="en-US" altLang="en-US" sz="2400" b="1" baseline="0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609600" indent="-609600">
              <a:buAutoNum type="arabicParenBoth" startAt="5"/>
              <a:defRPr/>
            </a:pP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 decrease in </a:t>
            </a:r>
            <a:r>
              <a:rPr lang="en-US" altLang="en-US" sz="2400" b="1" baseline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mitophagy</a:t>
            </a:r>
            <a:r>
              <a:rPr lang="en-US" altLang="en-US" sz="2400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results in a build-up of defective mitochondria in PD.</a:t>
            </a:r>
          </a:p>
          <a:p>
            <a:pPr marL="609600" indent="-609600">
              <a:buAutoNum type="arabicParenBoth" startAt="5"/>
              <a:defRPr/>
            </a:pPr>
            <a:endParaRPr lang="en-US" altLang="en-US" sz="2400" b="1" baseline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981700" y="3429000"/>
            <a:ext cx="2895600" cy="1905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US" sz="2400" b="1" baseline="0">
                <a:solidFill>
                  <a:srgbClr val="000000"/>
                </a:solidFill>
              </a:rPr>
              <a:t>Surviving</a:t>
            </a:r>
          </a:p>
          <a:p>
            <a:pPr algn="r"/>
            <a:r>
              <a:rPr lang="en-US" sz="2400" b="1" baseline="0">
                <a:solidFill>
                  <a:srgbClr val="000000"/>
                </a:solidFill>
              </a:rPr>
              <a:t>neurons</a:t>
            </a:r>
          </a:p>
          <a:p>
            <a:pPr algn="r"/>
            <a:r>
              <a:rPr lang="en-US" sz="2400" b="1" baseline="0">
                <a:solidFill>
                  <a:srgbClr val="000000"/>
                </a:solidFill>
              </a:rPr>
              <a:t>often contain</a:t>
            </a:r>
          </a:p>
          <a:p>
            <a:pPr algn="r"/>
            <a:r>
              <a:rPr lang="en-US" sz="2400" b="1" baseline="0">
                <a:solidFill>
                  <a:srgbClr val="000000"/>
                </a:solidFill>
              </a:rPr>
              <a:t>Lewy body</a:t>
            </a:r>
          </a:p>
          <a:p>
            <a:pPr algn="r"/>
            <a:r>
              <a:rPr lang="en-US" sz="2400" b="1" baseline="0">
                <a:solidFill>
                  <a:srgbClr val="000000"/>
                </a:solidFill>
              </a:rPr>
              <a:t>inclusions</a:t>
            </a:r>
          </a:p>
        </p:txBody>
      </p:sp>
      <p:sp>
        <p:nvSpPr>
          <p:cNvPr id="500739" name="Text Box 3"/>
          <p:cNvSpPr txBox="1">
            <a:spLocks noChangeArrowheads="1"/>
          </p:cNvSpPr>
          <p:nvPr/>
        </p:nvSpPr>
        <p:spPr bwMode="auto">
          <a:xfrm>
            <a:off x="255588" y="190500"/>
            <a:ext cx="9772650" cy="10953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PD is characterized by a loss of dopaminergic neurons and the formation of Lewy bodies.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1257300" y="1524000"/>
            <a:ext cx="4724400" cy="4724400"/>
            <a:chOff x="106" y="29"/>
            <a:chExt cx="1974" cy="1680"/>
          </a:xfrm>
        </p:grpSpPr>
        <p:pic>
          <p:nvPicPr>
            <p:cNvPr id="14343" name="Picture 5" descr="p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" y="29"/>
              <a:ext cx="197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Rectangle 6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1482" y="1608"/>
              <a:ext cx="49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663700" y="6361113"/>
            <a:ext cx="695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baseline="0"/>
              <a:t>http://www.hcnr.med.harvard.edu/visitorInfo/parkinsons_f.php</a:t>
            </a:r>
          </a:p>
        </p:txBody>
      </p:sp>
      <p:sp>
        <p:nvSpPr>
          <p:cNvPr id="14342" name="Line 8"/>
          <p:cNvSpPr>
            <a:spLocks noChangeShapeType="1"/>
          </p:cNvSpPr>
          <p:nvPr/>
        </p:nvSpPr>
        <p:spPr bwMode="auto">
          <a:xfrm flipH="1">
            <a:off x="5372100" y="3886200"/>
            <a:ext cx="1447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0100" y="2236788"/>
            <a:ext cx="8610600" cy="5847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b="1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Extras</a:t>
            </a:r>
            <a:endParaRPr lang="en-US" altLang="en-US" sz="28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" y="2626493"/>
            <a:ext cx="9966960" cy="362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85247"/>
            <a:ext cx="8686800" cy="274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66530"/>
            <a:ext cx="8686800" cy="283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880" y="1524000"/>
            <a:ext cx="7945240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255588" y="304800"/>
            <a:ext cx="9772650" cy="15827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Surviving neurons in the brains of PD patients have dense, spherical protein deposits called Lewy bodies.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820738" y="6140450"/>
            <a:ext cx="86455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http://www.sfn.org/skins/main/images/brainbriefings/august2001_big.jpg</a:t>
            </a:r>
          </a:p>
        </p:txBody>
      </p:sp>
      <p:pic>
        <p:nvPicPr>
          <p:cNvPr id="15364" name="Picture 4" descr="august2001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25" y="2209800"/>
            <a:ext cx="33337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381000"/>
            <a:ext cx="9858375" cy="1143000"/>
          </a:xfrm>
        </p:spPr>
        <p:txBody>
          <a:bodyPr/>
          <a:lstStyle/>
          <a:p>
            <a:pPr>
              <a:defRPr/>
            </a:pP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2</a:t>
            </a:r>
            <a:r>
              <a:rPr lang="en-US" altLang="en-US" sz="3200" b="1" baseline="30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nd</a:t>
            </a: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clue: Lewy bodies in the brains of Parkinson’s patients consist primarily of fibrillar </a:t>
            </a: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-synuclein.</a:t>
            </a:r>
            <a:endParaRPr lang="en-US" altLang="en-US" sz="2800" b="1" smtClean="0">
              <a:latin typeface="Helvetica" pitchFamily="2" charset="0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3000375" y="2782888"/>
            <a:ext cx="942975" cy="609600"/>
          </a:xfrm>
          <a:prstGeom prst="rightArrow">
            <a:avLst>
              <a:gd name="adj1" fmla="val 50000"/>
              <a:gd name="adj2" fmla="val 386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4217988" y="2859088"/>
            <a:ext cx="3074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Fibrillar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a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14300" y="266700"/>
            <a:ext cx="10058400" cy="1371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362200"/>
            <a:ext cx="16002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2365375"/>
            <a:ext cx="1589088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285750" y="4330700"/>
            <a:ext cx="98028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baseline="0"/>
              <a:t>Mutant forms of </a:t>
            </a:r>
            <a:r>
              <a:rPr lang="en-US" sz="2400" b="1" baseline="0">
                <a:latin typeface="Symbol" pitchFamily="18" charset="2"/>
              </a:rPr>
              <a:t>a</a:t>
            </a:r>
            <a:r>
              <a:rPr lang="en-US" sz="2400" b="1" baseline="0"/>
              <a:t>-synuclein (A30P, E46K, A53T, triplication)</a:t>
            </a:r>
          </a:p>
          <a:p>
            <a:pPr>
              <a:defRPr/>
            </a:pPr>
            <a:r>
              <a:rPr lang="en-US" sz="2400" b="1" baseline="0"/>
              <a:t>cause familial PD.</a:t>
            </a:r>
          </a:p>
          <a:p>
            <a:pPr>
              <a:defRPr/>
            </a:pPr>
            <a:endParaRPr lang="en-US" altLang="en-US" sz="24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Exposure of rats to rotenone (a mitochondrial complex I inhibitor)</a:t>
            </a:r>
          </a:p>
          <a:p>
            <a:pPr>
              <a:defRPr/>
            </a:pP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reproduces key features of PD, including 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4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-synuclein aggregation.</a:t>
            </a:r>
            <a:endParaRPr lang="en-US" sz="24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9550" y="1647825"/>
            <a:ext cx="9982200" cy="4876800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Lewy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bodies characteristic of the PD brain consist primarily of </a:t>
            </a:r>
            <a:r>
              <a:rPr lang="en-US" alt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fibrillar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a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-</a:t>
            </a:r>
            <a:r>
              <a:rPr lang="en-US" alt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synuclein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endParaRPr lang="en-US" altLang="en-US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Mutations in the 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-</a:t>
            </a:r>
            <a:r>
              <a:rPr lang="en-US" alt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synuclein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gene (triplication, duplication; </a:t>
            </a:r>
            <a:r>
              <a:rPr lang="en-US" alt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missense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mutations encoding A30P, E46K, A53T) have been linked to rare, hereditary forms of PD.</a:t>
            </a:r>
          </a:p>
          <a:p>
            <a:pPr>
              <a:spcBef>
                <a:spcPct val="0"/>
              </a:spcBef>
              <a:defRPr/>
            </a:pPr>
            <a:endParaRPr lang="en-US" altLang="en-US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The expression of human 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-</a:t>
            </a:r>
            <a:r>
              <a:rPr lang="en-US" alt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synuclein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in transgenic mice or flies produces a </a:t>
            </a:r>
            <a:r>
              <a:rPr lang="en-US" alt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Parkinsonian</a:t>
            </a:r>
            <a:r>
              <a:rPr lang="en-US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 phenotype.</a:t>
            </a:r>
          </a:p>
          <a:p>
            <a:pPr>
              <a:spcBef>
                <a:spcPct val="0"/>
              </a:spcBef>
              <a:defRPr/>
            </a:pPr>
            <a:endParaRPr lang="en-US" altLang="en-US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title"/>
          </p:nvPr>
        </p:nvSpPr>
        <p:spPr>
          <a:xfrm>
            <a:off x="514350" y="152400"/>
            <a:ext cx="9544050" cy="114300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Evidence suggests a role for </a:t>
            </a: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3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-synuclein in PD.</a:t>
            </a:r>
            <a:endParaRPr lang="en-US" altLang="en-US" sz="4800" b="1" smtClean="0"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FFFF"/>
      </a:lt1>
      <a:dk2>
        <a:srgbClr val="0000FF"/>
      </a:dk2>
      <a:lt2>
        <a:srgbClr val="FFFFFF"/>
      </a:lt2>
      <a:accent1>
        <a:srgbClr val="FFFF00"/>
      </a:accent1>
      <a:accent2>
        <a:srgbClr val="00FF00"/>
      </a:accent2>
      <a:accent3>
        <a:srgbClr val="AAAAFF"/>
      </a:accent3>
      <a:accent4>
        <a:srgbClr val="DADADA"/>
      </a:accent4>
      <a:accent5>
        <a:srgbClr val="FFFFAA"/>
      </a:accent5>
      <a:accent6>
        <a:srgbClr val="00E700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chemeClr val="accent1"/>
            </a:solidFill>
            <a:effectLst/>
            <a:latin typeface="Helvetic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chemeClr val="accent1"/>
            </a:solidFill>
            <a:effectLst/>
            <a:latin typeface="Helvetica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12251</TotalTime>
  <Words>1566</Words>
  <Application>Microsoft Office PowerPoint</Application>
  <PresentationFormat>35mm Slides</PresentationFormat>
  <Paragraphs>344</Paragraphs>
  <Slides>63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Blank Presentation</vt:lpstr>
      <vt:lpstr>Rôle des dysfonctions mitochondriales et lysosomales dans la maladie de Parkinson</vt:lpstr>
      <vt:lpstr>Slide 2</vt:lpstr>
      <vt:lpstr>Slide 3</vt:lpstr>
      <vt:lpstr>Slide 4</vt:lpstr>
      <vt:lpstr>Slide 5</vt:lpstr>
      <vt:lpstr>Slide 6</vt:lpstr>
      <vt:lpstr>Slide 7</vt:lpstr>
      <vt:lpstr>2nd clue: Lewy bodies in the brains of Parkinson’s patients consist primarily of fibrillar a-synuclein.</vt:lpstr>
      <vt:lpstr>Evidence suggests a role for a-synuclein in PD.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DJ-1 may be an important neuroprotective factor in the substantia nigra.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Mechanistic studies of protein fibrillization relevant to Alzheimer’s and Parkinson’s diseases.</dc:title>
  <dc:creator>cnd</dc:creator>
  <cp:lastModifiedBy>Rochet, Chris</cp:lastModifiedBy>
  <cp:revision>752</cp:revision>
  <cp:lastPrinted>2000-09-05T19:44:01Z</cp:lastPrinted>
  <dcterms:created xsi:type="dcterms:W3CDTF">1999-08-09T17:06:23Z</dcterms:created>
  <dcterms:modified xsi:type="dcterms:W3CDTF">2012-03-22T17:26:12Z</dcterms:modified>
</cp:coreProperties>
</file>